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92" r:id="rId1"/>
  </p:sldMasterIdLst>
  <p:sldIdLst>
    <p:sldId id="257" r:id="rId2"/>
    <p:sldId id="258" r:id="rId3"/>
    <p:sldId id="259" r:id="rId4"/>
    <p:sldId id="260" r:id="rId5"/>
    <p:sldId id="387" r:id="rId6"/>
    <p:sldId id="256" r:id="rId7"/>
    <p:sldId id="390" r:id="rId8"/>
    <p:sldId id="391" r:id="rId9"/>
    <p:sldId id="392" r:id="rId10"/>
    <p:sldId id="377" r:id="rId11"/>
    <p:sldId id="388" r:id="rId12"/>
    <p:sldId id="389" r:id="rId13"/>
    <p:sldId id="372" r:id="rId14"/>
    <p:sldId id="374" r:id="rId15"/>
    <p:sldId id="378" r:id="rId16"/>
    <p:sldId id="361" r:id="rId17"/>
    <p:sldId id="362" r:id="rId18"/>
    <p:sldId id="365" r:id="rId19"/>
    <p:sldId id="376" r:id="rId20"/>
    <p:sldId id="366" r:id="rId21"/>
    <p:sldId id="367" r:id="rId22"/>
    <p:sldId id="383" r:id="rId23"/>
    <p:sldId id="380" r:id="rId24"/>
    <p:sldId id="384" r:id="rId25"/>
    <p:sldId id="385" r:id="rId26"/>
    <p:sldId id="386" r:id="rId27"/>
    <p:sldId id="368" r:id="rId28"/>
    <p:sldId id="369" r:id="rId29"/>
    <p:sldId id="396" r:id="rId30"/>
    <p:sldId id="417" r:id="rId31"/>
    <p:sldId id="418" r:id="rId32"/>
    <p:sldId id="397" r:id="rId33"/>
    <p:sldId id="398" r:id="rId34"/>
    <p:sldId id="400" r:id="rId35"/>
    <p:sldId id="401" r:id="rId36"/>
    <p:sldId id="402" r:id="rId37"/>
    <p:sldId id="403" r:id="rId38"/>
    <p:sldId id="404" r:id="rId39"/>
    <p:sldId id="405" r:id="rId40"/>
    <p:sldId id="406" r:id="rId41"/>
    <p:sldId id="407" r:id="rId42"/>
    <p:sldId id="408" r:id="rId43"/>
    <p:sldId id="409" r:id="rId44"/>
    <p:sldId id="410" r:id="rId45"/>
    <p:sldId id="411" r:id="rId46"/>
    <p:sldId id="412" r:id="rId47"/>
    <p:sldId id="413" r:id="rId48"/>
    <p:sldId id="414" r:id="rId49"/>
    <p:sldId id="415" r:id="rId50"/>
    <p:sldId id="416" r:id="rId51"/>
    <p:sldId id="419" r:id="rId52"/>
    <p:sldId id="420" r:id="rId53"/>
    <p:sldId id="421" r:id="rId54"/>
    <p:sldId id="422" r:id="rId55"/>
    <p:sldId id="423" r:id="rId56"/>
    <p:sldId id="424" r:id="rId57"/>
    <p:sldId id="425" r:id="rId58"/>
    <p:sldId id="426" r:id="rId59"/>
    <p:sldId id="427" r:id="rId60"/>
    <p:sldId id="428" r:id="rId61"/>
    <p:sldId id="429" r:id="rId62"/>
    <p:sldId id="358" r:id="rId6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1760" autoAdjust="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3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C12E93-0C00-4FE6-881F-BF06AFEF42BB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6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2CE6DEC-2420-46C6-8CAA-A1626802786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8F1BA8D-C08B-4296-8019-35462CE17051}" type="datetimeFigureOut">
              <a:rPr lang="ar-SA" smtClean="0"/>
              <a:pPr/>
              <a:t>12/06/36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5" r:id="rId12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5300" name="Picture 4" descr="bas009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7704138" cy="5738813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71757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620000" cy="792088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rgbClr val="0070C0"/>
                </a:solidFill>
              </a:rPr>
              <a:t>من الذين يحتاجون إلى تعلم</a:t>
            </a:r>
            <a:r>
              <a:rPr lang="ar-SA" dirty="0">
                <a:solidFill>
                  <a:srgbClr val="0070C0"/>
                </a:solidFill>
              </a:rPr>
              <a:t> «لُغَة الجَسَد»؟</a:t>
            </a:r>
            <a:br>
              <a:rPr lang="ar-SA" dirty="0">
                <a:solidFill>
                  <a:srgbClr val="0070C0"/>
                </a:solidFill>
              </a:rPr>
            </a:b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295300" y="26064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dirty="0" smtClean="0">
                <a:solidFill>
                  <a:srgbClr val="00B050"/>
                </a:solidFill>
              </a:rPr>
              <a:t>تساؤلات :</a:t>
            </a:r>
            <a:endParaRPr lang="ar-SA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95536" y="2060848"/>
            <a:ext cx="78124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dirty="0" smtClean="0">
                <a:solidFill>
                  <a:srgbClr val="0070C0"/>
                </a:solidFill>
              </a:rPr>
              <a:t>من هو شارلي شابلن(1889)؟ ومن يقابله في العصر الحديث؟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491753" y="386104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dirty="0">
                <a:solidFill>
                  <a:srgbClr val="0070C0"/>
                </a:solidFill>
              </a:rPr>
              <a:t>هل الحركات </a:t>
            </a:r>
            <a:r>
              <a:rPr lang="ar-SA" dirty="0" err="1">
                <a:solidFill>
                  <a:srgbClr val="0070C0"/>
                </a:solidFill>
              </a:rPr>
              <a:t>والإيماءات«للُغَة</a:t>
            </a:r>
            <a:r>
              <a:rPr lang="ar-SA" dirty="0">
                <a:solidFill>
                  <a:srgbClr val="0070C0"/>
                </a:solidFill>
              </a:rPr>
              <a:t> الجَسَد» فطرية أم مكتسبة؟</a:t>
            </a:r>
            <a:r>
              <a:rPr lang="ar-SA" dirty="0" smtClean="0">
                <a:solidFill>
                  <a:srgbClr val="00B050"/>
                </a:solidFill>
              </a:rPr>
              <a:t/>
            </a:r>
            <a:br>
              <a:rPr lang="ar-SA" dirty="0" smtClean="0">
                <a:solidFill>
                  <a:srgbClr val="00B050"/>
                </a:solidFill>
              </a:rPr>
            </a:br>
            <a:r>
              <a:rPr lang="ar-SA" dirty="0" smtClean="0">
                <a:solidFill>
                  <a:srgbClr val="00B050"/>
                </a:solidFill>
              </a:rPr>
              <a:t>          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65035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b="1" dirty="0">
                <a:solidFill>
                  <a:srgbClr val="0070C0"/>
                </a:solidFill>
              </a:rPr>
              <a:t>بالتعاون مع أفراد مجموعتك... اكتب تعريفًا للغة الجسد بناء على فهم المجموعة.</a:t>
            </a:r>
            <a:endParaRPr lang="en-US" sz="3200" dirty="0">
              <a:solidFill>
                <a:srgbClr val="0070C0"/>
              </a:solidFill>
            </a:endParaRPr>
          </a:p>
          <a:p>
            <a:endParaRPr lang="ar-SA" dirty="0"/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تعريف لغة الجسد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048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solidFill>
                  <a:srgbClr val="0070C0"/>
                </a:solidFill>
              </a:rPr>
              <a:t>هي كل ما يصدر عن الجسد من حركات وإيماءات وإشارات ،وأوضاع وأصوات غير لفظية، يمكن تفسيرها ، وتعبِّر عن الحالة </a:t>
            </a:r>
            <a:r>
              <a:rPr lang="ar-SA" sz="4000" dirty="0">
                <a:solidFill>
                  <a:srgbClr val="0070C0"/>
                </a:solidFill>
              </a:rPr>
              <a:t>النفسية أو المزاجية.</a:t>
            </a: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6600" dirty="0" smtClean="0">
                <a:solidFill>
                  <a:srgbClr val="00B050"/>
                </a:solidFill>
              </a:rPr>
              <a:t>لغة الجسد</a:t>
            </a:r>
            <a:endParaRPr lang="ar-SA" sz="6600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528" y="4293096"/>
            <a:ext cx="74326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ar-SA" sz="4000" dirty="0">
                <a:solidFill>
                  <a:srgbClr val="0070C0"/>
                </a:solidFill>
              </a:rPr>
              <a:t>    كل المعاني التي يتم تبادلها بين الأفراد بدون كلمات</a:t>
            </a:r>
            <a:r>
              <a:rPr lang="ar-SA" sz="3600" b="1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ar-EG" sz="3600" b="1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838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أهمية تعلم «لُغَة الجَسَد»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>
                <a:solidFill>
                  <a:srgbClr val="0070C0"/>
                </a:solidFill>
              </a:rPr>
              <a:t>تعزيز الثقة في النفس.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تحقيق أقصى درجات التأثير في الآخرين من خلال الحركات والإيماءات.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توفير الكثير من الوقت </a:t>
            </a:r>
            <a:r>
              <a:rPr lang="ar-SA" sz="2400" b="1" dirty="0" err="1" smtClean="0">
                <a:solidFill>
                  <a:srgbClr val="0070C0"/>
                </a:solidFill>
              </a:rPr>
              <a:t>الوقت</a:t>
            </a:r>
            <a:r>
              <a:rPr lang="ar-SA" sz="2400" b="1" dirty="0" smtClean="0">
                <a:solidFill>
                  <a:srgbClr val="0070C0"/>
                </a:solidFill>
              </a:rPr>
              <a:t> لفهم الآخرين والتعرف على أمزجتهم وتصرفاتهم.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من وسائل كشف الكذب والخداع (التعاملات التجارية مثلا).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تعزيز العلاقات الاجتماعية سواء في الحياة العامة أو على المستوى الوظيفي.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أحد أهم أدوات التفاوض والإقناع.</a:t>
            </a:r>
          </a:p>
          <a:p>
            <a:r>
              <a:rPr lang="ar-SA" sz="2400" b="1" dirty="0" smtClean="0">
                <a:solidFill>
                  <a:srgbClr val="FF0000"/>
                </a:solidFill>
              </a:rPr>
              <a:t>تستطيع من خلالها إيصال ما تمتلكه من معلومات لزملائك المعلمين لتكون ذات أثر أكبر.</a:t>
            </a:r>
          </a:p>
          <a:p>
            <a:r>
              <a:rPr lang="ar-SA" sz="2400" b="1" dirty="0" smtClean="0">
                <a:solidFill>
                  <a:srgbClr val="FF0000"/>
                </a:solidFill>
              </a:rPr>
              <a:t>تكون التوجيهات والتعليمات من خلالها أبلغ أثراً.</a:t>
            </a:r>
            <a:endParaRPr lang="ar-SA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="" xmlns:p14="http://schemas.microsoft.com/office/powerpoint/2010/main" val="96037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338309"/>
            <a:ext cx="7620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ar-EG" sz="6000" dirty="0">
                <a:solidFill>
                  <a:srgbClr val="0070C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أهمية الاتصال غير الكلامي</a:t>
            </a:r>
            <a:endParaRPr lang="en-US" sz="6000" dirty="0">
              <a:solidFill>
                <a:srgbClr val="0070C0"/>
              </a:solidFill>
              <a:latin typeface="Arabic Typesetting" pitchFamily="66" charset="-78"/>
              <a:ea typeface="+mn-ea"/>
              <a:cs typeface="Arabic Typesetting" pitchFamily="66" charset="-78"/>
            </a:endParaRP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7620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50000"/>
              </a:spcBef>
            </a:pPr>
            <a:r>
              <a:rPr lang="ar-SA" sz="4000" dirty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يؤكد العالم (البرت </a:t>
            </a:r>
            <a:r>
              <a:rPr lang="ar-SA" sz="4000" dirty="0" err="1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مهارابيان</a:t>
            </a:r>
            <a:r>
              <a:rPr lang="ar-SA" sz="4000" dirty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) من جامعة هارفارد أن (93%) من عملية إيصال المعنى في الاتصال تتم بطريقة غير كلامية.</a:t>
            </a:r>
            <a:endParaRPr lang="en-US" sz="4000" dirty="0">
              <a:solidFill>
                <a:srgbClr val="00B05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5076056" y="3284984"/>
            <a:ext cx="2952750" cy="264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ar-SA" sz="3200" dirty="0">
                <a:solidFill>
                  <a:srgbClr val="943910"/>
                </a:solidFill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36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تعبيرات الجسم 55%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ar-SA" sz="36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نبرة الصوت 38% 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ar-SA" sz="36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الكلمات 7% .</a:t>
            </a:r>
            <a:endParaRPr lang="en-US" sz="2000" dirty="0">
              <a:solidFill>
                <a:srgbClr val="0070C0"/>
              </a:solidFill>
            </a:endParaRPr>
          </a:p>
        </p:txBody>
      </p:sp>
      <p:graphicFrame>
        <p:nvGraphicFramePr>
          <p:cNvPr id="7" name="كائن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86321588"/>
              </p:ext>
            </p:extLst>
          </p:nvPr>
        </p:nvGraphicFramePr>
        <p:xfrm>
          <a:off x="827584" y="3273197"/>
          <a:ext cx="2952750" cy="2664296"/>
        </p:xfrm>
        <a:graphic>
          <a:graphicData uri="http://schemas.openxmlformats.org/presentationml/2006/ole">
            <p:oleObj spid="_x0000_s2074" name="تخطيط" r:id="rId4" imgW="3610051" imgH="1933651" progId="Excel.Shee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2643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OleChart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600" dirty="0" smtClean="0">
                <a:solidFill>
                  <a:srgbClr val="00B050"/>
                </a:solidFill>
              </a:rPr>
              <a:t>كيف </a:t>
            </a:r>
            <a:r>
              <a:rPr lang="ar-SA" sz="3600" dirty="0">
                <a:solidFill>
                  <a:srgbClr val="00B050"/>
                </a:solidFill>
              </a:rPr>
              <a:t>تنمي مهاراتك في قراءة </a:t>
            </a:r>
            <a:r>
              <a:rPr lang="ar-SA" sz="3600" dirty="0" smtClean="0">
                <a:solidFill>
                  <a:srgbClr val="00B050"/>
                </a:solidFill>
              </a:rPr>
              <a:t/>
            </a:r>
            <a:br>
              <a:rPr lang="ar-SA" sz="3600" dirty="0" smtClean="0">
                <a:solidFill>
                  <a:srgbClr val="00B050"/>
                </a:solidFill>
              </a:rPr>
            </a:br>
            <a:r>
              <a:rPr lang="ar-SA" sz="3600" dirty="0" smtClean="0">
                <a:solidFill>
                  <a:srgbClr val="00B050"/>
                </a:solidFill>
              </a:rPr>
              <a:t>«</a:t>
            </a:r>
            <a:r>
              <a:rPr lang="ar-SA" sz="3600" dirty="0">
                <a:solidFill>
                  <a:srgbClr val="00B050"/>
                </a:solidFill>
              </a:rPr>
              <a:t>لُغَة الجَسَد</a:t>
            </a:r>
            <a:r>
              <a:rPr lang="ar-SA" sz="3600" dirty="0" smtClean="0">
                <a:solidFill>
                  <a:srgbClr val="00B050"/>
                </a:solidFill>
              </a:rPr>
              <a:t>» وتستثمرها </a:t>
            </a:r>
            <a:r>
              <a:rPr lang="ar-SA" sz="3600" dirty="0">
                <a:solidFill>
                  <a:srgbClr val="00B050"/>
                </a:solidFill>
              </a:rPr>
              <a:t>في جميع شؤونك؟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>
                <a:solidFill>
                  <a:srgbClr val="0070C0"/>
                </a:solidFill>
              </a:rPr>
              <a:t>من خلال قراءتك لحركات وإيماءات أي صورة تواجهك.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من خلال ملاحظة ذاتك وتصرفاتك في حالات مزاجية متباينة.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من خلال التقاط إيماءات الأشخاص في الأماكن العامة.</a:t>
            </a:r>
          </a:p>
          <a:p>
            <a:r>
              <a:rPr lang="ar-SA" sz="3200" dirty="0" smtClean="0">
                <a:solidFill>
                  <a:srgbClr val="0070C0"/>
                </a:solidFill>
              </a:rPr>
              <a:t>مشاهدة مقاطع تلفزيونية دون صوت.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66128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6000" dirty="0">
                <a:solidFill>
                  <a:srgbClr val="00B050"/>
                </a:solidFill>
              </a:rPr>
              <a:t>سمات الاتصال غير الكلامي</a:t>
            </a:r>
            <a:endParaRPr lang="en-US" sz="6000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63688" y="1628800"/>
            <a:ext cx="6019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يعكس المشاعر والأحاسيس الإنسانية.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b="1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يعطي </a:t>
            </a: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رسائل ضمنية.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يحدد الهوية الشخصية.</a:t>
            </a: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غامض.</a:t>
            </a:r>
            <a:endParaRPr lang="en-US" sz="3600" b="1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592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0070C0"/>
                </a:solidFill>
              </a:rPr>
              <a:t>الرؤية لدى الإنسان أسرع التقاطًا من </a:t>
            </a:r>
            <a:r>
              <a:rPr lang="ar-SA" sz="2800" b="1" dirty="0" err="1" smtClean="0">
                <a:solidFill>
                  <a:srgbClr val="0070C0"/>
                </a:solidFill>
              </a:rPr>
              <a:t>السماع،وأقوى</a:t>
            </a:r>
            <a:r>
              <a:rPr lang="ar-SA" sz="2800" b="1" dirty="0" smtClean="0">
                <a:solidFill>
                  <a:srgbClr val="0070C0"/>
                </a:solidFill>
              </a:rPr>
              <a:t> تأثير</a:t>
            </a:r>
          </a:p>
          <a:p>
            <a:endParaRPr lang="ar-SA" sz="2800" b="1" dirty="0">
              <a:solidFill>
                <a:srgbClr val="0070C0"/>
              </a:solidFill>
            </a:endParaRPr>
          </a:p>
          <a:p>
            <a:endParaRPr lang="ar-SA" sz="2800" b="1" dirty="0" smtClean="0">
              <a:solidFill>
                <a:srgbClr val="0070C0"/>
              </a:solidFill>
            </a:endParaRPr>
          </a:p>
          <a:p>
            <a:pPr algn="ctr"/>
            <a:r>
              <a:rPr lang="ar-SA" sz="2400" b="1" dirty="0">
                <a:solidFill>
                  <a:srgbClr val="0070C0"/>
                </a:solidFill>
              </a:rPr>
              <a:t>يَا ابْنَ الكِرَامِ أَلاَ تَدْنُو </a:t>
            </a:r>
            <a:r>
              <a:rPr lang="ar-SA" sz="2400" b="1" dirty="0" smtClean="0">
                <a:solidFill>
                  <a:srgbClr val="0070C0"/>
                </a:solidFill>
              </a:rPr>
              <a:t>فَتُبْصِرَ </a:t>
            </a:r>
            <a:r>
              <a:rPr lang="ar-SA" sz="2400" b="1" dirty="0">
                <a:solidFill>
                  <a:srgbClr val="0070C0"/>
                </a:solidFill>
              </a:rPr>
              <a:t>مَا ... قَدْ حَدّثُوكَ فَمَا رَاءٍ كَمَنْ </a:t>
            </a:r>
            <a:r>
              <a:rPr lang="ar-SA" sz="2400" b="1" dirty="0" smtClean="0">
                <a:solidFill>
                  <a:srgbClr val="0070C0"/>
                </a:solidFill>
              </a:rPr>
              <a:t>سَمِعَا</a:t>
            </a:r>
          </a:p>
          <a:p>
            <a:pPr algn="ctr"/>
            <a:endParaRPr lang="ar-SA" sz="2400" b="1" dirty="0">
              <a:solidFill>
                <a:srgbClr val="0070C0"/>
              </a:solidFill>
            </a:endParaRPr>
          </a:p>
          <a:p>
            <a:pPr algn="ctr"/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</a:rPr>
              <a:t>الرؤية لدى الإنسان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9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/>
              <a:t>بالتعاون مع أفراد مجموعتك... اكتب ماذا يعني لك </a:t>
            </a:r>
            <a:r>
              <a:rPr lang="ar-SA" sz="2800" b="1" dirty="0" smtClean="0"/>
              <a:t>الصمت؟</a:t>
            </a:r>
            <a:endParaRPr lang="ar-SA" sz="2800" b="1" dirty="0"/>
          </a:p>
          <a:p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ماذا يعني الصمت؟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9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Oval 2"/>
          <p:cNvSpPr>
            <a:spLocks noChangeArrowheads="1"/>
          </p:cNvSpPr>
          <p:nvPr/>
        </p:nvSpPr>
        <p:spPr bwMode="auto">
          <a:xfrm>
            <a:off x="6477000" y="2136279"/>
            <a:ext cx="1728192" cy="38100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4400" dirty="0" smtClean="0">
                <a:solidFill>
                  <a:srgbClr val="0070C0"/>
                </a:solidFill>
              </a:rPr>
              <a:t>الموافقة</a:t>
            </a:r>
            <a:endParaRPr lang="en-US" sz="1050" dirty="0">
              <a:solidFill>
                <a:srgbClr val="0070C0"/>
              </a:solidFill>
            </a:endParaRPr>
          </a:p>
        </p:txBody>
      </p:sp>
      <p:sp>
        <p:nvSpPr>
          <p:cNvPr id="218115" name="Rectangle 3"/>
          <p:cNvSpPr>
            <a:spLocks noChangeArrowheads="1"/>
          </p:cNvSpPr>
          <p:nvPr/>
        </p:nvSpPr>
        <p:spPr bwMode="auto">
          <a:xfrm>
            <a:off x="685800" y="609600"/>
            <a:ext cx="7342584" cy="1143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 algn="ctr"/>
            <a:r>
              <a:rPr lang="ar-SA" sz="4000" i="1" dirty="0" smtClean="0">
                <a:solidFill>
                  <a:srgbClr val="00B050"/>
                </a:solidFill>
              </a:rPr>
              <a:t>من معاني الصمت</a:t>
            </a:r>
            <a:endParaRPr lang="en-US" sz="4000" i="1" dirty="0">
              <a:solidFill>
                <a:srgbClr val="00B050"/>
              </a:solidFill>
            </a:endParaRPr>
          </a:p>
        </p:txBody>
      </p:sp>
      <p:sp>
        <p:nvSpPr>
          <p:cNvPr id="218116" name="Oval 4"/>
          <p:cNvSpPr>
            <a:spLocks noChangeArrowheads="1"/>
          </p:cNvSpPr>
          <p:nvPr/>
        </p:nvSpPr>
        <p:spPr bwMode="auto">
          <a:xfrm>
            <a:off x="4953000" y="26670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التفكير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17" name="Oval 5"/>
          <p:cNvSpPr>
            <a:spLocks noChangeArrowheads="1"/>
          </p:cNvSpPr>
          <p:nvPr/>
        </p:nvSpPr>
        <p:spPr bwMode="auto">
          <a:xfrm>
            <a:off x="304800" y="26670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التكتم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18" name="Oval 6"/>
          <p:cNvSpPr>
            <a:spLocks noChangeArrowheads="1"/>
          </p:cNvSpPr>
          <p:nvPr/>
        </p:nvSpPr>
        <p:spPr bwMode="auto">
          <a:xfrm>
            <a:off x="1828800" y="26670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الإهمال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19" name="Oval 7"/>
          <p:cNvSpPr>
            <a:spLocks noChangeArrowheads="1"/>
          </p:cNvSpPr>
          <p:nvPr/>
        </p:nvSpPr>
        <p:spPr bwMode="auto">
          <a:xfrm>
            <a:off x="3429000" y="26670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الرفض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20" name="Oval 8"/>
          <p:cNvSpPr>
            <a:spLocks noChangeArrowheads="1"/>
          </p:cNvSpPr>
          <p:nvPr/>
        </p:nvSpPr>
        <p:spPr bwMode="auto">
          <a:xfrm>
            <a:off x="5029200" y="42672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البرود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21" name="Oval 9"/>
          <p:cNvSpPr>
            <a:spLocks noChangeArrowheads="1"/>
          </p:cNvSpPr>
          <p:nvPr/>
        </p:nvSpPr>
        <p:spPr bwMode="auto">
          <a:xfrm>
            <a:off x="3505200" y="43434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الحميمية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22" name="Oval 10"/>
          <p:cNvSpPr>
            <a:spLocks noChangeArrowheads="1"/>
          </p:cNvSpPr>
          <p:nvPr/>
        </p:nvSpPr>
        <p:spPr bwMode="auto">
          <a:xfrm>
            <a:off x="1981200" y="43434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قلة الاعتبار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123" name="Oval 11"/>
          <p:cNvSpPr>
            <a:spLocks noChangeArrowheads="1"/>
          </p:cNvSpPr>
          <p:nvPr/>
        </p:nvSpPr>
        <p:spPr bwMode="auto">
          <a:xfrm>
            <a:off x="457200" y="4343400"/>
            <a:ext cx="1447800" cy="1371600"/>
          </a:xfrm>
          <a:prstGeom prst="ellipse">
            <a:avLst/>
          </a:prstGeom>
          <a:solidFill>
            <a:schemeClr val="bg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/>
            <a:r>
              <a:rPr lang="ar-SA" sz="2800" b="1" dirty="0" smtClean="0">
                <a:solidFill>
                  <a:srgbClr val="0070C0"/>
                </a:solidFill>
              </a:rPr>
              <a:t>الخضوع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277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181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2181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2181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2181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2181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4" grpId="0" animBg="1" autoUpdateAnimBg="0"/>
      <p:bldP spid="218116" grpId="0" animBg="1" autoUpdateAnimBg="0"/>
      <p:bldP spid="218117" grpId="0" animBg="1" autoUpdateAnimBg="0"/>
      <p:bldP spid="218118" grpId="0" animBg="1" autoUpdateAnimBg="0"/>
      <p:bldP spid="218119" grpId="0" animBg="1" autoUpdateAnimBg="0"/>
      <p:bldP spid="218120" grpId="0" animBg="1" autoUpdateAnimBg="0"/>
      <p:bldP spid="218121" grpId="0" animBg="1" autoUpdateAnimBg="0"/>
      <p:bldP spid="218122" grpId="0" animBg="1" autoUpdateAnimBg="0"/>
      <p:bldP spid="21812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23" name="Rectangle 3" descr="1_86233_1_11"/>
          <p:cNvSpPr>
            <a:spLocks noChangeArrowheads="1"/>
          </p:cNvSpPr>
          <p:nvPr/>
        </p:nvSpPr>
        <p:spPr bwMode="auto">
          <a:xfrm>
            <a:off x="971550" y="260350"/>
            <a:ext cx="7848600" cy="156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1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ar-SA" sz="4400" b="1">
                <a:solidFill>
                  <a:schemeClr val="bg1"/>
                </a:solidFill>
              </a:rPr>
              <a:t>          السلام عليكم ورحمة الله وبركاته </a:t>
            </a:r>
          </a:p>
          <a:p>
            <a:pPr>
              <a:spcBef>
                <a:spcPct val="20000"/>
              </a:spcBef>
            </a:pPr>
            <a:r>
              <a:rPr lang="ar-SA" sz="4400" b="1">
                <a:solidFill>
                  <a:schemeClr val="bg1"/>
                </a:solidFill>
              </a:rPr>
              <a:t>                      أما بعد :</a:t>
            </a:r>
            <a:endParaRPr lang="en-US" sz="44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10582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79511" y="1412776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dirty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4000" b="1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هناك ستة أوجه تربط الاتصال غير الكلامي بالكلامي:</a:t>
            </a:r>
          </a:p>
          <a:p>
            <a:pPr marL="1143000" lvl="2" indent="-228600">
              <a:spcBef>
                <a:spcPct val="20000"/>
              </a:spcBef>
              <a:buSzPct val="70000"/>
              <a:buFontTx/>
              <a:buBlip>
                <a:blip r:embed="rId3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يؤكد.</a:t>
            </a:r>
          </a:p>
          <a:p>
            <a:pPr marL="1143000" lvl="2" indent="-228600">
              <a:spcBef>
                <a:spcPct val="20000"/>
              </a:spcBef>
              <a:buSzPct val="70000"/>
              <a:buFontTx/>
              <a:buBlip>
                <a:blip r:embed="rId3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يتمم.</a:t>
            </a:r>
          </a:p>
          <a:p>
            <a:pPr marL="1143000" lvl="2" indent="-228600">
              <a:spcBef>
                <a:spcPct val="20000"/>
              </a:spcBef>
              <a:buSzPct val="70000"/>
              <a:buFontTx/>
              <a:buBlip>
                <a:blip r:embed="rId3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يناقض.</a:t>
            </a:r>
          </a:p>
          <a:p>
            <a:pPr marL="1143000" lvl="2" indent="-228600">
              <a:spcBef>
                <a:spcPct val="20000"/>
              </a:spcBef>
              <a:buSzPct val="70000"/>
              <a:buFontTx/>
              <a:buBlip>
                <a:blip r:embed="rId3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ينظم.</a:t>
            </a:r>
          </a:p>
          <a:p>
            <a:pPr marL="1143000" lvl="2" indent="-228600">
              <a:spcBef>
                <a:spcPct val="20000"/>
              </a:spcBef>
              <a:buSzPct val="70000"/>
              <a:buFontTx/>
              <a:buBlip>
                <a:blip r:embed="rId3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يعيد.</a:t>
            </a:r>
          </a:p>
          <a:p>
            <a:pPr marL="1143000" lvl="2" indent="-228600">
              <a:spcBef>
                <a:spcPct val="20000"/>
              </a:spcBef>
              <a:buSzPct val="70000"/>
              <a:buFontTx/>
              <a:buBlip>
                <a:blip r:embed="rId3"/>
              </a:buBlip>
            </a:pPr>
            <a:r>
              <a:rPr lang="ar-SA" sz="3600" b="1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بديل.</a:t>
            </a:r>
            <a:endParaRPr lang="en-US" sz="3200" b="1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67544" y="382686"/>
            <a:ext cx="760657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600" spc="-1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العلاقة بين الاتصال الكلامي وغير الكلامي</a:t>
            </a:r>
            <a:endParaRPr lang="en-US" sz="4600" spc="-10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9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>
                <a:solidFill>
                  <a:srgbClr val="00B050"/>
                </a:solidFill>
              </a:rPr>
              <a:t>أنواع الاتصال غير الكلامي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95936" y="1844824"/>
            <a:ext cx="3810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لغة الجسد والإيماءات.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لغة الوجه </a:t>
            </a:r>
            <a:r>
              <a:rPr lang="ar-SA" sz="40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لعينين</a:t>
            </a: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لغة اللبس والمظهر.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لغة المسافة</a:t>
            </a:r>
            <a:r>
              <a:rPr lang="ar-SA" sz="40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180528" y="1677591"/>
            <a:ext cx="381000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لغة اللمس.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لغة </a:t>
            </a: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الصوت.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لغة الروائح.</a:t>
            </a:r>
          </a:p>
          <a:p>
            <a:pPr marL="571500" indent="-5715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 لغة الوقت.</a:t>
            </a:r>
            <a:endParaRPr lang="en-US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9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</a:rPr>
              <a:t>حركات الجسد والإيماء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حركات الجسد :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تصاحب الكلام وتوضحه.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في الغالب لا تختلف ولها نفس المفهوم.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يسعى مشاهدها إلى فهمها ، وتفسيرها، لمعرفة قصد فاعلها.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لا تخالفه، وإذا خالفته عُدَّ ذلك عيبًا.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الإيماءات :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مستقلة وتغني عن الكلام.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تختلف من بلد لآخر ومن ثقافة لأخرى.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يسعى فاعلها إلى أن تفهم ويفسر مقصده.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قد تخاف الكلام المنطوق، عند اشتغال المتحدث بأمر ما.</a:t>
            </a:r>
            <a:endParaRPr lang="ar-S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117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800" dirty="0">
                <a:solidFill>
                  <a:srgbClr val="00B050"/>
                </a:solidFill>
              </a:rPr>
              <a:t>لغة الوجه </a:t>
            </a:r>
            <a:r>
              <a:rPr lang="ar-SA" sz="4800" dirty="0" smtClean="0">
                <a:solidFill>
                  <a:srgbClr val="00B050"/>
                </a:solidFill>
              </a:rPr>
              <a:t>والعينين</a:t>
            </a:r>
            <a:r>
              <a:rPr lang="en-US" sz="4800" dirty="0">
                <a:solidFill>
                  <a:srgbClr val="00B050"/>
                </a:solidFill>
              </a:rPr>
              <a:t/>
            </a:r>
            <a:br>
              <a:rPr lang="en-US" sz="4800" dirty="0">
                <a:solidFill>
                  <a:srgbClr val="00B050"/>
                </a:solidFill>
              </a:rPr>
            </a:br>
            <a:endParaRPr lang="ar-SA" sz="4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lnSpc>
                <a:spcPct val="11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 هناك ستة مشاعر أساسية تعكسها تعبيرات </a:t>
            </a:r>
            <a:r>
              <a:rPr lang="ar-SA" sz="36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الوجه والعينين:</a:t>
            </a:r>
            <a:endParaRPr lang="ar-SA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1143000" lvl="2" indent="-228600">
              <a:lnSpc>
                <a:spcPct val="11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ar-SA" sz="2800" dirty="0">
                <a:solidFill>
                  <a:srgbClr val="0070C0"/>
                </a:solidFill>
              </a:rPr>
              <a:t>   الدهشة.</a:t>
            </a:r>
          </a:p>
          <a:p>
            <a:pPr marL="1143000" lvl="2" indent="-228600">
              <a:lnSpc>
                <a:spcPct val="11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ar-SA" sz="2800" dirty="0">
                <a:solidFill>
                  <a:srgbClr val="0070C0"/>
                </a:solidFill>
              </a:rPr>
              <a:t>   الخوف.</a:t>
            </a:r>
          </a:p>
          <a:p>
            <a:pPr marL="1143000" lvl="2" indent="-228600">
              <a:lnSpc>
                <a:spcPct val="11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ar-SA" sz="2800" dirty="0">
                <a:solidFill>
                  <a:srgbClr val="0070C0"/>
                </a:solidFill>
              </a:rPr>
              <a:t>   الغضب.</a:t>
            </a:r>
          </a:p>
          <a:p>
            <a:pPr marL="1143000" lvl="2" indent="-228600">
              <a:lnSpc>
                <a:spcPct val="11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ar-SA" sz="2800" dirty="0">
                <a:solidFill>
                  <a:srgbClr val="0070C0"/>
                </a:solidFill>
              </a:rPr>
              <a:t>   التقزز.</a:t>
            </a:r>
          </a:p>
          <a:p>
            <a:pPr marL="1143000" lvl="2" indent="-228600">
              <a:lnSpc>
                <a:spcPct val="11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ar-SA" sz="2800" dirty="0">
                <a:solidFill>
                  <a:srgbClr val="0070C0"/>
                </a:solidFill>
              </a:rPr>
              <a:t>   الحزن.</a:t>
            </a:r>
          </a:p>
          <a:p>
            <a:pPr marL="1143000" lvl="2" indent="-228600">
              <a:lnSpc>
                <a:spcPct val="11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ar-SA" sz="2800" dirty="0">
                <a:solidFill>
                  <a:srgbClr val="0070C0"/>
                </a:solidFill>
              </a:rPr>
              <a:t>   الفرح.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55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>
                <a:solidFill>
                  <a:srgbClr val="00B050"/>
                </a:solidFill>
              </a:rPr>
              <a:t>لغة </a:t>
            </a:r>
            <a:r>
              <a:rPr lang="ar-SA" b="1" dirty="0">
                <a:solidFill>
                  <a:srgbClr val="00B050"/>
                </a:solidFill>
              </a:rPr>
              <a:t>العين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sz="4300" dirty="0" smtClean="0"/>
              <a:t>لغة العين من أقدم القراءات التي عرفت قديمًا قبل أن تعرف لغة الجسد.</a:t>
            </a:r>
          </a:p>
          <a:p>
            <a:endParaRPr lang="ar-SA" sz="4300" dirty="0" smtClean="0"/>
          </a:p>
          <a:p>
            <a:pPr marL="0" fontAlgn="ctr">
              <a:spcBef>
                <a:spcPts val="0"/>
              </a:spcBef>
            </a:pPr>
            <a:r>
              <a:rPr lang="ar-SA" sz="2800" b="1" dirty="0">
                <a:solidFill>
                  <a:srgbClr val="0070C0"/>
                </a:solidFill>
              </a:rPr>
              <a:t>إِذا نَظَرَت نَحوي تَكَلَّمَ </a:t>
            </a:r>
            <a:r>
              <a:rPr lang="ar-SA" sz="2800" b="1" dirty="0" smtClean="0">
                <a:solidFill>
                  <a:srgbClr val="0070C0"/>
                </a:solidFill>
              </a:rPr>
              <a:t>طَرفُها             وَجاوَبَها </a:t>
            </a:r>
            <a:r>
              <a:rPr lang="ar-SA" sz="2800" b="1" dirty="0">
                <a:solidFill>
                  <a:srgbClr val="0070C0"/>
                </a:solidFill>
              </a:rPr>
              <a:t>طَرفي وَنَحنُ سُكوتُ</a:t>
            </a:r>
          </a:p>
          <a:p>
            <a:pPr marL="0" fontAlgn="ctr">
              <a:spcBef>
                <a:spcPts val="0"/>
              </a:spcBef>
            </a:pPr>
            <a:endParaRPr lang="ar-SA" sz="2800" b="1" dirty="0">
              <a:latin typeface="Arial"/>
            </a:endParaRPr>
          </a:p>
          <a:p>
            <a:r>
              <a:rPr lang="ar-SA" sz="2800" b="1" dirty="0">
                <a:solidFill>
                  <a:srgbClr val="0070C0"/>
                </a:solidFill>
              </a:rPr>
              <a:t>والعين تعرف من عيني محدثها    إن كان من حزبها أو من </a:t>
            </a:r>
            <a:r>
              <a:rPr lang="ar-SA" sz="2800" b="1" dirty="0" smtClean="0">
                <a:solidFill>
                  <a:srgbClr val="0070C0"/>
                </a:solidFill>
              </a:rPr>
              <a:t>أعاديها</a:t>
            </a:r>
          </a:p>
          <a:p>
            <a:pPr marL="114300" indent="0">
              <a:buNone/>
            </a:pPr>
            <a:endParaRPr lang="ar-SA" sz="2800" b="1" dirty="0">
              <a:solidFill>
                <a:srgbClr val="0070C0"/>
              </a:solidFill>
            </a:endParaRPr>
          </a:p>
          <a:p>
            <a:r>
              <a:rPr lang="ar-SA" sz="2800" b="1" dirty="0" smtClean="0">
                <a:solidFill>
                  <a:srgbClr val="0070C0"/>
                </a:solidFill>
              </a:rPr>
              <a:t>إنّ </a:t>
            </a:r>
            <a:r>
              <a:rPr lang="ar-SA" sz="2800" b="1" dirty="0">
                <a:solidFill>
                  <a:srgbClr val="0070C0"/>
                </a:solidFill>
              </a:rPr>
              <a:t>العيون التي في طرفها </a:t>
            </a:r>
            <a:r>
              <a:rPr lang="ar-SA" sz="2800" b="1" dirty="0" smtClean="0">
                <a:solidFill>
                  <a:srgbClr val="0070C0"/>
                </a:solidFill>
              </a:rPr>
              <a:t>حَوَرٌ                قتلننا </a:t>
            </a:r>
            <a:r>
              <a:rPr lang="ar-SA" sz="2800" b="1" dirty="0">
                <a:solidFill>
                  <a:srgbClr val="0070C0"/>
                </a:solidFill>
              </a:rPr>
              <a:t>ثمّ لم يُحيين قتلانا.</a:t>
            </a:r>
          </a:p>
          <a:p>
            <a:r>
              <a:rPr lang="ar-SA" sz="2800" b="1" dirty="0">
                <a:solidFill>
                  <a:srgbClr val="0070C0"/>
                </a:solidFill>
              </a:rPr>
              <a:t/>
            </a:r>
            <a:br>
              <a:rPr lang="ar-SA" sz="2800" b="1" dirty="0">
                <a:solidFill>
                  <a:srgbClr val="0070C0"/>
                </a:solidFill>
              </a:rPr>
            </a:br>
            <a:r>
              <a:rPr lang="ar-SA" sz="2800" b="1" dirty="0" smtClean="0">
                <a:solidFill>
                  <a:srgbClr val="0070C0"/>
                </a:solidFill>
              </a:rPr>
              <a:t>   وتعطلت </a:t>
            </a:r>
            <a:r>
              <a:rPr lang="ar-SA" sz="2800" b="1" dirty="0">
                <a:solidFill>
                  <a:srgbClr val="0070C0"/>
                </a:solidFill>
              </a:rPr>
              <a:t>لغة الكلام وخاطبت </a:t>
            </a:r>
            <a:r>
              <a:rPr lang="ar-SA" sz="2800" b="1" dirty="0" smtClean="0">
                <a:solidFill>
                  <a:srgbClr val="0070C0"/>
                </a:solidFill>
              </a:rPr>
              <a:t>           عيني </a:t>
            </a:r>
            <a:r>
              <a:rPr lang="ar-SA" sz="2800" b="1" dirty="0">
                <a:solidFill>
                  <a:srgbClr val="0070C0"/>
                </a:solidFill>
              </a:rPr>
              <a:t>في لغة الهوى </a:t>
            </a:r>
            <a:r>
              <a:rPr lang="ar-SA" sz="2800" b="1" dirty="0" smtClean="0">
                <a:solidFill>
                  <a:srgbClr val="0070C0"/>
                </a:solidFill>
              </a:rPr>
              <a:t>عيناك</a:t>
            </a:r>
          </a:p>
          <a:p>
            <a:endParaRPr lang="ar-SA" sz="2800" dirty="0">
              <a:solidFill>
                <a:srgbClr val="0070C0"/>
              </a:solidFill>
            </a:endParaRPr>
          </a:p>
          <a:p>
            <a:pPr marL="114300" indent="0">
              <a:buNone/>
            </a:pPr>
            <a:r>
              <a:rPr lang="ar-SA" sz="2800" dirty="0" smtClean="0">
                <a:solidFill>
                  <a:srgbClr val="0070C0"/>
                </a:solidFill>
              </a:rPr>
              <a:t>                             </a:t>
            </a:r>
            <a:r>
              <a:rPr lang="ar-SA" sz="2800" dirty="0">
                <a:solidFill>
                  <a:srgbClr val="0070C0"/>
                </a:solidFill>
              </a:rPr>
              <a:t/>
            </a:r>
            <a:br>
              <a:rPr lang="ar-SA" sz="2800" dirty="0">
                <a:solidFill>
                  <a:srgbClr val="0070C0"/>
                </a:solidFill>
              </a:rPr>
            </a:br>
            <a:endParaRPr lang="ar-SA" dirty="0"/>
          </a:p>
        </p:txBody>
      </p:sp>
      <p:pic>
        <p:nvPicPr>
          <p:cNvPr id="4" name="Picture 11" descr="the-five-sens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449" t="33743" r="50000" b="37180"/>
          <a:stretch>
            <a:fillRect/>
          </a:stretch>
        </p:blipFill>
        <p:spPr bwMode="auto">
          <a:xfrm>
            <a:off x="5724128" y="188640"/>
            <a:ext cx="2447925" cy="120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1514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إشارات العين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6" name="Rectangle 20"/>
          <p:cNvSpPr txBox="1">
            <a:spLocks noChangeArrowheads="1"/>
          </p:cNvSpPr>
          <p:nvPr/>
        </p:nvSpPr>
        <p:spPr>
          <a:xfrm>
            <a:off x="899592" y="1412776"/>
            <a:ext cx="6768751" cy="4530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r" defTabSz="914400" rtl="1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r" defTabSz="914400" rtl="1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r" defTabSz="914400" rtl="1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r" defTabSz="914400" rtl="1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r" defTabSz="914400" rtl="1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KW" sz="2400" b="1" dirty="0" smtClean="0">
                <a:solidFill>
                  <a:srgbClr val="0070C0"/>
                </a:solidFill>
              </a:rPr>
              <a:t>لذلك عندما يتكلم مع شخص انظر في عينيه وتابع اتج</a:t>
            </a:r>
            <a:r>
              <a:rPr lang="ar-SA" sz="2400" b="1" dirty="0" smtClean="0">
                <a:solidFill>
                  <a:srgbClr val="0070C0"/>
                </a:solidFill>
              </a:rPr>
              <a:t>ا</a:t>
            </a:r>
            <a:r>
              <a:rPr lang="ar-KW" sz="2400" b="1" dirty="0" smtClean="0">
                <a:solidFill>
                  <a:srgbClr val="0070C0"/>
                </a:solidFill>
              </a:rPr>
              <a:t>ه نظراته وحجم حدقة العييين لتفهم حديثه بوضوح وسهول</a:t>
            </a:r>
            <a:r>
              <a:rPr lang="ar-SA" sz="2400" b="1" dirty="0" smtClean="0">
                <a:solidFill>
                  <a:srgbClr val="0070C0"/>
                </a:solidFill>
              </a:rPr>
              <a:t>ة</a:t>
            </a:r>
            <a:endParaRPr lang="ar-KW" sz="2400" b="1" dirty="0" smtClean="0">
              <a:solidFill>
                <a:srgbClr val="0070C0"/>
              </a:solidFill>
            </a:endParaRPr>
          </a:p>
          <a:p>
            <a:pPr algn="ctr"/>
            <a:endParaRPr lang="ar-KW" sz="2400" b="1" dirty="0" smtClean="0">
              <a:solidFill>
                <a:srgbClr val="CC9900"/>
              </a:solidFill>
            </a:endParaRPr>
          </a:p>
          <a:p>
            <a:pPr algn="ctr"/>
            <a:endParaRPr lang="ar-KW" sz="2400" b="1" dirty="0" smtClean="0">
              <a:solidFill>
                <a:schemeClr val="accent1"/>
              </a:solidFill>
            </a:endParaRPr>
          </a:p>
          <a:p>
            <a:pPr marL="114300" indent="0" algn="ctr">
              <a:buNone/>
            </a:pPr>
            <a:endParaRPr lang="ar-KW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ar-KW" sz="2800" b="1" dirty="0" smtClean="0">
                <a:solidFill>
                  <a:srgbClr val="0070C0"/>
                </a:solidFill>
              </a:rPr>
              <a:t>في حاله </a:t>
            </a:r>
            <a:r>
              <a:rPr lang="ar-SA" sz="2800" b="1" dirty="0" smtClean="0">
                <a:solidFill>
                  <a:srgbClr val="0070C0"/>
                </a:solidFill>
              </a:rPr>
              <a:t>المتابعة و</a:t>
            </a:r>
            <a:r>
              <a:rPr lang="ar-KW" sz="2800" b="1" dirty="0" smtClean="0">
                <a:solidFill>
                  <a:srgbClr val="0070C0"/>
                </a:solidFill>
              </a:rPr>
              <a:t>ال</a:t>
            </a:r>
            <a:r>
              <a:rPr lang="ar-SA" sz="2800" b="1" dirty="0" smtClean="0">
                <a:solidFill>
                  <a:srgbClr val="0070C0"/>
                </a:solidFill>
              </a:rPr>
              <a:t>إ</a:t>
            </a:r>
            <a:r>
              <a:rPr lang="ar-KW" sz="2800" b="1" dirty="0" err="1" smtClean="0">
                <a:solidFill>
                  <a:srgbClr val="0070C0"/>
                </a:solidFill>
              </a:rPr>
              <a:t>ثاره</a:t>
            </a:r>
            <a:r>
              <a:rPr lang="ar-KW" sz="2800" b="1" dirty="0" smtClean="0">
                <a:solidFill>
                  <a:srgbClr val="0070C0"/>
                </a:solidFill>
              </a:rPr>
              <a:t> تجد </a:t>
            </a:r>
            <a:r>
              <a:rPr lang="ar-SA" sz="2800" b="1" dirty="0">
                <a:solidFill>
                  <a:srgbClr val="0070C0"/>
                </a:solidFill>
              </a:rPr>
              <a:t>أ</a:t>
            </a:r>
            <a:r>
              <a:rPr lang="ar-KW" sz="2800" b="1" dirty="0" smtClean="0">
                <a:solidFill>
                  <a:srgbClr val="0070C0"/>
                </a:solidFill>
              </a:rPr>
              <a:t>ن حدق</a:t>
            </a:r>
            <a:r>
              <a:rPr lang="ar-SA" sz="2800" b="1" dirty="0" smtClean="0">
                <a:solidFill>
                  <a:srgbClr val="0070C0"/>
                </a:solidFill>
              </a:rPr>
              <a:t>ة</a:t>
            </a:r>
            <a:r>
              <a:rPr lang="ar-KW" sz="2800" b="1" dirty="0" smtClean="0">
                <a:solidFill>
                  <a:srgbClr val="0070C0"/>
                </a:solidFill>
              </a:rPr>
              <a:t> العين مفتوح</a:t>
            </a:r>
            <a:r>
              <a:rPr lang="ar-SA" sz="2800" b="1" dirty="0" smtClean="0">
                <a:solidFill>
                  <a:srgbClr val="0070C0"/>
                </a:solidFill>
              </a:rPr>
              <a:t>ة</a:t>
            </a:r>
            <a:r>
              <a:rPr lang="ar-KW" sz="28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ar-KW" sz="2800" b="1" dirty="0" smtClean="0">
              <a:solidFill>
                <a:srgbClr val="CC9900"/>
              </a:solidFill>
            </a:endParaRPr>
          </a:p>
          <a:p>
            <a:pPr algn="ctr"/>
            <a:endParaRPr lang="ar-KW" sz="2800" b="1" dirty="0" smtClean="0"/>
          </a:p>
          <a:p>
            <a:pPr algn="ctr"/>
            <a:endParaRPr lang="ar-KW" sz="2800" b="1" dirty="0" smtClean="0"/>
          </a:p>
          <a:p>
            <a:pPr algn="ctr"/>
            <a:r>
              <a:rPr lang="ar-KW" sz="2800" b="1" dirty="0" smtClean="0">
                <a:solidFill>
                  <a:srgbClr val="0070C0"/>
                </a:solidFill>
              </a:rPr>
              <a:t>عندما يكون ال</a:t>
            </a:r>
            <a:r>
              <a:rPr lang="ar-SA" sz="2800" b="1" dirty="0" smtClean="0">
                <a:solidFill>
                  <a:srgbClr val="0070C0"/>
                </a:solidFill>
              </a:rPr>
              <a:t>إ</a:t>
            </a:r>
            <a:r>
              <a:rPr lang="ar-KW" sz="2800" b="1" dirty="0" smtClean="0">
                <a:solidFill>
                  <a:srgbClr val="0070C0"/>
                </a:solidFill>
              </a:rPr>
              <a:t>نسان غاض</a:t>
            </a:r>
            <a:r>
              <a:rPr lang="ar-SA" sz="2800" b="1" dirty="0" smtClean="0">
                <a:solidFill>
                  <a:srgbClr val="0070C0"/>
                </a:solidFill>
              </a:rPr>
              <a:t>ً</a:t>
            </a:r>
            <a:r>
              <a:rPr lang="ar-KW" sz="2800" b="1" dirty="0" err="1" smtClean="0">
                <a:solidFill>
                  <a:srgbClr val="0070C0"/>
                </a:solidFill>
              </a:rPr>
              <a:t>با</a:t>
            </a:r>
            <a:r>
              <a:rPr lang="ar-KW" sz="2800" b="1" dirty="0" smtClean="0">
                <a:solidFill>
                  <a:srgbClr val="0070C0"/>
                </a:solidFill>
              </a:rPr>
              <a:t> تكون مغلق</a:t>
            </a:r>
            <a:r>
              <a:rPr lang="ar-SA" sz="2800" b="1" dirty="0" smtClean="0">
                <a:solidFill>
                  <a:srgbClr val="0070C0"/>
                </a:solidFill>
              </a:rPr>
              <a:t>ة</a:t>
            </a:r>
            <a:endParaRPr lang="ar-KW" sz="2800" b="1" dirty="0" smtClean="0">
              <a:solidFill>
                <a:srgbClr val="0070C0"/>
              </a:solidFill>
            </a:endParaRPr>
          </a:p>
          <a:p>
            <a:pPr algn="ctr"/>
            <a:endParaRPr lang="ar-KW" sz="2400" b="1" dirty="0" smtClean="0">
              <a:solidFill>
                <a:srgbClr val="CC9900"/>
              </a:solidFill>
            </a:endParaRPr>
          </a:p>
          <a:p>
            <a:endParaRPr lang="en-US" sz="2800" b="1" dirty="0" smtClean="0">
              <a:solidFill>
                <a:srgbClr val="CC9900"/>
              </a:solidFill>
            </a:endParaRPr>
          </a:p>
        </p:txBody>
      </p:sp>
      <p:pic>
        <p:nvPicPr>
          <p:cNvPr id="7" name="Picture 13" descr="9rkd6w0kkrw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51" t="5528" r="6923" b="7332"/>
          <a:stretch>
            <a:fillRect/>
          </a:stretch>
        </p:blipFill>
        <p:spPr bwMode="auto">
          <a:xfrm>
            <a:off x="3779912" y="2348880"/>
            <a:ext cx="12239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0" descr="9rkd6w0kkrw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290" t="11598" r="7104" b="12372"/>
          <a:stretch>
            <a:fillRect/>
          </a:stretch>
        </p:blipFill>
        <p:spPr bwMode="auto">
          <a:xfrm>
            <a:off x="3779912" y="4149080"/>
            <a:ext cx="15113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0972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>
                <a:solidFill>
                  <a:srgbClr val="0070C0"/>
                </a:solidFill>
                <a:cs typeface="Arabic Transparent" pitchFamily="2" charset="0"/>
              </a:rPr>
              <a:t>أما الحواجب فلها رموز أخرى ودلالات مختلفة ، فإذا رفع المتحدث كلا حاجبيه إلى أعلى فأنه بذلك تفاجئ بشيء </a:t>
            </a:r>
            <a:r>
              <a:rPr lang="ar-SA" sz="2800" b="1" dirty="0" smtClean="0">
                <a:solidFill>
                  <a:srgbClr val="0070C0"/>
                </a:solidFill>
                <a:cs typeface="Arabic Transparent" pitchFamily="2" charset="0"/>
              </a:rPr>
              <a:t>جديد.</a:t>
            </a:r>
            <a:endParaRPr lang="ar-KW" sz="2800" b="1" dirty="0">
              <a:solidFill>
                <a:srgbClr val="0070C0"/>
              </a:solidFill>
              <a:cs typeface="Arabic Transparent" pitchFamily="2" charset="0"/>
            </a:endParaRPr>
          </a:p>
          <a:p>
            <a:endParaRPr lang="ar-KW" sz="2800" b="1" dirty="0">
              <a:solidFill>
                <a:srgbClr val="0070C0"/>
              </a:solidFill>
              <a:cs typeface="Arabic Transparent" pitchFamily="2" charset="0"/>
            </a:endParaRPr>
          </a:p>
          <a:p>
            <a:r>
              <a:rPr lang="ar-SA" sz="2800" b="1" dirty="0">
                <a:solidFill>
                  <a:srgbClr val="0070C0"/>
                </a:solidFill>
                <a:cs typeface="Arabic Transparent" pitchFamily="2" charset="0"/>
              </a:rPr>
              <a:t>وإذا قطب حاجبيه مع ابتسامة خفيفة ، فإنه يتعجب منك ، ولكنه لا يريد أن يكذبك ، وإذا كرر تحريك حواجبه فإنك تمكنت بذلك من إبهاره ونيل إعجابه التام </a:t>
            </a:r>
            <a:r>
              <a:rPr lang="ar-SA" sz="2800" b="1" dirty="0" smtClean="0">
                <a:solidFill>
                  <a:srgbClr val="0070C0"/>
                </a:solidFill>
                <a:cs typeface="Arabic Transparent" pitchFamily="2" charset="0"/>
              </a:rPr>
              <a:t>بحديثك.</a:t>
            </a:r>
            <a:endParaRPr lang="ar-SA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01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>
                <a:solidFill>
                  <a:srgbClr val="00B050"/>
                </a:solidFill>
              </a:rPr>
              <a:t>لغة الصوت (شبه اللغة)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635896" y="1916832"/>
            <a:ext cx="3962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 algn="just">
              <a:lnSpc>
                <a:spcPct val="12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600" dirty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2200" b="1" dirty="0">
                <a:solidFill>
                  <a:srgbClr val="0070C0"/>
                </a:solidFill>
              </a:rPr>
              <a:t>تنويع الأداء الصوتي.</a:t>
            </a:r>
          </a:p>
          <a:p>
            <a:pPr marL="742950" lvl="1" indent="-285750" algn="just">
              <a:lnSpc>
                <a:spcPct val="12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2200" b="1" dirty="0">
                <a:solidFill>
                  <a:srgbClr val="0070C0"/>
                </a:solidFill>
              </a:rPr>
              <a:t>   خفض النبرات.</a:t>
            </a:r>
          </a:p>
          <a:p>
            <a:pPr marL="742950" lvl="1" indent="-285750" algn="just">
              <a:lnSpc>
                <a:spcPct val="12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2200" b="1" dirty="0">
                <a:solidFill>
                  <a:srgbClr val="0070C0"/>
                </a:solidFill>
              </a:rPr>
              <a:t>   تحكم في ارتفاع الصوت.</a:t>
            </a:r>
          </a:p>
          <a:p>
            <a:pPr marL="742950" lvl="1" indent="-285750" algn="just">
              <a:lnSpc>
                <a:spcPct val="12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2200" b="1" dirty="0">
                <a:solidFill>
                  <a:srgbClr val="0070C0"/>
                </a:solidFill>
              </a:rPr>
              <a:t>   الوضوح.</a:t>
            </a:r>
          </a:p>
          <a:p>
            <a:pPr marL="742950" lvl="1" indent="-285750" algn="just">
              <a:lnSpc>
                <a:spcPct val="12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2200" b="1" dirty="0">
                <a:solidFill>
                  <a:srgbClr val="0070C0"/>
                </a:solidFill>
              </a:rPr>
              <a:t>   تنظيم التوقف بين الكلمات.</a:t>
            </a:r>
          </a:p>
        </p:txBody>
      </p:sp>
    </p:spTree>
    <p:extLst>
      <p:ext uri="{BB962C8B-B14F-4D97-AF65-F5344CB8AC3E}">
        <p14:creationId xmlns="" xmlns:p14="http://schemas.microsoft.com/office/powerpoint/2010/main" val="147449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47663" y="2060848"/>
            <a:ext cx="5761037" cy="1584325"/>
          </a:xfrm>
          <a:prstGeom prst="rect">
            <a:avLst/>
          </a:prstGeom>
          <a:solidFill>
            <a:schemeClr val="bg1">
              <a:alpha val="36862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200" dirty="0">
                <a:cs typeface="Arabic Typesetting" pitchFamily="66" charset="-78"/>
              </a:rPr>
              <a:t> جرب قول هذه الجملة مرتين، مرة بجدية </a:t>
            </a:r>
            <a:r>
              <a:rPr lang="ar-SA" sz="3200" dirty="0" smtClean="0">
                <a:cs typeface="Arabic Typesetting" pitchFamily="66" charset="-78"/>
              </a:rPr>
              <a:t>، ومرة </a:t>
            </a:r>
            <a:r>
              <a:rPr lang="ar-SA" sz="3200" dirty="0">
                <a:cs typeface="Arabic Typesetting" pitchFamily="66" charset="-78"/>
              </a:rPr>
              <a:t>بتهكم</a:t>
            </a:r>
            <a:r>
              <a:rPr lang="ar-SA" sz="3200" dirty="0" smtClean="0">
                <a:cs typeface="Arabic Typesetting" pitchFamily="66" charset="-78"/>
              </a:rPr>
              <a:t>:</a:t>
            </a:r>
            <a:endParaRPr lang="ar-SA" sz="3200" dirty="0">
              <a:cs typeface="Arabic Typesetting" pitchFamily="66" charset="-78"/>
            </a:endParaRPr>
          </a:p>
          <a:p>
            <a:pPr marL="342900" indent="-342900">
              <a:spcBef>
                <a:spcPct val="20000"/>
              </a:spcBef>
            </a:pPr>
            <a:r>
              <a:rPr lang="ar-SA" sz="4400" b="1" dirty="0" smtClean="0">
                <a:solidFill>
                  <a:srgbClr val="0070C0"/>
                </a:solidFill>
                <a:cs typeface="Al-Kharashi 3" pitchFamily="2" charset="-78"/>
              </a:rPr>
              <a:t>     أشكرك </a:t>
            </a:r>
            <a:r>
              <a:rPr lang="ar-SA" sz="4400" b="1" dirty="0">
                <a:solidFill>
                  <a:srgbClr val="0070C0"/>
                </a:solidFill>
                <a:cs typeface="Al-Kharashi 3" pitchFamily="2" charset="-78"/>
              </a:rPr>
              <a:t>على لطفك وحسن ضيافتك.</a:t>
            </a:r>
            <a:endParaRPr lang="en-US" sz="4400" b="1" dirty="0">
              <a:solidFill>
                <a:srgbClr val="0070C0"/>
              </a:solidFill>
              <a:cs typeface="Al-Kharashi 3" pitchFamily="2" charset="-7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47662" y="134566"/>
            <a:ext cx="5761037" cy="1584325"/>
          </a:xfrm>
          <a:prstGeom prst="rect">
            <a:avLst/>
          </a:prstGeom>
          <a:solidFill>
            <a:srgbClr val="FFFF00">
              <a:alpha val="36862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ar-SA" sz="3200" b="1" dirty="0" smtClean="0">
                <a:cs typeface="Arabic Typesetting" pitchFamily="66" charset="-78"/>
              </a:rPr>
              <a:t>تدريب (عملي)</a:t>
            </a:r>
            <a:endParaRPr lang="en-US" sz="2400" b="1" dirty="0">
              <a:solidFill>
                <a:srgbClr val="943910"/>
              </a:solidFill>
              <a:cs typeface="Al-Kharashi 3" pitchFamily="2" charset="-7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49250" y="3787776"/>
            <a:ext cx="5759450" cy="2670175"/>
          </a:xfrm>
          <a:prstGeom prst="rect">
            <a:avLst/>
          </a:prstGeom>
          <a:solidFill>
            <a:schemeClr val="bg1">
              <a:alpha val="23137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3200" dirty="0">
                <a:cs typeface="Arabic Typesetting" pitchFamily="66" charset="-78"/>
              </a:rPr>
              <a:t>جرب هذه الجملة بنبرات مختلفة: غضب، دهشة، تنبيه، ملل </a:t>
            </a:r>
            <a:r>
              <a:rPr lang="ar-SA" sz="3200" dirty="0" smtClean="0">
                <a:cs typeface="Arabic Typesetting" pitchFamily="66" charset="-78"/>
              </a:rPr>
              <a:t>ثم </a:t>
            </a:r>
            <a:r>
              <a:rPr lang="ar-SA" sz="3200" dirty="0">
                <a:cs typeface="Arabic Typesetting" pitchFamily="66" charset="-78"/>
              </a:rPr>
              <a:t>لاحظ كيف تتحد لغة جسدك وتعبيرات وجهك وتنفسك لكي تبدل حالتك العاطفية لتعطي المعنى</a:t>
            </a:r>
            <a:r>
              <a:rPr lang="ar-SA" sz="3200" dirty="0" smtClean="0">
                <a:cs typeface="Arabic Typesetting" pitchFamily="66" charset="-78"/>
              </a:rPr>
              <a:t>:</a:t>
            </a:r>
            <a:endParaRPr lang="ar-SA" sz="3200" dirty="0">
              <a:cs typeface="Arabic Typesetting" pitchFamily="66" charset="-78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ar-SA" sz="4400" b="1" dirty="0">
                <a:solidFill>
                  <a:srgbClr val="0070C0"/>
                </a:solidFill>
                <a:cs typeface="Al-Kharashi 3" pitchFamily="2" charset="-78"/>
              </a:rPr>
              <a:t>ما انتهى الوقت.</a:t>
            </a:r>
            <a:endParaRPr lang="en-US" sz="4400" b="1" dirty="0">
              <a:solidFill>
                <a:srgbClr val="0070C0"/>
              </a:solidFill>
              <a:cs typeface="Al-Kharashi 3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9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فوائد تغيير نبرات الصوت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نقل المشاعر والانفعالات.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إيضاح علامات الترقيم.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الحفاظ على المعنى الحقيقي للكلام.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التركيز على النقاط الهامة.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تبديد مشاعر الملل.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إرضاء كافة الأذواق.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53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179388" y="6643688"/>
            <a:ext cx="19431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800">
                <a:solidFill>
                  <a:srgbClr val="339966"/>
                </a:solidFill>
              </a:rPr>
              <a:t>عبدالعزيز الحصان</a:t>
            </a:r>
            <a:endParaRPr lang="en-US" sz="800">
              <a:solidFill>
                <a:srgbClr val="339966"/>
              </a:solidFill>
            </a:endParaRPr>
          </a:p>
        </p:txBody>
      </p:sp>
      <p:pic>
        <p:nvPicPr>
          <p:cNvPr id="4102" name="Picture 9" descr="MMLK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473" y="260648"/>
            <a:ext cx="319521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5868144" y="925810"/>
            <a:ext cx="3087544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sz="3600" b="1" dirty="0" smtClean="0">
                <a:latin typeface="Times New Roman" pitchFamily="18" charset="0"/>
                <a:cs typeface="AL-Hor" pitchFamily="2" charset="-78"/>
              </a:rPr>
              <a:t>إدارة التربية والتعليم بمحافظة </a:t>
            </a:r>
            <a:r>
              <a:rPr lang="ar-SA" sz="3600" b="1" dirty="0" err="1" smtClean="0">
                <a:latin typeface="Times New Roman" pitchFamily="18" charset="0"/>
                <a:cs typeface="AL-Hor" pitchFamily="2" charset="-78"/>
              </a:rPr>
              <a:t>الدوادمي</a:t>
            </a:r>
            <a:endParaRPr lang="ar-SA" sz="3600" b="1" dirty="0">
              <a:latin typeface="Times New Roman" pitchFamily="18" charset="0"/>
              <a:cs typeface="AL-Hor" pitchFamily="2" charset="-78"/>
            </a:endParaRPr>
          </a:p>
          <a:p>
            <a:pPr algn="ctr" eaLnBrk="1" hangingPunct="1"/>
            <a:endParaRPr lang="ar-SA" sz="3600" b="1" dirty="0">
              <a:solidFill>
                <a:schemeClr val="bg1"/>
              </a:solidFill>
              <a:latin typeface="Times New Roman" pitchFamily="18" charset="0"/>
              <a:cs typeface="AL-Hor" pitchFamily="2" charset="-78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627313" y="5300663"/>
            <a:ext cx="3960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526136" y="5072074"/>
            <a:ext cx="5617864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3200" dirty="0">
                <a:solidFill>
                  <a:schemeClr val="bg1"/>
                </a:solidFill>
                <a:cs typeface="AdvertisingExtraBold" pitchFamily="2" charset="-78"/>
              </a:rPr>
              <a:t>          </a:t>
            </a:r>
            <a:r>
              <a:rPr lang="ar-SA" sz="4000" dirty="0">
                <a:solidFill>
                  <a:schemeClr val="bg1"/>
                </a:solidFill>
                <a:cs typeface="AdvertisingExtraBold" pitchFamily="2" charset="-78"/>
              </a:rPr>
              <a:t>   </a:t>
            </a:r>
            <a:endParaRPr lang="en-US" sz="2800" b="1" i="1" dirty="0">
              <a:solidFill>
                <a:schemeClr val="bg1"/>
              </a:solidFill>
              <a:latin typeface="SimSun" pitchFamily="2" charset="-122"/>
              <a:cs typeface="AdvertisingExtraBold" pitchFamily="2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683568" y="4829532"/>
            <a:ext cx="432048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/>
              <a:t>تقديم</a:t>
            </a:r>
            <a:r>
              <a:rPr lang="ar-SA" sz="3600" b="1" dirty="0" smtClean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ar-SA" sz="3600" b="1" dirty="0" smtClean="0">
                <a:solidFill>
                  <a:srgbClr val="00B050"/>
                </a:solidFill>
              </a:rPr>
              <a:t> عبدالعزيز الحصان</a:t>
            </a:r>
            <a:endParaRPr lang="ar-SA" sz="36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://zedny.net/wp-content/uploads/2013/10/%D9%84%D8%BA%D8%A9-%D8%A7%D9%84%D8%AC%D8%B3%D8%A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0113"/>
            <a:ext cx="5400600" cy="3537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4924822" y="2420888"/>
            <a:ext cx="432048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0070C0"/>
                </a:solidFill>
              </a:rPr>
              <a:t>مهارات التواصل </a:t>
            </a:r>
          </a:p>
          <a:p>
            <a:pPr algn="ctr"/>
            <a:r>
              <a:rPr lang="ar-SA" sz="3600" b="1" dirty="0" smtClean="0">
                <a:solidFill>
                  <a:srgbClr val="0070C0"/>
                </a:solidFill>
              </a:rPr>
              <a:t>غير اللفظي</a:t>
            </a:r>
          </a:p>
          <a:p>
            <a:pPr algn="ctr"/>
            <a:r>
              <a:rPr lang="ar-SA" sz="3600" b="1" dirty="0" smtClean="0">
                <a:solidFill>
                  <a:srgbClr val="0070C0"/>
                </a:solidFill>
              </a:rPr>
              <a:t>(لغة الجسد)</a:t>
            </a:r>
          </a:p>
          <a:p>
            <a:pPr algn="ctr"/>
            <a:r>
              <a:rPr lang="ar-SA" sz="3600" b="1" dirty="0" smtClean="0"/>
              <a:t>1436/6/12هـ</a:t>
            </a:r>
            <a:endParaRPr lang="ar-SA" sz="3600" b="1" dirty="0"/>
          </a:p>
        </p:txBody>
      </p:sp>
    </p:spTree>
    <p:extLst>
      <p:ext uri="{BB962C8B-B14F-4D97-AF65-F5344CB8AC3E}">
        <p14:creationId xmlns="" xmlns:p14="http://schemas.microsoft.com/office/powerpoint/2010/main" val="166702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87824" y="2636912"/>
            <a:ext cx="3733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4000" dirty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المسافة الحميمية</a:t>
            </a:r>
            <a:r>
              <a:rPr lang="ar-SA" sz="40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lvl="1">
              <a:spcBef>
                <a:spcPct val="20000"/>
              </a:spcBef>
            </a:pPr>
            <a:endParaRPr lang="ar-SA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742950" lvl="1" indent="-28575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المسافة الشخصية.</a:t>
            </a:r>
          </a:p>
          <a:p>
            <a:pPr lvl="1">
              <a:spcBef>
                <a:spcPct val="20000"/>
              </a:spcBef>
            </a:pPr>
            <a:endParaRPr lang="en-US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83568" y="620688"/>
            <a:ext cx="7158038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ar-SA" sz="8000" b="1" dirty="0">
                <a:solidFill>
                  <a:srgbClr val="00B050"/>
                </a:solidFill>
                <a:cs typeface="Al-Kharashi 3" pitchFamily="2" charset="-78"/>
              </a:rPr>
              <a:t>لغة المسافة</a:t>
            </a:r>
            <a:endParaRPr lang="en-US" sz="8000" b="1" dirty="0">
              <a:solidFill>
                <a:srgbClr val="00B050"/>
              </a:solidFill>
              <a:cs typeface="Al-Kharashi 3" pitchFamily="2" charset="-78"/>
            </a:endParaRPr>
          </a:p>
        </p:txBody>
      </p:sp>
      <p:pic>
        <p:nvPicPr>
          <p:cNvPr id="5122" name="Picture 2" descr="C:\Users\acer\Desktop\ككككك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40" y="346782"/>
            <a:ext cx="1991860" cy="1985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صورة 8" descr="C:\Users\acer\AppData\Local\Microsoft\Windows\Temporary Internet Files\Content.Word\٢٠١٥٠٢٠٣_١٠٥٤٣٤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66557"/>
            <a:ext cx="2265045" cy="2595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1407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87824" y="2636912"/>
            <a:ext cx="3733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40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المسافة </a:t>
            </a: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الاجتماعية</a:t>
            </a:r>
            <a:r>
              <a:rPr lang="ar-SA" sz="4000" dirty="0" smtClean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marL="742950" lvl="1" indent="-285750">
              <a:spcBef>
                <a:spcPct val="20000"/>
              </a:spcBef>
              <a:buFontTx/>
              <a:buBlip>
                <a:blip r:embed="rId2"/>
              </a:buBlip>
            </a:pPr>
            <a:endParaRPr lang="ar-SA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lvl="1">
              <a:spcBef>
                <a:spcPct val="20000"/>
              </a:spcBef>
            </a:pPr>
            <a:endParaRPr lang="ar-SA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marL="742950" lvl="1" indent="-28575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ar-SA" sz="4000" dirty="0">
                <a:solidFill>
                  <a:srgbClr val="0070C0"/>
                </a:solidFill>
                <a:latin typeface="Arabic Typesetting" pitchFamily="66" charset="-78"/>
                <a:cs typeface="Arabic Typesetting" pitchFamily="66" charset="-78"/>
              </a:rPr>
              <a:t>  المسافة العامة.</a:t>
            </a:r>
            <a:endParaRPr lang="en-US" sz="4000" dirty="0">
              <a:solidFill>
                <a:srgbClr val="0070C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83568" y="620688"/>
            <a:ext cx="7158038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ar-SA" sz="8000" b="1" dirty="0">
                <a:solidFill>
                  <a:srgbClr val="00B050"/>
                </a:solidFill>
                <a:cs typeface="Al-Kharashi 3" pitchFamily="2" charset="-78"/>
              </a:rPr>
              <a:t>لغة المسافة</a:t>
            </a:r>
            <a:endParaRPr lang="en-US" sz="8000" b="1" dirty="0">
              <a:solidFill>
                <a:srgbClr val="00B050"/>
              </a:solidFill>
              <a:cs typeface="Al-Kharashi 3" pitchFamily="2" charset="-78"/>
            </a:endParaRPr>
          </a:p>
        </p:txBody>
      </p:sp>
      <p:pic>
        <p:nvPicPr>
          <p:cNvPr id="9" name="صورة 8" descr="C:\Users\acer\AppData\Local\Microsoft\Windows\Temporary Internet Files\Content.Word\٢٠١٥٠٢٠٣_١٠٥٤٥٠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084"/>
            <a:ext cx="2405380" cy="312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صورة 10" descr="C:\Users\acer\AppData\Local\Microsoft\Windows\Temporary Internet Files\Content.Word\٢٠١٥٠٢٠٣_١٠٥٥٠٠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30" y="3933056"/>
            <a:ext cx="1935480" cy="2018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9507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1" name="Picture 7" descr="noworrie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22499"/>
            <a:ext cx="13684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صورة 16" descr="C:\Users\acer\AppData\Local\Microsoft\Windows\Temporary Internet Files\Content.Word\٢٠١٥٠٢٠٣_١١٥٣٢٤_resized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49080"/>
            <a:ext cx="1356678" cy="14277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ستطيل 1"/>
          <p:cNvSpPr/>
          <p:nvPr/>
        </p:nvSpPr>
        <p:spPr>
          <a:xfrm>
            <a:off x="755576" y="321697"/>
            <a:ext cx="6228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lnSpc>
                <a:spcPct val="90000"/>
              </a:lnSpc>
              <a:spcBef>
                <a:spcPct val="20000"/>
              </a:spcBef>
              <a:buClr>
                <a:srgbClr val="A9A57C"/>
              </a:buClr>
              <a:buFont typeface="Arial" pitchFamily="34" charset="0"/>
              <a:buChar char="•"/>
            </a:pPr>
            <a:r>
              <a:rPr lang="ar-SA" sz="4000" b="1" dirty="0" smtClean="0">
                <a:solidFill>
                  <a:srgbClr val="00B050"/>
                </a:solidFill>
              </a:rPr>
              <a:t>راع اختلافات الثقافات</a:t>
            </a:r>
            <a:endParaRPr lang="ar-KW" sz="4000" b="1" dirty="0">
              <a:solidFill>
                <a:srgbClr val="00B050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4114031" y="1739008"/>
            <a:ext cx="3672408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lnSpc>
                <a:spcPct val="90000"/>
              </a:lnSpc>
              <a:spcBef>
                <a:spcPct val="20000"/>
              </a:spcBef>
              <a:buClr>
                <a:srgbClr val="A9A57C"/>
              </a:buClr>
              <a:buFont typeface="Arial" pitchFamily="34" charset="0"/>
              <a:buChar char="•"/>
            </a:pPr>
            <a:r>
              <a:rPr lang="ar-SA" b="1" dirty="0">
                <a:solidFill>
                  <a:srgbClr val="0070C0"/>
                </a:solidFill>
              </a:rPr>
              <a:t>كلنا نعرف شكل حركة </a:t>
            </a:r>
            <a:r>
              <a:rPr lang="en-US" b="1" dirty="0">
                <a:solidFill>
                  <a:srgbClr val="0070C0"/>
                </a:solidFill>
              </a:rPr>
              <a:t>ok</a:t>
            </a:r>
            <a:r>
              <a:rPr lang="ar-SA" b="1" dirty="0">
                <a:solidFill>
                  <a:srgbClr val="0070C0"/>
                </a:solidFill>
              </a:rPr>
              <a:t> كما في الصورة، والتي غالبا ما نكون نقصد بها الموافقة ولكن نجد أن لها معاني أخرى مختلفة مثلما يحدث في بعض دول البحر المتوسط، اليابان تعني : نقود، وفي بعض الأماكن بفرنسا تعني صفر .</a:t>
            </a:r>
            <a:endParaRPr lang="ar-KW" b="1" dirty="0">
              <a:solidFill>
                <a:srgbClr val="0070C0"/>
              </a:solidFill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3995936" y="4692130"/>
            <a:ext cx="367240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lnSpc>
                <a:spcPct val="90000"/>
              </a:lnSpc>
              <a:spcBef>
                <a:spcPct val="20000"/>
              </a:spcBef>
              <a:buClr>
                <a:srgbClr val="A9A57C"/>
              </a:buClr>
              <a:buFont typeface="Arial" pitchFamily="34" charset="0"/>
              <a:buChar char="•"/>
            </a:pPr>
            <a:r>
              <a:rPr lang="ar-SA" b="1" dirty="0" smtClean="0">
                <a:solidFill>
                  <a:srgbClr val="0070C0"/>
                </a:solidFill>
              </a:rPr>
              <a:t>التبت يرحبون!</a:t>
            </a:r>
            <a:endParaRPr lang="ar-KW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149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EG" sz="2400" b="1" dirty="0" smtClean="0"/>
              <a:t>الابتسامة</a:t>
            </a:r>
            <a:r>
              <a:rPr lang="ar-SA" sz="2400" b="1" dirty="0" smtClean="0"/>
              <a:t>، 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على 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الارتياح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أو الرضا أو</a:t>
            </a:r>
            <a:r>
              <a:rPr lang="ar-EG" sz="2400" b="1" dirty="0">
                <a:latin typeface="Times New Roman" pitchFamily="18" charset="0"/>
                <a:ea typeface="AF_Najed"/>
                <a:cs typeface="AF_Najed"/>
              </a:rPr>
              <a:t>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الموافقة</a:t>
            </a:r>
            <a:r>
              <a:rPr lang="ar-EG" sz="3200" dirty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9" name="صورة 8" descr="C:\Users\acer\AppData\Local\Microsoft\Windows\Temporary Internet Files\Content.Word\طط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146425" cy="2331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2197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الكتابة مع المعلم بالقلم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أنّ الطالب لديه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الاهتمام والمتابعة والإصغاء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74320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7912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لمس الأنف </a:t>
            </a:r>
            <a:r>
              <a:rPr lang="ar-SA" sz="2400" b="1" dirty="0" err="1" smtClean="0">
                <a:latin typeface="Times New Roman" pitchFamily="18" charset="0"/>
                <a:ea typeface="AF_Najed"/>
                <a:cs typeface="AF_Najed"/>
              </a:rPr>
              <a:t>أوالعين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 أو الأذن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مؤشرات على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أنَّ الطالب 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يتحدث بمعلومات غير صحيحة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7176" name="Picture 8" descr="C:\Users\acer\Desktop\2975.imgcach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" y="211473"/>
            <a:ext cx="1923170" cy="2151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acer\Desktop\image1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26" y="2537817"/>
            <a:ext cx="1592386" cy="2105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acer\Desktop\2977.imgcach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" y="4653136"/>
            <a:ext cx="1828320" cy="19460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إسناد الوجه على اليد ، مع وضع السبابة على الخد :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على أنّ الطالب 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يحلل الكلام الذي يستمع إليه تحليلًا نقديًا.</a:t>
            </a:r>
          </a:p>
          <a:p>
            <a:pPr marL="114300" indent="0">
              <a:buNone/>
            </a:pPr>
            <a:endParaRPr lang="ar-SA" dirty="0"/>
          </a:p>
        </p:txBody>
      </p:sp>
      <p:pic>
        <p:nvPicPr>
          <p:cNvPr id="8194" name="Picture 2" descr="C:\Users\acer\Desktop\image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1800200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تغطية الفم من خلال وضع اليد عليه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 الطالب: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يحاول منع كلام من الظهور، بمعنى يريد أن يصرح لكنه متردد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9218" name="Picture 2" descr="C:\Users\acer\Desktop\image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2800722" cy="2189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عندما تكون عصا النظارة في الفم ، فهذا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 المستمع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لديه تقييم إيجابي للأفكار المطروحة 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10242" name="Picture 2" descr="C:\Users\acer\Desktop\image0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316213" cy="33649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سحب ياقة  الثوب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 الطالب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غير مرتاح لما يستمع إليه ، لأن الكلام قد يكون محرج له.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11266" name="Picture 2" descr="C:\Users\acer\Desktop\image0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89" y="4077072"/>
            <a:ext cx="2859335" cy="24445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179388" y="6643688"/>
            <a:ext cx="19431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800">
                <a:solidFill>
                  <a:srgbClr val="339966"/>
                </a:solidFill>
              </a:rPr>
              <a:t>عبدالعزيز الحصان</a:t>
            </a:r>
            <a:endParaRPr lang="en-US" sz="800">
              <a:solidFill>
                <a:srgbClr val="339966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627313" y="5300663"/>
            <a:ext cx="3960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571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" name="مربع نص 1"/>
          <p:cNvSpPr txBox="1"/>
          <p:nvPr/>
        </p:nvSpPr>
        <p:spPr>
          <a:xfrm>
            <a:off x="287239" y="404664"/>
            <a:ext cx="432048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00B050"/>
                </a:solidFill>
              </a:rPr>
              <a:t>قبل البدء...</a:t>
            </a:r>
          </a:p>
          <a:p>
            <a:pPr marL="571500" indent="-571500">
              <a:buFont typeface="Arial" pitchFamily="34" charset="0"/>
              <a:buChar char="•"/>
            </a:pPr>
            <a:endParaRPr lang="ar-SA" sz="3600" dirty="0"/>
          </a:p>
          <a:p>
            <a:pPr marL="571500" indent="-571500">
              <a:buFont typeface="Arial" pitchFamily="34" charset="0"/>
              <a:buChar char="•"/>
            </a:pPr>
            <a:endParaRPr lang="ar-SA" sz="36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ar-SA" sz="3600" dirty="0" smtClean="0"/>
              <a:t>نتشرف بأن نسمع من كل حاضر معنا : الاسم الثنائي، والتخصص.</a:t>
            </a:r>
            <a:r>
              <a:rPr lang="ar-SA" sz="3600" dirty="0" smtClean="0">
                <a:solidFill>
                  <a:schemeClr val="bg1"/>
                </a:solidFill>
              </a:rPr>
              <a:t>... </a:t>
            </a:r>
            <a:endParaRPr lang="ar-SA" sz="36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DELL\Desktop\426685_1190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0"/>
            <a:ext cx="4000500" cy="3705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6240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البرج </a:t>
            </a:r>
            <a:r>
              <a:rPr lang="ar-SA" sz="2400" b="1" dirty="0" err="1" smtClean="0">
                <a:latin typeface="Times New Roman" pitchFamily="18" charset="0"/>
                <a:ea typeface="AF_Najed"/>
                <a:cs typeface="AF_Najed"/>
              </a:rPr>
              <a:t>للأعلى،البرج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 للأسفل، البرج للأمام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 المعلم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من لديه فكرة حول هذه الحركات الجسدية</a:t>
            </a:r>
            <a:r>
              <a:rPr lang="ar-SA" sz="3200" dirty="0" smtClean="0"/>
              <a:t>؟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endParaRPr lang="ar-SA" sz="3200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أي الاتجاهات يستخدمها المبدعون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من المتحدثين والخبراء؟</a:t>
            </a:r>
            <a:endParaRPr lang="en-US" sz="2400" b="1" dirty="0">
              <a:latin typeface="Times New Roman" pitchFamily="18" charset="0"/>
              <a:ea typeface="AF_Najed"/>
              <a:cs typeface="AF_Najed"/>
            </a:endParaRPr>
          </a:p>
          <a:p>
            <a:endParaRPr lang="ar-SA" dirty="0"/>
          </a:p>
        </p:txBody>
      </p:sp>
      <p:pic>
        <p:nvPicPr>
          <p:cNvPr id="12290" name="Picture 2" descr="C:\Users\acer\Desktop\steepl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0729"/>
            <a:ext cx="3397449" cy="32781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استخدام السبابة في الشرح ، أو التقديم...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 مستخدمها ، يمارس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تهديدًا ، واتهامًا</a:t>
            </a:r>
            <a:r>
              <a:rPr lang="ar-EG" sz="3200" dirty="0" smtClean="0"/>
              <a:t>.</a:t>
            </a:r>
            <a:endParaRPr lang="ar-SA" sz="3200" dirty="0" smtClean="0"/>
          </a:p>
          <a:p>
            <a:pPr marL="0" indent="0">
              <a:buClr>
                <a:schemeClr val="bg2"/>
              </a:buClr>
              <a:buSzPct val="70000"/>
              <a:buNone/>
            </a:pPr>
            <a:endParaRPr lang="ar-SA" sz="3200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وما أكثر من يستخدمها لعدم إدراكهم لأثرها 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السلبي.</a:t>
            </a:r>
            <a:endParaRPr lang="en-US" sz="2400" b="1" dirty="0">
              <a:latin typeface="Times New Roman" pitchFamily="18" charset="0"/>
              <a:ea typeface="AF_Najed"/>
              <a:cs typeface="AF_Najed"/>
            </a:endParaRPr>
          </a:p>
          <a:p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39" y="1772817"/>
            <a:ext cx="197618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وضع الخد أو الذقن على قبضة اليد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 الطالب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في حالة من الضجر والملل والشرود الذهني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9189"/>
            <a:ext cx="128587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ورقة التين ، بحيث توضع اليدين أسفل منطقة الحزام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أنَّ صاحبها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يخشى شيئًا أو تضاءلت ثقته بنفسه.</a:t>
            </a:r>
          </a:p>
          <a:p>
            <a:endParaRPr lang="ar-SA" dirty="0"/>
          </a:p>
        </p:txBody>
      </p:sp>
      <p:pic>
        <p:nvPicPr>
          <p:cNvPr id="15362" name="Picture 2" descr="C:\Users\acer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1162050" cy="1952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الموقف الدفاعي، وهو طوق أمني يضعه صاحبه بينه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وبين من أمامه ،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 </a:t>
            </a: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وهو مؤشر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على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عدم الاتفاق مع من أمامه، أو قبول ما لديه.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endParaRPr lang="ar-SA" sz="2400" b="1" dirty="0">
              <a:latin typeface="Times New Roman" pitchFamily="18" charset="0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</a:rPr>
              <a:t>ماذا تصنع مع هذا؟</a:t>
            </a:r>
            <a:endParaRPr lang="en-US" sz="3200" dirty="0"/>
          </a:p>
          <a:p>
            <a:endParaRPr lang="ar-SA" dirty="0"/>
          </a:p>
        </p:txBody>
      </p:sp>
      <p:pic>
        <p:nvPicPr>
          <p:cNvPr id="16386" name="Picture 2" descr="C:\Users\acer\Desktop\‫3 - نسخة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1409700" cy="1952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الوقوف على قدم واحده، مع تماسك الأيدي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الارتياح التام للمقابل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17410" name="Picture 2" descr="C:\Users\acer\Desktop\image0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181225" cy="3473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إعطاء الظهر للحضور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؟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endParaRPr lang="ar-SA" sz="2400" b="1" dirty="0" smtClean="0">
              <a:latin typeface="Times New Roman" pitchFamily="18" charset="0"/>
              <a:ea typeface="AF_Najed"/>
              <a:cs typeface="AF_Najed"/>
            </a:endParaRPr>
          </a:p>
          <a:p>
            <a:endParaRPr lang="ar-SA" sz="2400" b="1" dirty="0">
              <a:latin typeface="Times New Roman" pitchFamily="18" charset="0"/>
            </a:endParaRPr>
          </a:p>
          <a:p>
            <a:r>
              <a:rPr lang="ar-SA" sz="2400" b="1" dirty="0" smtClean="0">
                <a:latin typeface="Times New Roman" pitchFamily="18" charset="0"/>
              </a:rPr>
              <a:t>حينما تودع طلابك، ماذا تصنع؟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قضم الشفاه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مؤشر على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العصبية أو الغضب أو</a:t>
            </a:r>
            <a:r>
              <a:rPr lang="ar-EG" sz="2400" b="1" dirty="0">
                <a:latin typeface="Times New Roman" pitchFamily="18" charset="0"/>
                <a:ea typeface="AF_Najed"/>
                <a:cs typeface="AF_Najed"/>
              </a:rPr>
              <a:t>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الضيق 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 smtClean="0"/>
          </a:p>
          <a:p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ما دورك كمعلم؟</a:t>
            </a:r>
          </a:p>
        </p:txBody>
      </p:sp>
      <p:pic>
        <p:nvPicPr>
          <p:cNvPr id="4" name="Picture 7" descr="is5810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232248" cy="287972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حينما يكون من تتحدث معه منحنيًا إلى الأمام</a:t>
            </a:r>
            <a:endParaRPr lang="ar-SA" sz="2400" b="1" dirty="0">
              <a:latin typeface="Times New Roman" pitchFamily="18" charset="0"/>
              <a:ea typeface="AF_Najed"/>
              <a:cs typeface="AF_Najed"/>
            </a:endParaRP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فإن هذا مؤشر على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الارتياح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أو الرضا أو</a:t>
            </a:r>
            <a:r>
              <a:rPr lang="ar-EG" sz="2400" b="1" dirty="0">
                <a:latin typeface="Times New Roman" pitchFamily="18" charset="0"/>
                <a:ea typeface="AF_Najed"/>
                <a:cs typeface="AF_Najed"/>
              </a:rPr>
              <a:t> </a:t>
            </a:r>
            <a:r>
              <a:rPr lang="ar-SA" sz="2400" b="1" dirty="0">
                <a:latin typeface="Times New Roman" pitchFamily="18" charset="0"/>
                <a:ea typeface="AF_Najed"/>
                <a:cs typeface="AF_Najed"/>
              </a:rPr>
              <a:t>الموافقة</a:t>
            </a:r>
            <a:r>
              <a:rPr lang="ar-EG" sz="3200" dirty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4" name="Picture 6" descr="is5810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048000" cy="352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93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حينما تصافح تلاميذك بهذه الطريقة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فإن هذا مؤشر على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اهتمامك بهم وتقديرك لهم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3074" name="Picture 2" descr="C:\Users\acer\Desktop\مصافحة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06" y="548680"/>
            <a:ext cx="1512168" cy="3394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cer\Desktop\QYC811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36" y="4005064"/>
            <a:ext cx="1340338" cy="23271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062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محاور الدورة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0070C0"/>
                </a:solidFill>
              </a:rPr>
              <a:t>تاريخ لُغة الجَسَد. </a:t>
            </a:r>
          </a:p>
          <a:p>
            <a:r>
              <a:rPr lang="ar-SA" b="1" dirty="0">
                <a:solidFill>
                  <a:srgbClr val="0070C0"/>
                </a:solidFill>
              </a:rPr>
              <a:t>تعريف لُغة الجَسَد. </a:t>
            </a:r>
            <a:endParaRPr lang="ar-SA" b="1" dirty="0" smtClean="0">
              <a:solidFill>
                <a:srgbClr val="0070C0"/>
              </a:solidFill>
            </a:endParaRPr>
          </a:p>
          <a:p>
            <a:r>
              <a:rPr lang="ar-SA" b="1" dirty="0" smtClean="0">
                <a:solidFill>
                  <a:srgbClr val="0070C0"/>
                </a:solidFill>
              </a:rPr>
              <a:t>تساؤلات قبل البدء.</a:t>
            </a:r>
          </a:p>
          <a:p>
            <a:r>
              <a:rPr lang="ar-SA" b="1" dirty="0">
                <a:solidFill>
                  <a:srgbClr val="0070C0"/>
                </a:solidFill>
              </a:rPr>
              <a:t>كيف تنمي مهاراتك في قراءة «لُغَة الجَسَد» وتستثمرها في جميع شؤونك؟</a:t>
            </a:r>
          </a:p>
          <a:p>
            <a:r>
              <a:rPr lang="ar-SA" b="1" dirty="0">
                <a:solidFill>
                  <a:srgbClr val="0070C0"/>
                </a:solidFill>
              </a:rPr>
              <a:t>أهمية تعلم «لُغَة الجَسَد»</a:t>
            </a:r>
          </a:p>
          <a:p>
            <a:r>
              <a:rPr lang="ar-SA" b="1" dirty="0">
                <a:solidFill>
                  <a:srgbClr val="0070C0"/>
                </a:solidFill>
              </a:rPr>
              <a:t>سمات الاتصال غير الكلامي</a:t>
            </a:r>
          </a:p>
          <a:p>
            <a:r>
              <a:rPr lang="ar-SA" b="1" dirty="0">
                <a:solidFill>
                  <a:srgbClr val="0070C0"/>
                </a:solidFill>
              </a:rPr>
              <a:t>العلاقة بين الاتصال الكلامي وغير الكلامي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ar-SA" b="1" dirty="0">
                <a:solidFill>
                  <a:srgbClr val="0070C0"/>
                </a:solidFill>
              </a:rPr>
              <a:t>أنواع الاتصال غير الكلامي.</a:t>
            </a:r>
          </a:p>
          <a:p>
            <a:r>
              <a:rPr lang="ar-SA" b="1" dirty="0">
                <a:solidFill>
                  <a:srgbClr val="0070C0"/>
                </a:solidFill>
              </a:rPr>
              <a:t>نماذج عامة .</a:t>
            </a:r>
          </a:p>
          <a:p>
            <a:r>
              <a:rPr lang="ar-SA" b="1" dirty="0">
                <a:solidFill>
                  <a:srgbClr val="0070C0"/>
                </a:solidFill>
              </a:rPr>
              <a:t>نماذج من الميدان التربوي</a:t>
            </a:r>
            <a:r>
              <a:rPr lang="ar-SA" b="1" dirty="0" smtClean="0">
                <a:solidFill>
                  <a:srgbClr val="0070C0"/>
                </a:solidFill>
              </a:rPr>
              <a:t>.</a:t>
            </a:r>
            <a:endParaRPr lang="ar-SA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="" xmlns:p14="http://schemas.microsoft.com/office/powerpoint/2010/main" val="292360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بعض دلالات لغة الجسد </a:t>
            </a:r>
            <a:br>
              <a:rPr lang="ar-SA" dirty="0" smtClean="0"/>
            </a:br>
            <a:r>
              <a:rPr lang="ar-SA" dirty="0" smtClean="0"/>
              <a:t>في الميدان التربوي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حينما تصافح بهذه الطريقة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فإن هذا مؤشر على :</a:t>
            </a:r>
          </a:p>
          <a:p>
            <a:pPr marL="0" indent="0">
              <a:buClr>
                <a:schemeClr val="bg2"/>
              </a:buClr>
              <a:buSzPct val="70000"/>
              <a:buNone/>
            </a:pPr>
            <a:r>
              <a:rPr lang="ar-SA" sz="2400" b="1" dirty="0" smtClean="0">
                <a:latin typeface="Times New Roman" pitchFamily="18" charset="0"/>
                <a:ea typeface="AF_Najed"/>
                <a:cs typeface="AF_Najed"/>
              </a:rPr>
              <a:t>قلة ودك وبرودك</a:t>
            </a:r>
            <a:r>
              <a:rPr lang="ar-EG" sz="3200" dirty="0" smtClean="0"/>
              <a:t>.</a:t>
            </a:r>
            <a:endParaRPr lang="en-US" sz="3200" dirty="0"/>
          </a:p>
          <a:p>
            <a:endParaRPr lang="ar-SA" dirty="0"/>
          </a:p>
        </p:txBody>
      </p:sp>
      <p:pic>
        <p:nvPicPr>
          <p:cNvPr id="4098" name="Picture 2" descr="C:\Users\acer\Desktop\handshakes-fis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448272" cy="2895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460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قراءات لدلالات المظهر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المظهر السيء :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شعره كث.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ملابس متسخة.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42256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rgbClr val="00B050"/>
                </a:solidFill>
              </a:rPr>
              <a:t>قراءات لدلالات المظهر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الملابس غير الساترة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مؤشر على عدم الثقة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محاولة للفت الانتباه.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34181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قراءات لدلالات المظهر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الخروج عن المألوف :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طي الأكمام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فتح الأزرار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34181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داخل قاعة الصف .. لتكن لغتك الجسدية إبداعية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0070C0"/>
                </a:solidFill>
              </a:rPr>
              <a:t>1-وضع الدخول</a:t>
            </a:r>
            <a:endParaRPr lang="ar-SA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480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داخل قاعة الصف .. لتكن لغتك الجسدية إبداعية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2-التسمية والسلام والابتسام.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32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داخل قاعة الصف .. لتكن لغتك الجسدية إبداعية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3-عليك بالوقفات أثناء الحديث.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32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داخل قاعة الصف .. لتكن لغتك الجسدية إبداعية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4-لا تستخدم الإيماءات السيئة.</a:t>
            </a:r>
          </a:p>
          <a:p>
            <a:endParaRPr lang="ar-SA" dirty="0"/>
          </a:p>
          <a:p>
            <a:endParaRPr lang="ar-SA" dirty="0" smtClean="0"/>
          </a:p>
          <a:p>
            <a:r>
              <a:rPr lang="ar-SA" b="1" dirty="0" smtClean="0">
                <a:solidFill>
                  <a:srgbClr val="0070C0"/>
                </a:solidFill>
              </a:rPr>
              <a:t>ذكرنا ثلاثا منها، من يذكرها؟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32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داخل قاعة الصف .. لتكن لغتك الجسدية إبداعية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5-امنح يديك الحرية.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32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00B050"/>
                </a:solidFill>
              </a:rPr>
              <a:t>داخل قاعة الصف .. لتكن لغتك الجسدية إبداعية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6-راقب لغة جسد طلابك.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32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15616" y="836712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ar-SA" sz="4000" dirty="0"/>
              <a:t>ننتظر من الجميع </a:t>
            </a:r>
            <a:r>
              <a:rPr lang="ar-SA" sz="4000" dirty="0" smtClean="0"/>
              <a:t>وقبل البدء ، إلى :</a:t>
            </a:r>
            <a:r>
              <a:rPr lang="ar-SA" sz="4000" dirty="0"/>
              <a:t/>
            </a:r>
            <a:br>
              <a:rPr lang="ar-SA" sz="4000" dirty="0"/>
            </a:br>
            <a:r>
              <a:rPr lang="ar-SA" sz="4000" dirty="0" smtClean="0"/>
              <a:t/>
            </a:r>
            <a:br>
              <a:rPr lang="ar-SA" sz="4000" dirty="0" smtClean="0"/>
            </a:br>
            <a:endParaRPr lang="ar-SA" sz="40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691680" y="1484784"/>
            <a:ext cx="5262736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>
              <a:buFont typeface="Wingdings" pitchFamily="2" charset="2"/>
              <a:buChar char="v"/>
            </a:pPr>
            <a:r>
              <a:rPr lang="ar-SA" altLang="zh-CN" sz="2800" b="1" dirty="0" smtClean="0">
                <a:solidFill>
                  <a:srgbClr val="0070C0"/>
                </a:solidFill>
              </a:rPr>
              <a:t>المشاركة دون تردد.</a:t>
            </a:r>
          </a:p>
          <a:p>
            <a:pPr marL="457200" indent="-457200" algn="r">
              <a:buFont typeface="Wingdings" pitchFamily="2" charset="2"/>
              <a:buChar char="v"/>
            </a:pPr>
            <a:r>
              <a:rPr lang="ar-SA" altLang="zh-CN" sz="2800" b="1" dirty="0" smtClean="0">
                <a:solidFill>
                  <a:srgbClr val="0070C0"/>
                </a:solidFill>
              </a:rPr>
              <a:t>المبادرة إلى تنفيذ التطبيقات العملية.</a:t>
            </a:r>
          </a:p>
          <a:p>
            <a:pPr marL="457200" indent="-457200" algn="r">
              <a:buFont typeface="Wingdings" pitchFamily="2" charset="2"/>
              <a:buChar char="v"/>
            </a:pPr>
            <a:r>
              <a:rPr lang="ar-SA" altLang="zh-CN" sz="2800" b="1" dirty="0" smtClean="0">
                <a:solidFill>
                  <a:srgbClr val="0070C0"/>
                </a:solidFill>
              </a:rPr>
              <a:t>الاستفسار عن كل ما يحتاج إلى توضيح.</a:t>
            </a:r>
          </a:p>
          <a:p>
            <a:pPr marL="457200" indent="-457200" algn="r">
              <a:buFont typeface="Wingdings" pitchFamily="2" charset="2"/>
              <a:buChar char="v"/>
            </a:pPr>
            <a:r>
              <a:rPr lang="ar-SA" altLang="zh-CN" sz="2800" b="1" dirty="0" smtClean="0">
                <a:solidFill>
                  <a:srgbClr val="0070C0"/>
                </a:solidFill>
              </a:rPr>
              <a:t>العزم على الخروج بفائدة.</a:t>
            </a:r>
          </a:p>
          <a:p>
            <a:pPr marL="457200" indent="-457200" algn="r">
              <a:buFont typeface="Wingdings" pitchFamily="2" charset="2"/>
              <a:buChar char="v"/>
            </a:pPr>
            <a:r>
              <a:rPr lang="ar-SA" sz="2800" b="1" dirty="0" smtClean="0">
                <a:solidFill>
                  <a:srgbClr val="0070C0"/>
                </a:solidFill>
              </a:rPr>
              <a:t>تنفيذ التدريبات المقترحة مستقبلاً.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321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علِّق على الصورة أدناه.</a:t>
            </a:r>
            <a:endParaRPr lang="ar-SA" dirty="0"/>
          </a:p>
        </p:txBody>
      </p:sp>
      <p:pic>
        <p:nvPicPr>
          <p:cNvPr id="29698" name="Picture 2" descr="C:\Users\user\Desktop\0a6dc868-bbe7-4230-9aa0-2632420e42e9_16x9_600x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60550"/>
            <a:ext cx="7620000" cy="4279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علِّق على الصورة أدناه.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2" name="Picture 2" descr="C:\Users\user\Desktop\2015-03-29_220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107" y="1662113"/>
            <a:ext cx="7579277" cy="4647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000" dirty="0" smtClean="0"/>
              <a:t>ختاماً... أقول لكم..</a:t>
            </a:r>
            <a:endParaRPr lang="ar-SA" sz="4000" dirty="0"/>
          </a:p>
        </p:txBody>
      </p:sp>
      <p:pic>
        <p:nvPicPr>
          <p:cNvPr id="3074" name="Picture 2" descr="C:\Users\DELL\Desktop\kkk99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1194"/>
            <a:ext cx="4295775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ELL\Desktop\126486313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86763"/>
            <a:ext cx="3136929" cy="3410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39552" y="5229200"/>
            <a:ext cx="80648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أخوكم : عبدالعزيز بن عبدالله الحصان</a:t>
            </a:r>
          </a:p>
          <a:p>
            <a:r>
              <a:rPr lang="ar-SA" b="1" dirty="0" smtClean="0"/>
              <a:t>مشرف التدريب التربوي بتعليم الدوادمي</a:t>
            </a:r>
          </a:p>
          <a:p>
            <a:r>
              <a:rPr lang="ar-SA" b="1" dirty="0" smtClean="0"/>
              <a:t>جوال :0505114438</a:t>
            </a:r>
          </a:p>
          <a:p>
            <a:r>
              <a:rPr lang="ar-SA" b="1" dirty="0" smtClean="0"/>
              <a:t>إيميل :</a:t>
            </a:r>
            <a:r>
              <a:rPr lang="en-US" b="1" dirty="0" smtClean="0"/>
              <a:t>aaalhosan@hotmail.com</a:t>
            </a:r>
          </a:p>
        </p:txBody>
      </p:sp>
    </p:spTree>
    <p:extLst>
      <p:ext uri="{BB962C8B-B14F-4D97-AF65-F5344CB8AC3E}">
        <p14:creationId xmlns="" xmlns:p14="http://schemas.microsoft.com/office/powerpoint/2010/main" val="1183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0070C0"/>
                </a:solidFill>
              </a:rPr>
              <a:t>لغة الجسد ليست بالشيء الجديد ، فقد وجدت مع بداية البشر والحوار بينهم ، وورد في القرآن والسنة ما يشير إلى ذلك.</a:t>
            </a:r>
          </a:p>
          <a:p>
            <a:endParaRPr lang="ar-SA" sz="2800" b="1" dirty="0" smtClean="0">
              <a:solidFill>
                <a:srgbClr val="0070C0"/>
              </a:solidFill>
            </a:endParaRPr>
          </a:p>
          <a:p>
            <a:r>
              <a:rPr lang="ar-SA" sz="2800" b="1" dirty="0" smtClean="0">
                <a:solidFill>
                  <a:srgbClr val="0070C0"/>
                </a:solidFill>
              </a:rPr>
              <a:t>الاهتمام بها كعلم ظهر في عام 1952م على يد عالم </a:t>
            </a:r>
            <a:r>
              <a:rPr lang="ar-SA" sz="2800" b="1" dirty="0" err="1" smtClean="0">
                <a:solidFill>
                  <a:srgbClr val="0070C0"/>
                </a:solidFill>
              </a:rPr>
              <a:t>الإنثروبولوجيا</a:t>
            </a:r>
            <a:r>
              <a:rPr lang="ar-SA" sz="2800" b="1" dirty="0" smtClean="0">
                <a:solidFill>
                  <a:srgbClr val="0070C0"/>
                </a:solidFill>
              </a:rPr>
              <a:t> راي </a:t>
            </a:r>
            <a:r>
              <a:rPr lang="ar-SA" sz="2800" b="1" dirty="0" err="1" smtClean="0">
                <a:solidFill>
                  <a:srgbClr val="0070C0"/>
                </a:solidFill>
              </a:rPr>
              <a:t>بيردوستل</a:t>
            </a:r>
            <a:r>
              <a:rPr lang="ar-SA" sz="2800" b="1" dirty="0" smtClean="0">
                <a:solidFill>
                  <a:srgbClr val="0070C0"/>
                </a:solidFill>
              </a:rPr>
              <a:t>.</a:t>
            </a:r>
          </a:p>
          <a:p>
            <a:endParaRPr lang="ar-SA" sz="2800" b="1" dirty="0" smtClean="0">
              <a:solidFill>
                <a:srgbClr val="0070C0"/>
              </a:solidFill>
            </a:endParaRPr>
          </a:p>
          <a:p>
            <a:r>
              <a:rPr lang="ar-SA" sz="2800" b="1" dirty="0" smtClean="0">
                <a:solidFill>
                  <a:srgbClr val="0070C0"/>
                </a:solidFill>
              </a:rPr>
              <a:t>صدر أول كتاب بعنوان «لغة الجسد» عام 1970 عن طريق العالم فاست.</a:t>
            </a:r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هل لغة الجسد علم حديث ، أم قديم؟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105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3528" y="1600200"/>
            <a:ext cx="7753672" cy="4800600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قال </a:t>
            </a:r>
            <a:r>
              <a:rPr lang="ar-SA" sz="2800" b="1" dirty="0">
                <a:solidFill>
                  <a:srgbClr val="C00000"/>
                </a:solidFill>
              </a:rPr>
              <a:t>تعالى </a:t>
            </a:r>
            <a:r>
              <a:rPr lang="ar-SA" sz="2800" b="1" dirty="0" smtClean="0">
                <a:solidFill>
                  <a:srgbClr val="C00000"/>
                </a:solidFill>
              </a:rPr>
              <a:t>:</a:t>
            </a:r>
            <a:r>
              <a:rPr lang="ar-SA" sz="2800" b="1" dirty="0" smtClean="0">
                <a:solidFill>
                  <a:srgbClr val="0070C0"/>
                </a:solidFill>
              </a:rPr>
              <a:t>«</a:t>
            </a:r>
            <a:r>
              <a:rPr lang="ar-SA" sz="2800" b="1" dirty="0">
                <a:solidFill>
                  <a:srgbClr val="0070C0"/>
                </a:solidFill>
              </a:rPr>
              <a:t>يَوْمَ يَعَضُّ الظَّالِمُ </a:t>
            </a:r>
            <a:r>
              <a:rPr lang="ar-SA" sz="2800" b="1" dirty="0" err="1">
                <a:solidFill>
                  <a:srgbClr val="0070C0"/>
                </a:solidFill>
              </a:rPr>
              <a:t>عَلَىٰ</a:t>
            </a:r>
            <a:r>
              <a:rPr lang="ar-SA" sz="2800" b="1" dirty="0">
                <a:solidFill>
                  <a:srgbClr val="0070C0"/>
                </a:solidFill>
              </a:rPr>
              <a:t> يَدَيْهِ يَقُولُ يَا لَيْتَنِي اتَّخَذْتُ مَعَ الرَّسُولِ سَبِيلًا ».</a:t>
            </a:r>
          </a:p>
          <a:p>
            <a:endParaRPr lang="ar-SA" sz="2800" b="1" dirty="0" smtClean="0">
              <a:solidFill>
                <a:srgbClr val="0070C0"/>
              </a:solidFill>
            </a:endParaRPr>
          </a:p>
          <a:p>
            <a:r>
              <a:rPr lang="ar-SA" sz="2800" b="1" dirty="0">
                <a:solidFill>
                  <a:srgbClr val="C00000"/>
                </a:solidFill>
              </a:rPr>
              <a:t>قال تعالى </a:t>
            </a:r>
            <a:r>
              <a:rPr lang="ar-SA" sz="2800" b="1" dirty="0" smtClean="0">
                <a:solidFill>
                  <a:srgbClr val="C00000"/>
                </a:solidFill>
              </a:rPr>
              <a:t>:</a:t>
            </a:r>
            <a:r>
              <a:rPr lang="ar-SA" sz="2800" b="1" dirty="0" smtClean="0">
                <a:solidFill>
                  <a:srgbClr val="0070C0"/>
                </a:solidFill>
              </a:rPr>
              <a:t>«</a:t>
            </a:r>
            <a:r>
              <a:rPr lang="ar-SA" sz="2800" b="1" dirty="0">
                <a:solidFill>
                  <a:srgbClr val="0070C0"/>
                </a:solidFill>
              </a:rPr>
              <a:t>تعْرِفُ فِي وُجُوهِهِمْ نَضْرَةَ النَّعِيمِ ».</a:t>
            </a:r>
          </a:p>
          <a:p>
            <a:pPr marL="114300" indent="0">
              <a:buNone/>
            </a:pPr>
            <a:endParaRPr lang="ar-SA" sz="2800" b="1" dirty="0" smtClean="0">
              <a:solidFill>
                <a:srgbClr val="0070C0"/>
              </a:solidFill>
            </a:endParaRPr>
          </a:p>
          <a:p>
            <a:r>
              <a:rPr lang="ar-SA" sz="2800" b="1" dirty="0">
                <a:solidFill>
                  <a:srgbClr val="C00000"/>
                </a:solidFill>
              </a:rPr>
              <a:t>قال تعالى </a:t>
            </a:r>
            <a:r>
              <a:rPr lang="ar-SA" sz="2800" b="1" dirty="0" smtClean="0">
                <a:solidFill>
                  <a:srgbClr val="C00000"/>
                </a:solidFill>
              </a:rPr>
              <a:t>:</a:t>
            </a:r>
            <a:r>
              <a:rPr lang="ar-SA" sz="2800" b="1" dirty="0" smtClean="0">
                <a:solidFill>
                  <a:srgbClr val="0070C0"/>
                </a:solidFill>
              </a:rPr>
              <a:t>«</a:t>
            </a:r>
            <a:r>
              <a:rPr lang="ar-SA" sz="2800" b="1" dirty="0">
                <a:solidFill>
                  <a:srgbClr val="0070C0"/>
                </a:solidFill>
              </a:rPr>
              <a:t>وَلَا يَضْرِبْنَ بِأَرْجُلِهِنَّ لِيُعْلَمَ مَا يُخْفِينَ </a:t>
            </a:r>
            <a:r>
              <a:rPr lang="ar-SA" sz="2800" b="1" dirty="0" smtClean="0">
                <a:solidFill>
                  <a:srgbClr val="0070C0"/>
                </a:solidFill>
              </a:rPr>
              <a:t>مِنْ زِينَتِهِنَّ</a:t>
            </a:r>
            <a:r>
              <a:rPr lang="ar-SA" sz="2800" b="1" dirty="0">
                <a:solidFill>
                  <a:srgbClr val="0070C0"/>
                </a:solidFill>
              </a:rPr>
              <a:t> ».</a:t>
            </a: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لغة الجسد في القرآن الكريم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718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3528" y="1600200"/>
            <a:ext cx="7753672" cy="4800600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rgbClr val="C00000"/>
                </a:solidFill>
              </a:rPr>
              <a:t>قَالَ رَسُولُ اللَّهِ صَلَّى اللَّهُ عَلَيْهِ وَسَلَّمَ </a:t>
            </a:r>
            <a:r>
              <a:rPr lang="ar-SA" sz="2800" b="1" dirty="0" smtClean="0"/>
              <a:t>:</a:t>
            </a:r>
            <a:r>
              <a:rPr lang="ar-SA" sz="2800" b="1" dirty="0">
                <a:solidFill>
                  <a:srgbClr val="0070C0"/>
                </a:solidFill>
              </a:rPr>
              <a:t>«الْمُؤْمِنُ لِلْمُؤْمِنِ كَالْبُنْيَانِ يَشُدُّ بَعْضُهُ بَعْضًا </a:t>
            </a:r>
            <a:r>
              <a:rPr lang="ar-SA" sz="2800" b="1" dirty="0" smtClean="0">
                <a:solidFill>
                  <a:srgbClr val="0070C0"/>
                </a:solidFill>
              </a:rPr>
              <a:t>».</a:t>
            </a:r>
            <a:endParaRPr lang="ar-SA" sz="2800" b="1" dirty="0">
              <a:solidFill>
                <a:srgbClr val="0070C0"/>
              </a:solidFill>
            </a:endParaRPr>
          </a:p>
          <a:p>
            <a:r>
              <a:rPr lang="ar-SA" sz="2800" b="1" dirty="0">
                <a:solidFill>
                  <a:srgbClr val="C00000"/>
                </a:solidFill>
              </a:rPr>
              <a:t>قَالَ رَسُولُ اللَّهِ صَلَّى اللَّهُ عَلَيْهِ وَسَلَّمَ </a:t>
            </a:r>
            <a:r>
              <a:rPr lang="ar-SA" sz="2800" b="1" dirty="0" smtClean="0">
                <a:solidFill>
                  <a:srgbClr val="C00000"/>
                </a:solidFill>
              </a:rPr>
              <a:t>:</a:t>
            </a:r>
            <a:r>
              <a:rPr lang="ar-SA" sz="2800" b="1" dirty="0" smtClean="0">
                <a:solidFill>
                  <a:srgbClr val="0070C0"/>
                </a:solidFill>
              </a:rPr>
              <a:t>«</a:t>
            </a:r>
            <a:r>
              <a:rPr lang="ar-SA" sz="2800" b="1" dirty="0">
                <a:solidFill>
                  <a:srgbClr val="0070C0"/>
                </a:solidFill>
              </a:rPr>
              <a:t>أَنَا وَكَافِلُ الْيَتِيمِ كَهَاتَيْنِ فِي الْجَنَّةِ ، وَأَشَارَ بِالسَّبَّابَةِ وَالْوُسْطَى ، وَفَرَّقَ بَيْنَهُمَا قَلِيلًا </a:t>
            </a:r>
            <a:r>
              <a:rPr lang="ar-SA" sz="2800" b="1" dirty="0" smtClean="0">
                <a:solidFill>
                  <a:srgbClr val="0070C0"/>
                </a:solidFill>
              </a:rPr>
              <a:t>».</a:t>
            </a:r>
            <a:endParaRPr lang="ar-SA" sz="2800" b="1" dirty="0">
              <a:solidFill>
                <a:srgbClr val="0070C0"/>
              </a:solidFill>
            </a:endParaRPr>
          </a:p>
          <a:p>
            <a:pPr marL="114300" indent="0">
              <a:buNone/>
            </a:pPr>
            <a:endParaRPr lang="ar-SA" sz="2800" b="1" dirty="0" smtClean="0">
              <a:solidFill>
                <a:srgbClr val="0070C0"/>
              </a:solidFill>
            </a:endParaRPr>
          </a:p>
          <a:p>
            <a:r>
              <a:rPr lang="ar-SA" sz="2800" b="1" dirty="0">
                <a:solidFill>
                  <a:srgbClr val="C00000"/>
                </a:solidFill>
              </a:rPr>
              <a:t>قَالَ رَسُولُ اللَّهِ صَلَّى اللَّهُ عَلَيْهِ وَسَلَّمَ </a:t>
            </a:r>
            <a:r>
              <a:rPr lang="ar-SA" sz="2800" b="1" dirty="0" smtClean="0">
                <a:solidFill>
                  <a:srgbClr val="C00000"/>
                </a:solidFill>
              </a:rPr>
              <a:t>(حديث سفيان الثقفي):</a:t>
            </a:r>
            <a:r>
              <a:rPr lang="ar-SA" sz="2800" b="1" dirty="0">
                <a:solidFill>
                  <a:srgbClr val="0070C0"/>
                </a:solidFill>
              </a:rPr>
              <a:t>« يَا رَسُولَ اللَّهِ ، مَا أَخْوَفُ مَا تَخَافُ عَلَيَّ ؟ فَأَخَذَ بِلِسَانِهِ ، ثُمَّ قَالَ: هَذَا " .».</a:t>
            </a: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00B050"/>
                </a:solidFill>
              </a:rPr>
              <a:t>لغة الجسد في السنة النبوية</a:t>
            </a:r>
            <a:endParaRPr lang="ar-SA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020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تجاور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2415</TotalTime>
  <Words>1631</Words>
  <Application>Microsoft Office PowerPoint</Application>
  <PresentationFormat>عرض على الشاشة (3:4)‏</PresentationFormat>
  <Paragraphs>343</Paragraphs>
  <Slides>62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62</vt:i4>
      </vt:variant>
    </vt:vector>
  </HeadingPairs>
  <TitlesOfParts>
    <vt:vector size="64" baseType="lpstr">
      <vt:lpstr>تجاور</vt:lpstr>
      <vt:lpstr>تخطيط</vt:lpstr>
      <vt:lpstr>الشريحة 1</vt:lpstr>
      <vt:lpstr>الشريحة 2</vt:lpstr>
      <vt:lpstr>الشريحة 3</vt:lpstr>
      <vt:lpstr>الشريحة 4</vt:lpstr>
      <vt:lpstr>محاور الدورة</vt:lpstr>
      <vt:lpstr>ننتظر من الجميع وقبل البدء ، إلى :  </vt:lpstr>
      <vt:lpstr>هل لغة الجسد علم حديث ، أم قديم؟</vt:lpstr>
      <vt:lpstr>لغة الجسد في القرآن الكريم</vt:lpstr>
      <vt:lpstr>لغة الجسد في السنة النبوية</vt:lpstr>
      <vt:lpstr>من الذين يحتاجون إلى تعلم «لُغَة الجَسَد»؟ </vt:lpstr>
      <vt:lpstr>تعريف لغة الجسد</vt:lpstr>
      <vt:lpstr>لغة الجسد</vt:lpstr>
      <vt:lpstr>أهمية تعلم «لُغَة الجَسَد»</vt:lpstr>
      <vt:lpstr>أهمية الاتصال غير الكلامي</vt:lpstr>
      <vt:lpstr>كيف تنمي مهاراتك في قراءة  «لُغَة الجَسَد» وتستثمرها في جميع شؤونك؟</vt:lpstr>
      <vt:lpstr>سمات الاتصال غير الكلامي</vt:lpstr>
      <vt:lpstr>الرؤية لدى الإنسان</vt:lpstr>
      <vt:lpstr>ماذا يعني الصمت؟</vt:lpstr>
      <vt:lpstr>الشريحة 19</vt:lpstr>
      <vt:lpstr>الشريحة 20</vt:lpstr>
      <vt:lpstr>أنواع الاتصال غير الكلامي</vt:lpstr>
      <vt:lpstr>حركات الجسد والإيماء</vt:lpstr>
      <vt:lpstr>لغة الوجه والعينين </vt:lpstr>
      <vt:lpstr> لغة العين </vt:lpstr>
      <vt:lpstr>إشارات العين</vt:lpstr>
      <vt:lpstr>الشريحة 26</vt:lpstr>
      <vt:lpstr>لغة الصوت (شبه اللغة)</vt:lpstr>
      <vt:lpstr>الشريحة 28</vt:lpstr>
      <vt:lpstr>فوائد تغيير نبرات الصوت</vt:lpstr>
      <vt:lpstr>الشريحة 30</vt:lpstr>
      <vt:lpstr>الشريحة 31</vt:lpstr>
      <vt:lpstr>الشريحة 32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بعض دلالات لغة الجسد  في الميدان التربوي </vt:lpstr>
      <vt:lpstr>قراءات لدلالات المظهر</vt:lpstr>
      <vt:lpstr>قراءات لدلالات المظهر</vt:lpstr>
      <vt:lpstr>قراءات لدلالات المظهر</vt:lpstr>
      <vt:lpstr>داخل قاعة الصف .. لتكن لغتك الجسدية إبداعية</vt:lpstr>
      <vt:lpstr>داخل قاعة الصف .. لتكن لغتك الجسدية إبداعية</vt:lpstr>
      <vt:lpstr>داخل قاعة الصف .. لتكن لغتك الجسدية إبداعية</vt:lpstr>
      <vt:lpstr>داخل قاعة الصف .. لتكن لغتك الجسدية إبداعية</vt:lpstr>
      <vt:lpstr>داخل قاعة الصف .. لتكن لغتك الجسدية إبداعية</vt:lpstr>
      <vt:lpstr>داخل قاعة الصف .. لتكن لغتك الجسدية إبداعية</vt:lpstr>
      <vt:lpstr>علِّق على الصورة أدناه.</vt:lpstr>
      <vt:lpstr>علِّق على الصورة أدناه.</vt:lpstr>
      <vt:lpstr>ختاماً... أقول لكم..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user</cp:lastModifiedBy>
  <cp:revision>132</cp:revision>
  <dcterms:created xsi:type="dcterms:W3CDTF">2009-08-19T23:16:50Z</dcterms:created>
  <dcterms:modified xsi:type="dcterms:W3CDTF">2015-04-01T07:41:32Z</dcterms:modified>
</cp:coreProperties>
</file>