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2" r:id="rId1"/>
  </p:sldMasterIdLst>
  <p:sldIdLst>
    <p:sldId id="259" r:id="rId2"/>
    <p:sldId id="258" r:id="rId3"/>
    <p:sldId id="338" r:id="rId4"/>
    <p:sldId id="367" r:id="rId5"/>
    <p:sldId id="268" r:id="rId6"/>
    <p:sldId id="269" r:id="rId7"/>
    <p:sldId id="451" r:id="rId8"/>
    <p:sldId id="452" r:id="rId9"/>
    <p:sldId id="453" r:id="rId10"/>
    <p:sldId id="454" r:id="rId11"/>
    <p:sldId id="456" r:id="rId12"/>
    <p:sldId id="455" r:id="rId13"/>
    <p:sldId id="339" r:id="rId14"/>
    <p:sldId id="396" r:id="rId15"/>
    <p:sldId id="397" r:id="rId16"/>
    <p:sldId id="398" r:id="rId17"/>
    <p:sldId id="340" r:id="rId18"/>
    <p:sldId id="372" r:id="rId19"/>
    <p:sldId id="373" r:id="rId20"/>
    <p:sldId id="374" r:id="rId21"/>
    <p:sldId id="375" r:id="rId22"/>
    <p:sldId id="376" r:id="rId23"/>
    <p:sldId id="348" r:id="rId24"/>
    <p:sldId id="349" r:id="rId25"/>
    <p:sldId id="377" r:id="rId26"/>
    <p:sldId id="378" r:id="rId27"/>
    <p:sldId id="379" r:id="rId28"/>
    <p:sldId id="369" r:id="rId29"/>
    <p:sldId id="380" r:id="rId30"/>
    <p:sldId id="381" r:id="rId31"/>
    <p:sldId id="382" r:id="rId32"/>
    <p:sldId id="383" r:id="rId33"/>
    <p:sldId id="384" r:id="rId34"/>
    <p:sldId id="422" r:id="rId35"/>
    <p:sldId id="442" r:id="rId36"/>
    <p:sldId id="423" r:id="rId37"/>
    <p:sldId id="443" r:id="rId38"/>
    <p:sldId id="424" r:id="rId39"/>
    <p:sldId id="444" r:id="rId40"/>
    <p:sldId id="425" r:id="rId41"/>
    <p:sldId id="445" r:id="rId42"/>
    <p:sldId id="437" r:id="rId43"/>
    <p:sldId id="446" r:id="rId44"/>
    <p:sldId id="447" r:id="rId45"/>
    <p:sldId id="448" r:id="rId46"/>
    <p:sldId id="449" r:id="rId47"/>
    <p:sldId id="450" r:id="rId48"/>
    <p:sldId id="438" r:id="rId49"/>
    <p:sldId id="439" r:id="rId50"/>
    <p:sldId id="440" r:id="rId51"/>
    <p:sldId id="385" r:id="rId52"/>
    <p:sldId id="426" r:id="rId53"/>
    <p:sldId id="427" r:id="rId54"/>
    <p:sldId id="428" r:id="rId55"/>
    <p:sldId id="386" r:id="rId56"/>
    <p:sldId id="429" r:id="rId57"/>
    <p:sldId id="430" r:id="rId58"/>
    <p:sldId id="431" r:id="rId59"/>
    <p:sldId id="432" r:id="rId60"/>
    <p:sldId id="433" r:id="rId61"/>
    <p:sldId id="434" r:id="rId62"/>
    <p:sldId id="435" r:id="rId63"/>
    <p:sldId id="436" r:id="rId6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2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smtClean="0"/>
              <a:t>10/30/2017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127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715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159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92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smtClean="0"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5302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t>10/30/2017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49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t>10/30/2017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618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10/30/2017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406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10/30/2017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40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t>10/30/2017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97374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smtClean="0"/>
              <a:t>10/30/2017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06429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42000">
              <a:schemeClr val="accent2">
                <a:lumMod val="60000"/>
                <a:lumOff val="4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smtClean="0"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2476260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r" defTabSz="914400" rtl="1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1236372"/>
            <a:ext cx="9068586" cy="4250027"/>
          </a:xfrm>
        </p:spPr>
        <p:txBody>
          <a:bodyPr/>
          <a:lstStyle/>
          <a:p>
            <a:r>
              <a:rPr lang="ar-SA" sz="3600" b="1" dirty="0" smtClean="0"/>
              <a:t/>
            </a:r>
            <a:br>
              <a:rPr lang="ar-SA" sz="3600" b="1" dirty="0" smtClean="0"/>
            </a:br>
            <a:r>
              <a:rPr lang="ar-SA" sz="3600" b="1" dirty="0" smtClean="0"/>
              <a:t/>
            </a:r>
            <a:br>
              <a:rPr lang="ar-SA" sz="3600" b="1" dirty="0" smtClean="0"/>
            </a:br>
            <a:r>
              <a:rPr lang="ar-SA" sz="9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دراسة لأبرز أنواع المعاملات المالية المحرمة</a:t>
            </a:r>
            <a:endParaRPr lang="ar-SA" sz="9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562100" y="7431109"/>
            <a:ext cx="9070848" cy="450759"/>
          </a:xfrm>
        </p:spPr>
        <p:txBody>
          <a:bodyPr>
            <a:noAutofit/>
          </a:bodyPr>
          <a:lstStyle/>
          <a:p>
            <a:pPr algn="l"/>
            <a:endParaRPr lang="ar-SA" sz="4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2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أمثلة </a:t>
            </a:r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بيع الغرر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7892"/>
            <a:ext cx="10058400" cy="4043967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بيع السمك في البحر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73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أمثلة </a:t>
            </a:r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بيع الغرر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7892"/>
            <a:ext cx="10058400" cy="4043967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بيع الحمل في بطن الشاة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90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أمثلة </a:t>
            </a:r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بيع الغرر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7892"/>
            <a:ext cx="10058400" cy="4043967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بيع اللبن في ضرع الشاة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62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النهي عن بيوع الغرر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7892"/>
            <a:ext cx="10058400" cy="3966694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عن أبي هريرة رضي الله عنه قال: 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نهى رسول  الله صلى الله عليه وسلم عن بيع الحصاة وعن بيع الغرر )</a:t>
            </a:r>
          </a:p>
        </p:txBody>
      </p:sp>
    </p:spTree>
    <p:extLst>
      <p:ext uri="{BB962C8B-B14F-4D97-AF65-F5344CB8AC3E}">
        <p14:creationId xmlns:p14="http://schemas.microsoft.com/office/powerpoint/2010/main" val="256982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النهي عن بيوع الغرر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7892"/>
            <a:ext cx="10058400" cy="399245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قال عليه الصلاة والسلام: 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لا تبيعوا الثمر قبل أن يبدو صلاحه )</a:t>
            </a:r>
          </a:p>
        </p:txBody>
      </p:sp>
    </p:spTree>
    <p:extLst>
      <p:ext uri="{BB962C8B-B14F-4D97-AF65-F5344CB8AC3E}">
        <p14:creationId xmlns:p14="http://schemas.microsoft.com/office/powerpoint/2010/main" val="24737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شروط الغرر المؤثر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7892"/>
            <a:ext cx="10058400" cy="3451539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أن يكون الغرر كثيراً</a:t>
            </a:r>
          </a:p>
        </p:txBody>
      </p:sp>
    </p:spTree>
    <p:extLst>
      <p:ext uri="{BB962C8B-B14F-4D97-AF65-F5344CB8AC3E}">
        <p14:creationId xmlns:p14="http://schemas.microsoft.com/office/powerpoint/2010/main" val="157654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شروط الغرر المؤثر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7892"/>
            <a:ext cx="10058400" cy="377351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11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أن يكون الغرر في المعقود عليه أصالة</a:t>
            </a:r>
            <a:endParaRPr lang="ar-SA" sz="115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115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48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شروط الغرر المؤثر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28045"/>
            <a:ext cx="10058400" cy="3593206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ألا تدعو الحاجة للعقد</a:t>
            </a:r>
          </a:p>
        </p:txBody>
      </p:sp>
    </p:spTree>
    <p:extLst>
      <p:ext uri="{BB962C8B-B14F-4D97-AF65-F5344CB8AC3E}">
        <p14:creationId xmlns:p14="http://schemas.microsoft.com/office/powerpoint/2010/main" val="113907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المحور الثاني 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الربا وأثره في الاقتصاد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6620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تعريف الربا في اللغة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الزيادة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9414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160448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محاور المحاضرة :</a:t>
            </a:r>
            <a:endParaRPr lang="ar-SA" sz="9600" b="1" dirty="0">
              <a:ln w="0"/>
              <a:solidFill>
                <a:schemeClr val="accent4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54558"/>
            <a:ext cx="10058400" cy="4095481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104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ar-SA" sz="10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الغرر وشروطه المؤثرة في العقد</a:t>
            </a:r>
          </a:p>
          <a:p>
            <a:pPr marL="0" indent="0" algn="ctr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0718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تعريف الربا اصطلاحاً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الزيادة في أشياء مخصوصة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9524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88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المراد بالأشياء المخصوصة</a:t>
            </a:r>
            <a:endParaRPr lang="ar-SA" sz="88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الأموال الربوية التي يجب عند تبادلها أن تكون بشروط معينة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5069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الأدلة على تحريم الربا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021983"/>
            <a:ext cx="10058400" cy="4043966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1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{ وَأَحَلَّ </a:t>
            </a:r>
            <a:r>
              <a:rPr lang="ar-SA" sz="1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اللَّهُ الْبَيْعَ وَحَرَّمَ </a:t>
            </a:r>
            <a:r>
              <a:rPr lang="ar-SA" sz="1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الرِّبَا }</a:t>
            </a:r>
          </a:p>
        </p:txBody>
      </p:sp>
    </p:spTree>
    <p:extLst>
      <p:ext uri="{BB962C8B-B14F-4D97-AF65-F5344CB8AC3E}">
        <p14:creationId xmlns:p14="http://schemas.microsoft.com/office/powerpoint/2010/main" val="154939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الأدلة على تحريم الربا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3346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{ يَا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أَيُّهَا الَّذِينَ آمَنُوا اتَّقُوا اللَّهَ وَذَرُوا مَا بَقِيَ مِنَ الرِّبَا إِن كُنتُم مُّؤْمِنِينَ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 فَإِن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لَّمْ تَفْعَلُوا فَأْذَنُوا بِحَرْبٍ مِّنَ اللَّهِ وَرَسُولِهِ ۖ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3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الأدلة على تحريم الربا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3346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حديث جابر رضي الله عنه قال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لَعَنَ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رَسُولُ اللهِ صَلَّى اللهُ عَلَيْهِ وَسَلَّمَ آكِلَ الرِّبَا، وَمُؤْكِلَهُ، وَكَاتِبَهُ ، وَشَاهِدَيْهِ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، وَقَالَ : هُمْ سَوَاءٌ ) 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1173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أنواع الربا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3346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النوع الأول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ربا النسيئة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8393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أنواع الربا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3346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النوع الثاني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ربا الفضل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0956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ربا الفضل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3346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تعريفه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الزيادة في مبادلة مال ربوي بمال ربوي من جنسه </a:t>
            </a:r>
            <a:endParaRPr lang="ar-SA" sz="9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1505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مسمّيات ربا الفضل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3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«ربا البيع» 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«الربا الخفيّ»</a:t>
            </a: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3664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507" y="410774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حكم ربا الفضل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2507" y="2343954"/>
            <a:ext cx="10058400" cy="330987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محرّم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شرعاً في ستة أشياء</a:t>
            </a:r>
            <a:endParaRPr lang="ar-SA" sz="9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0957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160448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محاور المحاضرة :</a:t>
            </a:r>
            <a:endParaRPr lang="ar-SA" sz="9600" b="1" dirty="0">
              <a:ln w="0"/>
              <a:solidFill>
                <a:schemeClr val="accent4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5"/>
            <a:ext cx="10058400" cy="3554568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الربا وأثره في الاقتصاد</a:t>
            </a:r>
          </a:p>
          <a:p>
            <a:pPr marL="0" indent="0" algn="ctr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1488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الأموال الربوية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3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1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الذَّهَبُ </a:t>
            </a:r>
            <a:r>
              <a:rPr lang="ar-SA" sz="1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بِالذَّهَبِ ، وَالْفِضَّةُ بِالْفِضَّةِ ، وَالْبُرُّ </a:t>
            </a:r>
            <a:endParaRPr lang="ar-SA" sz="120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بِالْبُرِّ </a:t>
            </a:r>
            <a:r>
              <a:rPr lang="ar-SA" sz="1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، وَالشَّعِيرُ بِالشَّعِيرِ ، وَالتَّمْرُ بِالتَّمْرِ ، </a:t>
            </a:r>
            <a:r>
              <a:rPr lang="ar-SA" sz="1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وَالْمِلْحُ </a:t>
            </a:r>
            <a:r>
              <a:rPr lang="ar-SA" sz="1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بِالْمِلْحِ ، يَدًا بِيَدٍ </a:t>
            </a:r>
            <a:r>
              <a:rPr lang="ar-SA" sz="1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مِثْلاً </a:t>
            </a:r>
            <a:r>
              <a:rPr lang="ar-SA" sz="1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بِمِثْلٍ فَمَنْ زَادَ أَوِ ازْدَادَ فَقَدْ أَرْبى الآخِذُ وَالْمُعْطِي فِيهِ </a:t>
            </a:r>
            <a:r>
              <a:rPr lang="ar-SA" sz="1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سَوَاءٌ)</a:t>
            </a:r>
            <a:endParaRPr lang="ar-SA" sz="120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8319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علة الربا في الربويات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3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الذهب والفضة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الثَّمَنِيَّة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9475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علة الربا في الربويات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3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الأصناف الأربعة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الكيل والطعم أو الوزن والطعم )</a:t>
            </a: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3535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883" y="565320"/>
            <a:ext cx="11204618" cy="1559693"/>
          </a:xfrm>
        </p:spPr>
        <p:txBody>
          <a:bodyPr>
            <a:noAutofit/>
          </a:bodyPr>
          <a:lstStyle/>
          <a:p>
            <a:pPr algn="r"/>
            <a:r>
              <a:rPr lang="ar-SA" sz="6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القواعد الكاشفة عن المعاملات الربوية</a:t>
            </a:r>
            <a:endParaRPr lang="ar-SA" sz="6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3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ar-SA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القاعدة الأولى</a:t>
            </a:r>
            <a:endParaRPr lang="ar-SA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كل شيء حرُم فيه ربا الفضل حرُم فيه ربا النسيئة</a:t>
            </a: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6910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883" y="565320"/>
            <a:ext cx="11204618" cy="1559693"/>
          </a:xfrm>
        </p:spPr>
        <p:txBody>
          <a:bodyPr>
            <a:noAutofit/>
          </a:bodyPr>
          <a:lstStyle/>
          <a:p>
            <a:pPr algn="r"/>
            <a:r>
              <a:rPr lang="ar-SA" sz="6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القواعد الكاشفة عن المعاملات الربوية</a:t>
            </a:r>
            <a:endParaRPr lang="ar-SA" sz="6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3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القاعدة الثانية</a:t>
            </a:r>
            <a:endParaRPr lang="ar-SA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إذا بيع الربوي بجنسه يشترط فيه شرطان </a:t>
            </a: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1784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883" y="565320"/>
            <a:ext cx="11204618" cy="1559693"/>
          </a:xfrm>
        </p:spPr>
        <p:txBody>
          <a:bodyPr>
            <a:noAutofit/>
          </a:bodyPr>
          <a:lstStyle/>
          <a:p>
            <a:pPr algn="r"/>
            <a:r>
              <a:rPr lang="ar-SA" sz="6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القواعد الكاشفة عن المعاملات الربوية</a:t>
            </a:r>
            <a:endParaRPr lang="ar-SA" sz="6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3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ar-SA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مثال القاعدة </a:t>
            </a:r>
            <a:r>
              <a:rPr lang="ar-SA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الثانية</a:t>
            </a:r>
            <a:endParaRPr lang="ar-SA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باع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100 جرام ذهب بـ100 جرام ذهب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وتقابضا في مجلس العقد</a:t>
            </a: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055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883" y="565320"/>
            <a:ext cx="11204618" cy="1559693"/>
          </a:xfrm>
        </p:spPr>
        <p:txBody>
          <a:bodyPr>
            <a:noAutofit/>
          </a:bodyPr>
          <a:lstStyle/>
          <a:p>
            <a:pPr algn="r"/>
            <a:r>
              <a:rPr lang="ar-SA" sz="6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القواعد الكاشفة عن المعاملات الربوية</a:t>
            </a:r>
            <a:endParaRPr lang="ar-SA" sz="6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3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ar-SA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القاعدة الثالثة</a:t>
            </a:r>
            <a:endParaRPr lang="ar-SA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إذا بيع الربوي بربوي من غير جنسه وكانا متفقين 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في العلة </a:t>
            </a: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088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883" y="565320"/>
            <a:ext cx="11204618" cy="1559693"/>
          </a:xfrm>
        </p:spPr>
        <p:txBody>
          <a:bodyPr>
            <a:noAutofit/>
          </a:bodyPr>
          <a:lstStyle/>
          <a:p>
            <a:pPr algn="r"/>
            <a:r>
              <a:rPr lang="ar-SA" sz="6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القواعد الكاشفة عن المعاملات الربوية</a:t>
            </a:r>
            <a:endParaRPr lang="ar-SA" sz="6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3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ar-SA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مثال القاعدة </a:t>
            </a:r>
            <a:r>
              <a:rPr lang="ar-SA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الثالثة</a:t>
            </a:r>
            <a:endParaRPr lang="ar-SA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باع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100 دولار بـ 370 ريا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ل وتقابضا في مجلس العقد</a:t>
            </a: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9699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883" y="565320"/>
            <a:ext cx="11204618" cy="1559693"/>
          </a:xfrm>
        </p:spPr>
        <p:txBody>
          <a:bodyPr>
            <a:noAutofit/>
          </a:bodyPr>
          <a:lstStyle/>
          <a:p>
            <a:pPr algn="r"/>
            <a:r>
              <a:rPr lang="ar-SA" sz="6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القواعد الكاشفة عن المعاملات الربوية</a:t>
            </a:r>
            <a:endParaRPr lang="ar-SA" sz="6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3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القاعدة الرابعة</a:t>
            </a:r>
            <a:endParaRPr lang="ar-SA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إذا بيع جنسان ربويان لم يتفقا في العلة</a:t>
            </a: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4365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883" y="565320"/>
            <a:ext cx="11204618" cy="1559693"/>
          </a:xfrm>
        </p:spPr>
        <p:txBody>
          <a:bodyPr>
            <a:noAutofit/>
          </a:bodyPr>
          <a:lstStyle/>
          <a:p>
            <a:pPr algn="r"/>
            <a:r>
              <a:rPr lang="ar-SA" sz="6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القواعد الكاشفة عن المعاملات الربوية</a:t>
            </a:r>
            <a:endParaRPr lang="ar-SA" sz="6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3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مثال القاعدة </a:t>
            </a:r>
            <a:r>
              <a:rPr lang="ar-SA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الرابعة</a:t>
            </a:r>
            <a:endParaRPr lang="ar-SA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باع طعام بنقد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يجوز التفاضل والتأجيل</a:t>
            </a: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6503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160448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محاور المحاضرة :</a:t>
            </a:r>
            <a:endParaRPr lang="ar-SA" sz="9600" b="1" dirty="0">
              <a:ln w="0"/>
              <a:solidFill>
                <a:schemeClr val="accent4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5"/>
            <a:ext cx="10058400" cy="3554568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مفهوم الميسر وحكمه وأبرز تطبيقاته المعاصرة</a:t>
            </a:r>
          </a:p>
          <a:p>
            <a:pPr marL="0" indent="0" algn="ctr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5102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883" y="565320"/>
            <a:ext cx="11204618" cy="1559693"/>
          </a:xfrm>
        </p:spPr>
        <p:txBody>
          <a:bodyPr>
            <a:noAutofit/>
          </a:bodyPr>
          <a:lstStyle/>
          <a:p>
            <a:pPr algn="r"/>
            <a:r>
              <a:rPr lang="ar-SA" sz="6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القواعد الكاشفة عن المعاملات الربوية</a:t>
            </a:r>
            <a:endParaRPr lang="ar-SA" sz="6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3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ar-SA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القاعدة الخامسة</a:t>
            </a:r>
            <a:endParaRPr lang="ar-SA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إذا بيع الربوي بغير ربوي جاز التفاضل والتفرق قبل القبض</a:t>
            </a: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8483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883" y="565320"/>
            <a:ext cx="11204618" cy="1559693"/>
          </a:xfrm>
        </p:spPr>
        <p:txBody>
          <a:bodyPr>
            <a:noAutofit/>
          </a:bodyPr>
          <a:lstStyle/>
          <a:p>
            <a:pPr algn="r"/>
            <a:r>
              <a:rPr lang="ar-SA" sz="6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القواعد الكاشفة عن المعاملات الربوية</a:t>
            </a:r>
            <a:endParaRPr lang="ar-SA" sz="6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3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ar-SA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مثال القاعدة </a:t>
            </a:r>
            <a:r>
              <a:rPr lang="ar-SA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الخامسة</a:t>
            </a:r>
            <a:endParaRPr lang="ar-SA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باع سيارة بـ500 ألف ريال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جاز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التفاضل والتفرق قبل القبض</a:t>
            </a: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4964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ربا النسيئة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3346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الزيادة في أحد العوضين مقابل </a:t>
            </a:r>
            <a:r>
              <a:rPr lang="ar-SA" sz="96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تأخير الدفع </a:t>
            </a:r>
            <a:endParaRPr lang="ar-SA" sz="9600" b="1" u="sng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أو </a:t>
            </a:r>
            <a:r>
              <a:rPr lang="ar-SA" sz="96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تأخير القبض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في بيع كل جنسين اتفقا في علة ربا الفضل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ليس أحدهما نقداً</a:t>
            </a:r>
            <a:endParaRPr lang="ar-SA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0091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مثال ربا </a:t>
            </a:r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النسيئة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3346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الزيادة في أحد العوضين مقابل </a:t>
            </a:r>
            <a:r>
              <a:rPr lang="ar-SA" sz="96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تأخير الدفع </a:t>
            </a:r>
            <a:endParaRPr lang="ar-SA" sz="9600" b="1" u="sng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(اقترض 1000 ريال على أن يعيدها بعد شهر 1200 ريال )</a:t>
            </a: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0555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مثال ربا </a:t>
            </a:r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النسيئة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3346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الزيادة في أحد العوضين مقابل </a:t>
            </a:r>
            <a:r>
              <a:rPr lang="ar-SA" sz="96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تأخير الدفع </a:t>
            </a:r>
            <a:endParaRPr lang="ar-SA" sz="9600" b="1" u="sng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قلب الدين على المعسر )</a:t>
            </a: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9184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مثال ربا </a:t>
            </a:r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النسيئة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3346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96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تأخير </a:t>
            </a:r>
            <a:r>
              <a:rPr lang="ar-SA" sz="96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القبض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في بيع كل جنسين اتفقا في علة ربا الفضل </a:t>
            </a:r>
            <a:r>
              <a:rPr lang="ar-SA" sz="96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وليس أحدهما نقداً 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باع 1000 صاع قمح بـ 1200 صاع قمح بعد سنة )</a:t>
            </a: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3333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مثال ربا </a:t>
            </a:r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النسيئة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3346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96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تأخير </a:t>
            </a:r>
            <a:r>
              <a:rPr lang="ar-SA" sz="96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القبض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في بيع كل جنسين اتفقا في علة ربا الفضل </a:t>
            </a:r>
            <a:r>
              <a:rPr lang="ar-SA" sz="96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وليس أحدهما نقداً 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باع كيلو شعير بكيلو من البر ولم يتقابضا )</a:t>
            </a: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1307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مثال ربا </a:t>
            </a:r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النسيئة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3346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وليس أحدهما نقداً 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باع كيلو تمر بـ 100 ريال ولم يتقابضا )</a:t>
            </a: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8168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507" y="410774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حكم ربا النسيئة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2507" y="2343954"/>
            <a:ext cx="10058400" cy="330987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محرّم شرعاً </a:t>
            </a:r>
            <a:endParaRPr lang="ar-SA" sz="9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6092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507" y="410774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حكم ربا النسيئة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2507" y="2343954"/>
            <a:ext cx="10058400" cy="330987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قوله عليه السلام بعد أن ذكر الذهب والفضة: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ولا تبيعوا منها غائباً بناجز )</a:t>
            </a:r>
            <a:endParaRPr lang="ar-SA" sz="9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3592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المحور الأول 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الغرر وشروطه المؤثرة في العقد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3195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507" y="410774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حكم ربا النسيئة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2507" y="2343954"/>
            <a:ext cx="10058400" cy="330987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قوله عليه السلام :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ما كان يداً بيد فلا بأس به وما كان نسيئة فهو ربا )</a:t>
            </a:r>
            <a:endParaRPr lang="ar-SA" sz="9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7557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الآثار الاقتصادية للربا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انخفاض إنتاجية رأس المال</a:t>
            </a:r>
          </a:p>
        </p:txBody>
      </p:sp>
    </p:spTree>
    <p:extLst>
      <p:ext uri="{BB962C8B-B14F-4D97-AF65-F5344CB8AC3E}">
        <p14:creationId xmlns:p14="http://schemas.microsoft.com/office/powerpoint/2010/main" val="309987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الآثار الاقتصادية للربا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ارتفاع الأسعار</a:t>
            </a:r>
          </a:p>
        </p:txBody>
      </p:sp>
    </p:spTree>
    <p:extLst>
      <p:ext uri="{BB962C8B-B14F-4D97-AF65-F5344CB8AC3E}">
        <p14:creationId xmlns:p14="http://schemas.microsoft.com/office/powerpoint/2010/main" val="380481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الآثار الاقتصادية للربا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3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عدم الاستقرار الاقتصادي</a:t>
            </a:r>
          </a:p>
        </p:txBody>
      </p:sp>
    </p:spTree>
    <p:extLst>
      <p:ext uri="{BB962C8B-B14F-4D97-AF65-F5344CB8AC3E}">
        <p14:creationId xmlns:p14="http://schemas.microsoft.com/office/powerpoint/2010/main" val="39754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الآثار الاقتصادية للربا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3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توليد الصراع الطبقي</a:t>
            </a:r>
          </a:p>
        </p:txBody>
      </p:sp>
    </p:spTree>
    <p:extLst>
      <p:ext uri="{BB962C8B-B14F-4D97-AF65-F5344CB8AC3E}">
        <p14:creationId xmlns:p14="http://schemas.microsoft.com/office/powerpoint/2010/main" val="50270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الأزمة المالية العالمية 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8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عام 1429هـ - 2008م</a:t>
            </a:r>
          </a:p>
        </p:txBody>
      </p:sp>
    </p:spTree>
    <p:extLst>
      <p:ext uri="{BB962C8B-B14F-4D97-AF65-F5344CB8AC3E}">
        <p14:creationId xmlns:p14="http://schemas.microsoft.com/office/powerpoint/2010/main" val="129817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المحور الثالث 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مفهوم المَيْسِر وحكمه وأبرز التطبيقات المعاصرة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9377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تعريف الميسر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الألعاب التي يلعبها المتاقمرون على أن يأخذ من غلب منهم أو صَدَقَ ظنّه (المبلغ) المتفق عليه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6715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مسمّيات الميسر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القمار، الرِّهان، المراهنة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1187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80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أنواع الميسر ( النوع الأول )</a:t>
            </a:r>
            <a:endParaRPr lang="ar-SA" sz="80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أن يلعب طرفان أو أكثر بألعاب حظّية والغالب يأخذ من المغلوب المبلغ المتفق عليه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9112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تعريف بيع الغرر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7892"/>
            <a:ext cx="10058400" cy="4043967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هو البيع الذي فيه جهالة بالمبيع أو بثمنه أو بسلامته أوبأجله</a:t>
            </a:r>
          </a:p>
        </p:txBody>
      </p:sp>
    </p:spTree>
    <p:extLst>
      <p:ext uri="{BB962C8B-B14F-4D97-AF65-F5344CB8AC3E}">
        <p14:creationId xmlns:p14="http://schemas.microsoft.com/office/powerpoint/2010/main" val="223714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80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أنواع الميسر ( النوع الثاني )</a:t>
            </a:r>
            <a:endParaRPr lang="ar-SA" sz="80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أن يدخل طرفان أو أكثر في رهان على أن من صدق ظنه في شيء معين أخذ من الآخر المبلغ المتفق عليه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0932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80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الأدلة على تحريم الميسر</a:t>
            </a:r>
            <a:endParaRPr lang="ar-SA" sz="80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{ يَا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أَيُّهَا الَّذِينَ آمَنُوا إِنَّمَا الْخَمْرُ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وَالْمَيْسِرُ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وَالْأَنصَابُ وَالْأَزْلَامُ رِجْسٌ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مِّنْ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عَمَلِ الشَّيْطَانِ فَاجْتَنِبُوهُ لَعَلَّكُمْ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تُفْلِحُونَ }</a:t>
            </a: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8520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أحكام المسابقات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قوله عليه السلام: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لا سبق إلا في خف أو نصل أو حافر )</a:t>
            </a: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2873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80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بعض صور الميسر المعاصرة</a:t>
            </a:r>
            <a:endParaRPr lang="ar-SA" sz="80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فتوى اللجنة الدائمة</a:t>
            </a: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3411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أمثلة </a:t>
            </a:r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بيع الغرر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7892"/>
            <a:ext cx="10058400" cy="4043967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بيع الحيوان الشارد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21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أمثلة </a:t>
            </a:r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بيع الغرر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7892"/>
            <a:ext cx="10058400" cy="4043967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بيع السيارة المسروقة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87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أمثلة </a:t>
            </a:r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بيع الغرر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7892"/>
            <a:ext cx="10058400" cy="4043967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بيع الطير في السماء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47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6798</TotalTime>
  <Words>852</Words>
  <Application>Microsoft Office PowerPoint</Application>
  <PresentationFormat>Widescreen</PresentationFormat>
  <Paragraphs>202</Paragraphs>
  <Slides>63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9" baseType="lpstr">
      <vt:lpstr>Akhbar MT</vt:lpstr>
      <vt:lpstr>Arial</vt:lpstr>
      <vt:lpstr>Garamond</vt:lpstr>
      <vt:lpstr>Tahoma</vt:lpstr>
      <vt:lpstr>Times New Roman</vt:lpstr>
      <vt:lpstr>Savon</vt:lpstr>
      <vt:lpstr>  دراسة لأبرز أنواع المعاملات المالية المحرمة</vt:lpstr>
      <vt:lpstr>محاور المحاضرة :</vt:lpstr>
      <vt:lpstr>محاور المحاضرة :</vt:lpstr>
      <vt:lpstr>محاور المحاضرة :</vt:lpstr>
      <vt:lpstr>المحور الأول </vt:lpstr>
      <vt:lpstr>تعريف بيع الغرر</vt:lpstr>
      <vt:lpstr>أمثلة بيع الغرر</vt:lpstr>
      <vt:lpstr>أمثلة بيع الغرر</vt:lpstr>
      <vt:lpstr>أمثلة بيع الغرر</vt:lpstr>
      <vt:lpstr>أمثلة بيع الغرر</vt:lpstr>
      <vt:lpstr>أمثلة بيع الغرر</vt:lpstr>
      <vt:lpstr>أمثلة بيع الغرر</vt:lpstr>
      <vt:lpstr>النهي عن بيوع الغرر</vt:lpstr>
      <vt:lpstr>النهي عن بيوع الغرر</vt:lpstr>
      <vt:lpstr>شروط الغرر المؤثر</vt:lpstr>
      <vt:lpstr>شروط الغرر المؤثر</vt:lpstr>
      <vt:lpstr>شروط الغرر المؤثر</vt:lpstr>
      <vt:lpstr>المحور الثاني </vt:lpstr>
      <vt:lpstr>تعريف الربا في اللغة</vt:lpstr>
      <vt:lpstr>تعريف الربا اصطلاحاً</vt:lpstr>
      <vt:lpstr>المراد بالأشياء المخصوصة</vt:lpstr>
      <vt:lpstr>الأدلة على تحريم الربا</vt:lpstr>
      <vt:lpstr>الأدلة على تحريم الربا</vt:lpstr>
      <vt:lpstr>الأدلة على تحريم الربا</vt:lpstr>
      <vt:lpstr>أنواع الربا</vt:lpstr>
      <vt:lpstr>أنواع الربا</vt:lpstr>
      <vt:lpstr>ربا الفضل</vt:lpstr>
      <vt:lpstr>مسمّيات ربا الفضل</vt:lpstr>
      <vt:lpstr>حكم ربا الفضل</vt:lpstr>
      <vt:lpstr>الأموال الربوية</vt:lpstr>
      <vt:lpstr>علة الربا في الربويات</vt:lpstr>
      <vt:lpstr>علة الربا في الربويات</vt:lpstr>
      <vt:lpstr>القواعد الكاشفة عن المعاملات الربوية</vt:lpstr>
      <vt:lpstr>القواعد الكاشفة عن المعاملات الربوية</vt:lpstr>
      <vt:lpstr>القواعد الكاشفة عن المعاملات الربوية</vt:lpstr>
      <vt:lpstr>القواعد الكاشفة عن المعاملات الربوية</vt:lpstr>
      <vt:lpstr>القواعد الكاشفة عن المعاملات الربوية</vt:lpstr>
      <vt:lpstr>القواعد الكاشفة عن المعاملات الربوية</vt:lpstr>
      <vt:lpstr>القواعد الكاشفة عن المعاملات الربوية</vt:lpstr>
      <vt:lpstr>القواعد الكاشفة عن المعاملات الربوية</vt:lpstr>
      <vt:lpstr>القواعد الكاشفة عن المعاملات الربوية</vt:lpstr>
      <vt:lpstr>ربا النسيئة</vt:lpstr>
      <vt:lpstr>مثال ربا النسيئة</vt:lpstr>
      <vt:lpstr>مثال ربا النسيئة</vt:lpstr>
      <vt:lpstr>مثال ربا النسيئة</vt:lpstr>
      <vt:lpstr>مثال ربا النسيئة</vt:lpstr>
      <vt:lpstr>مثال ربا النسيئة</vt:lpstr>
      <vt:lpstr>حكم ربا النسيئة</vt:lpstr>
      <vt:lpstr>حكم ربا النسيئة</vt:lpstr>
      <vt:lpstr>حكم ربا النسيئة</vt:lpstr>
      <vt:lpstr>الآثار الاقتصادية للربا</vt:lpstr>
      <vt:lpstr>الآثار الاقتصادية للربا</vt:lpstr>
      <vt:lpstr>الآثار الاقتصادية للربا</vt:lpstr>
      <vt:lpstr>الآثار الاقتصادية للربا</vt:lpstr>
      <vt:lpstr>الأزمة المالية العالمية </vt:lpstr>
      <vt:lpstr>المحور الثالث </vt:lpstr>
      <vt:lpstr>تعريف الميسر</vt:lpstr>
      <vt:lpstr>مسمّيات الميسر</vt:lpstr>
      <vt:lpstr>أنواع الميسر ( النوع الأول )</vt:lpstr>
      <vt:lpstr>أنواع الميسر ( النوع الثاني )</vt:lpstr>
      <vt:lpstr>الأدلة على تحريم الميسر</vt:lpstr>
      <vt:lpstr>أحكام المسابقات</vt:lpstr>
      <vt:lpstr>بعض صور الميسر المعاصرة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  مقدمة المقرر وأهدافه ومفرداته</dc:title>
  <dc:creator>dell</dc:creator>
  <cp:lastModifiedBy>dell</cp:lastModifiedBy>
  <cp:revision>144</cp:revision>
  <dcterms:created xsi:type="dcterms:W3CDTF">2015-01-31T14:07:16Z</dcterms:created>
  <dcterms:modified xsi:type="dcterms:W3CDTF">2017-10-30T15:09:44Z</dcterms:modified>
</cp:coreProperties>
</file>