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A27671-70CF-49A4-ACC4-88082198A128}" type="datetimeFigureOut">
              <a:rPr lang="ar-SA" smtClean="0"/>
              <a:pPr/>
              <a:t>27/06/35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CD9BA49-BDAE-459D-B259-DAF2CEFC1E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          </a:t>
            </a:r>
            <a:r>
              <a:rPr lang="ar-SA" b="1" dirty="0" smtClean="0"/>
              <a:t>الوحدة الخامسة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                      </a:t>
            </a:r>
          </a:p>
          <a:p>
            <a:r>
              <a:rPr lang="ar-SA" sz="4400" b="1" dirty="0" smtClean="0"/>
              <a:t>               كنوز مرصودة</a:t>
            </a:r>
            <a:endParaRPr lang="ar-SA" sz="4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التوكيد: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هو تقوية الكلام السابق,ورفع الاحتمال عنه بإعادة اللفظ الأول بعينه أو باستعمال كلمات خاصة لهذا الغرض.</a:t>
            </a:r>
          </a:p>
          <a:p>
            <a:r>
              <a:rPr lang="ar-SA" dirty="0" err="1" smtClean="0">
                <a:solidFill>
                  <a:srgbClr val="FF0000"/>
                </a:solidFill>
              </a:rPr>
              <a:t>أنواعه:</a:t>
            </a:r>
            <a:endParaRPr lang="ar-SA" dirty="0" smtClean="0">
              <a:solidFill>
                <a:srgbClr val="FF0000"/>
              </a:solidFill>
            </a:endParaRPr>
          </a:p>
          <a:p>
            <a:r>
              <a:rPr lang="ar-SA" dirty="0" smtClean="0">
                <a:solidFill>
                  <a:schemeClr val="accent1"/>
                </a:solidFill>
              </a:rPr>
              <a:t>لفظي:</a:t>
            </a:r>
            <a:r>
              <a:rPr lang="ar-SA" dirty="0" smtClean="0"/>
              <a:t>هو إعادة اللفظ الأول بعينه,سواء أكان هذا اللفظ اسما أم فعلا أم حرفا أم جملة.</a:t>
            </a:r>
          </a:p>
          <a:p>
            <a:r>
              <a:rPr lang="ar-SA" dirty="0" smtClean="0"/>
              <a:t>الله </a:t>
            </a:r>
            <a:r>
              <a:rPr lang="ar-SA" dirty="0" err="1" smtClean="0">
                <a:solidFill>
                  <a:schemeClr val="accent1"/>
                </a:solidFill>
              </a:rPr>
              <a:t>الله </a:t>
            </a:r>
            <a:r>
              <a:rPr lang="ar-SA" dirty="0" smtClean="0"/>
              <a:t>, خذ </a:t>
            </a:r>
            <a:r>
              <a:rPr lang="ar-SA" dirty="0" smtClean="0">
                <a:solidFill>
                  <a:schemeClr val="accent1"/>
                </a:solidFill>
              </a:rPr>
              <a:t>خذ</a:t>
            </a:r>
            <a:r>
              <a:rPr lang="ar-SA" dirty="0" smtClean="0"/>
              <a:t> الكتاب, نعم </a:t>
            </a:r>
            <a:r>
              <a:rPr lang="ar-SA" dirty="0" smtClean="0">
                <a:solidFill>
                  <a:schemeClr val="accent1"/>
                </a:solidFill>
              </a:rPr>
              <a:t>نعم </a:t>
            </a:r>
            <a:r>
              <a:rPr lang="ar-SA" dirty="0" smtClean="0"/>
              <a:t>سأحضر</a:t>
            </a:r>
          </a:p>
          <a:p>
            <a:r>
              <a:rPr lang="ar-SA" dirty="0" smtClean="0">
                <a:solidFill>
                  <a:schemeClr val="accent1"/>
                </a:solidFill>
              </a:rPr>
              <a:t>معنوي</a:t>
            </a:r>
            <a:r>
              <a:rPr lang="ar-SA" dirty="0" smtClean="0"/>
              <a:t>:يكون بألفاظ محصورة وهي </a:t>
            </a:r>
            <a:r>
              <a:rPr lang="ar-SA" dirty="0" err="1" smtClean="0"/>
              <a:t>كالآتي:</a:t>
            </a:r>
            <a:endParaRPr lang="ar-SA" dirty="0" smtClean="0"/>
          </a:p>
          <a:p>
            <a:r>
              <a:rPr lang="ar-SA" dirty="0" err="1" smtClean="0">
                <a:sym typeface="Wingdings" pitchFamily="2" charset="2"/>
              </a:rPr>
              <a:t>(عين </a:t>
            </a:r>
            <a:r>
              <a:rPr lang="ar-SA" dirty="0" smtClean="0">
                <a:sym typeface="Wingdings" pitchFamily="2" charset="2"/>
              </a:rPr>
              <a:t>,نفس,كل,جميع,عامة,كافة, </a:t>
            </a:r>
            <a:r>
              <a:rPr lang="ar-SA" dirty="0" err="1" smtClean="0">
                <a:sym typeface="Wingdings" pitchFamily="2" charset="2"/>
              </a:rPr>
              <a:t>كلا </a:t>
            </a:r>
            <a:r>
              <a:rPr lang="ar-SA" dirty="0" smtClean="0">
                <a:sym typeface="Wingdings" pitchFamily="2" charset="2"/>
              </a:rPr>
              <a:t>,كلتا</a:t>
            </a:r>
            <a:r>
              <a:rPr lang="ar-SA" dirty="0" err="1" smtClean="0">
                <a:sym typeface="Wingdings" pitchFamily="2" charset="2"/>
              </a:rPr>
              <a:t>)</a:t>
            </a:r>
            <a:endParaRPr lang="ar-SA" dirty="0" smtClean="0">
              <a:sym typeface="Wingdings" pitchFamily="2" charset="2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>
                <a:solidFill>
                  <a:schemeClr val="accent1"/>
                </a:solidFill>
              </a:rPr>
              <a:t>النفس والعين: </a:t>
            </a:r>
            <a:r>
              <a:rPr lang="ar-SA" dirty="0" smtClean="0"/>
              <a:t>يؤكد </a:t>
            </a:r>
            <a:r>
              <a:rPr lang="ar-SA" dirty="0" err="1" smtClean="0"/>
              <a:t>بهما</a:t>
            </a:r>
            <a:r>
              <a:rPr lang="ar-SA" dirty="0" smtClean="0"/>
              <a:t> المفرد والمثنى </a:t>
            </a:r>
            <a:r>
              <a:rPr lang="ar-SA" dirty="0" err="1" smtClean="0"/>
              <a:t>والجمع </a:t>
            </a:r>
            <a:r>
              <a:rPr lang="ar-SA" dirty="0" smtClean="0"/>
              <a:t>, ويشترط فيهما أن يضافا إلى ضمير يعود على </a:t>
            </a:r>
            <a:r>
              <a:rPr lang="ar-SA" dirty="0" err="1" smtClean="0"/>
              <a:t>المؤكد </a:t>
            </a:r>
            <a:r>
              <a:rPr lang="ar-SA" dirty="0" smtClean="0"/>
              <a:t>, </a:t>
            </a:r>
            <a:r>
              <a:rPr lang="ar-SA" dirty="0" err="1" smtClean="0"/>
              <a:t>ويطابقه</a:t>
            </a:r>
            <a:r>
              <a:rPr lang="ar-SA" dirty="0" smtClean="0"/>
              <a:t> في الإفراد والتثنية والجمع.</a:t>
            </a:r>
          </a:p>
          <a:p>
            <a:r>
              <a:rPr lang="ar-SA" dirty="0" smtClean="0"/>
              <a:t>وصل </a:t>
            </a:r>
            <a:r>
              <a:rPr lang="ar-SA" dirty="0" err="1" smtClean="0"/>
              <a:t>المسؤول</a:t>
            </a:r>
            <a:r>
              <a:rPr lang="ar-SA" dirty="0" smtClean="0"/>
              <a:t> </a:t>
            </a:r>
            <a:r>
              <a:rPr lang="ar-SA" dirty="0" err="1" smtClean="0"/>
              <a:t>ن</a:t>
            </a:r>
            <a:r>
              <a:rPr lang="ar-SA" dirty="0" err="1" smtClean="0">
                <a:solidFill>
                  <a:schemeClr val="accent1"/>
                </a:solidFill>
              </a:rPr>
              <a:t>فسه</a:t>
            </a:r>
            <a:r>
              <a:rPr lang="ar-SA" dirty="0" err="1" smtClean="0"/>
              <a:t> </a:t>
            </a:r>
            <a:r>
              <a:rPr lang="ar-SA" dirty="0" smtClean="0"/>
              <a:t>– صافحت المدير </a:t>
            </a:r>
            <a:r>
              <a:rPr lang="ar-SA" dirty="0" err="1" smtClean="0">
                <a:solidFill>
                  <a:schemeClr val="accent1"/>
                </a:solidFill>
              </a:rPr>
              <a:t>عينه</a:t>
            </a:r>
            <a:r>
              <a:rPr lang="ar-SA" dirty="0" err="1" smtClean="0"/>
              <a:t> </a:t>
            </a:r>
            <a:r>
              <a:rPr lang="ar-SA" dirty="0" smtClean="0"/>
              <a:t>– أثنيت على الطلاب </a:t>
            </a:r>
            <a:r>
              <a:rPr lang="ar-SA" dirty="0" err="1" smtClean="0">
                <a:solidFill>
                  <a:schemeClr val="accent1"/>
                </a:solidFill>
              </a:rPr>
              <a:t>كلهم</a:t>
            </a:r>
            <a:r>
              <a:rPr lang="ar-SA" dirty="0" err="1" smtClean="0"/>
              <a:t> .</a:t>
            </a:r>
            <a:endParaRPr lang="ar-SA" dirty="0" smtClean="0"/>
          </a:p>
          <a:p>
            <a:r>
              <a:rPr lang="ar-SA" dirty="0" smtClean="0">
                <a:solidFill>
                  <a:schemeClr val="accent1"/>
                </a:solidFill>
              </a:rPr>
              <a:t>كل وجميع وعامة: </a:t>
            </a:r>
            <a:r>
              <a:rPr lang="ar-SA" dirty="0" smtClean="0"/>
              <a:t>ويؤكد بهذه الأسماء </a:t>
            </a:r>
            <a:r>
              <a:rPr lang="ar-SA" dirty="0" err="1" smtClean="0"/>
              <a:t>الجمع </a:t>
            </a:r>
            <a:r>
              <a:rPr lang="ar-SA" dirty="0" smtClean="0"/>
              <a:t>, والمفرد إذا كان ذا أجزاء </a:t>
            </a:r>
            <a:r>
              <a:rPr lang="ar-SA" dirty="0" err="1" smtClean="0"/>
              <a:t>متعددة </a:t>
            </a:r>
            <a:r>
              <a:rPr lang="ar-SA" dirty="0" smtClean="0"/>
              <a:t>(كالكتاب والديوان والسورة), ولابد أن يضاف إلى ضمير يطابق المؤكد.</a:t>
            </a:r>
          </a:p>
          <a:p>
            <a:r>
              <a:rPr lang="ar-SA" dirty="0" smtClean="0"/>
              <a:t>أحب المسلمين </a:t>
            </a:r>
            <a:r>
              <a:rPr lang="ar-SA" dirty="0" err="1" smtClean="0">
                <a:solidFill>
                  <a:schemeClr val="accent1"/>
                </a:solidFill>
              </a:rPr>
              <a:t>كلهم</a:t>
            </a:r>
            <a:r>
              <a:rPr lang="ar-SA" dirty="0" err="1" smtClean="0"/>
              <a:t> </a:t>
            </a:r>
            <a:r>
              <a:rPr lang="ar-SA" dirty="0" smtClean="0"/>
              <a:t>, المسلمون </a:t>
            </a:r>
            <a:r>
              <a:rPr lang="ar-SA" dirty="0" smtClean="0">
                <a:solidFill>
                  <a:schemeClr val="accent1"/>
                </a:solidFill>
              </a:rPr>
              <a:t>جميعهم</a:t>
            </a:r>
            <a:r>
              <a:rPr lang="ar-SA" dirty="0" smtClean="0"/>
              <a:t> إخوة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1"/>
                </a:solidFill>
              </a:rPr>
              <a:t>كلا وكلتا: </a:t>
            </a:r>
            <a:r>
              <a:rPr lang="ar-SA" dirty="0" smtClean="0"/>
              <a:t>تستعمل الأولى لتوكيد المثنى المذكر, وتستعمل الثانية لتوكيد المثنى </a:t>
            </a:r>
            <a:r>
              <a:rPr lang="ar-SA" dirty="0" err="1" smtClean="0"/>
              <a:t>المؤنث </a:t>
            </a:r>
            <a:r>
              <a:rPr lang="ar-SA" dirty="0" smtClean="0"/>
              <a:t>, ولا بد أن يتصل </a:t>
            </a:r>
            <a:r>
              <a:rPr lang="ar-SA" dirty="0" err="1" smtClean="0"/>
              <a:t>بهما</a:t>
            </a:r>
            <a:r>
              <a:rPr lang="ar-SA" dirty="0" smtClean="0"/>
              <a:t> ضمير مطابق </a:t>
            </a:r>
            <a:r>
              <a:rPr lang="ar-SA" dirty="0" err="1" smtClean="0"/>
              <a:t>للمؤكد </a:t>
            </a:r>
            <a:r>
              <a:rPr lang="ar-SA" dirty="0" smtClean="0"/>
              <a:t>, ويعربان إعراب </a:t>
            </a:r>
            <a:r>
              <a:rPr lang="ar-SA" dirty="0" err="1" smtClean="0"/>
              <a:t>المثنى .</a:t>
            </a:r>
            <a:endParaRPr lang="ar-SA" dirty="0" smtClean="0"/>
          </a:p>
          <a:p>
            <a:r>
              <a:rPr lang="ar-SA" dirty="0" smtClean="0"/>
              <a:t>الأخوان كلاهما </a:t>
            </a:r>
            <a:r>
              <a:rPr lang="ar-SA" dirty="0" err="1" smtClean="0"/>
              <a:t>مجتهدان </a:t>
            </a:r>
            <a:r>
              <a:rPr lang="ar-SA" dirty="0" smtClean="0"/>
              <a:t>, أحب والديَّ </a:t>
            </a:r>
            <a:r>
              <a:rPr lang="ar-SA" dirty="0" err="1" smtClean="0"/>
              <a:t>كليهما </a:t>
            </a:r>
            <a:r>
              <a:rPr lang="ar-SA" dirty="0" smtClean="0"/>
              <a:t>, مررت بأختيَّ كلتيهما.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العطف: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 التابع الذي يتوسط بينه وبين </a:t>
            </a:r>
            <a:r>
              <a:rPr lang="ar-SA" dirty="0" err="1" smtClean="0"/>
              <a:t>متبوعه</a:t>
            </a:r>
            <a:r>
              <a:rPr lang="ar-SA" dirty="0" smtClean="0"/>
              <a:t> أحد أحرف العطف.</a:t>
            </a:r>
          </a:p>
          <a:p>
            <a:r>
              <a:rPr lang="ar-SA" dirty="0" smtClean="0"/>
              <a:t>أحرف العطف: الواو, </a:t>
            </a:r>
            <a:r>
              <a:rPr lang="ar-SA" dirty="0" err="1" smtClean="0"/>
              <a:t>الفاء </a:t>
            </a:r>
            <a:r>
              <a:rPr lang="ar-SA" dirty="0" smtClean="0"/>
              <a:t>, </a:t>
            </a:r>
            <a:r>
              <a:rPr lang="ar-SA" dirty="0" err="1" smtClean="0"/>
              <a:t>ثم ,أو,بل </a:t>
            </a:r>
            <a:r>
              <a:rPr lang="ar-SA" dirty="0" smtClean="0"/>
              <a:t>,لكن,أم.</a:t>
            </a:r>
          </a:p>
          <a:p>
            <a:r>
              <a:rPr lang="ar-SA" dirty="0" smtClean="0"/>
              <a:t>معاني حروف </a:t>
            </a:r>
            <a:r>
              <a:rPr lang="ar-SA" dirty="0" err="1" smtClean="0"/>
              <a:t>العطف: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691680" y="4221088"/>
          <a:ext cx="6096000" cy="2392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الواو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مطلق الجمع دون </a:t>
                      </a:r>
                      <a:r>
                        <a:rPr lang="ar-SA" dirty="0" err="1" smtClean="0"/>
                        <a:t>التقيد</a:t>
                      </a:r>
                      <a:r>
                        <a:rPr lang="ar-SA" dirty="0" smtClean="0"/>
                        <a:t> بالترتيب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الفاء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العطف</a:t>
                      </a:r>
                      <a:r>
                        <a:rPr lang="ar-SA" baseline="0" dirty="0" smtClean="0"/>
                        <a:t> مع الترتيب والتعقيب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ثم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العطف مع الترتيب</a:t>
                      </a:r>
                      <a:r>
                        <a:rPr lang="ar-SA" baseline="0" dirty="0" smtClean="0"/>
                        <a:t> والتراخي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أو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لتخيير</a:t>
                      </a:r>
                      <a:r>
                        <a:rPr lang="ar-SA" baseline="0" dirty="0" smtClean="0"/>
                        <a:t> أو الشك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التبعية بعد الهمزة(أقرأت القصة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baseline="0" dirty="0" err="1" smtClean="0"/>
                        <a:t>أم ..؟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حكم العدد من حيث التذكير </a:t>
            </a:r>
            <a:r>
              <a:rPr lang="ar-SA" dirty="0" err="1" smtClean="0"/>
              <a:t>والتأنيث: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67544" y="2276872"/>
          <a:ext cx="8229600" cy="30327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العدد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حكم العدد مع المعدود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(1-2</a:t>
                      </a:r>
                      <a:r>
                        <a:rPr lang="ar-SA" dirty="0" err="1" smtClean="0"/>
                        <a:t>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يطابق </a:t>
                      </a:r>
                      <a:r>
                        <a:rPr lang="ar-SA" dirty="0" err="1" smtClean="0"/>
                        <a:t>معدوده</a:t>
                      </a:r>
                      <a:r>
                        <a:rPr lang="ar-SA" dirty="0" smtClean="0"/>
                        <a:t> (جاء</a:t>
                      </a:r>
                      <a:r>
                        <a:rPr lang="ar-SA" baseline="0" dirty="0" smtClean="0"/>
                        <a:t> رجل واحد</a:t>
                      </a:r>
                      <a:r>
                        <a:rPr lang="ar-SA" baseline="0" dirty="0" err="1" smtClean="0"/>
                        <a:t>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(3-9</a:t>
                      </a:r>
                      <a:r>
                        <a:rPr lang="ar-SA" dirty="0" err="1" smtClean="0"/>
                        <a:t>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يخالف </a:t>
                      </a:r>
                      <a:r>
                        <a:rPr lang="ar-SA" dirty="0" err="1" smtClean="0"/>
                        <a:t>معدوده</a:t>
                      </a:r>
                      <a:r>
                        <a:rPr lang="ar-SA" dirty="0" smtClean="0"/>
                        <a:t> (هؤلاء ثلاثة رجال, وخمس نسوة</a:t>
                      </a:r>
                      <a:r>
                        <a:rPr lang="ar-SA" dirty="0" err="1" smtClean="0"/>
                        <a:t>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(10</a:t>
                      </a:r>
                      <a:r>
                        <a:rPr lang="ar-SA" dirty="0" err="1" smtClean="0"/>
                        <a:t>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إذا كانت</a:t>
                      </a:r>
                      <a:r>
                        <a:rPr lang="ar-SA" baseline="0" dirty="0" smtClean="0"/>
                        <a:t> مفردة </a:t>
                      </a:r>
                      <a:r>
                        <a:rPr lang="ar-SA" baseline="0" dirty="0" smtClean="0">
                          <a:solidFill>
                            <a:schemeClr val="accent1"/>
                          </a:solidFill>
                        </a:rPr>
                        <a:t>تخالف</a:t>
                      </a:r>
                      <a:r>
                        <a:rPr lang="ar-SA" baseline="0" dirty="0" smtClean="0"/>
                        <a:t> المعدود وإذا كانت مركبة</a:t>
                      </a:r>
                      <a:r>
                        <a:rPr lang="ar-SA" baseline="0" dirty="0" smtClean="0">
                          <a:solidFill>
                            <a:schemeClr val="accent1"/>
                          </a:solidFill>
                        </a:rPr>
                        <a:t> تطابق </a:t>
                      </a:r>
                      <a:r>
                        <a:rPr lang="ar-SA" baseline="0" dirty="0" err="1" smtClean="0"/>
                        <a:t>المعدود.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ألفاظ </a:t>
                      </a:r>
                      <a:r>
                        <a:rPr lang="ar-SA" dirty="0" err="1" smtClean="0"/>
                        <a:t>العقود</a:t>
                      </a:r>
                      <a:r>
                        <a:rPr lang="ar-SA" baseline="0" dirty="0" err="1" smtClean="0"/>
                        <a:t> </a:t>
                      </a:r>
                      <a:r>
                        <a:rPr lang="ar-SA" baseline="0" dirty="0" smtClean="0"/>
                        <a:t>, </a:t>
                      </a:r>
                      <a:r>
                        <a:rPr lang="ar-SA" baseline="0" dirty="0" err="1" smtClean="0"/>
                        <a:t>100 </a:t>
                      </a:r>
                      <a:r>
                        <a:rPr lang="ar-SA" baseline="0" dirty="0" smtClean="0"/>
                        <a:t>,1000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تلزم صورة واحدة</a:t>
                      </a:r>
                      <a:r>
                        <a:rPr lang="ar-SA" baseline="0" dirty="0" smtClean="0"/>
                        <a:t> في التذكير والتأنيث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الأعداد </a:t>
                      </a:r>
                      <a:r>
                        <a:rPr lang="ar-SA" dirty="0" err="1" smtClean="0"/>
                        <a:t>المعطوفة</a:t>
                      </a:r>
                      <a:r>
                        <a:rPr lang="ar-SA" dirty="0" smtClean="0"/>
                        <a:t> , والمركبة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يعطى كل جزء منها حكمه بحسب التقسيم.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تمييز </a:t>
            </a:r>
            <a:r>
              <a:rPr lang="ar-SA" dirty="0" err="1" smtClean="0"/>
              <a:t>العدد 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32054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العدد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حكم </a:t>
                      </a:r>
                      <a:r>
                        <a:rPr lang="ar-SA" dirty="0" err="1" smtClean="0"/>
                        <a:t>معدوده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الأمثلة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1,2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يكون </a:t>
                      </a:r>
                      <a:r>
                        <a:rPr lang="ar-SA" dirty="0" err="1" smtClean="0"/>
                        <a:t>معدودهما</a:t>
                      </a:r>
                      <a:r>
                        <a:rPr lang="ar-SA" dirty="0" smtClean="0"/>
                        <a:t> بحسب موقعه الإعرابي في الجملة يأتي</a:t>
                      </a:r>
                      <a:r>
                        <a:rPr lang="ar-SA" baseline="0" dirty="0" smtClean="0"/>
                        <a:t> بعد العدد.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جاء</a:t>
                      </a:r>
                      <a:r>
                        <a:rPr lang="ar-SA" baseline="0" dirty="0" smtClean="0"/>
                        <a:t> رجل واحد وامرأة واحدة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3,10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يكون جمعا</a:t>
                      </a:r>
                      <a:r>
                        <a:rPr lang="ar-SA" baseline="0" dirty="0" smtClean="0"/>
                        <a:t> مجرورا على الإضافة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هؤلاء ثلاثة رجال وخمس نسوة.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11-19 </a:t>
                      </a:r>
                      <a:r>
                        <a:rPr lang="ar-SA" dirty="0" smtClean="0"/>
                        <a:t>(ألفاظ العقود والألفاظ </a:t>
                      </a:r>
                      <a:r>
                        <a:rPr lang="ar-SA" dirty="0" err="1" smtClean="0"/>
                        <a:t>المعطوفة)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يكون مفردا منصوبا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هؤلاء أحد عشر رجلا</a:t>
                      </a:r>
                    </a:p>
                    <a:p>
                      <a:pPr rtl="1"/>
                      <a:r>
                        <a:rPr lang="ar-SA" dirty="0" smtClean="0"/>
                        <a:t>رأيت عشرين كتابا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100 ,1000 </a:t>
                      </a:r>
                      <a:r>
                        <a:rPr lang="ar-SA" dirty="0" smtClean="0"/>
                        <a:t>,ومضاعفتهما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يكون مفردا مجرورا على الإضافة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عندي خمسة آلاف رجل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تم بحمد الله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أ/ نوره </a:t>
            </a:r>
            <a:r>
              <a:rPr lang="ar-SA" dirty="0" err="1" smtClean="0"/>
              <a:t>عبدالله</a:t>
            </a:r>
            <a:r>
              <a:rPr lang="ar-SA" dirty="0" smtClean="0"/>
              <a:t> العمر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المجرورات من </a:t>
            </a:r>
            <a:r>
              <a:rPr lang="ar-SA" dirty="0" err="1" smtClean="0"/>
              <a:t>الأسماء: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المجرور بحرف </a:t>
            </a:r>
            <a:r>
              <a:rPr lang="ar-SA" dirty="0" err="1" smtClean="0"/>
              <a:t>الجر.</a:t>
            </a:r>
            <a:r>
              <a:rPr lang="ar-SA" dirty="0" smtClean="0"/>
              <a:t> مثل: ذهبت إلى الجامعة.</a:t>
            </a:r>
          </a:p>
          <a:p>
            <a:endParaRPr lang="ar-SA" dirty="0" smtClean="0"/>
          </a:p>
          <a:p>
            <a:r>
              <a:rPr lang="ar-SA" dirty="0" smtClean="0"/>
              <a:t>المجرور </a:t>
            </a:r>
            <a:r>
              <a:rPr lang="ar-SA" dirty="0" err="1" smtClean="0"/>
              <a:t>بالإضافة.</a:t>
            </a:r>
            <a:r>
              <a:rPr lang="ar-SA" dirty="0" smtClean="0"/>
              <a:t> مثل: توجهت إلى شيخ الأزهر.</a:t>
            </a:r>
          </a:p>
          <a:p>
            <a:endParaRPr lang="ar-SA" dirty="0" smtClean="0"/>
          </a:p>
          <a:p>
            <a:r>
              <a:rPr lang="ar-SA" dirty="0" smtClean="0"/>
              <a:t>المجرور </a:t>
            </a:r>
            <a:r>
              <a:rPr lang="ar-SA" dirty="0" err="1" smtClean="0"/>
              <a:t>بالتبعية .</a:t>
            </a:r>
            <a:r>
              <a:rPr lang="ar-SA" dirty="0" smtClean="0"/>
              <a:t> مثل: سلمت على صالح الكريم.</a:t>
            </a:r>
            <a:endParaRPr lang="ar-S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الإضافة......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هي ضم اسم إلى آخر,بحيث </a:t>
            </a:r>
            <a:r>
              <a:rPr lang="ar-SA" dirty="0" err="1" smtClean="0"/>
              <a:t>لايتم</a:t>
            </a:r>
            <a:r>
              <a:rPr lang="ar-SA" dirty="0" smtClean="0"/>
              <a:t> المعنى المقصود إلا بالكلمتين معا.</a:t>
            </a:r>
          </a:p>
          <a:p>
            <a:endParaRPr lang="ar-SA" dirty="0" smtClean="0"/>
          </a:p>
          <a:p>
            <a:r>
              <a:rPr lang="ar-SA" dirty="0" err="1" smtClean="0"/>
              <a:t>مايحذف</a:t>
            </a:r>
            <a:r>
              <a:rPr lang="ar-SA" dirty="0" smtClean="0"/>
              <a:t> لأجل </a:t>
            </a:r>
            <a:r>
              <a:rPr lang="ar-SA" dirty="0" err="1" smtClean="0"/>
              <a:t>الإضافة:</a:t>
            </a:r>
            <a:endParaRPr lang="ar-SA" dirty="0" smtClean="0"/>
          </a:p>
          <a:p>
            <a:r>
              <a:rPr lang="ar-SA" dirty="0" smtClean="0"/>
              <a:t>نون </a:t>
            </a:r>
            <a:r>
              <a:rPr lang="ar-SA" dirty="0" err="1" smtClean="0"/>
              <a:t>التثنية.</a:t>
            </a:r>
            <a:r>
              <a:rPr lang="ar-SA" dirty="0" smtClean="0"/>
              <a:t> مثل:هذان </a:t>
            </a:r>
            <a:r>
              <a:rPr lang="ar-SA" dirty="0" err="1" smtClean="0"/>
              <a:t>رجلان </a:t>
            </a:r>
            <a:r>
              <a:rPr lang="ar-SA" dirty="0" smtClean="0"/>
              <a:t>,هذان رجلا الخير.</a:t>
            </a:r>
          </a:p>
          <a:p>
            <a:r>
              <a:rPr lang="ar-SA" dirty="0" smtClean="0"/>
              <a:t>نون جمع المذكر </a:t>
            </a:r>
            <a:r>
              <a:rPr lang="ar-SA" dirty="0" err="1" smtClean="0"/>
              <a:t>السالم.</a:t>
            </a:r>
            <a:r>
              <a:rPr lang="ar-SA" dirty="0" smtClean="0"/>
              <a:t>                             هؤلاء </a:t>
            </a:r>
            <a:r>
              <a:rPr lang="ar-SA" dirty="0" err="1" smtClean="0"/>
              <a:t>الحافظون </a:t>
            </a:r>
            <a:r>
              <a:rPr lang="ar-SA" dirty="0" smtClean="0"/>
              <a:t>, هؤلاء حافظو الدرس.</a:t>
            </a:r>
          </a:p>
          <a:p>
            <a:r>
              <a:rPr lang="ar-SA" dirty="0" smtClean="0"/>
              <a:t>التنوين, مثل: هذا </a:t>
            </a:r>
            <a:r>
              <a:rPr lang="ar-SA" dirty="0" err="1" smtClean="0"/>
              <a:t>رجلٌ </a:t>
            </a:r>
            <a:r>
              <a:rPr lang="ar-SA" dirty="0" smtClean="0"/>
              <a:t>, هذا رجلُ علمٍ.</a:t>
            </a:r>
          </a:p>
          <a:p>
            <a:pPr>
              <a:buNone/>
            </a:pPr>
            <a:endParaRPr lang="ar-SA" dirty="0" smtClean="0"/>
          </a:p>
        </p:txBody>
      </p:sp>
      <p:cxnSp>
        <p:nvCxnSpPr>
          <p:cNvPr id="5" name="رابط مستقيم 4"/>
          <p:cNvCxnSpPr/>
          <p:nvPr/>
        </p:nvCxnSpPr>
        <p:spPr>
          <a:xfrm flipH="1">
            <a:off x="3707904" y="4581128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 flipH="1">
            <a:off x="1115616" y="4581128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H="1">
            <a:off x="6012160" y="5589240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flipH="1">
            <a:off x="2339752" y="5589240"/>
            <a:ext cx="2016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 flipH="1">
            <a:off x="4644008" y="6093296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 flipH="1">
            <a:off x="2267744" y="6165304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معنى </a:t>
            </a:r>
            <a:r>
              <a:rPr lang="ar-SA" dirty="0" err="1" smtClean="0"/>
              <a:t>الإضافة: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err="1" smtClean="0"/>
              <a:t>بمعنى </a:t>
            </a:r>
            <a:r>
              <a:rPr lang="ar-SA" dirty="0" smtClean="0"/>
              <a:t>(اللام), مثل: هذا ولد علي,أي ولد لعلي.</a:t>
            </a:r>
          </a:p>
          <a:p>
            <a:endParaRPr lang="ar-SA" dirty="0" smtClean="0"/>
          </a:p>
          <a:p>
            <a:r>
              <a:rPr lang="ar-SA" dirty="0" err="1" smtClean="0"/>
              <a:t>بمعنى </a:t>
            </a:r>
            <a:r>
              <a:rPr lang="ar-SA" dirty="0" smtClean="0"/>
              <a:t>(مِن), مثل: هذا ثوب حرير,ثوب من حرير.</a:t>
            </a:r>
          </a:p>
          <a:p>
            <a:endParaRPr lang="ar-SA" dirty="0" smtClean="0"/>
          </a:p>
          <a:p>
            <a:r>
              <a:rPr lang="ar-SA" dirty="0" err="1" smtClean="0"/>
              <a:t>بعنى </a:t>
            </a:r>
            <a:r>
              <a:rPr lang="ar-SA" dirty="0" smtClean="0"/>
              <a:t>(في</a:t>
            </a:r>
            <a:r>
              <a:rPr lang="ar-SA" dirty="0" err="1" smtClean="0"/>
              <a:t>),مثل</a:t>
            </a:r>
            <a:r>
              <a:rPr lang="ar-SA" dirty="0" err="1" smtClean="0">
                <a:sym typeface="Wingdings" pitchFamily="2" charset="2"/>
              </a:rPr>
              <a:t>: </a:t>
            </a:r>
            <a:r>
              <a:rPr lang="ar-SA" dirty="0" smtClean="0">
                <a:sym typeface="Wingdings" pitchFamily="2" charset="2"/>
              </a:rPr>
              <a:t>(بل </a:t>
            </a:r>
            <a:r>
              <a:rPr lang="ar-SA" dirty="0" err="1" smtClean="0">
                <a:sym typeface="Wingdings" pitchFamily="2" charset="2"/>
              </a:rPr>
              <a:t>مكرُاليل</a:t>
            </a:r>
            <a:r>
              <a:rPr lang="ar-SA" dirty="0" smtClean="0">
                <a:sym typeface="Wingdings" pitchFamily="2" charset="2"/>
              </a:rPr>
              <a:t> والنهار),</a:t>
            </a:r>
            <a:r>
              <a:rPr lang="ar-SA" dirty="0" err="1" smtClean="0">
                <a:sym typeface="Wingdings" pitchFamily="2" charset="2"/>
              </a:rPr>
              <a:t>مكرٌفي</a:t>
            </a:r>
            <a:r>
              <a:rPr lang="ar-SA" dirty="0" smtClean="0">
                <a:sym typeface="Wingdings" pitchFamily="2" charset="2"/>
              </a:rPr>
              <a:t> الليل.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النسب...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النسبة إلحاق ياء مشددة إلى آخر الاسم مكسور </a:t>
            </a:r>
            <a:r>
              <a:rPr lang="ar-SA" dirty="0" err="1" smtClean="0"/>
              <a:t>ماقبلها</a:t>
            </a:r>
            <a:r>
              <a:rPr lang="ar-SA" dirty="0" smtClean="0"/>
              <a:t>,ليكتسب المنسوب صفة المنسوب إليه.</a:t>
            </a:r>
          </a:p>
          <a:p>
            <a:endParaRPr lang="ar-SA" dirty="0" smtClean="0"/>
          </a:p>
          <a:p>
            <a:r>
              <a:rPr lang="ar-SA" dirty="0" smtClean="0"/>
              <a:t>وقد ينتسب الفرد إلى القبيلة أو مدينة أو مذهب أو لون أو معدن أو اتجاه أو غير ذلك.</a:t>
            </a:r>
          </a:p>
          <a:p>
            <a:endParaRPr lang="ar-SA" dirty="0" smtClean="0"/>
          </a:p>
          <a:p>
            <a:r>
              <a:rPr lang="ar-SA" dirty="0" smtClean="0"/>
              <a:t>مثل: دمشقي, شافعي, </a:t>
            </a:r>
            <a:r>
              <a:rPr lang="ar-SA" dirty="0" err="1" smtClean="0"/>
              <a:t>سني,جاهلي </a:t>
            </a:r>
            <a:r>
              <a:rPr lang="ar-SA" dirty="0" smtClean="0"/>
              <a:t>, ذهبي</a:t>
            </a:r>
            <a:endParaRPr lang="ar-SA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تحذف تاء التأنيث في النسب</a:t>
            </a:r>
            <a:r>
              <a:rPr lang="ar-SA" dirty="0" err="1" smtClean="0"/>
              <a:t>(فاطمة </a:t>
            </a:r>
            <a:r>
              <a:rPr lang="ar-SA" dirty="0" smtClean="0"/>
              <a:t>,فاطميّ</a:t>
            </a:r>
            <a:r>
              <a:rPr lang="ar-SA" dirty="0" err="1" smtClean="0"/>
              <a:t>)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إذا كانت الهمزة زائدة تقلب </a:t>
            </a:r>
            <a:r>
              <a:rPr lang="ar-SA" dirty="0" err="1" smtClean="0"/>
              <a:t>واو </a:t>
            </a:r>
            <a:r>
              <a:rPr lang="ar-SA" dirty="0" smtClean="0"/>
              <a:t>(حمراء,حمراويّ</a:t>
            </a:r>
            <a:r>
              <a:rPr lang="ar-SA" dirty="0" err="1" smtClean="0"/>
              <a:t>)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إذا كان الاسم مختوما بألف وكانت ثالثة تقلب واو</a:t>
            </a:r>
          </a:p>
          <a:p>
            <a:pPr>
              <a:buNone/>
            </a:pPr>
            <a:r>
              <a:rPr lang="ar-SA" dirty="0" err="1" smtClean="0"/>
              <a:t>(عصا ,عصويّ ) (فتى </a:t>
            </a:r>
            <a:r>
              <a:rPr lang="ar-SA" dirty="0" smtClean="0"/>
              <a:t>,</a:t>
            </a:r>
            <a:r>
              <a:rPr lang="ar-SA" dirty="0" err="1" smtClean="0"/>
              <a:t>فتويّ)</a:t>
            </a:r>
            <a:endParaRPr lang="ar-SA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التصغير...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 smtClean="0"/>
              <a:t>هو صيغة صرفية تشتق من الاسم المعرب لغرض خاص يقصده المتكلم.</a:t>
            </a:r>
          </a:p>
          <a:p>
            <a:r>
              <a:rPr lang="ar-SA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أوزانه:</a:t>
            </a:r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ar-SA" dirty="0" err="1" smtClean="0"/>
              <a:t>فُعَيل </a:t>
            </a:r>
            <a:r>
              <a:rPr lang="ar-SA" dirty="0" smtClean="0"/>
              <a:t>,</a:t>
            </a:r>
            <a:r>
              <a:rPr lang="ar-SA" dirty="0" err="1" smtClean="0"/>
              <a:t>يصغركل</a:t>
            </a:r>
            <a:r>
              <a:rPr lang="ar-SA" dirty="0" smtClean="0"/>
              <a:t> اسم ثلاثي, </a:t>
            </a:r>
            <a:r>
              <a:rPr lang="ar-SA" dirty="0" err="1" smtClean="0"/>
              <a:t>فُعَيعِل</a:t>
            </a:r>
            <a:r>
              <a:rPr lang="ar-SA" dirty="0" smtClean="0"/>
              <a:t>,كل اسم من خمسة احرف </a:t>
            </a:r>
            <a:r>
              <a:rPr lang="ar-SA" dirty="0" err="1" smtClean="0"/>
              <a:t>رابعها</a:t>
            </a:r>
            <a:r>
              <a:rPr lang="ar-SA" dirty="0" smtClean="0"/>
              <a:t> حرف علة(قنديل</a:t>
            </a:r>
            <a:r>
              <a:rPr lang="ar-SA" dirty="0" err="1" smtClean="0"/>
              <a:t>) </a:t>
            </a:r>
            <a:r>
              <a:rPr lang="ar-SA" dirty="0" smtClean="0"/>
              <a:t>, </a:t>
            </a:r>
            <a:r>
              <a:rPr lang="ar-SA" dirty="0" err="1" smtClean="0"/>
              <a:t>فُعَيعِيل</a:t>
            </a:r>
            <a:r>
              <a:rPr lang="ar-SA" dirty="0" smtClean="0"/>
              <a:t> كل اسم رباعي الأحرف.</a:t>
            </a:r>
          </a:p>
          <a:p>
            <a:pPr>
              <a:buNone/>
            </a:pPr>
            <a:r>
              <a:rPr lang="ar-SA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أغراضه:</a:t>
            </a:r>
            <a:endParaRPr lang="ar-SA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chemeClr val="accent4">
                    <a:lumMod val="75000"/>
                  </a:schemeClr>
                </a:solidFill>
              </a:rPr>
              <a:t>تقليل ذات الشيء</a:t>
            </a:r>
            <a:r>
              <a:rPr lang="ar-SA" dirty="0" smtClean="0"/>
              <a:t>,كُليب, </a:t>
            </a:r>
            <a:r>
              <a:rPr lang="ar-SA" dirty="0" err="1" smtClean="0"/>
              <a:t>نُهير </a:t>
            </a:r>
            <a:r>
              <a:rPr lang="ar-SA" dirty="0" smtClean="0"/>
              <a:t>,كُتيب.</a:t>
            </a:r>
          </a:p>
          <a:p>
            <a:pPr>
              <a:buNone/>
            </a:pPr>
            <a:r>
              <a:rPr lang="ar-SA" dirty="0" smtClean="0">
                <a:solidFill>
                  <a:schemeClr val="accent4">
                    <a:lumMod val="75000"/>
                  </a:schemeClr>
                </a:solidFill>
              </a:rPr>
              <a:t>تقليل عدده: </a:t>
            </a:r>
            <a:r>
              <a:rPr lang="ar-SA" dirty="0" err="1" smtClean="0"/>
              <a:t>دُريهمات</a:t>
            </a:r>
            <a:r>
              <a:rPr lang="ar-SA" dirty="0" smtClean="0"/>
              <a:t> , لُقيمات.</a:t>
            </a:r>
          </a:p>
          <a:p>
            <a:pPr>
              <a:buNone/>
            </a:pPr>
            <a:r>
              <a:rPr lang="ar-SA" dirty="0" smtClean="0">
                <a:solidFill>
                  <a:schemeClr val="accent4">
                    <a:lumMod val="75000"/>
                  </a:schemeClr>
                </a:solidFill>
              </a:rPr>
              <a:t>التحقير:</a:t>
            </a:r>
            <a:r>
              <a:rPr lang="ar-SA" dirty="0" err="1" smtClean="0"/>
              <a:t>رُجيل</a:t>
            </a:r>
            <a:r>
              <a:rPr lang="ar-SA" dirty="0" smtClean="0"/>
              <a:t> ,</a:t>
            </a:r>
            <a:r>
              <a:rPr lang="ar-SA" dirty="0" err="1" smtClean="0"/>
              <a:t>شُويعر.</a:t>
            </a:r>
            <a:endParaRPr lang="ar-SA" dirty="0" smtClean="0"/>
          </a:p>
          <a:p>
            <a:pPr>
              <a:buNone/>
            </a:pPr>
            <a:r>
              <a:rPr lang="ar-SA" dirty="0" smtClean="0">
                <a:solidFill>
                  <a:schemeClr val="accent4">
                    <a:lumMod val="75000"/>
                  </a:schemeClr>
                </a:solidFill>
              </a:rPr>
              <a:t>تقريب الزمان</a:t>
            </a:r>
            <a:r>
              <a:rPr lang="ar-SA" dirty="0" smtClean="0"/>
              <a:t>: قُبيل الفجر,رجعت بُعيد المغرب.</a:t>
            </a:r>
          </a:p>
          <a:p>
            <a:pPr>
              <a:buNone/>
            </a:pPr>
            <a:r>
              <a:rPr lang="ar-SA" dirty="0" smtClean="0">
                <a:solidFill>
                  <a:schemeClr val="accent4">
                    <a:lumMod val="75000"/>
                  </a:schemeClr>
                </a:solidFill>
              </a:rPr>
              <a:t>تقريب المكان</a:t>
            </a:r>
            <a:r>
              <a:rPr lang="ar-SA" dirty="0" smtClean="0"/>
              <a:t>: الطيارة </a:t>
            </a:r>
            <a:r>
              <a:rPr lang="ar-SA" dirty="0" err="1" smtClean="0"/>
              <a:t>فُويق</a:t>
            </a:r>
            <a:r>
              <a:rPr lang="ar-SA" dirty="0" smtClean="0"/>
              <a:t> السحاب, دُوين.</a:t>
            </a:r>
          </a:p>
          <a:p>
            <a:pPr>
              <a:buNone/>
            </a:pPr>
            <a:r>
              <a:rPr lang="ar-SA" dirty="0" smtClean="0">
                <a:solidFill>
                  <a:schemeClr val="accent4">
                    <a:lumMod val="75000"/>
                  </a:schemeClr>
                </a:solidFill>
              </a:rPr>
              <a:t>التحبب</a:t>
            </a:r>
            <a:r>
              <a:rPr lang="ar-SA" dirty="0" smtClean="0"/>
              <a:t>: يا </a:t>
            </a:r>
            <a:r>
              <a:rPr lang="ar-SA" dirty="0" err="1" smtClean="0"/>
              <a:t>أُخي </a:t>
            </a:r>
            <a:r>
              <a:rPr lang="ar-SA" dirty="0" smtClean="0"/>
              <a:t>,بُني فلذة كبدي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التوابع أربعة </a:t>
            </a:r>
            <a:r>
              <a:rPr lang="ar-SA" dirty="0" err="1" smtClean="0"/>
              <a:t>وهي: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err="1" smtClean="0">
                <a:solidFill>
                  <a:schemeClr val="accent1"/>
                </a:solidFill>
              </a:rPr>
              <a:t>النعت</a:t>
            </a:r>
            <a:r>
              <a:rPr lang="ar-SA" dirty="0" err="1" smtClean="0">
                <a:solidFill>
                  <a:schemeClr val="accent1"/>
                </a:solidFill>
                <a:sym typeface="Wingdings" pitchFamily="2" charset="2"/>
              </a:rPr>
              <a:t>: </a:t>
            </a:r>
            <a:r>
              <a:rPr lang="ar-SA" dirty="0" smtClean="0">
                <a:solidFill>
                  <a:schemeClr val="accent1"/>
                </a:solidFill>
                <a:sym typeface="Wingdings" pitchFamily="2" charset="2"/>
              </a:rPr>
              <a:t>(الصفة</a:t>
            </a:r>
            <a:r>
              <a:rPr lang="ar-SA" dirty="0" err="1" smtClean="0">
                <a:solidFill>
                  <a:schemeClr val="accent1"/>
                </a:solidFill>
                <a:sym typeface="Wingdings" pitchFamily="2" charset="2"/>
              </a:rPr>
              <a:t>)</a:t>
            </a:r>
            <a:endParaRPr lang="ar-SA" dirty="0" smtClean="0">
              <a:solidFill>
                <a:schemeClr val="accent1"/>
              </a:solidFill>
            </a:endParaRPr>
          </a:p>
          <a:p>
            <a:r>
              <a:rPr lang="ar-SA" dirty="0" smtClean="0"/>
              <a:t>هو الاسم المشتق الذي يكمل </a:t>
            </a:r>
            <a:r>
              <a:rPr lang="ar-SA" dirty="0" err="1" smtClean="0"/>
              <a:t>به</a:t>
            </a:r>
            <a:r>
              <a:rPr lang="ar-SA" dirty="0" smtClean="0"/>
              <a:t> المنعوت ببيان صفة من صفاته.</a:t>
            </a:r>
          </a:p>
          <a:p>
            <a:r>
              <a:rPr lang="ar-SA" dirty="0" smtClean="0"/>
              <a:t>ويجب أن يتطابق النعت </a:t>
            </a:r>
            <a:r>
              <a:rPr lang="ar-SA" dirty="0" err="1" smtClean="0"/>
              <a:t>الحقيقي</a:t>
            </a:r>
            <a:r>
              <a:rPr lang="ar-SA" dirty="0" smtClean="0"/>
              <a:t> مع </a:t>
            </a:r>
            <a:r>
              <a:rPr lang="ar-SA" dirty="0" err="1" smtClean="0"/>
              <a:t>منعوته</a:t>
            </a:r>
            <a:r>
              <a:rPr lang="ar-SA" dirty="0" smtClean="0"/>
              <a:t> في أربع </a:t>
            </a:r>
            <a:r>
              <a:rPr lang="ar-SA" dirty="0" err="1" smtClean="0"/>
              <a:t>صفات:</a:t>
            </a:r>
            <a:endParaRPr lang="ar-SA" dirty="0" smtClean="0"/>
          </a:p>
          <a:p>
            <a:r>
              <a:rPr lang="ar-SA" dirty="0" smtClean="0"/>
              <a:t>أوجه الإعراب(الرفع النصب الجر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dirty="0" smtClean="0"/>
              <a:t>التعريف والتنكير</a:t>
            </a:r>
          </a:p>
          <a:p>
            <a:r>
              <a:rPr lang="ar-SA" dirty="0" smtClean="0"/>
              <a:t>التذكير والتأنيث</a:t>
            </a:r>
          </a:p>
          <a:p>
            <a:r>
              <a:rPr lang="ar-SA" dirty="0" smtClean="0"/>
              <a:t>الإفراد والتثنية والجمع.</a:t>
            </a:r>
          </a:p>
          <a:p>
            <a:r>
              <a:rPr lang="ar-SA" dirty="0" smtClean="0"/>
              <a:t>جاء محمد المجتهد,, جاءت فاطمةُ المجتهدةُ</a:t>
            </a:r>
          </a:p>
          <a:p>
            <a:r>
              <a:rPr lang="ar-SA" dirty="0" smtClean="0"/>
              <a:t>حضر رجل </a:t>
            </a:r>
            <a:r>
              <a:rPr lang="ar-SA" dirty="0" err="1" smtClean="0"/>
              <a:t>محترم </a:t>
            </a:r>
            <a:r>
              <a:rPr lang="ar-SA" dirty="0" smtClean="0"/>
              <a:t>_ الولدان المحترمان محبوبان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البدل: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هو التابع المقصود بالحكم بلا </a:t>
            </a:r>
            <a:r>
              <a:rPr lang="ar-SA" dirty="0" err="1" smtClean="0"/>
              <a:t>واسطة </a:t>
            </a:r>
            <a:r>
              <a:rPr lang="ar-SA" dirty="0" smtClean="0"/>
              <a:t>, والمبدل منه </a:t>
            </a:r>
            <a:r>
              <a:rPr lang="ar-SA" dirty="0" err="1" smtClean="0"/>
              <a:t>ماهو</a:t>
            </a:r>
            <a:r>
              <a:rPr lang="ar-SA" dirty="0" smtClean="0"/>
              <a:t> إلا تمهيد له.</a:t>
            </a:r>
          </a:p>
          <a:p>
            <a:r>
              <a:rPr lang="ar-SA" dirty="0" err="1" smtClean="0"/>
              <a:t>أنواعه:</a:t>
            </a:r>
            <a:endParaRPr lang="ar-SA" dirty="0" smtClean="0"/>
          </a:p>
          <a:p>
            <a:r>
              <a:rPr lang="ar-SA" dirty="0" smtClean="0">
                <a:solidFill>
                  <a:schemeClr val="accent1"/>
                </a:solidFill>
              </a:rPr>
              <a:t>بدل كل من كل: </a:t>
            </a:r>
            <a:r>
              <a:rPr lang="ar-SA" dirty="0" smtClean="0"/>
              <a:t>وهو الذي يكون الاسم الثاني فيه عين الاسم الأول:سافر محمد </a:t>
            </a:r>
            <a:r>
              <a:rPr lang="ar-SA" dirty="0" smtClean="0">
                <a:solidFill>
                  <a:srgbClr val="FF0000"/>
                </a:solidFill>
              </a:rPr>
              <a:t>جارك_</a:t>
            </a:r>
            <a:r>
              <a:rPr lang="ar-SA" dirty="0" smtClean="0"/>
              <a:t>         جاء القائد </a:t>
            </a:r>
            <a:r>
              <a:rPr lang="ar-SA" dirty="0" smtClean="0">
                <a:solidFill>
                  <a:srgbClr val="FF0000"/>
                </a:solidFill>
              </a:rPr>
              <a:t>حسام.</a:t>
            </a:r>
          </a:p>
          <a:p>
            <a:r>
              <a:rPr lang="ar-SA" dirty="0" smtClean="0">
                <a:solidFill>
                  <a:schemeClr val="accent1"/>
                </a:solidFill>
              </a:rPr>
              <a:t>بدل بعض من كل: </a:t>
            </a:r>
            <a:r>
              <a:rPr lang="ar-SA" dirty="0" smtClean="0"/>
              <a:t>وهو الذي يكون الاسم الثاني فيه جزءا من الاسم الأول: حفظت القرآن </a:t>
            </a:r>
            <a:r>
              <a:rPr lang="ar-SA" dirty="0" smtClean="0">
                <a:solidFill>
                  <a:srgbClr val="FF0000"/>
                </a:solidFill>
              </a:rPr>
              <a:t>نصفه</a:t>
            </a:r>
            <a:r>
              <a:rPr lang="ar-SA" dirty="0" smtClean="0"/>
              <a:t>.</a:t>
            </a:r>
          </a:p>
          <a:p>
            <a:r>
              <a:rPr lang="ar-SA" dirty="0" smtClean="0">
                <a:solidFill>
                  <a:schemeClr val="accent1"/>
                </a:solidFill>
              </a:rPr>
              <a:t>بدل اشتمال: </a:t>
            </a:r>
            <a:r>
              <a:rPr lang="ar-SA" dirty="0" smtClean="0"/>
              <a:t>هو الذي يكون فيه البدل دالا على صفة من صفات </a:t>
            </a:r>
            <a:r>
              <a:rPr lang="ar-SA" dirty="0" err="1" smtClean="0"/>
              <a:t>المبدل.</a:t>
            </a:r>
            <a:r>
              <a:rPr lang="ar-SA" dirty="0" smtClean="0"/>
              <a:t> سرتني الزهرة </a:t>
            </a:r>
            <a:r>
              <a:rPr lang="ar-SA" dirty="0" smtClean="0">
                <a:solidFill>
                  <a:srgbClr val="FF0000"/>
                </a:solidFill>
              </a:rPr>
              <a:t>أريجها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68</TotalTime>
  <Words>821</Words>
  <Application>Microsoft Office PowerPoint</Application>
  <PresentationFormat>عرض على الشاشة (3:4)‏</PresentationFormat>
  <Paragraphs>120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حيوية</vt:lpstr>
      <vt:lpstr>          الوحدة الخامسة</vt:lpstr>
      <vt:lpstr>أنواع المجرورات من الأسماء:</vt:lpstr>
      <vt:lpstr>الإضافة......</vt:lpstr>
      <vt:lpstr>معنى الإضافة: </vt:lpstr>
      <vt:lpstr>النسب...</vt:lpstr>
      <vt:lpstr>الشريحة 6</vt:lpstr>
      <vt:lpstr>التصغير...</vt:lpstr>
      <vt:lpstr>التوابع أربعة وهي:</vt:lpstr>
      <vt:lpstr>البدل:</vt:lpstr>
      <vt:lpstr>التوكيد:</vt:lpstr>
      <vt:lpstr>الشريحة 11</vt:lpstr>
      <vt:lpstr>الشريحة 12</vt:lpstr>
      <vt:lpstr>العطف:</vt:lpstr>
      <vt:lpstr>حكم العدد من حيث التذكير والتأنيث:</vt:lpstr>
      <vt:lpstr>تمييز العدد :</vt:lpstr>
      <vt:lpstr>تم بحمد الله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الخامسة</dc:title>
  <dc:creator>nona</dc:creator>
  <cp:lastModifiedBy>nona</cp:lastModifiedBy>
  <cp:revision>11</cp:revision>
  <dcterms:created xsi:type="dcterms:W3CDTF">2013-11-18T11:35:05Z</dcterms:created>
  <dcterms:modified xsi:type="dcterms:W3CDTF">2014-04-27T19:55:21Z</dcterms:modified>
</cp:coreProperties>
</file>