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notesMasterIdLst>
    <p:notesMasterId r:id="rId20"/>
  </p:notesMasterIdLst>
  <p:sldIdLst>
    <p:sldId id="256" r:id="rId5"/>
    <p:sldId id="257" r:id="rId6"/>
    <p:sldId id="288" r:id="rId7"/>
    <p:sldId id="289" r:id="rId8"/>
    <p:sldId id="272" r:id="rId9"/>
    <p:sldId id="280" r:id="rId10"/>
    <p:sldId id="281" r:id="rId11"/>
    <p:sldId id="273" r:id="rId12"/>
    <p:sldId id="261" r:id="rId13"/>
    <p:sldId id="262" r:id="rId14"/>
    <p:sldId id="263" r:id="rId15"/>
    <p:sldId id="264" r:id="rId16"/>
    <p:sldId id="268" r:id="rId17"/>
    <p:sldId id="286" r:id="rId18"/>
    <p:sldId id="287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380"/>
    <p:restoredTop sz="94660"/>
  </p:normalViewPr>
  <p:slideViewPr>
    <p:cSldViewPr>
      <p:cViewPr>
        <p:scale>
          <a:sx n="98" d="100"/>
          <a:sy n="98" d="100"/>
        </p:scale>
        <p:origin x="-5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A65F50E-96DE-479E-AB3F-D1964D7EB5F0}" type="datetimeFigureOut">
              <a:rPr lang="ar-SA" smtClean="0"/>
              <a:t>18/11/36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F8B6F11-CDD9-4214-8389-37E214FC79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5573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B6F11-CDD9-4214-8389-37E214FC7929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0651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12AE2E-315F-4E90-8D07-830A241DF20A}" type="datetimeFigureOut">
              <a:rPr lang="ar-SA" smtClean="0"/>
              <a:pPr/>
              <a:t>18/11/36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18/11/36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18/11/36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18/11/36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18/11/36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18/11/36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18/11/36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18/11/36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18/11/36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18/11/36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12AE2E-315F-4E90-8D07-830A241DF20A}" type="datetimeFigureOut">
              <a:rPr lang="ar-SA" smtClean="0"/>
              <a:pPr/>
              <a:t>18/11/36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712AE2E-315F-4E90-8D07-830A241DF20A}" type="datetimeFigureOut">
              <a:rPr lang="ar-SA" smtClean="0"/>
              <a:pPr/>
              <a:t>18/11/36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dirty="0" smtClean="0"/>
              <a:t>الوحدةالخامسة</a:t>
            </a:r>
            <a:r>
              <a:rPr lang="ar-SA" sz="6000" dirty="0" smtClean="0"/>
              <a:t/>
            </a:r>
            <a:br>
              <a:rPr lang="ar-SA" sz="6000" dirty="0" smtClean="0"/>
            </a:br>
            <a:r>
              <a:rPr lang="ar-SA" sz="4400" dirty="0" smtClean="0"/>
              <a:t>الاتصال </a:t>
            </a:r>
            <a:r>
              <a:rPr lang="ar-SA" sz="4400" dirty="0" smtClean="0"/>
              <a:t>غير </a:t>
            </a:r>
            <a:r>
              <a:rPr lang="ar-SA" sz="4400" dirty="0" smtClean="0"/>
              <a:t>الكلامي</a:t>
            </a:r>
            <a:endParaRPr lang="ar-SA" sz="44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dirty="0" smtClean="0">
                <a:solidFill>
                  <a:srgbClr val="FF0000"/>
                </a:solidFill>
              </a:rPr>
              <a:t>لغة الجسد</a:t>
            </a:r>
            <a:endParaRPr lang="ar-SA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dirty="0" smtClean="0"/>
              <a:t>الرسائل السلبية للغة الجسد ودلالتها</a:t>
            </a:r>
            <a:endParaRPr lang="ar-SA" dirty="0"/>
          </a:p>
        </p:txBody>
      </p:sp>
      <p:pic>
        <p:nvPicPr>
          <p:cNvPr id="2050" name="Picture 2" descr="C:\Users\DEll\Desktop\الدخول المتردد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000875" y="1285860"/>
            <a:ext cx="2143125" cy="2143125"/>
          </a:xfrm>
          <a:prstGeom prst="rect">
            <a:avLst/>
          </a:prstGeom>
          <a:noFill/>
        </p:spPr>
      </p:pic>
      <p:pic>
        <p:nvPicPr>
          <p:cNvPr id="2051" name="Picture 3" descr="C:\Users\DEll\Desktop\امالة الذقن لأسفل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285860"/>
            <a:ext cx="1952625" cy="2343150"/>
          </a:xfrm>
          <a:prstGeom prst="rect">
            <a:avLst/>
          </a:prstGeom>
          <a:noFill/>
        </p:spPr>
      </p:pic>
      <p:pic>
        <p:nvPicPr>
          <p:cNvPr id="2052" name="Picture 4" descr="C:\Users\DEll\Desktop\الذقن لأعلى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1357298"/>
            <a:ext cx="2428892" cy="2571768"/>
          </a:xfrm>
          <a:prstGeom prst="rect">
            <a:avLst/>
          </a:prstGeom>
          <a:noFill/>
        </p:spPr>
      </p:pic>
      <p:pic>
        <p:nvPicPr>
          <p:cNvPr id="2053" name="Picture 5" descr="C:\Users\DEll\Desktop\المصافحة 2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4214818"/>
            <a:ext cx="2095502" cy="1785950"/>
          </a:xfrm>
          <a:prstGeom prst="rect">
            <a:avLst/>
          </a:prstGeom>
          <a:noFill/>
        </p:spPr>
      </p:pic>
      <p:pic>
        <p:nvPicPr>
          <p:cNvPr id="2054" name="Picture 6" descr="C:\Users\DEll\Desktop\المصافحة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2" y="4143380"/>
            <a:ext cx="2214578" cy="1857388"/>
          </a:xfrm>
          <a:prstGeom prst="rect">
            <a:avLst/>
          </a:prstGeom>
          <a:noFill/>
        </p:spPr>
      </p:pic>
      <p:pic>
        <p:nvPicPr>
          <p:cNvPr id="2055" name="Picture 7" descr="C:\Users\DEll\Desktop\التثاؤب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14546" y="4071942"/>
            <a:ext cx="1366839" cy="1985967"/>
          </a:xfrm>
          <a:prstGeom prst="rect">
            <a:avLst/>
          </a:prstGeom>
          <a:noFill/>
        </p:spPr>
      </p:pic>
      <p:pic>
        <p:nvPicPr>
          <p:cNvPr id="2056" name="Picture 8" descr="C:\Users\DEll\Desktop\التنهد.bmp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58" y="4071942"/>
            <a:ext cx="1804959" cy="2138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/>
          <a:lstStyle/>
          <a:p>
            <a:pPr marL="109728" indent="0">
              <a:buNone/>
            </a:pPr>
            <a:r>
              <a:rPr lang="ar-SA" sz="3600" b="1" dirty="0" smtClean="0"/>
              <a:t>د/اللمس</a:t>
            </a:r>
            <a:r>
              <a:rPr lang="ar-SA" dirty="0" smtClean="0"/>
              <a:t>: </a:t>
            </a:r>
          </a:p>
          <a:p>
            <a:pPr marL="109728" indent="0">
              <a:buNone/>
            </a:pPr>
            <a:r>
              <a:rPr lang="ar-SA" dirty="0" smtClean="0"/>
              <a:t>يمكننا تحديد ثلاثة أنواع من اللمسات لكل منها دلالة خاصة في الموقف الأتصالي</a:t>
            </a:r>
          </a:p>
          <a:p>
            <a:r>
              <a:rPr lang="ar-SA" dirty="0" smtClean="0"/>
              <a:t>لمسة المصافحة 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تابع أدوات </a:t>
            </a:r>
            <a:r>
              <a:rPr lang="ar-SA" dirty="0" err="1" smtClean="0"/>
              <a:t>الأتصال</a:t>
            </a:r>
            <a:r>
              <a:rPr lang="ar-SA" dirty="0" smtClean="0"/>
              <a:t> اللفظي</a:t>
            </a:r>
            <a:endParaRPr lang="ar-SA" dirty="0"/>
          </a:p>
        </p:txBody>
      </p:sp>
      <p:pic>
        <p:nvPicPr>
          <p:cNvPr id="3080" name="Picture 8" descr="C:\Users\DEll\Desktop\المصافحة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3000372"/>
            <a:ext cx="1809750" cy="1028700"/>
          </a:xfrm>
          <a:prstGeom prst="rect">
            <a:avLst/>
          </a:prstGeom>
          <a:noFill/>
        </p:spPr>
      </p:pic>
      <p:pic>
        <p:nvPicPr>
          <p:cNvPr id="3081" name="Picture 9" descr="C:\Users\DEll\Desktop\المصافحة 2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000372"/>
            <a:ext cx="1809750" cy="1304925"/>
          </a:xfrm>
          <a:prstGeom prst="rect">
            <a:avLst/>
          </a:prstGeom>
          <a:noFill/>
        </p:spPr>
      </p:pic>
      <p:pic>
        <p:nvPicPr>
          <p:cNvPr id="3082" name="Picture 10" descr="C:\Users\DEll\Desktop\المصافحة 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3286124"/>
            <a:ext cx="1638300" cy="981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692696"/>
            <a:ext cx="7931224" cy="5314595"/>
          </a:xfrm>
        </p:spPr>
        <p:txBody>
          <a:bodyPr/>
          <a:lstStyle/>
          <a:p>
            <a:pPr>
              <a:buNone/>
            </a:pPr>
            <a:endParaRPr lang="ar-SA" dirty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  <a:p>
            <a:pPr>
              <a:buNone/>
            </a:pPr>
            <a:r>
              <a:rPr lang="ar-SA" dirty="0" smtClean="0"/>
              <a:t>2-اللمسة الأخوية أو الصداقة</a:t>
            </a:r>
          </a:p>
          <a:p>
            <a:pPr>
              <a:buNone/>
            </a:pPr>
            <a:r>
              <a:rPr lang="ar-SA" dirty="0" smtClean="0"/>
              <a:t>3-اللمسة العاطفيه</a:t>
            </a:r>
          </a:p>
          <a:p>
            <a:pPr>
              <a:buNone/>
            </a:pPr>
            <a:endParaRPr lang="ar-SA" dirty="0" smtClean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pic>
        <p:nvPicPr>
          <p:cNvPr id="1026" name="Picture 2" descr="C:\Users\S. Al-Shamrani\Desktop\my files\مهارات\مدلولات اللمسة للطفل الصغير تختلف عن الكبي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40768"/>
            <a:ext cx="2736304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764704"/>
            <a:ext cx="8229600" cy="4525963"/>
          </a:xfrm>
        </p:spPr>
        <p:txBody>
          <a:bodyPr/>
          <a:lstStyle/>
          <a:p>
            <a:pPr marL="109728" lvl="0" indent="0">
              <a:buClr>
                <a:srgbClr val="2DA2BF"/>
              </a:buClr>
              <a:buNone/>
            </a:pPr>
            <a:r>
              <a:rPr lang="ar-SA" dirty="0" smtClean="0">
                <a:solidFill>
                  <a:prstClr val="black"/>
                </a:solidFill>
              </a:rPr>
              <a:t>هـ/ الملابس.</a:t>
            </a:r>
          </a:p>
          <a:p>
            <a:pPr marL="109728" lvl="0" indent="0">
              <a:buClr>
                <a:srgbClr val="2DA2BF"/>
              </a:buClr>
              <a:buNone/>
            </a:pPr>
            <a:r>
              <a:rPr lang="ar-SA" dirty="0" smtClean="0">
                <a:solidFill>
                  <a:prstClr val="black"/>
                </a:solidFill>
              </a:rPr>
              <a:t>و/ الديكور.</a:t>
            </a:r>
          </a:p>
          <a:p>
            <a:pPr marL="109728" lvl="0" indent="0">
              <a:buClr>
                <a:srgbClr val="2DA2BF"/>
              </a:buClr>
              <a:buNone/>
            </a:pPr>
            <a:r>
              <a:rPr lang="ar-SA" dirty="0" smtClean="0">
                <a:solidFill>
                  <a:prstClr val="black"/>
                </a:solidFill>
              </a:rPr>
              <a:t>ز/الروائح.</a:t>
            </a:r>
          </a:p>
          <a:p>
            <a:pPr marL="109728" lvl="0" indent="0">
              <a:buClr>
                <a:srgbClr val="2DA2BF"/>
              </a:buClr>
              <a:buNone/>
            </a:pPr>
            <a:r>
              <a:rPr lang="ar-SA" dirty="0" smtClean="0">
                <a:solidFill>
                  <a:prstClr val="black"/>
                </a:solidFill>
              </a:rPr>
              <a:t>ح/الأصوات.</a:t>
            </a:r>
            <a:endParaRPr lang="ar-SA" dirty="0">
              <a:solidFill>
                <a:prstClr val="black"/>
              </a:solidFill>
            </a:endParaRPr>
          </a:p>
          <a:p>
            <a:pPr marL="109728" lvl="0" indent="0">
              <a:buClr>
                <a:srgbClr val="2DA2BF"/>
              </a:buClr>
              <a:buNone/>
            </a:pPr>
            <a:r>
              <a:rPr lang="ar-SA" dirty="0" smtClean="0">
                <a:solidFill>
                  <a:prstClr val="black"/>
                </a:solidFill>
              </a:rPr>
              <a:t>ط/ المسافات </a:t>
            </a:r>
            <a:r>
              <a:rPr lang="ar-SA" dirty="0">
                <a:solidFill>
                  <a:prstClr val="black"/>
                </a:solidFill>
              </a:rPr>
              <a:t>وهناك عدة أبعاد للمسافات</a:t>
            </a:r>
          </a:p>
          <a:p>
            <a:pPr lvl="0">
              <a:buClr>
                <a:srgbClr val="2DA2BF"/>
              </a:buClr>
              <a:buNone/>
            </a:pPr>
            <a:r>
              <a:rPr lang="ar-SA" dirty="0">
                <a:solidFill>
                  <a:prstClr val="black"/>
                </a:solidFill>
              </a:rPr>
              <a:t>- المنطقة الحميمة</a:t>
            </a:r>
          </a:p>
          <a:p>
            <a:pPr lvl="0">
              <a:buClr>
                <a:srgbClr val="2DA2BF"/>
              </a:buClr>
              <a:buNone/>
            </a:pPr>
            <a:r>
              <a:rPr lang="ar-SA" dirty="0">
                <a:solidFill>
                  <a:prstClr val="black"/>
                </a:solidFill>
              </a:rPr>
              <a:t>- المنطقة الشخصية</a:t>
            </a:r>
          </a:p>
          <a:p>
            <a:pPr lvl="0">
              <a:buClr>
                <a:srgbClr val="2DA2BF"/>
              </a:buClr>
              <a:buNone/>
            </a:pPr>
            <a:r>
              <a:rPr lang="ar-SA" dirty="0">
                <a:solidFill>
                  <a:prstClr val="black"/>
                </a:solidFill>
              </a:rPr>
              <a:t>- المنطقة الأجتماعية</a:t>
            </a:r>
          </a:p>
          <a:p>
            <a:pPr lvl="0">
              <a:buClr>
                <a:srgbClr val="2DA2BF"/>
              </a:buClr>
              <a:buNone/>
            </a:pPr>
            <a:r>
              <a:rPr lang="ar-SA" dirty="0">
                <a:solidFill>
                  <a:prstClr val="black"/>
                </a:solidFill>
              </a:rPr>
              <a:t>- المنطقة العامة</a:t>
            </a:r>
          </a:p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pPr lvl="0" algn="r"/>
            <a:r>
              <a:rPr lang="ar-SA" dirty="0">
                <a:solidFill>
                  <a:srgbClr val="DEF5FA">
                    <a:lumMod val="50000"/>
                  </a:srgbClr>
                </a:solidFill>
              </a:rPr>
              <a:t/>
            </a:r>
            <a:br>
              <a:rPr lang="ar-SA" dirty="0">
                <a:solidFill>
                  <a:srgbClr val="DEF5FA">
                    <a:lumMod val="50000"/>
                  </a:srgbClr>
                </a:solidFill>
              </a:rPr>
            </a:br>
            <a:endParaRPr lang="ar-SA" dirty="0"/>
          </a:p>
        </p:txBody>
      </p:sp>
      <p:pic>
        <p:nvPicPr>
          <p:cNvPr id="3074" name="Picture 2" descr="C:\Users\S. Al-Shamrani\Desktop\my files\مهارات\المسافة الشخصية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9040"/>
            <a:ext cx="6004223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20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تطبيق:من غير كلام</a:t>
            </a:r>
            <a:br>
              <a:rPr lang="ar-SA" dirty="0" smtClean="0"/>
            </a:br>
            <a:r>
              <a:rPr lang="ar-SA" dirty="0" smtClean="0"/>
              <a:t>تقوم احدى الطالبات بتمثيل مثل أو حكمة لزميلاتها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5800" y="4725143"/>
            <a:ext cx="7772400" cy="86167"/>
          </a:xfrm>
        </p:spPr>
        <p:txBody>
          <a:bodyPr>
            <a:normAutofit fontScale="25000" lnSpcReduction="20000"/>
          </a:bodyPr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754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dirty="0" smtClean="0"/>
              <a:t>تتقدم خمس طالبات لتمثيل انفعالات معينة ويصوت بقية الطالبات لمن قام بالتمثيل بشكل افضل.</a:t>
            </a:r>
            <a:endParaRPr lang="ar-SA" sz="40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تطبيق:   مثل الانفعال التالي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9877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ar-SA" dirty="0" smtClean="0"/>
              <a:t>العملية التي يتم من خلالها تبادل الأفكار والمعاني بين الأفراد بدون استعمال الكلمات.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تعريف </a:t>
            </a:r>
            <a:r>
              <a:rPr lang="ar-SA" dirty="0" smtClean="0"/>
              <a:t>الاتصال </a:t>
            </a:r>
            <a:r>
              <a:rPr lang="ar-SA" dirty="0" smtClean="0"/>
              <a:t>غير </a:t>
            </a:r>
            <a:r>
              <a:rPr lang="ar-SA" dirty="0" smtClean="0"/>
              <a:t>الكلامي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ar-SA" sz="3200" dirty="0" smtClean="0">
                <a:solidFill>
                  <a:schemeClr val="accent2"/>
                </a:solidFill>
              </a:rPr>
              <a:t>العلاقة بين الاتصال الكلامي وغير الكلامي:</a:t>
            </a:r>
            <a:br>
              <a:rPr lang="ar-SA" sz="3200" dirty="0" smtClean="0">
                <a:solidFill>
                  <a:schemeClr val="accent2"/>
                </a:solidFill>
              </a:rPr>
            </a:br>
            <a:r>
              <a:rPr lang="ar-SA" sz="2800" dirty="0" smtClean="0">
                <a:solidFill>
                  <a:schemeClr val="tx1"/>
                </a:solidFill>
              </a:rPr>
              <a:t>يدعم الاتصال غير الكلامي الاتصال الكلامي بما يأتي:</a:t>
            </a:r>
            <a:br>
              <a:rPr lang="ar-SA" sz="2800" dirty="0" smtClean="0">
                <a:solidFill>
                  <a:schemeClr val="tx1"/>
                </a:solidFill>
              </a:rPr>
            </a:br>
            <a:endParaRPr lang="ar-SA" sz="2800" dirty="0">
              <a:solidFill>
                <a:schemeClr val="tx1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6734722" y="1439071"/>
            <a:ext cx="2013742" cy="950459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التكراروالاعادة</a:t>
            </a:r>
            <a:endParaRPr lang="ar-SA" sz="2000" b="1" dirty="0"/>
          </a:p>
        </p:txBody>
      </p:sp>
      <p:sp>
        <p:nvSpPr>
          <p:cNvPr id="5" name="Oval 4"/>
          <p:cNvSpPr/>
          <p:nvPr/>
        </p:nvSpPr>
        <p:spPr>
          <a:xfrm>
            <a:off x="4788024" y="1430306"/>
            <a:ext cx="1872208" cy="93610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التناقض</a:t>
            </a:r>
            <a:endParaRPr lang="ar-SA" sz="2000" b="1" dirty="0"/>
          </a:p>
        </p:txBody>
      </p:sp>
      <p:sp>
        <p:nvSpPr>
          <p:cNvPr id="6" name="Oval 5"/>
          <p:cNvSpPr/>
          <p:nvPr/>
        </p:nvSpPr>
        <p:spPr>
          <a:xfrm>
            <a:off x="899592" y="1430306"/>
            <a:ext cx="1872208" cy="93610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التكميل أو التعديل</a:t>
            </a:r>
            <a:endParaRPr lang="ar-SA" sz="2000" b="1" dirty="0"/>
          </a:p>
        </p:txBody>
      </p:sp>
      <p:sp>
        <p:nvSpPr>
          <p:cNvPr id="7" name="Oval 6"/>
          <p:cNvSpPr/>
          <p:nvPr/>
        </p:nvSpPr>
        <p:spPr>
          <a:xfrm>
            <a:off x="2915816" y="1439071"/>
            <a:ext cx="1800200" cy="91857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البديل</a:t>
            </a:r>
            <a:endParaRPr lang="ar-SA" sz="2000" b="1" dirty="0"/>
          </a:p>
        </p:txBody>
      </p:sp>
      <p:sp>
        <p:nvSpPr>
          <p:cNvPr id="9" name="Oval 8"/>
          <p:cNvSpPr/>
          <p:nvPr/>
        </p:nvSpPr>
        <p:spPr>
          <a:xfrm>
            <a:off x="5148064" y="2784159"/>
            <a:ext cx="1800200" cy="9144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التأكيد</a:t>
            </a:r>
            <a:endParaRPr lang="ar-SA" sz="2000" b="1" dirty="0"/>
          </a:p>
        </p:txBody>
      </p:sp>
      <p:sp>
        <p:nvSpPr>
          <p:cNvPr id="10" name="Oval 9"/>
          <p:cNvSpPr/>
          <p:nvPr/>
        </p:nvSpPr>
        <p:spPr>
          <a:xfrm>
            <a:off x="3131840" y="2775131"/>
            <a:ext cx="1800200" cy="90750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التنظيم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143570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235704"/>
          </a:xfrm>
        </p:spPr>
        <p:txBody>
          <a:bodyPr>
            <a:normAutofit lnSpcReduction="10000"/>
          </a:bodyPr>
          <a:lstStyle/>
          <a:p>
            <a:r>
              <a:rPr lang="ar-SA" dirty="0" smtClean="0"/>
              <a:t>أنه </a:t>
            </a:r>
            <a:r>
              <a:rPr lang="ar-SA" dirty="0" smtClean="0"/>
              <a:t>يعكس المشاعر والأحاسيس بصدق ودقة.</a:t>
            </a:r>
            <a:endParaRPr lang="ar-SA" dirty="0" smtClean="0"/>
          </a:p>
          <a:p>
            <a:r>
              <a:rPr lang="ar-SA" dirty="0" smtClean="0"/>
              <a:t>أنه يحمل عنصر حتمية الاتصال</a:t>
            </a:r>
            <a:r>
              <a:rPr lang="ar-SA" dirty="0" smtClean="0"/>
              <a:t>.</a:t>
            </a:r>
            <a:endParaRPr lang="ar-SA" dirty="0" smtClean="0"/>
          </a:p>
          <a:p>
            <a:r>
              <a:rPr lang="ar-SA" dirty="0" smtClean="0"/>
              <a:t>أنه يحمل في اخلة رسائل ضمنية </a:t>
            </a:r>
            <a:r>
              <a:rPr lang="ar-SA" dirty="0" smtClean="0"/>
              <a:t>.</a:t>
            </a:r>
            <a:endParaRPr lang="ar-SA" dirty="0" smtClean="0"/>
          </a:p>
          <a:p>
            <a:r>
              <a:rPr lang="ar-SA" dirty="0" smtClean="0"/>
              <a:t>أنه </a:t>
            </a:r>
            <a:r>
              <a:rPr lang="ar-SA" dirty="0" smtClean="0"/>
              <a:t>يحدد هوياتنا</a:t>
            </a:r>
            <a:r>
              <a:rPr lang="ar-SA" dirty="0" smtClean="0"/>
              <a:t>.</a:t>
            </a:r>
          </a:p>
          <a:p>
            <a:r>
              <a:rPr lang="ar-SA" dirty="0" smtClean="0"/>
              <a:t>أنه غامض.</a:t>
            </a:r>
            <a:endParaRPr lang="ar-SA" dirty="0" smtClean="0"/>
          </a:p>
          <a:p>
            <a:pPr marL="109728" indent="0">
              <a:buNone/>
            </a:pPr>
            <a:endParaRPr lang="ar-SA" dirty="0" smtClean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sz="4400" u="sng" dirty="0" smtClean="0"/>
              <a:t>سمات أو صفات</a:t>
            </a:r>
            <a:r>
              <a:rPr lang="ar-SA" sz="4400" u="sng" dirty="0" smtClean="0"/>
              <a:t> </a:t>
            </a:r>
            <a:r>
              <a:rPr lang="ar-SA" sz="4400" u="sng" dirty="0"/>
              <a:t>الاتصال غير </a:t>
            </a:r>
            <a:r>
              <a:rPr lang="ar-SA" sz="4400" u="sng" dirty="0" smtClean="0"/>
              <a:t>الكلامي:</a:t>
            </a:r>
            <a:r>
              <a:rPr lang="ar-SA" sz="4400" u="sng" dirty="0"/>
              <a:t/>
            </a:r>
            <a:br>
              <a:rPr lang="ar-SA" sz="4400" u="sng" dirty="0"/>
            </a:br>
            <a:endParaRPr lang="ar-SA" dirty="0"/>
          </a:p>
        </p:txBody>
      </p:sp>
      <p:pic>
        <p:nvPicPr>
          <p:cNvPr id="2050" name="Picture 2" descr="C:\Users\S. Al-Shamrani\Desktop\my files\مهارات\اختلاف مدلولات الأشارات حسب الثقافات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889"/>
          <a:stretch/>
        </p:blipFill>
        <p:spPr bwMode="auto">
          <a:xfrm>
            <a:off x="24186" y="3789040"/>
            <a:ext cx="8964488" cy="260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664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ar-SA" sz="4000" b="1" dirty="0" smtClean="0"/>
              <a:t>أ/ </a:t>
            </a:r>
            <a:r>
              <a:rPr lang="ar-SA" sz="4000" b="1" dirty="0" smtClean="0"/>
              <a:t>الوقت</a:t>
            </a:r>
            <a:r>
              <a:rPr lang="ar-SA" sz="4000" b="1" smtClean="0"/>
              <a:t>:</a:t>
            </a:r>
            <a:r>
              <a:rPr lang="ar-SA" sz="4000" smtClean="0"/>
              <a:t> </a:t>
            </a:r>
            <a:endParaRPr lang="en-US" sz="3800" dirty="0">
              <a:cs typeface="Times New Roman" pitchFamily="18" charset="0"/>
            </a:endParaRPr>
          </a:p>
          <a:p>
            <a:pPr marL="109728" indent="0">
              <a:buNone/>
            </a:pPr>
            <a:endParaRPr lang="en-US" dirty="0"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cs typeface="Times New Roman" pitchFamily="18" charset="0"/>
              </a:rPr>
              <a:t> </a:t>
            </a:r>
          </a:p>
          <a:p>
            <a:endParaRPr lang="ar-SA" b="1" dirty="0"/>
          </a:p>
          <a:p>
            <a:pPr marL="109728" indent="0">
              <a:buNone/>
            </a:pPr>
            <a:endParaRPr lang="en-US" dirty="0">
              <a:cs typeface="Times New Roman" pitchFamily="18" charset="0"/>
            </a:endParaRPr>
          </a:p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chemeClr val="tx1"/>
                </a:solidFill>
              </a:rPr>
              <a:t>أنواع الاتصال </a:t>
            </a:r>
            <a:r>
              <a:rPr lang="ar-SA" dirty="0">
                <a:solidFill>
                  <a:schemeClr val="tx1"/>
                </a:solidFill>
              </a:rPr>
              <a:t>غير </a:t>
            </a:r>
            <a:r>
              <a:rPr lang="ar-SA" dirty="0" smtClean="0">
                <a:solidFill>
                  <a:schemeClr val="tx1"/>
                </a:solidFill>
              </a:rPr>
              <a:t>الكلامي: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8432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تستعمل للدلالة على المشاعر المصاحبة للرسالة.</a:t>
            </a:r>
          </a:p>
          <a:p>
            <a:pPr marL="109728" indent="0">
              <a:buNone/>
            </a:pPr>
            <a:endParaRPr lang="ar-SA" dirty="0" smtClean="0"/>
          </a:p>
          <a:p>
            <a:r>
              <a:rPr lang="ar-SA" dirty="0" smtClean="0"/>
              <a:t>قد يشترك في اظهار المشاعر اكثر من جزء من أجزاء الوجه.</a:t>
            </a:r>
          </a:p>
          <a:p>
            <a:pPr marL="109728" indent="0">
              <a:buNone/>
            </a:pPr>
            <a:endParaRPr lang="ar-SA" dirty="0" smtClean="0"/>
          </a:p>
          <a:p>
            <a:r>
              <a:rPr lang="ar-SA" dirty="0" smtClean="0"/>
              <a:t>من الوسائل المهمة في التعبير عن المشاعر.</a:t>
            </a:r>
          </a:p>
          <a:p>
            <a:pPr marL="109728" indent="0">
              <a:buNone/>
            </a:pPr>
            <a:endParaRPr lang="ar-SA" dirty="0" smtClean="0"/>
          </a:p>
          <a:p>
            <a:r>
              <a:rPr lang="ar-SA" dirty="0" smtClean="0"/>
              <a:t>المهارة في استخدام تعابير الوجه تعتمد على قدرة المرء...</a:t>
            </a:r>
          </a:p>
          <a:p>
            <a:r>
              <a:rPr lang="ar-SA" sz="2400" b="1" dirty="0" smtClean="0"/>
              <a:t>من المهم جداً اتقان استخدام هذه الأداة في حالة الانصات والتحدث والالقاء. </a:t>
            </a:r>
            <a:endParaRPr lang="ar-SA" sz="24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ب/ تعبيرات الوجة: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09941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جزء مهم من لغة الوجه والعينين ويؤكد ذلك قول الرسول صلى الله عليه وسلم</a:t>
            </a:r>
            <a:r>
              <a:rPr lang="ar-SA" dirty="0" smtClean="0">
                <a:sym typeface="Wingdings" pitchFamily="2" charset="2"/>
              </a:rPr>
              <a:t>: (وتبسمك في وجه أخيك صدقة).</a:t>
            </a:r>
          </a:p>
          <a:p>
            <a:pPr marL="109728" indent="0">
              <a:buNone/>
            </a:pPr>
            <a:endParaRPr lang="ar-SA" dirty="0" smtClean="0">
              <a:sym typeface="Wingdings" pitchFamily="2" charset="2"/>
            </a:endParaRPr>
          </a:p>
          <a:p>
            <a:pPr marL="109728" indent="0">
              <a:buNone/>
            </a:pPr>
            <a:r>
              <a:rPr lang="ar-SA" b="1" dirty="0" smtClean="0">
                <a:sym typeface="Wingdings" pitchFamily="2" charset="2"/>
              </a:rPr>
              <a:t>أنواع الابتسامة:</a:t>
            </a:r>
            <a:r>
              <a:rPr lang="ar-SA" b="1" dirty="0" smtClean="0"/>
              <a:t> </a:t>
            </a:r>
            <a:endParaRPr lang="ar-SA" b="1" dirty="0" smtClean="0">
              <a:sym typeface="Wingdings" pitchFamily="2" charset="2"/>
            </a:endParaRPr>
          </a:p>
          <a:p>
            <a:pPr marL="109728" indent="0">
              <a:buNone/>
            </a:pPr>
            <a:r>
              <a:rPr lang="ar-SA" dirty="0" smtClean="0">
                <a:sym typeface="Wingdings" pitchFamily="2" charset="2"/>
              </a:rPr>
              <a:t>ابتسامة صادقة ، ابتسامة زائفة ، ابتسامة الخجل ، ابتسامة السخرية...</a:t>
            </a:r>
            <a:endParaRPr lang="ar-S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الإبتسامة:</a:t>
            </a:r>
            <a:endParaRPr lang="ar-SA" dirty="0"/>
          </a:p>
        </p:txBody>
      </p:sp>
      <p:pic>
        <p:nvPicPr>
          <p:cNvPr id="1026" name="Picture 2" descr="C:\Users\help\AppData\Local\Microsoft\Windows\Temporary Internet Files\Content.IE5\W06CJLU4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16632"/>
            <a:ext cx="144016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elp\AppData\Local\Microsoft\Windows\Temporary Internet Files\Content.IE5\4Y3Q4IY1\MC900433817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780928"/>
            <a:ext cx="698262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elp\AppData\Local\Microsoft\Windows\Temporary Internet Files\Content.IE5\8EF9OP82\MC90033430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521001"/>
            <a:ext cx="1080120" cy="835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help\AppData\Local\Microsoft\Windows\Temporary Internet Files\Content.IE5\L2GFCKPD\MC900438205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1" y="2348880"/>
            <a:ext cx="1152129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5060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404664"/>
            <a:ext cx="835292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b="1" dirty="0" smtClean="0">
                <a:solidFill>
                  <a:schemeClr val="accent2"/>
                </a:solidFill>
              </a:rPr>
              <a:t>ج/ لغة الجسد:</a:t>
            </a:r>
          </a:p>
          <a:p>
            <a:r>
              <a:rPr lang="ar-SA" sz="3600" b="1" dirty="0" smtClean="0"/>
              <a:t>               تتضمن ايماءات واشارات اليد واحوال الذراعين والساقين والمشية.</a:t>
            </a:r>
          </a:p>
          <a:p>
            <a:endParaRPr lang="ar-SA" sz="3600" b="1" dirty="0"/>
          </a:p>
          <a:p>
            <a:r>
              <a:rPr lang="ar-SA" sz="3600" b="1" dirty="0" smtClean="0"/>
              <a:t>-</a:t>
            </a:r>
            <a:r>
              <a:rPr lang="ar-SA" sz="3600" b="1" dirty="0" smtClean="0">
                <a:solidFill>
                  <a:schemeClr val="accent2"/>
                </a:solidFill>
              </a:rPr>
              <a:t>قواعد قراءة لغة الجسد</a:t>
            </a:r>
            <a:r>
              <a:rPr lang="ar-SA" sz="3600" b="1" dirty="0" smtClean="0"/>
              <a:t>:</a:t>
            </a:r>
          </a:p>
          <a:p>
            <a:r>
              <a:rPr lang="ar-SA" sz="3600" b="1" dirty="0" smtClean="0"/>
              <a:t>1- قراءة الايماءات مجتمعة لا مفرقة.</a:t>
            </a:r>
          </a:p>
          <a:p>
            <a:r>
              <a:rPr lang="ar-SA" sz="3600" b="1" dirty="0" smtClean="0"/>
              <a:t>2- ابحث عن العلاقة بين الايماءات واللغة اللفظية.</a:t>
            </a:r>
          </a:p>
          <a:p>
            <a:r>
              <a:rPr lang="ar-SA" sz="3600" b="1" dirty="0" smtClean="0"/>
              <a:t>3-اقرأ الايماءات في سياقها والاطار الذي تمت فيه.</a:t>
            </a:r>
            <a:endParaRPr lang="ar-SA" sz="3600" b="1" dirty="0"/>
          </a:p>
          <a:p>
            <a:endParaRPr lang="ar-SA" b="1" dirty="0" smtClean="0"/>
          </a:p>
          <a:p>
            <a:endParaRPr lang="ar-SA" b="1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8973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dirty="0" smtClean="0"/>
              <a:t>الرسائل السلبية للغة الجسد ودلالتها</a:t>
            </a:r>
            <a:endParaRPr lang="ar-SA" dirty="0"/>
          </a:p>
        </p:txBody>
      </p:sp>
      <p:pic>
        <p:nvPicPr>
          <p:cNvPr id="1026" name="Picture 2" descr="C:\Users\DEll\Desktop\عض الشفة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357298"/>
            <a:ext cx="2857516" cy="2201079"/>
          </a:xfrm>
          <a:prstGeom prst="rect">
            <a:avLst/>
          </a:prstGeom>
          <a:noFill/>
        </p:spPr>
      </p:pic>
      <p:pic>
        <p:nvPicPr>
          <p:cNvPr id="1027" name="Picture 3" descr="C:\Users\DEll\Desktop\فرك مؤخرة الرأس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357298"/>
            <a:ext cx="1628780" cy="2214578"/>
          </a:xfrm>
          <a:prstGeom prst="rect">
            <a:avLst/>
          </a:prstGeom>
          <a:noFill/>
        </p:spPr>
      </p:pic>
      <p:pic>
        <p:nvPicPr>
          <p:cNvPr id="1028" name="Picture 4" descr="C:\Users\DEll\Desktop\تقاطع اليدين أمام الصدر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1357298"/>
            <a:ext cx="1771656" cy="2214578"/>
          </a:xfrm>
          <a:prstGeom prst="rect">
            <a:avLst/>
          </a:prstGeom>
          <a:noFill/>
        </p:spPr>
      </p:pic>
      <p:pic>
        <p:nvPicPr>
          <p:cNvPr id="1029" name="Picture 5" descr="C:\Users\DEll\Desktop\اليدان مطبقة أمام الصدر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1357298"/>
            <a:ext cx="1785950" cy="2214578"/>
          </a:xfrm>
          <a:prstGeom prst="rect">
            <a:avLst/>
          </a:prstGeom>
          <a:noFill/>
        </p:spPr>
      </p:pic>
      <p:pic>
        <p:nvPicPr>
          <p:cNvPr id="1030" name="Picture 6" descr="C:\Users\DEll\Desktop\قبض اليد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0" y="3786190"/>
            <a:ext cx="2214578" cy="1643074"/>
          </a:xfrm>
          <a:prstGeom prst="rect">
            <a:avLst/>
          </a:prstGeom>
          <a:noFill/>
        </p:spPr>
      </p:pic>
      <p:pic>
        <p:nvPicPr>
          <p:cNvPr id="1031" name="Picture 7" descr="C:\Users\DEll\Desktop\وضع اليددين على الخصر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3786190"/>
            <a:ext cx="2676529" cy="1928826"/>
          </a:xfrm>
          <a:prstGeom prst="rect">
            <a:avLst/>
          </a:prstGeom>
          <a:noFill/>
        </p:spPr>
      </p:pic>
      <p:pic>
        <p:nvPicPr>
          <p:cNvPr id="1032" name="Picture 8" descr="C:\Users\DEll\Desktop\تقاطع الساقين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3643314"/>
            <a:ext cx="3000396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1A13BEB723F04E8E2B4757DC866609" ma:contentTypeVersion="0" ma:contentTypeDescription="Create a new document." ma:contentTypeScope="" ma:versionID="7e0cbdb20a2a347996cc6448eb373fd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1D04522-22F5-4472-AB76-6F6A6CB39B7A}">
  <ds:schemaRefs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8EE75DB9-2DAA-40BD-916B-0D948750AB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0DF1F34-BB08-417C-81E2-AEF8D07B17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1867</TotalTime>
  <Words>311</Words>
  <Application>Microsoft Office PowerPoint</Application>
  <PresentationFormat>On-screen Show (4:3)</PresentationFormat>
  <Paragraphs>69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ملتقى</vt:lpstr>
      <vt:lpstr>الوحدةالخامسة الاتصال غير الكلامي</vt:lpstr>
      <vt:lpstr>تعريف الاتصال غير الكلامي</vt:lpstr>
      <vt:lpstr>العلاقة بين الاتصال الكلامي وغير الكلامي: يدعم الاتصال غير الكلامي الاتصال الكلامي بما يأتي: </vt:lpstr>
      <vt:lpstr>سمات أو صفات الاتصال غير الكلامي: </vt:lpstr>
      <vt:lpstr>أنواع الاتصال غير الكلامي:</vt:lpstr>
      <vt:lpstr>ب/ تعبيرات الوجة:</vt:lpstr>
      <vt:lpstr>الإبتسامة:</vt:lpstr>
      <vt:lpstr>PowerPoint Presentation</vt:lpstr>
      <vt:lpstr>الرسائل السلبية للغة الجسد ودلالتها</vt:lpstr>
      <vt:lpstr>الرسائل السلبية للغة الجسد ودلالتها</vt:lpstr>
      <vt:lpstr>تابع أدوات الأتصال اللفظي</vt:lpstr>
      <vt:lpstr>PowerPoint Presentation</vt:lpstr>
      <vt:lpstr> </vt:lpstr>
      <vt:lpstr>تطبيق:من غير كلام تقوم احدى الطالبات بتمثيل مثل أو حكمة لزميلاتها</vt:lpstr>
      <vt:lpstr>تطبيق:   مثل الانفعال التالي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الأتصال غير اللفظي</dc:title>
  <dc:creator>DEll</dc:creator>
  <cp:lastModifiedBy>help</cp:lastModifiedBy>
  <cp:revision>42</cp:revision>
  <dcterms:created xsi:type="dcterms:W3CDTF">2011-11-13T16:14:35Z</dcterms:created>
  <dcterms:modified xsi:type="dcterms:W3CDTF">2015-09-01T13:43:32Z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0x010100B71A13BEB723F04E8E2B4757DC866609</vt:lpwstr>
  </property>
</Properties>
</file>