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9144000" cy="6858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082EAF-2D9D-4142-B0FD-D1C7E825D762}" type="datetimeFigureOut">
              <a:rPr lang="ar-SA" smtClean="0"/>
              <a:t>18/02/39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BDF0B2-C0C1-48EB-B4C6-81BFF7EF77E4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03648" y="908720"/>
            <a:ext cx="7406640" cy="2984352"/>
          </a:xfrm>
        </p:spPr>
        <p:txBody>
          <a:bodyPr>
            <a:noAutofit/>
          </a:bodyPr>
          <a:lstStyle/>
          <a:p>
            <a:pPr algn="ctr"/>
            <a:r>
              <a:rPr lang="ar-SA" sz="96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ar-SA" sz="96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ar-SA" sz="9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ar-SA" sz="9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ar-SA" sz="96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ar-SA" sz="96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ar-SA" sz="9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ar-SA" sz="9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ar-SA" sz="96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ar-SA" sz="96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ar-SA" sz="9600" b="1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الحرية الاقتصادية المنضبطة</a:t>
            </a:r>
            <a:endParaRPr lang="ar-SA" sz="9600" b="1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4509120"/>
            <a:ext cx="7406640" cy="1440160"/>
          </a:xfrm>
          <a:solidFill>
            <a:srgbClr val="FFFF00"/>
          </a:solidFill>
          <a:ln>
            <a:solidFill>
              <a:schemeClr val="tx1"/>
            </a:solidFill>
            <a:prstDash val="lgDashDotDot"/>
          </a:ln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الوحدة الرابعة</a:t>
            </a:r>
            <a:endParaRPr lang="ar-SA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900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rgbClr val="7030A0"/>
                </a:solidFill>
              </a:rPr>
              <a:t>الضوابط الواردة على الإنتاج</a:t>
            </a:r>
            <a:endParaRPr lang="ar-SA" sz="6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153400" cy="4032448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</a:pPr>
            <a:r>
              <a:rPr lang="ar-SA" sz="9600" b="1" dirty="0" smtClean="0"/>
              <a:t>معنى ضوابط الإنتاج</a:t>
            </a:r>
          </a:p>
          <a:p>
            <a:pPr>
              <a:buFont typeface="Arial" charset="0"/>
              <a:buChar char="•"/>
            </a:pPr>
            <a:r>
              <a:rPr lang="ar-SA" sz="9600" b="1" dirty="0" smtClean="0"/>
              <a:t>أهم الضوابط الواردة على الإنتاج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367294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rgbClr val="7030A0"/>
                </a:solidFill>
              </a:rPr>
              <a:t>المراد بضوابط الإنتاج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1772816"/>
            <a:ext cx="9577064" cy="489654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5400" b="1" dirty="0" smtClean="0"/>
              <a:t>« القيم والتوجيهات المنظّمة للنشاط الإنتاجي ذاته والمنظّمة لعلاقته بالموارد الطبيعية بهدف تحقيق التوازن والاستقرار الإنتاجي ورفع مستوى كفايته على نحو يحقق أهداف النظام في إطار الأساليب المباحة فيه »</a:t>
            </a:r>
            <a:endParaRPr lang="ar-SA" sz="5400" b="1" dirty="0"/>
          </a:p>
        </p:txBody>
      </p:sp>
    </p:spTree>
    <p:extLst>
      <p:ext uri="{BB962C8B-B14F-4D97-AF65-F5344CB8AC3E}">
        <p14:creationId xmlns:p14="http://schemas.microsoft.com/office/powerpoint/2010/main" val="340490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rgbClr val="7030A0"/>
                </a:solidFill>
              </a:rPr>
              <a:t>أهم ضوابط الإنتاج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3888432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9600" b="1" dirty="0" smtClean="0"/>
              <a:t>-1-</a:t>
            </a:r>
          </a:p>
          <a:p>
            <a:pPr marL="685800" lvl="2" indent="0" algn="ctr">
              <a:buNone/>
            </a:pPr>
            <a:r>
              <a:rPr lang="ar-SA" sz="9600" b="1" dirty="0" smtClean="0"/>
              <a:t>المشروعية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231160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rgbClr val="7030A0"/>
                </a:solidFill>
              </a:rPr>
              <a:t>أهم ضوابط الإنتاج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3888432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9600" b="1" dirty="0" smtClean="0"/>
              <a:t>-2-</a:t>
            </a:r>
          </a:p>
          <a:p>
            <a:pPr marL="685800" lvl="2" indent="0" algn="ctr">
              <a:buNone/>
            </a:pPr>
            <a:r>
              <a:rPr lang="ar-SA" sz="9600" b="1" dirty="0" smtClean="0"/>
              <a:t>تحقيق المصلحة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342425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rgbClr val="7030A0"/>
                </a:solidFill>
              </a:rPr>
              <a:t>أهم ضوابط الإنتاج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424936" cy="3888432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9600" b="1" dirty="0" smtClean="0"/>
              <a:t>-3-</a:t>
            </a:r>
          </a:p>
          <a:p>
            <a:pPr marL="685800" lvl="2" indent="0" algn="ctr">
              <a:buNone/>
            </a:pPr>
            <a:r>
              <a:rPr lang="ar-SA" sz="9600" b="1" dirty="0" smtClean="0"/>
              <a:t>دفع الضرر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51233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rgbClr val="7030A0"/>
                </a:solidFill>
              </a:rPr>
              <a:t>أولاً : المشروعية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225408" cy="3888432"/>
          </a:xfrm>
        </p:spPr>
        <p:txBody>
          <a:bodyPr>
            <a:noAutofit/>
          </a:bodyPr>
          <a:lstStyle/>
          <a:p>
            <a:pPr lvl="2">
              <a:buFont typeface="Arial" charset="0"/>
              <a:buChar char="•"/>
            </a:pPr>
            <a:r>
              <a:rPr lang="ar-SA" sz="6000" b="1" dirty="0" smtClean="0"/>
              <a:t>معنى كون الإنتاج مشروعاً</a:t>
            </a:r>
          </a:p>
          <a:p>
            <a:pPr lvl="2">
              <a:buFont typeface="Arial" charset="0"/>
              <a:buChar char="•"/>
            </a:pPr>
            <a:r>
              <a:rPr lang="ar-SA" sz="6000" b="1" dirty="0" smtClean="0"/>
              <a:t>الأثر المترتب على التزام الفرد «بأحكام الشريعة» في الإنتاج</a:t>
            </a:r>
            <a:endParaRPr lang="ar-SA" sz="6000" b="1" dirty="0"/>
          </a:p>
        </p:txBody>
      </p:sp>
    </p:spTree>
    <p:extLst>
      <p:ext uri="{BB962C8B-B14F-4D97-AF65-F5344CB8AC3E}">
        <p14:creationId xmlns:p14="http://schemas.microsoft.com/office/powerpoint/2010/main" val="16581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8000" b="1" dirty="0" smtClean="0">
                <a:solidFill>
                  <a:srgbClr val="7030A0"/>
                </a:solidFill>
              </a:rPr>
              <a:t>معنى « المشروعية »</a:t>
            </a:r>
            <a:endParaRPr lang="ar-SA" sz="80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4608512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6000" b="1" dirty="0" smtClean="0"/>
              <a:t>الالتزام بالأحكام الشرعية المتعلقة بالإنتاج من خلال مراعاة جانب الحل والحرمة والحرص على استيفاء شروط الصحة </a:t>
            </a:r>
          </a:p>
          <a:p>
            <a:pPr marL="685800" lvl="2" indent="0" algn="ctr">
              <a:buNone/>
            </a:pPr>
            <a:endParaRPr lang="ar-SA" sz="6000" b="1" dirty="0"/>
          </a:p>
        </p:txBody>
      </p:sp>
    </p:spTree>
    <p:extLst>
      <p:ext uri="{BB962C8B-B14F-4D97-AF65-F5344CB8AC3E}">
        <p14:creationId xmlns:p14="http://schemas.microsoft.com/office/powerpoint/2010/main" val="23274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14952"/>
            <a:ext cx="8856984" cy="990600"/>
          </a:xfrm>
        </p:spPr>
        <p:txBody>
          <a:bodyPr>
            <a:noAutofit/>
          </a:bodyPr>
          <a:lstStyle/>
          <a:p>
            <a:pPr algn="ctr"/>
            <a:r>
              <a:rPr lang="ar-SA" sz="4000" b="1" dirty="0">
                <a:solidFill>
                  <a:srgbClr val="7030A0"/>
                </a:solidFill>
              </a:rPr>
              <a:t>الأثر المترتب على التزام الفرد </a:t>
            </a:r>
            <a:r>
              <a:rPr lang="ar-SA" sz="4000" b="1" dirty="0" smtClean="0">
                <a:solidFill>
                  <a:srgbClr val="7030A0"/>
                </a:solidFill>
              </a:rPr>
              <a:t/>
            </a:r>
            <a:br>
              <a:rPr lang="ar-SA" sz="4000" b="1" dirty="0" smtClean="0">
                <a:solidFill>
                  <a:srgbClr val="7030A0"/>
                </a:solidFill>
              </a:rPr>
            </a:br>
            <a:r>
              <a:rPr lang="ar-SA" sz="4000" b="1" dirty="0" smtClean="0">
                <a:solidFill>
                  <a:srgbClr val="7030A0"/>
                </a:solidFill>
              </a:rPr>
              <a:t>«</a:t>
            </a:r>
            <a:r>
              <a:rPr lang="ar-SA" sz="4000" b="1" dirty="0">
                <a:solidFill>
                  <a:srgbClr val="7030A0"/>
                </a:solidFill>
              </a:rPr>
              <a:t>بأحكام الشريعة» في الإنتاج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4608512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endParaRPr lang="ar-SA" sz="9600" b="1" dirty="0" smtClean="0"/>
          </a:p>
          <a:p>
            <a:pPr marL="685800" lvl="2" indent="0" algn="ctr">
              <a:buNone/>
            </a:pPr>
            <a:r>
              <a:rPr lang="ar-SA" sz="9600" b="1" dirty="0" smtClean="0"/>
              <a:t>نوع الإنتاج</a:t>
            </a:r>
          </a:p>
          <a:p>
            <a:pPr marL="685800" lvl="2" indent="0" algn="ctr">
              <a:buNone/>
            </a:pPr>
            <a:endParaRPr lang="ar-SA" sz="6000" b="1" dirty="0"/>
          </a:p>
        </p:txBody>
      </p:sp>
    </p:spTree>
    <p:extLst>
      <p:ext uri="{BB962C8B-B14F-4D97-AF65-F5344CB8AC3E}">
        <p14:creationId xmlns:p14="http://schemas.microsoft.com/office/powerpoint/2010/main" val="178953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14952"/>
            <a:ext cx="8856984" cy="990600"/>
          </a:xfrm>
        </p:spPr>
        <p:txBody>
          <a:bodyPr>
            <a:noAutofit/>
          </a:bodyPr>
          <a:lstStyle/>
          <a:p>
            <a:pPr algn="ctr"/>
            <a:r>
              <a:rPr lang="ar-SA" sz="4000" b="1" dirty="0">
                <a:solidFill>
                  <a:srgbClr val="7030A0"/>
                </a:solidFill>
              </a:rPr>
              <a:t>الأثر المترتب على التزام الفرد </a:t>
            </a:r>
            <a:r>
              <a:rPr lang="ar-SA" sz="4000" b="1" dirty="0" smtClean="0">
                <a:solidFill>
                  <a:srgbClr val="7030A0"/>
                </a:solidFill>
              </a:rPr>
              <a:t/>
            </a:r>
            <a:br>
              <a:rPr lang="ar-SA" sz="4000" b="1" dirty="0" smtClean="0">
                <a:solidFill>
                  <a:srgbClr val="7030A0"/>
                </a:solidFill>
              </a:rPr>
            </a:br>
            <a:r>
              <a:rPr lang="ar-SA" sz="4000" b="1" dirty="0" smtClean="0">
                <a:solidFill>
                  <a:srgbClr val="7030A0"/>
                </a:solidFill>
              </a:rPr>
              <a:t>«</a:t>
            </a:r>
            <a:r>
              <a:rPr lang="ar-SA" sz="4000" b="1" dirty="0">
                <a:solidFill>
                  <a:srgbClr val="7030A0"/>
                </a:solidFill>
              </a:rPr>
              <a:t>بأحكام الشريعة» في الإنتاج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4608512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endParaRPr lang="ar-SA" sz="9600" b="1" dirty="0" smtClean="0"/>
          </a:p>
          <a:p>
            <a:pPr marL="685800" lvl="2" indent="0" algn="ctr">
              <a:buNone/>
            </a:pPr>
            <a:r>
              <a:rPr lang="ar-SA" sz="9600" b="1" dirty="0" smtClean="0"/>
              <a:t>أساليب الإنتاج</a:t>
            </a:r>
          </a:p>
          <a:p>
            <a:pPr marL="685800" lvl="2" indent="0" algn="ctr">
              <a:buNone/>
            </a:pPr>
            <a:endParaRPr lang="ar-SA" sz="6000" b="1" dirty="0"/>
          </a:p>
        </p:txBody>
      </p:sp>
    </p:spTree>
    <p:extLst>
      <p:ext uri="{BB962C8B-B14F-4D97-AF65-F5344CB8AC3E}">
        <p14:creationId xmlns:p14="http://schemas.microsoft.com/office/powerpoint/2010/main" val="136201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rgbClr val="7030A0"/>
                </a:solidFill>
              </a:rPr>
              <a:t>ثانياً </a:t>
            </a:r>
            <a:r>
              <a:rPr lang="ar-SA" sz="8800" b="1" dirty="0" smtClean="0">
                <a:solidFill>
                  <a:srgbClr val="7030A0"/>
                </a:solidFill>
              </a:rPr>
              <a:t>: </a:t>
            </a:r>
            <a:r>
              <a:rPr lang="ar-SA" sz="8800" b="1" dirty="0" smtClean="0">
                <a:solidFill>
                  <a:srgbClr val="7030A0"/>
                </a:solidFill>
              </a:rPr>
              <a:t>تحقيق المصلحة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9600" b="1" dirty="0" smtClean="0"/>
              <a:t>توجيه الإنتاج إلى تحقيق المصالح المعتبرة شرعاً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427567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08012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عناصر المحاضرة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1988840"/>
            <a:ext cx="8640960" cy="4248472"/>
          </a:xfrm>
        </p:spPr>
        <p:txBody>
          <a:bodyPr>
            <a:normAutofit/>
          </a:bodyPr>
          <a:lstStyle/>
          <a:p>
            <a:pPr lvl="1"/>
            <a:r>
              <a:rPr lang="ar-SA" sz="6000" b="1" dirty="0" smtClean="0"/>
              <a:t>تعريف الحرية الاقتصادية ومنهج الإسلام في توجيهها</a:t>
            </a:r>
          </a:p>
          <a:p>
            <a:pPr lvl="1"/>
            <a:r>
              <a:rPr lang="ar-SA" sz="6000" b="1" dirty="0" smtClean="0"/>
              <a:t>الضوابط الواردة على الإنتاج</a:t>
            </a:r>
          </a:p>
          <a:p>
            <a:pPr lvl="1"/>
            <a:r>
              <a:rPr lang="ar-SA" sz="6000" b="1" dirty="0" smtClean="0"/>
              <a:t>الضوابط الواردة على الإنفاق</a:t>
            </a:r>
            <a:endParaRPr lang="ar-SA" sz="6000" b="1" dirty="0"/>
          </a:p>
        </p:txBody>
      </p:sp>
    </p:spTree>
    <p:extLst>
      <p:ext uri="{BB962C8B-B14F-4D97-AF65-F5344CB8AC3E}">
        <p14:creationId xmlns:p14="http://schemas.microsoft.com/office/powerpoint/2010/main" val="80234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ctr"/>
            <a:r>
              <a:rPr lang="ar-SA" sz="8800" b="1" dirty="0" smtClean="0">
                <a:solidFill>
                  <a:srgbClr val="7030A0"/>
                </a:solidFill>
              </a:rPr>
              <a:t>تعارض المصالح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8000" b="1" dirty="0" smtClean="0"/>
              <a:t>الأصل تحصيل المصالح النافعة وتعطيل المفاسد الضارة</a:t>
            </a:r>
            <a:endParaRPr lang="ar-SA" sz="8000" b="1" dirty="0"/>
          </a:p>
        </p:txBody>
      </p:sp>
    </p:spTree>
    <p:extLst>
      <p:ext uri="{BB962C8B-B14F-4D97-AF65-F5344CB8AC3E}">
        <p14:creationId xmlns:p14="http://schemas.microsoft.com/office/powerpoint/2010/main" val="36321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ctr"/>
            <a:r>
              <a:rPr lang="ar-SA" sz="8800" b="1" dirty="0" smtClean="0">
                <a:solidFill>
                  <a:srgbClr val="7030A0"/>
                </a:solidFill>
              </a:rPr>
              <a:t>تعارض المصالح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8000" b="1" dirty="0" smtClean="0"/>
              <a:t>الاجتهاد والتحري في حقيقة المصالح المتعارضة</a:t>
            </a:r>
            <a:endParaRPr lang="ar-SA" sz="8000" b="1" dirty="0"/>
          </a:p>
        </p:txBody>
      </p:sp>
    </p:spTree>
    <p:extLst>
      <p:ext uri="{BB962C8B-B14F-4D97-AF65-F5344CB8AC3E}">
        <p14:creationId xmlns:p14="http://schemas.microsoft.com/office/powerpoint/2010/main" val="392087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ctr"/>
            <a:r>
              <a:rPr lang="ar-SA" sz="8800" b="1" dirty="0" smtClean="0">
                <a:solidFill>
                  <a:srgbClr val="7030A0"/>
                </a:solidFill>
              </a:rPr>
              <a:t>تعارض المصالح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6600" b="1" dirty="0" smtClean="0"/>
              <a:t>تقديم المصلحة الكبرى على الصغرى والعليا على الدنيا والعامة على الخاصة والضرورية على الحاجية ...</a:t>
            </a:r>
            <a:endParaRPr lang="ar-SA" sz="6600" b="1" dirty="0"/>
          </a:p>
        </p:txBody>
      </p:sp>
    </p:spTree>
    <p:extLst>
      <p:ext uri="{BB962C8B-B14F-4D97-AF65-F5344CB8AC3E}">
        <p14:creationId xmlns:p14="http://schemas.microsoft.com/office/powerpoint/2010/main" val="330873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rgbClr val="7030A0"/>
                </a:solidFill>
              </a:rPr>
              <a:t>ثالثاً </a:t>
            </a:r>
            <a:r>
              <a:rPr lang="ar-SA" sz="8800" b="1" dirty="0" smtClean="0">
                <a:solidFill>
                  <a:srgbClr val="7030A0"/>
                </a:solidFill>
              </a:rPr>
              <a:t>: </a:t>
            </a:r>
            <a:r>
              <a:rPr lang="ar-SA" sz="8800" b="1" dirty="0" smtClean="0">
                <a:solidFill>
                  <a:srgbClr val="7030A0"/>
                </a:solidFill>
              </a:rPr>
              <a:t>دفع الضرر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676456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9600" b="1" dirty="0" smtClean="0"/>
              <a:t>لَا </a:t>
            </a:r>
            <a:r>
              <a:rPr lang="ar-SA" sz="9600" b="1" dirty="0"/>
              <a:t>تُضَارَّ وَالِدَةٌ بِوَلَدِهَا وَلَا مَوْلُودٌ لَّهُ بِوَلَدِهِ ۚ 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66888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rgbClr val="7030A0"/>
                </a:solidFill>
              </a:rPr>
              <a:t>ثالثاً </a:t>
            </a:r>
            <a:r>
              <a:rPr lang="ar-SA" sz="8800" b="1" dirty="0" smtClean="0">
                <a:solidFill>
                  <a:srgbClr val="7030A0"/>
                </a:solidFill>
              </a:rPr>
              <a:t>: </a:t>
            </a:r>
            <a:r>
              <a:rPr lang="ar-SA" sz="8800" b="1" dirty="0" smtClean="0">
                <a:solidFill>
                  <a:srgbClr val="7030A0"/>
                </a:solidFill>
              </a:rPr>
              <a:t>دفع الضرر</a:t>
            </a:r>
            <a:endParaRPr lang="ar-SA" sz="88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988840"/>
            <a:ext cx="10044608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endParaRPr lang="ar-SA" sz="9600" b="1" dirty="0" smtClean="0"/>
          </a:p>
          <a:p>
            <a:pPr marL="685800" lvl="2" indent="0" algn="ctr">
              <a:buNone/>
            </a:pPr>
            <a:r>
              <a:rPr lang="ar-SA" sz="9600" b="1" dirty="0" smtClean="0"/>
              <a:t>( لا ضرر ولا ضرار)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327216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ctr"/>
            <a:r>
              <a:rPr lang="ar-SA" sz="9600" b="1" dirty="0" smtClean="0">
                <a:solidFill>
                  <a:srgbClr val="7030A0"/>
                </a:solidFill>
              </a:rPr>
              <a:t>فروع القاعدة </a:t>
            </a:r>
            <a:endParaRPr lang="ar-SA" sz="9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988840"/>
            <a:ext cx="10044608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endParaRPr lang="ar-SA" sz="9600" b="1" dirty="0" smtClean="0"/>
          </a:p>
          <a:p>
            <a:pPr marL="685800" lvl="2" indent="0" algn="ctr">
              <a:buNone/>
            </a:pPr>
            <a:r>
              <a:rPr lang="ar-SA" sz="9600" b="1" dirty="0" smtClean="0"/>
              <a:t>الضرر يزال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227865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ctr"/>
            <a:r>
              <a:rPr lang="ar-SA" sz="9600" b="1" dirty="0" smtClean="0">
                <a:solidFill>
                  <a:srgbClr val="7030A0"/>
                </a:solidFill>
              </a:rPr>
              <a:t>فروع القاعدة </a:t>
            </a:r>
            <a:endParaRPr lang="ar-SA" sz="9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-252536" y="1988840"/>
            <a:ext cx="10297144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9600" b="1" dirty="0" smtClean="0"/>
              <a:t>يُتحمّل الضرر الخاص لدفع الضرر العام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172559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ctr"/>
            <a:r>
              <a:rPr lang="ar-SA" sz="9600" b="1" dirty="0" smtClean="0">
                <a:solidFill>
                  <a:srgbClr val="7030A0"/>
                </a:solidFill>
              </a:rPr>
              <a:t>فروع القاعدة </a:t>
            </a:r>
            <a:endParaRPr lang="ar-SA" sz="9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-324544" y="1988840"/>
            <a:ext cx="10369152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9600" b="1" dirty="0" smtClean="0"/>
              <a:t>يُرتكَب أخف الضررين لاتقاء أشدهما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163854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pPr algn="ctr"/>
            <a:r>
              <a:rPr lang="ar-SA" sz="9600" b="1" dirty="0" smtClean="0">
                <a:solidFill>
                  <a:srgbClr val="7030A0"/>
                </a:solidFill>
              </a:rPr>
              <a:t>فروع القاعدة </a:t>
            </a:r>
            <a:endParaRPr lang="ar-SA" sz="9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-252536" y="1988840"/>
            <a:ext cx="10297144" cy="4536504"/>
          </a:xfrm>
        </p:spPr>
        <p:txBody>
          <a:bodyPr>
            <a:noAutofit/>
          </a:bodyPr>
          <a:lstStyle/>
          <a:p>
            <a:pPr marL="685800" lvl="2" indent="0" algn="ctr">
              <a:buNone/>
            </a:pPr>
            <a:r>
              <a:rPr lang="ar-SA" sz="9600" b="1" dirty="0" smtClean="0"/>
              <a:t>دفع المضار مقدّم على جلب المصالح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136707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rgbClr val="7030A0"/>
                </a:solidFill>
              </a:rPr>
              <a:t>الضوابط الواردة على </a:t>
            </a:r>
            <a:r>
              <a:rPr lang="ar-SA" sz="6600" b="1" dirty="0" smtClean="0">
                <a:solidFill>
                  <a:srgbClr val="7030A0"/>
                </a:solidFill>
              </a:rPr>
              <a:t>الإنفاق</a:t>
            </a:r>
            <a:endParaRPr lang="ar-SA" sz="6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496944" cy="4032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/>
              <a:t>النهي عن الإنفاق على السلع الضارة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131655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rgbClr val="7030A0"/>
                </a:solidFill>
              </a:rPr>
              <a:t>تعريف الحرية الاقتصادية</a:t>
            </a:r>
            <a:endParaRPr lang="ar-SA" sz="6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2060848"/>
            <a:ext cx="8153400" cy="4176464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endParaRPr lang="ar-SA" sz="6000" dirty="0" smtClean="0"/>
          </a:p>
          <a:p>
            <a:pPr marL="82296" indent="0" algn="ctr">
              <a:buNone/>
            </a:pPr>
            <a:r>
              <a:rPr lang="ar-SA" sz="6600" b="1" dirty="0" smtClean="0"/>
              <a:t>« إعطاء الحق في القيام بأوجه النشاط الاقتصادي بما لا يعارض أحكام الشريعة الإسلامية ومقاصدها »</a:t>
            </a:r>
            <a:endParaRPr lang="ar-SA" sz="6600" b="1" dirty="0"/>
          </a:p>
        </p:txBody>
      </p:sp>
    </p:spTree>
    <p:extLst>
      <p:ext uri="{BB962C8B-B14F-4D97-AF65-F5344CB8AC3E}">
        <p14:creationId xmlns:p14="http://schemas.microsoft.com/office/powerpoint/2010/main" val="7154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rgbClr val="7030A0"/>
                </a:solidFill>
              </a:rPr>
              <a:t>الضوابط الواردة على </a:t>
            </a:r>
            <a:r>
              <a:rPr lang="ar-SA" sz="6600" b="1" dirty="0" smtClean="0">
                <a:solidFill>
                  <a:srgbClr val="7030A0"/>
                </a:solidFill>
              </a:rPr>
              <a:t>الإنفاق</a:t>
            </a:r>
            <a:endParaRPr lang="ar-SA" sz="6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496944" cy="4032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/>
          </a:p>
          <a:p>
            <a:pPr marL="0" indent="0" algn="ctr">
              <a:buNone/>
            </a:pPr>
            <a:r>
              <a:rPr lang="ar-SA" sz="9600" b="1" dirty="0" smtClean="0"/>
              <a:t>التوسط في الإنفاق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290391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rgbClr val="7030A0"/>
                </a:solidFill>
              </a:rPr>
              <a:t>الضوابط الواردة على </a:t>
            </a:r>
            <a:r>
              <a:rPr lang="ar-SA" sz="6600" b="1" dirty="0" smtClean="0">
                <a:solidFill>
                  <a:srgbClr val="7030A0"/>
                </a:solidFill>
              </a:rPr>
              <a:t>الإنفاق</a:t>
            </a:r>
            <a:endParaRPr lang="ar-SA" sz="6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496944" cy="403244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/>
          </a:p>
          <a:p>
            <a:pPr marL="0" indent="0" algn="ctr">
              <a:buNone/>
            </a:pPr>
            <a:r>
              <a:rPr lang="ar-SA" sz="9600" b="1" dirty="0" smtClean="0"/>
              <a:t>مراعاة الأولويات في الإنفاق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151913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الأدلة على الحرية الاقتصادية</a:t>
            </a:r>
            <a:endParaRPr lang="ar-SA" sz="6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sz="6000" dirty="0" smtClean="0"/>
              <a:t>قاعدة « </a:t>
            </a:r>
            <a:r>
              <a:rPr lang="ar-SA" sz="6000" b="1" dirty="0" smtClean="0"/>
              <a:t>التسخير </a:t>
            </a:r>
            <a:r>
              <a:rPr lang="ar-SA" sz="6000" dirty="0" smtClean="0"/>
              <a:t>» التي سبق بيانها </a:t>
            </a:r>
          </a:p>
          <a:p>
            <a:r>
              <a:rPr lang="ar-SA" sz="6000" dirty="0" smtClean="0"/>
              <a:t>قاعدة « </a:t>
            </a:r>
            <a:r>
              <a:rPr lang="ar-SA" sz="6000" b="1" dirty="0" smtClean="0"/>
              <a:t>الأصل في المعاملات الإباحة</a:t>
            </a:r>
            <a:r>
              <a:rPr lang="ar-SA" sz="6000" dirty="0" smtClean="0"/>
              <a:t> »</a:t>
            </a:r>
          </a:p>
          <a:p>
            <a:r>
              <a:rPr lang="ar-SA" sz="6000" dirty="0" smtClean="0"/>
              <a:t>قاعدة « </a:t>
            </a:r>
            <a:r>
              <a:rPr lang="ar-SA" sz="6000" b="1" dirty="0" smtClean="0"/>
              <a:t>الأصل براءة الذمة </a:t>
            </a:r>
            <a:r>
              <a:rPr lang="ar-SA" sz="6000" dirty="0" smtClean="0"/>
              <a:t>» 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9370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rgbClr val="7030A0"/>
                </a:solidFill>
              </a:rPr>
              <a:t>قاعدة التسخير</a:t>
            </a:r>
            <a:endParaRPr lang="ar-SA" sz="9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8153400" cy="449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7200" b="1" dirty="0" smtClean="0"/>
              <a:t>{ أَلَمْ </a:t>
            </a:r>
            <a:r>
              <a:rPr lang="ar-SA" sz="7200" b="1" dirty="0"/>
              <a:t>تَرَوْا أَنَّ اللَّهَ سَخَّرَ لَكُم مَّا فِي السَّمَاوَاتِ وَمَا فِي الْأَرْضِ وَأَسْبَغَ عَلَيْكُمْ نِعَمَهُ ظَاهِرَةً </a:t>
            </a:r>
            <a:r>
              <a:rPr lang="ar-SA" sz="7200" b="1" dirty="0" smtClean="0"/>
              <a:t>وَبَاطِنَةً }</a:t>
            </a:r>
            <a:endParaRPr lang="ar-SA" sz="7200" b="1" dirty="0"/>
          </a:p>
        </p:txBody>
      </p:sp>
    </p:spTree>
    <p:extLst>
      <p:ext uri="{BB962C8B-B14F-4D97-AF65-F5344CB8AC3E}">
        <p14:creationId xmlns:p14="http://schemas.microsoft.com/office/powerpoint/2010/main" val="405499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rgbClr val="7030A0"/>
                </a:solidFill>
              </a:rPr>
              <a:t>قاعدة التسخير</a:t>
            </a:r>
            <a:endParaRPr lang="ar-SA" sz="9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8153400" cy="449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7200" b="1" dirty="0"/>
              <a:t>{هُوَ الَّذِي جَعَلَ لَكُمُ الْأَرْضَ ذَلُولًا فَامْشُوا فِي مَنَاكِبِهَا وَكُلُوا مِن رِّزْقِهِ ۖ وَإِلَيْهِ النُّشُورُ }</a:t>
            </a:r>
          </a:p>
        </p:txBody>
      </p:sp>
    </p:spTree>
    <p:extLst>
      <p:ext uri="{BB962C8B-B14F-4D97-AF65-F5344CB8AC3E}">
        <p14:creationId xmlns:p14="http://schemas.microsoft.com/office/powerpoint/2010/main" val="170590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rgbClr val="7030A0"/>
                </a:solidFill>
              </a:rPr>
              <a:t>قاعدة التسخير</a:t>
            </a:r>
            <a:endParaRPr lang="ar-SA" sz="96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8153400" cy="44958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ar-SA" sz="7200" b="1" dirty="0"/>
              <a:t>{نَحْنُ قَسَمْنَا بَيْنَهُم مَّعِيشَتَهُمْ فِي الْحَيَاةِ الدُّنْيَا ۚ وَرَفَعْنَا بَعْضَهُمْ فَوْقَ بَعْضٍ دَرَجَاتٍ لِّيَتَّخِذَ بَعْضُهُم بَعْضًا سُخْرِيًّا}</a:t>
            </a:r>
          </a:p>
        </p:txBody>
      </p:sp>
    </p:spTree>
    <p:extLst>
      <p:ext uri="{BB962C8B-B14F-4D97-AF65-F5344CB8AC3E}">
        <p14:creationId xmlns:p14="http://schemas.microsoft.com/office/powerpoint/2010/main" val="2224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5400" b="1" dirty="0" smtClean="0">
                <a:solidFill>
                  <a:srgbClr val="7030A0"/>
                </a:solidFill>
              </a:rPr>
              <a:t>قاعدة الأصل في المعاملات الإباحة</a:t>
            </a:r>
            <a:endParaRPr lang="ar-SA" sz="54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153400" cy="403244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ar-SA" sz="7200" b="1" dirty="0" smtClean="0"/>
              <a:t>معنى القاعدة</a:t>
            </a:r>
          </a:p>
          <a:p>
            <a:pPr>
              <a:buFont typeface="Arial" charset="0"/>
              <a:buChar char="•"/>
            </a:pPr>
            <a:r>
              <a:rPr lang="ar-SA" sz="7200" b="1" dirty="0" smtClean="0"/>
              <a:t>قيودها</a:t>
            </a:r>
          </a:p>
          <a:p>
            <a:pPr>
              <a:buFont typeface="Arial" charset="0"/>
              <a:buChar char="•"/>
            </a:pPr>
            <a:r>
              <a:rPr lang="ar-SA" sz="7200" b="1" dirty="0" smtClean="0"/>
              <a:t>أمثلتها</a:t>
            </a:r>
            <a:endParaRPr lang="ar-SA" sz="7200" b="1" dirty="0"/>
          </a:p>
        </p:txBody>
      </p:sp>
    </p:spTree>
    <p:extLst>
      <p:ext uri="{BB962C8B-B14F-4D97-AF65-F5344CB8AC3E}">
        <p14:creationId xmlns:p14="http://schemas.microsoft.com/office/powerpoint/2010/main" val="253147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rgbClr val="7030A0"/>
                </a:solidFill>
              </a:rPr>
              <a:t>قاعدة الأصل براءة الذمة</a:t>
            </a:r>
            <a:endParaRPr lang="ar-SA" sz="72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153400" cy="403244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ar-SA" sz="9600" b="1" dirty="0" smtClean="0"/>
              <a:t>معنى القاعدة</a:t>
            </a:r>
          </a:p>
          <a:p>
            <a:pPr>
              <a:buFont typeface="Arial" charset="0"/>
              <a:buChar char="•"/>
            </a:pPr>
            <a:r>
              <a:rPr lang="ar-SA" sz="9600" b="1" dirty="0" smtClean="0"/>
              <a:t>أمثلتها</a:t>
            </a:r>
            <a:endParaRPr lang="ar-SA" sz="9600" b="1" dirty="0"/>
          </a:p>
        </p:txBody>
      </p:sp>
    </p:spTree>
    <p:extLst>
      <p:ext uri="{BB962C8B-B14F-4D97-AF65-F5344CB8AC3E}">
        <p14:creationId xmlns:p14="http://schemas.microsoft.com/office/powerpoint/2010/main" val="257155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374</TotalTime>
  <Words>376</Words>
  <Application>Microsoft Office PowerPoint</Application>
  <PresentationFormat>On-screen Show (4:3)</PresentationFormat>
  <Paragraphs>81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Tahoma</vt:lpstr>
      <vt:lpstr>Times New Roman</vt:lpstr>
      <vt:lpstr>Tw Cen MT</vt:lpstr>
      <vt:lpstr>Wingdings</vt:lpstr>
      <vt:lpstr>Wingdings 2</vt:lpstr>
      <vt:lpstr>ألوان متوسطة</vt:lpstr>
      <vt:lpstr>     الحرية الاقتصادية المنضبطة</vt:lpstr>
      <vt:lpstr>عناصر المحاضرة</vt:lpstr>
      <vt:lpstr>تعريف الحرية الاقتصادية</vt:lpstr>
      <vt:lpstr>الأدلة على الحرية الاقتصادية</vt:lpstr>
      <vt:lpstr>قاعدة التسخير</vt:lpstr>
      <vt:lpstr>قاعدة التسخير</vt:lpstr>
      <vt:lpstr>قاعدة التسخير</vt:lpstr>
      <vt:lpstr>قاعدة الأصل في المعاملات الإباحة</vt:lpstr>
      <vt:lpstr>قاعدة الأصل براءة الذمة</vt:lpstr>
      <vt:lpstr>الضوابط الواردة على الإنتاج</vt:lpstr>
      <vt:lpstr>المراد بضوابط الإنتاج</vt:lpstr>
      <vt:lpstr>أهم ضوابط الإنتاج</vt:lpstr>
      <vt:lpstr>أهم ضوابط الإنتاج</vt:lpstr>
      <vt:lpstr>أهم ضوابط الإنتاج</vt:lpstr>
      <vt:lpstr>أولاً : المشروعية</vt:lpstr>
      <vt:lpstr>معنى « المشروعية »</vt:lpstr>
      <vt:lpstr>الأثر المترتب على التزام الفرد  «بأحكام الشريعة» في الإنتاج</vt:lpstr>
      <vt:lpstr>الأثر المترتب على التزام الفرد  «بأحكام الشريعة» في الإنتاج</vt:lpstr>
      <vt:lpstr>ثانياً : تحقيق المصلحة</vt:lpstr>
      <vt:lpstr>تعارض المصالح</vt:lpstr>
      <vt:lpstr>تعارض المصالح</vt:lpstr>
      <vt:lpstr>تعارض المصالح</vt:lpstr>
      <vt:lpstr>ثالثاً : دفع الضرر</vt:lpstr>
      <vt:lpstr>ثالثاً : دفع الضرر</vt:lpstr>
      <vt:lpstr>فروع القاعدة </vt:lpstr>
      <vt:lpstr>فروع القاعدة </vt:lpstr>
      <vt:lpstr>فروع القاعدة </vt:lpstr>
      <vt:lpstr>فروع القاعدة </vt:lpstr>
      <vt:lpstr>الضوابط الواردة على الإنفاق</vt:lpstr>
      <vt:lpstr>الضوابط الواردة على الإنفاق</vt:lpstr>
      <vt:lpstr>الضوابط الواردة على الإنفاق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22</cp:revision>
  <dcterms:created xsi:type="dcterms:W3CDTF">2017-11-04T09:34:55Z</dcterms:created>
  <dcterms:modified xsi:type="dcterms:W3CDTF">2017-11-06T21:37:49Z</dcterms:modified>
</cp:coreProperties>
</file>