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2" r:id="rId7"/>
    <p:sldId id="263" r:id="rId8"/>
    <p:sldId id="264" r:id="rId9"/>
    <p:sldId id="265" r:id="rId10"/>
    <p:sldId id="267" r:id="rId11"/>
    <p:sldId id="271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100" d="100"/>
          <a:sy n="100" d="100"/>
        </p:scale>
        <p:origin x="-504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250CC-3BDC-4F9C-A5AD-F17B0E16B1A4}" type="datetimeFigureOut">
              <a:rPr lang="ar-SA" smtClean="0"/>
              <a:pPr/>
              <a:t>20/12/36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250CC-3BDC-4F9C-A5AD-F17B0E16B1A4}" type="datetimeFigureOut">
              <a:rPr lang="ar-SA" smtClean="0"/>
              <a:pPr/>
              <a:t>20/12/36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250CC-3BDC-4F9C-A5AD-F17B0E16B1A4}" type="datetimeFigureOut">
              <a:rPr lang="ar-SA" smtClean="0"/>
              <a:pPr/>
              <a:t>20/12/36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250CC-3BDC-4F9C-A5AD-F17B0E16B1A4}" type="datetimeFigureOut">
              <a:rPr lang="ar-SA" smtClean="0"/>
              <a:pPr/>
              <a:t>20/12/36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250CC-3BDC-4F9C-A5AD-F17B0E16B1A4}" type="datetimeFigureOut">
              <a:rPr lang="ar-SA" smtClean="0"/>
              <a:pPr/>
              <a:t>20/12/36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07D250CC-3BDC-4F9C-A5AD-F17B0E16B1A4}" type="datetimeFigureOut">
              <a:rPr lang="ar-SA" smtClean="0"/>
              <a:pPr/>
              <a:t>20/12/36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250CC-3BDC-4F9C-A5AD-F17B0E16B1A4}" type="datetimeFigureOut">
              <a:rPr lang="ar-SA" smtClean="0"/>
              <a:pPr/>
              <a:t>20/12/36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250CC-3BDC-4F9C-A5AD-F17B0E16B1A4}" type="datetimeFigureOut">
              <a:rPr lang="ar-SA" smtClean="0"/>
              <a:pPr/>
              <a:t>20/12/36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250CC-3BDC-4F9C-A5AD-F17B0E16B1A4}" type="datetimeFigureOut">
              <a:rPr lang="ar-SA" smtClean="0"/>
              <a:pPr/>
              <a:t>20/12/36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250CC-3BDC-4F9C-A5AD-F17B0E16B1A4}" type="datetimeFigureOut">
              <a:rPr lang="ar-SA" smtClean="0"/>
              <a:pPr/>
              <a:t>20/12/36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7D250CC-3BDC-4F9C-A5AD-F17B0E16B1A4}" type="datetimeFigureOut">
              <a:rPr lang="ar-SA" smtClean="0"/>
              <a:pPr/>
              <a:t>20/12/36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07D250CC-3BDC-4F9C-A5AD-F17B0E16B1A4}" type="datetimeFigureOut">
              <a:rPr lang="ar-SA" smtClean="0"/>
              <a:pPr/>
              <a:t>20/12/36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ar-SA" sz="40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مهارات </a:t>
            </a:r>
            <a:r>
              <a:rPr lang="ar-SA" sz="40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الإرسال اللفظي</a:t>
            </a:r>
          </a:p>
          <a:p>
            <a:r>
              <a:rPr lang="ar-SA" sz="32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المنطوق- المكتوب</a:t>
            </a:r>
            <a:endParaRPr lang="ar-SA" sz="32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SA" sz="6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الوحدة الرابعة</a:t>
            </a:r>
            <a:endParaRPr lang="ar-SA" sz="6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ar-SA" sz="3300" b="1" dirty="0" smtClean="0"/>
              <a:t>الكتابة أحد أنواع الاتصال اللفظي وتختلف عن النطق في انه يمكن الرجوع اليها وتعديلها وتحسين صياغتها كما تتيح للكاتب فرصة جيدة للتعبير عن رأيه بوضوح </a:t>
            </a:r>
            <a:r>
              <a:rPr lang="ar-SA" sz="3300" b="1" dirty="0" smtClean="0"/>
              <a:t>.</a:t>
            </a:r>
          </a:p>
          <a:p>
            <a:pPr marL="0" indent="0">
              <a:buNone/>
            </a:pPr>
            <a:r>
              <a:rPr lang="ar-SA" sz="3600" b="1" dirty="0" smtClean="0">
                <a:solidFill>
                  <a:srgbClr val="FF0000"/>
                </a:solidFill>
              </a:rPr>
              <a:t>أنواع الكتابة:</a:t>
            </a:r>
          </a:p>
          <a:p>
            <a:pPr marL="0" indent="0">
              <a:buNone/>
            </a:pPr>
            <a:r>
              <a:rPr lang="ar-SA" sz="2600" b="1" dirty="0" smtClean="0"/>
              <a:t>1- </a:t>
            </a:r>
            <a:r>
              <a:rPr lang="ar-SA" sz="2000" b="1" dirty="0" smtClean="0"/>
              <a:t>وفقاً لطبيعة المادة المكتوبة(أدبية ، علمية ، صحفية ..)</a:t>
            </a:r>
          </a:p>
          <a:p>
            <a:pPr marL="0" indent="0">
              <a:buNone/>
            </a:pPr>
            <a:r>
              <a:rPr lang="ar-SA" sz="2000" b="1" dirty="0" smtClean="0"/>
              <a:t>2- وفقاً لرسميتها (رسمية ،غير رسمية)</a:t>
            </a:r>
          </a:p>
          <a:p>
            <a:pPr marL="0" indent="0">
              <a:buNone/>
            </a:pPr>
            <a:r>
              <a:rPr lang="ar-SA" sz="2000" b="1" dirty="0" smtClean="0"/>
              <a:t>3- وفقاً لمحتوى المادة المكتوبة (دينية ، اقتصادية ، قانونية...)</a:t>
            </a:r>
          </a:p>
          <a:p>
            <a:pPr marL="0" indent="0">
              <a:buNone/>
            </a:pPr>
            <a:r>
              <a:rPr lang="ar-SA" sz="2000" b="1" dirty="0" smtClean="0"/>
              <a:t>4- وفقاً لآداة الكتابة ( يدوية بالقلم ، الكترونية عن طريق الحاسب)</a:t>
            </a:r>
            <a:endParaRPr lang="ar-SA" sz="2000" b="1" dirty="0" smtClean="0"/>
          </a:p>
          <a:p>
            <a:pPr>
              <a:buNone/>
            </a:pPr>
            <a:r>
              <a:rPr lang="ar-SA" dirty="0" smtClean="0"/>
              <a:t>	</a:t>
            </a:r>
            <a:r>
              <a:rPr lang="ar-SA" sz="2800" b="1" dirty="0" smtClean="0"/>
              <a:t>	</a:t>
            </a:r>
            <a:endParaRPr lang="ar-SA" sz="24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الاتصال اللفظي المكتوب</a:t>
            </a:r>
            <a:endParaRPr lang="ar-SA" dirty="0"/>
          </a:p>
        </p:txBody>
      </p:sp>
      <p:pic>
        <p:nvPicPr>
          <p:cNvPr id="5" name="Picture 2" descr="C:\Users\Dell\Desktop\صور\writ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50" y="3048000"/>
            <a:ext cx="3276600" cy="281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33400" y="1371600"/>
            <a:ext cx="8229600" cy="5029200"/>
          </a:xfrm>
        </p:spPr>
        <p:txBody>
          <a:bodyPr>
            <a:normAutofit fontScale="32500" lnSpcReduction="20000"/>
          </a:bodyPr>
          <a:lstStyle/>
          <a:p>
            <a:pPr algn="r">
              <a:lnSpc>
                <a:spcPct val="120000"/>
              </a:lnSpc>
            </a:pPr>
            <a:r>
              <a:rPr lang="ar-SA" dirty="0" smtClean="0"/>
              <a:t> </a:t>
            </a:r>
            <a:r>
              <a:rPr lang="ar-SA" sz="8000" b="0" spc="0" dirty="0" smtClean="0">
                <a:solidFill>
                  <a:schemeClr val="tx1"/>
                </a:solidFill>
              </a:rPr>
              <a:t>1</a:t>
            </a:r>
            <a:r>
              <a:rPr lang="ar-SA" sz="4200" b="0" spc="0" dirty="0" smtClean="0">
                <a:solidFill>
                  <a:schemeClr val="tx1"/>
                </a:solidFill>
              </a:rPr>
              <a:t>-</a:t>
            </a:r>
            <a:r>
              <a:rPr lang="ar-SA" sz="8000" spc="0" dirty="0" smtClean="0">
                <a:solidFill>
                  <a:schemeClr val="tx1"/>
                </a:solidFill>
              </a:rPr>
              <a:t>حدد </a:t>
            </a:r>
            <a:r>
              <a:rPr lang="ar-SA" sz="8000" spc="0" dirty="0">
                <a:solidFill>
                  <a:schemeClr val="tx1"/>
                </a:solidFill>
              </a:rPr>
              <a:t>هدفك </a:t>
            </a:r>
            <a:r>
              <a:rPr lang="ar-SA" sz="8000" spc="0" dirty="0" smtClean="0">
                <a:solidFill>
                  <a:schemeClr val="tx1"/>
                </a:solidFill>
              </a:rPr>
              <a:t>بوضوح</a:t>
            </a:r>
          </a:p>
          <a:p>
            <a:pPr algn="r">
              <a:lnSpc>
                <a:spcPct val="120000"/>
              </a:lnSpc>
            </a:pPr>
            <a:r>
              <a:rPr lang="ar-SA" sz="8000" spc="0" dirty="0" smtClean="0">
                <a:solidFill>
                  <a:schemeClr val="tx1"/>
                </a:solidFill>
              </a:rPr>
              <a:t>2-راع خصائص المرسل اليه او المستهدفين بالك</a:t>
            </a:r>
            <a:r>
              <a:rPr lang="ar-SA" sz="8000" spc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تابة</a:t>
            </a:r>
            <a:r>
              <a:rPr lang="ar-SA" sz="8000" spc="0" dirty="0" smtClean="0">
                <a:solidFill>
                  <a:schemeClr val="tx1"/>
                </a:solidFill>
              </a:rPr>
              <a:t>.</a:t>
            </a:r>
          </a:p>
          <a:p>
            <a:pPr algn="r">
              <a:lnSpc>
                <a:spcPct val="120000"/>
              </a:lnSpc>
            </a:pPr>
            <a:r>
              <a:rPr lang="ar-SA" sz="8000" spc="0" dirty="0" smtClean="0">
                <a:solidFill>
                  <a:schemeClr val="tx1"/>
                </a:solidFill>
              </a:rPr>
              <a:t>3-خطط </a:t>
            </a:r>
            <a:r>
              <a:rPr lang="ar-SA" sz="8000" spc="0" dirty="0">
                <a:solidFill>
                  <a:schemeClr val="tx1"/>
                </a:solidFill>
              </a:rPr>
              <a:t>لكتابتك</a:t>
            </a:r>
            <a:r>
              <a:rPr lang="en-US" sz="8000" spc="0" dirty="0">
                <a:solidFill>
                  <a:schemeClr val="tx1"/>
                </a:solidFill>
              </a:rPr>
              <a:t/>
            </a:r>
            <a:br>
              <a:rPr lang="en-US" sz="8000" spc="0" dirty="0">
                <a:solidFill>
                  <a:schemeClr val="tx1"/>
                </a:solidFill>
              </a:rPr>
            </a:br>
            <a:r>
              <a:rPr lang="ar-SA" sz="8000" spc="0" dirty="0" smtClean="0">
                <a:solidFill>
                  <a:schemeClr val="tx1"/>
                </a:solidFill>
              </a:rPr>
              <a:t>4-</a:t>
            </a:r>
            <a:r>
              <a:rPr lang="en-US" sz="8000" spc="0" dirty="0" smtClean="0">
                <a:solidFill>
                  <a:schemeClr val="tx1"/>
                </a:solidFill>
              </a:rPr>
              <a:t> </a:t>
            </a:r>
            <a:r>
              <a:rPr lang="ar-SA" sz="8000" spc="0" dirty="0">
                <a:solidFill>
                  <a:schemeClr val="tx1"/>
                </a:solidFill>
              </a:rPr>
              <a:t>ركز على الفكرة الأساسية وأحسن الدخول إليها</a:t>
            </a:r>
            <a:r>
              <a:rPr lang="en-US" sz="8000" spc="0" dirty="0">
                <a:solidFill>
                  <a:schemeClr val="tx1"/>
                </a:solidFill>
              </a:rPr>
              <a:t> </a:t>
            </a:r>
            <a:br>
              <a:rPr lang="en-US" sz="8000" spc="0" dirty="0">
                <a:solidFill>
                  <a:schemeClr val="tx1"/>
                </a:solidFill>
              </a:rPr>
            </a:br>
            <a:r>
              <a:rPr lang="ar-SA" sz="8000" spc="0" dirty="0" smtClean="0">
                <a:solidFill>
                  <a:schemeClr val="tx1"/>
                </a:solidFill>
              </a:rPr>
              <a:t>5-وظف اللغة بذكاءباستخدم </a:t>
            </a:r>
            <a:r>
              <a:rPr lang="ar-SA" sz="8000" spc="0" dirty="0">
                <a:solidFill>
                  <a:schemeClr val="tx1"/>
                </a:solidFill>
              </a:rPr>
              <a:t>كلمات واضحة سهلة مفهومة</a:t>
            </a:r>
          </a:p>
          <a:p>
            <a:pPr algn="r">
              <a:lnSpc>
                <a:spcPct val="120000"/>
              </a:lnSpc>
            </a:pPr>
            <a:r>
              <a:rPr lang="ar-SA" sz="8000" spc="0" dirty="0" smtClean="0">
                <a:solidFill>
                  <a:schemeClr val="tx1"/>
                </a:solidFill>
              </a:rPr>
              <a:t> 6تكوين انطباع جيد لدى القارئ (ورق جيد ،كلمات جيدة،خاتمة جيدة)</a:t>
            </a:r>
            <a:endParaRPr lang="ar-SA" sz="8000" spc="0" dirty="0">
              <a:solidFill>
                <a:schemeClr val="tx1"/>
              </a:solidFill>
            </a:endParaRPr>
          </a:p>
          <a:p>
            <a:pPr algn="r">
              <a:lnSpc>
                <a:spcPct val="120000"/>
              </a:lnSpc>
            </a:pPr>
            <a:r>
              <a:rPr lang="ar-SA" sz="8000" spc="0" dirty="0" smtClean="0">
                <a:solidFill>
                  <a:schemeClr val="tx1"/>
                </a:solidFill>
              </a:rPr>
              <a:t>7 - </a:t>
            </a:r>
            <a:r>
              <a:rPr lang="en-US" sz="8000" spc="0" dirty="0" smtClean="0">
                <a:solidFill>
                  <a:schemeClr val="tx1"/>
                </a:solidFill>
              </a:rPr>
              <a:t> </a:t>
            </a:r>
            <a:r>
              <a:rPr lang="ar-SA" sz="8000" spc="0" dirty="0" smtClean="0">
                <a:solidFill>
                  <a:schemeClr val="tx1"/>
                </a:solidFill>
              </a:rPr>
              <a:t>أكتب </a:t>
            </a:r>
            <a:r>
              <a:rPr lang="ar-SA" sz="8000" spc="0" dirty="0">
                <a:solidFill>
                  <a:schemeClr val="tx1"/>
                </a:solidFill>
              </a:rPr>
              <a:t>معلومات صحيحة</a:t>
            </a:r>
            <a:r>
              <a:rPr lang="en-US" sz="8000" spc="0" dirty="0">
                <a:solidFill>
                  <a:schemeClr val="tx1"/>
                </a:solidFill>
              </a:rPr>
              <a:t> </a:t>
            </a:r>
            <a:br>
              <a:rPr lang="en-US" sz="8000" spc="0" dirty="0">
                <a:solidFill>
                  <a:schemeClr val="tx1"/>
                </a:solidFill>
              </a:rPr>
            </a:br>
            <a:r>
              <a:rPr lang="ar-SA" sz="8000" spc="0" dirty="0" smtClean="0">
                <a:solidFill>
                  <a:schemeClr val="tx1"/>
                </a:solidFill>
              </a:rPr>
              <a:t>8-</a:t>
            </a:r>
            <a:r>
              <a:rPr lang="en-US" sz="8000" spc="0" dirty="0" smtClean="0">
                <a:solidFill>
                  <a:schemeClr val="tx1"/>
                </a:solidFill>
              </a:rPr>
              <a:t> </a:t>
            </a:r>
            <a:r>
              <a:rPr lang="ar-SA" sz="8000" spc="0" dirty="0">
                <a:solidFill>
                  <a:schemeClr val="tx1"/>
                </a:solidFill>
              </a:rPr>
              <a:t>استخدام </a:t>
            </a:r>
            <a:r>
              <a:rPr lang="ar-SA" sz="8000" spc="0" dirty="0" smtClean="0">
                <a:solidFill>
                  <a:schemeClr val="tx1"/>
                </a:solidFill>
              </a:rPr>
              <a:t>كلمات لربط تماسك الرسالة</a:t>
            </a:r>
            <a:r>
              <a:rPr lang="en-US" sz="8000" spc="0" dirty="0" smtClean="0">
                <a:solidFill>
                  <a:schemeClr val="tx1"/>
                </a:solidFill>
              </a:rPr>
              <a:t> </a:t>
            </a:r>
            <a:r>
              <a:rPr lang="en-US" sz="8000" spc="0" dirty="0">
                <a:solidFill>
                  <a:schemeClr val="tx1"/>
                </a:solidFill>
              </a:rPr>
              <a:t/>
            </a:r>
            <a:br>
              <a:rPr lang="en-US" sz="8000" spc="0" dirty="0">
                <a:solidFill>
                  <a:schemeClr val="tx1"/>
                </a:solidFill>
              </a:rPr>
            </a:br>
            <a:r>
              <a:rPr lang="ar-SA" sz="8000" spc="0" dirty="0" smtClean="0">
                <a:solidFill>
                  <a:schemeClr val="tx1"/>
                </a:solidFill>
              </a:rPr>
              <a:t>9-</a:t>
            </a:r>
            <a:r>
              <a:rPr lang="en-US" sz="8000" spc="0" dirty="0" smtClean="0">
                <a:solidFill>
                  <a:schemeClr val="tx1"/>
                </a:solidFill>
              </a:rPr>
              <a:t> </a:t>
            </a:r>
            <a:r>
              <a:rPr lang="ar-SA" sz="8000" spc="0" dirty="0">
                <a:solidFill>
                  <a:schemeClr val="tx1"/>
                </a:solidFill>
              </a:rPr>
              <a:t>الحذر من الأخطاء الإملائية واللغوية</a:t>
            </a:r>
            <a:r>
              <a:rPr lang="en-US" sz="8000" spc="0" dirty="0">
                <a:solidFill>
                  <a:schemeClr val="tx1"/>
                </a:solidFill>
              </a:rPr>
              <a:t> </a:t>
            </a:r>
            <a:endParaRPr lang="ar-SA" sz="8000" spc="0" dirty="0" smtClean="0">
              <a:solidFill>
                <a:schemeClr val="tx1"/>
              </a:solidFill>
            </a:endParaRPr>
          </a:p>
          <a:p>
            <a:pPr algn="r">
              <a:lnSpc>
                <a:spcPct val="120000"/>
              </a:lnSpc>
            </a:pPr>
            <a:r>
              <a:rPr lang="ar-SA" sz="8000" spc="0" dirty="0" smtClean="0">
                <a:solidFill>
                  <a:schemeClr val="tx1"/>
                </a:solidFill>
              </a:rPr>
              <a:t>10-اكتب </a:t>
            </a:r>
            <a:r>
              <a:rPr lang="ar-SA" sz="8000" spc="0" dirty="0">
                <a:solidFill>
                  <a:schemeClr val="tx1"/>
                </a:solidFill>
              </a:rPr>
              <a:t>المقدمة بعد ان تكون قد كتبت الموضوع </a:t>
            </a:r>
            <a:r>
              <a:rPr lang="en-US" sz="8000" spc="0" dirty="0">
                <a:solidFill>
                  <a:schemeClr val="tx1"/>
                </a:solidFill>
              </a:rPr>
              <a:t/>
            </a:r>
            <a:br>
              <a:rPr lang="en-US" sz="8000" spc="0" dirty="0">
                <a:solidFill>
                  <a:schemeClr val="tx1"/>
                </a:solidFill>
              </a:rPr>
            </a:br>
            <a:r>
              <a:rPr lang="ar-SA" sz="8000" spc="0" dirty="0" smtClean="0">
                <a:solidFill>
                  <a:schemeClr val="tx1"/>
                </a:solidFill>
              </a:rPr>
              <a:t>     </a:t>
            </a:r>
            <a:r>
              <a:rPr lang="ar-SA" sz="8000" dirty="0" smtClean="0">
                <a:solidFill>
                  <a:schemeClr val="tx1"/>
                </a:solidFill>
              </a:rPr>
              <a:t>                                 </a:t>
            </a:r>
            <a:endParaRPr lang="ar-SA" sz="8000" dirty="0">
              <a:solidFill>
                <a:schemeClr val="tx1"/>
              </a:solidFill>
            </a:endParaRPr>
          </a:p>
          <a:p>
            <a:endParaRPr lang="ar-SA" sz="8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1295400"/>
          </a:xfrm>
        </p:spPr>
        <p:txBody>
          <a:bodyPr>
            <a:normAutofit fontScale="90000"/>
          </a:bodyPr>
          <a:lstStyle/>
          <a:p>
            <a:pPr algn="r"/>
            <a:r>
              <a:rPr lang="ar-SA" sz="4400" dirty="0" smtClean="0">
                <a:solidFill>
                  <a:srgbClr val="FF0000"/>
                </a:solidFill>
              </a:rPr>
              <a:t/>
            </a:r>
            <a:br>
              <a:rPr lang="ar-SA" sz="4400" dirty="0" smtClean="0">
                <a:solidFill>
                  <a:srgbClr val="FF0000"/>
                </a:solidFill>
              </a:rPr>
            </a:br>
            <a:r>
              <a:rPr lang="ar-SA" sz="4400" dirty="0">
                <a:solidFill>
                  <a:srgbClr val="FF0000"/>
                </a:solidFill>
              </a:rPr>
              <a:t/>
            </a:r>
            <a:br>
              <a:rPr lang="ar-SA" sz="4400" dirty="0">
                <a:solidFill>
                  <a:srgbClr val="FF0000"/>
                </a:solidFill>
              </a:rPr>
            </a:br>
            <a:r>
              <a:rPr lang="ar-SA" sz="4400" dirty="0" smtClean="0">
                <a:solidFill>
                  <a:srgbClr val="FF0000"/>
                </a:solidFill>
              </a:rPr>
              <a:t/>
            </a:r>
            <a:br>
              <a:rPr lang="ar-SA" sz="4400" dirty="0" smtClean="0">
                <a:solidFill>
                  <a:srgbClr val="FF0000"/>
                </a:solidFill>
              </a:rPr>
            </a:br>
            <a:r>
              <a:rPr lang="ar-SA" sz="4400" dirty="0" smtClean="0">
                <a:solidFill>
                  <a:srgbClr val="FF0000"/>
                </a:solidFill>
              </a:rPr>
              <a:t>مهارات </a:t>
            </a:r>
            <a:r>
              <a:rPr lang="ar-SA" sz="4400" dirty="0">
                <a:solidFill>
                  <a:srgbClr val="FF0000"/>
                </a:solidFill>
              </a:rPr>
              <a:t>الكتابة: </a:t>
            </a:r>
            <a:br>
              <a:rPr lang="ar-SA" sz="4400" dirty="0">
                <a:solidFill>
                  <a:srgbClr val="FF0000"/>
                </a:solidFill>
              </a:rPr>
            </a:b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20181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الاتصال اللفظي المكتوب 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ar-SA" sz="3200" b="1" i="1" dirty="0" smtClean="0">
                <a:solidFill>
                  <a:srgbClr val="7030A0"/>
                </a:solidFill>
              </a:rPr>
              <a:t>مهارات الكتابة بالحاسب الآلي :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1- </a:t>
            </a:r>
            <a:r>
              <a:rPr lang="ar-SA" b="1" dirty="0" smtClean="0"/>
              <a:t>استخدم خطوط مناسبة لطبيعة الرسالة</a:t>
            </a:r>
            <a:r>
              <a:rPr lang="en-US" b="1" dirty="0" smtClean="0"/>
              <a:t> </a:t>
            </a:r>
            <a:br>
              <a:rPr lang="en-US" b="1" dirty="0" smtClean="0"/>
            </a:br>
            <a:r>
              <a:rPr lang="en-US" b="1" dirty="0" smtClean="0"/>
              <a:t>2- </a:t>
            </a:r>
            <a:r>
              <a:rPr lang="ar-SA" b="1" dirty="0" smtClean="0"/>
              <a:t>استخدم نسقا موحدا من حيث الحجم في الموضوع كله</a:t>
            </a:r>
            <a:r>
              <a:rPr lang="en-US" b="1" dirty="0" smtClean="0"/>
              <a:t> </a:t>
            </a:r>
            <a:br>
              <a:rPr lang="en-US" b="1" dirty="0" smtClean="0"/>
            </a:br>
            <a:r>
              <a:rPr lang="en-US" b="1" dirty="0" smtClean="0"/>
              <a:t>3- </a:t>
            </a:r>
            <a:r>
              <a:rPr lang="ar-SA" b="1" dirty="0" smtClean="0"/>
              <a:t>لا تستخدم الخطوط المعرضة والمائلة</a:t>
            </a:r>
            <a:r>
              <a:rPr lang="en-US" b="1" dirty="0" smtClean="0"/>
              <a:t> </a:t>
            </a:r>
            <a:br>
              <a:rPr lang="en-US" b="1" dirty="0" smtClean="0"/>
            </a:br>
            <a:r>
              <a:rPr lang="en-US" b="1" dirty="0" smtClean="0"/>
              <a:t>4- </a:t>
            </a:r>
            <a:r>
              <a:rPr lang="ar-SA" b="1" dirty="0" smtClean="0"/>
              <a:t>استخدم خطوط متعارف عليها في جميع الأنظمة .. عند نقل النص بصورة الكترونية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5- </a:t>
            </a:r>
            <a:r>
              <a:rPr lang="ar-SA" b="1" dirty="0" smtClean="0"/>
              <a:t>لا تكثر من استخدام الألوان مع استخدام خلفية بيضا</a:t>
            </a:r>
            <a:r>
              <a:rPr lang="en-US" b="1" dirty="0" smtClean="0"/>
              <a:t> </a:t>
            </a:r>
            <a:br>
              <a:rPr lang="en-US" b="1" dirty="0" smtClean="0"/>
            </a:br>
            <a:r>
              <a:rPr lang="en-US" b="1" dirty="0" smtClean="0"/>
              <a:t>6- </a:t>
            </a:r>
            <a:r>
              <a:rPr lang="ar-SA" b="1" dirty="0" smtClean="0"/>
              <a:t>استخدام أبعاد مناسبة بين الأسطر والكلمات</a:t>
            </a:r>
            <a:r>
              <a:rPr lang="en-US" b="1" dirty="0" smtClean="0"/>
              <a:t> </a:t>
            </a:r>
            <a:br>
              <a:rPr lang="en-US" b="1" dirty="0" smtClean="0"/>
            </a:br>
            <a:r>
              <a:rPr lang="ar-SA" b="1" dirty="0" smtClean="0"/>
              <a:t> </a:t>
            </a:r>
            <a:r>
              <a:rPr lang="en-US" b="1" dirty="0" smtClean="0"/>
              <a:t>7-</a:t>
            </a:r>
            <a:r>
              <a:rPr lang="ar-SA" b="1" dirty="0" smtClean="0"/>
              <a:t> لا تكثر من حشو الكلام</a:t>
            </a:r>
            <a:r>
              <a:rPr lang="en-US" b="1" dirty="0" smtClean="0"/>
              <a:t> </a:t>
            </a:r>
            <a:endParaRPr lang="ar-SA" dirty="0"/>
          </a:p>
        </p:txBody>
      </p:sp>
      <p:pic>
        <p:nvPicPr>
          <p:cNvPr id="1026" name="Picture 2" descr="C:\Users\Dell\Desktop\صور\513c55d7821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52400"/>
            <a:ext cx="3429000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الاتصال اللفظي المكتوب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ar-SA" sz="3200" b="1" i="1" dirty="0" smtClean="0">
                <a:solidFill>
                  <a:srgbClr val="7030A0"/>
                </a:solidFill>
              </a:rPr>
              <a:t>مهارات الكتابة عبر البريد الالكتروني:</a:t>
            </a:r>
            <a:r>
              <a:rPr lang="en-US" sz="3200" b="1" i="1" dirty="0" smtClean="0">
                <a:solidFill>
                  <a:srgbClr val="7030A0"/>
                </a:solidFill>
              </a:rPr>
              <a:t> </a:t>
            </a:r>
          </a:p>
          <a:p>
            <a:pPr>
              <a:buNone/>
            </a:pPr>
            <a:r>
              <a:rPr lang="ar-SA" b="1" dirty="0" smtClean="0"/>
              <a:t>    -1اكتب عنوان الرسالة بوضوح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2- </a:t>
            </a:r>
            <a:r>
              <a:rPr lang="ar-SA" b="1" dirty="0" smtClean="0"/>
              <a:t>استخدم خاصية التحقق من الهجاء </a:t>
            </a:r>
            <a:r>
              <a:rPr lang="en-US" b="1" dirty="0" smtClean="0"/>
              <a:t>spell check</a:t>
            </a:r>
            <a:r>
              <a:rPr lang="ar-SA" b="1" dirty="0" smtClean="0"/>
              <a:t> والقواعد اللغوية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3- </a:t>
            </a:r>
            <a:r>
              <a:rPr lang="ar-SA" b="1" dirty="0" smtClean="0"/>
              <a:t>تفادى المرفقات الغير هامة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4- </a:t>
            </a:r>
            <a:r>
              <a:rPr lang="ar-SA" b="1" dirty="0" smtClean="0"/>
              <a:t>اضف توقيعك في نهاية الرسالة</a:t>
            </a:r>
            <a:r>
              <a:rPr lang="en-US" b="1" dirty="0" smtClean="0"/>
              <a:t> </a:t>
            </a:r>
            <a:br>
              <a:rPr lang="en-US" b="1" dirty="0" smtClean="0"/>
            </a:br>
            <a:r>
              <a:rPr lang="ar-SA" b="1" dirty="0" smtClean="0"/>
              <a:t> </a:t>
            </a:r>
            <a:r>
              <a:rPr lang="en-US" b="1" dirty="0" smtClean="0"/>
              <a:t>5-</a:t>
            </a:r>
            <a:r>
              <a:rPr lang="ar-SA" b="1" dirty="0" smtClean="0"/>
              <a:t> تأكد من صحة العنوان الذي سترسل إليه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نشاط تطبيقي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endParaRPr lang="ar-SA" sz="2800" b="1" dirty="0" smtClean="0">
              <a:solidFill>
                <a:srgbClr val="FF0066"/>
              </a:solidFill>
            </a:endParaRPr>
          </a:p>
          <a:p>
            <a:pPr algn="ctr"/>
            <a:endParaRPr lang="ar-SA" sz="2800" b="1" dirty="0" smtClean="0">
              <a:solidFill>
                <a:srgbClr val="FF0066"/>
              </a:solidFill>
            </a:endParaRPr>
          </a:p>
          <a:p>
            <a:pPr algn="ctr">
              <a:buNone/>
            </a:pPr>
            <a:r>
              <a:rPr lang="ar-SA" sz="2800" b="1" dirty="0" smtClean="0">
                <a:solidFill>
                  <a:srgbClr val="FF0066"/>
                </a:solidFill>
              </a:rPr>
              <a:t>انتهى العام الدراسي وترغب في شغل وقت فراغك خلال الصيف , اكتب بريدا الكترونيا الى مؤسسة ترغب في التدرب فيها ليتم منحك فرصة للعمل لديهم لنيل الخبرة..</a:t>
            </a:r>
          </a:p>
          <a:p>
            <a:pPr algn="ctr">
              <a:buNone/>
            </a:pPr>
            <a:r>
              <a:rPr lang="ar-SA" sz="2800" b="1" dirty="0" smtClean="0"/>
              <a:t>يتم ارسالها على الايميل............</a:t>
            </a:r>
          </a:p>
          <a:p>
            <a:endParaRPr lang="ar-SA" b="1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الاتصال اللفظي المنطوق</a:t>
            </a:r>
            <a:endParaRPr lang="ar-SA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ar-SA" sz="1800" b="1" dirty="0" smtClean="0"/>
              <a:t>  </a:t>
            </a:r>
          </a:p>
          <a:p>
            <a:r>
              <a:rPr lang="ar-SA" sz="2000" b="1" dirty="0" smtClean="0"/>
              <a:t>يعرف الاتصال اللفظي المنطوق </a:t>
            </a:r>
            <a:r>
              <a:rPr lang="ar-SA" sz="2000" b="1" dirty="0" smtClean="0"/>
              <a:t>بأنه:</a:t>
            </a:r>
            <a:r>
              <a:rPr lang="ar-SA" sz="2000" b="1" dirty="0" smtClean="0">
                <a:solidFill>
                  <a:srgbClr val="FF0066"/>
                </a:solidFill>
              </a:rPr>
              <a:t>تبادل </a:t>
            </a:r>
            <a:r>
              <a:rPr lang="ar-SA" sz="2000" b="1" dirty="0" smtClean="0">
                <a:solidFill>
                  <a:srgbClr val="FF0066"/>
                </a:solidFill>
              </a:rPr>
              <a:t>اللغة المنطوقة بين أطراف الاتصال للوصول إلى أكبر قدر من الفهم المشترك للمعنى الذي تشيره الألفاظ لدى أطراف الاتصال </a:t>
            </a:r>
            <a:r>
              <a:rPr lang="en-US" sz="2000" b="1" dirty="0">
                <a:solidFill>
                  <a:srgbClr val="FF0066"/>
                </a:solidFill>
              </a:rPr>
              <a:t>.</a:t>
            </a:r>
            <a:r>
              <a:rPr lang="en-US" sz="1800" b="1" dirty="0" smtClean="0"/>
              <a:t/>
            </a:r>
            <a:br>
              <a:rPr lang="en-US" sz="1800" b="1" dirty="0" smtClean="0"/>
            </a:br>
            <a:r>
              <a:rPr lang="ar-SA" sz="2400" b="1" dirty="0" smtClean="0"/>
              <a:t>مميزات</a:t>
            </a:r>
            <a:r>
              <a:rPr lang="ar-SA" sz="1800" b="1" dirty="0" smtClean="0"/>
              <a:t> (</a:t>
            </a:r>
            <a:r>
              <a:rPr lang="ar-SA" sz="2000" b="1" i="1" dirty="0" smtClean="0">
                <a:solidFill>
                  <a:srgbClr val="7030A0"/>
                </a:solidFill>
              </a:rPr>
              <a:t>محددات وخصائص) </a:t>
            </a:r>
            <a:r>
              <a:rPr lang="ar-SA" sz="2000" b="1" i="1" dirty="0" smtClean="0">
                <a:solidFill>
                  <a:srgbClr val="7030A0"/>
                </a:solidFill>
              </a:rPr>
              <a:t>الاتصال اللفظي المنطوق</a:t>
            </a:r>
            <a:r>
              <a:rPr lang="ar-SA" sz="2000" b="1" i="1" dirty="0" smtClean="0">
                <a:solidFill>
                  <a:srgbClr val="7030A0"/>
                </a:solidFill>
              </a:rPr>
              <a:t>:</a:t>
            </a:r>
            <a:endParaRPr lang="en-US" sz="2000" b="1" i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n-US" sz="1800" b="1" dirty="0" smtClean="0"/>
              <a:t/>
            </a:r>
            <a:br>
              <a:rPr lang="en-US" sz="1800" b="1" dirty="0" smtClean="0"/>
            </a:br>
            <a:r>
              <a:rPr lang="en-US" sz="1800" b="1" dirty="0" smtClean="0"/>
              <a:t>1- </a:t>
            </a:r>
            <a:r>
              <a:rPr lang="ar-SA" sz="1800" b="1" dirty="0" smtClean="0"/>
              <a:t>الوسيلة الأكثر شيوعا في التواصل .. لأن معظم الأشياء التي تفعلها تعتمد عليه لسهولته وسرعته</a:t>
            </a:r>
            <a:r>
              <a:rPr lang="en-US" sz="1800" b="1" dirty="0" smtClean="0"/>
              <a:t> </a:t>
            </a:r>
            <a:r>
              <a:rPr lang="en-US" sz="1800" b="1" dirty="0" smtClean="0"/>
              <a:t>.</a:t>
            </a:r>
            <a:endParaRPr lang="ar-SA" sz="1800" b="1" dirty="0" smtClean="0"/>
          </a:p>
          <a:p>
            <a:pPr marL="0" indent="0">
              <a:buNone/>
            </a:pPr>
            <a:r>
              <a:rPr lang="en-US" sz="1800" b="1" dirty="0" smtClean="0"/>
              <a:t/>
            </a:r>
            <a:br>
              <a:rPr lang="en-US" sz="1800" b="1" dirty="0" smtClean="0"/>
            </a:br>
            <a:r>
              <a:rPr lang="en-US" sz="1800" b="1" dirty="0" smtClean="0"/>
              <a:t>2- </a:t>
            </a:r>
            <a:r>
              <a:rPr lang="ar-SA" sz="1800" b="1" dirty="0" smtClean="0"/>
              <a:t>أن التوافق في اللغة شرط أساسي لحدوث الاتصال اللفظي لحدوث الاتصال ونجاحه بخلاف الاتصال الغير لفظي</a:t>
            </a:r>
            <a:r>
              <a:rPr lang="en-US" sz="1800" b="1" dirty="0" smtClean="0"/>
              <a:t> </a:t>
            </a:r>
            <a:endParaRPr lang="en-US" sz="1800" b="1" dirty="0" smtClean="0"/>
          </a:p>
          <a:p>
            <a:pPr marL="0" indent="0">
              <a:buNone/>
            </a:pPr>
            <a:r>
              <a:rPr lang="en-US" sz="1800" b="1" dirty="0" smtClean="0"/>
              <a:t/>
            </a:r>
            <a:br>
              <a:rPr lang="en-US" sz="1800" b="1" dirty="0" smtClean="0"/>
            </a:br>
            <a:r>
              <a:rPr lang="en-US" sz="1800" b="1" dirty="0" smtClean="0"/>
              <a:t>3- </a:t>
            </a:r>
            <a:r>
              <a:rPr lang="ar-SA" sz="1800" b="1" dirty="0" smtClean="0"/>
              <a:t>يعتمد على الثروة اللغوية عند </a:t>
            </a:r>
            <a:r>
              <a:rPr lang="ar-SA" sz="1800" b="1" dirty="0" smtClean="0"/>
              <a:t>التحدث</a:t>
            </a:r>
          </a:p>
          <a:p>
            <a:pPr marL="0" indent="0">
              <a:buNone/>
            </a:pPr>
            <a:r>
              <a:rPr lang="en-US" sz="1800" b="1" dirty="0" smtClean="0"/>
              <a:t/>
            </a:r>
            <a:br>
              <a:rPr lang="en-US" sz="1800" b="1" dirty="0" smtClean="0"/>
            </a:br>
            <a:r>
              <a:rPr lang="en-US" sz="1800" b="1" dirty="0" smtClean="0"/>
              <a:t>4- </a:t>
            </a:r>
            <a:r>
              <a:rPr lang="ar-SA" sz="1800" b="1" dirty="0" smtClean="0"/>
              <a:t>يتأثر بشكل واضح بالعوامل غير اللفظية </a:t>
            </a:r>
            <a:r>
              <a:rPr lang="ar-SA" sz="1800" b="1" dirty="0" smtClean="0"/>
              <a:t>(تعبيرات الوجه،لغة الجسد)</a:t>
            </a:r>
            <a:endParaRPr lang="ar-SA" sz="1800" b="1" dirty="0" smtClean="0"/>
          </a:p>
          <a:p>
            <a:endParaRPr lang="ar-SA" sz="1800" b="1" dirty="0" smtClean="0"/>
          </a:p>
          <a:p>
            <a:pPr marL="0" indent="0">
              <a:buNone/>
            </a:pPr>
            <a:endParaRPr lang="ar-SA" sz="1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مهارات الإرسال(الاتصال اللفظي المنطوق)</a:t>
            </a:r>
            <a:endParaRPr lang="ar-SA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ar-SA" b="1" dirty="0"/>
          </a:p>
        </p:txBody>
      </p:sp>
      <p:sp>
        <p:nvSpPr>
          <p:cNvPr id="6" name="Rounded Rectangle 5"/>
          <p:cNvSpPr/>
          <p:nvPr/>
        </p:nvSpPr>
        <p:spPr>
          <a:xfrm>
            <a:off x="1905000" y="1524000"/>
            <a:ext cx="5638800" cy="1219200"/>
          </a:xfrm>
          <a:prstGeom prst="roundRect">
            <a:avLst>
              <a:gd name="adj" fmla="val 249"/>
            </a:avLst>
          </a:prstGeom>
          <a:solidFill>
            <a:schemeClr val="bg1">
              <a:lumMod val="6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b="1" i="1" dirty="0" smtClean="0"/>
              <a:t>مهارات الإرسال(الاتصال اللفظي المنطوق)</a:t>
            </a:r>
            <a:endParaRPr lang="ar-SA" sz="2800" b="1" i="1" dirty="0"/>
          </a:p>
        </p:txBody>
      </p:sp>
      <p:sp>
        <p:nvSpPr>
          <p:cNvPr id="8" name="Rounded Rectangle 7"/>
          <p:cNvSpPr/>
          <p:nvPr/>
        </p:nvSpPr>
        <p:spPr>
          <a:xfrm>
            <a:off x="4800600" y="3505200"/>
            <a:ext cx="3200400" cy="8382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b="1" dirty="0" smtClean="0"/>
              <a:t>1-مهارات التحدث والمخاطبة</a:t>
            </a:r>
            <a:endParaRPr lang="ar-SA" b="1" dirty="0"/>
          </a:p>
        </p:txBody>
      </p:sp>
      <p:sp>
        <p:nvSpPr>
          <p:cNvPr id="9" name="Rounded Rectangle 8"/>
          <p:cNvSpPr/>
          <p:nvPr/>
        </p:nvSpPr>
        <p:spPr>
          <a:xfrm>
            <a:off x="990600" y="3505200"/>
            <a:ext cx="3124200" cy="8382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b="1" dirty="0" smtClean="0"/>
              <a:t>2-مهارات </a:t>
            </a:r>
            <a:r>
              <a:rPr lang="ar-SA" b="1" dirty="0" smtClean="0"/>
              <a:t>ااعدادالعرض</a:t>
            </a:r>
            <a:endParaRPr lang="ar-SA" b="1" dirty="0"/>
          </a:p>
        </p:txBody>
      </p:sp>
      <p:sp>
        <p:nvSpPr>
          <p:cNvPr id="10" name="Down Arrow 9"/>
          <p:cNvSpPr/>
          <p:nvPr/>
        </p:nvSpPr>
        <p:spPr>
          <a:xfrm>
            <a:off x="6019800" y="2819400"/>
            <a:ext cx="457200" cy="685800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b="1"/>
          </a:p>
        </p:txBody>
      </p:sp>
      <p:sp>
        <p:nvSpPr>
          <p:cNvPr id="12" name="Down Arrow 11"/>
          <p:cNvSpPr/>
          <p:nvPr/>
        </p:nvSpPr>
        <p:spPr>
          <a:xfrm>
            <a:off x="2895600" y="2819400"/>
            <a:ext cx="408432" cy="685800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b="1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4400" b="1" dirty="0" smtClean="0">
                <a:solidFill>
                  <a:srgbClr val="FF0000"/>
                </a:solidFill>
              </a:rPr>
              <a:t>أولا:مهارات التحدث </a:t>
            </a:r>
            <a:r>
              <a:rPr lang="ar-SA" sz="4400" b="1" dirty="0" smtClean="0">
                <a:solidFill>
                  <a:srgbClr val="FF0000"/>
                </a:solidFill>
              </a:rPr>
              <a:t>والالقاء</a:t>
            </a:r>
            <a:endParaRPr lang="ar-SA" sz="44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ar-SA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هل شاهدت شخصا متحدثا فوددت أن تكون مثله؟</a:t>
            </a:r>
          </a:p>
          <a:p>
            <a:pPr algn="just"/>
            <a:r>
              <a:rPr lang="ar-SA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هل يمكن اكتساب هذه المهارة ،وكيف؟</a:t>
            </a:r>
          </a:p>
          <a:p>
            <a:pPr algn="just"/>
            <a:r>
              <a:rPr lang="ar-SA" sz="4000" b="1" dirty="0" smtClean="0">
                <a:solidFill>
                  <a:srgbClr val="7030A0"/>
                </a:solidFill>
              </a:rPr>
              <a:t>يمكن تعريف مهارة التحدث </a:t>
            </a:r>
            <a:r>
              <a:rPr lang="ar-SA" sz="4000" dirty="0" smtClean="0"/>
              <a:t>: </a:t>
            </a:r>
            <a:r>
              <a:rPr lang="ar-SA" sz="4000" dirty="0" smtClean="0"/>
              <a:t>بأنها القدرة على توظيف اللغة والألفاظ والصوت للتواصل مع الآخرين سواء على مستوى الاستيعاب أو التعبير </a:t>
            </a:r>
            <a:endParaRPr lang="ar-SA" sz="4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 smtClean="0"/>
              <a:t>أهم مهارات التحدث </a:t>
            </a:r>
            <a:r>
              <a:rPr lang="ar-SA" b="1" dirty="0" smtClean="0"/>
              <a:t>والالقاء: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US" b="1" dirty="0" smtClean="0"/>
              <a:t> </a:t>
            </a:r>
            <a:r>
              <a:rPr lang="ar-SA" sz="3800" b="1" dirty="0" smtClean="0"/>
              <a:t>1- التهيئة النفسية والتخلص من الرسائل السلبية.</a:t>
            </a:r>
          </a:p>
          <a:p>
            <a:pPr>
              <a:buNone/>
            </a:pPr>
            <a:r>
              <a:rPr lang="ar-SA" sz="3800" b="1" dirty="0" smtClean="0"/>
              <a:t>2- صيا</a:t>
            </a:r>
            <a:r>
              <a:rPr lang="ar-SA" sz="3800" b="1" dirty="0" smtClean="0"/>
              <a:t>غة </a:t>
            </a:r>
            <a:r>
              <a:rPr lang="ar-SA" sz="3800" b="1" dirty="0" smtClean="0"/>
              <a:t>الأفكار ذهنيا قبل </a:t>
            </a:r>
            <a:r>
              <a:rPr lang="ar-SA" sz="3800" b="1" dirty="0" smtClean="0"/>
              <a:t>التحدث</a:t>
            </a:r>
            <a:r>
              <a:rPr lang="ar-SA" sz="3800" b="1" dirty="0" smtClean="0"/>
              <a:t>.</a:t>
            </a:r>
          </a:p>
          <a:p>
            <a:pPr>
              <a:buNone/>
            </a:pPr>
            <a:r>
              <a:rPr lang="ar-SA" sz="3800" b="1" dirty="0" smtClean="0"/>
              <a:t>3-المظهر الل</a:t>
            </a:r>
            <a:r>
              <a:rPr lang="ar-SA" sz="3800" b="1" dirty="0" smtClean="0"/>
              <a:t>ائق.</a:t>
            </a:r>
          </a:p>
          <a:p>
            <a:pPr>
              <a:buNone/>
            </a:pPr>
            <a:r>
              <a:rPr lang="ar-SA" sz="3800" b="1" dirty="0" smtClean="0"/>
              <a:t>4-حالة الوقوف (الجسدي).</a:t>
            </a:r>
          </a:p>
          <a:p>
            <a:pPr>
              <a:buNone/>
            </a:pPr>
            <a:r>
              <a:rPr lang="ar-SA" sz="3800" b="1" dirty="0" smtClean="0"/>
              <a:t>5-انشراح الوجه والبشاشه.</a:t>
            </a:r>
          </a:p>
          <a:p>
            <a:pPr>
              <a:buNone/>
            </a:pPr>
            <a:r>
              <a:rPr lang="ar-SA" sz="3800" b="1" dirty="0" smtClean="0"/>
              <a:t>6-</a:t>
            </a:r>
            <a:r>
              <a:rPr lang="ar-SA" sz="3800" b="1" dirty="0" smtClean="0"/>
              <a:t>الاتصال البصري.</a:t>
            </a:r>
          </a:p>
          <a:p>
            <a:pPr>
              <a:buNone/>
            </a:pPr>
            <a:r>
              <a:rPr lang="ar-SA" sz="3800" b="1" dirty="0" smtClean="0"/>
              <a:t>7-حالة الوقوف (الكلامي).</a:t>
            </a:r>
          </a:p>
          <a:p>
            <a:pPr>
              <a:buNone/>
            </a:pPr>
            <a:r>
              <a:rPr lang="ar-SA" sz="3800" b="1" dirty="0" smtClean="0"/>
              <a:t>8-انتقائية الألفاظ وحسن تقديمها.</a:t>
            </a:r>
          </a:p>
          <a:p>
            <a:pPr>
              <a:buNone/>
            </a:pPr>
            <a:r>
              <a:rPr lang="ar-SA" sz="3800" b="1" dirty="0" smtClean="0"/>
              <a:t>9-تنويع الآداء الصوتي(مستوى الصوت،معدل الايقاع،تنويع نبرة الصوت،التشديد على بعض الكلمات</a:t>
            </a:r>
          </a:p>
          <a:p>
            <a:pPr>
              <a:buNone/>
            </a:pPr>
            <a:r>
              <a:rPr lang="ar-SA" sz="3800" b="1" dirty="0" smtClean="0"/>
              <a:t>توظيف الوقفات والسكتات مابين عادية وانتقالية وتشويق .</a:t>
            </a:r>
          </a:p>
          <a:p>
            <a:pPr>
              <a:buNone/>
            </a:pPr>
            <a:r>
              <a:rPr lang="ar-SA" sz="3800" b="1" dirty="0" smtClean="0"/>
              <a:t>10</a:t>
            </a:r>
            <a:r>
              <a:rPr lang="en-US" sz="3800" b="1" dirty="0" smtClean="0"/>
              <a:t>- </a:t>
            </a:r>
            <a:r>
              <a:rPr lang="ar-SA" sz="3800" b="1" dirty="0" smtClean="0"/>
              <a:t>الالتزام بصلب الموضوع والتركيز على النقاط المهمة .</a:t>
            </a:r>
          </a:p>
          <a:p>
            <a:pPr>
              <a:buNone/>
            </a:pPr>
            <a:r>
              <a:rPr lang="ar-SA" sz="3800" b="1" dirty="0" smtClean="0"/>
              <a:t>11-تفعيل لغة الجسد أثناء</a:t>
            </a:r>
            <a:r>
              <a:rPr lang="en-US" sz="3800" b="1" dirty="0" smtClean="0"/>
              <a:t> </a:t>
            </a:r>
            <a:r>
              <a:rPr lang="ar-SA" sz="3800" b="1" dirty="0" smtClean="0"/>
              <a:t> التحدث (تعبيرات متزامنه مع الكلام ، تحريك اليدان بشكل مناسب ، تجنب اللزمات).</a:t>
            </a:r>
          </a:p>
          <a:p>
            <a:pPr>
              <a:buNone/>
            </a:pPr>
            <a:r>
              <a:rPr lang="ar-SA" sz="3800" b="1" dirty="0" smtClean="0"/>
              <a:t>12-ادارة الحضور في اللقاءات الجماهيرية.</a:t>
            </a:r>
            <a:r>
              <a:rPr lang="en-US" sz="3800" b="1" dirty="0"/>
              <a:t/>
            </a:r>
            <a:br>
              <a:rPr lang="en-US" sz="3800" b="1" dirty="0"/>
            </a:br>
            <a:r>
              <a:rPr lang="en-US" sz="3300" b="1" dirty="0" smtClean="0"/>
              <a:t/>
            </a:r>
            <a:br>
              <a:rPr lang="en-US" sz="3300" b="1" dirty="0" smtClean="0"/>
            </a:br>
            <a:r>
              <a:rPr lang="en-US" sz="3300" b="1" dirty="0" smtClean="0"/>
              <a:t> </a:t>
            </a:r>
            <a:endParaRPr lang="ar-SA" sz="3300" b="1" dirty="0"/>
          </a:p>
        </p:txBody>
      </p:sp>
      <p:pic>
        <p:nvPicPr>
          <p:cNvPr id="4098" name="Picture 2" descr="C:\Users\Dell\Desktop\صور\__1_~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447799"/>
            <a:ext cx="3276600" cy="22117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3600" b="1" dirty="0" smtClean="0">
                <a:solidFill>
                  <a:srgbClr val="FF0000"/>
                </a:solidFill>
              </a:rPr>
              <a:t>ثانيا:مهارات اللإلقاء</a:t>
            </a:r>
            <a:endParaRPr lang="ar-SA" dirty="0"/>
          </a:p>
        </p:txBody>
      </p:sp>
      <p:pic>
        <p:nvPicPr>
          <p:cNvPr id="1026" name="Picture 2" descr="C:\Users\Dell\Desktop\صور\227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1447800"/>
            <a:ext cx="2362200" cy="38100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286000" y="1981200"/>
            <a:ext cx="6553200" cy="212365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ar-SA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ar-SA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ar-SA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هل يمكن اكتساب مهارة الإلقاء؟</a:t>
            </a:r>
            <a:r>
              <a:rPr lang="en-US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en-US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ar-SA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 smtClean="0"/>
              <a:t>مهارات </a:t>
            </a:r>
            <a:r>
              <a:rPr lang="ar-SA" b="1" dirty="0" smtClean="0"/>
              <a:t>اعداد العروض</a:t>
            </a:r>
            <a:endParaRPr lang="ar-SA" b="1" dirty="0"/>
          </a:p>
        </p:txBody>
      </p:sp>
      <p:sp>
        <p:nvSpPr>
          <p:cNvPr id="4" name="Rectangle 3"/>
          <p:cNvSpPr/>
          <p:nvPr/>
        </p:nvSpPr>
        <p:spPr>
          <a:xfrm>
            <a:off x="3657600" y="2743200"/>
            <a:ext cx="2438400" cy="838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b="1" dirty="0" smtClean="0"/>
              <a:t>مهارات </a:t>
            </a:r>
            <a:r>
              <a:rPr lang="ar-SA" sz="2800" b="1" dirty="0" smtClean="0"/>
              <a:t>اعداد العروض</a:t>
            </a:r>
            <a:endParaRPr lang="ar-SA" sz="2800" b="1" dirty="0"/>
          </a:p>
        </p:txBody>
      </p:sp>
      <p:sp>
        <p:nvSpPr>
          <p:cNvPr id="14" name="Horizontal Scroll 13"/>
          <p:cNvSpPr/>
          <p:nvPr/>
        </p:nvSpPr>
        <p:spPr>
          <a:xfrm>
            <a:off x="6096000" y="1600200"/>
            <a:ext cx="2133600" cy="121920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/>
              <a:t>1-مهارات الاعداد </a:t>
            </a:r>
            <a:r>
              <a:rPr lang="ar-SA" b="1" dirty="0" smtClean="0"/>
              <a:t> </a:t>
            </a:r>
            <a:r>
              <a:rPr lang="ar-SA" b="1" dirty="0" smtClean="0"/>
              <a:t>الجيد </a:t>
            </a:r>
            <a:r>
              <a:rPr lang="ar-SA" b="1" dirty="0" smtClean="0"/>
              <a:t>للعروض</a:t>
            </a:r>
            <a:endParaRPr lang="ar-SA" b="1" dirty="0"/>
          </a:p>
        </p:txBody>
      </p:sp>
      <p:sp>
        <p:nvSpPr>
          <p:cNvPr id="15" name="Horizontal Scroll 14"/>
          <p:cNvSpPr/>
          <p:nvPr/>
        </p:nvSpPr>
        <p:spPr>
          <a:xfrm>
            <a:off x="1981200" y="1676400"/>
            <a:ext cx="2057400" cy="1143000"/>
          </a:xfrm>
          <a:prstGeom prst="horizontalScroll">
            <a:avLst>
              <a:gd name="adj" fmla="val 89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/>
              <a:t>2-قواعد مهمة لاعداد العروض (البور بوينت)</a:t>
            </a:r>
            <a:endParaRPr lang="ar-SA" b="1" dirty="0"/>
          </a:p>
        </p:txBody>
      </p:sp>
      <p:pic>
        <p:nvPicPr>
          <p:cNvPr id="2050" name="Picture 2" descr="C:\Users\Dell\Desktop\صور\reussir-ppt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38400" y="4191000"/>
            <a:ext cx="4953000" cy="198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 smtClean="0"/>
              <a:t>مهارات </a:t>
            </a:r>
            <a:r>
              <a:rPr lang="ar-SA" b="1" dirty="0" smtClean="0"/>
              <a:t>اعداد العروض: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sz="2400" b="1" dirty="0" smtClean="0">
                <a:solidFill>
                  <a:srgbClr val="FF0066"/>
                </a:solidFill>
              </a:rPr>
              <a:t>  </a:t>
            </a:r>
            <a:r>
              <a:rPr lang="ar-SA" sz="2400" b="1" dirty="0">
                <a:solidFill>
                  <a:srgbClr val="FF0066"/>
                </a:solidFill>
              </a:rPr>
              <a:t>*</a:t>
            </a:r>
            <a:r>
              <a:rPr lang="ar-SA" sz="2400" b="1" dirty="0" smtClean="0">
                <a:solidFill>
                  <a:srgbClr val="FF0066"/>
                </a:solidFill>
              </a:rPr>
              <a:t> </a:t>
            </a:r>
            <a:r>
              <a:rPr lang="ar-SA" sz="2400" b="1" dirty="0" smtClean="0">
                <a:solidFill>
                  <a:srgbClr val="FF0066"/>
                </a:solidFill>
              </a:rPr>
              <a:t>مهارات الاعداد </a:t>
            </a:r>
            <a:r>
              <a:rPr lang="ar-SA" sz="2400" b="1" dirty="0" smtClean="0">
                <a:solidFill>
                  <a:srgbClr val="FF0066"/>
                </a:solidFill>
              </a:rPr>
              <a:t> </a:t>
            </a:r>
            <a:r>
              <a:rPr lang="ar-SA" sz="2400" b="1" dirty="0" smtClean="0">
                <a:solidFill>
                  <a:srgbClr val="FF0066"/>
                </a:solidFill>
              </a:rPr>
              <a:t>الجيد </a:t>
            </a:r>
            <a:r>
              <a:rPr lang="ar-SA" sz="2400" b="1" dirty="0" smtClean="0">
                <a:solidFill>
                  <a:srgbClr val="FF0066"/>
                </a:solidFill>
              </a:rPr>
              <a:t>للعروض:</a:t>
            </a:r>
            <a:endParaRPr lang="en-US" sz="2400" b="1" dirty="0" smtClean="0">
              <a:solidFill>
                <a:srgbClr val="FF0066"/>
              </a:solidFill>
            </a:endParaRPr>
          </a:p>
          <a:p>
            <a:pPr>
              <a:buNone/>
            </a:pPr>
            <a:r>
              <a:rPr lang="ar-SA" sz="2400" b="1" dirty="0" smtClean="0"/>
              <a:t>     1-اختيار الموضوع .. على حسب الأهمية ومدى الإلمام به ويكون مناسب للزمان والمكان ويقع في دائرة اهتمام العاملين</a:t>
            </a:r>
            <a:r>
              <a:rPr lang="en-US" sz="2400" b="1" dirty="0" smtClean="0"/>
              <a:t> </a:t>
            </a:r>
            <a:br>
              <a:rPr lang="en-US" sz="2400" b="1" dirty="0" smtClean="0"/>
            </a:br>
            <a:r>
              <a:rPr lang="en-US" sz="2400" b="1" dirty="0" smtClean="0"/>
              <a:t> -2 </a:t>
            </a:r>
            <a:r>
              <a:rPr lang="ar-SA" sz="2400" b="1" dirty="0" smtClean="0"/>
              <a:t>تحديد الهدف .. ويكون واضحا ومحددا</a:t>
            </a:r>
            <a:r>
              <a:rPr lang="en-US" sz="2400" b="1" dirty="0" smtClean="0"/>
              <a:t>: </a:t>
            </a:r>
            <a:br>
              <a:rPr lang="en-US" sz="2400" b="1" dirty="0" smtClean="0"/>
            </a:br>
            <a:r>
              <a:rPr lang="ar-SA" sz="2400" b="1" dirty="0" smtClean="0"/>
              <a:t> 3- جمع المعلومات وانتقاء المفيد منها</a:t>
            </a:r>
            <a:r>
              <a:rPr lang="en-US" sz="2400" b="1" dirty="0" smtClean="0"/>
              <a:t> </a:t>
            </a:r>
            <a:br>
              <a:rPr lang="en-US" sz="2400" b="1" dirty="0" smtClean="0"/>
            </a:br>
            <a:r>
              <a:rPr lang="ar-SA" sz="2400" b="1" dirty="0" smtClean="0"/>
              <a:t> 4- صياغة الموضوع على ثلاثة أجزاء ( المقدمة / صلب الموضوع / الخاتمة) </a:t>
            </a:r>
          </a:p>
          <a:p>
            <a:pPr algn="just">
              <a:buNone/>
            </a:pPr>
            <a:r>
              <a:rPr lang="ar-SA" sz="2400" b="1" dirty="0" smtClean="0"/>
              <a:t>      </a:t>
            </a:r>
            <a:r>
              <a:rPr lang="ar-SA" sz="2400" b="1" dirty="0" smtClean="0"/>
              <a:t>5-الاخراج الفني للعرض اعداد العرض: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ar-SA" sz="2400" b="1" dirty="0" smtClean="0"/>
              <a:t>ومن أهم وسائل العرض الحديث استخدام الحاسب(البوربوينت)</a:t>
            </a:r>
            <a:r>
              <a:rPr lang="en-US" sz="2400" b="1" dirty="0" smtClean="0"/>
              <a:t>                   </a:t>
            </a:r>
            <a:r>
              <a:rPr lang="ar-SA" sz="2400" b="1" dirty="0" smtClean="0"/>
              <a:t>	</a:t>
            </a:r>
          </a:p>
          <a:p>
            <a:pPr>
              <a:buNone/>
            </a:pPr>
            <a:r>
              <a:rPr lang="ar-SA" sz="2400" b="1" dirty="0" smtClean="0"/>
              <a:t>	</a:t>
            </a:r>
            <a:r>
              <a:rPr lang="ar-SA" sz="28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	</a:t>
            </a:r>
            <a:r>
              <a:rPr lang="ar-SA" sz="2800" dirty="0"/>
              <a:t>س</a:t>
            </a:r>
            <a:r>
              <a:rPr lang="ar-SA" sz="2800" b="1" dirty="0">
                <a:solidFill>
                  <a:srgbClr val="FF0000"/>
                </a:solidFill>
              </a:rPr>
              <a:t>. كيف تنجح في اخراج </a:t>
            </a:r>
            <a:r>
              <a:rPr lang="ar-SA" sz="2800" b="1" dirty="0" smtClean="0">
                <a:solidFill>
                  <a:srgbClr val="FF0000"/>
                </a:solidFill>
              </a:rPr>
              <a:t>عرض البوربورينت </a:t>
            </a:r>
            <a:r>
              <a:rPr lang="ar-SA" sz="2800" b="1" dirty="0">
                <a:solidFill>
                  <a:srgbClr val="FF0000"/>
                </a:solidFill>
              </a:rPr>
              <a:t>بشكل جذاب؟</a:t>
            </a:r>
          </a:p>
          <a:p>
            <a:pPr algn="just">
              <a:buNone/>
            </a:pPr>
            <a:endParaRPr lang="ar-SA" sz="2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*</a:t>
            </a:r>
            <a:r>
              <a:rPr lang="ar-SA" dirty="0" smtClean="0">
                <a:solidFill>
                  <a:srgbClr val="FF0000"/>
                </a:solidFill>
              </a:rPr>
              <a:t>قواعد مهمة لإعداد العروض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dirty="0" smtClean="0"/>
              <a:t>1-البساطة </a:t>
            </a:r>
            <a:r>
              <a:rPr lang="ar-SA" dirty="0"/>
              <a:t>والوضوح</a:t>
            </a:r>
          </a:p>
          <a:p>
            <a:pPr>
              <a:buNone/>
            </a:pPr>
            <a:r>
              <a:rPr lang="ar-SA" dirty="0"/>
              <a:t>2-كتابة العنوان على الشريحة الأولى</a:t>
            </a:r>
          </a:p>
          <a:p>
            <a:pPr>
              <a:buNone/>
            </a:pPr>
            <a:r>
              <a:rPr lang="ar-SA" dirty="0"/>
              <a:t>3-استخدام قاعدة 5×5</a:t>
            </a:r>
          </a:p>
          <a:p>
            <a:pPr>
              <a:buNone/>
            </a:pPr>
            <a:r>
              <a:rPr lang="ar-SA" dirty="0"/>
              <a:t>4-الكتابة بخط واضح</a:t>
            </a:r>
          </a:p>
          <a:p>
            <a:pPr>
              <a:buNone/>
            </a:pPr>
            <a:r>
              <a:rPr lang="ar-SA" dirty="0"/>
              <a:t>5-استعمال الصور والأشكال والرسوم</a:t>
            </a:r>
          </a:p>
          <a:p>
            <a:pPr>
              <a:buNone/>
            </a:pPr>
            <a:r>
              <a:rPr lang="ar-SA" dirty="0"/>
              <a:t>6-التنسيق الجيد.</a:t>
            </a:r>
          </a:p>
          <a:p>
            <a:pPr>
              <a:buNone/>
            </a:pPr>
            <a:endParaRPr lang="ar-SA" sz="2800" b="1" dirty="0" smtClean="0">
              <a:solidFill>
                <a:srgbClr val="FF0066"/>
              </a:solidFill>
            </a:endParaRPr>
          </a:p>
        </p:txBody>
      </p:sp>
      <p:pic>
        <p:nvPicPr>
          <p:cNvPr id="3074" name="Picture 2" descr="C:\Users\Dell\Desktop\صور\article_63c8e194d43b9f5ee2b076a4824913d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447800"/>
            <a:ext cx="3429000" cy="182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442</TotalTime>
  <Words>415</Words>
  <Application>Microsoft Office PowerPoint</Application>
  <PresentationFormat>On-screen Show (4:3)</PresentationFormat>
  <Paragraphs>75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Civic</vt:lpstr>
      <vt:lpstr>الوحدة الرابعة</vt:lpstr>
      <vt:lpstr>الاتصال اللفظي المنطوق</vt:lpstr>
      <vt:lpstr>مهارات الإرسال(الاتصال اللفظي المنطوق)</vt:lpstr>
      <vt:lpstr>أولا:مهارات التحدث والالقاء</vt:lpstr>
      <vt:lpstr>أهم مهارات التحدث والالقاء:</vt:lpstr>
      <vt:lpstr>ثانيا:مهارات اللإلقاء</vt:lpstr>
      <vt:lpstr>مهارات اعداد العروض</vt:lpstr>
      <vt:lpstr>مهارات اعداد العروض:</vt:lpstr>
      <vt:lpstr>*قواعد مهمة لإعداد العروض</vt:lpstr>
      <vt:lpstr>الاتصال اللفظي المكتوب</vt:lpstr>
      <vt:lpstr>   مهارات الكتابة:  </vt:lpstr>
      <vt:lpstr>الاتصال اللفظي المكتوب  </vt:lpstr>
      <vt:lpstr>الاتصال اللفظي المكتوب </vt:lpstr>
      <vt:lpstr>نشاط تطبيقي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مهارات الارسال</dc:title>
  <dc:creator>Dell</dc:creator>
  <cp:lastModifiedBy>help</cp:lastModifiedBy>
  <cp:revision>50</cp:revision>
  <dcterms:created xsi:type="dcterms:W3CDTF">2013-07-28T14:52:40Z</dcterms:created>
  <dcterms:modified xsi:type="dcterms:W3CDTF">2015-10-03T14:50:18Z</dcterms:modified>
</cp:coreProperties>
</file>