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2" r:id="rId3"/>
    <p:sldId id="258" r:id="rId4"/>
    <p:sldId id="271" r:id="rId5"/>
    <p:sldId id="257" r:id="rId6"/>
    <p:sldId id="259" r:id="rId7"/>
    <p:sldId id="260" r:id="rId8"/>
    <p:sldId id="275" r:id="rId9"/>
    <p:sldId id="276" r:id="rId10"/>
    <p:sldId id="277" r:id="rId11"/>
    <p:sldId id="264" r:id="rId12"/>
    <p:sldId id="278" r:id="rId13"/>
    <p:sldId id="279" r:id="rId14"/>
    <p:sldId id="267" r:id="rId15"/>
    <p:sldId id="280" r:id="rId16"/>
    <p:sldId id="273" r:id="rId17"/>
    <p:sldId id="268" r:id="rId18"/>
    <p:sldId id="269" r:id="rId19"/>
    <p:sldId id="27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618" y="-5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910B02-CF33-4DC3-9035-C7C595960AE5}" type="doc">
      <dgm:prSet loTypeId="urn:microsoft.com/office/officeart/2005/8/layout/radial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E55CCA07-3B54-4D0B-AC09-3A6BCBFC1BBD}">
      <dgm:prSet phldrT="[نص]" custT="1"/>
      <dgm:spPr/>
      <dgm:t>
        <a:bodyPr/>
        <a:lstStyle/>
        <a:p>
          <a:pPr rtl="1"/>
          <a:r>
            <a:rPr lang="ar-SA" sz="2800" b="1" u="none" dirty="0" smtClean="0">
              <a:solidFill>
                <a:srgbClr val="00B050"/>
              </a:solidFill>
            </a:rPr>
            <a:t>يظهر الاتصال اللفظي في</a:t>
          </a:r>
          <a:endParaRPr lang="ar-SA" sz="2800" u="none" dirty="0">
            <a:solidFill>
              <a:srgbClr val="00B050"/>
            </a:solidFill>
          </a:endParaRPr>
        </a:p>
      </dgm:t>
    </dgm:pt>
    <dgm:pt modelId="{F4595ACF-81C6-4B83-B867-2D76E4B14E15}" type="parTrans" cxnId="{B27A13EA-E041-4F49-BF96-AEF843CDB9DA}">
      <dgm:prSet/>
      <dgm:spPr/>
      <dgm:t>
        <a:bodyPr/>
        <a:lstStyle/>
        <a:p>
          <a:pPr rtl="1"/>
          <a:endParaRPr lang="ar-SA"/>
        </a:p>
      </dgm:t>
    </dgm:pt>
    <dgm:pt modelId="{A092B5F6-B3FE-4DF6-A9F5-241DCC31EA85}" type="sibTrans" cxnId="{B27A13EA-E041-4F49-BF96-AEF843CDB9DA}">
      <dgm:prSet/>
      <dgm:spPr/>
      <dgm:t>
        <a:bodyPr/>
        <a:lstStyle/>
        <a:p>
          <a:pPr rtl="1"/>
          <a:endParaRPr lang="ar-SA"/>
        </a:p>
      </dgm:t>
    </dgm:pt>
    <dgm:pt modelId="{C6180E3B-76DB-4D5F-92F7-165C3A31EDEF}">
      <dgm:prSet phldrT="[نص]" custT="1"/>
      <dgm:spPr/>
      <dgm:t>
        <a:bodyPr/>
        <a:lstStyle/>
        <a:p>
          <a:pPr rtl="1"/>
          <a:r>
            <a:rPr lang="ar-SA" sz="2100" b="1" dirty="0" smtClean="0"/>
            <a:t> </a:t>
          </a:r>
          <a:r>
            <a:rPr lang="ar-SA" sz="2000" b="1" dirty="0" smtClean="0">
              <a:solidFill>
                <a:srgbClr val="7030A0"/>
              </a:solidFill>
            </a:rPr>
            <a:t>الحوارات والنقاشات</a:t>
          </a:r>
          <a:endParaRPr lang="ar-SA" sz="2000" b="1" dirty="0">
            <a:solidFill>
              <a:srgbClr val="7030A0"/>
            </a:solidFill>
          </a:endParaRPr>
        </a:p>
      </dgm:t>
    </dgm:pt>
    <dgm:pt modelId="{6DC3B92A-EA37-42E9-AEAE-9B4F821104A8}" type="parTrans" cxnId="{8BD74A63-DA51-4A97-BB63-DF67B21A1248}">
      <dgm:prSet/>
      <dgm:spPr/>
      <dgm:t>
        <a:bodyPr/>
        <a:lstStyle/>
        <a:p>
          <a:pPr rtl="1"/>
          <a:endParaRPr lang="ar-SA"/>
        </a:p>
      </dgm:t>
    </dgm:pt>
    <dgm:pt modelId="{70B6ED6A-AEBA-4F6C-B0FF-3DD4733D99A7}" type="sibTrans" cxnId="{8BD74A63-DA51-4A97-BB63-DF67B21A1248}">
      <dgm:prSet/>
      <dgm:spPr/>
      <dgm:t>
        <a:bodyPr/>
        <a:lstStyle/>
        <a:p>
          <a:pPr rtl="1"/>
          <a:endParaRPr lang="ar-SA"/>
        </a:p>
      </dgm:t>
    </dgm:pt>
    <dgm:pt modelId="{C065C58F-AB19-4A00-A4C9-9D49502F2964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rgbClr val="7030A0"/>
              </a:solidFill>
            </a:rPr>
            <a:t> التعلم والتعليم</a:t>
          </a:r>
          <a:endParaRPr lang="ar-SA" sz="2000" b="1" dirty="0">
            <a:solidFill>
              <a:srgbClr val="7030A0"/>
            </a:solidFill>
          </a:endParaRPr>
        </a:p>
      </dgm:t>
    </dgm:pt>
    <dgm:pt modelId="{5DAA5E58-18B2-4DFF-B7BB-7ACF9BF7A202}" type="parTrans" cxnId="{7033B5BD-150F-47BB-A907-87F3D0FAF45F}">
      <dgm:prSet/>
      <dgm:spPr/>
      <dgm:t>
        <a:bodyPr/>
        <a:lstStyle/>
        <a:p>
          <a:pPr rtl="1"/>
          <a:endParaRPr lang="ar-SA"/>
        </a:p>
      </dgm:t>
    </dgm:pt>
    <dgm:pt modelId="{5C5FD01A-5E4B-454D-92B7-07B8F6A2A990}" type="sibTrans" cxnId="{7033B5BD-150F-47BB-A907-87F3D0FAF45F}">
      <dgm:prSet/>
      <dgm:spPr/>
      <dgm:t>
        <a:bodyPr/>
        <a:lstStyle/>
        <a:p>
          <a:pPr rtl="1"/>
          <a:endParaRPr lang="ar-SA"/>
        </a:p>
      </dgm:t>
    </dgm:pt>
    <dgm:pt modelId="{89141957-1C11-4CFC-9F9F-8227BBE22CEB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rgbClr val="7030A0"/>
              </a:solidFill>
            </a:rPr>
            <a:t>الإعلام المرئي والمسموع</a:t>
          </a:r>
          <a:endParaRPr lang="ar-SA" sz="2000" b="1" dirty="0">
            <a:solidFill>
              <a:srgbClr val="7030A0"/>
            </a:solidFill>
          </a:endParaRPr>
        </a:p>
      </dgm:t>
    </dgm:pt>
    <dgm:pt modelId="{B78A6193-8242-4F0F-9C16-3A9124ADDCF9}" type="parTrans" cxnId="{C2F91204-8F2C-48C6-B746-FCFC513BF1E0}">
      <dgm:prSet/>
      <dgm:spPr/>
      <dgm:t>
        <a:bodyPr/>
        <a:lstStyle/>
        <a:p>
          <a:pPr rtl="1"/>
          <a:endParaRPr lang="ar-SA"/>
        </a:p>
      </dgm:t>
    </dgm:pt>
    <dgm:pt modelId="{60A1A7DB-F74C-46D7-BA0C-762E61461A5F}" type="sibTrans" cxnId="{C2F91204-8F2C-48C6-B746-FCFC513BF1E0}">
      <dgm:prSet/>
      <dgm:spPr/>
      <dgm:t>
        <a:bodyPr/>
        <a:lstStyle/>
        <a:p>
          <a:pPr rtl="1"/>
          <a:endParaRPr lang="ar-SA"/>
        </a:p>
      </dgm:t>
    </dgm:pt>
    <dgm:pt modelId="{B5A0B0ED-A321-408D-BE1C-67B5BBC2C7BE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rgbClr val="7030A0"/>
              </a:solidFill>
            </a:rPr>
            <a:t>المحادثات العامة بين الناس </a:t>
          </a:r>
          <a:endParaRPr lang="ar-SA" sz="2000" b="1" dirty="0">
            <a:solidFill>
              <a:srgbClr val="7030A0"/>
            </a:solidFill>
          </a:endParaRPr>
        </a:p>
      </dgm:t>
    </dgm:pt>
    <dgm:pt modelId="{DE2B632E-B704-4394-ABE1-9C06D4460844}" type="parTrans" cxnId="{7A9AC8D9-61EE-40F1-A625-39530BE96115}">
      <dgm:prSet/>
      <dgm:spPr/>
      <dgm:t>
        <a:bodyPr/>
        <a:lstStyle/>
        <a:p>
          <a:pPr rtl="1"/>
          <a:endParaRPr lang="ar-SA"/>
        </a:p>
      </dgm:t>
    </dgm:pt>
    <dgm:pt modelId="{318E583B-EB42-41F9-A80E-F00D548D0CFF}" type="sibTrans" cxnId="{7A9AC8D9-61EE-40F1-A625-39530BE96115}">
      <dgm:prSet/>
      <dgm:spPr/>
      <dgm:t>
        <a:bodyPr/>
        <a:lstStyle/>
        <a:p>
          <a:pPr rtl="1"/>
          <a:endParaRPr lang="ar-SA"/>
        </a:p>
      </dgm:t>
    </dgm:pt>
    <dgm:pt modelId="{76648480-DF27-4D1F-BB70-70C2197B61B5}" type="pres">
      <dgm:prSet presAssocID="{EB910B02-CF33-4DC3-9035-C7C595960AE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2FCCBE-08DC-4B63-873E-9A6FD69E2AAB}" type="pres">
      <dgm:prSet presAssocID="{EB910B02-CF33-4DC3-9035-C7C595960AE5}" presName="radial" presStyleCnt="0">
        <dgm:presLayoutVars>
          <dgm:animLvl val="ctr"/>
        </dgm:presLayoutVars>
      </dgm:prSet>
      <dgm:spPr/>
    </dgm:pt>
    <dgm:pt modelId="{06A50BDB-921A-4F58-BC05-C2AC02D7B428}" type="pres">
      <dgm:prSet presAssocID="{E55CCA07-3B54-4D0B-AC09-3A6BCBFC1BBD}" presName="centerShape" presStyleLbl="vennNode1" presStyleIdx="0" presStyleCnt="5"/>
      <dgm:spPr/>
      <dgm:t>
        <a:bodyPr/>
        <a:lstStyle/>
        <a:p>
          <a:pPr rtl="1"/>
          <a:endParaRPr lang="ar-SA"/>
        </a:p>
      </dgm:t>
    </dgm:pt>
    <dgm:pt modelId="{CC14EF07-A18A-44BC-925B-22C7DA778CE4}" type="pres">
      <dgm:prSet presAssocID="{C6180E3B-76DB-4D5F-92F7-165C3A31EDEF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88C13C-AD22-4643-A797-1E862FEA24D8}" type="pres">
      <dgm:prSet presAssocID="{C065C58F-AB19-4A00-A4C9-9D49502F2964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2FAE0A-48EC-499E-8968-7A7EEDAE45AE}" type="pres">
      <dgm:prSet presAssocID="{89141957-1C11-4CFC-9F9F-8227BBE22CEB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873FE2-7A67-4CA8-99FA-F404416E9683}" type="pres">
      <dgm:prSet presAssocID="{B5A0B0ED-A321-408D-BE1C-67B5BBC2C7B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47D7DD-2CF5-4AFB-80F5-C769D2795717}" type="presOf" srcId="{E55CCA07-3B54-4D0B-AC09-3A6BCBFC1BBD}" destId="{06A50BDB-921A-4F58-BC05-C2AC02D7B428}" srcOrd="0" destOrd="0" presId="urn:microsoft.com/office/officeart/2005/8/layout/radial3"/>
    <dgm:cxn modelId="{B11D92EE-05E1-4CD9-8A2F-851247269A44}" type="presOf" srcId="{89141957-1C11-4CFC-9F9F-8227BBE22CEB}" destId="{E02FAE0A-48EC-499E-8968-7A7EEDAE45AE}" srcOrd="0" destOrd="0" presId="urn:microsoft.com/office/officeart/2005/8/layout/radial3"/>
    <dgm:cxn modelId="{75B7C9C1-742E-4029-9F0B-E8A0D86ACDF9}" type="presOf" srcId="{C065C58F-AB19-4A00-A4C9-9D49502F2964}" destId="{8288C13C-AD22-4643-A797-1E862FEA24D8}" srcOrd="0" destOrd="0" presId="urn:microsoft.com/office/officeart/2005/8/layout/radial3"/>
    <dgm:cxn modelId="{C2F91204-8F2C-48C6-B746-FCFC513BF1E0}" srcId="{E55CCA07-3B54-4D0B-AC09-3A6BCBFC1BBD}" destId="{89141957-1C11-4CFC-9F9F-8227BBE22CEB}" srcOrd="2" destOrd="0" parTransId="{B78A6193-8242-4F0F-9C16-3A9124ADDCF9}" sibTransId="{60A1A7DB-F74C-46D7-BA0C-762E61461A5F}"/>
    <dgm:cxn modelId="{7033B5BD-150F-47BB-A907-87F3D0FAF45F}" srcId="{E55CCA07-3B54-4D0B-AC09-3A6BCBFC1BBD}" destId="{C065C58F-AB19-4A00-A4C9-9D49502F2964}" srcOrd="1" destOrd="0" parTransId="{5DAA5E58-18B2-4DFF-B7BB-7ACF9BF7A202}" sibTransId="{5C5FD01A-5E4B-454D-92B7-07B8F6A2A990}"/>
    <dgm:cxn modelId="{D5AFC6CA-9021-4011-AB34-7B980A1341FE}" type="presOf" srcId="{B5A0B0ED-A321-408D-BE1C-67B5BBC2C7BE}" destId="{CC873FE2-7A67-4CA8-99FA-F404416E9683}" srcOrd="0" destOrd="0" presId="urn:microsoft.com/office/officeart/2005/8/layout/radial3"/>
    <dgm:cxn modelId="{73F829C0-4E17-457B-AF2B-E4B399ABA386}" type="presOf" srcId="{C6180E3B-76DB-4D5F-92F7-165C3A31EDEF}" destId="{CC14EF07-A18A-44BC-925B-22C7DA778CE4}" srcOrd="0" destOrd="0" presId="urn:microsoft.com/office/officeart/2005/8/layout/radial3"/>
    <dgm:cxn modelId="{B27A13EA-E041-4F49-BF96-AEF843CDB9DA}" srcId="{EB910B02-CF33-4DC3-9035-C7C595960AE5}" destId="{E55CCA07-3B54-4D0B-AC09-3A6BCBFC1BBD}" srcOrd="0" destOrd="0" parTransId="{F4595ACF-81C6-4B83-B867-2D76E4B14E15}" sibTransId="{A092B5F6-B3FE-4DF6-A9F5-241DCC31EA85}"/>
    <dgm:cxn modelId="{350D0A89-B3CB-4FF0-9FC0-334E83DA9740}" type="presOf" srcId="{EB910B02-CF33-4DC3-9035-C7C595960AE5}" destId="{76648480-DF27-4D1F-BB70-70C2197B61B5}" srcOrd="0" destOrd="0" presId="urn:microsoft.com/office/officeart/2005/8/layout/radial3"/>
    <dgm:cxn modelId="{8BD74A63-DA51-4A97-BB63-DF67B21A1248}" srcId="{E55CCA07-3B54-4D0B-AC09-3A6BCBFC1BBD}" destId="{C6180E3B-76DB-4D5F-92F7-165C3A31EDEF}" srcOrd="0" destOrd="0" parTransId="{6DC3B92A-EA37-42E9-AEAE-9B4F821104A8}" sibTransId="{70B6ED6A-AEBA-4F6C-B0FF-3DD4733D99A7}"/>
    <dgm:cxn modelId="{7A9AC8D9-61EE-40F1-A625-39530BE96115}" srcId="{E55CCA07-3B54-4D0B-AC09-3A6BCBFC1BBD}" destId="{B5A0B0ED-A321-408D-BE1C-67B5BBC2C7BE}" srcOrd="3" destOrd="0" parTransId="{DE2B632E-B704-4394-ABE1-9C06D4460844}" sibTransId="{318E583B-EB42-41F9-A80E-F00D548D0CFF}"/>
    <dgm:cxn modelId="{9B9F07BA-6F54-4638-8FD1-C9161EA421BF}" type="presParOf" srcId="{76648480-DF27-4D1F-BB70-70C2197B61B5}" destId="{472FCCBE-08DC-4B63-873E-9A6FD69E2AAB}" srcOrd="0" destOrd="0" presId="urn:microsoft.com/office/officeart/2005/8/layout/radial3"/>
    <dgm:cxn modelId="{F7FAE11B-F575-45CE-83E5-DEE6D1C7F5B5}" type="presParOf" srcId="{472FCCBE-08DC-4B63-873E-9A6FD69E2AAB}" destId="{06A50BDB-921A-4F58-BC05-C2AC02D7B428}" srcOrd="0" destOrd="0" presId="urn:microsoft.com/office/officeart/2005/8/layout/radial3"/>
    <dgm:cxn modelId="{AC485EFE-F248-40FD-AC90-72637808CE1A}" type="presParOf" srcId="{472FCCBE-08DC-4B63-873E-9A6FD69E2AAB}" destId="{CC14EF07-A18A-44BC-925B-22C7DA778CE4}" srcOrd="1" destOrd="0" presId="urn:microsoft.com/office/officeart/2005/8/layout/radial3"/>
    <dgm:cxn modelId="{38D72780-27E6-416F-B10D-AE8EE457899A}" type="presParOf" srcId="{472FCCBE-08DC-4B63-873E-9A6FD69E2AAB}" destId="{8288C13C-AD22-4643-A797-1E862FEA24D8}" srcOrd="2" destOrd="0" presId="urn:microsoft.com/office/officeart/2005/8/layout/radial3"/>
    <dgm:cxn modelId="{2196F2A5-D3A3-482F-A5A1-61292AFEEBA2}" type="presParOf" srcId="{472FCCBE-08DC-4B63-873E-9A6FD69E2AAB}" destId="{E02FAE0A-48EC-499E-8968-7A7EEDAE45AE}" srcOrd="3" destOrd="0" presId="urn:microsoft.com/office/officeart/2005/8/layout/radial3"/>
    <dgm:cxn modelId="{AF3D3531-78EA-4742-A1B9-49FBC0A5CB64}" type="presParOf" srcId="{472FCCBE-08DC-4B63-873E-9A6FD69E2AAB}" destId="{CC873FE2-7A67-4CA8-99FA-F404416E968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A50BDB-921A-4F58-BC05-C2AC02D7B428}">
      <dsp:nvSpPr>
        <dsp:cNvPr id="0" name=""/>
        <dsp:cNvSpPr/>
      </dsp:nvSpPr>
      <dsp:spPr>
        <a:xfrm>
          <a:off x="2984103" y="1017984"/>
          <a:ext cx="2536031" cy="253603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u="none" kern="1200" dirty="0" smtClean="0">
              <a:solidFill>
                <a:srgbClr val="00B050"/>
              </a:solidFill>
            </a:rPr>
            <a:t>يظهر الاتصال اللفظي في</a:t>
          </a:r>
          <a:endParaRPr lang="ar-SA" sz="2800" u="none" kern="1200" dirty="0">
            <a:solidFill>
              <a:srgbClr val="00B050"/>
            </a:solidFill>
          </a:endParaRPr>
        </a:p>
      </dsp:txBody>
      <dsp:txXfrm>
        <a:off x="3355496" y="1389377"/>
        <a:ext cx="1793245" cy="1793245"/>
      </dsp:txXfrm>
    </dsp:sp>
    <dsp:sp modelId="{CC14EF07-A18A-44BC-925B-22C7DA778CE4}">
      <dsp:nvSpPr>
        <dsp:cNvPr id="0" name=""/>
        <dsp:cNvSpPr/>
      </dsp:nvSpPr>
      <dsp:spPr>
        <a:xfrm>
          <a:off x="3618111" y="452"/>
          <a:ext cx="1268015" cy="1268015"/>
        </a:xfrm>
        <a:prstGeom prst="ellipse">
          <a:avLst/>
        </a:prstGeom>
        <a:solidFill>
          <a:schemeClr val="accent2">
            <a:alpha val="50000"/>
            <a:hueOff val="1932342"/>
            <a:satOff val="-20663"/>
            <a:lumOff val="5392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 </a:t>
          </a:r>
          <a:r>
            <a:rPr lang="ar-SA" sz="2000" b="1" kern="1200" dirty="0" smtClean="0">
              <a:solidFill>
                <a:srgbClr val="7030A0"/>
              </a:solidFill>
            </a:rPr>
            <a:t>الحوارات والنقاشات</a:t>
          </a:r>
          <a:endParaRPr lang="ar-SA" sz="2000" b="1" kern="1200" dirty="0">
            <a:solidFill>
              <a:srgbClr val="7030A0"/>
            </a:solidFill>
          </a:endParaRPr>
        </a:p>
      </dsp:txBody>
      <dsp:txXfrm>
        <a:off x="3803807" y="186148"/>
        <a:ext cx="896623" cy="896623"/>
      </dsp:txXfrm>
    </dsp:sp>
    <dsp:sp modelId="{8288C13C-AD22-4643-A797-1E862FEA24D8}">
      <dsp:nvSpPr>
        <dsp:cNvPr id="0" name=""/>
        <dsp:cNvSpPr/>
      </dsp:nvSpPr>
      <dsp:spPr>
        <a:xfrm>
          <a:off x="5269650" y="1651992"/>
          <a:ext cx="1268015" cy="1268015"/>
        </a:xfrm>
        <a:prstGeom prst="ellipse">
          <a:avLst/>
        </a:prstGeom>
        <a:solidFill>
          <a:schemeClr val="accent2">
            <a:alpha val="50000"/>
            <a:hueOff val="3864684"/>
            <a:satOff val="-41326"/>
            <a:lumOff val="10784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7030A0"/>
              </a:solidFill>
            </a:rPr>
            <a:t> التعلم والتعليم</a:t>
          </a:r>
          <a:endParaRPr lang="ar-SA" sz="2000" b="1" kern="1200" dirty="0">
            <a:solidFill>
              <a:srgbClr val="7030A0"/>
            </a:solidFill>
          </a:endParaRPr>
        </a:p>
      </dsp:txBody>
      <dsp:txXfrm>
        <a:off x="5455346" y="1837688"/>
        <a:ext cx="896623" cy="896623"/>
      </dsp:txXfrm>
    </dsp:sp>
    <dsp:sp modelId="{E02FAE0A-48EC-499E-8968-7A7EEDAE45AE}">
      <dsp:nvSpPr>
        <dsp:cNvPr id="0" name=""/>
        <dsp:cNvSpPr/>
      </dsp:nvSpPr>
      <dsp:spPr>
        <a:xfrm>
          <a:off x="3618111" y="3303531"/>
          <a:ext cx="1268015" cy="1268015"/>
        </a:xfrm>
        <a:prstGeom prst="ellipse">
          <a:avLst/>
        </a:prstGeom>
        <a:solidFill>
          <a:schemeClr val="accent2">
            <a:alpha val="50000"/>
            <a:hueOff val="5797025"/>
            <a:satOff val="-61990"/>
            <a:lumOff val="16177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7030A0"/>
              </a:solidFill>
            </a:rPr>
            <a:t>الإعلام المرئي والمسموع</a:t>
          </a:r>
          <a:endParaRPr lang="ar-SA" sz="2000" b="1" kern="1200" dirty="0">
            <a:solidFill>
              <a:srgbClr val="7030A0"/>
            </a:solidFill>
          </a:endParaRPr>
        </a:p>
      </dsp:txBody>
      <dsp:txXfrm>
        <a:off x="3803807" y="3489227"/>
        <a:ext cx="896623" cy="896623"/>
      </dsp:txXfrm>
    </dsp:sp>
    <dsp:sp modelId="{CC873FE2-7A67-4CA8-99FA-F404416E9683}">
      <dsp:nvSpPr>
        <dsp:cNvPr id="0" name=""/>
        <dsp:cNvSpPr/>
      </dsp:nvSpPr>
      <dsp:spPr>
        <a:xfrm>
          <a:off x="1966571" y="1651992"/>
          <a:ext cx="1268015" cy="1268015"/>
        </a:xfrm>
        <a:prstGeom prst="ellipse">
          <a:avLst/>
        </a:prstGeom>
        <a:solidFill>
          <a:schemeClr val="accent2">
            <a:alpha val="50000"/>
            <a:hueOff val="7729367"/>
            <a:satOff val="-82653"/>
            <a:lumOff val="21569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7030A0"/>
              </a:solidFill>
            </a:rPr>
            <a:t>المحادثات العامة بين الناس </a:t>
          </a:r>
          <a:endParaRPr lang="ar-SA" sz="2000" b="1" kern="1200" dirty="0">
            <a:solidFill>
              <a:srgbClr val="7030A0"/>
            </a:solidFill>
          </a:endParaRPr>
        </a:p>
      </dsp:txBody>
      <dsp:txXfrm>
        <a:off x="2152267" y="1837688"/>
        <a:ext cx="896623" cy="896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D250CC-3BDC-4F9C-A5AD-F17B0E16B1A4}" type="datetimeFigureOut">
              <a:rPr lang="ar-SA" smtClean="0"/>
              <a:pPr/>
              <a:t>09/02/1438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707733-0D33-404A-9333-F8DE3156777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مهارات الإرسال</a:t>
            </a:r>
            <a:endParaRPr lang="ar-SA" sz="40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الوحدة الثالثة</a:t>
            </a:r>
            <a:endParaRPr lang="ar-SA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تفعيل لغة الجسد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50000"/>
              </a:lnSpc>
              <a:buFont typeface="Wingdings" pitchFamily="2" charset="2"/>
              <a:buChar char="q"/>
            </a:pPr>
            <a:r>
              <a:rPr lang="ar-SA" b="1" dirty="0" smtClean="0"/>
              <a:t>أن تكون تعابير الجسد ملائمة لمعاني الكلمات</a:t>
            </a:r>
          </a:p>
          <a:p>
            <a:pPr>
              <a:lnSpc>
                <a:spcPct val="250000"/>
              </a:lnSpc>
              <a:buFont typeface="Wingdings" pitchFamily="2" charset="2"/>
              <a:buChar char="q"/>
            </a:pPr>
            <a:r>
              <a:rPr lang="ar-SA" b="1" dirty="0" smtClean="0"/>
              <a:t>تجنب الكلمات التي تتكرر باستمرار</a:t>
            </a:r>
          </a:p>
          <a:p>
            <a:pPr>
              <a:lnSpc>
                <a:spcPct val="250000"/>
              </a:lnSpc>
              <a:buFont typeface="Wingdings" pitchFamily="2" charset="2"/>
              <a:buChar char="q"/>
            </a:pPr>
            <a:r>
              <a:rPr lang="ar-SA" b="1" dirty="0" smtClean="0"/>
              <a:t>وضع اليدان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4135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ثانيا: مهارات إعداد العروض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/>
              <a:t>1-اختيار </a:t>
            </a:r>
            <a:r>
              <a:rPr lang="ar-SA" sz="2400" b="1" dirty="0" smtClean="0"/>
              <a:t>الموضوع </a:t>
            </a:r>
          </a:p>
          <a:p>
            <a:pPr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2- تحديد </a:t>
            </a:r>
            <a:r>
              <a:rPr lang="ar-SA" sz="2400" b="1" dirty="0" smtClean="0"/>
              <a:t>الهدف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ar-SA" sz="2400" b="1" dirty="0" smtClean="0"/>
              <a:t> 3- جمع المعلومات وانتقاء المفيد منها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ar-SA" sz="2400" b="1" dirty="0" smtClean="0"/>
              <a:t> 4- صياغة الموضوع :</a:t>
            </a:r>
            <a:r>
              <a:rPr lang="ar-SA" sz="2400" b="1" dirty="0" smtClean="0">
                <a:solidFill>
                  <a:srgbClr val="0070C0"/>
                </a:solidFill>
              </a:rPr>
              <a:t>على ثلاثة أجزاء ( المقدمة / صلب الموضوع / الخاتمة) </a:t>
            </a:r>
          </a:p>
          <a:p>
            <a:pPr>
              <a:buNone/>
            </a:pPr>
            <a:r>
              <a:rPr lang="ar-SA" sz="2400" b="1" dirty="0" smtClean="0">
                <a:solidFill>
                  <a:srgbClr val="0070C0"/>
                </a:solidFill>
              </a:rPr>
              <a:t>    </a:t>
            </a:r>
            <a:r>
              <a:rPr lang="ar-SA" sz="2400" b="1" dirty="0" smtClean="0"/>
              <a:t>5- </a:t>
            </a:r>
            <a:r>
              <a:rPr lang="ar-SA" sz="2400" b="1" dirty="0" smtClean="0"/>
              <a:t>الإخراج الفني للعرض التقديمي</a:t>
            </a:r>
            <a:endParaRPr lang="ar-SA" sz="2400" b="1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ar-SA" sz="2400" b="1" dirty="0" smtClean="0"/>
              <a:t>   ومن أهم وسائل العرض الحديث استخدام الحاسب(البوربوينت)</a:t>
            </a:r>
            <a:r>
              <a:rPr lang="en-US" sz="2400" b="1" dirty="0" smtClean="0"/>
              <a:t>                   </a:t>
            </a:r>
            <a:r>
              <a:rPr lang="ar-SA" sz="2400" b="1" dirty="0" smtClean="0"/>
              <a:t>	</a:t>
            </a:r>
          </a:p>
          <a:p>
            <a:pPr algn="just">
              <a:buNone/>
            </a:pPr>
            <a:r>
              <a:rPr lang="ar-SA" sz="2400" b="1" dirty="0" smtClean="0"/>
              <a:t>	</a:t>
            </a:r>
            <a:endParaRPr lang="ar-SA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 algn="just">
              <a:buNone/>
            </a:pPr>
            <a:r>
              <a:rPr lang="ar-SA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س. كيف تنجح في اخراج عرض البوربورينت بشكل جذاب؟</a:t>
            </a:r>
            <a:endParaRPr lang="ar-SA" sz="2800" dirty="0">
              <a:solidFill>
                <a:srgbClr val="7030A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41910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صياغة الموضوع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المقدمة:</a:t>
            </a:r>
          </a:p>
          <a:p>
            <a:pPr marL="0" indent="0">
              <a:buNone/>
            </a:pPr>
            <a:r>
              <a:rPr lang="ar-SA" dirty="0" smtClean="0"/>
              <a:t>أول يسمعه و يراه الحضور من موضوع حديثك.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 smtClean="0"/>
              <a:t>صلب الموضوع:</a:t>
            </a:r>
          </a:p>
          <a:p>
            <a:pPr marL="0" indent="0">
              <a:buNone/>
            </a:pPr>
            <a:r>
              <a:rPr lang="ar-SA" dirty="0" smtClean="0"/>
              <a:t>طريقة سرد المعلومات [ حسب الأهمية ، الشواهد و الأدلة، الإيجاز]</a:t>
            </a:r>
          </a:p>
          <a:p>
            <a:pPr marL="0" indent="0">
              <a:buNone/>
            </a:pPr>
            <a:endParaRPr lang="ar-SA" dirty="0" smtClean="0"/>
          </a:p>
          <a:p>
            <a:r>
              <a:rPr lang="ar-SA" b="1" dirty="0" smtClean="0"/>
              <a:t>الخاتمة:</a:t>
            </a:r>
          </a:p>
          <a:p>
            <a:pPr marL="0" indent="0">
              <a:buNone/>
            </a:pPr>
            <a:r>
              <a:rPr lang="ar-SA" dirty="0" smtClean="0"/>
              <a:t>يجب أن تكون قوية فهي آخر فرصة لترك انطباع عميق.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63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الإخراج الفني للعرض التقديمي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ar-SA" dirty="0" smtClean="0"/>
              <a:t>الوضوح و البساطة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العنوان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قاعدة </a:t>
            </a:r>
            <a:r>
              <a:rPr lang="en-US" dirty="0" smtClean="0"/>
              <a:t>5X5</a:t>
            </a:r>
            <a:r>
              <a:rPr lang="ar-SA" dirty="0" smtClean="0"/>
              <a:t> الجملة لاتتجاوز خمس كلمات و الشريحة لاتتجاوز خمس أسطر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الكتابة بخط واضح وتباين الألوان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استعمال الصور و الأشكال</a:t>
            </a:r>
          </a:p>
          <a:p>
            <a:pPr>
              <a:lnSpc>
                <a:spcPct val="150000"/>
              </a:lnSpc>
            </a:pPr>
            <a:r>
              <a:rPr lang="ar-SA" dirty="0" smtClean="0"/>
              <a:t>التنسيق الجيد من حيث المسافات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493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</a:t>
            </a:r>
            <a:endParaRPr lang="ar-SA" dirty="0"/>
          </a:p>
        </p:txBody>
      </p:sp>
      <p:pic>
        <p:nvPicPr>
          <p:cNvPr id="5" name="Picture 2" descr="C:\Users\Dell\Desktop\صور\wri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86200"/>
            <a:ext cx="5486400" cy="2400300"/>
          </a:xfrm>
          <a:prstGeom prst="rect">
            <a:avLst/>
          </a:prstGeom>
          <a:noFill/>
        </p:spPr>
      </p:pic>
      <p:sp>
        <p:nvSpPr>
          <p:cNvPr id="2" name="شكل بيضاوي 1"/>
          <p:cNvSpPr/>
          <p:nvPr/>
        </p:nvSpPr>
        <p:spPr>
          <a:xfrm>
            <a:off x="460829" y="1371600"/>
            <a:ext cx="8077200" cy="2324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 smtClean="0"/>
          </a:p>
          <a:p>
            <a:pPr algn="ctr"/>
            <a:r>
              <a:rPr lang="ar-SA" dirty="0" smtClean="0"/>
              <a:t>ا</a:t>
            </a:r>
            <a:r>
              <a:rPr lang="ar-SA" sz="2800" dirty="0" smtClean="0"/>
              <a:t>لكتابة </a:t>
            </a:r>
            <a:r>
              <a:rPr lang="ar-SA" sz="2800" dirty="0"/>
              <a:t>أحد أنواع الاتصال اللفظي وتختلف عن النطق في انه يمكن الرجوع </a:t>
            </a:r>
            <a:r>
              <a:rPr lang="ar-SA" sz="2800" dirty="0" smtClean="0"/>
              <a:t>اليها, </a:t>
            </a:r>
            <a:r>
              <a:rPr lang="ar-SA" sz="2800" dirty="0"/>
              <a:t>وتعديلها </a:t>
            </a:r>
            <a:r>
              <a:rPr lang="ar-SA" sz="2800" dirty="0" smtClean="0"/>
              <a:t>, وتحسين </a:t>
            </a:r>
            <a:r>
              <a:rPr lang="ar-SA" sz="2800" dirty="0"/>
              <a:t>صياغتها </a:t>
            </a:r>
            <a:r>
              <a:rPr lang="ar-SA" sz="2800" dirty="0" smtClean="0"/>
              <a:t>, كما </a:t>
            </a:r>
            <a:r>
              <a:rPr lang="ar-SA" sz="2800" dirty="0"/>
              <a:t>تتيح للكاتب فرصة جيدة للتعبير عن رأيه بوضوح .</a:t>
            </a:r>
          </a:p>
          <a:p>
            <a:pPr>
              <a:buNone/>
            </a:pPr>
            <a:r>
              <a:rPr lang="ar-SA" dirty="0"/>
              <a:t>	</a:t>
            </a:r>
            <a:r>
              <a:rPr lang="ar-SA" sz="1400" b="1" dirty="0"/>
              <a:t>	</a:t>
            </a:r>
            <a:endParaRPr lang="ar-SA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الكتابة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ar-SA" b="1" dirty="0" smtClean="0"/>
              <a:t>طبيعة المادة المكتوبة: </a:t>
            </a:r>
            <a:r>
              <a:rPr lang="ar-SA" dirty="0" smtClean="0"/>
              <a:t>أدبية ، علمية، صحفية</a:t>
            </a:r>
          </a:p>
          <a:p>
            <a:pPr>
              <a:lnSpc>
                <a:spcPct val="250000"/>
              </a:lnSpc>
            </a:pPr>
            <a:r>
              <a:rPr lang="ar-SA" b="1" dirty="0" smtClean="0"/>
              <a:t>رسمية الكتابة: </a:t>
            </a:r>
            <a:r>
              <a:rPr lang="ar-SA" dirty="0" smtClean="0"/>
              <a:t>رسمية و غير رسمية</a:t>
            </a:r>
          </a:p>
          <a:p>
            <a:pPr>
              <a:lnSpc>
                <a:spcPct val="250000"/>
              </a:lnSpc>
            </a:pPr>
            <a:r>
              <a:rPr lang="ar-SA" b="1" dirty="0" smtClean="0"/>
              <a:t>موضوع المادة المكتوبة: </a:t>
            </a:r>
            <a:r>
              <a:rPr lang="ar-SA" dirty="0" smtClean="0"/>
              <a:t>دينية، اجتماعية، اقتصادية، قانونية</a:t>
            </a:r>
          </a:p>
          <a:p>
            <a:pPr>
              <a:lnSpc>
                <a:spcPct val="250000"/>
              </a:lnSpc>
            </a:pPr>
            <a:r>
              <a:rPr lang="ar-SA" b="1" dirty="0" smtClean="0"/>
              <a:t>أداة الكتابة: </a:t>
            </a:r>
            <a:r>
              <a:rPr lang="ar-SA" dirty="0" smtClean="0"/>
              <a:t>يدوية ، إلكترونية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317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>
                <a:solidFill>
                  <a:srgbClr val="FF0000"/>
                </a:solidFill>
              </a:rPr>
              <a:t>مهارات </a:t>
            </a:r>
            <a:r>
              <a:rPr lang="ar-SA" sz="3600" b="1" dirty="0" smtClean="0">
                <a:solidFill>
                  <a:srgbClr val="FF0000"/>
                </a:solidFill>
              </a:rPr>
              <a:t>الكتابة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503920" cy="5334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ar-SA" sz="3800" dirty="0" smtClean="0"/>
              <a:t>حدد </a:t>
            </a:r>
            <a:r>
              <a:rPr lang="ar-SA" sz="3800" dirty="0"/>
              <a:t>هدفك بوضوح</a:t>
            </a:r>
            <a:endParaRPr lang="en-US" sz="3800" dirty="0"/>
          </a:p>
          <a:p>
            <a:pPr lvl="0"/>
            <a:r>
              <a:rPr lang="ar-SA" sz="3800" dirty="0"/>
              <a:t>حدد طبيعة المرسل اليه</a:t>
            </a:r>
            <a:endParaRPr lang="en-US" sz="3800" dirty="0"/>
          </a:p>
          <a:p>
            <a:pPr lvl="0"/>
            <a:r>
              <a:rPr lang="ar-SA" sz="3800" dirty="0"/>
              <a:t>خطط لكتابتك</a:t>
            </a:r>
            <a:endParaRPr lang="en-US" sz="3800" dirty="0"/>
          </a:p>
          <a:p>
            <a:pPr lvl="0"/>
            <a:r>
              <a:rPr lang="ar-SA" sz="3800" dirty="0"/>
              <a:t>ركز على الفكرة الأساسية وأحسن الدخول إليها </a:t>
            </a:r>
            <a:endParaRPr lang="en-US" sz="3800" dirty="0"/>
          </a:p>
          <a:p>
            <a:pPr lvl="0"/>
            <a:r>
              <a:rPr lang="ar-SA" sz="3800" dirty="0" smtClean="0"/>
              <a:t>وظف اللغة بذكاء</a:t>
            </a:r>
            <a:endParaRPr lang="en-US" sz="3800" dirty="0"/>
          </a:p>
          <a:p>
            <a:pPr lvl="0"/>
            <a:r>
              <a:rPr lang="ar-SA" sz="3800" dirty="0" smtClean="0"/>
              <a:t>تكوين انطباع إيجابي</a:t>
            </a:r>
            <a:endParaRPr lang="en-US" sz="3800" dirty="0"/>
          </a:p>
          <a:p>
            <a:pPr lvl="0"/>
            <a:r>
              <a:rPr lang="ar-SA" sz="3800" dirty="0" smtClean="0"/>
              <a:t>اكتب </a:t>
            </a:r>
            <a:r>
              <a:rPr lang="ar-SA" sz="3800" dirty="0"/>
              <a:t>معلومات صحيحة </a:t>
            </a:r>
            <a:endParaRPr lang="en-US" sz="3800" dirty="0"/>
          </a:p>
          <a:p>
            <a:pPr lvl="0"/>
            <a:r>
              <a:rPr lang="en-US" sz="3800" dirty="0"/>
              <a:t> </a:t>
            </a:r>
            <a:r>
              <a:rPr lang="ar-SA" sz="3800" dirty="0" smtClean="0"/>
              <a:t>استخدم كلمات الربط لتماسك الرسالة</a:t>
            </a:r>
            <a:endParaRPr lang="en-US" sz="3800" dirty="0"/>
          </a:p>
          <a:p>
            <a:pPr lvl="0"/>
            <a:r>
              <a:rPr lang="ar-SA" sz="3800" dirty="0" smtClean="0"/>
              <a:t>الحذر </a:t>
            </a:r>
            <a:r>
              <a:rPr lang="ar-SA" sz="3800" dirty="0"/>
              <a:t>من الأخطاء الإملائية واللغوية </a:t>
            </a:r>
            <a:endParaRPr lang="en-US" sz="3800" dirty="0"/>
          </a:p>
          <a:p>
            <a:pPr lvl="0"/>
            <a:r>
              <a:rPr lang="ar-SA" sz="3800" dirty="0"/>
              <a:t>اكتب المقدمة بعد ان تكون قد كتبت الموضوع </a:t>
            </a:r>
            <a:endParaRPr lang="en-US" sz="3800" dirty="0"/>
          </a:p>
          <a:p>
            <a:pPr marL="0" lvl="0" indent="0">
              <a:buNone/>
            </a:pPr>
            <a:endParaRPr lang="en-US" sz="3800" dirty="0"/>
          </a:p>
          <a:p>
            <a:pPr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16" y="1447800"/>
            <a:ext cx="2390775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5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ar-SA" sz="3200" b="1" dirty="0" smtClean="0">
                <a:solidFill>
                  <a:srgbClr val="7030A0"/>
                </a:solidFill>
              </a:rPr>
              <a:t>مهارات الكتابة بالحاسب الآلي :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ar-SA" b="1" dirty="0" smtClean="0"/>
              <a:t>1. استخدم خطوط مناسبة لطبيعة الرسالة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2. استخدم نسقا موحدا من حيث الحجم في الموضوع كله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3. </a:t>
            </a:r>
            <a:r>
              <a:rPr lang="en-US" b="1" dirty="0" smtClean="0"/>
              <a:t> </a:t>
            </a:r>
            <a:r>
              <a:rPr lang="ar-SA" b="1" dirty="0" smtClean="0"/>
              <a:t>لا تستخدم الخطوط المعرضة والمائلة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4. استخدم خطوط متعارف عليها في جميع الأنظمة .</a:t>
            </a:r>
            <a:endParaRPr lang="en-US" b="1" dirty="0" smtClean="0"/>
          </a:p>
          <a:p>
            <a:pPr>
              <a:lnSpc>
                <a:spcPct val="150000"/>
              </a:lnSpc>
              <a:buNone/>
            </a:pPr>
            <a:r>
              <a:rPr lang="ar-SA" b="1" dirty="0"/>
              <a:t> </a:t>
            </a:r>
            <a:r>
              <a:rPr lang="ar-SA" b="1" dirty="0" smtClean="0"/>
              <a:t>  5. لا تكثر من استخدام الألوان مع استخدام خلفية بيضاء</a:t>
            </a:r>
          </a:p>
          <a:p>
            <a:pPr>
              <a:lnSpc>
                <a:spcPct val="150000"/>
              </a:lnSpc>
              <a:buNone/>
            </a:pPr>
            <a:r>
              <a:rPr lang="ar-SA" b="1" dirty="0" smtClean="0"/>
              <a:t>  6. </a:t>
            </a:r>
            <a:r>
              <a:rPr lang="en-US" b="1" dirty="0" smtClean="0"/>
              <a:t> </a:t>
            </a:r>
            <a:r>
              <a:rPr lang="ar-SA" b="1" dirty="0" smtClean="0"/>
              <a:t>استخدام أبعاد مناسبة بين الأسطر والكلمات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b="1" dirty="0" smtClean="0"/>
              <a:t> 7.  لا تكثر من حشو الكلام</a:t>
            </a:r>
            <a:r>
              <a:rPr lang="en-US" b="1" dirty="0" smtClean="0"/>
              <a:t> </a:t>
            </a:r>
            <a:endParaRPr lang="ar-SA" dirty="0"/>
          </a:p>
        </p:txBody>
      </p:sp>
      <p:pic>
        <p:nvPicPr>
          <p:cNvPr id="1026" name="Picture 2" descr="C:\Users\Dell\Desktop\صور\513c55d7821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3429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المكتوب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sz="3200" b="1" dirty="0" smtClean="0">
                <a:solidFill>
                  <a:srgbClr val="7030A0"/>
                </a:solidFill>
              </a:rPr>
              <a:t>مهارات الكتابة عبر البريد الالكتروني:</a:t>
            </a:r>
            <a:r>
              <a:rPr lang="en-US" sz="3200" b="1" dirty="0" smtClean="0">
                <a:solidFill>
                  <a:srgbClr val="7030A0"/>
                </a:solidFill>
              </a:rPr>
              <a:t> </a:t>
            </a:r>
          </a:p>
          <a:p>
            <a:pPr lvl="0"/>
            <a:r>
              <a:rPr lang="ar-SA" b="1" dirty="0" smtClean="0"/>
              <a:t>  </a:t>
            </a:r>
            <a:r>
              <a:rPr lang="ar-SA" b="1" dirty="0"/>
              <a:t>اكتب عنوان الرسالة بوضوح</a:t>
            </a:r>
            <a:endParaRPr lang="en-US" dirty="0"/>
          </a:p>
          <a:p>
            <a:pPr lvl="0"/>
            <a:r>
              <a:rPr lang="ar-SA" b="1" dirty="0"/>
              <a:t>استخدم خاصية التحقق من الهجاء </a:t>
            </a:r>
            <a:r>
              <a:rPr lang="en-US" b="1" dirty="0"/>
              <a:t>spell check</a:t>
            </a:r>
            <a:r>
              <a:rPr lang="ar-SA" b="1" dirty="0"/>
              <a:t> والقواعد اللغوية</a:t>
            </a:r>
            <a:endParaRPr lang="en-US" dirty="0"/>
          </a:p>
          <a:p>
            <a:pPr lvl="0"/>
            <a:r>
              <a:rPr lang="ar-SA" b="1" dirty="0"/>
              <a:t>تفادى المرفقات الغير هامة </a:t>
            </a:r>
            <a:endParaRPr lang="en-US" dirty="0"/>
          </a:p>
          <a:p>
            <a:pPr lvl="0"/>
            <a:r>
              <a:rPr lang="ar-SA" b="1" dirty="0"/>
              <a:t>اضف توقيعك في نهاية الرسالة </a:t>
            </a:r>
            <a:endParaRPr lang="en-US" dirty="0"/>
          </a:p>
          <a:p>
            <a:pPr lvl="0"/>
            <a:r>
              <a:rPr lang="ar-SA" b="1" dirty="0"/>
              <a:t>تأكد من صحة العنوان الذي سترسل إليه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343400"/>
            <a:ext cx="281940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28800"/>
            <a:ext cx="7162800" cy="4191000"/>
          </a:xfrm>
        </p:spPr>
      </p:pic>
    </p:spTree>
    <p:extLst>
      <p:ext uri="{BB962C8B-B14F-4D97-AF65-F5344CB8AC3E}">
        <p14:creationId xmlns:p14="http://schemas.microsoft.com/office/powerpoint/2010/main" val="346889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المحتويات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002060"/>
                </a:solidFill>
              </a:rPr>
              <a:t>تعريف الاتصال اللفظي المنطوق ومحدداته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التحدث والمخاطبة.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الإلقاء.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الإعداد والتحضير الجيد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خاصة بأداء الملقي.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الاتصال اللفظي المكتوب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أنواع الكتابة.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الكتابة.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الكتابة باستخدام الحاسب الآلي</a:t>
            </a:r>
          </a:p>
          <a:p>
            <a:r>
              <a:rPr lang="ar-SA" b="1" dirty="0" smtClean="0">
                <a:solidFill>
                  <a:srgbClr val="002060"/>
                </a:solidFill>
              </a:rPr>
              <a:t>مهارات كتابة البريد الإلكتروني.</a:t>
            </a:r>
          </a:p>
          <a:p>
            <a:endParaRPr lang="ar-SA" b="1" dirty="0" smtClean="0">
              <a:solidFill>
                <a:srgbClr val="002060"/>
              </a:solidFill>
            </a:endParaRPr>
          </a:p>
          <a:p>
            <a:endParaRPr lang="ar-SA" b="1" dirty="0">
              <a:solidFill>
                <a:srgbClr val="00206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243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91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الاتصال اللفظي المنطوق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ar-SA" sz="2400" b="1" dirty="0" smtClean="0">
              <a:solidFill>
                <a:srgbClr val="0070C0"/>
              </a:solidFill>
            </a:endParaRPr>
          </a:p>
          <a:p>
            <a:pPr algn="ctr"/>
            <a:r>
              <a:rPr lang="ar-SA" sz="2400" b="1" dirty="0" smtClean="0">
                <a:solidFill>
                  <a:srgbClr val="0070C0"/>
                </a:solidFill>
              </a:rPr>
              <a:t>هو تبادل اللغة المنطوقة بين أطراف الاتصال للوصول إلى أكبر قدر من الفهم المشترك للمعنى الذي تشيره الألفاظ لدى أطراف الاتصال </a:t>
            </a:r>
            <a:r>
              <a:rPr lang="en-US" sz="2400" b="1" dirty="0" smtClean="0">
                <a:solidFill>
                  <a:srgbClr val="0070C0"/>
                </a:solidFill>
              </a:rPr>
              <a:t/>
            </a:r>
            <a:br>
              <a:rPr lang="en-US" sz="2400" b="1" dirty="0" smtClean="0">
                <a:solidFill>
                  <a:srgbClr val="0070C0"/>
                </a:solidFill>
              </a:rPr>
            </a:br>
            <a:endParaRPr lang="ar-SA" sz="2400" b="1" dirty="0" smtClean="0">
              <a:solidFill>
                <a:srgbClr val="0070C0"/>
              </a:solidFill>
            </a:endParaRPr>
          </a:p>
          <a:p>
            <a:r>
              <a:rPr lang="ar-SA" sz="2800" b="1" dirty="0" smtClean="0">
                <a:solidFill>
                  <a:srgbClr val="00B050"/>
                </a:solidFill>
              </a:rPr>
              <a:t>محددات وخصائص الاتصال اللفظي المنطوق:</a:t>
            </a:r>
            <a:r>
              <a:rPr lang="en-US" sz="2400" b="1" dirty="0" smtClean="0">
                <a:solidFill>
                  <a:srgbClr val="00B050"/>
                </a:solidFill>
              </a:rPr>
              <a:t/>
            </a:r>
            <a:br>
              <a:rPr lang="en-US" sz="2400" b="1" dirty="0" smtClean="0">
                <a:solidFill>
                  <a:srgbClr val="00B050"/>
                </a:solidFill>
              </a:rPr>
            </a:br>
            <a:r>
              <a:rPr lang="ar-SA" sz="1800" b="1" dirty="0" smtClean="0"/>
              <a:t>1. الو</a:t>
            </a:r>
            <a:r>
              <a:rPr lang="ar-SA" sz="2400" dirty="0" smtClean="0"/>
              <a:t>سيلة الأكثر شيوعا في التواصل ..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SA" sz="2400" dirty="0" smtClean="0"/>
              <a:t>2. أن التوافق في اللغة شرط أساسي لحدوث الاتصال اللفظي ونجاحه بخلاف الاتصال الغير لفظي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ar-SA" sz="2400" dirty="0" smtClean="0"/>
              <a:t>3. يعتمد على الثروة اللغوية عند التحدث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ar-SA" sz="2400" dirty="0" smtClean="0"/>
              <a:t>4. يتأثر بشكل واضح بالعوامل غير اللفظية </a:t>
            </a:r>
          </a:p>
          <a:p>
            <a:endParaRPr lang="ar-SA" sz="1800" b="1" dirty="0" smtClean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0" y="152400"/>
            <a:ext cx="2416629" cy="1295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2400"/>
            <a:ext cx="2561771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57696501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صورة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7000"/>
            <a:ext cx="58674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5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A50BDB-921A-4F58-BC05-C2AC02D7B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dgm id="{06A50BDB-921A-4F58-BC05-C2AC02D7B4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14EF07-A18A-44BC-925B-22C7DA778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CC14EF07-A18A-44BC-925B-22C7DA778C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288C13C-AD22-4643-A797-1E862FEA24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dgm id="{8288C13C-AD22-4643-A797-1E862FEA24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2FAE0A-48EC-499E-8968-7A7EEDAE45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dgm id="{E02FAE0A-48EC-499E-8968-7A7EEDAE45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873FE2-7A67-4CA8-99FA-F404416E96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dgm id="{CC873FE2-7A67-4CA8-99FA-F404416E96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مهارات الإرسال(الاتصال اللفظي المنطوق)</a:t>
            </a:r>
            <a:endParaRPr lang="ar-SA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b="1" dirty="0"/>
          </a:p>
        </p:txBody>
      </p:sp>
      <p:sp>
        <p:nvSpPr>
          <p:cNvPr id="6" name="Rounded Rectangle 5"/>
          <p:cNvSpPr/>
          <p:nvPr/>
        </p:nvSpPr>
        <p:spPr>
          <a:xfrm>
            <a:off x="1905000" y="1524000"/>
            <a:ext cx="5638800" cy="1219200"/>
          </a:xfrm>
          <a:prstGeom prst="roundRect">
            <a:avLst>
              <a:gd name="adj" fmla="val 249"/>
            </a:avLst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i="1" dirty="0" smtClean="0"/>
              <a:t>مهارات الإرسال(الاتصال اللفظي المنطوق)</a:t>
            </a:r>
            <a:endParaRPr lang="ar-SA" sz="2800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4800600" y="3505200"/>
            <a:ext cx="32004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1-مهارات التحدث </a:t>
            </a:r>
            <a:r>
              <a:rPr lang="ar-SA" b="1" dirty="0" smtClean="0"/>
              <a:t>و</a:t>
            </a:r>
            <a:r>
              <a:rPr lang="ar-SA" b="1" dirty="0" smtClean="0"/>
              <a:t>الإلقاء</a:t>
            </a:r>
            <a:endParaRPr lang="ar-SA" b="1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3505200"/>
            <a:ext cx="31242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2-مهارات </a:t>
            </a:r>
            <a:r>
              <a:rPr lang="ar-SA" b="1" dirty="0" smtClean="0"/>
              <a:t>إعداد العروض</a:t>
            </a:r>
            <a:endParaRPr lang="ar-SA" b="1" dirty="0"/>
          </a:p>
        </p:txBody>
      </p:sp>
      <p:sp>
        <p:nvSpPr>
          <p:cNvPr id="10" name="Down Arrow 9"/>
          <p:cNvSpPr/>
          <p:nvPr/>
        </p:nvSpPr>
        <p:spPr>
          <a:xfrm>
            <a:off x="6019800" y="2819400"/>
            <a:ext cx="457200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  <p:sp>
        <p:nvSpPr>
          <p:cNvPr id="12" name="Down Arrow 11"/>
          <p:cNvSpPr/>
          <p:nvPr/>
        </p:nvSpPr>
        <p:spPr>
          <a:xfrm>
            <a:off x="2895600" y="2819400"/>
            <a:ext cx="408432" cy="6858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400" b="1" dirty="0" smtClean="0">
                <a:solidFill>
                  <a:srgbClr val="FF0000"/>
                </a:solidFill>
              </a:rPr>
              <a:t>أولا:مهارات التحدث والمخاطبة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شاهدت شخصا متحدثا فوددت أن تكون مثله؟</a:t>
            </a:r>
          </a:p>
          <a:p>
            <a:pPr algn="just"/>
            <a:r>
              <a:rPr lang="ar-SA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هل يمكن اكتساب هذه المهارة ،وكيف؟</a:t>
            </a:r>
          </a:p>
          <a:p>
            <a:pPr algn="just"/>
            <a:r>
              <a:rPr lang="ar-SA" sz="4000" b="1" dirty="0" smtClean="0">
                <a:solidFill>
                  <a:srgbClr val="7030A0"/>
                </a:solidFill>
              </a:rPr>
              <a:t>يمكن تعريف مهارة التحدث والمخاطبة</a:t>
            </a:r>
            <a:r>
              <a:rPr lang="ar-SA" sz="4000" dirty="0" smtClean="0"/>
              <a:t>: بأنها القدرة على توظيف اللغة والألفاظ والصوت للتواصل مع الآخرين سواء على مستوى الاستيعاب أو التعبير </a:t>
            </a:r>
            <a:endParaRPr lang="ar-SA" sz="4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1676400" cy="126274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76881"/>
            <a:ext cx="1676400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أهم مهارات التحدث والمخاطبة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257800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صياغة الأفكار ذهنيا قبل التحدث</a:t>
            </a:r>
            <a:r>
              <a:rPr lang="en-US" dirty="0" smtClean="0"/>
              <a:t> </a:t>
            </a:r>
          </a:p>
          <a:p>
            <a:r>
              <a:rPr lang="ar-SA" dirty="0" smtClean="0"/>
              <a:t>استخدام لغة مفعمة بالحيوية</a:t>
            </a:r>
            <a:r>
              <a:rPr lang="en-US" dirty="0" smtClean="0"/>
              <a:t> </a:t>
            </a:r>
          </a:p>
          <a:p>
            <a:r>
              <a:rPr lang="ar-SA" dirty="0" smtClean="0"/>
              <a:t>التهيئة النفسية و التخلص من الرسائل السلبية</a:t>
            </a:r>
            <a:endParaRPr lang="ar-SA" dirty="0"/>
          </a:p>
          <a:p>
            <a:r>
              <a:rPr lang="ar-SA" dirty="0" smtClean="0"/>
              <a:t>استخدام الأسماء والألقاب المناسبة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ar-SA" dirty="0" smtClean="0"/>
              <a:t>الالتزام بصلب الموضوع</a:t>
            </a:r>
            <a:r>
              <a:rPr lang="en-US" dirty="0" smtClean="0"/>
              <a:t> </a:t>
            </a:r>
          </a:p>
          <a:p>
            <a:r>
              <a:rPr lang="ar-SA" dirty="0" smtClean="0"/>
              <a:t>المظهر اللائق</a:t>
            </a:r>
            <a:endParaRPr lang="ar-SA" dirty="0"/>
          </a:p>
          <a:p>
            <a:r>
              <a:rPr lang="ar-SA" dirty="0" smtClean="0"/>
              <a:t>حالة الوقوف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ar-SA" dirty="0" smtClean="0"/>
              <a:t>انشراح الوجه</a:t>
            </a:r>
            <a:endParaRPr lang="en-US" dirty="0" smtClean="0"/>
          </a:p>
          <a:p>
            <a:r>
              <a:rPr lang="ar-SA" dirty="0" smtClean="0"/>
              <a:t>انتقائية الألفاظ وحسن تقديمها</a:t>
            </a:r>
            <a:endParaRPr lang="ar-SA" dirty="0" smtClean="0"/>
          </a:p>
          <a:p>
            <a:r>
              <a:rPr lang="ar-SA" dirty="0" smtClean="0"/>
              <a:t> </a:t>
            </a:r>
            <a:r>
              <a:rPr lang="ar-SA" dirty="0" smtClean="0"/>
              <a:t>تفعيل لغة الجسد</a:t>
            </a:r>
          </a:p>
          <a:p>
            <a:r>
              <a:rPr lang="ar-SA" dirty="0" smtClean="0"/>
              <a:t>إدارة الحضور في اللقاءات الجماهيرية</a:t>
            </a:r>
          </a:p>
          <a:p>
            <a:r>
              <a:rPr lang="ar-SA" dirty="0"/>
              <a:t>تنويع الأداء الصوتي</a:t>
            </a:r>
            <a:endParaRPr lang="ar-SA" dirty="0"/>
          </a:p>
        </p:txBody>
      </p:sp>
      <p:pic>
        <p:nvPicPr>
          <p:cNvPr id="4098" name="Picture 2" descr="C:\Users\Dell\Desktop\صور\__1_~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286" y="152400"/>
            <a:ext cx="327660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توظيف الصوت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ar-SA" b="1" dirty="0" smtClean="0"/>
              <a:t>مستوى الصوت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معدل الإيقاع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تنويع نبرة الصوت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استعمال التشديد</a:t>
            </a:r>
          </a:p>
          <a:p>
            <a:pPr>
              <a:lnSpc>
                <a:spcPct val="200000"/>
              </a:lnSpc>
            </a:pPr>
            <a:r>
              <a:rPr lang="ar-SA" b="1" dirty="0" smtClean="0"/>
              <a:t>توظيف الوقفات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73576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توظيف الصوت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يمكن تقسيم السكتات في أثناء الإلقاء إلى ٣ أنواع:</a:t>
            </a:r>
          </a:p>
          <a:p>
            <a:pPr>
              <a:lnSpc>
                <a:spcPct val="300000"/>
              </a:lnSpc>
            </a:pPr>
            <a:r>
              <a:rPr lang="ar-SA" dirty="0" smtClean="0"/>
              <a:t>سكتة عادية</a:t>
            </a:r>
          </a:p>
          <a:p>
            <a:pPr>
              <a:lnSpc>
                <a:spcPct val="300000"/>
              </a:lnSpc>
            </a:pPr>
            <a:r>
              <a:rPr lang="ar-SA" dirty="0" smtClean="0"/>
              <a:t>سكتة انتقالية</a:t>
            </a:r>
          </a:p>
          <a:p>
            <a:pPr>
              <a:lnSpc>
                <a:spcPct val="300000"/>
              </a:lnSpc>
            </a:pPr>
            <a:r>
              <a:rPr lang="ar-SA" dirty="0" smtClean="0"/>
              <a:t>سكتة إستثارة أو تشويق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850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737</TotalTime>
  <Words>492</Words>
  <Application>Microsoft Office PowerPoint</Application>
  <PresentationFormat>On-screen Show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الوحدة الثالثة</vt:lpstr>
      <vt:lpstr>المحتويات</vt:lpstr>
      <vt:lpstr>الاتصال اللفظي المنطوق</vt:lpstr>
      <vt:lpstr>PowerPoint Presentation</vt:lpstr>
      <vt:lpstr>مهارات الإرسال(الاتصال اللفظي المنطوق)</vt:lpstr>
      <vt:lpstr>أولا:مهارات التحدث والمخاطبة</vt:lpstr>
      <vt:lpstr>أهم مهارات التحدث والمخاطبة</vt:lpstr>
      <vt:lpstr>مهارات توظيف الصوت</vt:lpstr>
      <vt:lpstr>مهارات توظيف الصوت</vt:lpstr>
      <vt:lpstr>تفعيل لغة الجسد</vt:lpstr>
      <vt:lpstr>ثانيا: مهارات إعداد العروض</vt:lpstr>
      <vt:lpstr>صياغة الموضوع</vt:lpstr>
      <vt:lpstr>الإخراج الفني للعرض التقديمي</vt:lpstr>
      <vt:lpstr>الاتصال اللفظي المكتوب</vt:lpstr>
      <vt:lpstr>أنواع الكتابة</vt:lpstr>
      <vt:lpstr>مهارات الكتابة</vt:lpstr>
      <vt:lpstr>الاتصال اللفظي المكتوب  </vt:lpstr>
      <vt:lpstr>الاتصال اللفظي المكتوب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مهارات الارسال</dc:title>
  <dc:creator>Dell</dc:creator>
  <cp:lastModifiedBy>Sultan H. Binsaeed</cp:lastModifiedBy>
  <cp:revision>56</cp:revision>
  <dcterms:created xsi:type="dcterms:W3CDTF">2013-07-28T14:52:40Z</dcterms:created>
  <dcterms:modified xsi:type="dcterms:W3CDTF">2016-11-09T05:54:50Z</dcterms:modified>
</cp:coreProperties>
</file>