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71" r:id="rId7"/>
    <p:sldId id="262" r:id="rId8"/>
    <p:sldId id="264" r:id="rId9"/>
    <p:sldId id="265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1/7/1437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1/7/1437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1/7/1437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1/7/1437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1/7/1437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7D250CC-3BDC-4F9C-A5AD-F17B0E16B1A4}" type="datetimeFigureOut">
              <a:rPr lang="ar-SA" smtClean="0"/>
              <a:pPr/>
              <a:t>1/7/1437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1/7/1437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1/7/1437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1/7/1437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1/7/1437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7D250CC-3BDC-4F9C-A5AD-F17B0E16B1A4}" type="datetimeFigureOut">
              <a:rPr lang="ar-SA" smtClean="0"/>
              <a:pPr/>
              <a:t>1/7/1437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7D250CC-3BDC-4F9C-A5AD-F17B0E16B1A4}" type="datetimeFigureOut">
              <a:rPr lang="ar-SA" smtClean="0"/>
              <a:pPr/>
              <a:t>1/7/1437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4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مهارات الإرسال</a:t>
            </a:r>
          </a:p>
          <a:p>
            <a:r>
              <a:rPr lang="ar-SA" sz="4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(الاتصال اللفظي المنطوق،المكتوب)</a:t>
            </a:r>
            <a:endParaRPr lang="ar-SA" sz="40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الوحدة الثالثة</a:t>
            </a:r>
            <a:endParaRPr lang="ar-SA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صورة 4" descr="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4648200"/>
            <a:ext cx="2533650" cy="1800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26152"/>
          </a:xfrm>
        </p:spPr>
        <p:txBody>
          <a:bodyPr>
            <a:normAutofit fontScale="77500" lnSpcReduction="20000"/>
          </a:bodyPr>
          <a:lstStyle/>
          <a:p>
            <a:r>
              <a:rPr lang="ar-SA" b="1" dirty="0" smtClean="0"/>
              <a:t>الكتابة أحد أنواع الاتصال اللفظي وتختلف عن النطق في انه يمكن الرجوع اليها وتعديلها وتحسين صياغتها كما تتيح للكاتب فرصة جيدة للتعبير عن رأيه بوضوح 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	</a:t>
            </a:r>
            <a:r>
              <a:rPr lang="ar-SA" sz="2800" b="1" dirty="0" smtClean="0"/>
              <a:t>	</a:t>
            </a:r>
            <a:r>
              <a:rPr lang="ar-SA" sz="2800" b="1" dirty="0" smtClean="0">
                <a:solidFill>
                  <a:srgbClr val="FF0000"/>
                </a:solidFill>
              </a:rPr>
              <a:t>مهارات الكتابة: </a:t>
            </a:r>
          </a:p>
          <a:p>
            <a:pPr>
              <a:buNone/>
            </a:pPr>
            <a:r>
              <a:rPr lang="ar-SA" sz="2600" dirty="0" smtClean="0"/>
              <a:t> </a:t>
            </a:r>
            <a:r>
              <a:rPr lang="ar-SA" sz="2600" dirty="0" smtClean="0"/>
              <a:t>-</a:t>
            </a:r>
            <a:r>
              <a:rPr lang="ar-SA" sz="2900" dirty="0" smtClean="0"/>
              <a:t>1حدد هدفك </a:t>
            </a:r>
            <a:r>
              <a:rPr lang="ar-SA" sz="2900" dirty="0" smtClean="0"/>
              <a:t>بوضوح</a:t>
            </a:r>
            <a:r>
              <a:rPr lang="ar-SA" sz="2900" dirty="0" smtClean="0"/>
              <a:t>	   </a:t>
            </a:r>
            <a:endParaRPr lang="ar-SA" sz="2900" dirty="0" smtClean="0"/>
          </a:p>
          <a:p>
            <a:pPr>
              <a:buNone/>
            </a:pPr>
            <a:r>
              <a:rPr lang="ar-SA" sz="2900" dirty="0" smtClean="0"/>
              <a:t>-2راع خصائص المرسل اليه</a:t>
            </a:r>
          </a:p>
          <a:p>
            <a:pPr>
              <a:buNone/>
            </a:pPr>
            <a:r>
              <a:rPr lang="ar-SA" sz="2900" dirty="0" smtClean="0"/>
              <a:t> -3خطط لكتابتك</a:t>
            </a:r>
            <a:endParaRPr lang="ar-SA" sz="2900" dirty="0" smtClean="0"/>
          </a:p>
          <a:p>
            <a:pPr>
              <a:buNone/>
            </a:pPr>
            <a:r>
              <a:rPr lang="ar-SA" sz="2900" dirty="0"/>
              <a:t>4</a:t>
            </a:r>
            <a:r>
              <a:rPr lang="ar-SA" sz="2900" dirty="0" smtClean="0"/>
              <a:t>-ركز على الفكرة الأساسية وأحسن الدخول إليها</a:t>
            </a:r>
            <a:endParaRPr lang="en-US" sz="2900" dirty="0" smtClean="0"/>
          </a:p>
          <a:p>
            <a:pPr>
              <a:buNone/>
            </a:pPr>
            <a:r>
              <a:rPr lang="en-US" sz="2900" dirty="0" smtClean="0"/>
              <a:t> </a:t>
            </a:r>
            <a:r>
              <a:rPr lang="ar-SA" sz="2900" dirty="0" smtClean="0"/>
              <a:t>5-</a:t>
            </a:r>
            <a:r>
              <a:rPr lang="en-US" sz="2900" dirty="0" smtClean="0"/>
              <a:t>   </a:t>
            </a:r>
            <a:r>
              <a:rPr lang="ar-SA" sz="2900" dirty="0" smtClean="0"/>
              <a:t>وظف اللغة بذكاء</a:t>
            </a:r>
          </a:p>
          <a:p>
            <a:pPr>
              <a:buNone/>
            </a:pPr>
            <a:r>
              <a:rPr lang="ar-SA" sz="2900" dirty="0" smtClean="0"/>
              <a:t> -6تكوين انطباع جيد</a:t>
            </a:r>
            <a:r>
              <a:rPr lang="en-US" sz="2900" dirty="0" smtClean="0"/>
              <a:t> </a:t>
            </a:r>
            <a:endParaRPr lang="ar-SA" sz="2900" dirty="0" smtClean="0"/>
          </a:p>
          <a:p>
            <a:pPr>
              <a:buNone/>
            </a:pPr>
            <a:r>
              <a:rPr lang="ar-SA" sz="2900" dirty="0" smtClean="0"/>
              <a:t>7-</a:t>
            </a:r>
            <a:r>
              <a:rPr lang="en-US" sz="2900" dirty="0" smtClean="0"/>
              <a:t>   </a:t>
            </a:r>
            <a:r>
              <a:rPr lang="ar-SA" sz="2900" dirty="0" smtClean="0"/>
              <a:t>أكتب معلومات صحيحة</a:t>
            </a:r>
            <a:r>
              <a:rPr lang="en-US" sz="2900" dirty="0" smtClean="0"/>
              <a:t> </a:t>
            </a:r>
            <a:endParaRPr lang="ar-SA" sz="2900" dirty="0" smtClean="0"/>
          </a:p>
          <a:p>
            <a:pPr>
              <a:buNone/>
            </a:pPr>
            <a:r>
              <a:rPr lang="ar-SA" sz="2900" dirty="0" smtClean="0"/>
              <a:t>8-استخدم كلمات الربط لتماسك الرسالة</a:t>
            </a:r>
            <a:endParaRPr lang="ar-SA" sz="2900" dirty="0" smtClean="0"/>
          </a:p>
          <a:p>
            <a:pPr>
              <a:buNone/>
            </a:pPr>
            <a:r>
              <a:rPr lang="ar-SA" sz="2900" dirty="0" smtClean="0"/>
              <a:t>9-الحذر من الأخطاء الإملائية واللغوية</a:t>
            </a:r>
            <a:r>
              <a:rPr lang="en-US" sz="2900" dirty="0" smtClean="0"/>
              <a:t> </a:t>
            </a:r>
          </a:p>
          <a:p>
            <a:pPr>
              <a:buNone/>
            </a:pPr>
            <a:r>
              <a:rPr lang="ar-SA" sz="2900" dirty="0" smtClean="0"/>
              <a:t>10-</a:t>
            </a:r>
            <a:r>
              <a:rPr lang="ar-SA" sz="2900" dirty="0" smtClean="0"/>
              <a:t>اكتب المقدمة بعد ان تكون قد كتبت الموضوع .  </a:t>
            </a:r>
          </a:p>
          <a:p>
            <a:pPr>
              <a:buNone/>
            </a:pPr>
            <a:r>
              <a:rPr lang="ar-SA" sz="2600" dirty="0" smtClean="0"/>
              <a:t>	                             </a:t>
            </a:r>
            <a:endParaRPr lang="ar-SA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الاتصال اللفظي المكتوب</a:t>
            </a:r>
            <a:endParaRPr lang="ar-SA" dirty="0"/>
          </a:p>
        </p:txBody>
      </p:sp>
      <p:pic>
        <p:nvPicPr>
          <p:cNvPr id="5" name="Picture 2" descr="C:\Users\Dell\Desktop\صور\wri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36576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الاتصال اللفظي المكتوب 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sz="3200" b="1" i="1" dirty="0" smtClean="0">
                <a:solidFill>
                  <a:srgbClr val="7030A0"/>
                </a:solidFill>
              </a:rPr>
              <a:t>مهارات الكتابة بالحاسب الآلي 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1- </a:t>
            </a:r>
            <a:r>
              <a:rPr lang="ar-SA" b="1" dirty="0" smtClean="0"/>
              <a:t>استخدم خطوط مناسبة لطبيعة الرسالة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>2- </a:t>
            </a:r>
            <a:r>
              <a:rPr lang="ar-SA" b="1" dirty="0" smtClean="0"/>
              <a:t>استخدم نسقا موحدا من حيث الحجم في الموضوع كله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>3- </a:t>
            </a:r>
            <a:r>
              <a:rPr lang="ar-SA" b="1" dirty="0" smtClean="0"/>
              <a:t>لا تستخدم الخطوط المعرضة والمائلة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>4- </a:t>
            </a:r>
            <a:r>
              <a:rPr lang="ar-SA" b="1" dirty="0" smtClean="0"/>
              <a:t>استخدم خطوط متعارف عليها في جميع الأنظمة .. عند نقل النص بصورة الكترونية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5- </a:t>
            </a:r>
            <a:r>
              <a:rPr lang="ar-SA" b="1" dirty="0" smtClean="0"/>
              <a:t>لا تكثر من استخدام الألوان مع استخدام خلفية بيضا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>6- </a:t>
            </a:r>
            <a:r>
              <a:rPr lang="ar-SA" b="1" dirty="0" smtClean="0"/>
              <a:t>استخدام أبعاد مناسبة بين الأسطر والكلمات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 </a:t>
            </a:r>
            <a:r>
              <a:rPr lang="en-US" b="1" dirty="0" smtClean="0"/>
              <a:t>7-</a:t>
            </a:r>
            <a:r>
              <a:rPr lang="ar-SA" b="1" dirty="0" smtClean="0"/>
              <a:t> لا تكثر من حشو الكلام</a:t>
            </a:r>
            <a:r>
              <a:rPr lang="en-US" b="1" dirty="0" smtClean="0"/>
              <a:t> </a:t>
            </a:r>
            <a:endParaRPr lang="ar-SA" dirty="0"/>
          </a:p>
        </p:txBody>
      </p:sp>
      <p:pic>
        <p:nvPicPr>
          <p:cNvPr id="1026" name="Picture 2" descr="C:\Users\Dell\Desktop\صور\513c55d7821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34290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الاتصال اللفظي المكتوب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sz="3200" b="1" i="1" dirty="0" smtClean="0">
                <a:solidFill>
                  <a:srgbClr val="7030A0"/>
                </a:solidFill>
              </a:rPr>
              <a:t>مهارات الكتابة عبر البريد الالكتروني:</a:t>
            </a:r>
            <a:r>
              <a:rPr lang="en-US" sz="3200" b="1" i="1" dirty="0" smtClean="0"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r>
              <a:rPr lang="ar-SA" b="1" dirty="0" smtClean="0"/>
              <a:t>    -1اكتب عنوان الرسالة بوضوح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2- </a:t>
            </a:r>
            <a:r>
              <a:rPr lang="ar-SA" b="1" dirty="0" smtClean="0"/>
              <a:t>استخدم خاصية التحقق من الهجاء </a:t>
            </a:r>
            <a:r>
              <a:rPr lang="en-US" b="1" dirty="0" smtClean="0"/>
              <a:t>spell check</a:t>
            </a:r>
            <a:r>
              <a:rPr lang="ar-SA" b="1" dirty="0" smtClean="0"/>
              <a:t> والقواعد اللغوية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3- </a:t>
            </a:r>
            <a:r>
              <a:rPr lang="ar-SA" b="1" dirty="0" smtClean="0"/>
              <a:t>تفادى المرفقات الغير هامة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4- </a:t>
            </a:r>
            <a:r>
              <a:rPr lang="ar-SA" b="1" dirty="0" smtClean="0"/>
              <a:t>اضف توقيعك في نهاية الرسالة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 </a:t>
            </a:r>
            <a:r>
              <a:rPr lang="en-US" b="1" dirty="0" smtClean="0"/>
              <a:t>5-</a:t>
            </a:r>
            <a:r>
              <a:rPr lang="ar-SA" b="1" dirty="0" smtClean="0"/>
              <a:t> تأكد من صحة العنوان الذي سترسل إليه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نشاط تطبيقي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ar-SA" sz="2800" b="1" dirty="0" smtClean="0">
              <a:solidFill>
                <a:srgbClr val="FF0066"/>
              </a:solidFill>
            </a:endParaRPr>
          </a:p>
          <a:p>
            <a:pPr algn="ctr"/>
            <a:endParaRPr lang="ar-SA" sz="2800" b="1" dirty="0" smtClean="0">
              <a:solidFill>
                <a:srgbClr val="FF0066"/>
              </a:solidFill>
            </a:endParaRPr>
          </a:p>
          <a:p>
            <a:pPr algn="ctr">
              <a:buNone/>
            </a:pPr>
            <a:r>
              <a:rPr lang="ar-SA" sz="2800" b="1" dirty="0" smtClean="0">
                <a:solidFill>
                  <a:srgbClr val="FF0066"/>
                </a:solidFill>
              </a:rPr>
              <a:t>انتهى العام الدراسي وترغب في شغل وقت فراغك خلال الصيف , اكتب بريدا الكترونيا الى مؤسسة ترغب في التدرب فيها ليتم منحك فرصة للعمل لديهم لنيل الخبرة..</a:t>
            </a:r>
          </a:p>
          <a:p>
            <a:pPr algn="ctr">
              <a:buNone/>
            </a:pPr>
            <a:r>
              <a:rPr lang="ar-SA" sz="2800" b="1" dirty="0" smtClean="0"/>
              <a:t>يتم ارسالها على الايميل............</a:t>
            </a:r>
          </a:p>
          <a:p>
            <a:endParaRPr lang="ar-SA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الاتصال اللفظي المنطوق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ar-SA" sz="1800" b="1" dirty="0" smtClean="0"/>
          </a:p>
          <a:p>
            <a:pPr marL="0" indent="0">
              <a:buNone/>
            </a:pPr>
            <a:r>
              <a:rPr lang="ar-SA" sz="1800" b="1" dirty="0" smtClean="0"/>
              <a:t>الاتصال </a:t>
            </a:r>
            <a:r>
              <a:rPr lang="ar-SA" sz="1800" b="1" dirty="0" smtClean="0"/>
              <a:t>اللفظي المنطوق </a:t>
            </a:r>
            <a:r>
              <a:rPr lang="ar-SA" sz="1800" b="1" dirty="0" smtClean="0"/>
              <a:t>هو </a:t>
            </a:r>
            <a:r>
              <a:rPr lang="ar-SA" sz="1800" b="1" dirty="0" smtClean="0"/>
              <a:t>:</a:t>
            </a:r>
          </a:p>
          <a:p>
            <a:endParaRPr lang="ar-SA" sz="1800" b="1" dirty="0">
              <a:solidFill>
                <a:srgbClr val="FF0066"/>
              </a:solidFill>
            </a:endParaRPr>
          </a:p>
          <a:p>
            <a:r>
              <a:rPr lang="ar-SA" sz="1800" b="1" dirty="0" smtClean="0">
                <a:solidFill>
                  <a:srgbClr val="FF0066"/>
                </a:solidFill>
              </a:rPr>
              <a:t>تبادل </a:t>
            </a:r>
            <a:r>
              <a:rPr lang="ar-SA" sz="1800" b="1" dirty="0" smtClean="0">
                <a:solidFill>
                  <a:srgbClr val="FF0066"/>
                </a:solidFill>
              </a:rPr>
              <a:t>اللغة المنطوقة بين أطراف الاتصال للوصول إلى أكبر قدر من الفهم المشترك للمعنى الذي تشيره الألفاظ لدى أطراف الاتصال </a:t>
            </a:r>
            <a:endParaRPr lang="ar-SA" sz="1800" b="1" dirty="0" smtClean="0">
              <a:solidFill>
                <a:srgbClr val="FF0066"/>
              </a:solidFill>
            </a:endParaRPr>
          </a:p>
          <a:p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ar-SA" sz="2000" b="1" i="1" dirty="0" smtClean="0">
                <a:solidFill>
                  <a:srgbClr val="7030A0"/>
                </a:solidFill>
              </a:rPr>
              <a:t>مميزات الاتصال </a:t>
            </a:r>
            <a:r>
              <a:rPr lang="ar-SA" sz="2000" b="1" i="1" dirty="0" smtClean="0">
                <a:solidFill>
                  <a:srgbClr val="7030A0"/>
                </a:solidFill>
              </a:rPr>
              <a:t>اللفظي المنطوق: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1- </a:t>
            </a:r>
            <a:r>
              <a:rPr lang="ar-SA" sz="1800" b="1" dirty="0" smtClean="0"/>
              <a:t>الوسيلة الأكثر شيوعا في التواصل .. لأن معظم الأشياء التي تفعلها تعتمد عليه لسهولته وسرعته</a:t>
            </a:r>
            <a:r>
              <a:rPr lang="en-US" sz="1800" b="1" dirty="0" smtClean="0"/>
              <a:t> .</a:t>
            </a:r>
            <a:br>
              <a:rPr lang="en-US" sz="1800" b="1" dirty="0" smtClean="0"/>
            </a:br>
            <a:r>
              <a:rPr lang="en-US" sz="1800" b="1" dirty="0" smtClean="0"/>
              <a:t>2- </a:t>
            </a:r>
            <a:r>
              <a:rPr lang="ar-SA" sz="1800" b="1" dirty="0" smtClean="0"/>
              <a:t>أن التوافق في اللغة شرط أساسي لحدوث الاتصال اللفظي لحدوث الاتصال ونجاحه بخلاف الاتصال الغير لفظي</a:t>
            </a:r>
            <a:r>
              <a:rPr lang="en-US" sz="1800" b="1" dirty="0" smtClean="0"/>
              <a:t> </a:t>
            </a:r>
            <a:br>
              <a:rPr lang="en-US" sz="1800" b="1" dirty="0" smtClean="0"/>
            </a:br>
            <a:r>
              <a:rPr lang="en-US" sz="1800" b="1" dirty="0" smtClean="0"/>
              <a:t>3- </a:t>
            </a:r>
            <a:r>
              <a:rPr lang="ar-SA" sz="1800" b="1" dirty="0" smtClean="0"/>
              <a:t>يعتمد على الثروة اللغوية عند التحدث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4- </a:t>
            </a:r>
            <a:r>
              <a:rPr lang="ar-SA" sz="1800" b="1" dirty="0" smtClean="0"/>
              <a:t>يتأثر بشكل واضح بالعوامل غير اللفظية </a:t>
            </a:r>
          </a:p>
          <a:p>
            <a:endParaRPr lang="ar-SA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مهارات الإرسال(الاتصال اللفظي المنطوق)</a:t>
            </a:r>
            <a:endParaRPr lang="ar-SA" b="1" dirty="0"/>
          </a:p>
        </p:txBody>
      </p:sp>
      <p:sp>
        <p:nvSpPr>
          <p:cNvPr id="6" name="Rounded Rectangle 5"/>
          <p:cNvSpPr/>
          <p:nvPr/>
        </p:nvSpPr>
        <p:spPr>
          <a:xfrm>
            <a:off x="1905000" y="1524000"/>
            <a:ext cx="5638800" cy="1219200"/>
          </a:xfrm>
          <a:prstGeom prst="roundRect">
            <a:avLst>
              <a:gd name="adj" fmla="val 249"/>
            </a:avLst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i="1" dirty="0" smtClean="0"/>
              <a:t>مهارات الإرسال(الاتصال اللفظي المنطوق)</a:t>
            </a:r>
            <a:endParaRPr lang="ar-SA" sz="2800" b="1" i="1" dirty="0"/>
          </a:p>
        </p:txBody>
      </p:sp>
      <p:sp>
        <p:nvSpPr>
          <p:cNvPr id="8" name="Rounded Rectangle 7"/>
          <p:cNvSpPr/>
          <p:nvPr/>
        </p:nvSpPr>
        <p:spPr>
          <a:xfrm>
            <a:off x="4800600" y="3505200"/>
            <a:ext cx="3200400" cy="838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1-مهارات التحدث والمخاطبة</a:t>
            </a:r>
            <a:endParaRPr lang="ar-SA" b="1" dirty="0"/>
          </a:p>
        </p:txBody>
      </p:sp>
      <p:sp>
        <p:nvSpPr>
          <p:cNvPr id="9" name="Rounded Rectangle 8"/>
          <p:cNvSpPr/>
          <p:nvPr/>
        </p:nvSpPr>
        <p:spPr>
          <a:xfrm>
            <a:off x="990600" y="3505200"/>
            <a:ext cx="3124200" cy="838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2-مهارات </a:t>
            </a:r>
            <a:r>
              <a:rPr lang="ar-SA" b="1" dirty="0" smtClean="0"/>
              <a:t> اعداد العروض</a:t>
            </a:r>
            <a:endParaRPr lang="ar-SA" b="1" dirty="0"/>
          </a:p>
        </p:txBody>
      </p:sp>
      <p:sp>
        <p:nvSpPr>
          <p:cNvPr id="10" name="Down Arrow 9"/>
          <p:cNvSpPr/>
          <p:nvPr/>
        </p:nvSpPr>
        <p:spPr>
          <a:xfrm>
            <a:off x="6019800" y="2819400"/>
            <a:ext cx="457200" cy="68580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b="1"/>
          </a:p>
        </p:txBody>
      </p:sp>
      <p:sp>
        <p:nvSpPr>
          <p:cNvPr id="12" name="Down Arrow 11"/>
          <p:cNvSpPr/>
          <p:nvPr/>
        </p:nvSpPr>
        <p:spPr>
          <a:xfrm>
            <a:off x="2895600" y="2819400"/>
            <a:ext cx="408432" cy="68580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smtClean="0">
                <a:solidFill>
                  <a:srgbClr val="FF0000"/>
                </a:solidFill>
              </a:rPr>
              <a:t>أولا:مهارات التحدث والمخاطبة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ar-SA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هل شاهدت شخصا متحدثا فوددت أن تكون مثله؟</a:t>
            </a:r>
          </a:p>
          <a:p>
            <a:pPr algn="just"/>
            <a:r>
              <a:rPr lang="ar-SA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هل يمكن اكتساب هذه المهارة ،وكيف؟</a:t>
            </a:r>
          </a:p>
          <a:p>
            <a:pPr algn="just"/>
            <a:r>
              <a:rPr lang="ar-SA" sz="4000" b="1" dirty="0" smtClean="0">
                <a:solidFill>
                  <a:srgbClr val="7030A0"/>
                </a:solidFill>
              </a:rPr>
              <a:t>يمكن تعريف مهارة التحدث والمخاطبة</a:t>
            </a:r>
            <a:r>
              <a:rPr lang="ar-SA" sz="4000" dirty="0" smtClean="0"/>
              <a:t>: بأنها القدرة على توظيف اللغة والألفاظ والصوت للتواصل مع الآخرين سواء على مستوى الاستيعاب أو التعبير </a:t>
            </a:r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/>
              <a:t>أهم مهارات التحدث والمخاطبة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</a:t>
            </a:r>
            <a:r>
              <a:rPr lang="en-US" dirty="0" smtClean="0"/>
              <a:t>1</a:t>
            </a:r>
            <a:r>
              <a:rPr lang="en-US" b="1" dirty="0" smtClean="0"/>
              <a:t>-   </a:t>
            </a:r>
            <a:r>
              <a:rPr lang="ar-SA" b="1" dirty="0" smtClean="0"/>
              <a:t>التهيئة النفسية والتخلص من الرسائل السلبية الداخلية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2- </a:t>
            </a:r>
            <a:r>
              <a:rPr lang="ar-SA" dirty="0" smtClean="0"/>
              <a:t>صياغة الافكار ذهنيا قبل التحدث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3- </a:t>
            </a:r>
            <a:r>
              <a:rPr lang="ar-SA" dirty="0" smtClean="0"/>
              <a:t>المظهر اللائق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4- </a:t>
            </a:r>
            <a:r>
              <a:rPr lang="ar-SA" dirty="0" smtClean="0"/>
              <a:t> </a:t>
            </a:r>
            <a:r>
              <a:rPr lang="ar-SA" dirty="0" smtClean="0"/>
              <a:t>حالة الوقوف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5- </a:t>
            </a:r>
            <a:r>
              <a:rPr lang="ar-SA" dirty="0" smtClean="0"/>
              <a:t> </a:t>
            </a:r>
            <a:r>
              <a:rPr lang="ar-SA" dirty="0" smtClean="0"/>
              <a:t>انشراح الوجه </a:t>
            </a:r>
            <a:r>
              <a:rPr lang="en-US" dirty="0" smtClean="0"/>
              <a:t>-</a:t>
            </a:r>
            <a:r>
              <a:rPr lang="ar-SA" dirty="0" smtClean="0"/>
              <a:t>البشاشة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6- </a:t>
            </a:r>
            <a:r>
              <a:rPr lang="ar-SA" dirty="0" smtClean="0"/>
              <a:t>الاتصال البصري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7- </a:t>
            </a:r>
            <a:r>
              <a:rPr lang="ar-SA" dirty="0" smtClean="0"/>
              <a:t>حالة </a:t>
            </a:r>
            <a:r>
              <a:rPr lang="ar-SA" dirty="0"/>
              <a:t> </a:t>
            </a:r>
            <a:r>
              <a:rPr lang="ar-SA" dirty="0" smtClean="0"/>
              <a:t>الوقوف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8- </a:t>
            </a:r>
            <a:r>
              <a:rPr lang="ar-SA" dirty="0" smtClean="0"/>
              <a:t> </a:t>
            </a:r>
            <a:r>
              <a:rPr lang="ar-SA" dirty="0" smtClean="0"/>
              <a:t>ا</a:t>
            </a:r>
            <a:r>
              <a:rPr lang="ar-SA" dirty="0" smtClean="0"/>
              <a:t>نتقائية الالفاظ وحسن تقديمها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9- </a:t>
            </a:r>
            <a:r>
              <a:rPr lang="ar-SA" dirty="0" smtClean="0"/>
              <a:t>تنويع الاداء الصوتي:مستوى الصوت-معدل الايقاع-تنويع نبرة الصوت-استعمال التشديد-توظيف الوقفات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10- </a:t>
            </a:r>
            <a:r>
              <a:rPr lang="ar-SA" dirty="0" smtClean="0"/>
              <a:t>الالتزام بصلب الموضوع والتركيز على النقاط المهمة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11- </a:t>
            </a:r>
            <a:r>
              <a:rPr lang="ar-SA" dirty="0" smtClean="0"/>
              <a:t> </a:t>
            </a:r>
            <a:r>
              <a:rPr lang="ar-SA" dirty="0" smtClean="0"/>
              <a:t>تفعيل لغة الجسد اثناء الحديث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12- </a:t>
            </a:r>
            <a:r>
              <a:rPr lang="ar-SA" dirty="0" smtClean="0"/>
              <a:t>ادارة الحضور في اللقاءات الجماهيرية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098" name="Picture 2" descr="C:\Users\Dell\Desktop\صور\__1_~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47799"/>
            <a:ext cx="3276600" cy="2211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5400" dirty="0" smtClean="0"/>
              <a:t>نشاط تطبيقي</a:t>
            </a:r>
            <a:endParaRPr lang="ar-SA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ar-SA" sz="4000" dirty="0" smtClean="0"/>
              <a:t>حضرت حفل لجامعة الملك سعود ،وتم تكريمك لكونك الطالبة المثالية ،وطلب منك أن تشاركي وتلقي كلمة للحضور: </a:t>
            </a:r>
            <a:r>
              <a:rPr lang="ar-SA" sz="4000" dirty="0" smtClean="0">
                <a:solidFill>
                  <a:srgbClr val="FF00FF"/>
                </a:solidFill>
              </a:rPr>
              <a:t>ألقي الكلمة معبرة فيها عن جهودك التي قمت بها لنيل المركز،وكيف يمكنك أن تجعلي الحضور ينصت إليك..</a:t>
            </a:r>
            <a:endParaRPr lang="ar-SA" sz="4000" dirty="0">
              <a:solidFill>
                <a:srgbClr val="FF00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ثانيا:مهارات </a:t>
            </a:r>
            <a:r>
              <a:rPr lang="ar-SA" sz="3600" b="1" dirty="0" smtClean="0">
                <a:solidFill>
                  <a:srgbClr val="FF0000"/>
                </a:solidFill>
              </a:rPr>
              <a:t>اعداد العروض</a:t>
            </a:r>
            <a:endParaRPr lang="ar-SA" dirty="0"/>
          </a:p>
        </p:txBody>
      </p:sp>
      <p:pic>
        <p:nvPicPr>
          <p:cNvPr id="1026" name="Picture 2" descr="C:\Users\Dell\Desktop\صور\227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47800"/>
            <a:ext cx="2362200" cy="3810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0" y="1981200"/>
            <a:ext cx="6553200" cy="21236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ar-SA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ar-SA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هل يمكن اكتساب مهارة الإلقاء؟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ar-SA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/>
              <a:t>مهارات </a:t>
            </a:r>
            <a:r>
              <a:rPr lang="ar-SA" b="1" dirty="0" smtClean="0"/>
              <a:t>اعداد العروض: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2400" b="1" dirty="0" smtClean="0"/>
              <a:t>	1-اختيار </a:t>
            </a:r>
            <a:r>
              <a:rPr lang="ar-SA" sz="2400" b="1" dirty="0" smtClean="0"/>
              <a:t>الموضوع .. على حسب الأهمية ومدى الإلمام به ويكون مناسب للزمان والمكان ويقع في دائرة اهتمام العاملين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en-US" sz="2400" b="1" dirty="0" smtClean="0"/>
              <a:t> </a:t>
            </a:r>
            <a:r>
              <a:rPr lang="en-US" sz="2400" b="1" dirty="0" smtClean="0"/>
              <a:t>-2 </a:t>
            </a:r>
            <a:r>
              <a:rPr lang="ar-SA" sz="2400" b="1" dirty="0" smtClean="0"/>
              <a:t>تحديد الهدف .. ويكون واضحا </a:t>
            </a:r>
            <a:r>
              <a:rPr lang="ar-SA" sz="2400" b="1" dirty="0" smtClean="0"/>
              <a:t>ومحددا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ar-SA" sz="2400" b="1" dirty="0" smtClean="0"/>
              <a:t> 3- جمع المعلومات وانتقاء المفيد منها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ar-SA" sz="2400" b="1" dirty="0" smtClean="0"/>
              <a:t> 4- صياغة الموضوع على ثلاثة أجزاء ( المقدمة / صلب الموضوع / الخاتمة) </a:t>
            </a:r>
          </a:p>
          <a:p>
            <a:pPr algn="just">
              <a:buNone/>
            </a:pPr>
            <a:r>
              <a:rPr lang="ar-SA" sz="2400" b="1" dirty="0" smtClean="0"/>
              <a:t>      </a:t>
            </a:r>
            <a:r>
              <a:rPr lang="ar-SA" sz="2400" b="1" dirty="0" smtClean="0"/>
              <a:t>5-الاخراج الفني للعرض التقديمي:حتى </a:t>
            </a:r>
            <a:r>
              <a:rPr lang="ar-SA" sz="2400" b="1" dirty="0" smtClean="0"/>
              <a:t>يكون الالقاء مؤثر ومقنع فيفضل الاستعانة بوسائل العرض كعامل </a:t>
            </a:r>
            <a:r>
              <a:rPr lang="ar-SA" sz="2400" b="1" dirty="0" smtClean="0"/>
              <a:t>مساعد لشد </a:t>
            </a:r>
            <a:r>
              <a:rPr lang="ar-SA" sz="2400" b="1" dirty="0" smtClean="0"/>
              <a:t>الانتباه وتسهيل وصول المعلومة وفهمها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ar-SA" sz="2400" b="1" dirty="0" smtClean="0"/>
              <a:t>ومن أهم وسائل العرض الحديث استخدام الحاسب(البوربوينت)</a:t>
            </a:r>
            <a:r>
              <a:rPr lang="en-US" sz="2400" b="1" dirty="0" smtClean="0"/>
              <a:t>                   </a:t>
            </a:r>
            <a:r>
              <a:rPr lang="ar-SA" sz="2400" b="1" dirty="0" smtClean="0"/>
              <a:t>	</a:t>
            </a:r>
          </a:p>
          <a:p>
            <a:pPr algn="just">
              <a:buNone/>
            </a:pPr>
            <a:r>
              <a:rPr lang="ar-SA" sz="2400" b="1" dirty="0" smtClean="0"/>
              <a:t>	</a:t>
            </a:r>
            <a:r>
              <a:rPr lang="ar-SA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	س. كيف تنجح في اخراج عرض البوربورينت بشكل جذاب؟</a:t>
            </a:r>
            <a:endParaRPr lang="ar-SA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b="1" dirty="0">
                <a:solidFill>
                  <a:srgbClr val="FF0066"/>
                </a:solidFill>
              </a:rPr>
              <a:t>قواعد مهمة لاعداد </a:t>
            </a:r>
            <a:r>
              <a:rPr lang="ar-SA" sz="3600" b="1" dirty="0" smtClean="0">
                <a:solidFill>
                  <a:srgbClr val="FF0066"/>
                </a:solidFill>
              </a:rPr>
              <a:t>العروض</a:t>
            </a:r>
            <a:endParaRPr lang="ar-SA" sz="3600" b="1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1-     </a:t>
            </a:r>
            <a:r>
              <a:rPr lang="ar-SA" b="1" dirty="0" smtClean="0"/>
              <a:t>وضوح وبساطة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2-     </a:t>
            </a:r>
            <a:r>
              <a:rPr lang="ar-SA" b="1" dirty="0" smtClean="0"/>
              <a:t>اك</a:t>
            </a:r>
            <a:r>
              <a:rPr lang="ar-SA" b="1" dirty="0" smtClean="0"/>
              <a:t>تب العناوين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3- </a:t>
            </a:r>
            <a:r>
              <a:rPr lang="ar-SA" b="1" dirty="0" smtClean="0"/>
              <a:t>قاعدة 5</a:t>
            </a:r>
            <a:r>
              <a:rPr lang="en-US" b="1" dirty="0" smtClean="0"/>
              <a:t>*</a:t>
            </a:r>
            <a:r>
              <a:rPr lang="ar-SA" b="1" dirty="0" smtClean="0"/>
              <a:t>5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4- </a:t>
            </a:r>
            <a:r>
              <a:rPr lang="ar-SA" b="1" dirty="0" smtClean="0"/>
              <a:t>خط واضح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5- </a:t>
            </a:r>
            <a:r>
              <a:rPr lang="ar-SA" b="1" dirty="0" smtClean="0"/>
              <a:t>استعمل الصور والرسوم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6- </a:t>
            </a:r>
            <a:r>
              <a:rPr lang="ar-SA" b="1" dirty="0" smtClean="0"/>
              <a:t>احرص على التنسيق الجيد</a:t>
            </a:r>
            <a:endParaRPr lang="ar-SA" dirty="0"/>
          </a:p>
        </p:txBody>
      </p:sp>
      <p:pic>
        <p:nvPicPr>
          <p:cNvPr id="3074" name="Picture 2" descr="C:\Users\Dell\Desktop\صور\article_63c8e194d43b9f5ee2b076a4824913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47800"/>
            <a:ext cx="3429000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501</TotalTime>
  <Words>252</Words>
  <Application>Microsoft Office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Civic</vt:lpstr>
      <vt:lpstr>الوحدة الثالثة</vt:lpstr>
      <vt:lpstr>الاتصال اللفظي المنطوق</vt:lpstr>
      <vt:lpstr>مهارات الإرسال(الاتصال اللفظي المنطوق)</vt:lpstr>
      <vt:lpstr>أولا:مهارات التحدث والمخاطبة</vt:lpstr>
      <vt:lpstr>أهم مهارات التحدث والمخاطبة</vt:lpstr>
      <vt:lpstr>نشاط تطبيقي</vt:lpstr>
      <vt:lpstr>ثانيا:مهارات اعداد العروض</vt:lpstr>
      <vt:lpstr>مهارات اعداد العروض:</vt:lpstr>
      <vt:lpstr>قواعد مهمة لاعداد العروض</vt:lpstr>
      <vt:lpstr>الاتصال اللفظي المكتوب</vt:lpstr>
      <vt:lpstr>الاتصال اللفظي المكتوب  </vt:lpstr>
      <vt:lpstr>الاتصال اللفظي المكتوب </vt:lpstr>
      <vt:lpstr>نشاط تطبيقي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مهارات الارسال</dc:title>
  <dc:creator>Dell</dc:creator>
  <cp:lastModifiedBy>DELL</cp:lastModifiedBy>
  <cp:revision>49</cp:revision>
  <dcterms:created xsi:type="dcterms:W3CDTF">2013-07-28T14:52:40Z</dcterms:created>
  <dcterms:modified xsi:type="dcterms:W3CDTF">2015-10-20T07:01:43Z</dcterms:modified>
</cp:coreProperties>
</file>