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9" r:id="rId2"/>
    <p:sldId id="258" r:id="rId3"/>
    <p:sldId id="338" r:id="rId4"/>
    <p:sldId id="367" r:id="rId5"/>
    <p:sldId id="268" r:id="rId6"/>
    <p:sldId id="269" r:id="rId7"/>
    <p:sldId id="339" r:id="rId8"/>
    <p:sldId id="396" r:id="rId9"/>
    <p:sldId id="397" r:id="rId10"/>
    <p:sldId id="398" r:id="rId11"/>
    <p:sldId id="340" r:id="rId12"/>
    <p:sldId id="341" r:id="rId13"/>
    <p:sldId id="342" r:id="rId14"/>
    <p:sldId id="322" r:id="rId15"/>
    <p:sldId id="270" r:id="rId16"/>
    <p:sldId id="370" r:id="rId17"/>
    <p:sldId id="343" r:id="rId18"/>
    <p:sldId id="371" r:id="rId19"/>
    <p:sldId id="372" r:id="rId20"/>
    <p:sldId id="373" r:id="rId21"/>
    <p:sldId id="374" r:id="rId22"/>
    <p:sldId id="375" r:id="rId23"/>
    <p:sldId id="376" r:id="rId24"/>
    <p:sldId id="348" r:id="rId25"/>
    <p:sldId id="349" r:id="rId26"/>
    <p:sldId id="377" r:id="rId27"/>
    <p:sldId id="378" r:id="rId28"/>
    <p:sldId id="379" r:id="rId29"/>
    <p:sldId id="36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392" r:id="rId43"/>
    <p:sldId id="393" r:id="rId44"/>
    <p:sldId id="394" r:id="rId45"/>
    <p:sldId id="395" r:id="rId46"/>
    <p:sldId id="402" r:id="rId47"/>
    <p:sldId id="399" r:id="rId48"/>
    <p:sldId id="400" r:id="rId49"/>
    <p:sldId id="401" r:id="rId50"/>
    <p:sldId id="403" r:id="rId51"/>
    <p:sldId id="404" r:id="rId52"/>
    <p:sldId id="405" r:id="rId53"/>
    <p:sldId id="406" r:id="rId54"/>
    <p:sldId id="407" r:id="rId55"/>
    <p:sldId id="408" r:id="rId56"/>
    <p:sldId id="409" r:id="rId57"/>
    <p:sldId id="410" r:id="rId58"/>
    <p:sldId id="411" r:id="rId59"/>
    <p:sldId id="412" r:id="rId60"/>
    <p:sldId id="413" r:id="rId61"/>
    <p:sldId id="414" r:id="rId62"/>
    <p:sldId id="415" r:id="rId63"/>
    <p:sldId id="416" r:id="rId64"/>
    <p:sldId id="417" r:id="rId65"/>
    <p:sldId id="418" r:id="rId66"/>
    <p:sldId id="419" r:id="rId67"/>
    <p:sldId id="420" r:id="rId68"/>
    <p:sldId id="421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12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1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5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3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1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0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4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37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642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42000">
              <a:schemeClr val="accent2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4762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6372"/>
            <a:ext cx="9068586" cy="4250027"/>
          </a:xfrm>
        </p:spPr>
        <p:txBody>
          <a:bodyPr/>
          <a:lstStyle/>
          <a:p>
            <a:r>
              <a:rPr lang="ar-SA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الملكية الخاصة</a:t>
            </a:r>
            <a:endParaRPr lang="ar-SA" sz="9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8428"/>
          </a:xfrm>
        </p:spPr>
        <p:txBody>
          <a:bodyPr>
            <a:noAutofit/>
          </a:bodyPr>
          <a:lstStyle/>
          <a:p>
            <a:pPr algn="l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الوحدة السابعة</a:t>
            </a:r>
            <a:endParaRPr lang="ar-SA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غريزة حب المال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77351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لو </a:t>
            </a:r>
            <a:r>
              <a:rPr lang="ar-SA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كان لابن آدم واديانِ من مالٍ </a:t>
            </a:r>
            <a:endParaRPr lang="ar-SA" sz="115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لابتغى وادياً ثالثًا</a:t>
            </a:r>
            <a:r>
              <a:rPr lang="ar-SA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، ولا يملأ جوف ابن آدم إلا التراب، ويتوب الله على مَن </a:t>
            </a:r>
            <a:r>
              <a:rPr lang="ar-SA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تاب)</a:t>
            </a:r>
            <a:endParaRPr lang="ar-SA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المحور الأول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أهمية الملكية الخاصة</a:t>
            </a:r>
          </a:p>
        </p:txBody>
      </p:sp>
    </p:spTree>
    <p:extLst>
      <p:ext uri="{BB962C8B-B14F-4D97-AF65-F5344CB8AC3E}">
        <p14:creationId xmlns:p14="http://schemas.microsoft.com/office/powerpoint/2010/main" val="11390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أهمية الملكية الخاصة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تنمية حافز الإنتاج</a:t>
            </a:r>
          </a:p>
        </p:txBody>
      </p:sp>
    </p:spTree>
    <p:extLst>
      <p:ext uri="{BB962C8B-B14F-4D97-AF65-F5344CB8AC3E}">
        <p14:creationId xmlns:p14="http://schemas.microsoft.com/office/powerpoint/2010/main" val="1671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أهمية الملكية الخاصة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تحقيق الاستقلال الشخصي</a:t>
            </a:r>
          </a:p>
        </p:txBody>
      </p:sp>
    </p:spTree>
    <p:extLst>
      <p:ext uri="{BB962C8B-B14F-4D97-AF65-F5344CB8AC3E}">
        <p14:creationId xmlns:p14="http://schemas.microsoft.com/office/powerpoint/2010/main" val="15638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المحور الأول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60620"/>
            <a:ext cx="10058400" cy="3928056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حرمة المساس بالملكية الخاصة</a:t>
            </a:r>
          </a:p>
        </p:txBody>
      </p:sp>
    </p:spTree>
    <p:extLst>
      <p:ext uri="{BB962C8B-B14F-4D97-AF65-F5344CB8AC3E}">
        <p14:creationId xmlns:p14="http://schemas.microsoft.com/office/powerpoint/2010/main" val="25981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211964"/>
          </a:xfrm>
        </p:spPr>
        <p:txBody>
          <a:bodyPr>
            <a:noAutofit/>
          </a:bodyPr>
          <a:lstStyle/>
          <a:p>
            <a:pPr algn="r"/>
            <a:r>
              <a:rPr lang="ar-SA" sz="72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حرمة المساس بالملكية الخاصة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99256"/>
            <a:ext cx="10058400" cy="37992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تحريم الاعتداء على </a:t>
            </a:r>
          </a:p>
          <a:p>
            <a:pPr marL="0" indent="0" algn="ctr">
              <a:buNone/>
            </a:pP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المال الخاص</a:t>
            </a:r>
            <a:endParaRPr lang="ar-SA" sz="10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549" y="565321"/>
            <a:ext cx="11127347" cy="1211964"/>
          </a:xfrm>
        </p:spPr>
        <p:txBody>
          <a:bodyPr>
            <a:noAutofit/>
          </a:bodyPr>
          <a:lstStyle/>
          <a:p>
            <a:pPr algn="r"/>
            <a:r>
              <a:rPr lang="ar-SA" sz="8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تحريم الاعتداء </a:t>
            </a:r>
            <a:r>
              <a:rPr lang="ar-SA" sz="80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على المال </a:t>
            </a:r>
            <a:r>
              <a:rPr lang="ar-SA" sz="8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الخاص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99256"/>
            <a:ext cx="10058400" cy="37992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إِنَّ </a:t>
            </a:r>
            <a:r>
              <a:rPr lang="ar-SA" sz="10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دِمَاءَكُمْ </a:t>
            </a: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وَأَمْوَالَكُمْ </a:t>
            </a:r>
            <a:r>
              <a:rPr lang="ar-SA" sz="10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حَرَامٌ </a:t>
            </a: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عَلَيكُمْ كَحُرْمَةِ </a:t>
            </a:r>
            <a:r>
              <a:rPr lang="ar-SA" sz="10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يَوْمِكُمْ هَذَا، فِي شَهْرِكُمْ هَذَا، فِي بَلَدِكُمْ هَذَا </a:t>
            </a: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10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59" y="565321"/>
            <a:ext cx="10715223" cy="1211964"/>
          </a:xfrm>
        </p:spPr>
        <p:txBody>
          <a:bodyPr>
            <a:noAutofit/>
          </a:bodyPr>
          <a:lstStyle/>
          <a:p>
            <a:pPr algn="r"/>
            <a:r>
              <a:rPr lang="ar-SA" sz="72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تحريم الاعتداء على المال الخاص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99256"/>
            <a:ext cx="10058400" cy="37992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لَا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يَرْبُو لَحْمٌ نَبَتَ مِنْ سُحْتٍ إِلَّا كَانَتْ النَّارُ أَوْلَى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بِهِ ) 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211964"/>
          </a:xfrm>
        </p:spPr>
        <p:txBody>
          <a:bodyPr>
            <a:noAutofit/>
          </a:bodyPr>
          <a:lstStyle/>
          <a:p>
            <a:pPr algn="r"/>
            <a:r>
              <a:rPr lang="ar-SA" sz="72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حرمة المساس بالملكية الخاصة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99256"/>
            <a:ext cx="10058400" cy="37992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0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تشريع بعض العقوبات</a:t>
            </a:r>
            <a:endParaRPr lang="ar-SA" sz="10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الثاني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الأسباب المشروعة لكسب الملكية الخاصة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2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54558"/>
            <a:ext cx="10058400" cy="4095481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0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مفهوم الملكية الخاصة وأهميتها وحرمة المساس بها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السبب الأول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العمل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41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السبب الثاني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العقود الناقلة للملكية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52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السبب الثالث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الميراث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6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تعريف العمل وبيان عناصره الرئيسة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أهمية العمل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ضوابط عقد العمل</a:t>
            </a:r>
            <a:endParaRPr lang="ar-SA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93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الجهد الإرادي الذي يبذله الإنسان مستهدفاً إنتاج السلع والخدمات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عناصر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الجهد الإرادي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7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عناصر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-2-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الجهد المصحوب بالمشقة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39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عناصر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-3-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العمل المنظّم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95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عناصر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-4-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عائد العمل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50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العمل في الإسلام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مَا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أَكَلَ أَحَدٌ طَعَامًا قَطُّ خَيْرًا مِنْ أَنْ 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يَأْكُلَ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مِنْ عَمَلِ يَدِهِ وَإِنَّ نَبِيَّ اللَّهِ دَاوُدَ 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عَلَيْهِ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السَّلَام كَانَ يَأْكُلُ مِنْ عَمَلِ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يَدِهِ)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6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الأسباب المشروعة لكسب الملكية الخاصة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8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العمل في الإسلام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حديث كعب بن عجرة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رضي الله عنه</a:t>
            </a:r>
            <a:endParaRPr lang="ar-SA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95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العمل في الإسلام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إِنْ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قَامَتِ السَّاعَةُ وَفِي يَدِ أَحَدِكُمْ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فَسِيلَةٌ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، فَإِنِ اسْتَطَاعَ أَنْ لَا تَقُومَ 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حَتَّى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يَغْرِسَهَا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فَلْيَغْرِسْهَا فَلَهُ بِذَلِكَ أَجْر)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1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العمل في الإسلام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عمل الأنبياء</a:t>
            </a: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عليهم السلام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47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ضوابط عقد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اشتمال العقد على العناصر الأساسية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53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ضوابط عقد العمل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3"/>
            <a:ext cx="10058400" cy="4108362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أداء الأجر للعامل فور انتهاء عمله</a:t>
            </a: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91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العقود الناقلة للملكية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معناها وحكمها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أمثلتها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مزايا العقود في الشريعة الإسلامية</a:t>
            </a:r>
            <a:endParaRPr lang="ar-SA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8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العقود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عقده الإنسان على نفسه من بيع وشراء وإجارة ومزارعة وتمليك ونحو ذلك</a:t>
            </a:r>
          </a:p>
        </p:txBody>
      </p:sp>
    </p:spTree>
    <p:extLst>
      <p:ext uri="{BB962C8B-B14F-4D97-AF65-F5344CB8AC3E}">
        <p14:creationId xmlns:p14="http://schemas.microsoft.com/office/powerpoint/2010/main" val="12981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حكمها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يَا </a:t>
            </a:r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أَيُّهَا الَّذِينَ آمَنُوا أَوْفُوا </a:t>
            </a: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بِالْعُقُودِ </a:t>
            </a:r>
          </a:p>
        </p:txBody>
      </p:sp>
    </p:spTree>
    <p:extLst>
      <p:ext uri="{BB962C8B-B14F-4D97-AF65-F5344CB8AC3E}">
        <p14:creationId xmlns:p14="http://schemas.microsoft.com/office/powerpoint/2010/main" val="21300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أمثلة العقود الناقلة للملكية</a:t>
            </a:r>
            <a:endParaRPr lang="ar-SA" sz="8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عقد البيع</a:t>
            </a:r>
          </a:p>
        </p:txBody>
      </p:sp>
    </p:spTree>
    <p:extLst>
      <p:ext uri="{BB962C8B-B14F-4D97-AF65-F5344CB8AC3E}">
        <p14:creationId xmlns:p14="http://schemas.microsoft.com/office/powerpoint/2010/main" val="266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8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أمثلة العقود الناقلة للملكية</a:t>
            </a:r>
            <a:endParaRPr lang="ar-SA" sz="8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عقد الهبة</a:t>
            </a:r>
          </a:p>
        </p:txBody>
      </p:sp>
    </p:spTree>
    <p:extLst>
      <p:ext uri="{BB962C8B-B14F-4D97-AF65-F5344CB8AC3E}">
        <p14:creationId xmlns:p14="http://schemas.microsoft.com/office/powerpoint/2010/main" val="16147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مزايا العقود في الشريعة الإسلامية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10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تعريفه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أركانه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شروطه</a:t>
            </a:r>
          </a:p>
        </p:txBody>
      </p:sp>
    </p:spTree>
    <p:extLst>
      <p:ext uri="{BB962C8B-B14F-4D97-AF65-F5344CB8AC3E}">
        <p14:creationId xmlns:p14="http://schemas.microsoft.com/office/powerpoint/2010/main" val="19246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مبادلة المال بالمال تمليكاً وتملّكاً</a:t>
            </a:r>
          </a:p>
        </p:txBody>
      </p:sp>
    </p:spTree>
    <p:extLst>
      <p:ext uri="{BB962C8B-B14F-4D97-AF65-F5344CB8AC3E}">
        <p14:creationId xmlns:p14="http://schemas.microsoft.com/office/powerpoint/2010/main" val="12400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أركان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العاقدان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البائع والمشتري )</a:t>
            </a:r>
          </a:p>
        </p:txBody>
      </p:sp>
    </p:spTree>
    <p:extLst>
      <p:ext uri="{BB962C8B-B14F-4D97-AF65-F5344CB8AC3E}">
        <p14:creationId xmlns:p14="http://schemas.microsoft.com/office/powerpoint/2010/main" val="10785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أركان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المعقود عليه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الثمن والمثمّن )</a:t>
            </a:r>
          </a:p>
        </p:txBody>
      </p:sp>
    </p:spTree>
    <p:extLst>
      <p:ext uri="{BB962C8B-B14F-4D97-AF65-F5344CB8AC3E}">
        <p14:creationId xmlns:p14="http://schemas.microsoft.com/office/powerpoint/2010/main" val="16664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أركان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الصيغة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الإيجاب والقبول )</a:t>
            </a:r>
          </a:p>
        </p:txBody>
      </p:sp>
    </p:spTree>
    <p:extLst>
      <p:ext uri="{BB962C8B-B14F-4D97-AF65-F5344CB8AC3E}">
        <p14:creationId xmlns:p14="http://schemas.microsoft.com/office/powerpoint/2010/main" val="9214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شروط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ستة شروط</a:t>
            </a:r>
          </a:p>
        </p:txBody>
      </p:sp>
    </p:spTree>
    <p:extLst>
      <p:ext uri="{BB962C8B-B14F-4D97-AF65-F5344CB8AC3E}">
        <p14:creationId xmlns:p14="http://schemas.microsoft.com/office/powerpoint/2010/main" val="24059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شروط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الشروط الخاصة بالمتعاقدين 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البائع والمشتري )</a:t>
            </a:r>
          </a:p>
        </p:txBody>
      </p:sp>
    </p:spTree>
    <p:extLst>
      <p:ext uri="{BB962C8B-B14F-4D97-AF65-F5344CB8AC3E}">
        <p14:creationId xmlns:p14="http://schemas.microsoft.com/office/powerpoint/2010/main" val="13694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الشرط الأول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التراضي من العاقدين</a:t>
            </a:r>
          </a:p>
        </p:txBody>
      </p:sp>
    </p:spTree>
    <p:extLst>
      <p:ext uri="{BB962C8B-B14F-4D97-AF65-F5344CB8AC3E}">
        <p14:creationId xmlns:p14="http://schemas.microsoft.com/office/powerpoint/2010/main" val="27894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الشرط الثاني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كل منهما جائز التصرف</a:t>
            </a:r>
          </a:p>
        </p:txBody>
      </p:sp>
    </p:spTree>
    <p:extLst>
      <p:ext uri="{BB962C8B-B14F-4D97-AF65-F5344CB8AC3E}">
        <p14:creationId xmlns:p14="http://schemas.microsoft.com/office/powerpoint/2010/main" val="25885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الشرط الثالث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البائع مالكاً للمعقود عليه أو قائماً مقام مالكه</a:t>
            </a:r>
          </a:p>
        </p:txBody>
      </p:sp>
    </p:spTree>
    <p:extLst>
      <p:ext uri="{BB962C8B-B14F-4D97-AF65-F5344CB8AC3E}">
        <p14:creationId xmlns:p14="http://schemas.microsoft.com/office/powerpoint/2010/main" val="10164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الأول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مفهوم الملكية الخاصة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9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شروط عقد البيع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الشروط الخاصة بالمعقود عليه 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الثمن والمثمّن )</a:t>
            </a:r>
          </a:p>
        </p:txBody>
      </p:sp>
    </p:spTree>
    <p:extLst>
      <p:ext uri="{BB962C8B-B14F-4D97-AF65-F5344CB8AC3E}">
        <p14:creationId xmlns:p14="http://schemas.microsoft.com/office/powerpoint/2010/main" val="34162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الشرط الأول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مما يباح </a:t>
            </a:r>
          </a:p>
          <a:p>
            <a:pPr marL="0" indent="0" algn="ctr">
              <a:buNone/>
            </a:pPr>
            <a:r>
              <a:rPr lang="ar-SA" sz="1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الانتفاع به</a:t>
            </a:r>
          </a:p>
        </p:txBody>
      </p:sp>
    </p:spTree>
    <p:extLst>
      <p:ext uri="{BB962C8B-B14F-4D97-AF65-F5344CB8AC3E}">
        <p14:creationId xmlns:p14="http://schemas.microsoft.com/office/powerpoint/2010/main" val="10289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الشرط الثاني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مقدوراً على تسليمه</a:t>
            </a:r>
          </a:p>
        </p:txBody>
      </p:sp>
    </p:spTree>
    <p:extLst>
      <p:ext uri="{BB962C8B-B14F-4D97-AF65-F5344CB8AC3E}">
        <p14:creationId xmlns:p14="http://schemas.microsoft.com/office/powerpoint/2010/main" val="27615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الشرط الثالث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يكون معلوماً</a:t>
            </a:r>
          </a:p>
        </p:txBody>
      </p:sp>
    </p:spTree>
    <p:extLst>
      <p:ext uri="{BB962C8B-B14F-4D97-AF65-F5344CB8AC3E}">
        <p14:creationId xmlns:p14="http://schemas.microsoft.com/office/powerpoint/2010/main" val="27650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عقد الهبة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تعريفها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أحكامها</a:t>
            </a:r>
          </a:p>
        </p:txBody>
      </p:sp>
    </p:spTree>
    <p:extLst>
      <p:ext uri="{BB962C8B-B14F-4D97-AF65-F5344CB8AC3E}">
        <p14:creationId xmlns:p14="http://schemas.microsoft.com/office/powerpoint/2010/main" val="13108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عقد الهبة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تبرع من جائز التصرف في حياته لغيره بمال معلوم</a:t>
            </a:r>
          </a:p>
        </p:txBody>
      </p:sp>
    </p:spTree>
    <p:extLst>
      <p:ext uri="{BB962C8B-B14F-4D97-AF65-F5344CB8AC3E}">
        <p14:creationId xmlns:p14="http://schemas.microsoft.com/office/powerpoint/2010/main" val="27946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أحكام الهبة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الهبة جائزة بكل ما يجوز بيعه وهي عقد لازم إذا قبضت</a:t>
            </a:r>
          </a:p>
        </p:txBody>
      </p:sp>
    </p:spTree>
    <p:extLst>
      <p:ext uri="{BB962C8B-B14F-4D97-AF65-F5344CB8AC3E}">
        <p14:creationId xmlns:p14="http://schemas.microsoft.com/office/powerpoint/2010/main" val="10838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أحكام الهبة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تصح هبة الدين لمن 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هو في ذمته</a:t>
            </a:r>
          </a:p>
        </p:txBody>
      </p:sp>
    </p:spTree>
    <p:extLst>
      <p:ext uri="{BB962C8B-B14F-4D97-AF65-F5344CB8AC3E}">
        <p14:creationId xmlns:p14="http://schemas.microsoft.com/office/powerpoint/2010/main" val="31217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أحكام الهبة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لا تصح الهبة المعلقة على شرط مستقبل</a:t>
            </a:r>
          </a:p>
        </p:txBody>
      </p:sp>
    </p:spTree>
    <p:extLst>
      <p:ext uri="{BB962C8B-B14F-4D97-AF65-F5344CB8AC3E}">
        <p14:creationId xmlns:p14="http://schemas.microsoft.com/office/powerpoint/2010/main" val="34132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أحكام الهبة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يصح تعليق الهبة بالموت</a:t>
            </a:r>
          </a:p>
        </p:txBody>
      </p:sp>
    </p:spTree>
    <p:extLst>
      <p:ext uri="{BB962C8B-B14F-4D97-AF65-F5344CB8AC3E}">
        <p14:creationId xmlns:p14="http://schemas.microsoft.com/office/powerpoint/2010/main" val="4347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تعريف الملكية الخاصة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المال الذي ينحصر الحق فيه تصرّفاً وانتفاعاً بفرد أو أفراد معينين وتكون لهم سلطة التصرف والانتفاع به على سبيل الاختصاص في حدود الشرع</a:t>
            </a:r>
          </a:p>
        </p:txBody>
      </p:sp>
    </p:spTree>
    <p:extLst>
      <p:ext uri="{BB962C8B-B14F-4D97-AF65-F5344CB8AC3E}">
        <p14:creationId xmlns:p14="http://schemas.microsoft.com/office/powerpoint/2010/main" val="22371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565320"/>
            <a:ext cx="10856889" cy="1559693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مزايا العقود في الشريعة الإسلامية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أنها تنعقد بكل ما يدل عليها من قول أو فعل</a:t>
            </a:r>
          </a:p>
        </p:txBody>
      </p:sp>
    </p:spTree>
    <p:extLst>
      <p:ext uri="{BB962C8B-B14F-4D97-AF65-F5344CB8AC3E}">
        <p14:creationId xmlns:p14="http://schemas.microsoft.com/office/powerpoint/2010/main" val="3244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565320"/>
            <a:ext cx="10856889" cy="1559693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مزايا العقود في الشريعة الإسلامية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اشتراط الرضا من </a:t>
            </a:r>
            <a:r>
              <a:rPr lang="ar-SA" sz="1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الطرفين المتعاقدين</a:t>
            </a: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565320"/>
            <a:ext cx="10856889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اشتراط الرضا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يَا </a:t>
            </a: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أَيُّهَا الَّذِينَ آمَنُوا لَا تَأْكُلُوا </a:t>
            </a: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أَمْوَالَكُم </a:t>
            </a: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بَيْنَكُم بِالْبَاطِلِ إِلَّا أَن </a:t>
            </a: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تَكُونَ </a:t>
            </a: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تِجَارَةً عَن تَرَاضٍ </a:t>
            </a: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مِّنكُمْ}</a:t>
            </a: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565320"/>
            <a:ext cx="10856889" cy="1559693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مزايا العقود في الشريعة الإسلامية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الترغيب في توثيق العقود</a:t>
            </a: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7" y="565320"/>
            <a:ext cx="10856889" cy="1559693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مزايا العقود في الشريعة الإسلامية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الوفاء بالعقود ديانة</a:t>
            </a:r>
            <a:endParaRPr lang="ar-SA" sz="1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الميراث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القواعد المهمة التي يعتمد عليها الميراث في إعادة توزيع الثروة</a:t>
            </a:r>
            <a:endParaRPr lang="ar-SA" sz="80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31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القاعدة الأولى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إعطاء الميراث لأقرب الأشخاص للمورّث</a:t>
            </a:r>
            <a:endParaRPr lang="ar-SA" sz="96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07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القاعدة الثانية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9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ملاحظة الحاجة</a:t>
            </a:r>
            <a:endParaRPr lang="ar-SA" sz="96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63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القاعدة الثالثة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2439"/>
            <a:ext cx="10058400" cy="3541691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الاتجاه إلى التوزيع لا </a:t>
            </a:r>
          </a:p>
          <a:p>
            <a:pPr marL="0" indent="0" algn="ctr">
              <a:buNone/>
            </a:pPr>
            <a:r>
              <a:rPr lang="ar-SA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إلى التجميع</a:t>
            </a:r>
            <a:endParaRPr lang="ar-SA" sz="96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13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موقف الإسلام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451539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غريزة التملك وحب المال</a:t>
            </a:r>
          </a:p>
        </p:txBody>
      </p:sp>
    </p:spTree>
    <p:extLst>
      <p:ext uri="{BB962C8B-B14F-4D97-AF65-F5344CB8AC3E}">
        <p14:creationId xmlns:p14="http://schemas.microsoft.com/office/powerpoint/2010/main" val="25698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غريزة حب المال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451539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وَتَأْكُلُونَ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التُّرَاثَ أَكْلًا لَّمًّا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وَتُحِبُّونَ الْمَالَ حُبًّا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جَمًّا } </a:t>
            </a:r>
          </a:p>
        </p:txBody>
      </p:sp>
    </p:spTree>
    <p:extLst>
      <p:ext uri="{BB962C8B-B14F-4D97-AF65-F5344CB8AC3E}">
        <p14:creationId xmlns:p14="http://schemas.microsoft.com/office/powerpoint/2010/main" val="2473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غريزة حب المال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3451539"/>
          </a:xfr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وَإِنَّهُ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لِحُبِّ الْخَيْرِ </a:t>
            </a: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لَشَدِيدٌ} </a:t>
            </a:r>
          </a:p>
        </p:txBody>
      </p:sp>
    </p:spTree>
    <p:extLst>
      <p:ext uri="{BB962C8B-B14F-4D97-AF65-F5344CB8AC3E}">
        <p14:creationId xmlns:p14="http://schemas.microsoft.com/office/powerpoint/2010/main" val="15765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6158</TotalTime>
  <Words>656</Words>
  <Application>Microsoft Office PowerPoint</Application>
  <PresentationFormat>Widescreen</PresentationFormat>
  <Paragraphs>210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Akhbar MT</vt:lpstr>
      <vt:lpstr>Andalus</vt:lpstr>
      <vt:lpstr>Arial</vt:lpstr>
      <vt:lpstr>Garamond</vt:lpstr>
      <vt:lpstr>Tahoma</vt:lpstr>
      <vt:lpstr>Times New Roman</vt:lpstr>
      <vt:lpstr>Savon</vt:lpstr>
      <vt:lpstr>بسم الله الرحمن الرحيم  الملكية الخاصة</vt:lpstr>
      <vt:lpstr>محاور المحاضرة :</vt:lpstr>
      <vt:lpstr>محاور المحاضرة :</vt:lpstr>
      <vt:lpstr>محاور المحاضرة :</vt:lpstr>
      <vt:lpstr>المحور الأول </vt:lpstr>
      <vt:lpstr>تعريف الملكية الخاصة</vt:lpstr>
      <vt:lpstr>موقف الإسلام</vt:lpstr>
      <vt:lpstr>غريزة حب المال</vt:lpstr>
      <vt:lpstr>غريزة حب المال</vt:lpstr>
      <vt:lpstr>غريزة حب المال</vt:lpstr>
      <vt:lpstr>المحور الأول</vt:lpstr>
      <vt:lpstr>أهمية الملكية الخاصة</vt:lpstr>
      <vt:lpstr>أهمية الملكية الخاصة</vt:lpstr>
      <vt:lpstr>المحور الأول</vt:lpstr>
      <vt:lpstr>حرمة المساس بالملكية الخاصة</vt:lpstr>
      <vt:lpstr>تحريم الاعتداء على المال الخاص</vt:lpstr>
      <vt:lpstr>تحريم الاعتداء على المال الخاص</vt:lpstr>
      <vt:lpstr>حرمة المساس بالملكية الخاصة</vt:lpstr>
      <vt:lpstr>المحور الثاني </vt:lpstr>
      <vt:lpstr>السبب الأول</vt:lpstr>
      <vt:lpstr>السبب الثاني</vt:lpstr>
      <vt:lpstr>السبب الثالث</vt:lpstr>
      <vt:lpstr>العمل</vt:lpstr>
      <vt:lpstr>تعريف العمل</vt:lpstr>
      <vt:lpstr>عناصر العمل</vt:lpstr>
      <vt:lpstr>عناصر العمل</vt:lpstr>
      <vt:lpstr>عناصر العمل</vt:lpstr>
      <vt:lpstr>عناصر العمل</vt:lpstr>
      <vt:lpstr>أهمية العمل في الإسلام</vt:lpstr>
      <vt:lpstr>أهمية العمل في الإسلام</vt:lpstr>
      <vt:lpstr>أهمية العمل في الإسلام</vt:lpstr>
      <vt:lpstr>أهمية العمل في الإسلام</vt:lpstr>
      <vt:lpstr>ضوابط عقد العمل</vt:lpstr>
      <vt:lpstr>ضوابط عقد العمل</vt:lpstr>
      <vt:lpstr>العقود الناقلة للملكية</vt:lpstr>
      <vt:lpstr>تعريف العقود</vt:lpstr>
      <vt:lpstr>حكمها</vt:lpstr>
      <vt:lpstr>أمثلة العقود الناقلة للملكية</vt:lpstr>
      <vt:lpstr>أمثلة العقود الناقلة للملكية</vt:lpstr>
      <vt:lpstr>عقد البيع</vt:lpstr>
      <vt:lpstr>تعريف عقد البيع</vt:lpstr>
      <vt:lpstr>أركان عقد البيع</vt:lpstr>
      <vt:lpstr>أركان عقد البيع</vt:lpstr>
      <vt:lpstr>أركان عقد البيع</vt:lpstr>
      <vt:lpstr>شروط عقد البيع</vt:lpstr>
      <vt:lpstr>شروط عقد البيع</vt:lpstr>
      <vt:lpstr>الشرط الأول</vt:lpstr>
      <vt:lpstr>الشرط الثاني</vt:lpstr>
      <vt:lpstr>الشرط الثالث</vt:lpstr>
      <vt:lpstr>شروط عقد البيع</vt:lpstr>
      <vt:lpstr>الشرط الأول</vt:lpstr>
      <vt:lpstr>الشرط الثاني</vt:lpstr>
      <vt:lpstr>الشرط الثالث</vt:lpstr>
      <vt:lpstr>عقد الهبة</vt:lpstr>
      <vt:lpstr>تعريف عقد الهبة</vt:lpstr>
      <vt:lpstr>أحكام الهبة</vt:lpstr>
      <vt:lpstr>أحكام الهبة</vt:lpstr>
      <vt:lpstr>أحكام الهبة</vt:lpstr>
      <vt:lpstr>أحكام الهبة</vt:lpstr>
      <vt:lpstr>مزايا العقود في الشريعة الإسلامية</vt:lpstr>
      <vt:lpstr>مزايا العقود في الشريعة الإسلامية</vt:lpstr>
      <vt:lpstr>اشتراط الرضا</vt:lpstr>
      <vt:lpstr>مزايا العقود في الشريعة الإسلامية</vt:lpstr>
      <vt:lpstr>مزايا العقود في الشريعة الإسلامية</vt:lpstr>
      <vt:lpstr>الميراث</vt:lpstr>
      <vt:lpstr>القاعدة الأولى</vt:lpstr>
      <vt:lpstr>القاعدة الثانية</vt:lpstr>
      <vt:lpstr>القاعدة الثالثة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مقدمة المقرر وأهدافه ومفرداته</dc:title>
  <dc:creator>dell</dc:creator>
  <cp:lastModifiedBy>dell</cp:lastModifiedBy>
  <cp:revision>114</cp:revision>
  <dcterms:created xsi:type="dcterms:W3CDTF">2015-01-31T14:07:16Z</dcterms:created>
  <dcterms:modified xsi:type="dcterms:W3CDTF">2017-10-23T13:48:18Z</dcterms:modified>
</cp:coreProperties>
</file>