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66" r:id="rId14"/>
    <p:sldId id="267" r:id="rId15"/>
    <p:sldId id="268" r:id="rId16"/>
    <p:sldId id="269" r:id="rId17"/>
    <p:sldId id="272" r:id="rId18"/>
    <p:sldId id="274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73" autoAdjust="0"/>
    <p:restoredTop sz="93390" autoAdjust="0"/>
  </p:normalViewPr>
  <p:slideViewPr>
    <p:cSldViewPr>
      <p:cViewPr>
        <p:scale>
          <a:sx n="66" d="100"/>
          <a:sy n="66" d="100"/>
        </p:scale>
        <p:origin x="-126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C35FA3-02E9-4FFD-BAE3-28179889D9E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3ACD01E-365D-4235-9328-F43A45896896}">
      <dgm:prSet phldrT="[نص]"/>
      <dgm:spPr/>
      <dgm:t>
        <a:bodyPr/>
        <a:lstStyle/>
        <a:p>
          <a:pPr rtl="1"/>
          <a:r>
            <a:rPr lang="ar-SA" dirty="0" smtClean="0"/>
            <a:t>اولاً: السير الذاتية الورقية </a:t>
          </a:r>
          <a:endParaRPr lang="ar-SA" dirty="0"/>
        </a:p>
      </dgm:t>
    </dgm:pt>
    <dgm:pt modelId="{742AE717-7DF9-4B3E-92DB-80B45EB85C4F}" type="parTrans" cxnId="{F2D3C9EA-87B3-4791-883D-D857E89450D5}">
      <dgm:prSet/>
      <dgm:spPr/>
      <dgm:t>
        <a:bodyPr/>
        <a:lstStyle/>
        <a:p>
          <a:pPr rtl="1"/>
          <a:endParaRPr lang="ar-SA"/>
        </a:p>
      </dgm:t>
    </dgm:pt>
    <dgm:pt modelId="{4C5086B2-FCE8-4045-B642-B4668A2BCDA1}" type="sibTrans" cxnId="{F2D3C9EA-87B3-4791-883D-D857E89450D5}">
      <dgm:prSet/>
      <dgm:spPr/>
      <dgm:t>
        <a:bodyPr/>
        <a:lstStyle/>
        <a:p>
          <a:pPr rtl="1"/>
          <a:endParaRPr lang="ar-SA"/>
        </a:p>
      </dgm:t>
    </dgm:pt>
    <dgm:pt modelId="{1561A76F-C508-472C-B490-7D7118D254E7}">
      <dgm:prSet phldrT="[نص]" custT="1"/>
      <dgm:spPr/>
      <dgm:t>
        <a:bodyPr/>
        <a:lstStyle/>
        <a:p>
          <a:pPr rtl="1"/>
          <a:r>
            <a:rPr lang="ar-SA" sz="3200" dirty="0" smtClean="0"/>
            <a:t>السيرة الذاتية المرتبة ترتيباً زمنياً </a:t>
          </a:r>
          <a:endParaRPr lang="ar-SA" sz="3200" dirty="0"/>
        </a:p>
      </dgm:t>
    </dgm:pt>
    <dgm:pt modelId="{CDA065E0-3AC6-4E74-8B6E-6EB8A6EE2280}" type="parTrans" cxnId="{0AD74191-3DD3-4634-8CC8-D273903AE879}">
      <dgm:prSet/>
      <dgm:spPr/>
      <dgm:t>
        <a:bodyPr/>
        <a:lstStyle/>
        <a:p>
          <a:pPr rtl="1"/>
          <a:endParaRPr lang="ar-SA"/>
        </a:p>
      </dgm:t>
    </dgm:pt>
    <dgm:pt modelId="{4F76DFAF-B2BA-4466-9B71-8E3691FD20CF}" type="sibTrans" cxnId="{0AD74191-3DD3-4634-8CC8-D273903AE879}">
      <dgm:prSet/>
      <dgm:spPr/>
      <dgm:t>
        <a:bodyPr/>
        <a:lstStyle/>
        <a:p>
          <a:pPr rtl="1"/>
          <a:endParaRPr lang="ar-SA"/>
        </a:p>
      </dgm:t>
    </dgm:pt>
    <dgm:pt modelId="{B01D4ACF-395F-4C0F-991B-3F449370CA34}">
      <dgm:prSet phldrT="[نص]"/>
      <dgm:spPr/>
      <dgm:t>
        <a:bodyPr/>
        <a:lstStyle/>
        <a:p>
          <a:pPr rtl="1"/>
          <a:r>
            <a:rPr lang="ar-SA" dirty="0" smtClean="0"/>
            <a:t>ثانياً: السيرة الذاتية الإلكترونية </a:t>
          </a:r>
          <a:endParaRPr lang="ar-SA" dirty="0"/>
        </a:p>
      </dgm:t>
    </dgm:pt>
    <dgm:pt modelId="{D1C2FBBE-35A6-49AD-B304-1D09C4F3B58F}" type="parTrans" cxnId="{C6A272C6-943D-488D-9FEA-74F8D25DA7C2}">
      <dgm:prSet/>
      <dgm:spPr/>
      <dgm:t>
        <a:bodyPr/>
        <a:lstStyle/>
        <a:p>
          <a:pPr rtl="1"/>
          <a:endParaRPr lang="ar-SA"/>
        </a:p>
      </dgm:t>
    </dgm:pt>
    <dgm:pt modelId="{51036A82-8BD4-47C8-93B2-80044B7661F2}" type="sibTrans" cxnId="{C6A272C6-943D-488D-9FEA-74F8D25DA7C2}">
      <dgm:prSet/>
      <dgm:spPr/>
      <dgm:t>
        <a:bodyPr/>
        <a:lstStyle/>
        <a:p>
          <a:pPr rtl="1"/>
          <a:endParaRPr lang="ar-SA"/>
        </a:p>
      </dgm:t>
    </dgm:pt>
    <dgm:pt modelId="{0AC2D8CD-51C1-476F-ADCF-B475506C9C21}">
      <dgm:prSet phldrT="[نص]" phldr="1"/>
      <dgm:spPr/>
      <dgm:t>
        <a:bodyPr/>
        <a:lstStyle/>
        <a:p>
          <a:pPr rtl="1"/>
          <a:endParaRPr lang="ar-SA" dirty="0"/>
        </a:p>
      </dgm:t>
    </dgm:pt>
    <dgm:pt modelId="{58359064-890C-47B8-919F-D1AF24DCC7BF}" type="parTrans" cxnId="{3D72F64D-A4F6-4349-9980-D91261FEA669}">
      <dgm:prSet/>
      <dgm:spPr/>
      <dgm:t>
        <a:bodyPr/>
        <a:lstStyle/>
        <a:p>
          <a:pPr rtl="1"/>
          <a:endParaRPr lang="ar-SA"/>
        </a:p>
      </dgm:t>
    </dgm:pt>
    <dgm:pt modelId="{9794DB12-C13C-40C8-98D5-D3644960D754}" type="sibTrans" cxnId="{3D72F64D-A4F6-4349-9980-D91261FEA669}">
      <dgm:prSet/>
      <dgm:spPr/>
      <dgm:t>
        <a:bodyPr/>
        <a:lstStyle/>
        <a:p>
          <a:pPr rtl="1"/>
          <a:endParaRPr lang="ar-SA"/>
        </a:p>
      </dgm:t>
    </dgm:pt>
    <dgm:pt modelId="{A15EAA77-8C5A-4C03-A964-ED741CE6FBC6}">
      <dgm:prSet phldrT="[نص]" custT="1"/>
      <dgm:spPr/>
      <dgm:t>
        <a:bodyPr/>
        <a:lstStyle/>
        <a:p>
          <a:pPr rtl="1"/>
          <a:r>
            <a:rPr lang="ar-SA" sz="3200" dirty="0" smtClean="0"/>
            <a:t>السيرة الذاتية المرتبة ترتيباً وظيفياً </a:t>
          </a:r>
          <a:endParaRPr lang="ar-SA" sz="3200" dirty="0"/>
        </a:p>
      </dgm:t>
    </dgm:pt>
    <dgm:pt modelId="{B567AB69-4C23-4156-B58E-E4C7C043DBF3}" type="parTrans" cxnId="{500BD6A5-F058-4FCB-A26E-62D781EAC1A0}">
      <dgm:prSet/>
      <dgm:spPr/>
      <dgm:t>
        <a:bodyPr/>
        <a:lstStyle/>
        <a:p>
          <a:pPr rtl="1"/>
          <a:endParaRPr lang="ar-SA"/>
        </a:p>
      </dgm:t>
    </dgm:pt>
    <dgm:pt modelId="{C4BA84B1-E208-446D-BC77-C79005E924FA}" type="sibTrans" cxnId="{500BD6A5-F058-4FCB-A26E-62D781EAC1A0}">
      <dgm:prSet/>
      <dgm:spPr/>
      <dgm:t>
        <a:bodyPr/>
        <a:lstStyle/>
        <a:p>
          <a:pPr rtl="1"/>
          <a:endParaRPr lang="ar-SA"/>
        </a:p>
      </dgm:t>
    </dgm:pt>
    <dgm:pt modelId="{5FA96104-AD24-4998-A781-8A6675F5923A}" type="pres">
      <dgm:prSet presAssocID="{25C35FA3-02E9-4FFD-BAE3-28179889D9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144C65-2949-4A74-8659-868CD026CC71}" type="pres">
      <dgm:prSet presAssocID="{93ACD01E-365D-4235-9328-F43A4589689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DA384B-EA82-448B-AE57-63AC62ECDCE8}" type="pres">
      <dgm:prSet presAssocID="{93ACD01E-365D-4235-9328-F43A4589689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C39554B-854F-4CDB-84F5-B9E9EF25757C}" type="pres">
      <dgm:prSet presAssocID="{B01D4ACF-395F-4C0F-991B-3F449370CA3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0BC881-BBC0-4FEE-9791-87D65C94EAC2}" type="pres">
      <dgm:prSet presAssocID="{B01D4ACF-395F-4C0F-991B-3F449370CA3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0B8540E-F7A3-4C3C-8804-CB11F5B82475}" type="presOf" srcId="{1561A76F-C508-472C-B490-7D7118D254E7}" destId="{C2DA384B-EA82-448B-AE57-63AC62ECDCE8}" srcOrd="0" destOrd="0" presId="urn:microsoft.com/office/officeart/2005/8/layout/vList2"/>
    <dgm:cxn modelId="{0AD74191-3DD3-4634-8CC8-D273903AE879}" srcId="{93ACD01E-365D-4235-9328-F43A45896896}" destId="{1561A76F-C508-472C-B490-7D7118D254E7}" srcOrd="0" destOrd="0" parTransId="{CDA065E0-3AC6-4E74-8B6E-6EB8A6EE2280}" sibTransId="{4F76DFAF-B2BA-4466-9B71-8E3691FD20CF}"/>
    <dgm:cxn modelId="{F2D3C9EA-87B3-4791-883D-D857E89450D5}" srcId="{25C35FA3-02E9-4FFD-BAE3-28179889D9E2}" destId="{93ACD01E-365D-4235-9328-F43A45896896}" srcOrd="0" destOrd="0" parTransId="{742AE717-7DF9-4B3E-92DB-80B45EB85C4F}" sibTransId="{4C5086B2-FCE8-4045-B642-B4668A2BCDA1}"/>
    <dgm:cxn modelId="{C6A272C6-943D-488D-9FEA-74F8D25DA7C2}" srcId="{25C35FA3-02E9-4FFD-BAE3-28179889D9E2}" destId="{B01D4ACF-395F-4C0F-991B-3F449370CA34}" srcOrd="1" destOrd="0" parTransId="{D1C2FBBE-35A6-49AD-B304-1D09C4F3B58F}" sibTransId="{51036A82-8BD4-47C8-93B2-80044B7661F2}"/>
    <dgm:cxn modelId="{500BD6A5-F058-4FCB-A26E-62D781EAC1A0}" srcId="{93ACD01E-365D-4235-9328-F43A45896896}" destId="{A15EAA77-8C5A-4C03-A964-ED741CE6FBC6}" srcOrd="1" destOrd="0" parTransId="{B567AB69-4C23-4156-B58E-E4C7C043DBF3}" sibTransId="{C4BA84B1-E208-446D-BC77-C79005E924FA}"/>
    <dgm:cxn modelId="{59C6BF28-BE51-4C38-9059-12C618D74F24}" type="presOf" srcId="{25C35FA3-02E9-4FFD-BAE3-28179889D9E2}" destId="{5FA96104-AD24-4998-A781-8A6675F5923A}" srcOrd="0" destOrd="0" presId="urn:microsoft.com/office/officeart/2005/8/layout/vList2"/>
    <dgm:cxn modelId="{3D72F64D-A4F6-4349-9980-D91261FEA669}" srcId="{B01D4ACF-395F-4C0F-991B-3F449370CA34}" destId="{0AC2D8CD-51C1-476F-ADCF-B475506C9C21}" srcOrd="0" destOrd="0" parTransId="{58359064-890C-47B8-919F-D1AF24DCC7BF}" sibTransId="{9794DB12-C13C-40C8-98D5-D3644960D754}"/>
    <dgm:cxn modelId="{D8617D4B-347D-4D9D-934A-E293CDC83FCD}" type="presOf" srcId="{B01D4ACF-395F-4C0F-991B-3F449370CA34}" destId="{DC39554B-854F-4CDB-84F5-B9E9EF25757C}" srcOrd="0" destOrd="0" presId="urn:microsoft.com/office/officeart/2005/8/layout/vList2"/>
    <dgm:cxn modelId="{F23EF5FA-D55B-4438-A7E5-DEE84FF5F154}" type="presOf" srcId="{A15EAA77-8C5A-4C03-A964-ED741CE6FBC6}" destId="{C2DA384B-EA82-448B-AE57-63AC62ECDCE8}" srcOrd="0" destOrd="1" presId="urn:microsoft.com/office/officeart/2005/8/layout/vList2"/>
    <dgm:cxn modelId="{BCDC3CE2-6BFB-4B51-A619-58906345AAB1}" type="presOf" srcId="{0AC2D8CD-51C1-476F-ADCF-B475506C9C21}" destId="{3F0BC881-BBC0-4FEE-9791-87D65C94EAC2}" srcOrd="0" destOrd="0" presId="urn:microsoft.com/office/officeart/2005/8/layout/vList2"/>
    <dgm:cxn modelId="{42BA5821-A07E-4D8A-B8D3-BF4832554039}" type="presOf" srcId="{93ACD01E-365D-4235-9328-F43A45896896}" destId="{C4144C65-2949-4A74-8659-868CD026CC71}" srcOrd="0" destOrd="0" presId="urn:microsoft.com/office/officeart/2005/8/layout/vList2"/>
    <dgm:cxn modelId="{45F0A5D3-12BE-4D66-B1B8-52ABFD86DD1B}" type="presParOf" srcId="{5FA96104-AD24-4998-A781-8A6675F5923A}" destId="{C4144C65-2949-4A74-8659-868CD026CC71}" srcOrd="0" destOrd="0" presId="urn:microsoft.com/office/officeart/2005/8/layout/vList2"/>
    <dgm:cxn modelId="{49C09B85-5C58-41A9-99DE-E8A7541372B7}" type="presParOf" srcId="{5FA96104-AD24-4998-A781-8A6675F5923A}" destId="{C2DA384B-EA82-448B-AE57-63AC62ECDCE8}" srcOrd="1" destOrd="0" presId="urn:microsoft.com/office/officeart/2005/8/layout/vList2"/>
    <dgm:cxn modelId="{6BB2A07B-7768-4BAD-8B1E-0A72155183BE}" type="presParOf" srcId="{5FA96104-AD24-4998-A781-8A6675F5923A}" destId="{DC39554B-854F-4CDB-84F5-B9E9EF25757C}" srcOrd="2" destOrd="0" presId="urn:microsoft.com/office/officeart/2005/8/layout/vList2"/>
    <dgm:cxn modelId="{0C352F0C-B8B4-49C0-B01B-4709BD79D69A}" type="presParOf" srcId="{5FA96104-AD24-4998-A781-8A6675F5923A}" destId="{3F0BC881-BBC0-4FEE-9791-87D65C94EAC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7B926D-959A-4DF4-B0E1-E3D1BC1283C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5612552-9A44-4E28-B50B-7D75DA118BEA}">
      <dgm:prSet phldrT="[نص]" custT="1"/>
      <dgm:spPr/>
      <dgm:t>
        <a:bodyPr/>
        <a:lstStyle/>
        <a:p>
          <a:pPr algn="r" rtl="1"/>
          <a:r>
            <a:rPr lang="ar-SA" sz="3200" dirty="0" smtClean="0"/>
            <a:t>1- المظهر الجيد </a:t>
          </a:r>
          <a:endParaRPr lang="ar-SA" sz="3200" dirty="0"/>
        </a:p>
      </dgm:t>
    </dgm:pt>
    <dgm:pt modelId="{E7C84649-93B2-41E9-90B5-7F28C294ACD1}" type="parTrans" cxnId="{B2762F36-043F-4322-B6E9-97FC04162665}">
      <dgm:prSet/>
      <dgm:spPr/>
      <dgm:t>
        <a:bodyPr/>
        <a:lstStyle/>
        <a:p>
          <a:pPr rtl="1"/>
          <a:endParaRPr lang="ar-SA"/>
        </a:p>
      </dgm:t>
    </dgm:pt>
    <dgm:pt modelId="{085BBCF7-AC29-445A-B2A7-D080797EE5C5}" type="sibTrans" cxnId="{B2762F36-043F-4322-B6E9-97FC04162665}">
      <dgm:prSet/>
      <dgm:spPr/>
      <dgm:t>
        <a:bodyPr/>
        <a:lstStyle/>
        <a:p>
          <a:pPr rtl="1"/>
          <a:endParaRPr lang="ar-SA"/>
        </a:p>
      </dgm:t>
    </dgm:pt>
    <dgm:pt modelId="{67F8F700-EF95-4F22-B093-D82E658E7F8F}">
      <dgm:prSet phldrT="[نص]" custT="1"/>
      <dgm:spPr/>
      <dgm:t>
        <a:bodyPr/>
        <a:lstStyle/>
        <a:p>
          <a:pPr algn="r" rtl="1"/>
          <a:r>
            <a:rPr lang="ar-SA" sz="3200" dirty="0" smtClean="0"/>
            <a:t>2- القدرة على التواصل </a:t>
          </a:r>
          <a:endParaRPr lang="ar-SA" sz="3200" dirty="0"/>
        </a:p>
      </dgm:t>
    </dgm:pt>
    <dgm:pt modelId="{E6D4EAB1-3120-49CE-A858-EEBB13F0553D}" type="parTrans" cxnId="{973902FA-0461-4EB2-BD9A-FA6B80523D28}">
      <dgm:prSet/>
      <dgm:spPr/>
      <dgm:t>
        <a:bodyPr/>
        <a:lstStyle/>
        <a:p>
          <a:pPr rtl="1"/>
          <a:endParaRPr lang="ar-SA"/>
        </a:p>
      </dgm:t>
    </dgm:pt>
    <dgm:pt modelId="{62C7B806-7A0C-4AA6-ABA6-0D6C4DBE4AE7}" type="sibTrans" cxnId="{973902FA-0461-4EB2-BD9A-FA6B80523D28}">
      <dgm:prSet/>
      <dgm:spPr/>
      <dgm:t>
        <a:bodyPr/>
        <a:lstStyle/>
        <a:p>
          <a:pPr rtl="1"/>
          <a:endParaRPr lang="ar-SA"/>
        </a:p>
      </dgm:t>
    </dgm:pt>
    <dgm:pt modelId="{2B4B7266-67B0-4B1B-8796-1C6647488ECE}">
      <dgm:prSet phldrT="[نص]" custT="1"/>
      <dgm:spPr/>
      <dgm:t>
        <a:bodyPr/>
        <a:lstStyle/>
        <a:p>
          <a:pPr algn="r" rtl="1"/>
          <a:r>
            <a:rPr lang="ar-SA" sz="3200" dirty="0" smtClean="0"/>
            <a:t>3- الحماسة </a:t>
          </a:r>
          <a:endParaRPr lang="ar-SA" sz="3200" dirty="0"/>
        </a:p>
      </dgm:t>
    </dgm:pt>
    <dgm:pt modelId="{4FA522ED-CE27-49EC-BF26-028EC6DC0D9D}" type="parTrans" cxnId="{8FC34BE3-1A2A-4D32-AD3E-23C49117A95C}">
      <dgm:prSet/>
      <dgm:spPr/>
      <dgm:t>
        <a:bodyPr/>
        <a:lstStyle/>
        <a:p>
          <a:pPr rtl="1"/>
          <a:endParaRPr lang="ar-SA"/>
        </a:p>
      </dgm:t>
    </dgm:pt>
    <dgm:pt modelId="{9D62FEC4-897D-4F12-94BA-168C8D47E425}" type="sibTrans" cxnId="{8FC34BE3-1A2A-4D32-AD3E-23C49117A95C}">
      <dgm:prSet/>
      <dgm:spPr/>
      <dgm:t>
        <a:bodyPr/>
        <a:lstStyle/>
        <a:p>
          <a:pPr rtl="1"/>
          <a:endParaRPr lang="ar-SA"/>
        </a:p>
      </dgm:t>
    </dgm:pt>
    <dgm:pt modelId="{406AA658-034B-45B8-905C-5303C867DE0D}" type="pres">
      <dgm:prSet presAssocID="{8B7B926D-959A-4DF4-B0E1-E3D1BC1283C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5C6AF85-0C69-4A40-9A40-FBB5313F7463}" type="pres">
      <dgm:prSet presAssocID="{E5612552-9A44-4E28-B50B-7D75DA118BEA}" presName="parentLin" presStyleCnt="0"/>
      <dgm:spPr/>
    </dgm:pt>
    <dgm:pt modelId="{3C6CAA37-E8F5-402E-A035-46D858EF762C}" type="pres">
      <dgm:prSet presAssocID="{E5612552-9A44-4E28-B50B-7D75DA118BEA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BA07D11A-2E8A-467E-9103-0B539AFDBF3F}" type="pres">
      <dgm:prSet presAssocID="{E5612552-9A44-4E28-B50B-7D75DA118BE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69B65F-C4D4-49CD-A257-5D301C046B77}" type="pres">
      <dgm:prSet presAssocID="{E5612552-9A44-4E28-B50B-7D75DA118BEA}" presName="negativeSpace" presStyleCnt="0"/>
      <dgm:spPr/>
    </dgm:pt>
    <dgm:pt modelId="{22827E43-35AC-459D-B610-529AB323F7EC}" type="pres">
      <dgm:prSet presAssocID="{E5612552-9A44-4E28-B50B-7D75DA118BEA}" presName="childText" presStyleLbl="conFgAcc1" presStyleIdx="0" presStyleCnt="3">
        <dgm:presLayoutVars>
          <dgm:bulletEnabled val="1"/>
        </dgm:presLayoutVars>
      </dgm:prSet>
      <dgm:spPr/>
    </dgm:pt>
    <dgm:pt modelId="{6DAC5BF5-2F7D-4D25-B7D6-AB450E5E872C}" type="pres">
      <dgm:prSet presAssocID="{085BBCF7-AC29-445A-B2A7-D080797EE5C5}" presName="spaceBetweenRectangles" presStyleCnt="0"/>
      <dgm:spPr/>
    </dgm:pt>
    <dgm:pt modelId="{5FDC6ADC-7556-4D60-9FB0-8B5BACAD08CD}" type="pres">
      <dgm:prSet presAssocID="{67F8F700-EF95-4F22-B093-D82E658E7F8F}" presName="parentLin" presStyleCnt="0"/>
      <dgm:spPr/>
    </dgm:pt>
    <dgm:pt modelId="{5DC38DCE-6D55-4BE4-B0D6-D5F76CA8C418}" type="pres">
      <dgm:prSet presAssocID="{67F8F700-EF95-4F22-B093-D82E658E7F8F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3A06194C-033C-42FF-B7DF-5BFE5A47EDD5}" type="pres">
      <dgm:prSet presAssocID="{67F8F700-EF95-4F22-B093-D82E658E7F8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2290C7-15E3-4331-A580-5DCE25AC41E0}" type="pres">
      <dgm:prSet presAssocID="{67F8F700-EF95-4F22-B093-D82E658E7F8F}" presName="negativeSpace" presStyleCnt="0"/>
      <dgm:spPr/>
    </dgm:pt>
    <dgm:pt modelId="{9B6140EF-9B93-4780-B61E-D3E9995C58BC}" type="pres">
      <dgm:prSet presAssocID="{67F8F700-EF95-4F22-B093-D82E658E7F8F}" presName="childText" presStyleLbl="conFgAcc1" presStyleIdx="1" presStyleCnt="3">
        <dgm:presLayoutVars>
          <dgm:bulletEnabled val="1"/>
        </dgm:presLayoutVars>
      </dgm:prSet>
      <dgm:spPr/>
    </dgm:pt>
    <dgm:pt modelId="{BFEA16BD-A2B1-4381-ABAD-EB155B0B21D2}" type="pres">
      <dgm:prSet presAssocID="{62C7B806-7A0C-4AA6-ABA6-0D6C4DBE4AE7}" presName="spaceBetweenRectangles" presStyleCnt="0"/>
      <dgm:spPr/>
    </dgm:pt>
    <dgm:pt modelId="{C21D8195-0D96-4F7A-8F41-CD055711CDB0}" type="pres">
      <dgm:prSet presAssocID="{2B4B7266-67B0-4B1B-8796-1C6647488ECE}" presName="parentLin" presStyleCnt="0"/>
      <dgm:spPr/>
    </dgm:pt>
    <dgm:pt modelId="{5882D21C-7323-4174-807C-FE26959EE3EF}" type="pres">
      <dgm:prSet presAssocID="{2B4B7266-67B0-4B1B-8796-1C6647488ECE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1D97BB2D-AF28-40E8-B2E3-E106EC85555A}" type="pres">
      <dgm:prSet presAssocID="{2B4B7266-67B0-4B1B-8796-1C6647488EC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52AC22-9CD4-4A8A-811C-2902D3C18915}" type="pres">
      <dgm:prSet presAssocID="{2B4B7266-67B0-4B1B-8796-1C6647488ECE}" presName="negativeSpace" presStyleCnt="0"/>
      <dgm:spPr/>
    </dgm:pt>
    <dgm:pt modelId="{D3F118B7-0DB6-4637-B572-16A177E08FDF}" type="pres">
      <dgm:prSet presAssocID="{2B4B7266-67B0-4B1B-8796-1C6647488EC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FEB97A0-0751-412B-8EBD-2C0BBCEE06B4}" type="presOf" srcId="{67F8F700-EF95-4F22-B093-D82E658E7F8F}" destId="{3A06194C-033C-42FF-B7DF-5BFE5A47EDD5}" srcOrd="1" destOrd="0" presId="urn:microsoft.com/office/officeart/2005/8/layout/list1"/>
    <dgm:cxn modelId="{6789920A-BBEF-4B60-A4E3-08520DD22D66}" type="presOf" srcId="{2B4B7266-67B0-4B1B-8796-1C6647488ECE}" destId="{5882D21C-7323-4174-807C-FE26959EE3EF}" srcOrd="0" destOrd="0" presId="urn:microsoft.com/office/officeart/2005/8/layout/list1"/>
    <dgm:cxn modelId="{3EE1022B-2C61-4F81-881B-D8CFF2D88B1D}" type="presOf" srcId="{67F8F700-EF95-4F22-B093-D82E658E7F8F}" destId="{5DC38DCE-6D55-4BE4-B0D6-D5F76CA8C418}" srcOrd="0" destOrd="0" presId="urn:microsoft.com/office/officeart/2005/8/layout/list1"/>
    <dgm:cxn modelId="{8FC34BE3-1A2A-4D32-AD3E-23C49117A95C}" srcId="{8B7B926D-959A-4DF4-B0E1-E3D1BC1283C5}" destId="{2B4B7266-67B0-4B1B-8796-1C6647488ECE}" srcOrd="2" destOrd="0" parTransId="{4FA522ED-CE27-49EC-BF26-028EC6DC0D9D}" sibTransId="{9D62FEC4-897D-4F12-94BA-168C8D47E425}"/>
    <dgm:cxn modelId="{6D6FF8FA-B9AB-4C88-863C-2489D0EA440A}" type="presOf" srcId="{E5612552-9A44-4E28-B50B-7D75DA118BEA}" destId="{BA07D11A-2E8A-467E-9103-0B539AFDBF3F}" srcOrd="1" destOrd="0" presId="urn:microsoft.com/office/officeart/2005/8/layout/list1"/>
    <dgm:cxn modelId="{E9FF9F93-8BA0-4BCD-8599-C0C30320C230}" type="presOf" srcId="{E5612552-9A44-4E28-B50B-7D75DA118BEA}" destId="{3C6CAA37-E8F5-402E-A035-46D858EF762C}" srcOrd="0" destOrd="0" presId="urn:microsoft.com/office/officeart/2005/8/layout/list1"/>
    <dgm:cxn modelId="{6FAA1ECB-FE98-4954-87BB-50C5D31D9435}" type="presOf" srcId="{8B7B926D-959A-4DF4-B0E1-E3D1BC1283C5}" destId="{406AA658-034B-45B8-905C-5303C867DE0D}" srcOrd="0" destOrd="0" presId="urn:microsoft.com/office/officeart/2005/8/layout/list1"/>
    <dgm:cxn modelId="{B2762F36-043F-4322-B6E9-97FC04162665}" srcId="{8B7B926D-959A-4DF4-B0E1-E3D1BC1283C5}" destId="{E5612552-9A44-4E28-B50B-7D75DA118BEA}" srcOrd="0" destOrd="0" parTransId="{E7C84649-93B2-41E9-90B5-7F28C294ACD1}" sibTransId="{085BBCF7-AC29-445A-B2A7-D080797EE5C5}"/>
    <dgm:cxn modelId="{973902FA-0461-4EB2-BD9A-FA6B80523D28}" srcId="{8B7B926D-959A-4DF4-B0E1-E3D1BC1283C5}" destId="{67F8F700-EF95-4F22-B093-D82E658E7F8F}" srcOrd="1" destOrd="0" parTransId="{E6D4EAB1-3120-49CE-A858-EEBB13F0553D}" sibTransId="{62C7B806-7A0C-4AA6-ABA6-0D6C4DBE4AE7}"/>
    <dgm:cxn modelId="{B8CEF2E2-265A-4954-A07B-A429E13855F9}" type="presOf" srcId="{2B4B7266-67B0-4B1B-8796-1C6647488ECE}" destId="{1D97BB2D-AF28-40E8-B2E3-E106EC85555A}" srcOrd="1" destOrd="0" presId="urn:microsoft.com/office/officeart/2005/8/layout/list1"/>
    <dgm:cxn modelId="{5BE9800C-8299-4088-B4BA-2FB54BFDCBB4}" type="presParOf" srcId="{406AA658-034B-45B8-905C-5303C867DE0D}" destId="{25C6AF85-0C69-4A40-9A40-FBB5313F7463}" srcOrd="0" destOrd="0" presId="urn:microsoft.com/office/officeart/2005/8/layout/list1"/>
    <dgm:cxn modelId="{97FF023A-FFCE-4325-BB61-730C6B9C7898}" type="presParOf" srcId="{25C6AF85-0C69-4A40-9A40-FBB5313F7463}" destId="{3C6CAA37-E8F5-402E-A035-46D858EF762C}" srcOrd="0" destOrd="0" presId="urn:microsoft.com/office/officeart/2005/8/layout/list1"/>
    <dgm:cxn modelId="{8C3310C7-A5D7-4A42-B027-D19FDE9A288F}" type="presParOf" srcId="{25C6AF85-0C69-4A40-9A40-FBB5313F7463}" destId="{BA07D11A-2E8A-467E-9103-0B539AFDBF3F}" srcOrd="1" destOrd="0" presId="urn:microsoft.com/office/officeart/2005/8/layout/list1"/>
    <dgm:cxn modelId="{9958D194-ADAE-4A53-BE7D-C8AB46350A1C}" type="presParOf" srcId="{406AA658-034B-45B8-905C-5303C867DE0D}" destId="{9269B65F-C4D4-49CD-A257-5D301C046B77}" srcOrd="1" destOrd="0" presId="urn:microsoft.com/office/officeart/2005/8/layout/list1"/>
    <dgm:cxn modelId="{AD4D0B38-72F9-4448-855C-C1213812728A}" type="presParOf" srcId="{406AA658-034B-45B8-905C-5303C867DE0D}" destId="{22827E43-35AC-459D-B610-529AB323F7EC}" srcOrd="2" destOrd="0" presId="urn:microsoft.com/office/officeart/2005/8/layout/list1"/>
    <dgm:cxn modelId="{0F16DAE6-9678-4FBC-90A1-B7D973A4F282}" type="presParOf" srcId="{406AA658-034B-45B8-905C-5303C867DE0D}" destId="{6DAC5BF5-2F7D-4D25-B7D6-AB450E5E872C}" srcOrd="3" destOrd="0" presId="urn:microsoft.com/office/officeart/2005/8/layout/list1"/>
    <dgm:cxn modelId="{8BEC6A4C-8803-4147-9044-3078037E2192}" type="presParOf" srcId="{406AA658-034B-45B8-905C-5303C867DE0D}" destId="{5FDC6ADC-7556-4D60-9FB0-8B5BACAD08CD}" srcOrd="4" destOrd="0" presId="urn:microsoft.com/office/officeart/2005/8/layout/list1"/>
    <dgm:cxn modelId="{730E0F61-1A95-431C-B5EA-E38D393E947A}" type="presParOf" srcId="{5FDC6ADC-7556-4D60-9FB0-8B5BACAD08CD}" destId="{5DC38DCE-6D55-4BE4-B0D6-D5F76CA8C418}" srcOrd="0" destOrd="0" presId="urn:microsoft.com/office/officeart/2005/8/layout/list1"/>
    <dgm:cxn modelId="{E8436F92-FEC4-4F51-B0CB-64DCC4C04ACA}" type="presParOf" srcId="{5FDC6ADC-7556-4D60-9FB0-8B5BACAD08CD}" destId="{3A06194C-033C-42FF-B7DF-5BFE5A47EDD5}" srcOrd="1" destOrd="0" presId="urn:microsoft.com/office/officeart/2005/8/layout/list1"/>
    <dgm:cxn modelId="{26ABA105-FA1B-4128-B872-3C8F39B9D23F}" type="presParOf" srcId="{406AA658-034B-45B8-905C-5303C867DE0D}" destId="{F72290C7-15E3-4331-A580-5DCE25AC41E0}" srcOrd="5" destOrd="0" presId="urn:microsoft.com/office/officeart/2005/8/layout/list1"/>
    <dgm:cxn modelId="{AEBD2168-8246-4B3A-9670-125F061FF3AC}" type="presParOf" srcId="{406AA658-034B-45B8-905C-5303C867DE0D}" destId="{9B6140EF-9B93-4780-B61E-D3E9995C58BC}" srcOrd="6" destOrd="0" presId="urn:microsoft.com/office/officeart/2005/8/layout/list1"/>
    <dgm:cxn modelId="{C95DE245-DD7C-40FF-8FD4-6914E47C7430}" type="presParOf" srcId="{406AA658-034B-45B8-905C-5303C867DE0D}" destId="{BFEA16BD-A2B1-4381-ABAD-EB155B0B21D2}" srcOrd="7" destOrd="0" presId="urn:microsoft.com/office/officeart/2005/8/layout/list1"/>
    <dgm:cxn modelId="{2B674E8E-B736-4B09-9DA8-459C983754EA}" type="presParOf" srcId="{406AA658-034B-45B8-905C-5303C867DE0D}" destId="{C21D8195-0D96-4F7A-8F41-CD055711CDB0}" srcOrd="8" destOrd="0" presId="urn:microsoft.com/office/officeart/2005/8/layout/list1"/>
    <dgm:cxn modelId="{648363AA-3471-444F-BC08-9AB31A888DD9}" type="presParOf" srcId="{C21D8195-0D96-4F7A-8F41-CD055711CDB0}" destId="{5882D21C-7323-4174-807C-FE26959EE3EF}" srcOrd="0" destOrd="0" presId="urn:microsoft.com/office/officeart/2005/8/layout/list1"/>
    <dgm:cxn modelId="{096DD9DE-918A-4A36-8ED0-885544C36988}" type="presParOf" srcId="{C21D8195-0D96-4F7A-8F41-CD055711CDB0}" destId="{1D97BB2D-AF28-40E8-B2E3-E106EC85555A}" srcOrd="1" destOrd="0" presId="urn:microsoft.com/office/officeart/2005/8/layout/list1"/>
    <dgm:cxn modelId="{B61CC062-156B-4E0D-AC76-B5A1888864F1}" type="presParOf" srcId="{406AA658-034B-45B8-905C-5303C867DE0D}" destId="{8252AC22-9CD4-4A8A-811C-2902D3C18915}" srcOrd="9" destOrd="0" presId="urn:microsoft.com/office/officeart/2005/8/layout/list1"/>
    <dgm:cxn modelId="{608FD55A-B37C-4B9D-B8C2-E0248A512B88}" type="presParOf" srcId="{406AA658-034B-45B8-905C-5303C867DE0D}" destId="{D3F118B7-0DB6-4637-B572-16A177E08FD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B520A8-A440-4625-990D-FAFC621FC4A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7F04728-176E-4314-A7DB-8FBD1F308F45}">
      <dgm:prSet phldrT="[نص]" custT="1"/>
      <dgm:spPr/>
      <dgm:t>
        <a:bodyPr/>
        <a:lstStyle/>
        <a:p>
          <a:pPr algn="r" rtl="1"/>
          <a:r>
            <a:rPr lang="ar-SA" sz="3200" dirty="0" smtClean="0"/>
            <a:t>4- الذكاء</a:t>
          </a:r>
          <a:endParaRPr lang="ar-SA" sz="3200" dirty="0"/>
        </a:p>
      </dgm:t>
    </dgm:pt>
    <dgm:pt modelId="{EFFEBE21-973B-4530-B73B-B3CA02F664AB}" type="parTrans" cxnId="{265C29A5-5DAB-428B-B1B9-E33B2A15D220}">
      <dgm:prSet/>
      <dgm:spPr/>
      <dgm:t>
        <a:bodyPr/>
        <a:lstStyle/>
        <a:p>
          <a:pPr rtl="1"/>
          <a:endParaRPr lang="ar-SA"/>
        </a:p>
      </dgm:t>
    </dgm:pt>
    <dgm:pt modelId="{D8DB9FD7-C694-4B95-A200-7A54475C9BC8}" type="sibTrans" cxnId="{265C29A5-5DAB-428B-B1B9-E33B2A15D220}">
      <dgm:prSet/>
      <dgm:spPr/>
      <dgm:t>
        <a:bodyPr/>
        <a:lstStyle/>
        <a:p>
          <a:pPr rtl="1"/>
          <a:endParaRPr lang="ar-SA"/>
        </a:p>
      </dgm:t>
    </dgm:pt>
    <dgm:pt modelId="{A52A10F4-3F47-4924-8255-9C3234A9CB4C}">
      <dgm:prSet phldrT="[نص]" custT="1"/>
      <dgm:spPr/>
      <dgm:t>
        <a:bodyPr/>
        <a:lstStyle/>
        <a:p>
          <a:pPr algn="r" rtl="1"/>
          <a:r>
            <a:rPr lang="ar-SA" sz="2800" dirty="0" smtClean="0"/>
            <a:t>5</a:t>
          </a:r>
          <a:r>
            <a:rPr lang="ar-SA" sz="3200" dirty="0" smtClean="0"/>
            <a:t>- النشاط و </a:t>
          </a:r>
          <a:r>
            <a:rPr lang="ar-SA" sz="3200" dirty="0" err="1" smtClean="0"/>
            <a:t>اليقضة</a:t>
          </a:r>
          <a:r>
            <a:rPr lang="ar-SA" sz="3200" dirty="0" smtClean="0"/>
            <a:t> </a:t>
          </a:r>
          <a:r>
            <a:rPr lang="ar-SA" sz="2400" dirty="0" smtClean="0"/>
            <a:t>( مدى </a:t>
          </a:r>
          <a:r>
            <a:rPr lang="ar-SA" sz="2400" dirty="0" err="1" smtClean="0"/>
            <a:t>الإنتباه</a:t>
          </a:r>
          <a:r>
            <a:rPr lang="ar-SA" sz="2400" dirty="0" smtClean="0"/>
            <a:t> </a:t>
          </a:r>
          <a:r>
            <a:rPr lang="ar-SA" sz="2400" dirty="0" err="1" smtClean="0"/>
            <a:t>)</a:t>
          </a:r>
          <a:endParaRPr lang="ar-SA" sz="2400" dirty="0"/>
        </a:p>
      </dgm:t>
    </dgm:pt>
    <dgm:pt modelId="{3DAE77FC-3365-4046-9DEE-BFAE63ED27E8}" type="parTrans" cxnId="{2CE81504-AFC9-48B1-AA04-D9DEC18344C9}">
      <dgm:prSet/>
      <dgm:spPr/>
      <dgm:t>
        <a:bodyPr/>
        <a:lstStyle/>
        <a:p>
          <a:pPr rtl="1"/>
          <a:endParaRPr lang="ar-SA"/>
        </a:p>
      </dgm:t>
    </dgm:pt>
    <dgm:pt modelId="{219804D5-E619-48F1-B15D-DE392DEBB19B}" type="sibTrans" cxnId="{2CE81504-AFC9-48B1-AA04-D9DEC18344C9}">
      <dgm:prSet/>
      <dgm:spPr/>
      <dgm:t>
        <a:bodyPr/>
        <a:lstStyle/>
        <a:p>
          <a:pPr rtl="1"/>
          <a:endParaRPr lang="ar-SA"/>
        </a:p>
      </dgm:t>
    </dgm:pt>
    <dgm:pt modelId="{6D442C90-BEC6-442C-93C0-067E4A05179E}" type="pres">
      <dgm:prSet presAssocID="{26B520A8-A440-4625-990D-FAFC621FC4A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A6975E2-4714-411B-BBEC-7CAFD672ED5E}" type="pres">
      <dgm:prSet presAssocID="{57F04728-176E-4314-A7DB-8FBD1F308F45}" presName="parentLin" presStyleCnt="0"/>
      <dgm:spPr/>
    </dgm:pt>
    <dgm:pt modelId="{82445EF9-2E13-4F85-8B69-9FDAFDE306E0}" type="pres">
      <dgm:prSet presAssocID="{57F04728-176E-4314-A7DB-8FBD1F308F45}" presName="parentLeftMargin" presStyleLbl="node1" presStyleIdx="0" presStyleCnt="2"/>
      <dgm:spPr/>
      <dgm:t>
        <a:bodyPr/>
        <a:lstStyle/>
        <a:p>
          <a:pPr rtl="1"/>
          <a:endParaRPr lang="ar-SA"/>
        </a:p>
      </dgm:t>
    </dgm:pt>
    <dgm:pt modelId="{C208E854-C4B6-414E-8AC2-797A8F55EE37}" type="pres">
      <dgm:prSet presAssocID="{57F04728-176E-4314-A7DB-8FBD1F308F4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3D4B89-5F17-4925-87DF-606EDDA7D52A}" type="pres">
      <dgm:prSet presAssocID="{57F04728-176E-4314-A7DB-8FBD1F308F45}" presName="negativeSpace" presStyleCnt="0"/>
      <dgm:spPr/>
    </dgm:pt>
    <dgm:pt modelId="{C5889CFF-E251-4B73-9EE2-DFF4FB8193D5}" type="pres">
      <dgm:prSet presAssocID="{57F04728-176E-4314-A7DB-8FBD1F308F45}" presName="childText" presStyleLbl="conFgAcc1" presStyleIdx="0" presStyleCnt="2">
        <dgm:presLayoutVars>
          <dgm:bulletEnabled val="1"/>
        </dgm:presLayoutVars>
      </dgm:prSet>
      <dgm:spPr/>
    </dgm:pt>
    <dgm:pt modelId="{D5179D71-B4AB-4AA1-BFEC-F2C5E6FB7A11}" type="pres">
      <dgm:prSet presAssocID="{D8DB9FD7-C694-4B95-A200-7A54475C9BC8}" presName="spaceBetweenRectangles" presStyleCnt="0"/>
      <dgm:spPr/>
    </dgm:pt>
    <dgm:pt modelId="{DEB1D116-904B-410E-B2D7-3A2BBCF10B7A}" type="pres">
      <dgm:prSet presAssocID="{A52A10F4-3F47-4924-8255-9C3234A9CB4C}" presName="parentLin" presStyleCnt="0"/>
      <dgm:spPr/>
    </dgm:pt>
    <dgm:pt modelId="{5BE151EA-41E4-4042-B134-7441D26CF3EF}" type="pres">
      <dgm:prSet presAssocID="{A52A10F4-3F47-4924-8255-9C3234A9CB4C}" presName="parentLeftMargin" presStyleLbl="node1" presStyleIdx="0" presStyleCnt="2"/>
      <dgm:spPr/>
      <dgm:t>
        <a:bodyPr/>
        <a:lstStyle/>
        <a:p>
          <a:pPr rtl="1"/>
          <a:endParaRPr lang="ar-SA"/>
        </a:p>
      </dgm:t>
    </dgm:pt>
    <dgm:pt modelId="{47F33DF1-7135-4F6E-B1CE-E5834646869E}" type="pres">
      <dgm:prSet presAssocID="{A52A10F4-3F47-4924-8255-9C3234A9CB4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1F56F9-4B45-406C-9A8C-81DF36E39274}" type="pres">
      <dgm:prSet presAssocID="{A52A10F4-3F47-4924-8255-9C3234A9CB4C}" presName="negativeSpace" presStyleCnt="0"/>
      <dgm:spPr/>
    </dgm:pt>
    <dgm:pt modelId="{C8208E6A-99C9-44D9-8B7B-A92142F8E450}" type="pres">
      <dgm:prSet presAssocID="{A52A10F4-3F47-4924-8255-9C3234A9CB4C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FC59B9D6-EB0B-4387-BDF0-D425A49C08E5}" type="presOf" srcId="{57F04728-176E-4314-A7DB-8FBD1F308F45}" destId="{82445EF9-2E13-4F85-8B69-9FDAFDE306E0}" srcOrd="0" destOrd="0" presId="urn:microsoft.com/office/officeart/2005/8/layout/list1"/>
    <dgm:cxn modelId="{265C29A5-5DAB-428B-B1B9-E33B2A15D220}" srcId="{26B520A8-A440-4625-990D-FAFC621FC4A8}" destId="{57F04728-176E-4314-A7DB-8FBD1F308F45}" srcOrd="0" destOrd="0" parTransId="{EFFEBE21-973B-4530-B73B-B3CA02F664AB}" sibTransId="{D8DB9FD7-C694-4B95-A200-7A54475C9BC8}"/>
    <dgm:cxn modelId="{BC64C56B-530A-46C9-BC5C-96B8C7224965}" type="presOf" srcId="{A52A10F4-3F47-4924-8255-9C3234A9CB4C}" destId="{5BE151EA-41E4-4042-B134-7441D26CF3EF}" srcOrd="0" destOrd="0" presId="urn:microsoft.com/office/officeart/2005/8/layout/list1"/>
    <dgm:cxn modelId="{7DFE61B3-A773-4EAE-B741-4CB7C98C1A47}" type="presOf" srcId="{26B520A8-A440-4625-990D-FAFC621FC4A8}" destId="{6D442C90-BEC6-442C-93C0-067E4A05179E}" srcOrd="0" destOrd="0" presId="urn:microsoft.com/office/officeart/2005/8/layout/list1"/>
    <dgm:cxn modelId="{8FC78030-C593-4F64-8331-656900B24D04}" type="presOf" srcId="{A52A10F4-3F47-4924-8255-9C3234A9CB4C}" destId="{47F33DF1-7135-4F6E-B1CE-E5834646869E}" srcOrd="1" destOrd="0" presId="urn:microsoft.com/office/officeart/2005/8/layout/list1"/>
    <dgm:cxn modelId="{6D34A216-30C0-44E2-86F5-2A3EDB8C78C8}" type="presOf" srcId="{57F04728-176E-4314-A7DB-8FBD1F308F45}" destId="{C208E854-C4B6-414E-8AC2-797A8F55EE37}" srcOrd="1" destOrd="0" presId="urn:microsoft.com/office/officeart/2005/8/layout/list1"/>
    <dgm:cxn modelId="{2CE81504-AFC9-48B1-AA04-D9DEC18344C9}" srcId="{26B520A8-A440-4625-990D-FAFC621FC4A8}" destId="{A52A10F4-3F47-4924-8255-9C3234A9CB4C}" srcOrd="1" destOrd="0" parTransId="{3DAE77FC-3365-4046-9DEE-BFAE63ED27E8}" sibTransId="{219804D5-E619-48F1-B15D-DE392DEBB19B}"/>
    <dgm:cxn modelId="{4C72224C-D083-4612-A782-F0DA71B7512E}" type="presParOf" srcId="{6D442C90-BEC6-442C-93C0-067E4A05179E}" destId="{6A6975E2-4714-411B-BBEC-7CAFD672ED5E}" srcOrd="0" destOrd="0" presId="urn:microsoft.com/office/officeart/2005/8/layout/list1"/>
    <dgm:cxn modelId="{AA303C72-3A86-4A09-A799-F1E694C8A66A}" type="presParOf" srcId="{6A6975E2-4714-411B-BBEC-7CAFD672ED5E}" destId="{82445EF9-2E13-4F85-8B69-9FDAFDE306E0}" srcOrd="0" destOrd="0" presId="urn:microsoft.com/office/officeart/2005/8/layout/list1"/>
    <dgm:cxn modelId="{DE5FC280-49D2-4E32-945A-DD4B60BF2CDF}" type="presParOf" srcId="{6A6975E2-4714-411B-BBEC-7CAFD672ED5E}" destId="{C208E854-C4B6-414E-8AC2-797A8F55EE37}" srcOrd="1" destOrd="0" presId="urn:microsoft.com/office/officeart/2005/8/layout/list1"/>
    <dgm:cxn modelId="{8427A97C-70DF-4FA5-8456-53FE15931032}" type="presParOf" srcId="{6D442C90-BEC6-442C-93C0-067E4A05179E}" destId="{A33D4B89-5F17-4925-87DF-606EDDA7D52A}" srcOrd="1" destOrd="0" presId="urn:microsoft.com/office/officeart/2005/8/layout/list1"/>
    <dgm:cxn modelId="{3D499F47-1FA7-4C23-9BB3-0CBCB80EF743}" type="presParOf" srcId="{6D442C90-BEC6-442C-93C0-067E4A05179E}" destId="{C5889CFF-E251-4B73-9EE2-DFF4FB8193D5}" srcOrd="2" destOrd="0" presId="urn:microsoft.com/office/officeart/2005/8/layout/list1"/>
    <dgm:cxn modelId="{FAFD39FE-C52D-4C62-997A-24BC10B59692}" type="presParOf" srcId="{6D442C90-BEC6-442C-93C0-067E4A05179E}" destId="{D5179D71-B4AB-4AA1-BFEC-F2C5E6FB7A11}" srcOrd="3" destOrd="0" presId="urn:microsoft.com/office/officeart/2005/8/layout/list1"/>
    <dgm:cxn modelId="{2F554DAD-5F74-47D4-8309-6E36E36B18ED}" type="presParOf" srcId="{6D442C90-BEC6-442C-93C0-067E4A05179E}" destId="{DEB1D116-904B-410E-B2D7-3A2BBCF10B7A}" srcOrd="4" destOrd="0" presId="urn:microsoft.com/office/officeart/2005/8/layout/list1"/>
    <dgm:cxn modelId="{78430CE3-1923-41A4-93F0-34BDB6E449CE}" type="presParOf" srcId="{DEB1D116-904B-410E-B2D7-3A2BBCF10B7A}" destId="{5BE151EA-41E4-4042-B134-7441D26CF3EF}" srcOrd="0" destOrd="0" presId="urn:microsoft.com/office/officeart/2005/8/layout/list1"/>
    <dgm:cxn modelId="{A5E0DAF1-2DDF-495A-B32B-A0F716746173}" type="presParOf" srcId="{DEB1D116-904B-410E-B2D7-3A2BBCF10B7A}" destId="{47F33DF1-7135-4F6E-B1CE-E5834646869E}" srcOrd="1" destOrd="0" presId="urn:microsoft.com/office/officeart/2005/8/layout/list1"/>
    <dgm:cxn modelId="{DFC16145-B391-4EAB-BC74-ECD6997BD6E9}" type="presParOf" srcId="{6D442C90-BEC6-442C-93C0-067E4A05179E}" destId="{121F56F9-4B45-406C-9A8C-81DF36E39274}" srcOrd="5" destOrd="0" presId="urn:microsoft.com/office/officeart/2005/8/layout/list1"/>
    <dgm:cxn modelId="{626643B4-BE45-43C5-94C3-94DAD8E701BF}" type="presParOf" srcId="{6D442C90-BEC6-442C-93C0-067E4A05179E}" destId="{C8208E6A-99C9-44D9-8B7B-A92142F8E450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3E120A-6911-41F8-8A70-A3274AD6E4BD}" type="doc">
      <dgm:prSet loTypeId="urn:microsoft.com/office/officeart/2005/8/layout/bProcess2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04EEEEC-BE41-4191-80EC-A792A0143E44}">
      <dgm:prSet phldrT="[نص]"/>
      <dgm:spPr/>
      <dgm:t>
        <a:bodyPr/>
        <a:lstStyle/>
        <a:p>
          <a:pPr rtl="1"/>
          <a:r>
            <a:rPr lang="ar-SA" dirty="0" smtClean="0"/>
            <a:t>خطابات العمل الدورية </a:t>
          </a:r>
          <a:endParaRPr lang="ar-SA" dirty="0"/>
        </a:p>
      </dgm:t>
    </dgm:pt>
    <dgm:pt modelId="{4E3DCD75-ACBE-4166-A7B1-A2314A5A49BB}" type="parTrans" cxnId="{B4E05537-9807-4B66-AC50-01FC7812337C}">
      <dgm:prSet/>
      <dgm:spPr/>
      <dgm:t>
        <a:bodyPr/>
        <a:lstStyle/>
        <a:p>
          <a:pPr rtl="1"/>
          <a:endParaRPr lang="ar-SA"/>
        </a:p>
      </dgm:t>
    </dgm:pt>
    <dgm:pt modelId="{F18A18FD-E08A-467B-BB23-922295B7698D}" type="sibTrans" cxnId="{B4E05537-9807-4B66-AC50-01FC7812337C}">
      <dgm:prSet/>
      <dgm:spPr/>
      <dgm:t>
        <a:bodyPr/>
        <a:lstStyle/>
        <a:p>
          <a:pPr rtl="1"/>
          <a:endParaRPr lang="ar-SA"/>
        </a:p>
      </dgm:t>
    </dgm:pt>
    <dgm:pt modelId="{F74C4B5E-A812-40D0-8C05-3BBBD9BA7059}">
      <dgm:prSet phldrT="[نص]"/>
      <dgm:spPr/>
      <dgm:t>
        <a:bodyPr/>
        <a:lstStyle/>
        <a:p>
          <a:pPr rtl="1"/>
          <a:r>
            <a:rPr lang="ar-SA" dirty="0" smtClean="0"/>
            <a:t>القرارات </a:t>
          </a:r>
          <a:endParaRPr lang="ar-SA" dirty="0"/>
        </a:p>
      </dgm:t>
    </dgm:pt>
    <dgm:pt modelId="{FE1E3FBC-25EC-4FBE-8649-1A6E6DAFF6B0}" type="parTrans" cxnId="{2E31995E-A31B-426F-8F05-026CC5215EA4}">
      <dgm:prSet/>
      <dgm:spPr/>
      <dgm:t>
        <a:bodyPr/>
        <a:lstStyle/>
        <a:p>
          <a:pPr rtl="1"/>
          <a:endParaRPr lang="ar-SA"/>
        </a:p>
      </dgm:t>
    </dgm:pt>
    <dgm:pt modelId="{78B40009-DAF3-4517-B206-2A927E6065DA}" type="sibTrans" cxnId="{2E31995E-A31B-426F-8F05-026CC5215EA4}">
      <dgm:prSet/>
      <dgm:spPr/>
      <dgm:t>
        <a:bodyPr/>
        <a:lstStyle/>
        <a:p>
          <a:pPr rtl="1"/>
          <a:endParaRPr lang="ar-SA"/>
        </a:p>
      </dgm:t>
    </dgm:pt>
    <dgm:pt modelId="{5A1DCB2E-ADED-4120-A3D6-4A4039A495E5}">
      <dgm:prSet phldrT="[نص]"/>
      <dgm:spPr/>
      <dgm:t>
        <a:bodyPr/>
        <a:lstStyle/>
        <a:p>
          <a:pPr rtl="1"/>
          <a:r>
            <a:rPr lang="ar-SA" dirty="0" smtClean="0"/>
            <a:t>المذكرات</a:t>
          </a:r>
          <a:endParaRPr lang="ar-SA" dirty="0"/>
        </a:p>
      </dgm:t>
    </dgm:pt>
    <dgm:pt modelId="{4CBCC8A8-6E7F-4266-90AC-01DAC2622A7E}" type="parTrans" cxnId="{7A58576B-57EB-4358-B546-88DDDEBD7BD5}">
      <dgm:prSet/>
      <dgm:spPr/>
      <dgm:t>
        <a:bodyPr/>
        <a:lstStyle/>
        <a:p>
          <a:pPr rtl="1"/>
          <a:endParaRPr lang="ar-SA"/>
        </a:p>
      </dgm:t>
    </dgm:pt>
    <dgm:pt modelId="{F3322090-F195-475F-AC7C-5099CD61FC63}" type="sibTrans" cxnId="{7A58576B-57EB-4358-B546-88DDDEBD7BD5}">
      <dgm:prSet/>
      <dgm:spPr/>
      <dgm:t>
        <a:bodyPr/>
        <a:lstStyle/>
        <a:p>
          <a:pPr rtl="1"/>
          <a:endParaRPr lang="ar-SA"/>
        </a:p>
      </dgm:t>
    </dgm:pt>
    <dgm:pt modelId="{A1D84F8F-3786-4272-BA6B-AB5AD7B85B5B}">
      <dgm:prSet phldrT="[نص]"/>
      <dgm:spPr/>
      <dgm:t>
        <a:bodyPr/>
        <a:lstStyle/>
        <a:p>
          <a:pPr rtl="1"/>
          <a:r>
            <a:rPr lang="ar-SA" dirty="0" smtClean="0"/>
            <a:t>الفاكس </a:t>
          </a:r>
          <a:endParaRPr lang="ar-SA" dirty="0"/>
        </a:p>
      </dgm:t>
    </dgm:pt>
    <dgm:pt modelId="{68B09AC9-1B27-45C7-9820-79E6EE5F1692}" type="parTrans" cxnId="{861780BC-2C28-4249-A332-2EF05C23A3B2}">
      <dgm:prSet/>
      <dgm:spPr/>
      <dgm:t>
        <a:bodyPr/>
        <a:lstStyle/>
        <a:p>
          <a:pPr rtl="1"/>
          <a:endParaRPr lang="ar-SA"/>
        </a:p>
      </dgm:t>
    </dgm:pt>
    <dgm:pt modelId="{AD5FBD00-658D-4A76-8EA0-C334C415124E}" type="sibTrans" cxnId="{861780BC-2C28-4249-A332-2EF05C23A3B2}">
      <dgm:prSet/>
      <dgm:spPr/>
      <dgm:t>
        <a:bodyPr/>
        <a:lstStyle/>
        <a:p>
          <a:pPr rtl="1"/>
          <a:endParaRPr lang="ar-SA"/>
        </a:p>
      </dgm:t>
    </dgm:pt>
    <dgm:pt modelId="{D12E7C00-0440-41EF-9CBA-C40A22E733B5}" type="pres">
      <dgm:prSet presAssocID="{D93E120A-6911-41F8-8A70-A3274AD6E4BD}" presName="diagram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EB0AD61-2627-470D-A15A-8246BFBA7994}" type="pres">
      <dgm:prSet presAssocID="{504EEEEC-BE41-4191-80EC-A792A0143E44}" presName="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64E3FE-0963-42EF-9BC3-D43F47AD2909}" type="pres">
      <dgm:prSet presAssocID="{F18A18FD-E08A-467B-BB23-922295B7698D}" presName="sib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C691BEEC-17E5-4F49-A09D-D9F8CCDA2A1D}" type="pres">
      <dgm:prSet presAssocID="{F74C4B5E-A812-40D0-8C05-3BBBD9BA7059}" presName="middleNode" presStyleCnt="0"/>
      <dgm:spPr/>
    </dgm:pt>
    <dgm:pt modelId="{9228110C-23B5-419E-A6C5-4FE11EB889F5}" type="pres">
      <dgm:prSet presAssocID="{F74C4B5E-A812-40D0-8C05-3BBBD9BA7059}" presName="padding" presStyleLbl="node1" presStyleIdx="0" presStyleCnt="4"/>
      <dgm:spPr/>
    </dgm:pt>
    <dgm:pt modelId="{10530E24-A674-4D97-9E82-1CBEB17908B1}" type="pres">
      <dgm:prSet presAssocID="{F74C4B5E-A812-40D0-8C05-3BBBD9BA7059}" presName="shape" presStyleLbl="node1" presStyleIdx="1" presStyleCnt="4" custScaleX="146365" custScaleY="14664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9C4CF0E-EB51-404C-8DF9-59DC5147998B}" type="pres">
      <dgm:prSet presAssocID="{78B40009-DAF3-4517-B206-2A927E6065DA}" presName="sib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C1237094-B168-47C5-ADF5-75846BA13373}" type="pres">
      <dgm:prSet presAssocID="{5A1DCB2E-ADED-4120-A3D6-4A4039A495E5}" presName="middleNode" presStyleCnt="0"/>
      <dgm:spPr/>
    </dgm:pt>
    <dgm:pt modelId="{383C3FFE-CE85-4B26-9F61-12F92B57B837}" type="pres">
      <dgm:prSet presAssocID="{5A1DCB2E-ADED-4120-A3D6-4A4039A495E5}" presName="padding" presStyleLbl="node1" presStyleIdx="1" presStyleCnt="4"/>
      <dgm:spPr/>
    </dgm:pt>
    <dgm:pt modelId="{7F297371-BBFF-4265-9C31-374F3ADC12A5}" type="pres">
      <dgm:prSet presAssocID="{5A1DCB2E-ADED-4120-A3D6-4A4039A495E5}" presName="shape" presStyleLbl="node1" presStyleIdx="2" presStyleCnt="4" custScaleX="145294" custScaleY="14664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516C5E-D3E9-403F-986B-AED5F6A2E787}" type="pres">
      <dgm:prSet presAssocID="{F3322090-F195-475F-AC7C-5099CD61FC63}" presName="sib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6157BD6E-2A9E-462D-B88D-BBDBD58197E8}" type="pres">
      <dgm:prSet presAssocID="{A1D84F8F-3786-4272-BA6B-AB5AD7B85B5B}" presName="las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611209F-8344-4B86-A73F-A3C866DD249A}" type="presOf" srcId="{5A1DCB2E-ADED-4120-A3D6-4A4039A495E5}" destId="{7F297371-BBFF-4265-9C31-374F3ADC12A5}" srcOrd="0" destOrd="0" presId="urn:microsoft.com/office/officeart/2005/8/layout/bProcess2"/>
    <dgm:cxn modelId="{86B3808E-6822-495A-AE55-D330C12D3454}" type="presOf" srcId="{78B40009-DAF3-4517-B206-2A927E6065DA}" destId="{89C4CF0E-EB51-404C-8DF9-59DC5147998B}" srcOrd="0" destOrd="0" presId="urn:microsoft.com/office/officeart/2005/8/layout/bProcess2"/>
    <dgm:cxn modelId="{2E31995E-A31B-426F-8F05-026CC5215EA4}" srcId="{D93E120A-6911-41F8-8A70-A3274AD6E4BD}" destId="{F74C4B5E-A812-40D0-8C05-3BBBD9BA7059}" srcOrd="1" destOrd="0" parTransId="{FE1E3FBC-25EC-4FBE-8649-1A6E6DAFF6B0}" sibTransId="{78B40009-DAF3-4517-B206-2A927E6065DA}"/>
    <dgm:cxn modelId="{7F825725-BD45-46A7-8411-0CD26ACFFCB5}" type="presOf" srcId="{D93E120A-6911-41F8-8A70-A3274AD6E4BD}" destId="{D12E7C00-0440-41EF-9CBA-C40A22E733B5}" srcOrd="0" destOrd="0" presId="urn:microsoft.com/office/officeart/2005/8/layout/bProcess2"/>
    <dgm:cxn modelId="{186A5FB9-5930-4752-BCF0-A006094872DD}" type="presOf" srcId="{A1D84F8F-3786-4272-BA6B-AB5AD7B85B5B}" destId="{6157BD6E-2A9E-462D-B88D-BBDBD58197E8}" srcOrd="0" destOrd="0" presId="urn:microsoft.com/office/officeart/2005/8/layout/bProcess2"/>
    <dgm:cxn modelId="{0417EA28-170E-4ADD-8A70-71895E90C22A}" type="presOf" srcId="{F18A18FD-E08A-467B-BB23-922295B7698D}" destId="{7564E3FE-0963-42EF-9BC3-D43F47AD2909}" srcOrd="0" destOrd="0" presId="urn:microsoft.com/office/officeart/2005/8/layout/bProcess2"/>
    <dgm:cxn modelId="{861780BC-2C28-4249-A332-2EF05C23A3B2}" srcId="{D93E120A-6911-41F8-8A70-A3274AD6E4BD}" destId="{A1D84F8F-3786-4272-BA6B-AB5AD7B85B5B}" srcOrd="3" destOrd="0" parTransId="{68B09AC9-1B27-45C7-9820-79E6EE5F1692}" sibTransId="{AD5FBD00-658D-4A76-8EA0-C334C415124E}"/>
    <dgm:cxn modelId="{3C6AD5D1-BCF6-40D5-8A2A-54345992AA5C}" type="presOf" srcId="{504EEEEC-BE41-4191-80EC-A792A0143E44}" destId="{EEB0AD61-2627-470D-A15A-8246BFBA7994}" srcOrd="0" destOrd="0" presId="urn:microsoft.com/office/officeart/2005/8/layout/bProcess2"/>
    <dgm:cxn modelId="{B4E05537-9807-4B66-AC50-01FC7812337C}" srcId="{D93E120A-6911-41F8-8A70-A3274AD6E4BD}" destId="{504EEEEC-BE41-4191-80EC-A792A0143E44}" srcOrd="0" destOrd="0" parTransId="{4E3DCD75-ACBE-4166-A7B1-A2314A5A49BB}" sibTransId="{F18A18FD-E08A-467B-BB23-922295B7698D}"/>
    <dgm:cxn modelId="{B1F8BA8C-1982-4797-A2F2-11AAB5B64434}" type="presOf" srcId="{F3322090-F195-475F-AC7C-5099CD61FC63}" destId="{72516C5E-D3E9-403F-986B-AED5F6A2E787}" srcOrd="0" destOrd="0" presId="urn:microsoft.com/office/officeart/2005/8/layout/bProcess2"/>
    <dgm:cxn modelId="{CE3A8AB1-B76B-4ABF-BA96-55EC6DDF728C}" type="presOf" srcId="{F74C4B5E-A812-40D0-8C05-3BBBD9BA7059}" destId="{10530E24-A674-4D97-9E82-1CBEB17908B1}" srcOrd="0" destOrd="0" presId="urn:microsoft.com/office/officeart/2005/8/layout/bProcess2"/>
    <dgm:cxn modelId="{7A58576B-57EB-4358-B546-88DDDEBD7BD5}" srcId="{D93E120A-6911-41F8-8A70-A3274AD6E4BD}" destId="{5A1DCB2E-ADED-4120-A3D6-4A4039A495E5}" srcOrd="2" destOrd="0" parTransId="{4CBCC8A8-6E7F-4266-90AC-01DAC2622A7E}" sibTransId="{F3322090-F195-475F-AC7C-5099CD61FC63}"/>
    <dgm:cxn modelId="{B65684B7-2DAE-4C39-A004-F80583F8376E}" type="presParOf" srcId="{D12E7C00-0440-41EF-9CBA-C40A22E733B5}" destId="{EEB0AD61-2627-470D-A15A-8246BFBA7994}" srcOrd="0" destOrd="0" presId="urn:microsoft.com/office/officeart/2005/8/layout/bProcess2"/>
    <dgm:cxn modelId="{B30AF92D-3F81-41B6-8B9B-15951DDF0A0B}" type="presParOf" srcId="{D12E7C00-0440-41EF-9CBA-C40A22E733B5}" destId="{7564E3FE-0963-42EF-9BC3-D43F47AD2909}" srcOrd="1" destOrd="0" presId="urn:microsoft.com/office/officeart/2005/8/layout/bProcess2"/>
    <dgm:cxn modelId="{FD278D9D-651E-44FE-8542-C8448F8783A4}" type="presParOf" srcId="{D12E7C00-0440-41EF-9CBA-C40A22E733B5}" destId="{C691BEEC-17E5-4F49-A09D-D9F8CCDA2A1D}" srcOrd="2" destOrd="0" presId="urn:microsoft.com/office/officeart/2005/8/layout/bProcess2"/>
    <dgm:cxn modelId="{2ECF2729-25EE-4A1F-972A-D845751EE738}" type="presParOf" srcId="{C691BEEC-17E5-4F49-A09D-D9F8CCDA2A1D}" destId="{9228110C-23B5-419E-A6C5-4FE11EB889F5}" srcOrd="0" destOrd="0" presId="urn:microsoft.com/office/officeart/2005/8/layout/bProcess2"/>
    <dgm:cxn modelId="{DD37DD63-1FCC-4F45-ADEE-394711CFD850}" type="presParOf" srcId="{C691BEEC-17E5-4F49-A09D-D9F8CCDA2A1D}" destId="{10530E24-A674-4D97-9E82-1CBEB17908B1}" srcOrd="1" destOrd="0" presId="urn:microsoft.com/office/officeart/2005/8/layout/bProcess2"/>
    <dgm:cxn modelId="{CA4BD04E-104B-4BBE-AFF6-439D2E9AEBDA}" type="presParOf" srcId="{D12E7C00-0440-41EF-9CBA-C40A22E733B5}" destId="{89C4CF0E-EB51-404C-8DF9-59DC5147998B}" srcOrd="3" destOrd="0" presId="urn:microsoft.com/office/officeart/2005/8/layout/bProcess2"/>
    <dgm:cxn modelId="{B81959D0-885E-43EC-8136-A9293BE3AA33}" type="presParOf" srcId="{D12E7C00-0440-41EF-9CBA-C40A22E733B5}" destId="{C1237094-B168-47C5-ADF5-75846BA13373}" srcOrd="4" destOrd="0" presId="urn:microsoft.com/office/officeart/2005/8/layout/bProcess2"/>
    <dgm:cxn modelId="{388B9BA7-0688-41BD-A752-A91DE2A54E5C}" type="presParOf" srcId="{C1237094-B168-47C5-ADF5-75846BA13373}" destId="{383C3FFE-CE85-4B26-9F61-12F92B57B837}" srcOrd="0" destOrd="0" presId="urn:microsoft.com/office/officeart/2005/8/layout/bProcess2"/>
    <dgm:cxn modelId="{2E4779DE-A2A2-4606-A28B-AD0FB99D695D}" type="presParOf" srcId="{C1237094-B168-47C5-ADF5-75846BA13373}" destId="{7F297371-BBFF-4265-9C31-374F3ADC12A5}" srcOrd="1" destOrd="0" presId="urn:microsoft.com/office/officeart/2005/8/layout/bProcess2"/>
    <dgm:cxn modelId="{EE1420A6-8D16-4594-AD2A-04FE51F895A5}" type="presParOf" srcId="{D12E7C00-0440-41EF-9CBA-C40A22E733B5}" destId="{72516C5E-D3E9-403F-986B-AED5F6A2E787}" srcOrd="5" destOrd="0" presId="urn:microsoft.com/office/officeart/2005/8/layout/bProcess2"/>
    <dgm:cxn modelId="{90592087-BD88-4D0E-B8C5-9CE3C55C0E6F}" type="presParOf" srcId="{D12E7C00-0440-41EF-9CBA-C40A22E733B5}" destId="{6157BD6E-2A9E-462D-B88D-BBDBD58197E8}" srcOrd="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144C65-2949-4A74-8659-868CD026CC71}">
      <dsp:nvSpPr>
        <dsp:cNvPr id="0" name=""/>
        <dsp:cNvSpPr/>
      </dsp:nvSpPr>
      <dsp:spPr>
        <a:xfrm>
          <a:off x="0" y="114846"/>
          <a:ext cx="7467600" cy="1333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r" defTabSz="2533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700" kern="1200" dirty="0" smtClean="0"/>
            <a:t>اولاً: السير الذاتية الورقية </a:t>
          </a:r>
          <a:endParaRPr lang="ar-SA" sz="5700" kern="1200" dirty="0"/>
        </a:p>
      </dsp:txBody>
      <dsp:txXfrm>
        <a:off x="65111" y="179957"/>
        <a:ext cx="7337378" cy="1203577"/>
      </dsp:txXfrm>
    </dsp:sp>
    <dsp:sp modelId="{C2DA384B-EA82-448B-AE57-63AC62ECDCE8}">
      <dsp:nvSpPr>
        <dsp:cNvPr id="0" name=""/>
        <dsp:cNvSpPr/>
      </dsp:nvSpPr>
      <dsp:spPr>
        <a:xfrm>
          <a:off x="0" y="1448646"/>
          <a:ext cx="7467600" cy="1032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096" tIns="40640" rIns="227584" bIns="40640" numCol="1" spcCol="1270" anchor="t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200" kern="1200" dirty="0" smtClean="0"/>
            <a:t>السيرة الذاتية المرتبة ترتيباً زمنياً </a:t>
          </a:r>
          <a:endParaRPr lang="ar-SA" sz="3200" kern="1200" dirty="0"/>
        </a:p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200" kern="1200" dirty="0" smtClean="0"/>
            <a:t>السيرة الذاتية المرتبة ترتيباً وظيفياً </a:t>
          </a:r>
          <a:endParaRPr lang="ar-SA" sz="3200" kern="1200" dirty="0"/>
        </a:p>
      </dsp:txBody>
      <dsp:txXfrm>
        <a:off x="0" y="1448646"/>
        <a:ext cx="7467600" cy="1032412"/>
      </dsp:txXfrm>
    </dsp:sp>
    <dsp:sp modelId="{DC39554B-854F-4CDB-84F5-B9E9EF25757C}">
      <dsp:nvSpPr>
        <dsp:cNvPr id="0" name=""/>
        <dsp:cNvSpPr/>
      </dsp:nvSpPr>
      <dsp:spPr>
        <a:xfrm>
          <a:off x="0" y="2481058"/>
          <a:ext cx="7467600" cy="1333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r" defTabSz="2533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700" kern="1200" dirty="0" smtClean="0"/>
            <a:t>ثانياً: السيرة الذاتية الإلكترونية </a:t>
          </a:r>
          <a:endParaRPr lang="ar-SA" sz="5700" kern="1200" dirty="0"/>
        </a:p>
      </dsp:txBody>
      <dsp:txXfrm>
        <a:off x="65111" y="2546169"/>
        <a:ext cx="7337378" cy="1203577"/>
      </dsp:txXfrm>
    </dsp:sp>
    <dsp:sp modelId="{3F0BC881-BBC0-4FEE-9791-87D65C94EAC2}">
      <dsp:nvSpPr>
        <dsp:cNvPr id="0" name=""/>
        <dsp:cNvSpPr/>
      </dsp:nvSpPr>
      <dsp:spPr>
        <a:xfrm>
          <a:off x="0" y="3814858"/>
          <a:ext cx="7467600" cy="94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096" tIns="72390" rIns="405384" bIns="72390" numCol="1" spcCol="1270" anchor="t" anchorCtr="0">
          <a:noAutofit/>
        </a:bodyPr>
        <a:lstStyle/>
        <a:p>
          <a:pPr marL="285750" lvl="1" indent="-285750" algn="r" defTabSz="19558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ar-SA" sz="4400" kern="1200" dirty="0"/>
        </a:p>
      </dsp:txBody>
      <dsp:txXfrm>
        <a:off x="0" y="3814858"/>
        <a:ext cx="7467600" cy="9439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827E43-35AC-459D-B610-529AB323F7EC}">
      <dsp:nvSpPr>
        <dsp:cNvPr id="0" name=""/>
        <dsp:cNvSpPr/>
      </dsp:nvSpPr>
      <dsp:spPr>
        <a:xfrm>
          <a:off x="0" y="334847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7D11A-2E8A-467E-9103-0B539AFDBF3F}">
      <dsp:nvSpPr>
        <dsp:cNvPr id="0" name=""/>
        <dsp:cNvSpPr/>
      </dsp:nvSpPr>
      <dsp:spPr>
        <a:xfrm>
          <a:off x="411480" y="39647"/>
          <a:ext cx="57607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1- المظهر الجيد </a:t>
          </a:r>
          <a:endParaRPr lang="ar-SA" sz="3200" kern="1200" dirty="0"/>
        </a:p>
      </dsp:txBody>
      <dsp:txXfrm>
        <a:off x="440301" y="68468"/>
        <a:ext cx="5703078" cy="532758"/>
      </dsp:txXfrm>
    </dsp:sp>
    <dsp:sp modelId="{9B6140EF-9B93-4780-B61E-D3E9995C58BC}">
      <dsp:nvSpPr>
        <dsp:cNvPr id="0" name=""/>
        <dsp:cNvSpPr/>
      </dsp:nvSpPr>
      <dsp:spPr>
        <a:xfrm>
          <a:off x="0" y="1242048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06194C-033C-42FF-B7DF-5BFE5A47EDD5}">
      <dsp:nvSpPr>
        <dsp:cNvPr id="0" name=""/>
        <dsp:cNvSpPr/>
      </dsp:nvSpPr>
      <dsp:spPr>
        <a:xfrm>
          <a:off x="411480" y="946848"/>
          <a:ext cx="57607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2- القدرة على التواصل </a:t>
          </a:r>
          <a:endParaRPr lang="ar-SA" sz="3200" kern="1200" dirty="0"/>
        </a:p>
      </dsp:txBody>
      <dsp:txXfrm>
        <a:off x="440301" y="975669"/>
        <a:ext cx="5703078" cy="532758"/>
      </dsp:txXfrm>
    </dsp:sp>
    <dsp:sp modelId="{D3F118B7-0DB6-4637-B572-16A177E08FDF}">
      <dsp:nvSpPr>
        <dsp:cNvPr id="0" name=""/>
        <dsp:cNvSpPr/>
      </dsp:nvSpPr>
      <dsp:spPr>
        <a:xfrm>
          <a:off x="0" y="2149248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97BB2D-AF28-40E8-B2E3-E106EC85555A}">
      <dsp:nvSpPr>
        <dsp:cNvPr id="0" name=""/>
        <dsp:cNvSpPr/>
      </dsp:nvSpPr>
      <dsp:spPr>
        <a:xfrm>
          <a:off x="411480" y="1854048"/>
          <a:ext cx="57607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3- الحماسة </a:t>
          </a:r>
          <a:endParaRPr lang="ar-SA" sz="3200" kern="1200" dirty="0"/>
        </a:p>
      </dsp:txBody>
      <dsp:txXfrm>
        <a:off x="440301" y="1882869"/>
        <a:ext cx="5703078" cy="5327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889CFF-E251-4B73-9EE2-DFF4FB8193D5}">
      <dsp:nvSpPr>
        <dsp:cNvPr id="0" name=""/>
        <dsp:cNvSpPr/>
      </dsp:nvSpPr>
      <dsp:spPr>
        <a:xfrm>
          <a:off x="0" y="382620"/>
          <a:ext cx="8352928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08E854-C4B6-414E-8AC2-797A8F55EE37}">
      <dsp:nvSpPr>
        <dsp:cNvPr id="0" name=""/>
        <dsp:cNvSpPr/>
      </dsp:nvSpPr>
      <dsp:spPr>
        <a:xfrm>
          <a:off x="417646" y="13620"/>
          <a:ext cx="5847049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4- الذكاء</a:t>
          </a:r>
          <a:endParaRPr lang="ar-SA" sz="3200" kern="1200" dirty="0"/>
        </a:p>
      </dsp:txBody>
      <dsp:txXfrm>
        <a:off x="453672" y="49646"/>
        <a:ext cx="5774997" cy="665948"/>
      </dsp:txXfrm>
    </dsp:sp>
    <dsp:sp modelId="{C8208E6A-99C9-44D9-8B7B-A92142F8E450}">
      <dsp:nvSpPr>
        <dsp:cNvPr id="0" name=""/>
        <dsp:cNvSpPr/>
      </dsp:nvSpPr>
      <dsp:spPr>
        <a:xfrm>
          <a:off x="0" y="1516619"/>
          <a:ext cx="8352928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F33DF1-7135-4F6E-B1CE-E5834646869E}">
      <dsp:nvSpPr>
        <dsp:cNvPr id="0" name=""/>
        <dsp:cNvSpPr/>
      </dsp:nvSpPr>
      <dsp:spPr>
        <a:xfrm>
          <a:off x="417646" y="1147620"/>
          <a:ext cx="5847049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005" tIns="0" rIns="221005" bIns="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5</a:t>
          </a:r>
          <a:r>
            <a:rPr lang="ar-SA" sz="3200" kern="1200" dirty="0" smtClean="0"/>
            <a:t>- النشاط و </a:t>
          </a:r>
          <a:r>
            <a:rPr lang="ar-SA" sz="3200" kern="1200" dirty="0" err="1" smtClean="0"/>
            <a:t>اليقضة</a:t>
          </a:r>
          <a:r>
            <a:rPr lang="ar-SA" sz="3200" kern="1200" dirty="0" smtClean="0"/>
            <a:t> </a:t>
          </a:r>
          <a:r>
            <a:rPr lang="ar-SA" sz="2400" kern="1200" dirty="0" smtClean="0"/>
            <a:t>( مدى </a:t>
          </a:r>
          <a:r>
            <a:rPr lang="ar-SA" sz="2400" kern="1200" dirty="0" err="1" smtClean="0"/>
            <a:t>الإنتباه</a:t>
          </a:r>
          <a:r>
            <a:rPr lang="ar-SA" sz="2400" kern="1200" dirty="0" smtClean="0"/>
            <a:t> </a:t>
          </a:r>
          <a:r>
            <a:rPr lang="ar-SA" sz="2400" kern="1200" dirty="0" err="1" smtClean="0"/>
            <a:t>)</a:t>
          </a:r>
          <a:endParaRPr lang="ar-SA" sz="2400" kern="1200" dirty="0"/>
        </a:p>
      </dsp:txBody>
      <dsp:txXfrm>
        <a:off x="453672" y="1183646"/>
        <a:ext cx="5774997" cy="6659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B0AD61-2627-470D-A15A-8246BFBA7994}">
      <dsp:nvSpPr>
        <dsp:cNvPr id="0" name=""/>
        <dsp:cNvSpPr/>
      </dsp:nvSpPr>
      <dsp:spPr>
        <a:xfrm>
          <a:off x="1144934" y="3279"/>
          <a:ext cx="2071092" cy="20710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خطابات العمل الدورية </a:t>
          </a:r>
          <a:endParaRPr lang="ar-SA" sz="3400" kern="1200" dirty="0"/>
        </a:p>
      </dsp:txBody>
      <dsp:txXfrm>
        <a:off x="1448238" y="306583"/>
        <a:ext cx="1464484" cy="1464484"/>
      </dsp:txXfrm>
    </dsp:sp>
    <dsp:sp modelId="{7564E3FE-0963-42EF-9BC3-D43F47AD2909}">
      <dsp:nvSpPr>
        <dsp:cNvPr id="0" name=""/>
        <dsp:cNvSpPr/>
      </dsp:nvSpPr>
      <dsp:spPr>
        <a:xfrm rot="10800000">
          <a:off x="1818039" y="2261259"/>
          <a:ext cx="724882" cy="396202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0530E24-A674-4D97-9E82-1CBEB17908B1}">
      <dsp:nvSpPr>
        <dsp:cNvPr id="0" name=""/>
        <dsp:cNvSpPr/>
      </dsp:nvSpPr>
      <dsp:spPr>
        <a:xfrm>
          <a:off x="1169524" y="2821922"/>
          <a:ext cx="2021913" cy="20257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القرارات </a:t>
          </a:r>
          <a:endParaRPr lang="ar-SA" sz="3400" kern="1200" dirty="0"/>
        </a:p>
      </dsp:txBody>
      <dsp:txXfrm>
        <a:off x="1465626" y="3118587"/>
        <a:ext cx="1429709" cy="1432423"/>
      </dsp:txXfrm>
    </dsp:sp>
    <dsp:sp modelId="{89C4CF0E-EB51-404C-8DF9-59DC5147998B}">
      <dsp:nvSpPr>
        <dsp:cNvPr id="0" name=""/>
        <dsp:cNvSpPr/>
      </dsp:nvSpPr>
      <dsp:spPr>
        <a:xfrm rot="5400000">
          <a:off x="3386270" y="3636698"/>
          <a:ext cx="724882" cy="396202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F297371-BBFF-4265-9C31-374F3ADC12A5}">
      <dsp:nvSpPr>
        <dsp:cNvPr id="0" name=""/>
        <dsp:cNvSpPr/>
      </dsp:nvSpPr>
      <dsp:spPr>
        <a:xfrm>
          <a:off x="4283560" y="2821922"/>
          <a:ext cx="2007118" cy="20257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المذكرات</a:t>
          </a:r>
          <a:endParaRPr lang="ar-SA" sz="3400" kern="1200" dirty="0"/>
        </a:p>
      </dsp:txBody>
      <dsp:txXfrm>
        <a:off x="4577496" y="3118587"/>
        <a:ext cx="1419246" cy="1432423"/>
      </dsp:txXfrm>
    </dsp:sp>
    <dsp:sp modelId="{72516C5E-D3E9-403F-986B-AED5F6A2E787}">
      <dsp:nvSpPr>
        <dsp:cNvPr id="0" name=""/>
        <dsp:cNvSpPr/>
      </dsp:nvSpPr>
      <dsp:spPr>
        <a:xfrm>
          <a:off x="4924678" y="2238832"/>
          <a:ext cx="724882" cy="396202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157BD6E-2A9E-462D-B88D-BBDBD58197E8}">
      <dsp:nvSpPr>
        <dsp:cNvPr id="0" name=""/>
        <dsp:cNvSpPr/>
      </dsp:nvSpPr>
      <dsp:spPr>
        <a:xfrm>
          <a:off x="4251573" y="3279"/>
          <a:ext cx="2071092" cy="20710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الفاكس </a:t>
          </a:r>
          <a:endParaRPr lang="ar-SA" sz="3400" kern="1200" dirty="0"/>
        </a:p>
      </dsp:txBody>
      <dsp:txXfrm>
        <a:off x="4554877" y="306583"/>
        <a:ext cx="1464484" cy="14644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6A37F0C-AB67-40F3-A59D-89DD911B721E}" type="datetimeFigureOut">
              <a:rPr lang="ar-SA" smtClean="0"/>
              <a:pPr/>
              <a:t>30/01/35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BD0BAAF-3923-4BF8-8424-683FCCBF077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7F0C-AB67-40F3-A59D-89DD911B721E}" type="datetimeFigureOut">
              <a:rPr lang="ar-SA" smtClean="0"/>
              <a:pPr/>
              <a:t>30/01/35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0BAAF-3923-4BF8-8424-683FCCBF077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7F0C-AB67-40F3-A59D-89DD911B721E}" type="datetimeFigureOut">
              <a:rPr lang="ar-SA" smtClean="0"/>
              <a:pPr/>
              <a:t>30/01/35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0BAAF-3923-4BF8-8424-683FCCBF077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A37F0C-AB67-40F3-A59D-89DD911B721E}" type="datetimeFigureOut">
              <a:rPr lang="ar-SA" smtClean="0"/>
              <a:pPr/>
              <a:t>30/01/35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BD0BAAF-3923-4BF8-8424-683FCCBF077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6A37F0C-AB67-40F3-A59D-89DD911B721E}" type="datetimeFigureOut">
              <a:rPr lang="ar-SA" smtClean="0"/>
              <a:pPr/>
              <a:t>30/01/35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BD0BAAF-3923-4BF8-8424-683FCCBF077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7F0C-AB67-40F3-A59D-89DD911B721E}" type="datetimeFigureOut">
              <a:rPr lang="ar-SA" smtClean="0"/>
              <a:pPr/>
              <a:t>30/01/35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0BAAF-3923-4BF8-8424-683FCCBF077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7F0C-AB67-40F3-A59D-89DD911B721E}" type="datetimeFigureOut">
              <a:rPr lang="ar-SA" smtClean="0"/>
              <a:pPr/>
              <a:t>30/01/35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0BAAF-3923-4BF8-8424-683FCCBF077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A37F0C-AB67-40F3-A59D-89DD911B721E}" type="datetimeFigureOut">
              <a:rPr lang="ar-SA" smtClean="0"/>
              <a:pPr/>
              <a:t>30/01/35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D0BAAF-3923-4BF8-8424-683FCCBF077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7F0C-AB67-40F3-A59D-89DD911B721E}" type="datetimeFigureOut">
              <a:rPr lang="ar-SA" smtClean="0"/>
              <a:pPr/>
              <a:t>30/01/35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0BAAF-3923-4BF8-8424-683FCCBF077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A37F0C-AB67-40F3-A59D-89DD911B721E}" type="datetimeFigureOut">
              <a:rPr lang="ar-SA" smtClean="0"/>
              <a:pPr/>
              <a:t>30/01/35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BD0BAAF-3923-4BF8-8424-683FCCBF077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A37F0C-AB67-40F3-A59D-89DD911B721E}" type="datetimeFigureOut">
              <a:rPr lang="ar-SA" smtClean="0"/>
              <a:pPr/>
              <a:t>30/01/35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D0BAAF-3923-4BF8-8424-683FCCBF077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6A37F0C-AB67-40F3-A59D-89DD911B721E}" type="datetimeFigureOut">
              <a:rPr lang="ar-SA" smtClean="0"/>
              <a:pPr/>
              <a:t>30/01/35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BD0BAAF-3923-4BF8-8424-683FCCBF077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الوحدة السادسة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err="1" smtClean="0"/>
              <a:t>الإتصال</a:t>
            </a:r>
            <a:r>
              <a:rPr lang="ar-SA" dirty="0" smtClean="0"/>
              <a:t> في بيئة العمل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ج- مهارات التقديم للوظيفة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اولاً: كتابة السيرة </a:t>
            </a:r>
            <a:r>
              <a:rPr lang="ar-SA" dirty="0" err="1" smtClean="0"/>
              <a:t>الذاتية .</a:t>
            </a:r>
            <a:endParaRPr lang="ar-SA" dirty="0" smtClean="0"/>
          </a:p>
          <a:p>
            <a:r>
              <a:rPr lang="ar-SA" sz="5400" dirty="0" err="1" smtClean="0"/>
              <a:t>ما </a:t>
            </a:r>
            <a:r>
              <a:rPr lang="ar-SA" sz="5400" dirty="0" smtClean="0"/>
              <a:t>” السيرة </a:t>
            </a:r>
            <a:r>
              <a:rPr lang="ar-SA" sz="5400" dirty="0" err="1" smtClean="0"/>
              <a:t>الذاتية ‘‘ ؟</a:t>
            </a:r>
            <a:endParaRPr lang="ar-SA" sz="5400" dirty="0" smtClean="0"/>
          </a:p>
          <a:p>
            <a:pPr>
              <a:buNone/>
            </a:pPr>
            <a:r>
              <a:rPr lang="ar-SA" sz="2800" dirty="0" smtClean="0"/>
              <a:t>تعرف السيرة الذاتية باصطلاح لاتيني شائع </a:t>
            </a:r>
            <a:r>
              <a:rPr lang="ar-SA" sz="2800" dirty="0" err="1" smtClean="0"/>
              <a:t>هو:</a:t>
            </a:r>
            <a:r>
              <a:rPr lang="ar-SA" sz="2800" dirty="0" smtClean="0"/>
              <a:t> </a:t>
            </a:r>
            <a:r>
              <a:rPr lang="en-US" sz="2800" dirty="0" smtClean="0"/>
              <a:t>Curriculum Vitae</a:t>
            </a:r>
            <a:r>
              <a:rPr lang="ar-SA" sz="2800" dirty="0" smtClean="0"/>
              <a:t>, و الذي عادة ما يختصر </a:t>
            </a:r>
            <a:r>
              <a:rPr lang="ar-SA" sz="2800" dirty="0" err="1" smtClean="0"/>
              <a:t>الى:</a:t>
            </a:r>
            <a:r>
              <a:rPr lang="ar-SA" sz="2800" dirty="0" smtClean="0"/>
              <a:t> </a:t>
            </a:r>
            <a:r>
              <a:rPr lang="en-US" sz="2800" dirty="0" err="1" smtClean="0"/>
              <a:t>cv</a:t>
            </a:r>
            <a:r>
              <a:rPr lang="ar-SA" sz="2800" dirty="0" smtClean="0"/>
              <a:t> فكلمة </a:t>
            </a:r>
            <a:r>
              <a:rPr lang="en-US" sz="2800" dirty="0" smtClean="0"/>
              <a:t>Curriculum </a:t>
            </a:r>
            <a:r>
              <a:rPr lang="ar-SA" sz="2800" dirty="0" smtClean="0"/>
              <a:t>تعني: </a:t>
            </a:r>
            <a:r>
              <a:rPr lang="ar-SA" sz="2800" dirty="0" err="1" smtClean="0"/>
              <a:t>مهنة (</a:t>
            </a:r>
            <a:r>
              <a:rPr lang="en-US" sz="2800" dirty="0" smtClean="0"/>
              <a:t>career</a:t>
            </a:r>
            <a:r>
              <a:rPr lang="ar-SA" sz="2800" dirty="0" smtClean="0"/>
              <a:t>) او سير او </a:t>
            </a:r>
            <a:r>
              <a:rPr lang="ar-SA" sz="2800" dirty="0" err="1" smtClean="0"/>
              <a:t>سياق (</a:t>
            </a:r>
            <a:r>
              <a:rPr lang="en-US" sz="2800" dirty="0" smtClean="0"/>
              <a:t>course</a:t>
            </a:r>
            <a:r>
              <a:rPr lang="ar-SA" sz="2800" dirty="0" err="1" smtClean="0"/>
              <a:t>) </a:t>
            </a:r>
            <a:r>
              <a:rPr lang="ar-SA" sz="2800" dirty="0" smtClean="0"/>
              <a:t>, اما كلمة </a:t>
            </a:r>
            <a:r>
              <a:rPr lang="en-US" sz="2800" dirty="0" smtClean="0"/>
              <a:t>Vitae</a:t>
            </a:r>
            <a:r>
              <a:rPr lang="ar-SA" sz="2800" dirty="0" smtClean="0"/>
              <a:t> فتعني: </a:t>
            </a:r>
            <a:r>
              <a:rPr lang="ar-SA" sz="2800" dirty="0" err="1" smtClean="0"/>
              <a:t>حياة (</a:t>
            </a:r>
            <a:r>
              <a:rPr lang="en-US" sz="2800" dirty="0" smtClean="0"/>
              <a:t>life</a:t>
            </a:r>
            <a:r>
              <a:rPr lang="ar-SA" sz="2800" dirty="0" smtClean="0"/>
              <a:t>), اذا فالمعنى الإجمالي يمكن تبسيطه بأنه: المسار المهني لحياة </a:t>
            </a:r>
            <a:r>
              <a:rPr lang="ar-SA" sz="2800" dirty="0" err="1" smtClean="0"/>
              <a:t>الفرد .</a:t>
            </a:r>
            <a:endParaRPr lang="ar-SA" sz="2800" dirty="0" smtClean="0"/>
          </a:p>
          <a:p>
            <a:pPr>
              <a:buNone/>
            </a:pPr>
            <a:endParaRPr lang="ar-SA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السيرة الذاتية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ملخص الإنجاز التعليمي و المهني و الثقافي و </a:t>
            </a:r>
            <a:r>
              <a:rPr lang="ar-SA" dirty="0" err="1" smtClean="0"/>
              <a:t>المهاري</a:t>
            </a:r>
            <a:r>
              <a:rPr lang="ar-SA" dirty="0" smtClean="0"/>
              <a:t> لشخص ما بما يناسب عملاً محدداً يستهدفه هذا </a:t>
            </a:r>
            <a:r>
              <a:rPr lang="ar-SA" dirty="0" err="1" smtClean="0"/>
              <a:t>الشخص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معلومة: هناك تعبير آخر يشير الى السيرة الذاتية و هو </a:t>
            </a:r>
            <a:r>
              <a:rPr lang="en-US" dirty="0" smtClean="0"/>
              <a:t>resume </a:t>
            </a:r>
            <a:r>
              <a:rPr lang="ar-SA" dirty="0" smtClean="0"/>
              <a:t>         ( و ينطق: ” </a:t>
            </a:r>
            <a:r>
              <a:rPr lang="ar-SA" dirty="0" err="1" smtClean="0"/>
              <a:t>ريزوميه</a:t>
            </a:r>
            <a:r>
              <a:rPr lang="ar-SA" dirty="0" smtClean="0"/>
              <a:t> ‘‘ ) و لا تختلف عن </a:t>
            </a:r>
            <a:r>
              <a:rPr lang="en-US" dirty="0" smtClean="0"/>
              <a:t>cv </a:t>
            </a:r>
            <a:r>
              <a:rPr lang="ar-SA" dirty="0" smtClean="0"/>
              <a:t> سوى في الطول ف </a:t>
            </a:r>
            <a:r>
              <a:rPr lang="ar-SA" dirty="0" err="1" smtClean="0"/>
              <a:t>الريزوميه</a:t>
            </a:r>
            <a:r>
              <a:rPr lang="ar-SA" dirty="0" smtClean="0"/>
              <a:t> لا تتجاوز صفحتين لأن المعلومات فيها مختصرة اما في </a:t>
            </a:r>
            <a:r>
              <a:rPr lang="en-US" dirty="0" err="1" smtClean="0"/>
              <a:t>cv</a:t>
            </a:r>
            <a:r>
              <a:rPr lang="ar-SA" dirty="0" smtClean="0"/>
              <a:t> فهي اكثر طولاً و </a:t>
            </a:r>
            <a:r>
              <a:rPr lang="ar-SA" dirty="0" err="1" smtClean="0"/>
              <a:t>تفسيراً </a:t>
            </a:r>
            <a:r>
              <a:rPr lang="ar-SA" sz="2800" dirty="0" smtClean="0"/>
              <a:t>( وعادةً ما يتبناها الأشخاص الأكثر خبرة و </a:t>
            </a:r>
            <a:r>
              <a:rPr lang="ar-SA" sz="2800" dirty="0" err="1" smtClean="0"/>
              <a:t>تأهيلاً ) .</a:t>
            </a:r>
            <a:endParaRPr lang="ar-SA" sz="2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اهمية السيرة الذاتية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ar-SA" sz="2800" dirty="0" smtClean="0"/>
              <a:t>تعد سيرتك الذاتية فرصة لعرض خبراتك و مهاراتك و انجازاتك       و تسويقها في جهة عمل تبتغيها . </a:t>
            </a:r>
          </a:p>
          <a:p>
            <a:pPr>
              <a:buNone/>
            </a:pPr>
            <a:endParaRPr lang="ar-SA" sz="2800" dirty="0" smtClean="0"/>
          </a:p>
          <a:p>
            <a:pPr>
              <a:buFontTx/>
              <a:buChar char="-"/>
            </a:pPr>
            <a:r>
              <a:rPr lang="ar-SA" sz="2800" dirty="0" smtClean="0"/>
              <a:t>تقديم سيرتك الذاتية هي العامل الفاصل بين ترشيحك لخطوة اكثر تقدماً و هي ” المقابلة الشخصية ‘‘ ثم قبولك في العمل او استبعاد طلبك .</a:t>
            </a:r>
          </a:p>
          <a:p>
            <a:pPr>
              <a:buNone/>
            </a:pPr>
            <a:endParaRPr lang="ar-SA" sz="2800" dirty="0" smtClean="0"/>
          </a:p>
          <a:p>
            <a:pPr>
              <a:buFontTx/>
              <a:buChar char="-"/>
            </a:pPr>
            <a:r>
              <a:rPr lang="ar-SA" sz="2800" dirty="0" smtClean="0"/>
              <a:t>سيرتك الذاتية هي عنوان شخصيتك في عالم الأعمال </a:t>
            </a:r>
            <a:r>
              <a:rPr lang="ar-SA" sz="2800" dirty="0" err="1" smtClean="0"/>
              <a:t>الاحترافي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FontTx/>
              <a:buChar char="-"/>
            </a:pPr>
            <a:r>
              <a:rPr lang="ar-SA" sz="2800" dirty="0" smtClean="0"/>
              <a:t>لا يعني ان السيرة الذاتية المكتوبة بحرفية تؤهل شخص ليس له خبرة و لكن ان الشخص المؤهل يمكنه ان يكون اكثر جدارة اذا عرف شروط كتابة السيرة </a:t>
            </a:r>
            <a:r>
              <a:rPr lang="ar-SA" sz="2800" dirty="0" err="1" smtClean="0"/>
              <a:t>الذاتية  .</a:t>
            </a:r>
            <a:endParaRPr lang="ar-SA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المكونات الأساسية للسيرة الذاتية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518457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dirty="0" smtClean="0"/>
              <a:t>1- البيانات </a:t>
            </a:r>
            <a:r>
              <a:rPr lang="ar-SA" dirty="0" err="1" smtClean="0"/>
              <a:t>الشخصية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2- </a:t>
            </a:r>
            <a:r>
              <a:rPr lang="ar-SA" dirty="0" err="1" smtClean="0"/>
              <a:t>الهدف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3- الدرجات </a:t>
            </a:r>
            <a:r>
              <a:rPr lang="ar-SA" dirty="0" err="1" smtClean="0"/>
              <a:t>العلمية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4- التسلسل </a:t>
            </a:r>
            <a:r>
              <a:rPr lang="ar-SA" dirty="0" err="1" smtClean="0"/>
              <a:t>الوظيفي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5- </a:t>
            </a:r>
            <a:r>
              <a:rPr lang="ar-SA" dirty="0" err="1" smtClean="0"/>
              <a:t>المهارات </a:t>
            </a:r>
            <a:r>
              <a:rPr lang="ar-SA" sz="2800" dirty="0" smtClean="0"/>
              <a:t>( اتقان اللغة </a:t>
            </a:r>
            <a:r>
              <a:rPr lang="ar-SA" sz="2800" dirty="0" err="1" smtClean="0"/>
              <a:t>الانجليزية </a:t>
            </a:r>
            <a:r>
              <a:rPr lang="ar-SA" sz="2800" dirty="0" smtClean="0"/>
              <a:t>”مهارة‘‘اما استخدام اللغة في الكتابة العلمية </a:t>
            </a:r>
            <a:r>
              <a:rPr lang="ar-SA" sz="2800" dirty="0" err="1" smtClean="0"/>
              <a:t>فهو ”خبرة‘‘ )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dirty="0" smtClean="0"/>
              <a:t>6- </a:t>
            </a:r>
            <a:r>
              <a:rPr lang="ar-SA" dirty="0" err="1" smtClean="0"/>
              <a:t>الخبرات </a:t>
            </a:r>
            <a:r>
              <a:rPr lang="ar-SA" sz="2800" dirty="0" smtClean="0"/>
              <a:t>( وتنقسم </a:t>
            </a:r>
            <a:r>
              <a:rPr lang="ar-SA" sz="2800" dirty="0" err="1" smtClean="0"/>
              <a:t>الى </a:t>
            </a:r>
            <a:r>
              <a:rPr lang="ar-SA" sz="2800" dirty="0" smtClean="0"/>
              <a:t>: أ- الخبرات البحثية ب- خبرات الكتابة العلمية ج- خبرات تنظيم المناسبات </a:t>
            </a:r>
            <a:r>
              <a:rPr lang="ar-SA" sz="2800" dirty="0" err="1" smtClean="0"/>
              <a:t>العلمية ) .</a:t>
            </a:r>
            <a:endParaRPr lang="ar-SA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المكونات الأساسية للسيرة الذاتية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7- </a:t>
            </a:r>
            <a:r>
              <a:rPr lang="ar-SA" dirty="0" err="1" smtClean="0"/>
              <a:t>الإشتراك</a:t>
            </a:r>
            <a:r>
              <a:rPr lang="ar-SA" dirty="0" smtClean="0"/>
              <a:t> في الجهات المهنية ذات </a:t>
            </a:r>
            <a:r>
              <a:rPr lang="ar-SA" dirty="0" err="1" smtClean="0"/>
              <a:t>العلاقة .</a:t>
            </a:r>
            <a:r>
              <a:rPr lang="ar-SA" dirty="0" smtClean="0"/>
              <a:t>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8- الدورات </a:t>
            </a:r>
            <a:r>
              <a:rPr lang="ar-SA" dirty="0" err="1" smtClean="0"/>
              <a:t>التدريبية .</a:t>
            </a:r>
            <a:r>
              <a:rPr lang="ar-SA" dirty="0" smtClean="0"/>
              <a:t>  </a:t>
            </a:r>
          </a:p>
          <a:p>
            <a:pPr>
              <a:buNone/>
            </a:pPr>
            <a:r>
              <a:rPr lang="ar-SA" dirty="0" smtClean="0"/>
              <a:t> </a:t>
            </a:r>
          </a:p>
          <a:p>
            <a:pPr>
              <a:buNone/>
            </a:pPr>
            <a:r>
              <a:rPr lang="ar-SA" dirty="0" smtClean="0"/>
              <a:t>9- النشر </a:t>
            </a:r>
            <a:r>
              <a:rPr lang="ar-SA" dirty="0" err="1" smtClean="0"/>
              <a:t>العلمي .</a:t>
            </a:r>
            <a:r>
              <a:rPr lang="ar-SA" dirty="0" smtClean="0"/>
              <a:t> </a:t>
            </a:r>
          </a:p>
          <a:p>
            <a:pPr>
              <a:buNone/>
            </a:pPr>
            <a:r>
              <a:rPr lang="ar-SA" dirty="0" smtClean="0"/>
              <a:t> </a:t>
            </a:r>
          </a:p>
          <a:p>
            <a:pPr>
              <a:buNone/>
            </a:pPr>
            <a:r>
              <a:rPr lang="ar-SA" dirty="0" smtClean="0"/>
              <a:t>10- </a:t>
            </a:r>
            <a:r>
              <a:rPr lang="ar-SA" dirty="0" err="1" smtClean="0"/>
              <a:t>جوائز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11- </a:t>
            </a:r>
            <a:r>
              <a:rPr lang="ar-SA" dirty="0" err="1" smtClean="0"/>
              <a:t>المعرّفون .</a:t>
            </a:r>
            <a:r>
              <a:rPr lang="ar-SA" dirty="0" smtClean="0"/>
              <a:t>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12- انشطة </a:t>
            </a:r>
            <a:r>
              <a:rPr lang="ar-SA" dirty="0" err="1" smtClean="0"/>
              <a:t>متنوعة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8000" dirty="0" smtClean="0"/>
              <a:t>(12) </a:t>
            </a:r>
            <a:r>
              <a:rPr lang="ar-SA" dirty="0" smtClean="0"/>
              <a:t>نصيحة لكتابة سيرة ذاتية ناجحة </a:t>
            </a:r>
            <a:endParaRPr lang="ar-SA" sz="8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1- حديدي ماهية </a:t>
            </a:r>
            <a:r>
              <a:rPr lang="ar-SA" dirty="0" err="1" smtClean="0"/>
              <a:t>وظيفتك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2- اعملي على توضيح جميع التواريخ و الأماكن المذكورة في سيرتك الذاتية.</a:t>
            </a:r>
          </a:p>
          <a:p>
            <a:pPr>
              <a:buNone/>
            </a:pPr>
            <a:r>
              <a:rPr lang="ar-SA" dirty="0" smtClean="0"/>
              <a:t>3- اهتمي </a:t>
            </a:r>
            <a:r>
              <a:rPr lang="ar-SA" dirty="0" err="1" smtClean="0"/>
              <a:t>بالتفاصيل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4- </a:t>
            </a:r>
            <a:r>
              <a:rPr lang="ar-SA" dirty="0" err="1" smtClean="0"/>
              <a:t>راعي </a:t>
            </a:r>
            <a:r>
              <a:rPr lang="ar-SA" dirty="0" smtClean="0"/>
              <a:t>” النسبة و </a:t>
            </a:r>
            <a:r>
              <a:rPr lang="ar-SA" dirty="0" err="1" smtClean="0"/>
              <a:t>التناسب ‘‘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5- اهتمي بالمعلومات المتعلقة </a:t>
            </a:r>
            <a:r>
              <a:rPr lang="ar-SA" dirty="0" err="1" smtClean="0"/>
              <a:t>بالموضوع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6- كن </a:t>
            </a:r>
            <a:r>
              <a:rPr lang="ar-SA" dirty="0" err="1" smtClean="0"/>
              <a:t>واضحاً .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err="1" smtClean="0"/>
              <a:t>تابع  </a:t>
            </a:r>
            <a:r>
              <a:rPr lang="ar-SA" sz="8000" dirty="0" smtClean="0"/>
              <a:t>(12) </a:t>
            </a:r>
            <a:r>
              <a:rPr lang="ar-SA" dirty="0" smtClean="0"/>
              <a:t>نصيحة لكتابة سيرة ذاتية ناجحة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7- طول السيرة </a:t>
            </a:r>
            <a:r>
              <a:rPr lang="ar-SA" dirty="0" err="1" smtClean="0"/>
              <a:t>الذاتية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8- كوني دقيقة في </a:t>
            </a:r>
            <a:r>
              <a:rPr lang="ar-SA" dirty="0" err="1" smtClean="0"/>
              <a:t>كتابتك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9- </a:t>
            </a:r>
            <a:r>
              <a:rPr lang="ar-SA" dirty="0" err="1" smtClean="0"/>
              <a:t>التنظيم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10- اتبعي النسق المعروف للسيرة </a:t>
            </a:r>
            <a:r>
              <a:rPr lang="ar-SA" dirty="0" err="1" smtClean="0"/>
              <a:t>الذاتية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11- اقنعي القارئ بأنك شخص نشط </a:t>
            </a:r>
            <a:r>
              <a:rPr lang="ar-SA" dirty="0" err="1" smtClean="0"/>
              <a:t>وفعال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12- استعملي العناوين الرئيسية و العناوين </a:t>
            </a:r>
            <a:r>
              <a:rPr lang="ar-SA" dirty="0" err="1" smtClean="0"/>
              <a:t>الفرعية .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6000" dirty="0" smtClean="0"/>
              <a:t>(12) </a:t>
            </a:r>
            <a:r>
              <a:rPr lang="ar-SA" sz="3600" dirty="0" smtClean="0"/>
              <a:t>امراً لابد ان تتفاداها للحصول على سيرة ذاتية احترافية 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ar-SA" sz="2800" dirty="0" smtClean="0"/>
              <a:t>1- لا </a:t>
            </a:r>
            <a:r>
              <a:rPr lang="ar-SA" sz="2800" dirty="0" err="1" smtClean="0"/>
              <a:t>تكتبي</a:t>
            </a:r>
            <a:r>
              <a:rPr lang="ar-SA" sz="2800" dirty="0" smtClean="0"/>
              <a:t> سيرة ذاتية </a:t>
            </a:r>
            <a:r>
              <a:rPr lang="ar-SA" sz="2800" dirty="0" err="1" smtClean="0"/>
              <a:t>او (</a:t>
            </a:r>
            <a:r>
              <a:rPr lang="en-US" sz="2800" dirty="0" err="1" smtClean="0"/>
              <a:t>cv</a:t>
            </a:r>
            <a:r>
              <a:rPr lang="ar-SA" sz="2800" dirty="0" smtClean="0"/>
              <a:t>) في بداية السيرة الذاتية او في أي مكان </a:t>
            </a:r>
            <a:r>
              <a:rPr lang="ar-SA" sz="2800" dirty="0" err="1" smtClean="0"/>
              <a:t>آخر </a:t>
            </a:r>
            <a:r>
              <a:rPr lang="ar-SA" sz="2800" dirty="0" smtClean="0"/>
              <a:t>, بالبدء </a:t>
            </a:r>
            <a:r>
              <a:rPr lang="ar-SA" sz="2800" dirty="0" err="1" smtClean="0"/>
              <a:t>بإسمك</a:t>
            </a:r>
            <a:r>
              <a:rPr lang="ar-SA" sz="2800" dirty="0" smtClean="0"/>
              <a:t> و من ثم بيانات التعريف و </a:t>
            </a:r>
            <a:r>
              <a:rPr lang="ar-SA" sz="2800" dirty="0" err="1" smtClean="0"/>
              <a:t>التواصل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لا </a:t>
            </a:r>
            <a:r>
              <a:rPr lang="ar-SA" sz="2800" dirty="0" err="1" smtClean="0"/>
              <a:t>تستخدمي</a:t>
            </a:r>
            <a:r>
              <a:rPr lang="ar-SA" sz="2800" dirty="0" smtClean="0"/>
              <a:t> ورق ملون او مُزخرف اثناء طباعة سيرتك </a:t>
            </a:r>
            <a:r>
              <a:rPr lang="ar-SA" sz="2800" dirty="0" err="1" smtClean="0"/>
              <a:t>الذاتية </a:t>
            </a:r>
            <a:r>
              <a:rPr lang="ar-SA" sz="2800" dirty="0" smtClean="0"/>
              <a:t>, بل نظميها و نسقيها و استعملي ورق </a:t>
            </a:r>
            <a:r>
              <a:rPr lang="ar-SA" sz="2800" dirty="0" err="1" smtClean="0"/>
              <a:t>ابيض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3- </a:t>
            </a:r>
            <a:r>
              <a:rPr lang="ar-SA" sz="2800" dirty="0" err="1" smtClean="0"/>
              <a:t>لاتتسرعي</a:t>
            </a:r>
            <a:r>
              <a:rPr lang="ar-SA" sz="2800" dirty="0" smtClean="0"/>
              <a:t> لتقديم سيرتك الذاتية قبل مراجعتها لأن احتوائها على اخطاء هو دليل ضعف احترافيتك </a:t>
            </a:r>
            <a:r>
              <a:rPr lang="ar-SA" sz="2800" dirty="0" err="1" smtClean="0"/>
              <a:t>وكفائتك</a:t>
            </a:r>
            <a:r>
              <a:rPr lang="ar-SA" sz="2800" dirty="0" smtClean="0"/>
              <a:t> </a:t>
            </a:r>
            <a:r>
              <a:rPr lang="ar-SA" sz="2800" dirty="0" err="1" smtClean="0"/>
              <a:t>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لا </a:t>
            </a:r>
            <a:r>
              <a:rPr lang="ar-SA" sz="2800" dirty="0" err="1" smtClean="0"/>
              <a:t>تكتبي</a:t>
            </a:r>
            <a:r>
              <a:rPr lang="ar-SA" sz="2800" dirty="0" smtClean="0"/>
              <a:t> تفاصيل اكثر مما ينبغي عن حالتك </a:t>
            </a:r>
            <a:r>
              <a:rPr lang="ar-SA" sz="2800" dirty="0" err="1" smtClean="0"/>
              <a:t>الإجتماعية</a:t>
            </a:r>
            <a:r>
              <a:rPr lang="ar-SA" sz="2800" dirty="0" smtClean="0"/>
              <a:t> </a:t>
            </a:r>
            <a:r>
              <a:rPr lang="ar-SA" sz="2800" dirty="0" err="1" smtClean="0"/>
              <a:t>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5- لا </a:t>
            </a:r>
            <a:r>
              <a:rPr lang="ar-SA" sz="2800" dirty="0" err="1" smtClean="0"/>
              <a:t>تستخدمي</a:t>
            </a:r>
            <a:r>
              <a:rPr lang="ar-SA" sz="2800" dirty="0" smtClean="0"/>
              <a:t> </a:t>
            </a:r>
            <a:r>
              <a:rPr lang="ar-SA" sz="2800" dirty="0" err="1" smtClean="0"/>
              <a:t>إختصارات</a:t>
            </a:r>
            <a:r>
              <a:rPr lang="ar-SA" sz="2800" dirty="0" smtClean="0"/>
              <a:t> لأول مرة بدون ذكر مدلول هذه </a:t>
            </a:r>
            <a:r>
              <a:rPr lang="ar-SA" sz="2800" dirty="0" err="1" smtClean="0"/>
              <a:t>الإختصارات</a:t>
            </a:r>
            <a:r>
              <a:rPr lang="ar-SA" sz="2800" dirty="0" smtClean="0"/>
              <a:t> </a:t>
            </a:r>
            <a:r>
              <a:rPr lang="ar-SA" sz="2800" dirty="0" err="1" smtClean="0"/>
              <a:t>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6- احرصي على طباعة سيرتك الذاتية بشكل </a:t>
            </a:r>
            <a:r>
              <a:rPr lang="ar-SA" sz="2800" dirty="0" err="1" smtClean="0"/>
              <a:t>جيد .</a:t>
            </a:r>
            <a:r>
              <a:rPr lang="ar-SA" sz="2800" dirty="0" smtClean="0"/>
              <a:t> و احذري من تصويرها بآلة غير </a:t>
            </a:r>
            <a:r>
              <a:rPr lang="ar-SA" sz="2800" dirty="0" err="1" smtClean="0"/>
              <a:t>جيدة .</a:t>
            </a:r>
            <a:endParaRPr lang="ar-SA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4000" dirty="0" err="1" smtClean="0"/>
              <a:t>تابع</a:t>
            </a:r>
            <a:r>
              <a:rPr lang="ar-SA" sz="7200" dirty="0" err="1" smtClean="0"/>
              <a:t> </a:t>
            </a:r>
            <a:r>
              <a:rPr lang="ar-SA" sz="6700" dirty="0" smtClean="0"/>
              <a:t>(12) </a:t>
            </a:r>
            <a:r>
              <a:rPr lang="ar-SA" sz="4000" dirty="0" smtClean="0"/>
              <a:t>امراً لابد ان تتفاداها للحصول على سيرة ذاتية احترافية 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dirty="0" smtClean="0"/>
              <a:t>7- لا </a:t>
            </a:r>
            <a:r>
              <a:rPr lang="ar-SA" dirty="0" err="1" smtClean="0"/>
              <a:t>تختصري</a:t>
            </a:r>
            <a:r>
              <a:rPr lang="ar-SA" dirty="0" smtClean="0"/>
              <a:t> سيرتك الذاتية بدرجة تؤثر في وضوحها و ابراز مهاراتك </a:t>
            </a:r>
            <a:r>
              <a:rPr lang="ar-SA" dirty="0" err="1" smtClean="0"/>
              <a:t>وخبراتك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8- لا تذكري سوى </a:t>
            </a:r>
            <a:r>
              <a:rPr lang="ar-SA" dirty="0" err="1" smtClean="0"/>
              <a:t>الحقيقة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9- اذا كنتي تستهدفي عمل ليس لديك فيه خبرة فلا تستخدمي ” النسق الزمني ‘‘ في الكتابة بل استخدمي ” النسق الفعال ‘‘ الذي يهتم بالمهارات 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10- لا </a:t>
            </a:r>
            <a:r>
              <a:rPr lang="ar-SA" dirty="0" err="1" smtClean="0"/>
              <a:t>تنسخي</a:t>
            </a:r>
            <a:r>
              <a:rPr lang="ar-SA" dirty="0" smtClean="0"/>
              <a:t> ” الوصف </a:t>
            </a:r>
            <a:r>
              <a:rPr lang="ar-SA" dirty="0" err="1" smtClean="0"/>
              <a:t>الوظيفي </a:t>
            </a:r>
            <a:r>
              <a:rPr lang="ar-SA" dirty="0" smtClean="0"/>
              <a:t>‘‘ من اعلان الوظيفة التي </a:t>
            </a:r>
            <a:r>
              <a:rPr lang="ar-SA" dirty="0" err="1" smtClean="0"/>
              <a:t>تتقدمي</a:t>
            </a:r>
            <a:r>
              <a:rPr lang="ar-SA" dirty="0" smtClean="0"/>
              <a:t> اليها لتستخدميها هدفاً لسيرتك </a:t>
            </a:r>
            <a:r>
              <a:rPr lang="ar-SA" dirty="0" err="1" smtClean="0"/>
              <a:t>الذاتية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11- لا تقدمي سيرتك الذاتية الى مؤسسات او وظائف انتي غير مؤهلة </a:t>
            </a:r>
            <a:r>
              <a:rPr lang="ar-SA" dirty="0" err="1" smtClean="0"/>
              <a:t>لها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12 لا ترفقي اوراقاً و مستندات مع سيرتك الذاتية او صوراً </a:t>
            </a:r>
            <a:r>
              <a:rPr lang="ar-SA" dirty="0" err="1" smtClean="0"/>
              <a:t>منها </a:t>
            </a:r>
            <a:r>
              <a:rPr lang="ar-SA" dirty="0" smtClean="0"/>
              <a:t>, </a:t>
            </a:r>
            <a:r>
              <a:rPr lang="ar-SA" dirty="0" err="1" smtClean="0"/>
              <a:t>الا</a:t>
            </a:r>
            <a:r>
              <a:rPr lang="ar-SA" dirty="0" smtClean="0"/>
              <a:t> اذا طلب </a:t>
            </a:r>
            <a:r>
              <a:rPr lang="ar-SA" dirty="0" err="1" smtClean="0"/>
              <a:t>ذلك .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السير الذاتية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العناصر التي سنتعرف عليها في هذه الوحدة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ar-SA" dirty="0" smtClean="0"/>
              <a:t>أقسام </a:t>
            </a:r>
            <a:r>
              <a:rPr lang="ar-SA" dirty="0" err="1" smtClean="0"/>
              <a:t>الإتصال</a:t>
            </a:r>
            <a:r>
              <a:rPr lang="ar-SA" dirty="0" smtClean="0"/>
              <a:t> في بيئة العمل </a:t>
            </a:r>
          </a:p>
          <a:p>
            <a:r>
              <a:rPr lang="ar-SA" dirty="0" smtClean="0"/>
              <a:t>مستويات </a:t>
            </a:r>
            <a:r>
              <a:rPr lang="ar-SA" dirty="0" err="1" smtClean="0"/>
              <a:t>الإتصال</a:t>
            </a:r>
            <a:r>
              <a:rPr lang="ar-SA" dirty="0" smtClean="0"/>
              <a:t> في بيئة العمل</a:t>
            </a:r>
          </a:p>
          <a:p>
            <a:r>
              <a:rPr lang="ar-SA" dirty="0" smtClean="0"/>
              <a:t>مهارات التقدم لوظيفة </a:t>
            </a:r>
          </a:p>
          <a:p>
            <a:r>
              <a:rPr lang="ar-SA" dirty="0" smtClean="0"/>
              <a:t>كتابة السيرة الذاتية </a:t>
            </a:r>
          </a:p>
          <a:p>
            <a:r>
              <a:rPr lang="ar-SA" dirty="0" smtClean="0"/>
              <a:t>كتابة خطاب التقديم </a:t>
            </a:r>
          </a:p>
          <a:p>
            <a:r>
              <a:rPr lang="ar-SA" dirty="0" smtClean="0"/>
              <a:t>كتابة خطاب التوصية </a:t>
            </a:r>
          </a:p>
          <a:p>
            <a:r>
              <a:rPr lang="ar-SA" dirty="0" err="1" smtClean="0"/>
              <a:t>إجتياز</a:t>
            </a:r>
            <a:r>
              <a:rPr lang="ar-SA" dirty="0" smtClean="0"/>
              <a:t> المقابلات الشخصية </a:t>
            </a:r>
          </a:p>
          <a:p>
            <a:r>
              <a:rPr lang="ar-SA" dirty="0" err="1" smtClean="0"/>
              <a:t>الإتصال</a:t>
            </a:r>
            <a:r>
              <a:rPr lang="ar-SA" dirty="0" smtClean="0"/>
              <a:t> المكتوب في بيئة العمل </a:t>
            </a:r>
          </a:p>
          <a:p>
            <a:r>
              <a:rPr lang="ar-SA" dirty="0" err="1" smtClean="0"/>
              <a:t>الإتصال</a:t>
            </a:r>
            <a:r>
              <a:rPr lang="ar-SA" dirty="0" smtClean="0"/>
              <a:t> الشفهي في بيئة العمل 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ثانياً: كتابة خطاب التقديم </a:t>
            </a:r>
            <a:r>
              <a:rPr lang="en-US" dirty="0" smtClean="0"/>
              <a:t>cover letter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ما هو خطاب </a:t>
            </a:r>
            <a:r>
              <a:rPr lang="ar-SA" dirty="0" err="1" smtClean="0"/>
              <a:t>التقديم ؟</a:t>
            </a:r>
            <a:r>
              <a:rPr lang="ar-SA" dirty="0" smtClean="0"/>
              <a:t> </a:t>
            </a:r>
          </a:p>
          <a:p>
            <a:pPr lvl="1">
              <a:buNone/>
            </a:pPr>
            <a:endParaRPr lang="ar-SA" dirty="0" smtClean="0"/>
          </a:p>
          <a:p>
            <a:pPr lvl="1">
              <a:buNone/>
            </a:pPr>
            <a:r>
              <a:rPr lang="ar-SA" dirty="0" smtClean="0"/>
              <a:t>- هو الخطاب المرفق مع السيرة </a:t>
            </a:r>
            <a:r>
              <a:rPr lang="ar-SA" dirty="0" err="1" smtClean="0"/>
              <a:t>الذاتية </a:t>
            </a:r>
            <a:r>
              <a:rPr lang="ar-SA" dirty="0" smtClean="0"/>
              <a:t>, لتقديم المزيد من الشرح و التوضيح عن صاحب السيرة الذاتية و مهاراته و </a:t>
            </a:r>
            <a:r>
              <a:rPr lang="ar-SA" dirty="0" err="1" smtClean="0"/>
              <a:t>مؤهلاته .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اهمية خطاب التقديم </a:t>
            </a:r>
          </a:p>
          <a:p>
            <a:pPr marL="0" indent="0">
              <a:buNone/>
            </a:pPr>
            <a:r>
              <a:rPr lang="ar-SA" dirty="0" smtClean="0"/>
              <a:t>أ- جذب انتباه القارئ الى مواطن القوة في السيرة الذاتية التي تتعلق مباشرةً بالوظيفة المتاحة .</a:t>
            </a:r>
          </a:p>
          <a:p>
            <a:pPr marL="514350" indent="-514350">
              <a:buNone/>
            </a:pPr>
            <a:r>
              <a:rPr lang="ar-SA" dirty="0" smtClean="0"/>
              <a:t>ب- انه بمنزلة خطاب لتنظيم التواصل مع المتقدم للوظيفة , فهو يحتوي في صفحة واحده على عناوين </a:t>
            </a:r>
            <a:r>
              <a:rPr lang="ar-SA" dirty="0" err="1" smtClean="0"/>
              <a:t>الإتصال</a:t>
            </a:r>
            <a:r>
              <a:rPr lang="ar-SA" dirty="0" smtClean="0"/>
              <a:t> و بياناته لكل </a:t>
            </a:r>
            <a:r>
              <a:rPr lang="ar-SA" smtClean="0"/>
              <a:t>من المرسل             </a:t>
            </a:r>
            <a:r>
              <a:rPr lang="ar-SA" dirty="0" smtClean="0"/>
              <a:t>و </a:t>
            </a:r>
            <a:r>
              <a:rPr lang="ar-SA" dirty="0" err="1" smtClean="0"/>
              <a:t>المستقبل </a:t>
            </a:r>
            <a:r>
              <a:rPr lang="ar-SA" dirty="0" smtClean="0"/>
              <a:t>, كما انه يحدد فيه أنسب مواعيد </a:t>
            </a:r>
            <a:r>
              <a:rPr lang="ar-SA" dirty="0" err="1" smtClean="0"/>
              <a:t>الإتصال</a:t>
            </a:r>
            <a:r>
              <a:rPr lang="ar-SA" dirty="0" smtClean="0"/>
              <a:t> ؛ مما يزيد من فاعلية التواصل .</a:t>
            </a:r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كيف تكتب خطاب التقديم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1- اسم كاتب </a:t>
            </a:r>
            <a:r>
              <a:rPr lang="ar-SA" sz="2800" dirty="0" err="1" smtClean="0"/>
              <a:t>الخطاب </a:t>
            </a:r>
            <a:r>
              <a:rPr lang="ar-SA" sz="2800" dirty="0" smtClean="0"/>
              <a:t>( </a:t>
            </a:r>
            <a:r>
              <a:rPr lang="ar-SA" sz="2800" dirty="0" err="1" smtClean="0"/>
              <a:t>المرسل </a:t>
            </a:r>
            <a:r>
              <a:rPr lang="ar-SA" sz="2800" dirty="0" smtClean="0"/>
              <a:t>) و </a:t>
            </a:r>
            <a:r>
              <a:rPr lang="ar-SA" sz="2800" dirty="0" err="1" smtClean="0"/>
              <a:t>بياناته </a:t>
            </a:r>
            <a:r>
              <a:rPr lang="ar-SA" sz="2800" dirty="0" smtClean="0"/>
              <a:t>, وتاريخ كتابة الخطاب في الجزء العلوي الأيسر من الخطاب المكتوب </a:t>
            </a:r>
            <a:r>
              <a:rPr lang="ar-SA" sz="2800" dirty="0" err="1" smtClean="0"/>
              <a:t>بالعربية </a:t>
            </a:r>
            <a:r>
              <a:rPr lang="ar-SA" sz="2400" dirty="0" smtClean="0"/>
              <a:t>( و العكس في المكتوب </a:t>
            </a:r>
            <a:r>
              <a:rPr lang="ar-SA" sz="2400" dirty="0" err="1" smtClean="0"/>
              <a:t>بالإنجليزية ) .</a:t>
            </a:r>
            <a:endParaRPr lang="ar-SA" sz="24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اسم المرسل اليه و بياناته في الجزء العلوي الأيمن من الخطاب المكتوب </a:t>
            </a:r>
            <a:r>
              <a:rPr lang="ar-SA" sz="2800" dirty="0" err="1" smtClean="0"/>
              <a:t>بالعربية </a:t>
            </a:r>
            <a:r>
              <a:rPr lang="ar-SA" sz="2400" dirty="0" smtClean="0"/>
              <a:t>( و العكس في المكتوب </a:t>
            </a:r>
            <a:r>
              <a:rPr lang="ar-SA" sz="2400" dirty="0" err="1" smtClean="0"/>
              <a:t>بالإنجليزية ) .</a:t>
            </a:r>
            <a:endParaRPr lang="ar-SA" sz="24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3- حددي الوظيفة التي </a:t>
            </a:r>
            <a:r>
              <a:rPr lang="ar-SA" sz="2800" dirty="0" err="1" smtClean="0"/>
              <a:t>تتقدمي</a:t>
            </a:r>
            <a:r>
              <a:rPr lang="ar-SA" sz="2800" dirty="0" smtClean="0"/>
              <a:t> </a:t>
            </a:r>
            <a:r>
              <a:rPr lang="ar-SA" sz="2800" dirty="0" err="1" smtClean="0"/>
              <a:t>اليها .</a:t>
            </a:r>
            <a:r>
              <a:rPr lang="ar-SA" sz="2800" dirty="0" smtClean="0"/>
              <a:t> مع الإشارة الى كيفية معرفتك بهذه الوظيفة الشاغرة و </a:t>
            </a:r>
            <a:r>
              <a:rPr lang="ar-SA" sz="2800" dirty="0" err="1" smtClean="0"/>
              <a:t>توقيتها .</a:t>
            </a:r>
            <a:endParaRPr lang="ar-SA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كيف تكتب خطاب التقديم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4-عرفي </a:t>
            </a:r>
            <a:r>
              <a:rPr lang="ar-SA" sz="2800" dirty="0" err="1" smtClean="0"/>
              <a:t>نفسك </a:t>
            </a:r>
            <a:r>
              <a:rPr lang="ar-SA" sz="2400" dirty="0" smtClean="0"/>
              <a:t>( درجتك </a:t>
            </a:r>
            <a:r>
              <a:rPr lang="ar-SA" sz="2400" dirty="0" err="1" smtClean="0"/>
              <a:t>العلمية </a:t>
            </a:r>
            <a:r>
              <a:rPr lang="ar-SA" sz="2400" dirty="0" smtClean="0"/>
              <a:t>, و منصبك الوظيفي </a:t>
            </a:r>
            <a:r>
              <a:rPr lang="ar-SA" sz="2400" dirty="0" err="1" smtClean="0"/>
              <a:t>الحالي </a:t>
            </a:r>
            <a:r>
              <a:rPr lang="ar-SA" sz="2400" dirty="0" smtClean="0"/>
              <a:t>) </a:t>
            </a:r>
            <a:r>
              <a:rPr lang="ar-SA" sz="2800" dirty="0" smtClean="0"/>
              <a:t>مع الإشارة الى توافق نفسك و إمكاناتك مع المنصب </a:t>
            </a:r>
            <a:r>
              <a:rPr lang="ar-SA" sz="2800" dirty="0" err="1" smtClean="0"/>
              <a:t>الشاغر .</a:t>
            </a:r>
            <a:endParaRPr lang="ar-SA" sz="2800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5</a:t>
            </a:r>
            <a:r>
              <a:rPr lang="ar-SA" sz="2800" dirty="0" smtClean="0"/>
              <a:t>- ابرزي اهم إنجازاتك مع الإشارة الى سيرتك الذاتية للمزيد من </a:t>
            </a:r>
            <a:r>
              <a:rPr lang="ar-SA" sz="2800" dirty="0" err="1" smtClean="0"/>
              <a:t>التفاصيل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6- اكدي اهتمامك </a:t>
            </a:r>
            <a:r>
              <a:rPr lang="ar-SA" sz="2800" dirty="0" err="1" smtClean="0"/>
              <a:t>بالإنضمام</a:t>
            </a:r>
            <a:r>
              <a:rPr lang="ar-SA" sz="2800" dirty="0" smtClean="0"/>
              <a:t> للمؤسسة </a:t>
            </a:r>
            <a:r>
              <a:rPr lang="ar-SA" sz="2800" dirty="0" err="1" smtClean="0"/>
              <a:t>المستهدفه </a:t>
            </a:r>
            <a:r>
              <a:rPr lang="ar-SA" sz="2800" dirty="0" smtClean="0"/>
              <a:t>, مع الإشارة الى معرفتك ببعض المعلومات عنها و الأنشطة التي تمارسها و </a:t>
            </a:r>
            <a:r>
              <a:rPr lang="ar-SA" sz="2800" dirty="0" err="1" smtClean="0"/>
              <a:t>إنجازاتها.</a:t>
            </a:r>
            <a:r>
              <a:rPr lang="ar-SA" sz="2800" dirty="0" smtClean="0"/>
              <a:t> </a:t>
            </a:r>
          </a:p>
          <a:p>
            <a:pPr>
              <a:buNone/>
            </a:pPr>
            <a:endParaRPr lang="ar-SA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كيف تكتب خطاب التقديم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7- اختتمي خطابك بوعدك </a:t>
            </a:r>
            <a:r>
              <a:rPr lang="ar-SA" dirty="0" err="1" smtClean="0"/>
              <a:t>بالإتصال</a:t>
            </a:r>
            <a:r>
              <a:rPr lang="ar-SA" dirty="0" smtClean="0"/>
              <a:t> بالمرسل اليه في وقت و يوم محدد </a:t>
            </a:r>
            <a:r>
              <a:rPr lang="ar-SA" dirty="0" err="1" smtClean="0"/>
              <a:t>لتتمكني</a:t>
            </a:r>
            <a:r>
              <a:rPr lang="ar-SA" dirty="0" smtClean="0"/>
              <a:t> من تحديد موعد للمقابلة </a:t>
            </a:r>
            <a:r>
              <a:rPr lang="ar-SA" dirty="0" err="1" smtClean="0"/>
              <a:t>الشخصية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8- اشكري المرسل اليه على </a:t>
            </a:r>
            <a:r>
              <a:rPr lang="ar-SA" dirty="0" err="1" smtClean="0"/>
              <a:t>إهتمامه</a:t>
            </a:r>
            <a:r>
              <a:rPr lang="ar-SA" dirty="0" smtClean="0"/>
              <a:t> </a:t>
            </a:r>
            <a:r>
              <a:rPr lang="ar-SA" dirty="0" err="1" smtClean="0"/>
              <a:t>بخطابك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9- وقعي الخطاب بعبارات لائقة </a:t>
            </a:r>
            <a:r>
              <a:rPr lang="ar-SA" dirty="0" err="1" smtClean="0"/>
              <a:t>ودودة </a:t>
            </a:r>
            <a:r>
              <a:rPr lang="ar-SA" dirty="0" smtClean="0"/>
              <a:t>, و لكن غير مبالغ فيها.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10- ادرجي رقم هاتفك مرة اخرى في نهاية </a:t>
            </a:r>
            <a:r>
              <a:rPr lang="ar-SA" dirty="0" err="1" smtClean="0"/>
              <a:t>الخطاب .</a:t>
            </a:r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نصائح ينبغي مراعاتها عند إعداد خطاب التقديم ليكون </a:t>
            </a:r>
            <a:r>
              <a:rPr lang="ar-SA" dirty="0" err="1" smtClean="0"/>
              <a:t>إحترافياً</a:t>
            </a:r>
            <a:r>
              <a:rPr lang="ar-SA" dirty="0" smtClean="0"/>
              <a:t> و فعالاً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1- يجب ان لا يزيد خطاب التعريف بأي حال على صفحة واحدة.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2- حاولي بقدر الإمكان ان توجهي خطابك لشخص </a:t>
            </a:r>
            <a:r>
              <a:rPr lang="ar-SA" dirty="0" err="1" smtClean="0"/>
              <a:t>محدد </a:t>
            </a:r>
            <a:r>
              <a:rPr lang="ar-SA" dirty="0" smtClean="0"/>
              <a:t>, و ابذلي قصارى جهدك لتعرفي </a:t>
            </a:r>
            <a:r>
              <a:rPr lang="ar-SA" dirty="0" err="1" smtClean="0"/>
              <a:t>المسؤول</a:t>
            </a:r>
            <a:r>
              <a:rPr lang="ar-SA" dirty="0" smtClean="0"/>
              <a:t> في المؤسسة الذي سيقرأ خطابك فإذا لم </a:t>
            </a:r>
            <a:r>
              <a:rPr lang="ar-SA" dirty="0" err="1" smtClean="0"/>
              <a:t>تتمكني</a:t>
            </a:r>
            <a:r>
              <a:rPr lang="ar-SA" dirty="0" smtClean="0"/>
              <a:t> من معرفته فيمكنك توجيهه </a:t>
            </a:r>
            <a:r>
              <a:rPr lang="ar-SA" dirty="0" err="1" smtClean="0"/>
              <a:t>الى </a:t>
            </a:r>
            <a:r>
              <a:rPr lang="ar-SA" dirty="0" smtClean="0"/>
              <a:t>” من يهمه </a:t>
            </a:r>
            <a:r>
              <a:rPr lang="ar-SA" dirty="0" err="1" smtClean="0"/>
              <a:t>الامر ‘‘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3- و </a:t>
            </a:r>
            <a:r>
              <a:rPr lang="ar-SA" dirty="0" err="1" smtClean="0"/>
              <a:t>جهي</a:t>
            </a:r>
            <a:r>
              <a:rPr lang="ar-SA" dirty="0" smtClean="0"/>
              <a:t> خطابك </a:t>
            </a:r>
            <a:r>
              <a:rPr lang="ar-SA" dirty="0" err="1" smtClean="0"/>
              <a:t>للمسؤول</a:t>
            </a:r>
            <a:r>
              <a:rPr lang="ar-SA" dirty="0" smtClean="0"/>
              <a:t> بشكل رسمي أي ضعي اللقب الصحيح </a:t>
            </a:r>
            <a:r>
              <a:rPr lang="ar-SA" dirty="0" err="1" smtClean="0"/>
              <a:t>له </a:t>
            </a:r>
            <a:r>
              <a:rPr lang="ar-SA" sz="2800" dirty="0" smtClean="0"/>
              <a:t>( الدكتور </a:t>
            </a:r>
            <a:r>
              <a:rPr lang="en-US" sz="2800" dirty="0" smtClean="0"/>
              <a:t>/</a:t>
            </a:r>
            <a:r>
              <a:rPr lang="ar-SA" sz="2800" dirty="0" smtClean="0"/>
              <a:t> الاستاذ </a:t>
            </a:r>
            <a:r>
              <a:rPr lang="en-US" sz="2800" dirty="0" smtClean="0"/>
              <a:t>/</a:t>
            </a:r>
            <a:r>
              <a:rPr lang="ar-SA" sz="2800" dirty="0" smtClean="0"/>
              <a:t> </a:t>
            </a:r>
            <a:r>
              <a:rPr lang="ar-SA" sz="2800" dirty="0" err="1" smtClean="0"/>
              <a:t>المهندس ..</a:t>
            </a:r>
            <a:r>
              <a:rPr lang="ar-SA" sz="2800" dirty="0" smtClean="0"/>
              <a:t> ) </a:t>
            </a:r>
            <a:r>
              <a:rPr lang="ar-SA" dirty="0" smtClean="0"/>
              <a:t>يليه اسمه </a:t>
            </a:r>
            <a:r>
              <a:rPr lang="ar-SA" dirty="0" err="1" smtClean="0"/>
              <a:t>الثنائي </a:t>
            </a:r>
            <a:r>
              <a:rPr lang="ar-SA" sz="2800" dirty="0" smtClean="0"/>
              <a:t>( الاسم الاول و اسم </a:t>
            </a:r>
            <a:r>
              <a:rPr lang="ar-SA" sz="2800" dirty="0" err="1" smtClean="0"/>
              <a:t>العائلة ) .</a:t>
            </a:r>
            <a:endParaRPr lang="ar-SA" sz="2800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تابع نصائح ينبغي مراعاتها عند إعداد خطاب التقديم ليكون </a:t>
            </a:r>
            <a:r>
              <a:rPr lang="ar-SA" dirty="0" err="1" smtClean="0"/>
              <a:t>إحترافياً</a:t>
            </a:r>
            <a:r>
              <a:rPr lang="ar-SA" dirty="0" smtClean="0"/>
              <a:t> و فعالاً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4- تأكدي من الهجاء الصحيح </a:t>
            </a:r>
            <a:r>
              <a:rPr lang="ar-SA" dirty="0" err="1" smtClean="0"/>
              <a:t>لإسم</a:t>
            </a:r>
            <a:r>
              <a:rPr lang="ar-SA" dirty="0" smtClean="0"/>
              <a:t> </a:t>
            </a:r>
            <a:r>
              <a:rPr lang="ar-SA" dirty="0" err="1" smtClean="0"/>
              <a:t>المسؤول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5- كوني مختصرة و محددة و دقيقة في صيغة الخطاب , و لا تخرجي عن الموضوع و الصيغة الرسمية المفترض كتابة الخطاب بها .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6- اكتبي خطاباً خاصاً يتناسب مع كل وظيفة </a:t>
            </a:r>
            <a:r>
              <a:rPr lang="ar-SA" dirty="0" err="1" smtClean="0"/>
              <a:t>تتقدمي</a:t>
            </a:r>
            <a:r>
              <a:rPr lang="ar-SA" dirty="0" smtClean="0"/>
              <a:t> اليها لا </a:t>
            </a:r>
            <a:r>
              <a:rPr lang="ar-SA" dirty="0" err="1" smtClean="0"/>
              <a:t>تحتفظي</a:t>
            </a:r>
            <a:r>
              <a:rPr lang="ar-SA" dirty="0" smtClean="0"/>
              <a:t> بصيغة جاهزة تقدميها في كل </a:t>
            </a:r>
            <a:r>
              <a:rPr lang="ar-SA" dirty="0" err="1" smtClean="0"/>
              <a:t>مناسبة .</a:t>
            </a:r>
            <a:r>
              <a:rPr lang="ar-SA" dirty="0" smtClean="0"/>
              <a:t> </a:t>
            </a:r>
          </a:p>
          <a:p>
            <a:pPr>
              <a:buNone/>
            </a:pP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تابع نصائح ينبغي مراعاتها عند إعداد خطاب التقديم ليكون </a:t>
            </a:r>
            <a:r>
              <a:rPr lang="ar-SA" dirty="0" err="1" smtClean="0"/>
              <a:t>إحترافياً</a:t>
            </a:r>
            <a:r>
              <a:rPr lang="ar-SA" dirty="0" smtClean="0"/>
              <a:t> و فعالاً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7- اذكري </a:t>
            </a:r>
            <a:r>
              <a:rPr lang="ar-SA" dirty="0" err="1" smtClean="0"/>
              <a:t>بإختصار</a:t>
            </a:r>
            <a:r>
              <a:rPr lang="ar-SA" dirty="0" smtClean="0"/>
              <a:t> سبب </a:t>
            </a:r>
            <a:r>
              <a:rPr lang="ar-SA" dirty="0" err="1" smtClean="0"/>
              <a:t>إهتمامك</a:t>
            </a:r>
            <a:r>
              <a:rPr lang="ar-SA" dirty="0" smtClean="0"/>
              <a:t> </a:t>
            </a:r>
            <a:r>
              <a:rPr lang="ar-SA" dirty="0" err="1" smtClean="0"/>
              <a:t>بالأنضمام</a:t>
            </a:r>
            <a:r>
              <a:rPr lang="ar-SA" dirty="0" smtClean="0"/>
              <a:t> لهذه المؤسسة مع ايضاح معرفتك بأنشطة هذه </a:t>
            </a:r>
            <a:r>
              <a:rPr lang="ar-SA" dirty="0" err="1" smtClean="0"/>
              <a:t>المؤسسة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8- حاولي ان لا تزيد الفقرة عن أربعة اسطر او </a:t>
            </a:r>
            <a:r>
              <a:rPr lang="ar-SA" dirty="0" err="1" smtClean="0"/>
              <a:t>خمسة </a:t>
            </a:r>
            <a:r>
              <a:rPr lang="ar-SA" dirty="0" smtClean="0"/>
              <a:t>, يسهل قراءتها و فهم </a:t>
            </a:r>
            <a:r>
              <a:rPr lang="ar-SA" dirty="0" err="1" smtClean="0"/>
              <a:t>مضمونها </a:t>
            </a:r>
            <a:r>
              <a:rPr lang="ar-SA" dirty="0" smtClean="0"/>
              <a:t>, مع عدم تكرار محتويات سيرتك </a:t>
            </a:r>
            <a:r>
              <a:rPr lang="ar-SA" dirty="0" err="1" smtClean="0"/>
              <a:t>الذاتية </a:t>
            </a:r>
            <a:r>
              <a:rPr lang="ar-SA" dirty="0" smtClean="0"/>
              <a:t>, و لكن يمكن الاشارة اليها للمزيد من </a:t>
            </a:r>
            <a:r>
              <a:rPr lang="ar-SA" dirty="0" err="1" smtClean="0"/>
              <a:t>المعلومات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9- اطلبي من زميلة مراجعة الخطاب لتصحيح ما قد يكون </a:t>
            </a:r>
            <a:r>
              <a:rPr lang="ar-SA" dirty="0" err="1" smtClean="0"/>
              <a:t>به</a:t>
            </a:r>
            <a:r>
              <a:rPr lang="ar-SA" dirty="0" smtClean="0"/>
              <a:t> من اخطاء لغوية او </a:t>
            </a:r>
            <a:r>
              <a:rPr lang="ar-SA" dirty="0" err="1" smtClean="0"/>
              <a:t>إملائية .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ثالثاً: كتابة خطاب التوصية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ماذا تفعل حين تطلب من احدهم كتابة خطاب توصية </a:t>
            </a:r>
            <a:r>
              <a:rPr lang="ar-SA" dirty="0" err="1" smtClean="0"/>
              <a:t>ليدعمك؟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1- لا تطلبي من احدهم دعمك بخطاب </a:t>
            </a:r>
            <a:r>
              <a:rPr lang="ar-SA" dirty="0" err="1" smtClean="0"/>
              <a:t>توصية </a:t>
            </a:r>
            <a:r>
              <a:rPr lang="ar-SA" sz="2800" dirty="0" smtClean="0"/>
              <a:t>( ثلاث خطابات توصيه </a:t>
            </a:r>
            <a:r>
              <a:rPr lang="ar-SA" sz="2800" dirty="0" err="1" smtClean="0"/>
              <a:t>كافية </a:t>
            </a:r>
            <a:r>
              <a:rPr lang="ar-SA" sz="2800" dirty="0" smtClean="0"/>
              <a:t>) </a:t>
            </a:r>
            <a:r>
              <a:rPr lang="ar-SA" dirty="0" err="1" smtClean="0"/>
              <a:t>الا</a:t>
            </a:r>
            <a:r>
              <a:rPr lang="ar-SA" dirty="0" smtClean="0"/>
              <a:t> اذا </a:t>
            </a:r>
            <a:r>
              <a:rPr lang="ar-SA" dirty="0" err="1" smtClean="0"/>
              <a:t>كنتي</a:t>
            </a:r>
            <a:r>
              <a:rPr lang="ar-SA" dirty="0" smtClean="0"/>
              <a:t> تعرفيه جيداً و يعرف مهاراتك و </a:t>
            </a:r>
            <a:r>
              <a:rPr lang="ar-SA" dirty="0" err="1" smtClean="0"/>
              <a:t>قدراتك </a:t>
            </a:r>
            <a:r>
              <a:rPr lang="ar-SA" sz="2800" dirty="0" smtClean="0"/>
              <a:t>( كرئيس سابق لكي او احد </a:t>
            </a:r>
            <a:r>
              <a:rPr lang="ar-SA" sz="2800" dirty="0" err="1" smtClean="0"/>
              <a:t>اساتذتك ..</a:t>
            </a:r>
            <a:r>
              <a:rPr lang="ar-SA" sz="2800" dirty="0" smtClean="0"/>
              <a:t> ) و لا تطلبي من احد اقاربك كتابة خطاب </a:t>
            </a:r>
            <a:r>
              <a:rPr lang="ar-SA" sz="2800" dirty="0" err="1" smtClean="0"/>
              <a:t>لك .</a:t>
            </a:r>
            <a:r>
              <a:rPr lang="ar-SA" sz="2800" dirty="0" smtClean="0"/>
              <a:t> 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تحدثي معه و اخبريه بأهدافك المهنية , و نبهيه على ما يمكن ان يقوله في خطابه ليساعدك على تحقيق الأهداف . </a:t>
            </a:r>
            <a:endParaRPr lang="ar-SA" sz="2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كتابة خطاب توصية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3- لا </a:t>
            </a:r>
            <a:r>
              <a:rPr lang="ar-SA" dirty="0" err="1" smtClean="0"/>
              <a:t>تخجلي</a:t>
            </a:r>
            <a:r>
              <a:rPr lang="ar-SA" dirty="0" smtClean="0"/>
              <a:t> من إظهار ما يجب إظهاره من قدراتك و مهاراتك و تذكري ان خطاب التوصية </a:t>
            </a:r>
            <a:r>
              <a:rPr lang="ar-SA" dirty="0" err="1" smtClean="0"/>
              <a:t>بمنزلة </a:t>
            </a:r>
            <a:r>
              <a:rPr lang="ar-SA" dirty="0" smtClean="0"/>
              <a:t>” خطاب </a:t>
            </a:r>
            <a:r>
              <a:rPr lang="ar-SA" dirty="0" err="1" smtClean="0"/>
              <a:t>تسويق </a:t>
            </a:r>
            <a:r>
              <a:rPr lang="ar-SA" dirty="0" smtClean="0"/>
              <a:t>‘‘ لك.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4- تابعي من يكتب الخطاب </a:t>
            </a:r>
            <a:r>
              <a:rPr lang="ar-SA" sz="2800" dirty="0" smtClean="0"/>
              <a:t>( من غير إلحاح ) </a:t>
            </a:r>
            <a:r>
              <a:rPr lang="ar-SA" dirty="0" smtClean="0"/>
              <a:t>لتعلمي انه سينتهي قبل الوقت المحدد , ولكي توعزي اليه ما ينبغي ان يضيفه من كلمات .</a:t>
            </a:r>
          </a:p>
          <a:p>
            <a:pPr>
              <a:buNone/>
            </a:pPr>
            <a:r>
              <a:rPr lang="ar-SA" sz="2800" dirty="0" smtClean="0"/>
              <a:t>5- اذا كتب لك الخطاب و </a:t>
            </a:r>
            <a:r>
              <a:rPr lang="ar-SA" sz="2800" dirty="0" err="1" smtClean="0"/>
              <a:t>تسلمتيه</a:t>
            </a:r>
            <a:r>
              <a:rPr lang="ar-SA" sz="2800" dirty="0" smtClean="0"/>
              <a:t> فاشكريه فوراً </a:t>
            </a:r>
            <a:r>
              <a:rPr lang="ar-SA" sz="2800" dirty="0" err="1" smtClean="0"/>
              <a:t>باسلوب</a:t>
            </a:r>
            <a:r>
              <a:rPr lang="ar-SA" sz="2800" dirty="0" smtClean="0"/>
              <a:t> </a:t>
            </a:r>
            <a:r>
              <a:rPr lang="ar-SA" sz="2800" dirty="0" err="1" smtClean="0"/>
              <a:t>جيد </a:t>
            </a:r>
            <a:r>
              <a:rPr lang="ar-SA" sz="2800" dirty="0" smtClean="0"/>
              <a:t>, و اخبريه اذا </a:t>
            </a:r>
            <a:r>
              <a:rPr lang="ar-SA" sz="2800" dirty="0" err="1" smtClean="0"/>
              <a:t>حصلتي</a:t>
            </a:r>
            <a:r>
              <a:rPr lang="ar-SA" sz="2800" dirty="0" smtClean="0"/>
              <a:t> على </a:t>
            </a:r>
            <a:r>
              <a:rPr lang="ar-SA" sz="2800" dirty="0" err="1" smtClean="0"/>
              <a:t>الوظيفه</a:t>
            </a:r>
            <a:r>
              <a:rPr lang="ar-SA" sz="2800" dirty="0" smtClean="0"/>
              <a:t> , و كيف اعانك خطابه على ذالك.</a:t>
            </a:r>
            <a:endParaRPr lang="ar-SA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مقدمة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ar-SA" dirty="0" smtClean="0"/>
          </a:p>
          <a:p>
            <a:r>
              <a:rPr lang="ar-SA" dirty="0" smtClean="0"/>
              <a:t>” </a:t>
            </a:r>
            <a:r>
              <a:rPr lang="ar-SA" dirty="0" err="1" smtClean="0"/>
              <a:t>الإتصال</a:t>
            </a:r>
            <a:r>
              <a:rPr lang="ar-SA" dirty="0" smtClean="0"/>
              <a:t> في مجال </a:t>
            </a:r>
            <a:r>
              <a:rPr lang="ar-SA" dirty="0" err="1" smtClean="0"/>
              <a:t>العمل </a:t>
            </a:r>
            <a:r>
              <a:rPr lang="ar-SA" dirty="0" smtClean="0"/>
              <a:t>‘‘ من أهم مُحصلات إتقان مهارات الاتصال </a:t>
            </a:r>
            <a:r>
              <a:rPr lang="ar-SA" dirty="0" err="1" smtClean="0"/>
              <a:t>المختلفة .</a:t>
            </a:r>
            <a:endParaRPr lang="ar-SA" dirty="0" smtClean="0"/>
          </a:p>
          <a:p>
            <a:pPr>
              <a:buNone/>
            </a:pPr>
            <a:endParaRPr lang="ar-SA" dirty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إن إتقان جوانب مهارات </a:t>
            </a:r>
            <a:r>
              <a:rPr lang="ar-SA" dirty="0" err="1" smtClean="0"/>
              <a:t>الإتصال</a:t>
            </a:r>
            <a:r>
              <a:rPr lang="ar-SA" dirty="0" smtClean="0"/>
              <a:t> </a:t>
            </a:r>
            <a:r>
              <a:rPr lang="ar-SA" dirty="0" err="1" smtClean="0"/>
              <a:t>كلها </a:t>
            </a:r>
            <a:r>
              <a:rPr lang="ar-SA" dirty="0" smtClean="0"/>
              <a:t>( كمهارات العرض و </a:t>
            </a:r>
            <a:r>
              <a:rPr lang="ar-SA" dirty="0" err="1" smtClean="0"/>
              <a:t>الخطابة </a:t>
            </a:r>
            <a:r>
              <a:rPr lang="ar-SA" dirty="0" smtClean="0"/>
              <a:t>, ومهارات استخدام لغة </a:t>
            </a:r>
            <a:r>
              <a:rPr lang="ar-SA" dirty="0" err="1" smtClean="0"/>
              <a:t>الجسد </a:t>
            </a:r>
            <a:r>
              <a:rPr lang="ar-SA" dirty="0" smtClean="0"/>
              <a:t>, ومهارات </a:t>
            </a:r>
            <a:r>
              <a:rPr lang="ar-SA" dirty="0" err="1" smtClean="0"/>
              <a:t>الإنصات </a:t>
            </a:r>
            <a:r>
              <a:rPr lang="ar-SA" dirty="0" smtClean="0"/>
              <a:t>, ومهارات الحوار و </a:t>
            </a:r>
            <a:r>
              <a:rPr lang="ar-SA" dirty="0" err="1" smtClean="0"/>
              <a:t>الإقناع </a:t>
            </a:r>
            <a:r>
              <a:rPr lang="ar-SA" dirty="0" smtClean="0"/>
              <a:t>) كلها من العوامل والمهارات المطلوبة في مجال </a:t>
            </a:r>
            <a:r>
              <a:rPr lang="ar-SA" dirty="0" err="1" smtClean="0"/>
              <a:t>الأعمال .</a:t>
            </a:r>
            <a:endParaRPr lang="ar-SA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رابعاً: اجتياز المقابلات الشخصية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عادةً ما تكون هناك فكرة سابقة لدى القائمين على المقابلة الشخصية و المسؤولين عن اتخاذ قرار التعيين وعن الصفات التي يبحثون عنها و يتوقعون ملاحظتها في المقالات الشخصية فمن المهم للمتقدم للوظيفة الإعداد الفائق عند إعداد ملفات التقدم للوظيفة .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r>
              <a:rPr lang="ar-SA" sz="2800" dirty="0" smtClean="0"/>
              <a:t>ان الصفات و الخصائص الشخصية لها اثر كبير في مساعدة المتقدمين في الحصول على الوظائف التي </a:t>
            </a:r>
            <a:r>
              <a:rPr lang="ar-SA" sz="2800" dirty="0" err="1" smtClean="0"/>
              <a:t>يريدونها .</a:t>
            </a:r>
            <a:endParaRPr lang="ar-SA" sz="2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اهم خصائص </a:t>
            </a:r>
            <a:r>
              <a:rPr lang="ar-SA" dirty="0" err="1" smtClean="0"/>
              <a:t>إجتياز</a:t>
            </a:r>
            <a:r>
              <a:rPr lang="ar-SA" dirty="0" smtClean="0"/>
              <a:t> المقابلة الشخصية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1"/>
          <a:ext cx="8229600" cy="2692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395536" y="4293096"/>
          <a:ext cx="8352928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الإستعداد</a:t>
            </a:r>
            <a:r>
              <a:rPr lang="ar-SA" dirty="0" smtClean="0"/>
              <a:t> للمقابلة الشخصية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1- </a:t>
            </a:r>
            <a:r>
              <a:rPr lang="ar-SA" dirty="0" err="1" smtClean="0"/>
              <a:t>إجمعي</a:t>
            </a:r>
            <a:r>
              <a:rPr lang="ar-SA" dirty="0" smtClean="0"/>
              <a:t> اكبر قدر من المعلومات عن المؤسسة التي </a:t>
            </a:r>
            <a:r>
              <a:rPr lang="ar-SA" dirty="0" err="1" smtClean="0"/>
              <a:t>تتقدمي</a:t>
            </a:r>
            <a:r>
              <a:rPr lang="ar-SA" dirty="0" smtClean="0"/>
              <a:t> للتوظيف </a:t>
            </a:r>
            <a:r>
              <a:rPr lang="ar-SA" dirty="0" err="1" smtClean="0"/>
              <a:t>لديها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2- </a:t>
            </a:r>
            <a:r>
              <a:rPr lang="ar-SA" dirty="0" err="1" smtClean="0"/>
              <a:t>إرتدي</a:t>
            </a:r>
            <a:r>
              <a:rPr lang="ar-SA" dirty="0" smtClean="0"/>
              <a:t> الملابس الملائمة التي تتسم بالأناقة و الرسمية و النظافة مع </a:t>
            </a:r>
            <a:r>
              <a:rPr lang="ar-SA" dirty="0" err="1" smtClean="0"/>
              <a:t>الإهتمام</a:t>
            </a:r>
            <a:r>
              <a:rPr lang="ar-SA" dirty="0" smtClean="0"/>
              <a:t> بالشعر و تقليم </a:t>
            </a:r>
            <a:r>
              <a:rPr lang="ar-SA" dirty="0" err="1" smtClean="0"/>
              <a:t>الاظافر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3- </a:t>
            </a:r>
            <a:r>
              <a:rPr lang="ar-SA" dirty="0" err="1" smtClean="0"/>
              <a:t>إحرصي</a:t>
            </a:r>
            <a:r>
              <a:rPr lang="ar-SA" dirty="0" smtClean="0"/>
              <a:t> على إحضار نسخ إضافية من سيرتك الذاتية للمقابلة الشخصية وخطابات التوصية و غيرها من المستندات التي </a:t>
            </a:r>
            <a:r>
              <a:rPr lang="ar-SA" dirty="0" err="1" smtClean="0"/>
              <a:t>قدمتيها</a:t>
            </a:r>
            <a:r>
              <a:rPr lang="ar-SA" dirty="0" smtClean="0"/>
              <a:t> في ملف </a:t>
            </a:r>
            <a:r>
              <a:rPr lang="ar-SA" dirty="0" err="1" smtClean="0"/>
              <a:t>التوظيف .</a:t>
            </a:r>
            <a:r>
              <a:rPr lang="ar-SA" dirty="0" smtClean="0"/>
              <a:t>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</a:t>
            </a:r>
            <a:r>
              <a:rPr lang="ar-SA" dirty="0" err="1" smtClean="0"/>
              <a:t>الإستعداد</a:t>
            </a:r>
            <a:r>
              <a:rPr lang="ar-SA" dirty="0" smtClean="0"/>
              <a:t> للمقابلة الشخصية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229600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4- عليك بالوصول مبكراً 10- 15 دقيقة او قبل ذلك المهم ان تتخذي كافة احتياطاتك لتتجنبي أي تأخير 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5- عاملي كل الناس في المؤسسة بأسلوب </a:t>
            </a:r>
            <a:r>
              <a:rPr lang="ar-SA" dirty="0" err="1" smtClean="0"/>
              <a:t>إحترافي</a:t>
            </a:r>
            <a:r>
              <a:rPr lang="ar-SA" dirty="0" smtClean="0"/>
              <a:t> ودود بدءاً من العاملين و موظفي </a:t>
            </a:r>
            <a:r>
              <a:rPr lang="ar-SA" dirty="0" err="1" smtClean="0"/>
              <a:t>الإستقبال</a:t>
            </a:r>
            <a:r>
              <a:rPr lang="ar-SA" dirty="0" smtClean="0"/>
              <a:t> , و الرؤساء و القائمين على المقابلة , لا تجعلي أي تعامل غير رسمي يخرجك عن الصوره الرسمية الهادئة 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6- ابتعدي عن مضغ العلكة او التدخين او التحدث في الهاتف الجوال او أي عادات اخرى مستفزة للآخرين او مشتته </a:t>
            </a:r>
            <a:r>
              <a:rPr lang="ar-SA" dirty="0" err="1" smtClean="0"/>
              <a:t>للإنتباه</a:t>
            </a:r>
            <a:r>
              <a:rPr lang="ar-SA" dirty="0" smtClean="0"/>
              <a:t> منذ لحظة دخولك </a:t>
            </a:r>
            <a:r>
              <a:rPr lang="ar-SA" dirty="0" err="1" smtClean="0"/>
              <a:t>للمؤسسة .</a:t>
            </a:r>
            <a:endParaRPr lang="ar-SA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اثناء المقابلة الشخصية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1- لا تقاطعي احد من القائمين بالمقابلة </a:t>
            </a:r>
            <a:r>
              <a:rPr lang="ar-SA" sz="2800" dirty="0" err="1" smtClean="0"/>
              <a:t>ابداً </a:t>
            </a:r>
            <a:r>
              <a:rPr lang="ar-SA" sz="2800" dirty="0" smtClean="0"/>
              <a:t>, حتى لو كنت </a:t>
            </a:r>
            <a:r>
              <a:rPr lang="ar-SA" sz="2800" dirty="0" err="1" smtClean="0"/>
              <a:t>متحمسه</a:t>
            </a:r>
            <a:r>
              <a:rPr lang="ar-SA" sz="2800" dirty="0" smtClean="0"/>
              <a:t> </a:t>
            </a:r>
            <a:r>
              <a:rPr lang="ar-SA" sz="2800" dirty="0" err="1" smtClean="0"/>
              <a:t>للإجابة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انتبهي للغة </a:t>
            </a:r>
            <a:r>
              <a:rPr lang="ar-SA" sz="2800" dirty="0" err="1" smtClean="0"/>
              <a:t>جسدك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3- للإجابة عن الأسئلة عليك اولاً ان تنصتي اليها باهتمام و لا بأس من </a:t>
            </a:r>
            <a:r>
              <a:rPr lang="ar-SA" sz="2800" dirty="0" err="1" smtClean="0"/>
              <a:t>الإستفسار</a:t>
            </a:r>
            <a:r>
              <a:rPr lang="ar-SA" sz="2800" dirty="0" smtClean="0"/>
              <a:t> عن المقصود من </a:t>
            </a:r>
            <a:r>
              <a:rPr lang="ar-SA" sz="2800" dirty="0" err="1" smtClean="0"/>
              <a:t>السؤال </a:t>
            </a:r>
            <a:r>
              <a:rPr lang="ar-SA" sz="2800" dirty="0" smtClean="0"/>
              <a:t>, و الصمت </a:t>
            </a:r>
            <a:r>
              <a:rPr lang="ar-SA" sz="2800" dirty="0" err="1" smtClean="0"/>
              <a:t>الهادء</a:t>
            </a:r>
            <a:r>
              <a:rPr lang="ar-SA" sz="2800" dirty="0" smtClean="0"/>
              <a:t> </a:t>
            </a:r>
            <a:r>
              <a:rPr lang="ar-SA" sz="2800" dirty="0" err="1" smtClean="0"/>
              <a:t>لتستجمعي</a:t>
            </a:r>
            <a:r>
              <a:rPr lang="ar-SA" sz="2800" dirty="0" smtClean="0"/>
              <a:t> </a:t>
            </a:r>
            <a:r>
              <a:rPr lang="ar-SA" sz="2800" dirty="0" err="1" smtClean="0"/>
              <a:t>افكارك </a:t>
            </a:r>
            <a:r>
              <a:rPr lang="ar-SA" sz="2800" dirty="0" smtClean="0"/>
              <a:t>, قدمي اجابات صادقة و مختصره.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اثناء المقابلة الشخصية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4- قبل </a:t>
            </a:r>
            <a:r>
              <a:rPr lang="ar-SA" dirty="0" err="1" smtClean="0"/>
              <a:t>إنتهاء</a:t>
            </a:r>
            <a:r>
              <a:rPr lang="ar-SA" dirty="0" smtClean="0"/>
              <a:t> المقابلة عليك ان تتثبتي من فهمك </a:t>
            </a:r>
            <a:r>
              <a:rPr lang="ar-SA" dirty="0"/>
              <a:t>ل</a:t>
            </a:r>
            <a:r>
              <a:rPr lang="ar-SA" dirty="0" smtClean="0"/>
              <a:t>لخطوة </a:t>
            </a:r>
            <a:r>
              <a:rPr lang="ar-SA" dirty="0" smtClean="0"/>
              <a:t>التالية في هذه المؤسسة : من يفترض ان يتواصل معك عقب المقابلة؟ ومتى؟ وماذا يفترض عليك ان تفعلي ؟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5- عندما يقوم القائم على </a:t>
            </a:r>
            <a:r>
              <a:rPr lang="ar-SA" dirty="0" smtClean="0"/>
              <a:t>المقابلة </a:t>
            </a:r>
            <a:r>
              <a:rPr lang="ar-SA" dirty="0" smtClean="0"/>
              <a:t>بإنهائها , صافحيه بقوة واتركي المكان بثقة ولباقة .</a:t>
            </a:r>
            <a:endParaRPr lang="ar-SA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الأسئلة التي يجب توقعها أثناء المقابلة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اسئلة تستهدف معرفة علاقتك بزميلاتك بوظائف </a:t>
            </a:r>
            <a:r>
              <a:rPr lang="ar-SA" dirty="0" err="1" smtClean="0"/>
              <a:t>سابقة .</a:t>
            </a:r>
            <a:endParaRPr lang="ar-SA" dirty="0" smtClean="0"/>
          </a:p>
          <a:p>
            <a:r>
              <a:rPr lang="ar-SA" dirty="0" smtClean="0"/>
              <a:t>اسئلة تستهدف معرفة علاقتك برؤسائك </a:t>
            </a:r>
            <a:r>
              <a:rPr lang="ar-SA" dirty="0" err="1" smtClean="0"/>
              <a:t>السابقين .</a:t>
            </a:r>
            <a:endParaRPr lang="ar-SA" dirty="0" smtClean="0"/>
          </a:p>
          <a:p>
            <a:r>
              <a:rPr lang="ar-SA" dirty="0" smtClean="0"/>
              <a:t>اسئلة تستهدف معرفة أهدافك في هذا </a:t>
            </a:r>
            <a:r>
              <a:rPr lang="ar-SA" dirty="0" err="1" smtClean="0"/>
              <a:t>المجال .</a:t>
            </a:r>
            <a:endParaRPr lang="ar-SA" dirty="0" smtClean="0"/>
          </a:p>
          <a:p>
            <a:r>
              <a:rPr lang="ar-SA" dirty="0" smtClean="0"/>
              <a:t>اسئلة توضح طبيعة عملك </a:t>
            </a:r>
            <a:r>
              <a:rPr lang="ar-SA" dirty="0" err="1" smtClean="0"/>
              <a:t>السابق .</a:t>
            </a:r>
            <a:endParaRPr lang="ar-SA" dirty="0" smtClean="0"/>
          </a:p>
          <a:p>
            <a:r>
              <a:rPr lang="ar-SA" dirty="0" smtClean="0"/>
              <a:t>اسئلة تستكشف مدى تعليمك و </a:t>
            </a:r>
            <a:r>
              <a:rPr lang="ar-SA" dirty="0" err="1" smtClean="0"/>
              <a:t>خبرتك .</a:t>
            </a:r>
            <a:endParaRPr lang="ar-SA" dirty="0" smtClean="0"/>
          </a:p>
          <a:p>
            <a:r>
              <a:rPr lang="ar-SA" dirty="0" smtClean="0"/>
              <a:t>اسئلة للتثبت من صحة السيرة </a:t>
            </a:r>
            <a:r>
              <a:rPr lang="ar-SA" dirty="0" err="1" smtClean="0"/>
              <a:t>الذاتية .</a:t>
            </a:r>
            <a:endParaRPr lang="ar-SA" dirty="0" smtClean="0"/>
          </a:p>
          <a:p>
            <a:r>
              <a:rPr lang="ar-SA" dirty="0" smtClean="0"/>
              <a:t>اسئلة توضح الأسباب التي دفعتك لتغيير و </a:t>
            </a:r>
            <a:r>
              <a:rPr lang="ar-SA" dirty="0" err="1" smtClean="0"/>
              <a:t>ظيفتك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الأسئلة التي يمكن ان تسأليها في المقابلة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في أي مجال </a:t>
            </a:r>
            <a:r>
              <a:rPr lang="ar-SA" dirty="0" smtClean="0"/>
              <a:t>س</a:t>
            </a:r>
            <a:r>
              <a:rPr lang="ar-SA" dirty="0" smtClean="0"/>
              <a:t>يتطلبون </a:t>
            </a:r>
            <a:r>
              <a:rPr lang="ar-SA" dirty="0" smtClean="0"/>
              <a:t>مني تنمية خبرتي ؟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ما الموارد الموجودة بمؤسستكم </a:t>
            </a:r>
            <a:r>
              <a:rPr lang="ar-SA" dirty="0" smtClean="0"/>
              <a:t>أو </a:t>
            </a:r>
            <a:r>
              <a:rPr lang="ar-SA" dirty="0" smtClean="0"/>
              <a:t>في أي مكان آخر لتحقيق اهداف الوظيفة ؟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هل سأتلقى أي </a:t>
            </a:r>
            <a:r>
              <a:rPr lang="ar-SA" dirty="0" err="1" smtClean="0"/>
              <a:t>تدريب ؟</a:t>
            </a:r>
            <a:r>
              <a:rPr lang="ar-SA" dirty="0" smtClean="0"/>
              <a:t> هل سيكون داخل المؤسسة أم </a:t>
            </a:r>
            <a:r>
              <a:rPr lang="ar-SA" dirty="0" err="1" smtClean="0"/>
              <a:t>خارجها ؟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ما العقبات التي تواجهونها في المؤسسة المتعلقة </a:t>
            </a:r>
            <a:r>
              <a:rPr lang="ar-SA" dirty="0" err="1" smtClean="0"/>
              <a:t>بالوظيفة؟</a:t>
            </a:r>
            <a:r>
              <a:rPr lang="ar-SA" dirty="0" smtClean="0"/>
              <a:t> </a:t>
            </a:r>
          </a:p>
          <a:p>
            <a:pPr>
              <a:buNone/>
            </a:pPr>
            <a:endParaRPr lang="ar-SA" dirty="0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الاسئلة التي يمكن ان تسأليها في المقابلة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ما التغيرات التي تتوقعونها في </a:t>
            </a:r>
            <a:r>
              <a:rPr lang="ar-SA" dirty="0" err="1" smtClean="0"/>
              <a:t>مؤسستكم ؟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كيف سأخضع </a:t>
            </a:r>
            <a:r>
              <a:rPr lang="ar-SA" dirty="0" err="1" smtClean="0"/>
              <a:t>للتقويم </a:t>
            </a:r>
            <a:r>
              <a:rPr lang="ar-SA" dirty="0" smtClean="0"/>
              <a:t>, و ما المعدل الزمني </a:t>
            </a:r>
            <a:r>
              <a:rPr lang="ar-SA" dirty="0" err="1" smtClean="0"/>
              <a:t>للتقويم ؟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عند الإنجاز في هذه الوظيفة ما هي الترقيات الممكنة و في أي مدى </a:t>
            </a:r>
            <a:r>
              <a:rPr lang="ar-SA" dirty="0" smtClean="0"/>
              <a:t>زمني؟ </a:t>
            </a:r>
            <a:endParaRPr lang="ar-SA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ماذا بعد انتهاء المقابلة </a:t>
            </a:r>
            <a:r>
              <a:rPr lang="ar-SA" dirty="0" err="1" smtClean="0"/>
              <a:t>الشخصية ؟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ar-SA" sz="2800" dirty="0" smtClean="0"/>
              <a:t>1- عقب المقابلة , عليك ان تقومي بتدوين </a:t>
            </a:r>
            <a:r>
              <a:rPr lang="ar-SA" sz="2800" dirty="0" smtClean="0"/>
              <a:t>أهم </a:t>
            </a:r>
            <a:r>
              <a:rPr lang="ar-SA" sz="2800" dirty="0" smtClean="0"/>
              <a:t>مُجرياتها في أسرع و قت قبل نسيانك للتفاصيل , ستفيدك عند التوظيف و تكون لكي خبرة .</a:t>
            </a:r>
          </a:p>
          <a:p>
            <a:pPr>
              <a:buNone/>
            </a:pPr>
            <a:r>
              <a:rPr lang="ar-SA" sz="2800" dirty="0" smtClean="0"/>
              <a:t>2- يمكنك إرسال خطاب شكر قصير الى القائمين على المقابلة الشخصية.</a:t>
            </a:r>
          </a:p>
          <a:p>
            <a:pPr>
              <a:buNone/>
            </a:pPr>
            <a:r>
              <a:rPr lang="ar-SA" sz="2800" dirty="0" smtClean="0"/>
              <a:t>3- لا تكوني مُلحة </a:t>
            </a:r>
            <a:r>
              <a:rPr lang="ar-SA" sz="2800" dirty="0" smtClean="0"/>
              <a:t>أو </a:t>
            </a:r>
            <a:r>
              <a:rPr lang="ar-SA" sz="2800" dirty="0" smtClean="0"/>
              <a:t>متسرعة في </a:t>
            </a:r>
            <a:r>
              <a:rPr lang="ar-SA" sz="2800" dirty="0" err="1" smtClean="0"/>
              <a:t>الإتصال</a:t>
            </a:r>
            <a:r>
              <a:rPr lang="ar-SA" sz="2800" dirty="0" smtClean="0"/>
              <a:t> هاتفياً </a:t>
            </a:r>
            <a:r>
              <a:rPr lang="ar-SA" sz="2800" dirty="0" smtClean="0"/>
              <a:t>بالمؤسسة </a:t>
            </a:r>
            <a:r>
              <a:rPr lang="ar-SA" sz="2800" dirty="0" smtClean="0"/>
              <a:t>لمعرفة نتيجة المقابلة , بل عليك </a:t>
            </a:r>
            <a:r>
              <a:rPr lang="ar-SA" sz="2800" dirty="0" err="1" smtClean="0"/>
              <a:t>الإنتظار</a:t>
            </a:r>
            <a:r>
              <a:rPr lang="ar-SA" sz="2800" dirty="0" smtClean="0"/>
              <a:t> حتى و قت </a:t>
            </a:r>
            <a:r>
              <a:rPr lang="ar-SA" sz="2800" dirty="0" err="1" smtClean="0"/>
              <a:t>إتخاذ</a:t>
            </a:r>
            <a:r>
              <a:rPr lang="ar-SA" sz="2800" dirty="0" smtClean="0"/>
              <a:t> القرار . </a:t>
            </a:r>
          </a:p>
          <a:p>
            <a:pPr>
              <a:buNone/>
            </a:pPr>
            <a:r>
              <a:rPr lang="ar-SA" sz="2800" dirty="0" smtClean="0"/>
              <a:t>4- حتى لو </a:t>
            </a:r>
            <a:r>
              <a:rPr lang="ar-SA" sz="2800" dirty="0" err="1" smtClean="0"/>
              <a:t>علمتي</a:t>
            </a:r>
            <a:r>
              <a:rPr lang="ar-SA" sz="2800" dirty="0" smtClean="0"/>
              <a:t> انه تم </a:t>
            </a:r>
            <a:r>
              <a:rPr lang="ar-SA" sz="2800" dirty="0" err="1" smtClean="0"/>
              <a:t>إختيار</a:t>
            </a:r>
            <a:r>
              <a:rPr lang="ar-SA" sz="2800" dirty="0" smtClean="0"/>
              <a:t> متقدم آخر يمكنك إرسال خطاب شكر للإشارة الى </a:t>
            </a:r>
            <a:r>
              <a:rPr lang="ar-SA" sz="2800" dirty="0" err="1" smtClean="0"/>
              <a:t>إهتمامك</a:t>
            </a:r>
            <a:r>
              <a:rPr lang="ar-SA" sz="2800" dirty="0" smtClean="0"/>
              <a:t> بمنصب مماثل مع </a:t>
            </a:r>
            <a:r>
              <a:rPr lang="ar-SA" sz="2800" dirty="0" err="1" smtClean="0"/>
              <a:t>إستعدادك</a:t>
            </a:r>
            <a:r>
              <a:rPr lang="ar-SA" sz="2800" dirty="0" smtClean="0"/>
              <a:t> لإعادة المقابلة </a:t>
            </a:r>
            <a:r>
              <a:rPr lang="ar-SA" sz="2800" dirty="0" err="1" smtClean="0"/>
              <a:t>الشخصية 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أ- اقسام </a:t>
            </a:r>
            <a:r>
              <a:rPr lang="ar-SA" dirty="0" err="1" smtClean="0"/>
              <a:t>الإتصال</a:t>
            </a:r>
            <a:r>
              <a:rPr lang="ar-SA" dirty="0" smtClean="0"/>
              <a:t> في بيئة العمل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ar-SA" dirty="0" smtClean="0"/>
              <a:t>يمكن تقسيم مهارات </a:t>
            </a:r>
            <a:r>
              <a:rPr lang="ar-SA" dirty="0" err="1" smtClean="0"/>
              <a:t>الإتصال</a:t>
            </a:r>
            <a:r>
              <a:rPr lang="ar-SA" dirty="0" smtClean="0"/>
              <a:t> في بيئة </a:t>
            </a:r>
            <a:r>
              <a:rPr lang="ar-SA" dirty="0" err="1" smtClean="0"/>
              <a:t>العمل </a:t>
            </a:r>
            <a:r>
              <a:rPr lang="ar-SA" dirty="0" smtClean="0"/>
              <a:t>, وفقاً للمرحلة العمرية و المهنية للقائم بالعمل الى ثلاثة اقسام </a:t>
            </a:r>
            <a:r>
              <a:rPr lang="ar-SA" dirty="0" err="1" smtClean="0"/>
              <a:t>اساسية :</a:t>
            </a:r>
            <a:r>
              <a:rPr lang="ar-SA" dirty="0" smtClean="0"/>
              <a:t>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1- مهارات </a:t>
            </a:r>
            <a:r>
              <a:rPr lang="ar-SA" dirty="0" err="1" smtClean="0"/>
              <a:t>الإتصال</a:t>
            </a:r>
            <a:r>
              <a:rPr lang="ar-SA" dirty="0" smtClean="0"/>
              <a:t> في مرحلة ما قبل بدء </a:t>
            </a:r>
            <a:r>
              <a:rPr lang="ar-SA" dirty="0" err="1" smtClean="0"/>
              <a:t>العمل</a:t>
            </a:r>
            <a:r>
              <a:rPr lang="ar-SA" sz="2800" dirty="0" err="1" smtClean="0"/>
              <a:t> </a:t>
            </a:r>
            <a:r>
              <a:rPr lang="ar-SA" sz="2800" dirty="0" smtClean="0"/>
              <a:t>( في فترة الإعداد و البحث عن </a:t>
            </a:r>
            <a:r>
              <a:rPr lang="ar-SA" sz="2800" dirty="0" err="1" smtClean="0"/>
              <a:t>عمل ).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dirty="0" smtClean="0"/>
              <a:t>2- مهارات </a:t>
            </a:r>
            <a:r>
              <a:rPr lang="ar-SA" dirty="0" err="1" smtClean="0"/>
              <a:t>الإتصال</a:t>
            </a:r>
            <a:r>
              <a:rPr lang="ar-SA" dirty="0" smtClean="0"/>
              <a:t> في مرحلة </a:t>
            </a:r>
            <a:r>
              <a:rPr lang="ar-SA" dirty="0" err="1" smtClean="0"/>
              <a:t>العمل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3- مهارات </a:t>
            </a:r>
            <a:r>
              <a:rPr lang="ar-SA" dirty="0" err="1" smtClean="0"/>
              <a:t>الإتصال</a:t>
            </a:r>
            <a:r>
              <a:rPr lang="ar-SA" dirty="0" smtClean="0"/>
              <a:t> في مرحلة ما بعد </a:t>
            </a:r>
            <a:r>
              <a:rPr lang="ar-SA" dirty="0" err="1" smtClean="0"/>
              <a:t>العمل </a:t>
            </a:r>
            <a:r>
              <a:rPr lang="ar-SA" dirty="0" err="1"/>
              <a:t>.</a:t>
            </a:r>
            <a:endParaRPr lang="ar-SA" dirty="0" smtClean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د- </a:t>
            </a:r>
            <a:r>
              <a:rPr lang="ar-SA" dirty="0" err="1" smtClean="0"/>
              <a:t>الإتصال</a:t>
            </a:r>
            <a:r>
              <a:rPr lang="ar-SA" dirty="0" smtClean="0"/>
              <a:t> المكتوب و </a:t>
            </a:r>
            <a:r>
              <a:rPr lang="ar-SA" dirty="0" err="1" smtClean="0"/>
              <a:t>الإتصال</a:t>
            </a:r>
            <a:r>
              <a:rPr lang="ar-SA" dirty="0" smtClean="0"/>
              <a:t> </a:t>
            </a:r>
            <a:r>
              <a:rPr lang="ar-SA" dirty="0" err="1" smtClean="0"/>
              <a:t>الشفهي </a:t>
            </a:r>
            <a:r>
              <a:rPr lang="ar-SA" sz="3100" dirty="0" smtClean="0"/>
              <a:t>” </a:t>
            </a:r>
            <a:r>
              <a:rPr lang="ar-SA" sz="3100" dirty="0" err="1" smtClean="0"/>
              <a:t>المنطوق </a:t>
            </a:r>
            <a:r>
              <a:rPr lang="ar-SA" sz="3100" dirty="0" smtClean="0"/>
              <a:t>‘‘</a:t>
            </a:r>
            <a:r>
              <a:rPr lang="ar-SA" dirty="0" smtClean="0"/>
              <a:t> في بيئة العمل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ar-SA" dirty="0" smtClean="0"/>
              <a:t>تختلف أنواع </a:t>
            </a:r>
            <a:r>
              <a:rPr lang="ar-SA" dirty="0" err="1" smtClean="0"/>
              <a:t>الإتصال</a:t>
            </a:r>
            <a:r>
              <a:rPr lang="ar-SA" dirty="0" smtClean="0"/>
              <a:t> بين مستويات </a:t>
            </a:r>
            <a:r>
              <a:rPr lang="ar-SA" dirty="0" err="1" smtClean="0"/>
              <a:t>العاملين </a:t>
            </a:r>
            <a:r>
              <a:rPr lang="ar-SA" dirty="0" smtClean="0"/>
              <a:t>, اذ يتنوع </a:t>
            </a:r>
            <a:r>
              <a:rPr lang="ar-SA" dirty="0" err="1" smtClean="0"/>
              <a:t>الإتصال</a:t>
            </a:r>
            <a:r>
              <a:rPr lang="ar-SA" dirty="0" smtClean="0"/>
              <a:t> بين شفهي و </a:t>
            </a:r>
            <a:r>
              <a:rPr lang="ar-SA" dirty="0" err="1" smtClean="0"/>
              <a:t>كتابي .</a:t>
            </a: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في معظم الأحيان يكون </a:t>
            </a:r>
            <a:r>
              <a:rPr lang="ar-SA" dirty="0" err="1" smtClean="0"/>
              <a:t>الإتصال</a:t>
            </a:r>
            <a:r>
              <a:rPr lang="ar-SA" dirty="0" smtClean="0"/>
              <a:t> داخل الهيكل الرسمي </a:t>
            </a:r>
            <a:r>
              <a:rPr lang="ar-SA" dirty="0" err="1" smtClean="0"/>
              <a:t>كتابياً.</a:t>
            </a:r>
            <a:r>
              <a:rPr lang="ar-SA" dirty="0" smtClean="0"/>
              <a:t> </a:t>
            </a:r>
          </a:p>
          <a:p>
            <a:pPr>
              <a:buFontTx/>
              <a:buChar char="-"/>
            </a:pPr>
            <a:r>
              <a:rPr lang="ar-SA" dirty="0" smtClean="0"/>
              <a:t>من أنواع </a:t>
            </a:r>
            <a:r>
              <a:rPr lang="ar-SA" dirty="0" err="1" smtClean="0"/>
              <a:t>الإتصال</a:t>
            </a:r>
            <a:r>
              <a:rPr lang="ar-SA" dirty="0" smtClean="0"/>
              <a:t> الكتابي القرارات و التقارير و المذكرات و </a:t>
            </a:r>
            <a:r>
              <a:rPr lang="ar-SA" dirty="0" err="1" smtClean="0"/>
              <a:t>التعاميم</a:t>
            </a:r>
            <a:r>
              <a:rPr lang="ar-SA" dirty="0" smtClean="0"/>
              <a:t> و البرقيات و الفاكسات و </a:t>
            </a:r>
            <a:r>
              <a:rPr lang="ar-SA" dirty="0" err="1" smtClean="0"/>
              <a:t>غيرها .</a:t>
            </a: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تختلف أنواع </a:t>
            </a:r>
            <a:r>
              <a:rPr lang="ar-SA" dirty="0" err="1" smtClean="0"/>
              <a:t>الإتصال</a:t>
            </a:r>
            <a:r>
              <a:rPr lang="ar-SA" dirty="0" smtClean="0"/>
              <a:t> الكتابي </a:t>
            </a:r>
            <a:r>
              <a:rPr lang="ar-SA" dirty="0" err="1" smtClean="0"/>
              <a:t>بإختلاف</a:t>
            </a:r>
            <a:r>
              <a:rPr lang="ar-SA" dirty="0" smtClean="0"/>
              <a:t> الغرض </a:t>
            </a:r>
            <a:r>
              <a:rPr lang="ar-SA" dirty="0" err="1" smtClean="0"/>
              <a:t>منها </a:t>
            </a:r>
            <a:r>
              <a:rPr lang="ar-SA" sz="2800" dirty="0" smtClean="0"/>
              <a:t>( قد تكون طلب او قبول او رفض او شكوى او </a:t>
            </a:r>
            <a:r>
              <a:rPr lang="ar-SA" sz="2800" dirty="0" err="1" smtClean="0"/>
              <a:t>استقالة ) .</a:t>
            </a:r>
            <a:endParaRPr lang="ar-SA" sz="28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اولاً: </a:t>
            </a:r>
            <a:r>
              <a:rPr lang="ar-SA" dirty="0" err="1" smtClean="0"/>
              <a:t>الإتصال</a:t>
            </a:r>
            <a:r>
              <a:rPr lang="ar-SA" dirty="0" smtClean="0"/>
              <a:t> المكتوب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أن كتابة أنواع المخاطبات المكتوبة و التقارير أهم أساليب </a:t>
            </a:r>
            <a:r>
              <a:rPr lang="ar-SA" dirty="0" err="1" smtClean="0"/>
              <a:t>الإتصال</a:t>
            </a:r>
            <a:r>
              <a:rPr lang="ar-SA" dirty="0" smtClean="0"/>
              <a:t> على الإطلاق في مجال </a:t>
            </a:r>
            <a:r>
              <a:rPr lang="ar-SA" dirty="0" err="1" smtClean="0"/>
              <a:t>الأعمال .</a:t>
            </a:r>
            <a:r>
              <a:rPr lang="ar-SA" dirty="0" smtClean="0"/>
              <a:t> فهو قد يكون </a:t>
            </a:r>
            <a:r>
              <a:rPr lang="ar-SA" dirty="0" err="1" smtClean="0"/>
              <a:t>إختياري</a:t>
            </a:r>
            <a:r>
              <a:rPr lang="ar-SA" dirty="0" smtClean="0"/>
              <a:t> على المستوى الشخصي ولكن لا مفر منه في مجال </a:t>
            </a:r>
            <a:r>
              <a:rPr lang="ar-SA" dirty="0" err="1" smtClean="0"/>
              <a:t>الأعمال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عادةً تستخدم الفاكسات في </a:t>
            </a:r>
            <a:r>
              <a:rPr lang="ar-SA" dirty="0" err="1" smtClean="0"/>
              <a:t>إختصار</a:t>
            </a:r>
            <a:r>
              <a:rPr lang="ar-SA" dirty="0" smtClean="0"/>
              <a:t> الوقت عند توقيع العقود و </a:t>
            </a:r>
            <a:r>
              <a:rPr lang="ar-SA" dirty="0" err="1" smtClean="0"/>
              <a:t>الإتفاقيات</a:t>
            </a:r>
            <a:r>
              <a:rPr lang="ar-SA" dirty="0" smtClean="0"/>
              <a:t> , فرسائل الفاكس موثقة و دليل يعتد </a:t>
            </a:r>
            <a:r>
              <a:rPr lang="ar-SA" dirty="0" err="1" smtClean="0"/>
              <a:t>به</a:t>
            </a:r>
            <a:r>
              <a:rPr lang="ar-SA" dirty="0" smtClean="0"/>
              <a:t> في الجهات </a:t>
            </a:r>
            <a:r>
              <a:rPr lang="ar-SA" dirty="0" err="1" smtClean="0"/>
              <a:t>القضائية .</a:t>
            </a:r>
            <a:endParaRPr lang="ar-SA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أنماط </a:t>
            </a:r>
            <a:r>
              <a:rPr lang="ar-SA" dirty="0" err="1" smtClean="0"/>
              <a:t>الإتصال</a:t>
            </a:r>
            <a:r>
              <a:rPr lang="ar-SA" dirty="0" smtClean="0"/>
              <a:t> الكتابي في مجال الاعمال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نصائح </a:t>
            </a:r>
            <a:r>
              <a:rPr lang="ar-SA" dirty="0" err="1" smtClean="0"/>
              <a:t>لتفعيل</a:t>
            </a:r>
            <a:r>
              <a:rPr lang="ar-SA" dirty="0" smtClean="0"/>
              <a:t> التعامل مع رسائل الفاكس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1- خصصي خطاً مستقلاً لجهاز </a:t>
            </a:r>
            <a:r>
              <a:rPr lang="ar-SA" dirty="0" err="1" smtClean="0"/>
              <a:t>الفاكس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2- تثبتي من درجة الوضوح المضبوط عليها </a:t>
            </a:r>
            <a:r>
              <a:rPr lang="ar-SA" dirty="0" err="1" smtClean="0"/>
              <a:t>الجهاز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3- استخدمي </a:t>
            </a:r>
            <a:r>
              <a:rPr lang="ar-SA" dirty="0" err="1" smtClean="0"/>
              <a:t>دائما </a:t>
            </a:r>
            <a:r>
              <a:rPr lang="ar-SA" dirty="0" smtClean="0"/>
              <a:t>” صفحة بيانات </a:t>
            </a:r>
            <a:r>
              <a:rPr lang="ar-SA" dirty="0" err="1" smtClean="0"/>
              <a:t>الواجهة ‘‘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4- تأكدي من رقم الفاكس </a:t>
            </a:r>
            <a:r>
              <a:rPr lang="ar-SA" dirty="0" err="1" smtClean="0"/>
              <a:t>جيداً .</a:t>
            </a:r>
            <a:endParaRPr lang="ar-SA" dirty="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ثانياً: </a:t>
            </a:r>
            <a:r>
              <a:rPr lang="ar-SA" dirty="0" err="1" smtClean="0"/>
              <a:t>الإتصال</a:t>
            </a:r>
            <a:r>
              <a:rPr lang="ar-SA" dirty="0" smtClean="0"/>
              <a:t> الشفهي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من أمثلة </a:t>
            </a:r>
            <a:r>
              <a:rPr lang="ar-SA" dirty="0" err="1" smtClean="0"/>
              <a:t>الإتصال</a:t>
            </a:r>
            <a:r>
              <a:rPr lang="ar-SA" dirty="0" smtClean="0"/>
              <a:t> الشفهي في مجال الأعمال بالإضافة الى المقابلات الشخصية هي: المكالمات الهاتفية و البريد الصوتي.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المكالمات الهاتفية: من أهم الأخطاء شيوعاً في </a:t>
            </a:r>
            <a:r>
              <a:rPr lang="ar-SA" dirty="0" err="1" smtClean="0"/>
              <a:t>الإتصال</a:t>
            </a:r>
            <a:r>
              <a:rPr lang="ar-SA" dirty="0" smtClean="0"/>
              <a:t> الشفهي في الأعمال استعمال الهاتف استعمال </a:t>
            </a:r>
            <a:r>
              <a:rPr lang="ar-SA" dirty="0" err="1" smtClean="0"/>
              <a:t>خاطئ .</a:t>
            </a:r>
            <a:r>
              <a:rPr lang="ar-SA" dirty="0" smtClean="0"/>
              <a:t>  </a:t>
            </a:r>
            <a:endParaRPr lang="ar-SA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طرق </a:t>
            </a:r>
            <a:r>
              <a:rPr lang="ar-SA" dirty="0" err="1" smtClean="0"/>
              <a:t>الإستعمال</a:t>
            </a:r>
            <a:r>
              <a:rPr lang="ar-SA" dirty="0" smtClean="0"/>
              <a:t> الخاطئ للمكالمات الهاتفية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1- إطالة المكالمة الهاتفية عن حد تحقيق الهدف الحرفي من </a:t>
            </a:r>
            <a:r>
              <a:rPr lang="ar-SA" dirty="0" err="1" smtClean="0"/>
              <a:t>المكالمة .</a:t>
            </a:r>
            <a:r>
              <a:rPr lang="ar-SA" dirty="0" smtClean="0"/>
              <a:t>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2- استعمال </a:t>
            </a:r>
            <a:r>
              <a:rPr lang="ar-SA" dirty="0" err="1" smtClean="0"/>
              <a:t>اسلوب </a:t>
            </a:r>
            <a:r>
              <a:rPr lang="ar-SA" dirty="0" smtClean="0"/>
              <a:t>” غير </a:t>
            </a:r>
            <a:r>
              <a:rPr lang="ar-SA" dirty="0" err="1" smtClean="0"/>
              <a:t>رسمي </a:t>
            </a:r>
            <a:r>
              <a:rPr lang="ar-SA" dirty="0" smtClean="0"/>
              <a:t>‘‘ في التواصل بحيث تصبح المكالمة الحرفية اشبه بالمكالمة </a:t>
            </a:r>
            <a:r>
              <a:rPr lang="ar-SA" dirty="0" err="1" smtClean="0"/>
              <a:t>الشخصية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تحقيق أعلى احترافية في </a:t>
            </a:r>
            <a:r>
              <a:rPr lang="ar-SA" dirty="0" err="1" smtClean="0"/>
              <a:t>الإتصال</a:t>
            </a:r>
            <a:r>
              <a:rPr lang="ar-SA" dirty="0" smtClean="0"/>
              <a:t> الهاتفي </a:t>
            </a:r>
            <a:r>
              <a:rPr lang="ar-SA" dirty="0" err="1" smtClean="0"/>
              <a:t>الإحترافي</a:t>
            </a:r>
            <a:r>
              <a:rPr lang="ar-SA" dirty="0" smtClean="0"/>
              <a:t> في مجال الأعمال يمكننا اتباع خطوات </a:t>
            </a:r>
            <a:r>
              <a:rPr lang="ar-SA" dirty="0" err="1" smtClean="0"/>
              <a:t>إرشادية .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اولاً: الإعداد لإجراء المكالمة الهاتفية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ar-SA" sz="2800" dirty="0" smtClean="0"/>
              <a:t>أ- تذكري ان المكالمة الهاتفية </a:t>
            </a:r>
            <a:r>
              <a:rPr lang="ar-SA" sz="2800" dirty="0" err="1" smtClean="0"/>
              <a:t>الإحترافية</a:t>
            </a:r>
            <a:r>
              <a:rPr lang="ar-SA" sz="2800" dirty="0" smtClean="0"/>
              <a:t> تتكون من ثلاثة </a:t>
            </a:r>
            <a:r>
              <a:rPr lang="ar-SA" sz="2800" dirty="0" err="1" smtClean="0"/>
              <a:t>اجزاء: </a:t>
            </a:r>
            <a:r>
              <a:rPr lang="ar-SA" sz="2800" dirty="0" smtClean="0"/>
              <a:t>” المقدمة </a:t>
            </a:r>
            <a:r>
              <a:rPr lang="ar-SA" sz="2800" dirty="0" err="1" smtClean="0"/>
              <a:t>اللإفتتاحية</a:t>
            </a:r>
            <a:r>
              <a:rPr lang="ar-SA" sz="2800" dirty="0" smtClean="0"/>
              <a:t> ‘‘ </a:t>
            </a:r>
            <a:r>
              <a:rPr lang="ar-SA" sz="2800" dirty="0" err="1" smtClean="0"/>
              <a:t>و </a:t>
            </a:r>
            <a:r>
              <a:rPr lang="ar-SA" sz="2800" dirty="0" smtClean="0"/>
              <a:t>” متن </a:t>
            </a:r>
            <a:r>
              <a:rPr lang="ar-SA" sz="2800" dirty="0" err="1" smtClean="0"/>
              <a:t>المحادثة </a:t>
            </a:r>
            <a:r>
              <a:rPr lang="ar-SA" sz="2800" dirty="0" smtClean="0"/>
              <a:t>‘‘ </a:t>
            </a:r>
            <a:r>
              <a:rPr lang="ar-SA" sz="2800" dirty="0" err="1" smtClean="0"/>
              <a:t>و       </a:t>
            </a:r>
            <a:r>
              <a:rPr lang="ar-SA" sz="2800" dirty="0" smtClean="0"/>
              <a:t>” تكرار خلاصة </a:t>
            </a:r>
            <a:r>
              <a:rPr lang="ar-SA" sz="2800" dirty="0" err="1" smtClean="0"/>
              <a:t>المكالمة ‘‘ .</a:t>
            </a:r>
            <a:endParaRPr lang="ar-SA" sz="2800" dirty="0" smtClean="0"/>
          </a:p>
          <a:p>
            <a:pPr marL="514350" indent="-514350">
              <a:buNone/>
            </a:pPr>
            <a:endParaRPr lang="ar-SA" sz="2800" dirty="0" smtClean="0"/>
          </a:p>
          <a:p>
            <a:pPr marL="514350" indent="-514350">
              <a:buNone/>
            </a:pPr>
            <a:r>
              <a:rPr lang="ar-SA" sz="2800" dirty="0" smtClean="0"/>
              <a:t>ب- عليك بتركيز أفكارك لشرح الهدف الأساسي من المكالمة , ثم حددي هل ستكون هناك مكالمة لاحقة ومن </a:t>
            </a:r>
            <a:r>
              <a:rPr lang="ar-SA" sz="2800" dirty="0" smtClean="0"/>
              <a:t>سيقوم  </a:t>
            </a:r>
            <a:r>
              <a:rPr lang="ar-SA" sz="2800" dirty="0" smtClean="0"/>
              <a:t>بإجرائها . </a:t>
            </a:r>
          </a:p>
          <a:p>
            <a:pPr marL="514350" indent="-514350">
              <a:buNone/>
            </a:pPr>
            <a:endParaRPr lang="ar-SA" sz="2800" dirty="0" smtClean="0"/>
          </a:p>
          <a:p>
            <a:pPr marL="514350" indent="-514350">
              <a:buNone/>
            </a:pPr>
            <a:r>
              <a:rPr lang="ar-SA" sz="2800" dirty="0" smtClean="0"/>
              <a:t>ج- إذا كنت تنوي استعمال سماعة ليستمع آخرين للمكالمة او كنت تنوي تسجيل </a:t>
            </a:r>
            <a:r>
              <a:rPr lang="ar-SA" sz="2800" dirty="0" err="1" smtClean="0"/>
              <a:t>المكالمة </a:t>
            </a:r>
            <a:r>
              <a:rPr lang="ar-SA" sz="2800" dirty="0" smtClean="0"/>
              <a:t>, فعليك ان </a:t>
            </a:r>
            <a:r>
              <a:rPr lang="ar-SA" sz="2800" dirty="0" err="1" smtClean="0"/>
              <a:t>توضحي</a:t>
            </a:r>
            <a:r>
              <a:rPr lang="ar-SA" sz="2800" dirty="0" smtClean="0"/>
              <a:t> ذلك للطرف الآخر في بداية </a:t>
            </a:r>
            <a:r>
              <a:rPr lang="ar-SA" sz="2800" dirty="0" err="1" smtClean="0"/>
              <a:t>المكالمة .</a:t>
            </a:r>
            <a:endParaRPr lang="ar-SA" sz="28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ثانياً: إجراء المكالمة الهاتفية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لتحقيق أعلى فاعلية من المكالمة الهاتفية </a:t>
            </a:r>
            <a:r>
              <a:rPr lang="ar-SA" sz="3600" dirty="0" smtClean="0"/>
              <a:t>التزمي بالخطوات </a:t>
            </a:r>
            <a:r>
              <a:rPr lang="ar-SA" sz="3600" dirty="0" err="1" smtClean="0"/>
              <a:t>التالية :</a:t>
            </a:r>
            <a:endParaRPr lang="ar-SA" sz="3600" dirty="0" smtClean="0"/>
          </a:p>
          <a:p>
            <a:pPr marL="514350" indent="-514350">
              <a:buNone/>
            </a:pPr>
            <a:r>
              <a:rPr lang="ar-SA" dirty="0" smtClean="0"/>
              <a:t>أ- عرفي نفسك للطرف الآخر او ذكريه بنفسك في بداية المكالمة.</a:t>
            </a:r>
          </a:p>
          <a:p>
            <a:pPr marL="514350" indent="-514350">
              <a:buNone/>
            </a:pPr>
            <a:r>
              <a:rPr lang="ar-SA" dirty="0" smtClean="0"/>
              <a:t>ب- </a:t>
            </a:r>
            <a:r>
              <a:rPr lang="ar-SA" dirty="0" err="1" smtClean="0"/>
              <a:t>إسألي</a:t>
            </a:r>
            <a:r>
              <a:rPr lang="ar-SA" dirty="0" smtClean="0"/>
              <a:t> الطرف الآخر هل لديه متسع من الوقت لإجراء المكالمة او </a:t>
            </a:r>
            <a:r>
              <a:rPr lang="ar-SA" dirty="0" err="1" smtClean="0"/>
              <a:t>تعاودي</a:t>
            </a:r>
            <a:r>
              <a:rPr lang="ar-SA" dirty="0" smtClean="0"/>
              <a:t> </a:t>
            </a:r>
            <a:r>
              <a:rPr lang="ar-SA" dirty="0" err="1" smtClean="0"/>
              <a:t>الإتصال</a:t>
            </a:r>
            <a:r>
              <a:rPr lang="ar-SA" dirty="0" smtClean="0"/>
              <a:t> </a:t>
            </a:r>
            <a:r>
              <a:rPr lang="ar-SA" dirty="0" err="1" smtClean="0"/>
              <a:t>به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ج- استعيني بكتابة بعض الملاحظات لتنظيم أفكارك خلال </a:t>
            </a:r>
            <a:r>
              <a:rPr lang="ar-SA" dirty="0" err="1" smtClean="0"/>
              <a:t>المكالمة .</a:t>
            </a:r>
            <a:r>
              <a:rPr lang="ar-SA" dirty="0" smtClean="0"/>
              <a:t>  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خطوات إجراء المكالمة الهاتفية </a:t>
            </a:r>
            <a:r>
              <a:rPr lang="ar-SA" dirty="0" err="1" smtClean="0"/>
              <a:t>بفاعلية: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د- يمكنك توجيه الحوار بتكرار أهم نقاط المكالمة مع الطرف الآخر للتأكد من حسن التواصل </a:t>
            </a:r>
            <a:r>
              <a:rPr lang="ar-SA" sz="2800" dirty="0" err="1" smtClean="0"/>
              <a:t>بينكم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هـ- لا </a:t>
            </a:r>
            <a:r>
              <a:rPr lang="ar-SA" sz="2800" dirty="0" err="1" smtClean="0"/>
              <a:t>تنزلقي</a:t>
            </a:r>
            <a:r>
              <a:rPr lang="ar-SA" sz="2800" dirty="0" smtClean="0"/>
              <a:t> الى أي احاديث جانبية بل ركزي تفكيرك على إنجاز المكالمة بشكل </a:t>
            </a:r>
            <a:r>
              <a:rPr lang="ar-SA" sz="2800" dirty="0" err="1" smtClean="0"/>
              <a:t>حرفي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و- راجعي أهم نقاط المكالمة مع التأكيد على </a:t>
            </a:r>
            <a:r>
              <a:rPr lang="ar-SA" sz="2800" dirty="0" err="1" smtClean="0"/>
              <a:t>المسئؤوليات</a:t>
            </a:r>
            <a:r>
              <a:rPr lang="ar-SA" sz="2800" dirty="0" smtClean="0"/>
              <a:t> المحددة </a:t>
            </a:r>
            <a:r>
              <a:rPr lang="ar-SA" sz="2800" dirty="0" err="1" smtClean="0"/>
              <a:t>لكما .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ز- </a:t>
            </a:r>
            <a:r>
              <a:rPr lang="ar-SA" sz="2800" dirty="0" err="1" smtClean="0"/>
              <a:t>إنهي</a:t>
            </a:r>
            <a:r>
              <a:rPr lang="ar-SA" sz="2800" dirty="0" smtClean="0"/>
              <a:t> المكالمة بشكل ودود و لا تنسي تحديد موعد آخر إذا لزم الأمر مع التذكير بمن سيقوم </a:t>
            </a:r>
            <a:r>
              <a:rPr lang="ar-SA" sz="2800" dirty="0" err="1" smtClean="0"/>
              <a:t>بالإتصال</a:t>
            </a:r>
            <a:r>
              <a:rPr lang="ar-SA" sz="2800" dirty="0" smtClean="0"/>
              <a:t> </a:t>
            </a:r>
            <a:r>
              <a:rPr lang="ar-SA" sz="2800" dirty="0" err="1" smtClean="0"/>
              <a:t>.</a:t>
            </a:r>
            <a:endParaRPr lang="ar-SA" sz="28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ثالثاً: ملاحظات عامة لتحسين مهارات </a:t>
            </a:r>
            <a:r>
              <a:rPr lang="ar-SA" dirty="0" err="1" smtClean="0"/>
              <a:t>الإتصال</a:t>
            </a:r>
            <a:r>
              <a:rPr lang="ar-SA" dirty="0" smtClean="0"/>
              <a:t> الهاتفي في العمل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dirty="0" smtClean="0"/>
              <a:t>أ- حددي </a:t>
            </a:r>
            <a:r>
              <a:rPr lang="ar-SA" dirty="0" smtClean="0"/>
              <a:t>وقت معين مُلائم خلال اليوم لإجراء مكالماتك الهاتفية.</a:t>
            </a:r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ب- حاولي ان </a:t>
            </a:r>
            <a:r>
              <a:rPr lang="ar-SA" dirty="0" err="1" smtClean="0"/>
              <a:t>تُغلقي</a:t>
            </a:r>
            <a:r>
              <a:rPr lang="ar-SA" dirty="0" smtClean="0"/>
              <a:t> باب مكتبك في اثناء </a:t>
            </a:r>
            <a:r>
              <a:rPr lang="ar-SA" dirty="0" err="1" smtClean="0"/>
              <a:t>الإتصالات</a:t>
            </a:r>
            <a:r>
              <a:rPr lang="ar-SA" dirty="0" smtClean="0"/>
              <a:t> الهاتفية لإضفاء الخصوصية على مكالماتك ولعدم مضايقة زميلاتك.</a:t>
            </a:r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ج- تجنبي أي مقاطعات لزيادة فاعلية المكالمة الهاتفية الى أقصى </a:t>
            </a:r>
            <a:r>
              <a:rPr lang="ar-SA" dirty="0" err="1" smtClean="0"/>
              <a:t>درجة .</a:t>
            </a: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1- مرحلة ما قبل بدء العمل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          سنحتاج في هذه المرحلة </a:t>
            </a:r>
            <a:r>
              <a:rPr lang="ar-SA" dirty="0" err="1" smtClean="0"/>
              <a:t>الى :</a:t>
            </a:r>
            <a:r>
              <a:rPr lang="ar-SA" dirty="0" smtClean="0"/>
              <a:t> </a:t>
            </a:r>
          </a:p>
          <a:p>
            <a:r>
              <a:rPr lang="ar-SA" dirty="0" smtClean="0"/>
              <a:t>إتقان كتابة سيرتك </a:t>
            </a:r>
            <a:r>
              <a:rPr lang="ar-SA" dirty="0" err="1" smtClean="0"/>
              <a:t>الذاتية .</a:t>
            </a:r>
            <a:endParaRPr lang="ar-SA" dirty="0" smtClean="0"/>
          </a:p>
          <a:p>
            <a:r>
              <a:rPr lang="ar-SA" dirty="0" smtClean="0"/>
              <a:t>كتابة خطاب تقديم </a:t>
            </a:r>
            <a:r>
              <a:rPr lang="ar-SA" dirty="0" err="1" smtClean="0"/>
              <a:t>مميز .</a:t>
            </a:r>
            <a:endParaRPr lang="ar-SA" dirty="0" smtClean="0"/>
          </a:p>
          <a:p>
            <a:r>
              <a:rPr lang="ar-SA" dirty="0" smtClean="0"/>
              <a:t>خطاب </a:t>
            </a:r>
            <a:r>
              <a:rPr lang="en-US" dirty="0" smtClean="0"/>
              <a:t>/</a:t>
            </a:r>
            <a:r>
              <a:rPr lang="ar-SA" dirty="0" smtClean="0"/>
              <a:t>خطابات </a:t>
            </a:r>
            <a:r>
              <a:rPr lang="ar-SA" dirty="0" err="1" smtClean="0"/>
              <a:t>توصية </a:t>
            </a:r>
            <a:r>
              <a:rPr lang="ar-SA" dirty="0" smtClean="0"/>
              <a:t>– سيقوم آخرون بكتابتها </a:t>
            </a:r>
            <a:r>
              <a:rPr lang="ar-SA" dirty="0" err="1" smtClean="0"/>
              <a:t>لك .</a:t>
            </a:r>
            <a:endParaRPr lang="ar-SA" dirty="0" smtClean="0"/>
          </a:p>
          <a:p>
            <a:r>
              <a:rPr lang="ar-SA" dirty="0" smtClean="0"/>
              <a:t>معرفة مدى قوة هذا الخطاب و مصداقيته قبل ان تشفعه بباقي </a:t>
            </a:r>
            <a:r>
              <a:rPr lang="ar-SA" dirty="0" err="1" smtClean="0"/>
              <a:t>مستنداتك .</a:t>
            </a:r>
            <a:endParaRPr lang="ar-SA" dirty="0" smtClean="0"/>
          </a:p>
          <a:p>
            <a:r>
              <a:rPr lang="ar-SA" dirty="0" smtClean="0"/>
              <a:t>استخدام بعض مهارات التواصل عند الوظائف المختلفة </a:t>
            </a:r>
            <a:r>
              <a:rPr lang="ar-SA" sz="2800" dirty="0" smtClean="0"/>
              <a:t>(كالبريد الالكتروني و الفاكسات )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معلومة !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البريد الصوتي </a:t>
            </a:r>
            <a:r>
              <a:rPr lang="en-US" dirty="0" smtClean="0"/>
              <a:t>Voice mail </a:t>
            </a:r>
            <a:r>
              <a:rPr lang="ar-SA" dirty="0" smtClean="0"/>
              <a:t> تعتبر الرسائل الصوتية شكلاً من أشكال </a:t>
            </a:r>
            <a:r>
              <a:rPr lang="ar-SA" dirty="0" err="1" smtClean="0"/>
              <a:t>الإتصال</a:t>
            </a:r>
            <a:r>
              <a:rPr lang="ar-SA" dirty="0" smtClean="0"/>
              <a:t> في مجال </a:t>
            </a:r>
            <a:r>
              <a:rPr lang="ar-SA" dirty="0" err="1" smtClean="0"/>
              <a:t>الأعمال </a:t>
            </a:r>
            <a:r>
              <a:rPr lang="ar-SA" dirty="0" smtClean="0"/>
              <a:t>, و خاصةً لمن يتواصل مع عدد كبير من العملاء بشكل مستمر مثل: شركات حجز الطيران او </a:t>
            </a:r>
            <a:r>
              <a:rPr lang="ar-SA" dirty="0" err="1" smtClean="0"/>
              <a:t>الفنادق </a:t>
            </a:r>
            <a:r>
              <a:rPr lang="ar-SA" dirty="0" smtClean="0"/>
              <a:t>, فلا يضطر الى إعادة </a:t>
            </a:r>
            <a:r>
              <a:rPr lang="ar-SA" dirty="0" err="1" smtClean="0"/>
              <a:t>الإتصال</a:t>
            </a:r>
            <a:r>
              <a:rPr lang="ar-SA" dirty="0" smtClean="0"/>
              <a:t> للتواصل مع عميل </a:t>
            </a:r>
            <a:r>
              <a:rPr lang="ar-SA" dirty="0" err="1" smtClean="0"/>
              <a:t>آخر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لا بد من </a:t>
            </a:r>
            <a:r>
              <a:rPr lang="ar-SA" dirty="0" err="1" smtClean="0"/>
              <a:t>مُراعات</a:t>
            </a:r>
            <a:r>
              <a:rPr lang="ar-SA" dirty="0" smtClean="0"/>
              <a:t> الآتي عند ترك رسالة </a:t>
            </a:r>
            <a:r>
              <a:rPr lang="ar-SA" dirty="0" err="1" smtClean="0"/>
              <a:t>صوتية: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1- يقوم المتصل بكتابة ما يُريد </a:t>
            </a:r>
            <a:r>
              <a:rPr lang="ar-SA" dirty="0" err="1" smtClean="0"/>
              <a:t>إبلاغة</a:t>
            </a:r>
            <a:r>
              <a:rPr lang="ar-SA" dirty="0" smtClean="0"/>
              <a:t> في دفتره بشكل واضح و </a:t>
            </a:r>
            <a:r>
              <a:rPr lang="ar-SA" dirty="0" err="1" smtClean="0"/>
              <a:t>مُختصر </a:t>
            </a:r>
            <a:r>
              <a:rPr lang="ar-SA" dirty="0" smtClean="0"/>
              <a:t>, حتى لا يُفاجأ بعدم وجود العميل وليكون مُستعد لسرد رسالته </a:t>
            </a:r>
            <a:r>
              <a:rPr lang="ar-SA" dirty="0" err="1" smtClean="0"/>
              <a:t>بوضوح .</a:t>
            </a:r>
            <a:r>
              <a:rPr lang="ar-SA" dirty="0" smtClean="0"/>
              <a:t>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2- يجب ان يحتفظ المتصل في ذهنه بالهدف </a:t>
            </a:r>
            <a:r>
              <a:rPr lang="ar-SA" dirty="0" err="1" smtClean="0"/>
              <a:t>التالي 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إن الهدف من تركه لرسالة صوتية ان يعرف المُتلقي من هو المُتصل و وقت </a:t>
            </a:r>
            <a:r>
              <a:rPr lang="ar-SA" dirty="0" err="1" smtClean="0"/>
              <a:t>الإتصال</a:t>
            </a:r>
            <a:r>
              <a:rPr lang="ar-SA" dirty="0" smtClean="0"/>
              <a:t> و المعلومة التي يريد المُتصل ايصالها </a:t>
            </a:r>
            <a:r>
              <a:rPr lang="ar-SA" dirty="0" err="1" smtClean="0"/>
              <a:t>اليه .</a:t>
            </a:r>
            <a:endParaRPr lang="ar-SA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ما يجب مُراعاته عن ترك رسالة صوتية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3- لاحظي ان جميع الرسائل الصوتية تحتوي على معلومة واحدة ولا ينبغي ان تزيد عن دقيقة واحدة و الأفضل إذا زادت عن ذلك ان </a:t>
            </a:r>
            <a:r>
              <a:rPr lang="ar-SA" dirty="0" err="1" smtClean="0"/>
              <a:t>تستخدمي</a:t>
            </a:r>
            <a:r>
              <a:rPr lang="ar-SA" dirty="0" smtClean="0"/>
              <a:t> البريد الالكتروني او الخطابات </a:t>
            </a:r>
            <a:r>
              <a:rPr lang="ar-SA" dirty="0" err="1" smtClean="0"/>
              <a:t>العادية .</a:t>
            </a:r>
            <a:r>
              <a:rPr lang="ar-SA" dirty="0" smtClean="0"/>
              <a:t>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4- </a:t>
            </a:r>
            <a:r>
              <a:rPr lang="ar-SA" smtClean="0"/>
              <a:t>راعي التحدث ببطء </a:t>
            </a:r>
            <a:r>
              <a:rPr lang="ar-SA" dirty="0" smtClean="0"/>
              <a:t>نسبياً و بوضوح لتكون رسالتك مفهومة.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5- راعي خصوصية </a:t>
            </a:r>
            <a:r>
              <a:rPr lang="ar-SA" dirty="0" err="1" smtClean="0"/>
              <a:t>العميل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2- مرحلة العمل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سنحتاج الى معظم هذه المهارات خاصةً عند كتابة سيرتك الذاتية عند البحث لعمل </a:t>
            </a:r>
            <a:r>
              <a:rPr lang="ar-SA" dirty="0" err="1" smtClean="0"/>
              <a:t>افضل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3- مرحلة ما بعد العمل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غالباً ما يُطلب منك عند التقاعد او </a:t>
            </a:r>
            <a:r>
              <a:rPr lang="ar-SA" dirty="0" err="1" smtClean="0"/>
              <a:t>الإنتقال</a:t>
            </a:r>
            <a:r>
              <a:rPr lang="ar-SA" dirty="0" smtClean="0"/>
              <a:t> لعمل آخر كتابة خطاب توصية </a:t>
            </a:r>
            <a:r>
              <a:rPr lang="ar-SA" dirty="0" err="1" smtClean="0"/>
              <a:t>لاحد</a:t>
            </a:r>
            <a:r>
              <a:rPr lang="ar-SA" dirty="0" smtClean="0"/>
              <a:t> مرؤوسيك في العمل </a:t>
            </a:r>
            <a:r>
              <a:rPr lang="ar-SA" dirty="0" err="1" smtClean="0"/>
              <a:t>السابق .</a:t>
            </a:r>
            <a:r>
              <a:rPr lang="ar-SA" dirty="0" smtClean="0"/>
              <a:t> </a:t>
            </a:r>
          </a:p>
          <a:p>
            <a:endParaRPr lang="ar-SA" dirty="0" smtClean="0"/>
          </a:p>
          <a:p>
            <a:r>
              <a:rPr lang="ar-SA" dirty="0" smtClean="0"/>
              <a:t>إن إتقان مهارات </a:t>
            </a:r>
            <a:r>
              <a:rPr lang="ar-SA" dirty="0" err="1" smtClean="0"/>
              <a:t>الإتصال</a:t>
            </a:r>
            <a:r>
              <a:rPr lang="ar-SA" dirty="0" smtClean="0"/>
              <a:t> في مجال الأعمال من الأمور الحتمية لمن يسعى للتفوق و </a:t>
            </a:r>
            <a:r>
              <a:rPr lang="ar-SA" dirty="0" err="1" smtClean="0"/>
              <a:t>الإحتراف</a:t>
            </a:r>
            <a:r>
              <a:rPr lang="ar-SA" dirty="0" smtClean="0"/>
              <a:t> , بغض النظر عن مرحلته الوظيفية او </a:t>
            </a:r>
            <a:r>
              <a:rPr lang="ar-SA" dirty="0" err="1" smtClean="0"/>
              <a:t>العمرية .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ب- مستويات الاتصال في بيئة العمل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ar-SA" dirty="0" smtClean="0"/>
              <a:t>” </a:t>
            </a:r>
            <a:r>
              <a:rPr lang="ar-SA" dirty="0" err="1" smtClean="0"/>
              <a:t>الإتصال</a:t>
            </a:r>
            <a:r>
              <a:rPr lang="ar-SA" dirty="0" smtClean="0"/>
              <a:t> ‘‘ له اثر كبير في إنجاح خطط العمل في أي مؤسسة من </a:t>
            </a:r>
            <a:r>
              <a:rPr lang="ar-SA" dirty="0" err="1" smtClean="0"/>
              <a:t>المؤسسات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FontTx/>
              <a:buChar char="-"/>
            </a:pPr>
            <a:r>
              <a:rPr lang="ar-SA" dirty="0" err="1" smtClean="0"/>
              <a:t>تفعيل</a:t>
            </a:r>
            <a:r>
              <a:rPr lang="ar-SA" dirty="0" smtClean="0"/>
              <a:t> </a:t>
            </a:r>
            <a:r>
              <a:rPr lang="ar-SA" dirty="0" err="1" smtClean="0"/>
              <a:t>الإتصال</a:t>
            </a:r>
            <a:r>
              <a:rPr lang="ar-SA" dirty="0" smtClean="0"/>
              <a:t> في بيئة العمل يؤدي الى تحقيق المخرجات </a:t>
            </a:r>
            <a:r>
              <a:rPr lang="ar-SA" dirty="0" err="1" smtClean="0"/>
              <a:t>الإيجابية </a:t>
            </a:r>
            <a:r>
              <a:rPr lang="ar-SA" dirty="0" smtClean="0"/>
              <a:t>, و يرفع من مستوى الأداء الكلي </a:t>
            </a:r>
            <a:r>
              <a:rPr lang="ar-SA" dirty="0" err="1" smtClean="0"/>
              <a:t>للمؤسسة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للوصول الى النجاح </a:t>
            </a:r>
            <a:r>
              <a:rPr lang="ar-SA" dirty="0" err="1" smtClean="0"/>
              <a:t>في </a:t>
            </a:r>
            <a:r>
              <a:rPr lang="ar-SA" dirty="0" smtClean="0"/>
              <a:t>” </a:t>
            </a:r>
            <a:r>
              <a:rPr lang="ar-SA" dirty="0" err="1" smtClean="0"/>
              <a:t>الإتصال</a:t>
            </a:r>
            <a:r>
              <a:rPr lang="ar-SA" dirty="0" smtClean="0"/>
              <a:t> في بيئة </a:t>
            </a:r>
            <a:r>
              <a:rPr lang="ar-SA" dirty="0" err="1" smtClean="0"/>
              <a:t>العمل </a:t>
            </a:r>
            <a:r>
              <a:rPr lang="ar-SA" dirty="0" smtClean="0"/>
              <a:t>‘‘ لا بد من فهم مستويات </a:t>
            </a:r>
            <a:r>
              <a:rPr lang="ar-SA" dirty="0" err="1" smtClean="0"/>
              <a:t>الإتصال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للإتصال</a:t>
            </a:r>
            <a:r>
              <a:rPr lang="ar-SA" dirty="0" smtClean="0"/>
              <a:t> في بيئة العمل خمسة </a:t>
            </a:r>
            <a:r>
              <a:rPr lang="ar-SA" dirty="0" err="1" smtClean="0"/>
              <a:t>مستويات :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1- </a:t>
            </a:r>
            <a:r>
              <a:rPr lang="ar-SA" dirty="0" err="1" smtClean="0"/>
              <a:t>الإتصال</a:t>
            </a:r>
            <a:r>
              <a:rPr lang="ar-SA" dirty="0" smtClean="0"/>
              <a:t> الصاعد من المرؤوس الى </a:t>
            </a:r>
            <a:r>
              <a:rPr lang="ar-SA" dirty="0" err="1" smtClean="0"/>
              <a:t>الرئيس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2- </a:t>
            </a:r>
            <a:r>
              <a:rPr lang="ar-SA" dirty="0" err="1" smtClean="0"/>
              <a:t>الإتصال</a:t>
            </a:r>
            <a:r>
              <a:rPr lang="ar-SA" dirty="0" smtClean="0"/>
              <a:t> النازل من الرئيس الى </a:t>
            </a:r>
            <a:r>
              <a:rPr lang="ar-SA" dirty="0" err="1" smtClean="0"/>
              <a:t>المرؤوس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3- </a:t>
            </a:r>
            <a:r>
              <a:rPr lang="ar-SA" dirty="0" err="1" smtClean="0"/>
              <a:t>الإتصال</a:t>
            </a:r>
            <a:r>
              <a:rPr lang="ar-SA" dirty="0" smtClean="0"/>
              <a:t> الافقي بين الزملاء في المستوى </a:t>
            </a:r>
            <a:r>
              <a:rPr lang="ar-SA" dirty="0" err="1" smtClean="0"/>
              <a:t>نفسه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4- </a:t>
            </a:r>
            <a:r>
              <a:rPr lang="ar-SA" dirty="0" err="1" smtClean="0"/>
              <a:t>الإتصال</a:t>
            </a:r>
            <a:r>
              <a:rPr lang="ar-SA" dirty="0" smtClean="0"/>
              <a:t> مع </a:t>
            </a:r>
            <a:r>
              <a:rPr lang="ar-SA" dirty="0" err="1" smtClean="0"/>
              <a:t>العملاء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5- </a:t>
            </a:r>
            <a:r>
              <a:rPr lang="ar-SA" dirty="0" err="1" smtClean="0"/>
              <a:t>الإتصال</a:t>
            </a:r>
            <a:r>
              <a:rPr lang="ar-SA" dirty="0" smtClean="0"/>
              <a:t> مع البيئة </a:t>
            </a:r>
            <a:r>
              <a:rPr lang="ar-SA" dirty="0" err="1" smtClean="0"/>
              <a:t>الخارجية .</a:t>
            </a:r>
            <a:endParaRPr lang="ar-SA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606</TotalTime>
  <Words>3002</Words>
  <Application>Microsoft Office PowerPoint</Application>
  <PresentationFormat>عرض على الشاشة (3:4)‏</PresentationFormat>
  <Paragraphs>326</Paragraphs>
  <Slides>52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52</vt:i4>
      </vt:variant>
    </vt:vector>
  </HeadingPairs>
  <TitlesOfParts>
    <vt:vector size="53" baseType="lpstr">
      <vt:lpstr>مشربية</vt:lpstr>
      <vt:lpstr>الوحدة السادسة</vt:lpstr>
      <vt:lpstr>العناصر التي سنتعرف عليها في هذه الوحدة</vt:lpstr>
      <vt:lpstr>مقدمة</vt:lpstr>
      <vt:lpstr>أ- اقسام الإتصال في بيئة العمل </vt:lpstr>
      <vt:lpstr>1- مرحلة ما قبل بدء العمل </vt:lpstr>
      <vt:lpstr>2- مرحلة العمل </vt:lpstr>
      <vt:lpstr>3- مرحلة ما بعد العمل </vt:lpstr>
      <vt:lpstr>ب- مستويات الاتصال في بيئة العمل </vt:lpstr>
      <vt:lpstr>للإتصال في بيئة العمل خمسة مستويات : </vt:lpstr>
      <vt:lpstr>ج- مهارات التقديم للوظيفة </vt:lpstr>
      <vt:lpstr>تعريف السيرة الذاتية </vt:lpstr>
      <vt:lpstr>اهمية السيرة الذاتية</vt:lpstr>
      <vt:lpstr>المكونات الأساسية للسيرة الذاتية </vt:lpstr>
      <vt:lpstr>تابع المكونات الأساسية للسيرة الذاتية </vt:lpstr>
      <vt:lpstr>(12) نصيحة لكتابة سيرة ذاتية ناجحة </vt:lpstr>
      <vt:lpstr>تابع  (12) نصيحة لكتابة سيرة ذاتية ناجحة </vt:lpstr>
      <vt:lpstr>(12) امراً لابد ان تتفاداها للحصول على سيرة ذاتية احترافية </vt:lpstr>
      <vt:lpstr>تابع (12) امراً لابد ان تتفاداها للحصول على سيرة ذاتية احترافية </vt:lpstr>
      <vt:lpstr>أنواع السير الذاتية</vt:lpstr>
      <vt:lpstr>ثانياً: كتابة خطاب التقديم cover letter</vt:lpstr>
      <vt:lpstr>عرض تقديمي في PowerPoint</vt:lpstr>
      <vt:lpstr>كيف تكتب خطاب التقديم </vt:lpstr>
      <vt:lpstr>تابع كيف تكتب خطاب التقديم </vt:lpstr>
      <vt:lpstr>تابع كيف تكتب خطاب التقديم</vt:lpstr>
      <vt:lpstr>نصائح ينبغي مراعاتها عند إعداد خطاب التقديم ليكون إحترافياً و فعالاً</vt:lpstr>
      <vt:lpstr>تابع نصائح ينبغي مراعاتها عند إعداد خطاب التقديم ليكون إحترافياً و فعالاً</vt:lpstr>
      <vt:lpstr>تابع نصائح ينبغي مراعاتها عند إعداد خطاب التقديم ليكون إحترافياً و فعالاً</vt:lpstr>
      <vt:lpstr>ثالثاً: كتابة خطاب التوصية </vt:lpstr>
      <vt:lpstr>تابع كتابة خطاب توصية </vt:lpstr>
      <vt:lpstr>رابعاً: اجتياز المقابلات الشخصية </vt:lpstr>
      <vt:lpstr>اهم خصائص إجتياز المقابلة الشخصية </vt:lpstr>
      <vt:lpstr>الإستعداد للمقابلة الشخصية </vt:lpstr>
      <vt:lpstr>تابع الإستعداد للمقابلة الشخصية </vt:lpstr>
      <vt:lpstr>اثناء المقابلة الشخصية </vt:lpstr>
      <vt:lpstr>تابع اثناء المقابلة الشخصية </vt:lpstr>
      <vt:lpstr>الأسئلة التي يجب توقعها أثناء المقابلة </vt:lpstr>
      <vt:lpstr>الأسئلة التي يمكن ان تسأليها في المقابلة </vt:lpstr>
      <vt:lpstr>تابع الاسئلة التي يمكن ان تسأليها في المقابلة </vt:lpstr>
      <vt:lpstr>ماذا بعد انتهاء المقابلة الشخصية ؟</vt:lpstr>
      <vt:lpstr>د- الإتصال المكتوب و الإتصال الشفهي ” المنطوق ‘‘ في بيئة العمل </vt:lpstr>
      <vt:lpstr>اولاً: الإتصال المكتوب </vt:lpstr>
      <vt:lpstr>أنماط الإتصال الكتابي في مجال الاعمال </vt:lpstr>
      <vt:lpstr>نصائح لتفعيل التعامل مع رسائل الفاكس </vt:lpstr>
      <vt:lpstr>ثانياً: الإتصال الشفهي </vt:lpstr>
      <vt:lpstr>طرق الإستعمال الخاطئ للمكالمات الهاتفية </vt:lpstr>
      <vt:lpstr>اولاً: الإعداد لإجراء المكالمة الهاتفية</vt:lpstr>
      <vt:lpstr>ثانياً: إجراء المكالمة الهاتفية </vt:lpstr>
      <vt:lpstr>تابع خطوات إجراء المكالمة الهاتفية بفاعلية:</vt:lpstr>
      <vt:lpstr>ثالثاً: ملاحظات عامة لتحسين مهارات الإتصال الهاتفي في العمل </vt:lpstr>
      <vt:lpstr>معلومة !</vt:lpstr>
      <vt:lpstr>لا بد من مُراعات الآتي عند ترك رسالة صوتية:</vt:lpstr>
      <vt:lpstr>تابع ما يجب مُراعاته عن ترك رسالة صوتية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السادسة</dc:title>
  <dc:creator>user</dc:creator>
  <cp:lastModifiedBy>TOSHIBA</cp:lastModifiedBy>
  <cp:revision>69</cp:revision>
  <dcterms:created xsi:type="dcterms:W3CDTF">2013-07-12T20:03:06Z</dcterms:created>
  <dcterms:modified xsi:type="dcterms:W3CDTF">2013-12-03T17:27:51Z</dcterms:modified>
</cp:coreProperties>
</file>