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omments/comment1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12192000" cy="6858000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1Ahmad ageel" initials="1a" lastIdx="1" clrIdx="0">
    <p:extLst>
      <p:ext uri="{19B8F6BF-5375-455C-9EA6-DF929625EA0E}">
        <p15:presenceInfo xmlns:p15="http://schemas.microsoft.com/office/powerpoint/2012/main" userId="03d3f2717c95f098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4956" autoAdjust="0"/>
    <p:restoredTop sz="94660"/>
  </p:normalViewPr>
  <p:slideViewPr>
    <p:cSldViewPr snapToGrid="0">
      <p:cViewPr>
        <p:scale>
          <a:sx n="96" d="100"/>
          <a:sy n="96" d="100"/>
        </p:scale>
        <p:origin x="-60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5-02-22T16:40:41.915" idx="1">
    <p:pos x="6436" y="457"/>
    <p:text/>
    <p:extLst>
      <p:ext uri="{C676402C-5697-4E1C-873F-D02D1690AC5C}">
        <p15:threadingInfo xmlns:p15="http://schemas.microsoft.com/office/powerpoint/2012/main" timeZoneBias="-180"/>
      </p:ext>
    </p:extLst>
  </p:cm>
</p:cmLst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FA4836-67B9-4071-9B46-59AAEBF55B9C}" type="datetimeFigureOut">
              <a:rPr lang="ar-SA" smtClean="0"/>
              <a:t>03/05/36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6F40C3-5D2F-4E38-8D70-1A593F62640E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9553095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FA4836-67B9-4071-9B46-59AAEBF55B9C}" type="datetimeFigureOut">
              <a:rPr lang="ar-SA" smtClean="0"/>
              <a:t>03/05/36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6F40C3-5D2F-4E38-8D70-1A593F62640E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4023357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FA4836-67B9-4071-9B46-59AAEBF55B9C}" type="datetimeFigureOut">
              <a:rPr lang="ar-SA" smtClean="0"/>
              <a:t>03/05/36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6F40C3-5D2F-4E38-8D70-1A593F62640E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8654937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FA4836-67B9-4071-9B46-59AAEBF55B9C}" type="datetimeFigureOut">
              <a:rPr lang="ar-SA" smtClean="0"/>
              <a:t>03/05/36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6F40C3-5D2F-4E38-8D70-1A593F62640E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9980428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FA4836-67B9-4071-9B46-59AAEBF55B9C}" type="datetimeFigureOut">
              <a:rPr lang="ar-SA" smtClean="0"/>
              <a:t>03/05/36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6F40C3-5D2F-4E38-8D70-1A593F62640E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6445606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FA4836-67B9-4071-9B46-59AAEBF55B9C}" type="datetimeFigureOut">
              <a:rPr lang="ar-SA" smtClean="0"/>
              <a:t>03/05/36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6F40C3-5D2F-4E38-8D70-1A593F62640E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9583146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FA4836-67B9-4071-9B46-59AAEBF55B9C}" type="datetimeFigureOut">
              <a:rPr lang="ar-SA" smtClean="0"/>
              <a:t>03/05/36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6F40C3-5D2F-4E38-8D70-1A593F62640E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9676475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FA4836-67B9-4071-9B46-59AAEBF55B9C}" type="datetimeFigureOut">
              <a:rPr lang="ar-SA" smtClean="0"/>
              <a:t>03/05/36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6F40C3-5D2F-4E38-8D70-1A593F62640E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466962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FA4836-67B9-4071-9B46-59AAEBF55B9C}" type="datetimeFigureOut">
              <a:rPr lang="ar-SA" smtClean="0"/>
              <a:t>03/05/36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6F40C3-5D2F-4E38-8D70-1A593F62640E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932424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FA4836-67B9-4071-9B46-59AAEBF55B9C}" type="datetimeFigureOut">
              <a:rPr lang="ar-SA" smtClean="0"/>
              <a:t>03/05/36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6F40C3-5D2F-4E38-8D70-1A593F62640E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400439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مع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FA4836-67B9-4071-9B46-59AAEBF55B9C}" type="datetimeFigureOut">
              <a:rPr lang="ar-SA" smtClean="0"/>
              <a:t>03/05/36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6F40C3-5D2F-4E38-8D70-1A593F62640E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3449648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FA4836-67B9-4071-9B46-59AAEBF55B9C}" type="datetimeFigureOut">
              <a:rPr lang="ar-SA" smtClean="0"/>
              <a:t>03/05/36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6F40C3-5D2F-4E38-8D70-1A593F62640E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0345010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r" defTabSz="914400" rtl="1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r" defTabSz="914400" rtl="1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library.islamweb.net/newlibrary/display_book.php?idfrom=383&amp;idto=383&amp;bk_no=51&amp;ID=371#docu" TargetMode="External"/><Relationship Id="rId2" Type="http://schemas.openxmlformats.org/officeDocument/2006/relationships/hyperlink" Target="http://library.islamweb.net/newlibrary/display_book.php?idfrom=84&amp;idto=85&amp;bk_no=51&amp;ID=83#docu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1.xml"/><Relationship Id="rId2" Type="http://schemas.openxmlformats.org/officeDocument/2006/relationships/hyperlink" Target="http://library.islamweb.net/newlibrary/display_book.php?idfrom=380&amp;idto=380&amp;bk_no=51&amp;ID=368#docu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ar-SA" b="1" u="sng" dirty="0" smtClean="0">
                <a:solidFill>
                  <a:srgbClr val="FF0000"/>
                </a:solidFill>
              </a:rPr>
              <a:t>الوحدة الثالثة:</a:t>
            </a:r>
            <a:r>
              <a:rPr lang="ar-SA" dirty="0" smtClean="0"/>
              <a:t/>
            </a:r>
            <a:br>
              <a:rPr lang="ar-SA" dirty="0" smtClean="0"/>
            </a:br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ar-SA" sz="3600" b="1" dirty="0" smtClean="0"/>
              <a:t>إن ضوابط وشروط ممارسة العمل المهني والوظيفي هي في الحقيقة أحكام شرعية يلزم المسلم التخلق بها، وتتمثل هذه </a:t>
            </a:r>
            <a:r>
              <a:rPr lang="ar-SA" sz="3600" b="1" u="sng" dirty="0" smtClean="0">
                <a:solidFill>
                  <a:srgbClr val="FF0000"/>
                </a:solidFill>
              </a:rPr>
              <a:t>الشروط فيما يلي:</a:t>
            </a:r>
            <a:endParaRPr lang="ar-SA" sz="3600" b="1" u="sng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40392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SA" sz="4000" b="1" u="sng" dirty="0" smtClean="0">
                <a:solidFill>
                  <a:srgbClr val="FF0000"/>
                </a:solidFill>
              </a:rPr>
              <a:t> الشرط الخامس: احترام العامل ومعاملته معاملة لائقة:</a:t>
            </a:r>
            <a:endParaRPr lang="ar-SA" sz="4000" b="1" u="sng" dirty="0">
              <a:solidFill>
                <a:srgbClr val="FF000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العامل أيا كان عرقه أو لونه أو جنسه فهو إنسان يجب معاملته  معاملة لائقة</a:t>
            </a:r>
          </a:p>
          <a:p>
            <a:pPr marL="0" indent="0">
              <a:buNone/>
            </a:pPr>
            <a:r>
              <a:rPr lang="ar-SA" dirty="0"/>
              <a:t> </a:t>
            </a:r>
            <a:r>
              <a:rPr lang="ar-SA" dirty="0" smtClean="0"/>
              <a:t>وقد حث ديننا على التعامل الحسن ، فنهى عن القسوة وأمر بالرفق والإحسان في كل شيء</a:t>
            </a:r>
          </a:p>
          <a:p>
            <a:pPr marL="0" indent="0">
              <a:buNone/>
            </a:pPr>
            <a:r>
              <a:rPr lang="ar-SA" dirty="0"/>
              <a:t> </a:t>
            </a:r>
            <a:r>
              <a:rPr lang="ar-SA" dirty="0" smtClean="0"/>
              <a:t>فالرفق ما دخل في شيء إلا زانه وما نزع من شيء إلا شانه .</a:t>
            </a:r>
          </a:p>
          <a:p>
            <a:pPr marL="0" indent="0">
              <a:buNone/>
            </a:pPr>
            <a:r>
              <a:rPr lang="ar-SA" dirty="0"/>
              <a:t> </a:t>
            </a:r>
            <a:r>
              <a:rPr lang="ar-SA" dirty="0" smtClean="0"/>
              <a:t>ونهى عن السخرية والسب والشتم فليس المؤمن بالطعان ولا اللعان ولا الفاحش البذيء،</a:t>
            </a:r>
          </a:p>
          <a:p>
            <a:pPr marL="0" indent="0">
              <a:buNone/>
            </a:pPr>
            <a:r>
              <a:rPr lang="ar-SA" dirty="0"/>
              <a:t> </a:t>
            </a:r>
            <a:r>
              <a:rPr lang="ar-SA" dirty="0" smtClean="0"/>
              <a:t>وأمر بالإحسان في القول والعمل ( إن الله يأمر بالعدل والإحسان) ، (وقولوا للناس حسنا)</a:t>
            </a:r>
          </a:p>
          <a:p>
            <a:pPr marL="0" indent="0">
              <a:buNone/>
            </a:pPr>
            <a:r>
              <a:rPr lang="ar-SA" dirty="0"/>
              <a:t> </a:t>
            </a:r>
            <a:r>
              <a:rPr lang="ar-SA" dirty="0" smtClean="0"/>
              <a:t>بل الإسلام لا يأمر بالإحسان إلى الإنسان فحسب بل يأمر بالإحسان إلى الحيوان ،</a:t>
            </a:r>
          </a:p>
          <a:p>
            <a:pPr marL="0" indent="0">
              <a:buNone/>
            </a:pPr>
            <a:r>
              <a:rPr lang="ar-SA" dirty="0" smtClean="0"/>
              <a:t>( ففي كل ذي كبد رطبة أجر) ودخلت امرأة الجنة بسبب كلب ودخلت أخرى الجنة بسبب هرة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2406216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699052" y="454025"/>
            <a:ext cx="10515600" cy="4351338"/>
          </a:xfrm>
        </p:spPr>
        <p:txBody>
          <a:bodyPr/>
          <a:lstStyle/>
          <a:p>
            <a:r>
              <a:rPr lang="ar-SA" dirty="0" smtClean="0"/>
              <a:t>والمعاملة اللائقة ركن أصيل في نظام العمل في المملكة العربية السعودية:</a:t>
            </a:r>
          </a:p>
          <a:p>
            <a:pPr marL="0" indent="0">
              <a:buNone/>
            </a:pPr>
            <a:r>
              <a:rPr lang="ar-SA" dirty="0"/>
              <a:t> </a:t>
            </a:r>
            <a:r>
              <a:rPr lang="ar-SA" dirty="0" smtClean="0"/>
              <a:t> فمن فقرات المادة61 : على صاحب العمل: ((  ..</a:t>
            </a:r>
            <a:r>
              <a:rPr lang="ar-SA" dirty="0" smtClean="0">
                <a:solidFill>
                  <a:srgbClr val="0000FF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وأن يعامل عماله </a:t>
            </a:r>
            <a:r>
              <a:rPr lang="ar-SA" dirty="0" err="1" smtClean="0">
                <a:solidFill>
                  <a:srgbClr val="0000FF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بالإحترام</a:t>
            </a:r>
            <a:r>
              <a:rPr lang="ar-SA" dirty="0" smtClean="0">
                <a:solidFill>
                  <a:srgbClr val="0000FF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اللائق ، وأن يمتنع عن كل قول أو فعل يمس كرامتهم ودينهم . ))</a:t>
            </a:r>
          </a:p>
          <a:p>
            <a:pPr marL="0" indent="0">
              <a:buNone/>
            </a:pPr>
            <a:r>
              <a:rPr lang="ar-SA" dirty="0" smtClean="0">
                <a:cs typeface="Times New Roman" panose="02020603050405020304" pitchFamily="18" charset="0"/>
              </a:rPr>
              <a:t>وفي المادة161:  </a:t>
            </a:r>
            <a:r>
              <a:rPr lang="ar-SA" dirty="0" smtClean="0">
                <a:solidFill>
                  <a:srgbClr val="0000FF"/>
                </a:solidFill>
                <a:cs typeface="Times New Roman" panose="02020603050405020304" pitchFamily="18" charset="0"/>
              </a:rPr>
              <a:t>((</a:t>
            </a:r>
            <a:r>
              <a:rPr lang="ar-SA" dirty="0" smtClean="0">
                <a:solidFill>
                  <a:srgbClr val="0000FF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لا يجوز تشغيل الأحداث في الأعمال الخطرة أو الصناعات الضارة ، أو في المهن والأعمال التي يحتمل لأن تعرض صحتهم أو سلامتهم أو أخلاقهم للخطر ، بسبب طبيعتها أو الظروف التي تؤدي فيها .))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7332753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SA" sz="4000" b="1" u="sng" dirty="0" smtClean="0">
                <a:solidFill>
                  <a:srgbClr val="FF0000"/>
                </a:solidFill>
              </a:rPr>
              <a:t>الشرط الأول: أن يكون العمل مشروعا:</a:t>
            </a:r>
            <a:endParaRPr lang="ar-SA" sz="4000" b="1" u="sng" dirty="0">
              <a:solidFill>
                <a:srgbClr val="FF000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ar-SA" dirty="0" smtClean="0"/>
              <a:t>      فيجب أن يكون العمل بذاته والهدف منه </a:t>
            </a:r>
            <a:r>
              <a:rPr lang="ar-SA" dirty="0" smtClean="0">
                <a:solidFill>
                  <a:srgbClr val="FF0000"/>
                </a:solidFill>
              </a:rPr>
              <a:t>غير محرم شرعا </a:t>
            </a:r>
            <a:r>
              <a:rPr lang="ar-SA" dirty="0" smtClean="0"/>
              <a:t>، فالحلال الطيب هو الأساس الذي يقوم عليه طلب الرزق. </a:t>
            </a:r>
          </a:p>
          <a:p>
            <a:pPr marL="0" indent="0">
              <a:buNone/>
            </a:pPr>
            <a:r>
              <a:rPr lang="ar-SA" dirty="0" smtClean="0"/>
              <a:t>  قال تعالى:( </a:t>
            </a:r>
            <a:r>
              <a:rPr lang="ar-SA" dirty="0" smtClean="0">
                <a:hlinkClick r:id="rId2"/>
              </a:rPr>
              <a:t>يَا أَيُّهَا الَّذِينَ آمَنُوا كُلُوا مِنْ طَيِّبَاتِ مَا رَزَقْنَاكُمْ وَاشْكُرُوا لِلَّهِ إِنْ كُنْتُمْ إِيَّاهُ تَعْبُدُونَ) </a:t>
            </a:r>
            <a:endParaRPr lang="ar-SA" dirty="0" smtClean="0"/>
          </a:p>
          <a:p>
            <a:pPr marL="0" indent="0">
              <a:buNone/>
            </a:pPr>
            <a:r>
              <a:rPr lang="ar-SA" dirty="0" smtClean="0"/>
              <a:t/>
            </a:r>
            <a:br>
              <a:rPr lang="ar-SA" dirty="0" smtClean="0"/>
            </a:br>
            <a:r>
              <a:rPr lang="ar-SA" dirty="0" smtClean="0"/>
              <a:t>   وقال تعالى:  </a:t>
            </a:r>
            <a:r>
              <a:rPr lang="ar-SA" b="1" dirty="0" smtClean="0">
                <a:latin typeface="Arabic Transparent" panose="020B0604020202020204" pitchFamily="34" charset="0"/>
              </a:rPr>
              <a:t>( </a:t>
            </a:r>
            <a:r>
              <a:rPr lang="ar-SA" b="1" u="none" strike="noStrike" dirty="0" smtClean="0">
                <a:effectLst/>
                <a:latin typeface="Arabic Transparent" panose="020B0604020202020204" pitchFamily="34" charset="0"/>
                <a:hlinkClick r:id="rId3"/>
              </a:rPr>
              <a:t>يَسْأَلُونَكَ مَاذَا أُحِلَّ لَهُمْ قُلْ أُحِلَّ لَكُمُ الطَّيِّبَاتُ </a:t>
            </a:r>
            <a:r>
              <a:rPr lang="ar-SA" b="1" u="none" strike="noStrike" dirty="0" smtClean="0">
                <a:effectLst/>
                <a:latin typeface="Arabic Transparent" panose="020B0604020202020204" pitchFamily="34" charset="0"/>
              </a:rPr>
              <a:t>..)</a:t>
            </a:r>
          </a:p>
          <a:p>
            <a:pPr marL="0" indent="0">
              <a:buNone/>
            </a:pPr>
            <a:r>
              <a:rPr lang="ar-SA" b="1" dirty="0">
                <a:latin typeface="Arabic Transparent" panose="020B0604020202020204" pitchFamily="34" charset="0"/>
              </a:rPr>
              <a:t> </a:t>
            </a:r>
            <a:r>
              <a:rPr lang="ar-SA" b="1" dirty="0" smtClean="0">
                <a:latin typeface="Arabic Transparent" panose="020B0604020202020204" pitchFamily="34" charset="0"/>
              </a:rPr>
              <a:t>فيحرم التعامل بالربا واكتساب المال بالغش والتطفيف ...وكل ما يحرم من المعاملات ..   </a:t>
            </a:r>
          </a:p>
          <a:p>
            <a:pPr marL="0" indent="0">
              <a:buNone/>
            </a:pPr>
            <a:r>
              <a:rPr lang="ar-SA" b="1" dirty="0">
                <a:latin typeface="Arabic Transparent" panose="020B0604020202020204" pitchFamily="34" charset="0"/>
              </a:rPr>
              <a:t> </a:t>
            </a:r>
            <a:r>
              <a:rPr lang="ar-SA" b="1" dirty="0" smtClean="0">
                <a:latin typeface="Arabic Transparent" panose="020B0604020202020204" pitchFamily="34" charset="0"/>
              </a:rPr>
              <a:t>  وهي قليلة – بحمد الله – إذا ما قورنت بالحلال المباح..</a:t>
            </a:r>
          </a:p>
          <a:p>
            <a:pPr marL="0" indent="0">
              <a:buNone/>
            </a:pPr>
            <a:r>
              <a:rPr lang="ar-SA" b="1" dirty="0" smtClean="0">
                <a:latin typeface="Arabic Transparent" panose="020B0604020202020204" pitchFamily="34" charset="0"/>
              </a:rPr>
              <a:t>يقول الشاطبي رحمه الله تعالى:(( الأصل في العبادات: أن لا يشرع فيها إلا ما شرعه الله، </a:t>
            </a:r>
            <a:r>
              <a:rPr lang="ar-SA" b="1" u="sng" dirty="0" smtClean="0">
                <a:solidFill>
                  <a:srgbClr val="FF0000"/>
                </a:solidFill>
                <a:latin typeface="Arabic Transparent" panose="020B0604020202020204" pitchFamily="34" charset="0"/>
              </a:rPr>
              <a:t>والأصل في العادات ألا يحظر منها إلا ما حظره الله</a:t>
            </a:r>
            <a:r>
              <a:rPr lang="ar-SA" b="1" dirty="0" smtClean="0">
                <a:latin typeface="Arabic Transparent" panose="020B0604020202020204" pitchFamily="34" charset="0"/>
              </a:rPr>
              <a:t>)).</a:t>
            </a:r>
          </a:p>
        </p:txBody>
      </p:sp>
    </p:spTree>
    <p:extLst>
      <p:ext uri="{BB962C8B-B14F-4D97-AF65-F5344CB8AC3E}">
        <p14:creationId xmlns:p14="http://schemas.microsoft.com/office/powerpoint/2010/main" val="32868145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838200" y="441065"/>
            <a:ext cx="10515600" cy="5735898"/>
          </a:xfrm>
        </p:spPr>
        <p:txBody>
          <a:bodyPr/>
          <a:lstStyle/>
          <a:p>
            <a:r>
              <a:rPr lang="ar-SA" dirty="0" smtClean="0">
                <a:solidFill>
                  <a:srgbClr val="FF0000"/>
                </a:solidFill>
              </a:rPr>
              <a:t> </a:t>
            </a:r>
            <a:r>
              <a:rPr lang="ar-SA" sz="3200" b="1" u="sng" dirty="0" smtClean="0">
                <a:solidFill>
                  <a:srgbClr val="FF0000"/>
                </a:solidFill>
              </a:rPr>
              <a:t>وفي نظام العمل في المملكة العربية السعودية:</a:t>
            </a:r>
          </a:p>
          <a:p>
            <a:pPr marL="0" indent="0">
              <a:buNone/>
            </a:pPr>
            <a:r>
              <a:rPr lang="ar-SA" dirty="0"/>
              <a:t> </a:t>
            </a:r>
            <a:r>
              <a:rPr lang="ar-SA" dirty="0" smtClean="0"/>
              <a:t> </a:t>
            </a:r>
          </a:p>
          <a:p>
            <a:pPr marL="0" indent="0">
              <a:buNone/>
            </a:pPr>
            <a:r>
              <a:rPr lang="ar-SA" dirty="0" smtClean="0"/>
              <a:t>اشترط نظام العمل أن يكون نشاط المهنة أو العمل في الأمور المباحة وشدد في</a:t>
            </a:r>
            <a:r>
              <a:rPr lang="ar-SA" b="1" u="sng" dirty="0" smtClean="0"/>
              <a:t> </a:t>
            </a:r>
            <a:r>
              <a:rPr lang="ar-SA" b="1" u="sng" dirty="0" smtClean="0">
                <a:solidFill>
                  <a:srgbClr val="FF0000"/>
                </a:solidFill>
              </a:rPr>
              <a:t>مادته الثالثة </a:t>
            </a:r>
          </a:p>
          <a:p>
            <a:pPr marL="0" indent="0">
              <a:buNone/>
            </a:pPr>
            <a:r>
              <a:rPr lang="ar-SA" b="1" u="sng" dirty="0" smtClean="0">
                <a:solidFill>
                  <a:srgbClr val="FF0000"/>
                </a:solidFill>
              </a:rPr>
              <a:t>والستين </a:t>
            </a:r>
            <a:r>
              <a:rPr lang="ar-SA" dirty="0" smtClean="0"/>
              <a:t>بأن: </a:t>
            </a:r>
          </a:p>
          <a:p>
            <a:pPr marL="0" indent="0">
              <a:buNone/>
            </a:pPr>
            <a:endParaRPr lang="ar-SA" dirty="0" smtClean="0">
              <a:solidFill>
                <a:srgbClr val="0000FF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ar-SA" dirty="0" smtClean="0">
                <a:solidFill>
                  <a:srgbClr val="0000FF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(( على صاحب العمل أو وكيله أو أي شخص له سلطة على العمال ، </a:t>
            </a:r>
            <a:r>
              <a:rPr lang="ar-SA" u="sng" dirty="0" smtClean="0">
                <a:solidFill>
                  <a:srgbClr val="0000FF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منع دخول أي مادة </a:t>
            </a:r>
          </a:p>
          <a:p>
            <a:pPr marL="0" indent="0">
              <a:buNone/>
            </a:pPr>
            <a:r>
              <a:rPr lang="ar-SA" u="sng" dirty="0" smtClean="0">
                <a:solidFill>
                  <a:srgbClr val="0000FF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محرمة شرعاً إلى أماكن العمل </a:t>
            </a:r>
            <a:r>
              <a:rPr lang="ar-SA" dirty="0" smtClean="0">
                <a:solidFill>
                  <a:srgbClr val="0000FF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، ويطبق بحق من وجدت لديه أو تعاطاها العقوبات المقررة </a:t>
            </a:r>
          </a:p>
          <a:p>
            <a:pPr marL="0" indent="0">
              <a:buNone/>
            </a:pPr>
            <a:r>
              <a:rPr lang="ar-SA" dirty="0" smtClean="0">
                <a:solidFill>
                  <a:srgbClr val="0000FF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في هذا النظام ، مع عدم الإخلال بالعقوبات الشرعية)).</a:t>
            </a:r>
          </a:p>
          <a:p>
            <a:pPr marL="0" indent="0">
              <a:buNone/>
            </a:pPr>
            <a:r>
              <a:rPr lang="ar-SA" sz="2000" dirty="0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ar-SA" sz="2000" dirty="0" smtClean="0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</a:p>
          <a:p>
            <a:pPr marL="0" indent="0">
              <a:buNone/>
            </a:pPr>
            <a:r>
              <a:rPr lang="ar-SA" sz="2000" dirty="0">
                <a:solidFill>
                  <a:srgbClr val="0000FF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ar-SA" sz="2000" dirty="0" smtClean="0">
                <a:solidFill>
                  <a:srgbClr val="0000FF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 </a:t>
            </a:r>
            <a:r>
              <a:rPr lang="ar-SA" sz="2000" b="1" u="sng" dirty="0" smtClean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وإذا كان دخول المواد المحرمة ممنوع فمن باب أولى عمل ونشاط الشركة أو المؤسسة ذاته.</a:t>
            </a:r>
            <a:endParaRPr lang="en-US" sz="2000" b="1" u="sng" dirty="0">
              <a:solidFill>
                <a:srgbClr val="C0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807703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SA" sz="4000" b="1" u="sng" dirty="0" smtClean="0">
                <a:solidFill>
                  <a:srgbClr val="FF0000"/>
                </a:solidFill>
              </a:rPr>
              <a:t>  الشرط الثاني: أن يكون - العمل أو المهنة أو النشاط – نافعا:</a:t>
            </a:r>
            <a:endParaRPr lang="ar-SA" sz="4000" b="1" u="sng" dirty="0">
              <a:solidFill>
                <a:srgbClr val="FF000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الهدف من المهنة والوظيفة أن ينفع الإنسان نفسه، ومجتمعه، ووطنه، ففي الحديث:</a:t>
            </a:r>
          </a:p>
          <a:p>
            <a:pPr marL="0" indent="0">
              <a:buNone/>
            </a:pPr>
            <a:r>
              <a:rPr lang="ar-SA" dirty="0"/>
              <a:t> </a:t>
            </a:r>
            <a:r>
              <a:rPr lang="ar-SA" dirty="0" smtClean="0"/>
              <a:t>  </a:t>
            </a:r>
            <a:r>
              <a:rPr lang="ar-SA" dirty="0" smtClean="0">
                <a:solidFill>
                  <a:schemeClr val="accent5">
                    <a:lumMod val="75000"/>
                  </a:schemeClr>
                </a:solidFill>
              </a:rPr>
              <a:t>عن النبي صلى الله عليه وسلم قال: (على كل مسلم صدقة، قيل: أرأيت إن لم يجد، قال:</a:t>
            </a:r>
            <a:r>
              <a:rPr lang="ar-SA" u="sng" dirty="0" smtClean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ar-SA" u="sng" dirty="0" smtClean="0">
                <a:solidFill>
                  <a:srgbClr val="FF0000"/>
                </a:solidFill>
              </a:rPr>
              <a:t>يعتمل بيديه فينفع نفسه</a:t>
            </a:r>
            <a:r>
              <a:rPr lang="ar-SA" u="sng" dirty="0" smtClean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ar-SA" dirty="0" smtClean="0">
                <a:solidFill>
                  <a:schemeClr val="accent5">
                    <a:lumMod val="75000"/>
                  </a:schemeClr>
                </a:solidFill>
              </a:rPr>
              <a:t>ويتصدق، قال: قيل: أرأيت إن لم يستطع، قال: يعين ذا الحاجة الملهوف، قال: قيل له: أرأيت إن لم يستطع، قال: يأمر بالمعروف أو الخير قال: أرأيت إن لم يفعل قال: يمسك عن الشر فإنها صدقة). </a:t>
            </a:r>
          </a:p>
          <a:p>
            <a:pPr marL="0" indent="0">
              <a:buNone/>
            </a:pPr>
            <a:r>
              <a:rPr lang="ar-SA" dirty="0" smtClean="0">
                <a:solidFill>
                  <a:schemeClr val="accent5">
                    <a:lumMod val="75000"/>
                  </a:schemeClr>
                </a:solidFill>
              </a:rPr>
              <a:t>ومجالات النفع كثيرة؛ منها الاجتماعي، والاقتصادي، والأخلاقي... ولا خير في وظيفة لا نفع فيها، فضلا عن كونها ضارة .والضرر معنوي وحسي؛ ومن الضرر المعنوي  الإضرار بعقيدة الإنسان، مثل: إنتاج  أفلام أو إصدارات إلكترونية  تشكك في العقيدة الإسلامية، أو تنشر الإلحاد أو النصرانية، أو طباعة الكتب التي تتناول ذلك.</a:t>
            </a:r>
          </a:p>
          <a:p>
            <a:pPr marL="0" indent="0">
              <a:buNone/>
            </a:pPr>
            <a:endParaRPr lang="ar-SA" dirty="0">
              <a:solidFill>
                <a:schemeClr val="accent5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74363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ومن الضرر المعنوي: الضرر الأخلاقي، مثل: العمل فيما يؤدي إلى إفساد المجتمع ؛ كشركات الإعلام الفاضحة، وإشاعة العري، ومواقع الانترنت الإباحية... ونحو ذلك.</a:t>
            </a:r>
          </a:p>
          <a:p>
            <a:r>
              <a:rPr lang="ar-SA" dirty="0" smtClean="0"/>
              <a:t>أما الضرر الحسي: فهو الإضرار بالجسد والصحة؛ مثل:</a:t>
            </a:r>
          </a:p>
          <a:p>
            <a:pPr marL="0" indent="0">
              <a:buNone/>
            </a:pPr>
            <a:r>
              <a:rPr lang="ar-SA" dirty="0"/>
              <a:t> </a:t>
            </a:r>
            <a:r>
              <a:rPr lang="ar-SA" dirty="0" smtClean="0"/>
              <a:t> - تأسيس شركات التدخين أو الخمور، والعمل فيها، أو زراعة المخدرات أو تصنيعها، أو صناعة المنتجات الضارة بالصحة كالأدوية المقلدة والمغشوشة أو تسويق المواد الغذائية المطعمة بالكيماويات الضارة أو المتغذية بها...</a:t>
            </a:r>
          </a:p>
          <a:p>
            <a:pPr marL="0" indent="0">
              <a:buNone/>
            </a:pPr>
            <a:r>
              <a:rPr lang="ar-SA" dirty="0" smtClean="0"/>
              <a:t>فإذا تضمنت الوظيفة ضررا متيقنا على النفس أو المجتمع أو البلد، حرمت؛ لأن اضرر منصوص على تحريمه شرعا قال صلى الله عليه وسلم: ( لا ضرر ولا إضرار).</a:t>
            </a:r>
          </a:p>
          <a:p>
            <a:pPr marL="0" indent="0">
              <a:buNone/>
            </a:pPr>
            <a:r>
              <a:rPr lang="ar-SA" dirty="0"/>
              <a:t> </a:t>
            </a:r>
            <a:r>
              <a:rPr lang="ar-SA" dirty="0" smtClean="0"/>
              <a:t> 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2562359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/>
              <a:t> </a:t>
            </a:r>
            <a:r>
              <a:rPr lang="ar-SA" dirty="0" smtClean="0"/>
              <a:t> </a:t>
            </a:r>
            <a:r>
              <a:rPr lang="ar-SA" sz="4000" b="1" u="sng" dirty="0" smtClean="0">
                <a:solidFill>
                  <a:srgbClr val="FF0000"/>
                </a:solidFill>
              </a:rPr>
              <a:t>الشرط الثالث: إبرام العقد والوفاء به</a:t>
            </a:r>
            <a:endParaRPr lang="ar-SA" b="1" u="sng" dirty="0">
              <a:solidFill>
                <a:srgbClr val="FF000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838200" y="1825625"/>
            <a:ext cx="10875981" cy="4351338"/>
          </a:xfrm>
        </p:spPr>
        <p:txBody>
          <a:bodyPr/>
          <a:lstStyle/>
          <a:p>
            <a:pPr marL="0" indent="0">
              <a:buNone/>
            </a:pPr>
            <a:r>
              <a:rPr lang="ar-SA" dirty="0" smtClean="0"/>
              <a:t> لضبط العمل وضمان الحقوق والواجبات شرع الإسلام العقد بين العامل وصاحب العمل على وجه التراضي وانتفاء الغرر.</a:t>
            </a:r>
          </a:p>
          <a:p>
            <a:pPr marL="0" indent="0">
              <a:buNone/>
            </a:pPr>
            <a:r>
              <a:rPr lang="ar-SA" dirty="0"/>
              <a:t> </a:t>
            </a:r>
            <a:r>
              <a:rPr lang="ar-SA" dirty="0" smtClean="0"/>
              <a:t>وألزمت الشريعة المتعاقدين الوفاء ببنود العقد. قال تعالى:</a:t>
            </a:r>
            <a:r>
              <a:rPr lang="ar-SA" b="1" dirty="0" smtClean="0">
                <a:latin typeface="Arabic Transparent" panose="020B0604020202020204" pitchFamily="34" charset="0"/>
              </a:rPr>
              <a:t>( </a:t>
            </a:r>
            <a:r>
              <a:rPr lang="ar-SA" b="1" u="none" strike="noStrike" dirty="0" smtClean="0">
                <a:effectLst/>
                <a:latin typeface="Arabic Transparent" panose="020B0604020202020204" pitchFamily="34" charset="0"/>
                <a:hlinkClick r:id="rId2"/>
              </a:rPr>
              <a:t>يَا أَيُّهَا الَّذِي نَ آمَنُوا أَوْفُوا بِالْعُقُو</a:t>
            </a:r>
            <a:r>
              <a:rPr lang="ar-SA" b="1" u="sng" strike="noStrike" dirty="0" smtClean="0">
                <a:solidFill>
                  <a:schemeClr val="accent1">
                    <a:lumMod val="75000"/>
                  </a:schemeClr>
                </a:solidFill>
                <a:effectLst/>
                <a:latin typeface="Arabic Transparent" panose="020B0604020202020204" pitchFamily="34" charset="0"/>
              </a:rPr>
              <a:t>دِ </a:t>
            </a:r>
            <a:r>
              <a:rPr lang="ar-SA" b="1" u="sng" strike="noStrike" dirty="0" smtClean="0">
                <a:effectLst/>
                <a:latin typeface="Arabic Transparent" panose="020B0604020202020204" pitchFamily="34" charset="0"/>
              </a:rPr>
              <a:t>)</a:t>
            </a:r>
          </a:p>
          <a:p>
            <a:pPr marL="0" indent="0">
              <a:buNone/>
            </a:pPr>
            <a:r>
              <a:rPr lang="ar-SA" dirty="0">
                <a:latin typeface="Arabic Transparent" panose="020B0604020202020204" pitchFamily="34" charset="0"/>
              </a:rPr>
              <a:t> </a:t>
            </a:r>
            <a:r>
              <a:rPr lang="ar-SA" dirty="0" smtClean="0">
                <a:latin typeface="Arabic Transparent" panose="020B0604020202020204" pitchFamily="34" charset="0"/>
              </a:rPr>
              <a:t>والعقد هو</a:t>
            </a:r>
            <a:r>
              <a:rPr lang="ar-SA" dirty="0">
                <a:latin typeface="Arabic Transparent" panose="020B0604020202020204" pitchFamily="34" charset="0"/>
                <a:sym typeface="Wingdings" panose="05000000000000000000" pitchFamily="2" charset="2"/>
              </a:rPr>
              <a:t> </a:t>
            </a:r>
            <a:r>
              <a:rPr lang="ar-SA" sz="2000" dirty="0" smtClean="0">
                <a:latin typeface="Arabic Transparent" panose="020B0604020202020204" pitchFamily="34" charset="0"/>
                <a:sym typeface="Wingdings" panose="05000000000000000000" pitchFamily="2" charset="2"/>
              </a:rPr>
              <a:t>((</a:t>
            </a:r>
            <a:r>
              <a:rPr lang="ar-SA" dirty="0" smtClean="0">
                <a:latin typeface="Arabic Transparent" panose="020B0604020202020204" pitchFamily="34" charset="0"/>
                <a:sym typeface="Wingdings" panose="05000000000000000000" pitchFamily="2" charset="2"/>
              </a:rPr>
              <a:t> اتفاق يتعهد بمقتضاه الطرفان بأن يعمل أحدهما عند الآخر مقابل أجر معلوم </a:t>
            </a:r>
            <a:r>
              <a:rPr lang="ar-SA" sz="2000" dirty="0" smtClean="0">
                <a:latin typeface="Arabic Transparent" panose="020B0604020202020204" pitchFamily="34" charset="0"/>
                <a:sym typeface="Wingdings" panose="05000000000000000000" pitchFamily="2" charset="2"/>
              </a:rPr>
              <a:t>))</a:t>
            </a:r>
            <a:r>
              <a:rPr lang="ar-SA" dirty="0" smtClean="0">
                <a:latin typeface="Arabic Transparent" panose="020B0604020202020204" pitchFamily="34" charset="0"/>
                <a:sym typeface="Wingdings" panose="05000000000000000000" pitchFamily="2" charset="2"/>
              </a:rPr>
              <a:t>.</a:t>
            </a:r>
            <a:r>
              <a:rPr lang="ar-SA" b="1" u="sng" strike="noStrike" dirty="0" smtClean="0">
                <a:effectLst/>
                <a:latin typeface="Arabic Transparent" panose="020B0604020202020204" pitchFamily="34" charset="0"/>
              </a:rPr>
              <a:t>  </a:t>
            </a:r>
          </a:p>
          <a:p>
            <a:pPr marL="0" indent="0">
              <a:buNone/>
            </a:pPr>
            <a:r>
              <a:rPr lang="ar-SA" b="1" u="sng" dirty="0" smtClean="0">
                <a:latin typeface="Arabic Transparent" panose="020B0604020202020204" pitchFamily="34" charset="0"/>
              </a:rPr>
              <a:t>  وقد راعى نظام العمل هذا الشرط في مواضع:</a:t>
            </a:r>
          </a:p>
          <a:p>
            <a:r>
              <a:rPr lang="ar-SA" strike="noStrike" dirty="0">
                <a:effectLst/>
                <a:latin typeface="Arabic Transparent" panose="020B0604020202020204" pitchFamily="34" charset="0"/>
              </a:rPr>
              <a:t> </a:t>
            </a:r>
            <a:r>
              <a:rPr lang="ar-SA" strike="noStrike" dirty="0" smtClean="0">
                <a:effectLst/>
                <a:latin typeface="Arabic Transparent" panose="020B0604020202020204" pitchFamily="34" charset="0"/>
              </a:rPr>
              <a:t>فمنع تشغيل العامل في غير ما اتفق عليه في العقد؛ ففي المادة 60: </a:t>
            </a:r>
            <a:r>
              <a:rPr lang="ar-SA" sz="2000" strike="noStrike" dirty="0" smtClean="0">
                <a:effectLst/>
                <a:latin typeface="Arabic Transparent" panose="020B0604020202020204" pitchFamily="34" charset="0"/>
              </a:rPr>
              <a:t>(( </a:t>
            </a:r>
            <a:r>
              <a:rPr lang="ar-SA" dirty="0" smtClean="0">
                <a:solidFill>
                  <a:srgbClr val="0000FF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لا يجوز تكليف العامل بعمل يختلف </a:t>
            </a:r>
            <a:r>
              <a:rPr lang="ar-SA" dirty="0" err="1" smtClean="0">
                <a:solidFill>
                  <a:srgbClr val="0000FF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إختلافاً</a:t>
            </a:r>
            <a:r>
              <a:rPr lang="ar-SA" dirty="0" smtClean="0">
                <a:solidFill>
                  <a:srgbClr val="0000FF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جوهرياً عن العمل المتفق عليه بغير موافقته الكتابية ، إلا في حالات الضرورة التي قد </a:t>
            </a:r>
            <a:r>
              <a:rPr lang="ar-SA" dirty="0" err="1" smtClean="0">
                <a:solidFill>
                  <a:srgbClr val="0000FF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تقتضيها</a:t>
            </a:r>
            <a:r>
              <a:rPr lang="ar-SA" dirty="0" smtClean="0">
                <a:solidFill>
                  <a:srgbClr val="0000FF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ظروف عارضة ولمدة لا تتجاوز ثلاثين يوماً في السنة 0 </a:t>
            </a:r>
            <a:r>
              <a:rPr lang="ar-SA" sz="2000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))</a:t>
            </a:r>
          </a:p>
        </p:txBody>
      </p:sp>
    </p:spTree>
    <p:extLst>
      <p:ext uri="{BB962C8B-B14F-4D97-AF65-F5344CB8AC3E}">
        <p14:creationId xmlns:p14="http://schemas.microsoft.com/office/powerpoint/2010/main" val="27115105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053548" y="857437"/>
            <a:ext cx="10536920" cy="4351338"/>
          </a:xfrm>
        </p:spPr>
        <p:txBody>
          <a:bodyPr/>
          <a:lstStyle/>
          <a:p>
            <a:pPr algn="justLow"/>
            <a:r>
              <a:rPr lang="ar-SA" u="sng" dirty="0">
                <a:solidFill>
                  <a:prstClr val="black"/>
                </a:solidFill>
              </a:rPr>
              <a:t>وفي المادة 80:</a:t>
            </a:r>
            <a:r>
              <a:rPr lang="ar-SA" dirty="0">
                <a:solidFill>
                  <a:prstClr val="black"/>
                </a:solidFill>
              </a:rPr>
              <a:t> </a:t>
            </a:r>
            <a:endParaRPr lang="ar-SA" dirty="0" smtClean="0">
              <a:solidFill>
                <a:prstClr val="black"/>
              </a:solidFill>
            </a:endParaRPr>
          </a:p>
          <a:p>
            <a:pPr marL="0" indent="0" algn="justLow">
              <a:buNone/>
            </a:pPr>
            <a:r>
              <a:rPr lang="ar-SA" dirty="0">
                <a:solidFill>
                  <a:prstClr val="black"/>
                </a:solidFill>
              </a:rPr>
              <a:t> </a:t>
            </a:r>
            <a:r>
              <a:rPr lang="ar-SA" dirty="0" smtClean="0">
                <a:solidFill>
                  <a:prstClr val="black"/>
                </a:solidFill>
              </a:rPr>
              <a:t>   ((</a:t>
            </a:r>
            <a:r>
              <a:rPr lang="ar-SA" dirty="0" smtClean="0">
                <a:solidFill>
                  <a:srgbClr val="0000FF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لا يجوز لصاحب العمل فسخ العقد دون مكافأة أو إشعار العامل أو تعويضه إلا في </a:t>
            </a:r>
          </a:p>
          <a:p>
            <a:pPr marL="0" indent="0" algn="justLow">
              <a:buNone/>
            </a:pPr>
            <a:r>
              <a:rPr lang="ar-SA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الحالات الآتية </a:t>
            </a:r>
            <a:r>
              <a:rPr lang="ar-SA" dirty="0" smtClean="0">
                <a:solidFill>
                  <a:srgbClr val="0000FF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، وبشرط أن يتيح له الفرصة لكي يبدي أسباب معارضته للفسخ :</a:t>
            </a:r>
          </a:p>
          <a:p>
            <a:pPr marL="0" indent="0" algn="justLow">
              <a:buNone/>
            </a:pPr>
            <a:endParaRPr lang="ar-SA" dirty="0" smtClean="0">
              <a:solidFill>
                <a:srgbClr val="0000FF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 algn="justLow">
              <a:buNone/>
            </a:pPr>
            <a:r>
              <a:rPr lang="ar-SA" sz="2000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1 .             </a:t>
            </a:r>
            <a:r>
              <a:rPr lang="ar-SA" sz="2000" dirty="0" smtClean="0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.............................</a:t>
            </a:r>
          </a:p>
          <a:p>
            <a:pPr marL="0" indent="0" algn="justLow">
              <a:buNone/>
            </a:pPr>
            <a:endParaRPr lang="en-US" sz="20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lvl="0" indent="0" algn="justLow">
              <a:buNone/>
              <a:tabLst>
                <a:tab pos="419100" algn="l"/>
              </a:tabLst>
            </a:pPr>
            <a:r>
              <a:rPr lang="ar-SA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2 </a:t>
            </a:r>
            <a:r>
              <a:rPr lang="ar-SA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r>
              <a:rPr lang="ar-SA" dirty="0" smtClean="0">
                <a:solidFill>
                  <a:srgbClr val="0000FF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إذا لم يؤد العامل التزاماته الجوهرية المترتبة على عقد العمل أو لم يطع الأوامر</a:t>
            </a:r>
          </a:p>
          <a:p>
            <a:pPr marL="0" lvl="0" indent="0" algn="justLow">
              <a:buNone/>
              <a:tabLst>
                <a:tab pos="419100" algn="l"/>
              </a:tabLst>
            </a:pPr>
            <a:r>
              <a:rPr lang="ar-SA" dirty="0" smtClean="0">
                <a:solidFill>
                  <a:srgbClr val="0000FF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المشروعة أو لم يراع عمداً التعليمات – المعلن عنها في مكان ظاهر من قبل صاحب العمل</a:t>
            </a:r>
          </a:p>
          <a:p>
            <a:pPr marL="0" lvl="0" indent="0" algn="justLow">
              <a:buNone/>
              <a:tabLst>
                <a:tab pos="419100" algn="l"/>
              </a:tabLst>
            </a:pPr>
            <a:r>
              <a:rPr lang="ar-SA" dirty="0" smtClean="0">
                <a:solidFill>
                  <a:srgbClr val="0000FF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– الخاصة بسلامة العمل والعمال رغم إنذاره كتابة 0))</a:t>
            </a:r>
            <a:endParaRPr lang="ar-SA" u="sng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21862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838200" y="377687"/>
            <a:ext cx="10515600" cy="5799276"/>
          </a:xfrm>
        </p:spPr>
        <p:txBody>
          <a:bodyPr/>
          <a:lstStyle/>
          <a:p>
            <a:r>
              <a:rPr lang="ar-SA" dirty="0" smtClean="0"/>
              <a:t>وينبغي أن يشتمل العقد على: </a:t>
            </a:r>
          </a:p>
          <a:p>
            <a:pPr marL="0" indent="0">
              <a:buNone/>
            </a:pPr>
            <a:r>
              <a:rPr lang="ar-SA" dirty="0" smtClean="0"/>
              <a:t>1- بيان نوع العمل وحجمه.</a:t>
            </a:r>
          </a:p>
          <a:p>
            <a:pPr marL="0" indent="0">
              <a:buNone/>
            </a:pPr>
            <a:r>
              <a:rPr lang="ar-SA" dirty="0" smtClean="0"/>
              <a:t>2- بيان المدة المشروطة للعمل.</a:t>
            </a:r>
          </a:p>
          <a:p>
            <a:pPr marL="0" indent="0">
              <a:buNone/>
            </a:pPr>
            <a:r>
              <a:rPr lang="ar-SA" dirty="0" smtClean="0"/>
              <a:t>3- ألا يشكل خطرا على حياته أو تهديدا لصحته.</a:t>
            </a:r>
          </a:p>
          <a:p>
            <a:pPr marL="333375" algn="justLow"/>
            <a:r>
              <a:rPr lang="ar-SA" dirty="0"/>
              <a:t> </a:t>
            </a:r>
            <a:r>
              <a:rPr lang="ar-SA" dirty="0" smtClean="0"/>
              <a:t>    إذا تعرض العامل للضرر المتعمد فإنه يجوز له ترك العمل قبل نهاية العقد بون سبق إعلان؛ جاء في المادة 81:  ((</a:t>
            </a:r>
            <a:r>
              <a:rPr lang="ar-SA" dirty="0" smtClean="0">
                <a:solidFill>
                  <a:srgbClr val="0000FF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يحق للعامل أن يترك العمل دون إشعار ، مع </a:t>
            </a:r>
            <a:r>
              <a:rPr lang="ar-SA" dirty="0" err="1" smtClean="0">
                <a:solidFill>
                  <a:srgbClr val="0000FF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إحتفاظه</a:t>
            </a:r>
            <a:r>
              <a:rPr lang="ar-SA" dirty="0" smtClean="0">
                <a:solidFill>
                  <a:srgbClr val="0000FF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بحقوقه النظامية كلها ، وذلك في أي من الحالات الآتية : </a:t>
            </a:r>
            <a:r>
              <a:rPr lang="ar-SA" dirty="0" smtClean="0">
                <a:solidFill>
                  <a:srgbClr val="FF0000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ومنها:</a:t>
            </a:r>
            <a:r>
              <a:rPr lang="ar-SA" dirty="0" smtClean="0">
                <a:solidFill>
                  <a:srgbClr val="FF0000"/>
                </a:solidFill>
              </a:rPr>
              <a:t>        </a:t>
            </a:r>
            <a:r>
              <a:rPr lang="ar-SA" dirty="0" smtClean="0">
                <a:solidFill>
                  <a:srgbClr val="0000FF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6- إذا كان في مقر العمل خطر جسيم يهدد سلامة العامل أو صحته ، بشرط أن يكون صاحب العمل قد علم بوجوده ، ولم يتخذ من الإجراءات ما يدل على إزالته ))0</a:t>
            </a:r>
            <a:endParaRPr lang="en-US" sz="20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ar-SA" dirty="0" smtClean="0"/>
              <a:t> 4- تحديد أجرة العامل.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5222707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SA" sz="4000" b="1" u="sng" dirty="0" smtClean="0">
                <a:solidFill>
                  <a:srgbClr val="FF0000"/>
                </a:solidFill>
              </a:rPr>
              <a:t> الشرط الرابع: أن لا يؤدي العمل إلى محرم:</a:t>
            </a:r>
            <a:endParaRPr lang="ar-SA" sz="4000" b="1" u="sng" dirty="0">
              <a:solidFill>
                <a:srgbClr val="FF000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قد يكون العمل في أصله مشروعا؛ لكنه يؤدي إلى ارتكاب محرم فيصبح محرما لأجل ذلك، </a:t>
            </a:r>
          </a:p>
          <a:p>
            <a:pPr marL="0" indent="0">
              <a:buNone/>
            </a:pPr>
            <a:r>
              <a:rPr lang="ar-SA" dirty="0"/>
              <a:t> </a:t>
            </a:r>
            <a:r>
              <a:rPr lang="ar-SA" dirty="0" smtClean="0"/>
              <a:t> مثل: جمع العنب أو بيعه لمن يجعله خمرا، والعمل المباح في الأندية والملاهي المحرمة، وبيع السلاح لمن يحارب المسلمين أو يهدد أمن بلادهم واستقرارها...</a:t>
            </a:r>
          </a:p>
          <a:p>
            <a:pPr marL="0" indent="0">
              <a:buNone/>
            </a:pPr>
            <a:r>
              <a:rPr lang="ar-SA" dirty="0"/>
              <a:t> </a:t>
            </a:r>
            <a:r>
              <a:rPr lang="ar-SA" dirty="0" smtClean="0"/>
              <a:t>  ومن أمثلة ذلك: تحريم العمل الذي يؤدي إلى إهلاك العامل أو إلحاق الضرر به .</a:t>
            </a:r>
          </a:p>
          <a:p>
            <a:pPr marL="0" indent="0">
              <a:buNone/>
            </a:pPr>
            <a:r>
              <a:rPr lang="ar-SA" dirty="0"/>
              <a:t> </a:t>
            </a:r>
            <a:r>
              <a:rPr lang="ar-SA" dirty="0" smtClean="0"/>
              <a:t>  ومن أمثلته: تحريم العمل الذي يؤدي تبرج المرأة واختلاطها بالأجانب وخلوتها بغير المحارم.</a:t>
            </a:r>
          </a:p>
          <a:p>
            <a:endParaRPr lang="ar-SA" dirty="0"/>
          </a:p>
          <a:p>
            <a:endParaRPr lang="ar-SA" dirty="0" smtClean="0"/>
          </a:p>
          <a:p>
            <a:endParaRPr lang="ar-SA" dirty="0"/>
          </a:p>
          <a:p>
            <a:endParaRPr lang="ar-SA" dirty="0" smtClean="0"/>
          </a:p>
          <a:p>
            <a:endParaRPr lang="ar-SA" dirty="0"/>
          </a:p>
          <a:p>
            <a:pPr marL="0" indent="0">
              <a:buNone/>
            </a:pP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1361918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theme/theme1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1569</TotalTime>
  <Words>1055</Words>
  <Application>Microsoft Office PowerPoint</Application>
  <PresentationFormat>ملء الشاشة</PresentationFormat>
  <Paragraphs>69</Paragraphs>
  <Slides>11</Slides>
  <Notes>0</Notes>
  <HiddenSlides>0</HiddenSlides>
  <MMClips>0</MMClips>
  <ScaleCrop>false</ScaleCrop>
  <HeadingPairs>
    <vt:vector size="6" baseType="variant">
      <vt:variant>
        <vt:lpstr>الخطوط المستخدمة</vt:lpstr>
      </vt:variant>
      <vt:variant>
        <vt:i4>6</vt:i4>
      </vt:variant>
      <vt:variant>
        <vt:lpstr>نسق</vt:lpstr>
      </vt:variant>
      <vt:variant>
        <vt:i4>1</vt:i4>
      </vt:variant>
      <vt:variant>
        <vt:lpstr>عناوين الشرائح</vt:lpstr>
      </vt:variant>
      <vt:variant>
        <vt:i4>11</vt:i4>
      </vt:variant>
    </vt:vector>
  </HeadingPairs>
  <TitlesOfParts>
    <vt:vector size="18" baseType="lpstr">
      <vt:lpstr>Arabic Transparent</vt:lpstr>
      <vt:lpstr>Arial</vt:lpstr>
      <vt:lpstr>Calibri</vt:lpstr>
      <vt:lpstr>Calibri Light</vt:lpstr>
      <vt:lpstr>Times New Roman</vt:lpstr>
      <vt:lpstr>Wingdings</vt:lpstr>
      <vt:lpstr>نسق Office</vt:lpstr>
      <vt:lpstr>الوحدة الثالثة: </vt:lpstr>
      <vt:lpstr>الشرط الأول: أن يكون العمل مشروعا:</vt:lpstr>
      <vt:lpstr>عرض تقديمي في PowerPoint</vt:lpstr>
      <vt:lpstr>  الشرط الثاني: أن يكون - العمل أو المهنة أو النشاط – نافعا:</vt:lpstr>
      <vt:lpstr>عرض تقديمي في PowerPoint</vt:lpstr>
      <vt:lpstr>  الشرط الثالث: إبرام العقد والوفاء به</vt:lpstr>
      <vt:lpstr>عرض تقديمي في PowerPoint</vt:lpstr>
      <vt:lpstr>عرض تقديمي في PowerPoint</vt:lpstr>
      <vt:lpstr> الشرط الرابع: أن لا يؤدي العمل إلى محرم:</vt:lpstr>
      <vt:lpstr> الشرط الخامس: احترام العامل ومعاملته معاملة لائقة:</vt:lpstr>
      <vt:lpstr>عرض تقديمي في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الوحدة الثالثة:</dc:title>
  <dc:creator>1Ahmad ageel</dc:creator>
  <cp:lastModifiedBy>1Ahmad ageel</cp:lastModifiedBy>
  <cp:revision>31</cp:revision>
  <dcterms:created xsi:type="dcterms:W3CDTF">2015-02-21T11:33:30Z</dcterms:created>
  <dcterms:modified xsi:type="dcterms:W3CDTF">2015-02-22T13:42:58Z</dcterms:modified>
</cp:coreProperties>
</file>