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D2A4-F40B-4F30-86B7-9765500CF276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72C70E-95B4-4125-903F-B7DC9E248D4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D2A4-F40B-4F30-86B7-9765500CF276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2C70E-95B4-4125-903F-B7DC9E248D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172C70E-95B4-4125-903F-B7DC9E248D4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D2A4-F40B-4F30-86B7-9765500CF276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D2A4-F40B-4F30-86B7-9765500CF276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172C70E-95B4-4125-903F-B7DC9E248D4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D2A4-F40B-4F30-86B7-9765500CF276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72C70E-95B4-4125-903F-B7DC9E248D4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44CD2A4-F40B-4F30-86B7-9765500CF276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2C70E-95B4-4125-903F-B7DC9E248D4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D2A4-F40B-4F30-86B7-9765500CF276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172C70E-95B4-4125-903F-B7DC9E248D4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D2A4-F40B-4F30-86B7-9765500CF276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172C70E-95B4-4125-903F-B7DC9E248D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D2A4-F40B-4F30-86B7-9765500CF276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72C70E-95B4-4125-903F-B7DC9E248D4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72C70E-95B4-4125-903F-B7DC9E248D4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D2A4-F40B-4F30-86B7-9765500CF276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172C70E-95B4-4125-903F-B7DC9E248D4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44CD2A4-F40B-4F30-86B7-9765500CF276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44CD2A4-F40B-4F30-86B7-9765500CF276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72C70E-95B4-4125-903F-B7DC9E248D4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8800" dirty="0" smtClean="0"/>
              <a:t>حياتي الزوجية</a:t>
            </a:r>
            <a:endParaRPr lang="ar-SA" sz="8800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8000" b="1" dirty="0" smtClean="0"/>
              <a:t>الوحدة الثالثة</a:t>
            </a:r>
            <a:endParaRPr lang="ar-SA" sz="8000" b="1" dirty="0"/>
          </a:p>
        </p:txBody>
      </p:sp>
    </p:spTree>
  </p:cSld>
  <p:clrMapOvr>
    <a:masterClrMapping/>
  </p:clrMapOvr>
  <p:transition spd="slow">
    <p:newsflash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800" b="1" dirty="0" smtClean="0"/>
              <a:t>ظن وأخواتها</a:t>
            </a:r>
            <a:endParaRPr lang="ar-SA" sz="4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 smtClean="0">
              <a:solidFill>
                <a:srgbClr val="FF0000"/>
              </a:solidFill>
            </a:endParaRPr>
          </a:p>
          <a:p>
            <a:r>
              <a:rPr lang="ar-SA" dirty="0" smtClean="0">
                <a:solidFill>
                  <a:srgbClr val="FF0000"/>
                </a:solidFill>
              </a:rPr>
              <a:t>عملها: </a:t>
            </a:r>
            <a:r>
              <a:rPr lang="ar-SA" dirty="0" smtClean="0"/>
              <a:t>أفعال تدخل على المبتدأ والخبر فتنصبهما على أنهما مفعولان لها.</a:t>
            </a:r>
          </a:p>
          <a:p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403648" y="3068960"/>
          <a:ext cx="6096000" cy="2313424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3041948"/>
                <a:gridCol w="3054052"/>
              </a:tblGrid>
              <a:tr h="576064"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            الفعل</a:t>
                      </a:r>
                      <a:endParaRPr lang="ar-S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800" dirty="0" smtClean="0"/>
                        <a:t>            معناه</a:t>
                      </a:r>
                      <a:endParaRPr lang="ar-SA" sz="2800" dirty="0"/>
                    </a:p>
                  </a:txBody>
                  <a:tcPr/>
                </a:tc>
              </a:tr>
              <a:tr h="384898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err="1" smtClean="0"/>
                        <a:t>رأى,علم </a:t>
                      </a:r>
                      <a:r>
                        <a:rPr lang="ar-SA" sz="2400" b="1" dirty="0" smtClean="0"/>
                        <a:t>,وجد,</a:t>
                      </a:r>
                      <a:r>
                        <a:rPr lang="ar-SA" sz="2400" b="1" baseline="0" dirty="0" smtClean="0"/>
                        <a:t> درى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  تدل على اليقين</a:t>
                      </a:r>
                      <a:endParaRPr lang="ar-SA" sz="2400" b="1" dirty="0"/>
                    </a:p>
                  </a:txBody>
                  <a:tcPr/>
                </a:tc>
              </a:tr>
              <a:tr h="384898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err="1" smtClean="0"/>
                        <a:t>ظن,حسب</a:t>
                      </a:r>
                      <a:r>
                        <a:rPr lang="ar-SA" sz="2400" b="1" baseline="0" dirty="0" err="1" smtClean="0"/>
                        <a:t> </a:t>
                      </a:r>
                      <a:r>
                        <a:rPr lang="ar-SA" sz="2400" b="1" baseline="0" dirty="0" smtClean="0"/>
                        <a:t>,خال,زعم, عد,جعل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 تدل على الرجحان</a:t>
                      </a:r>
                      <a:endParaRPr lang="ar-SA" sz="2400" b="1" dirty="0"/>
                    </a:p>
                  </a:txBody>
                  <a:tcPr/>
                </a:tc>
              </a:tr>
              <a:tr h="384898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</a:t>
                      </a:r>
                      <a:r>
                        <a:rPr lang="ar-SA" sz="2400" b="1" dirty="0" err="1" smtClean="0"/>
                        <a:t>جعل </a:t>
                      </a:r>
                      <a:r>
                        <a:rPr lang="ar-SA" sz="2400" b="1" dirty="0" smtClean="0"/>
                        <a:t>, </a:t>
                      </a:r>
                      <a:r>
                        <a:rPr lang="ar-SA" sz="2400" b="1" dirty="0" err="1" smtClean="0"/>
                        <a:t>اتخذ </a:t>
                      </a:r>
                      <a:r>
                        <a:rPr lang="ar-SA" sz="2400" b="1" dirty="0" smtClean="0"/>
                        <a:t>’ صير 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تدل على التحويل </a:t>
                      </a:r>
                      <a:endParaRPr lang="ar-SA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omb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smtClean="0"/>
              <a:t>الأمثلة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ظن الولد الشمس </a:t>
            </a:r>
            <a:r>
              <a:rPr lang="ar-SA" dirty="0" err="1" smtClean="0"/>
              <a:t>مشرقة .</a:t>
            </a:r>
            <a:endParaRPr lang="ar-SA" dirty="0" smtClean="0"/>
          </a:p>
          <a:p>
            <a:endParaRPr lang="ar-SA" dirty="0" smtClean="0"/>
          </a:p>
          <a:p>
            <a:pPr>
              <a:buNone/>
            </a:pPr>
            <a:r>
              <a:rPr lang="ar-SA" dirty="0" smtClean="0"/>
              <a:t> </a:t>
            </a:r>
            <a:r>
              <a:rPr lang="ar-SA" dirty="0" smtClean="0"/>
              <a:t>       مفعول </a:t>
            </a:r>
            <a:r>
              <a:rPr lang="ar-SA" dirty="0" err="1" smtClean="0"/>
              <a:t>به</a:t>
            </a:r>
            <a:r>
              <a:rPr lang="ar-SA" dirty="0" smtClean="0"/>
              <a:t> أول+مفعول </a:t>
            </a:r>
            <a:r>
              <a:rPr lang="ar-SA" dirty="0" err="1" smtClean="0"/>
              <a:t>به</a:t>
            </a:r>
            <a:r>
              <a:rPr lang="ar-SA" dirty="0" smtClean="0"/>
              <a:t> ثان</a:t>
            </a:r>
          </a:p>
          <a:p>
            <a:pPr>
              <a:buNone/>
            </a:pPr>
            <a:r>
              <a:rPr lang="ar-SA" dirty="0" smtClean="0"/>
              <a:t>قد يكون المفعول </a:t>
            </a:r>
            <a:r>
              <a:rPr lang="ar-SA" dirty="0" err="1" smtClean="0"/>
              <a:t>به</a:t>
            </a:r>
            <a:r>
              <a:rPr lang="ar-SA" dirty="0" smtClean="0"/>
              <a:t> الأول ضميراً متصلاً.</a:t>
            </a:r>
          </a:p>
          <a:p>
            <a:pPr>
              <a:buNone/>
            </a:pPr>
            <a:r>
              <a:rPr lang="ar-SA" dirty="0" smtClean="0"/>
              <a:t>                       ظننتك فاهماً</a:t>
            </a:r>
          </a:p>
          <a:p>
            <a:pPr>
              <a:buNone/>
            </a:pPr>
            <a:r>
              <a:rPr lang="ar-SA" dirty="0" smtClean="0"/>
              <a:t>   ضمير(مفعول </a:t>
            </a:r>
            <a:r>
              <a:rPr lang="ar-SA" dirty="0" err="1" smtClean="0"/>
              <a:t>به</a:t>
            </a:r>
            <a:r>
              <a:rPr lang="ar-SA" dirty="0" smtClean="0"/>
              <a:t> أول)+مفعول </a:t>
            </a:r>
            <a:r>
              <a:rPr lang="ar-SA" dirty="0" err="1" smtClean="0"/>
              <a:t>به</a:t>
            </a:r>
            <a:r>
              <a:rPr lang="ar-SA" dirty="0" smtClean="0"/>
              <a:t> ثان</a:t>
            </a:r>
          </a:p>
          <a:p>
            <a:pPr>
              <a:buNone/>
            </a:pPr>
            <a:r>
              <a:rPr lang="ar-SA" dirty="0" smtClean="0"/>
              <a:t>رأى المدرس العلم </a:t>
            </a:r>
            <a:r>
              <a:rPr lang="ar-SA" dirty="0" err="1" smtClean="0"/>
              <a:t>نافعا.</a:t>
            </a:r>
            <a:r>
              <a:rPr lang="ar-SA" dirty="0" smtClean="0"/>
              <a:t>      (مفعول أول+ مفعول </a:t>
            </a:r>
            <a:r>
              <a:rPr lang="ar-SA" dirty="0" err="1" smtClean="0"/>
              <a:t>به</a:t>
            </a:r>
            <a:r>
              <a:rPr lang="ar-SA" dirty="0" smtClean="0"/>
              <a:t> ثان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رأى المدرس الطالب </a:t>
            </a:r>
            <a:r>
              <a:rPr lang="ar-SA" dirty="0" err="1" smtClean="0"/>
              <a:t>نائماً.</a:t>
            </a:r>
            <a:r>
              <a:rPr lang="ar-SA" dirty="0" smtClean="0"/>
              <a:t>   (مفعول </a:t>
            </a:r>
            <a:r>
              <a:rPr lang="ar-SA" dirty="0" err="1" smtClean="0"/>
              <a:t>به</a:t>
            </a:r>
            <a:r>
              <a:rPr lang="ar-SA" dirty="0" smtClean="0"/>
              <a:t> + حال</a:t>
            </a:r>
            <a:r>
              <a:rPr lang="ar-SA" dirty="0" err="1" smtClean="0"/>
              <a:t>)</a:t>
            </a:r>
            <a:endParaRPr lang="ar-SA" dirty="0" smtClean="0"/>
          </a:p>
          <a:p>
            <a:endParaRPr lang="ar-SA" dirty="0" smtClean="0"/>
          </a:p>
          <a:p>
            <a:pPr>
              <a:buNone/>
            </a:pPr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  <p:cxnSp>
        <p:nvCxnSpPr>
          <p:cNvPr id="5" name="رابط مستقيم 4"/>
          <p:cNvCxnSpPr/>
          <p:nvPr/>
        </p:nvCxnSpPr>
        <p:spPr>
          <a:xfrm flipH="1">
            <a:off x="6732240" y="1988840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flipH="1">
            <a:off x="5868144" y="1988840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7020272" y="198884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>
            <a:off x="6156176" y="198884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 flipH="1">
            <a:off x="6156176" y="3933056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 flipH="1">
            <a:off x="5436096" y="3933056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>
            <a:off x="6300192" y="393305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>
            <a:off x="5652120" y="400506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معاني رأى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ar-SA" dirty="0" err="1" smtClean="0"/>
              <a:t>للفعل </a:t>
            </a:r>
            <a:r>
              <a:rPr lang="ar-SA" dirty="0" smtClean="0"/>
              <a:t>( </a:t>
            </a:r>
            <a:r>
              <a:rPr lang="ar-SA" dirty="0" err="1" smtClean="0"/>
              <a:t>رأى </a:t>
            </a:r>
            <a:r>
              <a:rPr lang="ar-SA" dirty="0" smtClean="0"/>
              <a:t>) معانٍ </a:t>
            </a:r>
            <a:r>
              <a:rPr lang="ar-SA" dirty="0" err="1" smtClean="0"/>
              <a:t>مختلفة </a:t>
            </a:r>
            <a:r>
              <a:rPr lang="ar-SA" dirty="0" smtClean="0"/>
              <a:t>, وتبعاً لاختلاف معناها يختلف </a:t>
            </a:r>
            <a:r>
              <a:rPr lang="ar-SA" dirty="0" err="1" smtClean="0"/>
              <a:t>عملها .</a:t>
            </a:r>
            <a:r>
              <a:rPr lang="ar-SA" dirty="0" smtClean="0"/>
              <a:t> </a:t>
            </a:r>
            <a:endParaRPr lang="en-US" dirty="0" smtClean="0"/>
          </a:p>
          <a:p>
            <a:pPr lvl="0"/>
            <a:r>
              <a:rPr lang="ar-SA" dirty="0" smtClean="0">
                <a:solidFill>
                  <a:srgbClr val="FF0000"/>
                </a:solidFill>
              </a:rPr>
              <a:t>رأى </a:t>
            </a:r>
            <a:r>
              <a:rPr lang="ar-SA" dirty="0" err="1" smtClean="0">
                <a:solidFill>
                  <a:srgbClr val="FF0000"/>
                </a:solidFill>
              </a:rPr>
              <a:t>البصرية :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بمعنى أبصر </a:t>
            </a:r>
            <a:r>
              <a:rPr lang="ar-SA" dirty="0" err="1" smtClean="0"/>
              <a:t>بعينه  </a:t>
            </a:r>
            <a:r>
              <a:rPr lang="ar-SA" dirty="0" smtClean="0"/>
              <a:t>, تنصب مفعولاً </a:t>
            </a:r>
            <a:r>
              <a:rPr lang="ar-SA" dirty="0" err="1" smtClean="0"/>
              <a:t>واحداً          </a:t>
            </a:r>
            <a:r>
              <a:rPr lang="ar-SA" dirty="0" smtClean="0"/>
              <a:t>( رأى محمد </a:t>
            </a:r>
            <a:r>
              <a:rPr lang="ar-SA" dirty="0" err="1" smtClean="0"/>
              <a:t>القمرَ )</a:t>
            </a:r>
            <a:endParaRPr lang="en-US" dirty="0" smtClean="0"/>
          </a:p>
          <a:p>
            <a:pPr lvl="0"/>
            <a:r>
              <a:rPr lang="ar-SA" dirty="0" smtClean="0">
                <a:solidFill>
                  <a:srgbClr val="FF0000"/>
                </a:solidFill>
              </a:rPr>
              <a:t>رأى </a:t>
            </a:r>
            <a:r>
              <a:rPr lang="ar-SA" dirty="0" err="1" smtClean="0">
                <a:solidFill>
                  <a:srgbClr val="FF0000"/>
                </a:solidFill>
              </a:rPr>
              <a:t>القلبية  :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  بمعنى علم أو </a:t>
            </a:r>
            <a:r>
              <a:rPr lang="ar-SA" dirty="0" err="1" smtClean="0"/>
              <a:t>اعتقد </a:t>
            </a:r>
            <a:r>
              <a:rPr lang="ar-SA" dirty="0" smtClean="0"/>
              <a:t>, وهي من </a:t>
            </a:r>
            <a:r>
              <a:rPr lang="ar-SA" dirty="0" err="1" smtClean="0"/>
              <a:t>أخوات </a:t>
            </a:r>
            <a:r>
              <a:rPr lang="ar-SA" dirty="0" smtClean="0"/>
              <a:t>(ظن</a:t>
            </a:r>
            <a:r>
              <a:rPr lang="ar-SA" dirty="0" err="1" smtClean="0"/>
              <a:t>) </a:t>
            </a:r>
            <a:r>
              <a:rPr lang="ar-SA" dirty="0" smtClean="0"/>
              <a:t>,  تنصب مفعولين أصلهما مبتدأ </a:t>
            </a:r>
            <a:r>
              <a:rPr lang="ar-SA" dirty="0" err="1" smtClean="0"/>
              <a:t>وخبر </a:t>
            </a:r>
            <a:r>
              <a:rPr lang="ar-SA" dirty="0" smtClean="0"/>
              <a:t>( رأى محمد الاجتهادَ </a:t>
            </a:r>
            <a:r>
              <a:rPr lang="ar-SA" dirty="0" err="1" smtClean="0"/>
              <a:t>مثمراً )</a:t>
            </a:r>
            <a:endParaRPr lang="en-US" dirty="0" smtClean="0"/>
          </a:p>
          <a:p>
            <a:pPr lvl="0"/>
            <a:r>
              <a:rPr lang="ar-SA" dirty="0" smtClean="0">
                <a:solidFill>
                  <a:srgbClr val="FF0000"/>
                </a:solidFill>
              </a:rPr>
              <a:t>رأى </a:t>
            </a:r>
            <a:r>
              <a:rPr lang="ar-SA" dirty="0" err="1" smtClean="0">
                <a:solidFill>
                  <a:srgbClr val="FF0000"/>
                </a:solidFill>
              </a:rPr>
              <a:t>الحلمية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dirty="0" err="1" smtClean="0">
                <a:solidFill>
                  <a:srgbClr val="FF0000"/>
                </a:solidFill>
              </a:rPr>
              <a:t>: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 أي الرؤيا في </a:t>
            </a:r>
            <a:r>
              <a:rPr lang="ar-SA" dirty="0" err="1" smtClean="0"/>
              <a:t>المنام </a:t>
            </a:r>
            <a:r>
              <a:rPr lang="ar-SA" dirty="0" smtClean="0"/>
              <a:t>, تنصب </a:t>
            </a:r>
            <a:r>
              <a:rPr lang="ar-SA" dirty="0" err="1" smtClean="0"/>
              <a:t>مفعولين </a:t>
            </a:r>
            <a:r>
              <a:rPr lang="ar-SA" dirty="0" smtClean="0"/>
              <a:t>,   يقول </a:t>
            </a:r>
            <a:r>
              <a:rPr lang="ar-SA" dirty="0" err="1" smtClean="0"/>
              <a:t>تعالى </a:t>
            </a:r>
            <a:r>
              <a:rPr lang="ar-SA" dirty="0" smtClean="0"/>
              <a:t>( إني أراني أعصر </a:t>
            </a:r>
            <a:r>
              <a:rPr lang="ar-SA" dirty="0" err="1" smtClean="0"/>
              <a:t>خمرا </a:t>
            </a:r>
            <a:r>
              <a:rPr lang="ar-SA" dirty="0" smtClean="0"/>
              <a:t>)  المفعول </a:t>
            </a:r>
            <a:r>
              <a:rPr lang="ar-SA" dirty="0" err="1" smtClean="0"/>
              <a:t>به</a:t>
            </a:r>
            <a:r>
              <a:rPr lang="ar-SA" dirty="0" smtClean="0"/>
              <a:t> </a:t>
            </a:r>
            <a:r>
              <a:rPr lang="ar-SA" dirty="0" err="1" smtClean="0"/>
              <a:t>الأول </a:t>
            </a:r>
            <a:r>
              <a:rPr lang="ar-SA" dirty="0" smtClean="0"/>
              <a:t>: الياء في أراني     المفعول </a:t>
            </a:r>
            <a:r>
              <a:rPr lang="ar-SA" dirty="0" err="1" smtClean="0"/>
              <a:t>به</a:t>
            </a:r>
            <a:r>
              <a:rPr lang="ar-SA" dirty="0" smtClean="0"/>
              <a:t> </a:t>
            </a:r>
            <a:r>
              <a:rPr lang="ar-SA" dirty="0" err="1" smtClean="0"/>
              <a:t>الثاني </a:t>
            </a:r>
            <a:r>
              <a:rPr lang="ar-SA" dirty="0" smtClean="0"/>
              <a:t>: </a:t>
            </a:r>
            <a:r>
              <a:rPr lang="ar-SA" dirty="0" err="1" smtClean="0"/>
              <a:t>جملة </a:t>
            </a:r>
            <a:r>
              <a:rPr lang="ar-SA" dirty="0" smtClean="0"/>
              <a:t>(أعصر خمرا</a:t>
            </a:r>
            <a:r>
              <a:rPr lang="ar-SA" dirty="0" err="1" smtClean="0"/>
              <a:t>) 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>
    <p:diamond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الفعل جعل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sz="1900" b="1" dirty="0" smtClean="0"/>
              <a:t>عند دراستك لهذه </a:t>
            </a:r>
            <a:r>
              <a:rPr lang="ar-SA" sz="1900" b="1" dirty="0" err="1" smtClean="0"/>
              <a:t>الوحدة </a:t>
            </a:r>
            <a:r>
              <a:rPr lang="ar-SA" sz="1900" b="1" dirty="0" smtClean="0"/>
              <a:t>, لاحظتِ أن </a:t>
            </a:r>
            <a:r>
              <a:rPr lang="ar-SA" sz="1900" b="1" dirty="0" err="1" smtClean="0"/>
              <a:t>الفعل </a:t>
            </a:r>
            <a:r>
              <a:rPr lang="ar-SA" sz="1900" b="1" dirty="0" smtClean="0"/>
              <a:t>( </a:t>
            </a:r>
            <a:r>
              <a:rPr lang="ar-SA" sz="1900" b="1" dirty="0" err="1" smtClean="0"/>
              <a:t>جعل </a:t>
            </a:r>
            <a:r>
              <a:rPr lang="ar-SA" sz="1900" b="1" dirty="0" smtClean="0"/>
              <a:t>) ورد مرة مع كاد </a:t>
            </a:r>
            <a:r>
              <a:rPr lang="ar-SA" sz="1900" b="1" dirty="0" err="1" smtClean="0"/>
              <a:t>وأخواتها </a:t>
            </a:r>
            <a:r>
              <a:rPr lang="ar-SA" sz="1900" b="1" dirty="0" smtClean="0"/>
              <a:t>, ومرة مع ظن </a:t>
            </a:r>
            <a:r>
              <a:rPr lang="ar-SA" sz="1900" b="1" dirty="0" err="1" smtClean="0"/>
              <a:t>وأخواتها </a:t>
            </a:r>
            <a:r>
              <a:rPr lang="ar-SA" sz="1900" b="1" dirty="0" smtClean="0"/>
              <a:t>, ولكل موضع معنى مختلف ومن ثمّ فعملها مختلف </a:t>
            </a:r>
            <a:r>
              <a:rPr lang="ar-SA" sz="1900" b="1" dirty="0" err="1" smtClean="0"/>
              <a:t>أيضا .</a:t>
            </a:r>
            <a:endParaRPr lang="en-US" sz="1900" b="1" dirty="0" smtClean="0"/>
          </a:p>
          <a:p>
            <a:r>
              <a:rPr lang="ar-SA" b="1" u="sng" dirty="0" smtClean="0"/>
              <a:t>كيف تفرقين </a:t>
            </a:r>
            <a:r>
              <a:rPr lang="ar-SA" b="1" u="sng" dirty="0" err="1" smtClean="0"/>
              <a:t>بينها ؟</a:t>
            </a:r>
            <a:r>
              <a:rPr lang="ar-SA" b="1" u="sng" dirty="0" smtClean="0"/>
              <a:t> </a:t>
            </a:r>
            <a:endParaRPr lang="en-US" dirty="0" smtClean="0"/>
          </a:p>
          <a:p>
            <a:pPr lvl="0"/>
            <a:r>
              <a:rPr lang="ar-SA" sz="2400" b="1" dirty="0" smtClean="0"/>
              <a:t>تأتي فعلاً من أفعال الظن يفيد الرجحان ينصب </a:t>
            </a:r>
            <a:r>
              <a:rPr lang="ar-SA" sz="2400" b="1" dirty="0" err="1" smtClean="0"/>
              <a:t>مفعولين </a:t>
            </a:r>
            <a:r>
              <a:rPr lang="ar-SA" sz="2400" b="1" dirty="0" smtClean="0"/>
              <a:t>، </a:t>
            </a:r>
            <a:r>
              <a:rPr lang="ar-SA" sz="2400" b="1" dirty="0" err="1" smtClean="0"/>
              <a:t>نحو </a:t>
            </a:r>
            <a:r>
              <a:rPr lang="ar-SA" sz="2400" b="1" dirty="0" smtClean="0"/>
              <a:t>: جعلت للفائز </a:t>
            </a:r>
            <a:r>
              <a:rPr lang="ar-SA" sz="2400" b="1" dirty="0" err="1" smtClean="0"/>
              <a:t>جائزة </a:t>
            </a:r>
            <a:r>
              <a:rPr lang="ar-SA" sz="2400" b="1" dirty="0" smtClean="0"/>
              <a:t>، ومنه قوله </a:t>
            </a:r>
            <a:r>
              <a:rPr lang="ar-SA" sz="2400" b="1" dirty="0" err="1" smtClean="0"/>
              <a:t>تعالى </a:t>
            </a:r>
            <a:r>
              <a:rPr lang="ar-SA" sz="2400" b="1" dirty="0" smtClean="0"/>
              <a:t>( وجعلوا الملائكة الذين هم عباد الرحمن </a:t>
            </a:r>
            <a:r>
              <a:rPr lang="ar-SA" sz="2400" b="1" dirty="0" err="1" smtClean="0"/>
              <a:t>إناثاً ) </a:t>
            </a:r>
            <a:r>
              <a:rPr lang="ar-SA" sz="2400" b="1" dirty="0" err="1" smtClean="0"/>
              <a:t>.</a:t>
            </a:r>
            <a:endParaRPr lang="ar-SA" sz="2400" b="1" dirty="0" smtClean="0"/>
          </a:p>
          <a:p>
            <a:pPr lvl="0">
              <a:buNone/>
            </a:pPr>
            <a:endParaRPr lang="en-US" sz="2400" b="1" dirty="0" smtClean="0"/>
          </a:p>
          <a:p>
            <a:pPr lvl="0"/>
            <a:r>
              <a:rPr lang="ar-SA" sz="2400" b="1" dirty="0" smtClean="0"/>
              <a:t>وتأتي فعلاً من أفعال التحويل ينصب مفعولين </a:t>
            </a:r>
            <a:r>
              <a:rPr lang="ar-SA" sz="2400" b="1" dirty="0" err="1" smtClean="0"/>
              <a:t>أيضاً </a:t>
            </a:r>
            <a:r>
              <a:rPr lang="ar-SA" sz="2400" b="1" dirty="0" smtClean="0"/>
              <a:t>، </a:t>
            </a:r>
            <a:r>
              <a:rPr lang="ar-SA" sz="2400" b="1" dirty="0" err="1" smtClean="0"/>
              <a:t>نحو </a:t>
            </a:r>
            <a:r>
              <a:rPr lang="ar-SA" sz="2400" b="1" dirty="0" smtClean="0"/>
              <a:t>: جعلت العجين</a:t>
            </a:r>
            <a:br>
              <a:rPr lang="ar-SA" sz="2400" b="1" dirty="0" smtClean="0"/>
            </a:br>
            <a:r>
              <a:rPr lang="ar-SA" sz="2400" b="1" dirty="0" err="1" smtClean="0"/>
              <a:t>خبزاً </a:t>
            </a:r>
            <a:r>
              <a:rPr lang="ar-SA" sz="2400" b="1" dirty="0" smtClean="0"/>
              <a:t>، ومنه قوله </a:t>
            </a:r>
            <a:r>
              <a:rPr lang="ar-SA" sz="2400" b="1" dirty="0" err="1" smtClean="0"/>
              <a:t>تعالى </a:t>
            </a:r>
            <a:r>
              <a:rPr lang="ar-SA" sz="2400" b="1" dirty="0" smtClean="0"/>
              <a:t>( فجعله هباءً </a:t>
            </a:r>
            <a:r>
              <a:rPr lang="ar-SA" sz="2400" b="1" dirty="0" err="1" smtClean="0"/>
              <a:t>منثوراً </a:t>
            </a:r>
            <a:r>
              <a:rPr lang="ar-SA" sz="2400" b="1" dirty="0" err="1" smtClean="0"/>
              <a:t>)</a:t>
            </a:r>
            <a:endParaRPr lang="ar-SA" sz="2400" b="1" dirty="0" smtClean="0"/>
          </a:p>
          <a:p>
            <a:pPr lvl="0">
              <a:buNone/>
            </a:pPr>
            <a:endParaRPr lang="en-US" sz="2400" b="1" dirty="0" smtClean="0"/>
          </a:p>
          <a:p>
            <a:pPr lvl="0"/>
            <a:r>
              <a:rPr lang="ar-SA" sz="2400" b="1" dirty="0" smtClean="0"/>
              <a:t>وتأتي فعلاً من أفعال الشروع تعمل عمل كان ويشترط في خبرها أن يكون جملة فعلية فعلها مضارع رافع لضمير </a:t>
            </a:r>
            <a:r>
              <a:rPr lang="ar-SA" sz="2400" b="1" dirty="0" err="1" smtClean="0"/>
              <a:t>الاسم </a:t>
            </a:r>
            <a:r>
              <a:rPr lang="ar-SA" sz="2400" b="1" dirty="0" smtClean="0"/>
              <a:t>، ولا يقترن بأن </a:t>
            </a:r>
            <a:r>
              <a:rPr lang="ar-SA" sz="2400" b="1" dirty="0" err="1" smtClean="0"/>
              <a:t>المصدرية </a:t>
            </a:r>
            <a:r>
              <a:rPr lang="ar-SA" sz="2400" b="1" dirty="0" smtClean="0"/>
              <a:t>، وأن يتأخر الخبر عنها وعن </a:t>
            </a:r>
            <a:r>
              <a:rPr lang="ar-SA" sz="2400" b="1" dirty="0" err="1" smtClean="0"/>
              <a:t>اسمها </a:t>
            </a:r>
            <a:r>
              <a:rPr lang="ar-SA" sz="2400" b="1" dirty="0" smtClean="0"/>
              <a:t>، </a:t>
            </a:r>
            <a:r>
              <a:rPr lang="ar-SA" sz="2400" b="1" dirty="0" err="1" smtClean="0"/>
              <a:t>نحو </a:t>
            </a:r>
            <a:r>
              <a:rPr lang="ar-SA" sz="2400" b="1" dirty="0" smtClean="0"/>
              <a:t>: جعل المهندس يخطط </a:t>
            </a:r>
            <a:r>
              <a:rPr lang="ar-SA" sz="2400" b="1" dirty="0" err="1" smtClean="0"/>
              <a:t>البناء .</a:t>
            </a:r>
            <a:endParaRPr lang="en-US" sz="2400" b="1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ransition>
    <p:blinds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دلالات روابط الوحدة الثالثة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dirty="0" smtClean="0"/>
              <a:t>وردت في هذه الوحدة روابط </a:t>
            </a:r>
            <a:r>
              <a:rPr lang="ar-SA" dirty="0" err="1" smtClean="0"/>
              <a:t>منها :</a:t>
            </a:r>
            <a:endParaRPr lang="en-US" dirty="0" smtClean="0"/>
          </a:p>
          <a:p>
            <a:r>
              <a:rPr lang="ar-SA" b="1" u="sng" dirty="0" smtClean="0">
                <a:solidFill>
                  <a:srgbClr val="FF0000"/>
                </a:solidFill>
              </a:rPr>
              <a:t>لمْ</a:t>
            </a:r>
            <a:r>
              <a:rPr lang="ar-SA" dirty="0" smtClean="0">
                <a:solidFill>
                  <a:srgbClr val="FF0000"/>
                </a:solidFill>
              </a:rPr>
              <a:t>: </a:t>
            </a:r>
            <a:r>
              <a:rPr lang="ar-SA" dirty="0" smtClean="0"/>
              <a:t>أداة استفهام                      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b="1" u="sng" dirty="0" err="1" smtClean="0">
                <a:solidFill>
                  <a:srgbClr val="FF0000"/>
                </a:solidFill>
              </a:rPr>
              <a:t>إذا</a:t>
            </a:r>
            <a:r>
              <a:rPr lang="ar-SA" dirty="0" err="1" smtClean="0">
                <a:solidFill>
                  <a:srgbClr val="FF0000"/>
                </a:solidFill>
              </a:rPr>
              <a:t> </a:t>
            </a:r>
            <a:r>
              <a:rPr lang="ar-SA" dirty="0" smtClean="0"/>
              <a:t>: أداة شرط غير </a:t>
            </a:r>
            <a:r>
              <a:rPr lang="ar-SA" dirty="0" err="1" smtClean="0"/>
              <a:t>جازمة </a:t>
            </a:r>
            <a:r>
              <a:rPr lang="ar-SA" dirty="0" smtClean="0"/>
              <a:t>(ظرف لما يستقبل من </a:t>
            </a:r>
            <a:r>
              <a:rPr lang="ar-SA" dirty="0" err="1" smtClean="0"/>
              <a:t>الزمان </a:t>
            </a:r>
            <a:r>
              <a:rPr lang="ar-SA" dirty="0" err="1" smtClean="0"/>
              <a:t>)</a:t>
            </a:r>
            <a:endParaRPr lang="ar-SA" dirty="0" smtClean="0"/>
          </a:p>
          <a:p>
            <a:endParaRPr lang="en-US" dirty="0" smtClean="0"/>
          </a:p>
          <a:p>
            <a:r>
              <a:rPr lang="ar-SA" b="1" u="sng" dirty="0" err="1" smtClean="0">
                <a:solidFill>
                  <a:srgbClr val="FF0000"/>
                </a:solidFill>
              </a:rPr>
              <a:t>قد </a:t>
            </a:r>
            <a:r>
              <a:rPr lang="ar-SA" dirty="0" smtClean="0">
                <a:solidFill>
                  <a:srgbClr val="FF0000"/>
                </a:solidFill>
              </a:rPr>
              <a:t>: </a:t>
            </a:r>
            <a:r>
              <a:rPr lang="ar-SA" dirty="0" smtClean="0"/>
              <a:t>تدخل على الفعل المضارع فتفيد التقليل أو </a:t>
            </a:r>
            <a:r>
              <a:rPr lang="ar-SA" dirty="0" err="1" smtClean="0"/>
              <a:t>التكثير </a:t>
            </a:r>
            <a:r>
              <a:rPr lang="ar-SA" dirty="0" smtClean="0"/>
              <a:t>(قد أحضر </a:t>
            </a:r>
            <a:r>
              <a:rPr lang="ar-SA" dirty="0" err="1" smtClean="0"/>
              <a:t>غدا </a:t>
            </a:r>
            <a:r>
              <a:rPr lang="ar-SA" dirty="0" smtClean="0"/>
              <a:t>) وتدخل على الماضي فتفيد </a:t>
            </a:r>
            <a:r>
              <a:rPr lang="ar-SA" dirty="0" err="1" smtClean="0"/>
              <a:t>التحقيق </a:t>
            </a:r>
            <a:r>
              <a:rPr lang="ar-SA" dirty="0" smtClean="0"/>
              <a:t>(قد قرأت الكتاب</a:t>
            </a:r>
            <a:r>
              <a:rPr lang="ar-SA" dirty="0" err="1" smtClean="0"/>
              <a:t>)</a:t>
            </a:r>
            <a:endParaRPr lang="en-US" dirty="0" smtClean="0"/>
          </a:p>
          <a:p>
            <a:r>
              <a:rPr lang="ar-SA" b="1" u="sng" dirty="0" err="1" smtClean="0">
                <a:solidFill>
                  <a:srgbClr val="FF0000"/>
                </a:solidFill>
              </a:rPr>
              <a:t>إمّا </a:t>
            </a:r>
            <a:r>
              <a:rPr lang="ar-SA" dirty="0" smtClean="0">
                <a:solidFill>
                  <a:srgbClr val="FF0000"/>
                </a:solidFill>
              </a:rPr>
              <a:t>: </a:t>
            </a:r>
            <a:r>
              <a:rPr lang="ar-SA" dirty="0" smtClean="0"/>
              <a:t>حرف يفيد </a:t>
            </a:r>
            <a:r>
              <a:rPr lang="ar-SA" dirty="0" err="1" smtClean="0"/>
              <a:t>التفصيل </a:t>
            </a:r>
            <a:r>
              <a:rPr lang="ar-SA" dirty="0" smtClean="0"/>
              <a:t>( إما أن أخرج للعمل وإما أن أذهب </a:t>
            </a:r>
            <a:r>
              <a:rPr lang="ar-SA" dirty="0" err="1" smtClean="0"/>
              <a:t>للمعهد )</a:t>
            </a:r>
            <a:endParaRPr lang="en-US" dirty="0" smtClean="0"/>
          </a:p>
          <a:p>
            <a:r>
              <a:rPr lang="ar-SA" b="1" u="sng" dirty="0" err="1" smtClean="0">
                <a:solidFill>
                  <a:srgbClr val="FF0000"/>
                </a:solidFill>
              </a:rPr>
              <a:t>لو </a:t>
            </a:r>
            <a:r>
              <a:rPr lang="ar-SA" dirty="0" smtClean="0">
                <a:solidFill>
                  <a:srgbClr val="FF0000"/>
                </a:solidFill>
              </a:rPr>
              <a:t>: </a:t>
            </a:r>
            <a:r>
              <a:rPr lang="ar-SA" dirty="0" smtClean="0"/>
              <a:t>حرف امتناع </a:t>
            </a:r>
            <a:r>
              <a:rPr lang="ar-SA" dirty="0" err="1" smtClean="0"/>
              <a:t>لامتناع   </a:t>
            </a:r>
            <a:r>
              <a:rPr lang="ar-SA" dirty="0" smtClean="0"/>
              <a:t>(لو درستِ </a:t>
            </a:r>
            <a:r>
              <a:rPr lang="ar-SA" dirty="0" err="1" smtClean="0"/>
              <a:t>لنجحتِ  </a:t>
            </a:r>
            <a:r>
              <a:rPr lang="ar-SA" dirty="0" smtClean="0"/>
              <a:t>)       امتناع الدراسة كان سببا في امتناع النجاح </a:t>
            </a:r>
            <a:endParaRPr lang="en-US" dirty="0" smtClean="0"/>
          </a:p>
          <a:p>
            <a:r>
              <a:rPr lang="ar-SA" b="1" u="sng" dirty="0" err="1" smtClean="0">
                <a:solidFill>
                  <a:srgbClr val="FF0000"/>
                </a:solidFill>
              </a:rPr>
              <a:t>بين </a:t>
            </a:r>
            <a:r>
              <a:rPr lang="ar-SA" b="1" u="sng" dirty="0" smtClean="0">
                <a:solidFill>
                  <a:srgbClr val="FF0000"/>
                </a:solidFill>
              </a:rPr>
              <a:t>: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dirty="0" smtClean="0"/>
              <a:t>ظرف زمان أو مكان بحسب سياقها في </a:t>
            </a:r>
            <a:r>
              <a:rPr lang="ar-SA" dirty="0" err="1" smtClean="0"/>
              <a:t>الجملة </a:t>
            </a:r>
            <a:r>
              <a:rPr lang="ar-SA" dirty="0" smtClean="0"/>
              <a:t>, تقترن بالواو    بين محمد و خالد </a:t>
            </a:r>
            <a:r>
              <a:rPr lang="ar-SA" dirty="0" err="1" smtClean="0"/>
              <a:t>مودة .</a:t>
            </a:r>
            <a:endParaRPr lang="en-US" dirty="0" smtClean="0"/>
          </a:p>
          <a:p>
            <a:r>
              <a:rPr lang="ar-SA" b="1" u="sng" dirty="0" err="1" smtClean="0">
                <a:solidFill>
                  <a:srgbClr val="FF0000"/>
                </a:solidFill>
              </a:rPr>
              <a:t>لكي </a:t>
            </a:r>
            <a:r>
              <a:rPr lang="ar-SA" dirty="0" smtClean="0"/>
              <a:t>: تفيد التعليل وتدخل على </a:t>
            </a:r>
            <a:r>
              <a:rPr lang="ar-SA" dirty="0" err="1" smtClean="0"/>
              <a:t>الفعل   </a:t>
            </a:r>
            <a:r>
              <a:rPr lang="ar-SA" dirty="0" smtClean="0"/>
              <a:t>(حضرت الدورة لكي </a:t>
            </a:r>
            <a:r>
              <a:rPr lang="ar-SA" dirty="0" err="1" smtClean="0"/>
              <a:t>أستفيد )</a:t>
            </a:r>
            <a:r>
              <a:rPr lang="ar-SA" dirty="0" smtClean="0"/>
              <a:t> </a:t>
            </a:r>
            <a:endParaRPr lang="en-US" dirty="0" smtClean="0"/>
          </a:p>
          <a:p>
            <a:r>
              <a:rPr lang="ar-SA" b="1" u="sng" dirty="0" smtClean="0">
                <a:solidFill>
                  <a:srgbClr val="FF0000"/>
                </a:solidFill>
              </a:rPr>
              <a:t>أسماء </a:t>
            </a:r>
            <a:r>
              <a:rPr lang="ar-SA" b="1" u="sng" dirty="0" err="1" smtClean="0">
                <a:solidFill>
                  <a:srgbClr val="FF0000"/>
                </a:solidFill>
              </a:rPr>
              <a:t>الإشارة </a:t>
            </a:r>
            <a:r>
              <a:rPr lang="ar-SA" b="1" u="sng" dirty="0" smtClean="0"/>
              <a:t>:</a:t>
            </a:r>
            <a:r>
              <a:rPr lang="ar-SA" dirty="0" smtClean="0"/>
              <a:t> </a:t>
            </a:r>
            <a:r>
              <a:rPr lang="ar-SA" dirty="0" err="1" smtClean="0"/>
              <a:t>منها </a:t>
            </a:r>
            <a:r>
              <a:rPr lang="ar-SA" dirty="0" smtClean="0"/>
              <a:t>: </a:t>
            </a:r>
            <a:r>
              <a:rPr lang="ar-SA" dirty="0" err="1" smtClean="0"/>
              <a:t>هذه </a:t>
            </a:r>
            <a:r>
              <a:rPr lang="ar-SA" dirty="0" smtClean="0"/>
              <a:t>– </a:t>
            </a:r>
            <a:r>
              <a:rPr lang="ar-SA" dirty="0" err="1" smtClean="0"/>
              <a:t>هذا </a:t>
            </a:r>
            <a:r>
              <a:rPr lang="ar-SA" dirty="0" smtClean="0"/>
              <a:t>– </a:t>
            </a:r>
            <a:r>
              <a:rPr lang="ar-SA" dirty="0" err="1" smtClean="0"/>
              <a:t>هاتان </a:t>
            </a:r>
            <a:r>
              <a:rPr lang="ar-SA" dirty="0" smtClean="0"/>
              <a:t>– </a:t>
            </a:r>
            <a:r>
              <a:rPr lang="ar-SA" dirty="0" err="1" smtClean="0"/>
              <a:t>هاذان</a:t>
            </a:r>
            <a:r>
              <a:rPr lang="ar-SA" dirty="0" smtClean="0"/>
              <a:t> – </a:t>
            </a:r>
            <a:r>
              <a:rPr lang="ar-SA" dirty="0" err="1" smtClean="0"/>
              <a:t>هؤلاء </a:t>
            </a:r>
            <a:r>
              <a:rPr lang="ar-SA" dirty="0" smtClean="0"/>
              <a:t>– </a:t>
            </a:r>
            <a:r>
              <a:rPr lang="ar-SA" dirty="0" err="1" smtClean="0"/>
              <a:t>ثمَة </a:t>
            </a:r>
            <a:r>
              <a:rPr lang="ar-SA" dirty="0" smtClean="0"/>
              <a:t>– هنا- </a:t>
            </a:r>
            <a:r>
              <a:rPr lang="ar-SA" dirty="0" err="1" smtClean="0"/>
              <a:t>ذاك .....</a:t>
            </a:r>
            <a:endParaRPr lang="en-US" dirty="0" smtClean="0"/>
          </a:p>
          <a:p>
            <a:r>
              <a:rPr lang="ar-SA" b="1" u="sng" dirty="0" smtClean="0">
                <a:solidFill>
                  <a:srgbClr val="FF0000"/>
                </a:solidFill>
              </a:rPr>
              <a:t>الأسماء </a:t>
            </a:r>
            <a:r>
              <a:rPr lang="ar-SA" b="1" u="sng" dirty="0" err="1" smtClean="0">
                <a:solidFill>
                  <a:srgbClr val="FF0000"/>
                </a:solidFill>
              </a:rPr>
              <a:t>الموصولة</a:t>
            </a:r>
            <a:r>
              <a:rPr lang="ar-SA" dirty="0" err="1" smtClean="0">
                <a:solidFill>
                  <a:srgbClr val="FF0000"/>
                </a:solidFill>
              </a:rPr>
              <a:t> </a:t>
            </a:r>
            <a:r>
              <a:rPr lang="ar-SA" dirty="0" smtClean="0"/>
              <a:t>: </a:t>
            </a:r>
            <a:r>
              <a:rPr lang="ar-SA" dirty="0" err="1" smtClean="0"/>
              <a:t>الذي </a:t>
            </a:r>
            <a:r>
              <a:rPr lang="ar-SA" dirty="0" smtClean="0"/>
              <a:t>– </a:t>
            </a:r>
            <a:r>
              <a:rPr lang="ar-SA" dirty="0" err="1" smtClean="0"/>
              <a:t>التي </a:t>
            </a:r>
            <a:r>
              <a:rPr lang="ar-SA" dirty="0" smtClean="0"/>
              <a:t>– </a:t>
            </a:r>
            <a:r>
              <a:rPr lang="ar-SA" dirty="0" err="1" smtClean="0"/>
              <a:t>اللذان </a:t>
            </a:r>
            <a:r>
              <a:rPr lang="ar-SA" dirty="0" smtClean="0"/>
              <a:t>– </a:t>
            </a:r>
            <a:r>
              <a:rPr lang="ar-SA" dirty="0" err="1" smtClean="0"/>
              <a:t>اللذين </a:t>
            </a:r>
            <a:r>
              <a:rPr lang="ar-SA" dirty="0" smtClean="0"/>
              <a:t>– </a:t>
            </a:r>
            <a:r>
              <a:rPr lang="ar-SA" dirty="0" err="1" smtClean="0"/>
              <a:t>اللاتي </a:t>
            </a:r>
            <a:r>
              <a:rPr lang="ar-SA" dirty="0" smtClean="0"/>
              <a:t>– </a:t>
            </a:r>
            <a:r>
              <a:rPr lang="ar-SA" dirty="0" err="1" smtClean="0"/>
              <a:t>الألى</a:t>
            </a:r>
            <a:r>
              <a:rPr lang="ar-SA" dirty="0" smtClean="0"/>
              <a:t> </a:t>
            </a:r>
            <a:r>
              <a:rPr lang="ar-SA" dirty="0" err="1" smtClean="0"/>
              <a:t>–اللائي </a:t>
            </a:r>
            <a:r>
              <a:rPr lang="ar-SA" dirty="0" smtClean="0"/>
              <a:t>– من </a:t>
            </a:r>
            <a:r>
              <a:rPr lang="ar-SA" dirty="0" err="1" smtClean="0"/>
              <a:t>للعاقل </a:t>
            </a:r>
            <a:r>
              <a:rPr lang="ar-SA" dirty="0" smtClean="0"/>
              <a:t>(سلمت على من </a:t>
            </a:r>
            <a:r>
              <a:rPr lang="ar-SA" dirty="0" err="1" smtClean="0"/>
              <a:t>أعرف )</a:t>
            </a:r>
            <a:endParaRPr lang="en-US" dirty="0" smtClean="0"/>
          </a:p>
          <a:p>
            <a:r>
              <a:rPr lang="ar-SA" dirty="0" smtClean="0"/>
              <a:t>ما لغير </a:t>
            </a:r>
            <a:r>
              <a:rPr lang="ar-SA" dirty="0" err="1" smtClean="0"/>
              <a:t>العاقل </a:t>
            </a:r>
            <a:r>
              <a:rPr lang="ar-SA" dirty="0" smtClean="0"/>
              <a:t>(رفعت ما سقط على </a:t>
            </a:r>
            <a:r>
              <a:rPr lang="ar-SA" dirty="0" err="1" smtClean="0"/>
              <a:t>الأرض )</a:t>
            </a:r>
            <a:r>
              <a:rPr lang="ar-SA" dirty="0" smtClean="0"/>
              <a:t> </a:t>
            </a:r>
            <a:endParaRPr lang="en-US" dirty="0" smtClean="0"/>
          </a:p>
          <a:p>
            <a:r>
              <a:rPr lang="ar-SA" b="1" u="sng" dirty="0" err="1" smtClean="0">
                <a:solidFill>
                  <a:srgbClr val="FF0000"/>
                </a:solidFill>
              </a:rPr>
              <a:t>الضمائر</a:t>
            </a:r>
            <a:r>
              <a:rPr lang="ar-SA" dirty="0" err="1" smtClean="0">
                <a:solidFill>
                  <a:srgbClr val="FF0000"/>
                </a:solidFill>
              </a:rPr>
              <a:t> </a:t>
            </a:r>
            <a:r>
              <a:rPr lang="ar-SA" dirty="0" err="1" smtClean="0"/>
              <a:t> </a:t>
            </a:r>
            <a:r>
              <a:rPr lang="ar-SA" dirty="0" smtClean="0"/>
              <a:t>: </a:t>
            </a:r>
            <a:r>
              <a:rPr lang="ar-SA" dirty="0" err="1" smtClean="0"/>
              <a:t>منفصله</a:t>
            </a:r>
            <a:r>
              <a:rPr lang="ar-SA" dirty="0" smtClean="0"/>
              <a:t> ومتصلة ظاهرة ومضمرة.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>
    <p:circl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تم بحمد </a:t>
            </a:r>
            <a:r>
              <a:rPr lang="ar-SA" b="1" dirty="0" err="1" smtClean="0"/>
              <a:t>الله..</a:t>
            </a:r>
            <a:endParaRPr lang="ar-SA" b="1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ar-SA" sz="4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أ </a:t>
            </a:r>
            <a:r>
              <a:rPr lang="ar-SA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/ نوره </a:t>
            </a:r>
            <a:r>
              <a:rPr lang="ar-SA" sz="4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عبدالله</a:t>
            </a:r>
            <a:r>
              <a:rPr lang="ar-SA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العمر </a:t>
            </a:r>
            <a:endParaRPr lang="ar-SA" sz="4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4" name="وجه ضاحك 3"/>
          <p:cNvSpPr/>
          <p:nvPr/>
        </p:nvSpPr>
        <p:spPr>
          <a:xfrm rot="20264185">
            <a:off x="667008" y="2770017"/>
            <a:ext cx="2808312" cy="2236919"/>
          </a:xfrm>
          <a:prstGeom prst="smileyFac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5400" b="1" dirty="0" smtClean="0"/>
              <a:t>الجملة الاسمية</a:t>
            </a:r>
            <a:endParaRPr lang="ar-SA" sz="5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تتكون من </a:t>
            </a:r>
            <a:r>
              <a:rPr lang="ar-SA" sz="4000" dirty="0" smtClean="0">
                <a:solidFill>
                  <a:srgbClr val="FF0066"/>
                </a:solidFill>
              </a:rPr>
              <a:t>المبتدأ</a:t>
            </a:r>
            <a:r>
              <a:rPr lang="ar-SA" dirty="0" smtClean="0"/>
              <a:t> و</a:t>
            </a:r>
            <a:r>
              <a:rPr lang="ar-SA" sz="4000" dirty="0" smtClean="0">
                <a:solidFill>
                  <a:srgbClr val="FF0066"/>
                </a:solidFill>
              </a:rPr>
              <a:t>الخبر</a:t>
            </a:r>
            <a:r>
              <a:rPr lang="ar-SA" dirty="0" smtClean="0"/>
              <a:t>.</a:t>
            </a:r>
          </a:p>
          <a:p>
            <a:endParaRPr lang="ar-SA" dirty="0" smtClean="0"/>
          </a:p>
          <a:p>
            <a:r>
              <a:rPr lang="ar-SA" dirty="0" smtClean="0"/>
              <a:t>المبتدأ: هو الاسم المرفوع لم يسبقه </a:t>
            </a:r>
            <a:r>
              <a:rPr lang="ar-SA" dirty="0" err="1" smtClean="0"/>
              <a:t>مايغير</a:t>
            </a:r>
            <a:r>
              <a:rPr lang="ar-SA" dirty="0" smtClean="0"/>
              <a:t> إعرابه.</a:t>
            </a:r>
          </a:p>
          <a:p>
            <a:r>
              <a:rPr lang="ar-SA" dirty="0" err="1" smtClean="0"/>
              <a:t>االخبر</a:t>
            </a:r>
            <a:r>
              <a:rPr lang="ar-SA" dirty="0" smtClean="0"/>
              <a:t>: هو الجزء المتم للفائدة, والمنتظم مع المبتدأ لتكوين جملة.</a:t>
            </a:r>
          </a:p>
          <a:p>
            <a:endParaRPr lang="ar-SA" dirty="0" smtClean="0"/>
          </a:p>
          <a:p>
            <a:r>
              <a:rPr lang="ar-SA" dirty="0" smtClean="0"/>
              <a:t>                  الجبالُ     شاهقةٌ</a:t>
            </a:r>
          </a:p>
          <a:p>
            <a:endParaRPr lang="ar-SA" dirty="0" smtClean="0"/>
          </a:p>
          <a:p>
            <a:pPr>
              <a:buNone/>
            </a:pPr>
            <a:r>
              <a:rPr lang="ar-SA" dirty="0" smtClean="0"/>
              <a:t>                    مبتدأ         خبر</a:t>
            </a: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6660232" y="465313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>
            <a:off x="5508104" y="4581128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8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5400" b="1" dirty="0" smtClean="0"/>
              <a:t>أنواع الخبـــــــر</a:t>
            </a:r>
            <a:endParaRPr lang="ar-SA" sz="5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pPr>
              <a:buNone/>
            </a:pPr>
            <a:r>
              <a:rPr lang="ar-SA" dirty="0" smtClean="0"/>
              <a:t>    مفرد(كلمة واحدة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محمد </a:t>
            </a:r>
            <a:r>
              <a:rPr lang="ar-SA" dirty="0" smtClean="0">
                <a:solidFill>
                  <a:srgbClr val="FF0000"/>
                </a:solidFill>
              </a:rPr>
              <a:t>مجتهد</a:t>
            </a:r>
            <a:r>
              <a:rPr lang="ar-SA" dirty="0" smtClean="0"/>
              <a:t>                                    شبه </a:t>
            </a:r>
            <a:r>
              <a:rPr lang="ar-SA" dirty="0" err="1" smtClean="0"/>
              <a:t>جملة </a:t>
            </a:r>
            <a:r>
              <a:rPr lang="ar-SA" dirty="0" smtClean="0"/>
              <a:t>(</a:t>
            </a:r>
            <a:r>
              <a:rPr lang="ar-SA" dirty="0" err="1" smtClean="0"/>
              <a:t>جارومجرور</a:t>
            </a:r>
            <a:r>
              <a:rPr lang="ar-SA" dirty="0" smtClean="0"/>
              <a:t>,ظرف</a:t>
            </a:r>
            <a:r>
              <a:rPr lang="ar-SA" dirty="0" err="1" smtClean="0"/>
              <a:t>)</a:t>
            </a:r>
            <a:r>
              <a:rPr lang="ar-SA" dirty="0" smtClean="0"/>
              <a:t>       </a:t>
            </a:r>
          </a:p>
          <a:p>
            <a:pPr>
              <a:buNone/>
            </a:pPr>
            <a:r>
              <a:rPr lang="ar-SA" dirty="0" smtClean="0"/>
              <a:t>                                                      </a:t>
            </a:r>
            <a:r>
              <a:rPr lang="ar-SA" sz="2400" dirty="0" smtClean="0"/>
              <a:t>الطالب </a:t>
            </a:r>
            <a:r>
              <a:rPr lang="ar-SA" sz="2400" dirty="0" smtClean="0">
                <a:solidFill>
                  <a:srgbClr val="FF0000"/>
                </a:solidFill>
              </a:rPr>
              <a:t>في الفصل</a:t>
            </a:r>
            <a:r>
              <a:rPr lang="ar-SA" sz="2400" dirty="0" smtClean="0"/>
              <a:t>/الصوم </a:t>
            </a:r>
            <a:r>
              <a:rPr lang="ar-SA" sz="2400" dirty="0" smtClean="0">
                <a:solidFill>
                  <a:srgbClr val="FF0000"/>
                </a:solidFill>
              </a:rPr>
              <a:t>يوم الخميس</a:t>
            </a:r>
            <a:r>
              <a:rPr lang="ar-SA" dirty="0" smtClean="0">
                <a:solidFill>
                  <a:srgbClr val="FF0000"/>
                </a:solidFill>
              </a:rPr>
              <a:t>                             </a:t>
            </a:r>
          </a:p>
          <a:p>
            <a:pPr>
              <a:buNone/>
            </a:pPr>
            <a:r>
              <a:rPr lang="ar-SA" dirty="0" smtClean="0"/>
              <a:t>                             جملة(اسمية أو فعلية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                 </a:t>
            </a:r>
          </a:p>
          <a:p>
            <a:pPr>
              <a:buNone/>
            </a:pPr>
            <a:r>
              <a:rPr lang="ar-SA" dirty="0" smtClean="0"/>
              <a:t>         الشعر عاطفته </a:t>
            </a:r>
            <a:r>
              <a:rPr lang="ar-SA" dirty="0" err="1" smtClean="0"/>
              <a:t>صادقة     </a:t>
            </a:r>
            <a:r>
              <a:rPr lang="ar-SA" dirty="0" smtClean="0"/>
              <a:t>/    الفلاح زرع الحقل</a:t>
            </a: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5436096" y="1556792"/>
            <a:ext cx="223224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>
            <a:off x="5364088" y="1556792"/>
            <a:ext cx="0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flipH="1">
            <a:off x="2483768" y="1484784"/>
            <a:ext cx="2808312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 flipH="1">
            <a:off x="7236296" y="3501008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>
            <a:off x="2483768" y="4005064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 flipH="1">
            <a:off x="611560" y="4005064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>
            <a:off x="5436096" y="4365104"/>
            <a:ext cx="86409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 flipH="1">
            <a:off x="3779912" y="4365104"/>
            <a:ext cx="57606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مستقيم 22"/>
          <p:cNvCxnSpPr/>
          <p:nvPr/>
        </p:nvCxnSpPr>
        <p:spPr>
          <a:xfrm flipH="1">
            <a:off x="5724128" y="5517232"/>
            <a:ext cx="15121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مستقيم 25"/>
          <p:cNvCxnSpPr/>
          <p:nvPr/>
        </p:nvCxnSpPr>
        <p:spPr>
          <a:xfrm flipH="1">
            <a:off x="2915816" y="5589240"/>
            <a:ext cx="1152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/>
              <a:t>الأفعال الناسخة(كان وأخواتها</a:t>
            </a:r>
            <a:r>
              <a:rPr lang="ar-SA" sz="4000" b="1" dirty="0" err="1" smtClean="0"/>
              <a:t>)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س/ لماذا سميت </a:t>
            </a:r>
            <a:r>
              <a:rPr lang="ar-SA" b="1" dirty="0" err="1" smtClean="0">
                <a:solidFill>
                  <a:srgbClr val="FF0000"/>
                </a:solidFill>
              </a:rPr>
              <a:t>ناسخة ؟</a:t>
            </a: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dirty="0" smtClean="0"/>
              <a:t>لأن النسخ بمعنى التغيير وعندما يدخل أحد حروف النسخ على الجملة الاسمية فإنه يغير حركة إعراب اسمه</a:t>
            </a:r>
            <a:r>
              <a:rPr lang="ar-SA" b="1" dirty="0" smtClean="0"/>
              <a:t>.</a:t>
            </a:r>
          </a:p>
          <a:p>
            <a:pPr>
              <a:buNone/>
            </a:pPr>
            <a:endParaRPr lang="ar-SA" b="1" dirty="0" smtClean="0"/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عملها: </a:t>
            </a:r>
            <a:r>
              <a:rPr lang="ar-SA" b="1" dirty="0" smtClean="0"/>
              <a:t>ترفع المبتدأ ويسمى </a:t>
            </a:r>
            <a:r>
              <a:rPr lang="ar-SA" b="1" dirty="0" err="1" smtClean="0"/>
              <a:t>اسمها </a:t>
            </a:r>
            <a:r>
              <a:rPr lang="ar-SA" b="1" dirty="0" smtClean="0"/>
              <a:t>, وتنصب الخبر ويسمى خبرها.</a:t>
            </a:r>
          </a:p>
          <a:p>
            <a:pPr>
              <a:buNone/>
            </a:pPr>
            <a:r>
              <a:rPr lang="ar-SA" b="1" dirty="0" err="1" smtClean="0">
                <a:solidFill>
                  <a:srgbClr val="FF0000"/>
                </a:solidFill>
              </a:rPr>
              <a:t>وهي:</a:t>
            </a:r>
            <a:endParaRPr lang="ar-SA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b="1" dirty="0" err="1" smtClean="0"/>
              <a:t>(كان </a:t>
            </a:r>
            <a:r>
              <a:rPr lang="ar-SA" b="1" dirty="0" smtClean="0"/>
              <a:t>, </a:t>
            </a:r>
            <a:r>
              <a:rPr lang="ar-SA" b="1" dirty="0" err="1" smtClean="0"/>
              <a:t>أصبح </a:t>
            </a:r>
            <a:r>
              <a:rPr lang="ar-SA" b="1" dirty="0" smtClean="0"/>
              <a:t>, أضحى, أمسى,بات, صار, ظل, ليس, </a:t>
            </a:r>
            <a:r>
              <a:rPr lang="ar-SA" b="1" dirty="0" err="1" smtClean="0"/>
              <a:t>مازال,مافتئ </a:t>
            </a:r>
            <a:r>
              <a:rPr lang="ar-SA" b="1" dirty="0" smtClean="0"/>
              <a:t>,مابرح,ما </a:t>
            </a:r>
            <a:r>
              <a:rPr lang="ar-SA" b="1" dirty="0" err="1" smtClean="0"/>
              <a:t>انفك </a:t>
            </a:r>
            <a:r>
              <a:rPr lang="ar-SA" b="1" dirty="0" smtClean="0"/>
              <a:t>,مادام</a:t>
            </a:r>
            <a:r>
              <a:rPr lang="ar-SA" b="1" dirty="0" err="1" smtClean="0"/>
              <a:t>)</a:t>
            </a:r>
            <a:endParaRPr lang="ar-SA" b="1" dirty="0" smtClean="0"/>
          </a:p>
          <a:p>
            <a:pPr>
              <a:buNone/>
            </a:pPr>
            <a:endParaRPr lang="ar-SA" dirty="0"/>
          </a:p>
        </p:txBody>
      </p:sp>
      <p:cxnSp>
        <p:nvCxnSpPr>
          <p:cNvPr id="5" name="رابط مستقيم 4"/>
          <p:cNvCxnSpPr/>
          <p:nvPr/>
        </p:nvCxnSpPr>
        <p:spPr>
          <a:xfrm flipH="1">
            <a:off x="3851920" y="3140968"/>
            <a:ext cx="48245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mb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صار العنبُ زبيباً.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مازالت مصر تساعد فلسطين.</a:t>
            </a:r>
          </a:p>
          <a:p>
            <a:pPr>
              <a:buNone/>
            </a:pPr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691680" y="2348880"/>
          <a:ext cx="6096000" cy="168148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الكلـــمــــة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إعرابهــــــــــــــــــــــــا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           صار </a:t>
                      </a:r>
                    </a:p>
                    <a:p>
                      <a:pPr rtl="1"/>
                      <a:r>
                        <a:rPr lang="ar-SA" sz="2000" dirty="0" smtClean="0"/>
                        <a:t>          العنبُ</a:t>
                      </a:r>
                    </a:p>
                    <a:p>
                      <a:pPr rtl="1"/>
                      <a:r>
                        <a:rPr lang="ar-SA" sz="2000" dirty="0" smtClean="0"/>
                        <a:t>          زبيباً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/>
                        <a:t>  فعل ماضي ناسخ.</a:t>
                      </a:r>
                    </a:p>
                    <a:p>
                      <a:pPr rtl="1"/>
                      <a:r>
                        <a:rPr lang="ar-SA" sz="2000" dirty="0" smtClean="0"/>
                        <a:t>اسم صار مرفوع بالضمة.</a:t>
                      </a:r>
                    </a:p>
                    <a:p>
                      <a:pPr rtl="1"/>
                      <a:r>
                        <a:rPr lang="ar-SA" sz="2000" dirty="0" smtClean="0"/>
                        <a:t> خبر صار منصوب وعلامة</a:t>
                      </a:r>
                      <a:r>
                        <a:rPr lang="ar-SA" sz="2000" baseline="0" dirty="0" smtClean="0"/>
                        <a:t> نصبه الفتحة الظاهرة.</a:t>
                      </a:r>
                      <a:endParaRPr lang="ar-SA" sz="20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979712" y="4581128"/>
          <a:ext cx="6096000" cy="183388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  الكلــمـــة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إعرابهــــــــــــــــــــــــــا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i="0" dirty="0" smtClean="0"/>
                        <a:t>             مازالت </a:t>
                      </a:r>
                    </a:p>
                    <a:p>
                      <a:pPr rtl="1"/>
                      <a:r>
                        <a:rPr lang="ar-SA" b="1" i="0" dirty="0" smtClean="0"/>
                        <a:t>             مصر</a:t>
                      </a:r>
                    </a:p>
                    <a:p>
                      <a:pPr rtl="1"/>
                      <a:r>
                        <a:rPr lang="ar-SA" b="1" i="0" dirty="0" smtClean="0"/>
                        <a:t>            تساعد</a:t>
                      </a:r>
                    </a:p>
                    <a:p>
                      <a:pPr rtl="1"/>
                      <a:r>
                        <a:rPr lang="ar-SA" b="1" i="0" dirty="0" smtClean="0"/>
                        <a:t>           فلسطين</a:t>
                      </a:r>
                      <a:endParaRPr lang="ar-SA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i="0" dirty="0" smtClean="0"/>
                        <a:t> فعل ماضي ناسخ.</a:t>
                      </a:r>
                    </a:p>
                    <a:p>
                      <a:pPr rtl="1"/>
                      <a:r>
                        <a:rPr lang="ar-SA" b="1" i="0" dirty="0" smtClean="0"/>
                        <a:t>اسم مازالت مرفوع بالضمة.</a:t>
                      </a:r>
                    </a:p>
                    <a:p>
                      <a:pPr rtl="1"/>
                      <a:r>
                        <a:rPr lang="ar-SA" b="1" i="0" dirty="0" smtClean="0"/>
                        <a:t>فعل مضارع مرفوع بالضمة.</a:t>
                      </a:r>
                    </a:p>
                    <a:p>
                      <a:pPr rtl="1"/>
                      <a:r>
                        <a:rPr lang="ar-SA" b="1" i="0" dirty="0" smtClean="0"/>
                        <a:t>مفعول </a:t>
                      </a:r>
                      <a:r>
                        <a:rPr lang="ar-SA" b="1" i="0" dirty="0" err="1" smtClean="0"/>
                        <a:t>به</a:t>
                      </a:r>
                      <a:r>
                        <a:rPr lang="ar-SA" b="1" i="0" dirty="0" smtClean="0"/>
                        <a:t> منصوب والجملة الفعلية في محل نصب خبر مازالت.</a:t>
                      </a:r>
                      <a:endParaRPr lang="ar-SA" b="1" i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heel spokes="3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/>
              <a:t>الحروف الناسخة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err="1" smtClean="0">
                <a:solidFill>
                  <a:srgbClr val="FF0000"/>
                </a:solidFill>
              </a:rPr>
              <a:t>عملها:</a:t>
            </a:r>
            <a:endParaRPr lang="ar-SA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dirty="0" smtClean="0"/>
              <a:t>تنصب المبتدأ ويسمى اسمها, وترفع الخبر ويسمى خبرها.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err="1" smtClean="0">
                <a:solidFill>
                  <a:srgbClr val="FF0066"/>
                </a:solidFill>
              </a:rPr>
              <a:t>وهي:</a:t>
            </a:r>
            <a:endParaRPr lang="ar-SA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ar-SA" dirty="0" smtClean="0"/>
              <a:t>( إن, أن(للتوكيد), </a:t>
            </a:r>
            <a:r>
              <a:rPr lang="ar-SA" dirty="0" err="1" smtClean="0"/>
              <a:t>كأن </a:t>
            </a:r>
            <a:r>
              <a:rPr lang="ar-SA" dirty="0" smtClean="0"/>
              <a:t>(للتشبيه), </a:t>
            </a:r>
            <a:r>
              <a:rPr lang="ar-SA" dirty="0" err="1" smtClean="0"/>
              <a:t>لكن </a:t>
            </a:r>
            <a:r>
              <a:rPr lang="ar-SA" dirty="0" smtClean="0"/>
              <a:t>(للاستدراك), ليت(للتمني), لعل(للترجي</a:t>
            </a:r>
            <a:r>
              <a:rPr lang="ar-SA" dirty="0" err="1" smtClean="0"/>
              <a:t>)).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ransition spd="slow">
    <p:diamond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إن التفوق أساسه الاجتهاد.</a:t>
            </a:r>
          </a:p>
          <a:p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619672" y="2348880"/>
          <a:ext cx="6096000" cy="302260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     الكلمة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      إعرابها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          إن</a:t>
                      </a:r>
                      <a:r>
                        <a:rPr lang="ar-SA" sz="2400" b="1" baseline="0" dirty="0" smtClean="0"/>
                        <a:t> </a:t>
                      </a:r>
                    </a:p>
                    <a:p>
                      <a:pPr rtl="1"/>
                      <a:r>
                        <a:rPr lang="ar-SA" sz="2400" b="1" baseline="0" dirty="0" smtClean="0"/>
                        <a:t>          التفوق</a:t>
                      </a:r>
                    </a:p>
                    <a:p>
                      <a:pPr rtl="1"/>
                      <a:r>
                        <a:rPr lang="ar-SA" sz="2400" b="1" baseline="0" dirty="0" smtClean="0"/>
                        <a:t>          أساسه</a:t>
                      </a:r>
                    </a:p>
                    <a:p>
                      <a:pPr rtl="1"/>
                      <a:endParaRPr lang="ar-SA" sz="2400" b="1" baseline="0" dirty="0" smtClean="0"/>
                    </a:p>
                    <a:p>
                      <a:pPr rtl="1"/>
                      <a:r>
                        <a:rPr lang="ar-SA" sz="2400" b="1" baseline="0" dirty="0" smtClean="0"/>
                        <a:t>         الاجتهاد</a:t>
                      </a:r>
                      <a:endParaRPr lang="ar-SA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         حرف ناسخ</a:t>
                      </a:r>
                    </a:p>
                    <a:p>
                      <a:pPr rtl="1"/>
                      <a:r>
                        <a:rPr lang="ar-SA" sz="2400" b="1" dirty="0" smtClean="0"/>
                        <a:t>    اسم إن منصوب بالفتحة </a:t>
                      </a:r>
                    </a:p>
                    <a:p>
                      <a:pPr rtl="1"/>
                      <a:r>
                        <a:rPr lang="ar-SA" sz="2400" b="1" dirty="0" smtClean="0"/>
                        <a:t>أساس: مبتدأ مرفوع بالضمة والهاء</a:t>
                      </a:r>
                      <a:r>
                        <a:rPr lang="ar-SA" sz="2400" b="1" baseline="0" dirty="0" smtClean="0"/>
                        <a:t> ضمير مبني.</a:t>
                      </a:r>
                    </a:p>
                    <a:p>
                      <a:pPr rtl="1"/>
                      <a:r>
                        <a:rPr lang="ar-SA" sz="2400" b="1" baseline="0" dirty="0" smtClean="0"/>
                        <a:t>خبر المبتدأ مرفوع </a:t>
                      </a:r>
                      <a:r>
                        <a:rPr lang="ar-SA" sz="2400" b="1" baseline="0" dirty="0" err="1" smtClean="0"/>
                        <a:t>بالضمة.</a:t>
                      </a:r>
                      <a:r>
                        <a:rPr lang="ar-SA" sz="2400" b="1" baseline="0" dirty="0" smtClean="0"/>
                        <a:t> والجملة الاسمية في محل رفع خبر إن.</a:t>
                      </a:r>
                      <a:endParaRPr lang="ar-SA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dissolv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/>
              <a:t>أفعال المقاربة والرجاء والشروع 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عملها: </a:t>
            </a:r>
            <a:r>
              <a:rPr lang="ar-SA" dirty="0" smtClean="0"/>
              <a:t>ترفع المبتدأ اسماً لها, وتنصب الخبر بشرط أن يكون </a:t>
            </a:r>
            <a:r>
              <a:rPr lang="ar-SA" dirty="0" err="1" smtClean="0"/>
              <a:t>الخبر </a:t>
            </a:r>
            <a:r>
              <a:rPr lang="ar-SA" dirty="0" smtClean="0"/>
              <a:t>(جملة فعلية) فعلها مضارع.</a:t>
            </a:r>
          </a:p>
          <a:p>
            <a:endParaRPr lang="ar-SA" dirty="0" smtClean="0"/>
          </a:p>
          <a:p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899593" y="2996952"/>
          <a:ext cx="7488831" cy="22910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496277"/>
                <a:gridCol w="2496277"/>
                <a:gridCol w="2496277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    الفعل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      معناه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حكم اقتران خبرها(بأن</a:t>
                      </a:r>
                      <a:r>
                        <a:rPr lang="ar-SA" dirty="0" err="1" smtClean="0"/>
                        <a:t>)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err="1" smtClean="0"/>
                        <a:t>كاد </a:t>
                      </a:r>
                      <a:r>
                        <a:rPr lang="ar-SA" b="1" dirty="0" smtClean="0"/>
                        <a:t>– </a:t>
                      </a:r>
                      <a:r>
                        <a:rPr lang="ar-SA" b="1" dirty="0" err="1" smtClean="0"/>
                        <a:t>أوشك</a:t>
                      </a:r>
                      <a:r>
                        <a:rPr lang="ar-SA" b="1" baseline="0" dirty="0" err="1" smtClean="0"/>
                        <a:t> </a:t>
                      </a:r>
                      <a:r>
                        <a:rPr lang="ar-SA" b="1" baseline="0" dirty="0" smtClean="0"/>
                        <a:t>- قرب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   تدل على المقاربة 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err="1" smtClean="0"/>
                        <a:t>(كاد </a:t>
                      </a:r>
                      <a:r>
                        <a:rPr lang="ar-SA" b="1" dirty="0" smtClean="0"/>
                        <a:t>-قرب)       قليل</a:t>
                      </a:r>
                    </a:p>
                    <a:p>
                      <a:pPr rtl="1"/>
                      <a:r>
                        <a:rPr lang="ar-SA" b="1" dirty="0" smtClean="0"/>
                        <a:t>(أوشك)</a:t>
                      </a:r>
                      <a:r>
                        <a:rPr lang="ar-SA" b="1" baseline="0" dirty="0" smtClean="0"/>
                        <a:t>           يكثر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</a:t>
                      </a:r>
                      <a:r>
                        <a:rPr lang="ar-SA" b="1" dirty="0" err="1" smtClean="0"/>
                        <a:t>عسى </a:t>
                      </a:r>
                      <a:r>
                        <a:rPr lang="ar-SA" b="1" dirty="0" smtClean="0"/>
                        <a:t>– </a:t>
                      </a:r>
                      <a:r>
                        <a:rPr lang="ar-SA" b="1" dirty="0" err="1" smtClean="0"/>
                        <a:t>حري </a:t>
                      </a:r>
                      <a:r>
                        <a:rPr lang="ar-SA" b="1" dirty="0" smtClean="0"/>
                        <a:t>-</a:t>
                      </a:r>
                      <a:r>
                        <a:rPr lang="ar-SA" b="1" dirty="0" err="1" smtClean="0"/>
                        <a:t>اخلولق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    تدل على الرجاء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(عسى)       يكثر</a:t>
                      </a:r>
                    </a:p>
                    <a:p>
                      <a:pPr rtl="1"/>
                      <a:r>
                        <a:rPr lang="ar-SA" b="1" dirty="0" smtClean="0"/>
                        <a:t>(حرى- </a:t>
                      </a:r>
                      <a:r>
                        <a:rPr lang="ar-SA" b="1" dirty="0" err="1" smtClean="0"/>
                        <a:t>اخلولق</a:t>
                      </a:r>
                      <a:r>
                        <a:rPr lang="ar-SA" b="1" dirty="0" smtClean="0"/>
                        <a:t>)      يقل</a:t>
                      </a:r>
                      <a:endParaRPr lang="ar-S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="1" dirty="0" err="1" smtClean="0"/>
                        <a:t>شرع</a:t>
                      </a:r>
                      <a:r>
                        <a:rPr lang="ar-SA" b="1" baseline="0" dirty="0" err="1" smtClean="0"/>
                        <a:t> –أخذ </a:t>
                      </a:r>
                      <a:r>
                        <a:rPr lang="ar-SA" b="1" baseline="0" dirty="0" smtClean="0"/>
                        <a:t>–بدأ- أنشأ- جعل- طفق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       تدل على الشروع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يمتنع اقتران</a:t>
                      </a:r>
                      <a:r>
                        <a:rPr lang="ar-SA" b="1" baseline="0" dirty="0" smtClean="0"/>
                        <a:t> خبرهم بأن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رابط كسهم مستقيم 5"/>
          <p:cNvCxnSpPr/>
          <p:nvPr/>
        </p:nvCxnSpPr>
        <p:spPr>
          <a:xfrm flipH="1">
            <a:off x="2123728" y="350100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 flipH="1">
            <a:off x="2123728" y="386104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flipH="1">
            <a:off x="2411760" y="4221088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flipH="1">
            <a:off x="1835696" y="4509120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5400" dirty="0" err="1" smtClean="0"/>
              <a:t>الأمثلة:</a:t>
            </a:r>
            <a:endParaRPr lang="ar-SA" sz="5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كاد العلم يتقدم.</a:t>
            </a:r>
            <a:endParaRPr lang="ar-SA" b="1" dirty="0" smtClean="0"/>
          </a:p>
          <a:p>
            <a:endParaRPr lang="ar-SA" dirty="0" smtClean="0"/>
          </a:p>
          <a:p>
            <a:r>
              <a:rPr lang="ar-SA" b="1" dirty="0" smtClean="0"/>
              <a:t>أوشك النهار أن ينتهي.</a:t>
            </a:r>
          </a:p>
          <a:p>
            <a:endParaRPr lang="ar-SA" dirty="0" smtClean="0"/>
          </a:p>
          <a:p>
            <a:r>
              <a:rPr lang="ar-SA" b="1" dirty="0" smtClean="0"/>
              <a:t>عسى العرب أن يتحدوا.</a:t>
            </a:r>
          </a:p>
          <a:p>
            <a:endParaRPr lang="ar-SA" dirty="0" smtClean="0"/>
          </a:p>
          <a:p>
            <a:r>
              <a:rPr lang="ar-SA" b="1" dirty="0" smtClean="0"/>
              <a:t>أخذ الطالب يذاكر الدرس.</a:t>
            </a:r>
          </a:p>
          <a:p>
            <a:endParaRPr lang="ar-SA" dirty="0" smtClean="0"/>
          </a:p>
          <a:p>
            <a:r>
              <a:rPr lang="ar-SA" b="1" dirty="0" smtClean="0"/>
              <a:t>بدأ العمال يرفعون البناء.</a:t>
            </a:r>
          </a:p>
        </p:txBody>
      </p:sp>
    </p:spTree>
  </p:cSld>
  <p:clrMapOvr>
    <a:masterClrMapping/>
  </p:clrMapOvr>
  <p:transition>
    <p:newsflash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119</TotalTime>
  <Words>818</Words>
  <Application>Microsoft Office PowerPoint</Application>
  <PresentationFormat>عرض على الشاشة (3:4)‏</PresentationFormat>
  <Paragraphs>155</Paragraphs>
  <Slides>15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مدني</vt:lpstr>
      <vt:lpstr>الوحدة الثالثة</vt:lpstr>
      <vt:lpstr>الجملة الاسمية</vt:lpstr>
      <vt:lpstr>أنواع الخبـــــــر</vt:lpstr>
      <vt:lpstr>الأفعال الناسخة(كان وأخواتها)</vt:lpstr>
      <vt:lpstr>الشريحة 5</vt:lpstr>
      <vt:lpstr>الحروف الناسخة</vt:lpstr>
      <vt:lpstr>الشريحة 7</vt:lpstr>
      <vt:lpstr>أفعال المقاربة والرجاء والشروع </vt:lpstr>
      <vt:lpstr>الأمثلة:</vt:lpstr>
      <vt:lpstr>ظن وأخواتها</vt:lpstr>
      <vt:lpstr>الأمثلة</vt:lpstr>
      <vt:lpstr>معاني رأى</vt:lpstr>
      <vt:lpstr>الفعل جعل</vt:lpstr>
      <vt:lpstr>دلالات روابط الوحدة الثالثة</vt:lpstr>
      <vt:lpstr>الشريحة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الثالثة</dc:title>
  <dc:creator>nona</dc:creator>
  <cp:lastModifiedBy>nona</cp:lastModifiedBy>
  <cp:revision>12</cp:revision>
  <dcterms:created xsi:type="dcterms:W3CDTF">2013-09-19T09:38:53Z</dcterms:created>
  <dcterms:modified xsi:type="dcterms:W3CDTF">2013-10-11T11:38:42Z</dcterms:modified>
</cp:coreProperties>
</file>