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560AEA-2F99-460E-8E13-BAE22F8E8F2E}" type="datetimeFigureOut">
              <a:rPr lang="en-US" smtClean="0"/>
              <a:t>17/2/2016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6B5EA-1434-40CD-9742-6D2288C992B7}" type="slidenum">
              <a:rPr lang="en-US" smtClean="0"/>
              <a:t>‹#›</a:t>
            </a:fld>
            <a:endParaRPr lang="en-US"/>
          </a:p>
        </p:txBody>
      </p:sp>
    </p:spTree>
    <p:extLst>
      <p:ext uri="{BB962C8B-B14F-4D97-AF65-F5344CB8AC3E}">
        <p14:creationId xmlns:p14="http://schemas.microsoft.com/office/powerpoint/2010/main" val="3398347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560AEA-2F99-460E-8E13-BAE22F8E8F2E}" type="datetimeFigureOut">
              <a:rPr lang="en-US" smtClean="0"/>
              <a:t>17/2/2016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6B5EA-1434-40CD-9742-6D2288C992B7}" type="slidenum">
              <a:rPr lang="en-US" smtClean="0"/>
              <a:t>‹#›</a:t>
            </a:fld>
            <a:endParaRPr lang="en-US"/>
          </a:p>
        </p:txBody>
      </p:sp>
    </p:spTree>
    <p:extLst>
      <p:ext uri="{BB962C8B-B14F-4D97-AF65-F5344CB8AC3E}">
        <p14:creationId xmlns:p14="http://schemas.microsoft.com/office/powerpoint/2010/main" val="1207843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560AEA-2F99-460E-8E13-BAE22F8E8F2E}" type="datetimeFigureOut">
              <a:rPr lang="en-US" smtClean="0"/>
              <a:t>17/2/2016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6B5EA-1434-40CD-9742-6D2288C992B7}" type="slidenum">
              <a:rPr lang="en-US" smtClean="0"/>
              <a:t>‹#›</a:t>
            </a:fld>
            <a:endParaRPr lang="en-US"/>
          </a:p>
        </p:txBody>
      </p:sp>
    </p:spTree>
    <p:extLst>
      <p:ext uri="{BB962C8B-B14F-4D97-AF65-F5344CB8AC3E}">
        <p14:creationId xmlns:p14="http://schemas.microsoft.com/office/powerpoint/2010/main" val="3511112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560AEA-2F99-460E-8E13-BAE22F8E8F2E}" type="datetimeFigureOut">
              <a:rPr lang="en-US" smtClean="0"/>
              <a:t>17/2/2016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6B5EA-1434-40CD-9742-6D2288C992B7}" type="slidenum">
              <a:rPr lang="en-US" smtClean="0"/>
              <a:t>‹#›</a:t>
            </a:fld>
            <a:endParaRPr lang="en-US"/>
          </a:p>
        </p:txBody>
      </p:sp>
    </p:spTree>
    <p:extLst>
      <p:ext uri="{BB962C8B-B14F-4D97-AF65-F5344CB8AC3E}">
        <p14:creationId xmlns:p14="http://schemas.microsoft.com/office/powerpoint/2010/main" val="3483273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560AEA-2F99-460E-8E13-BAE22F8E8F2E}" type="datetimeFigureOut">
              <a:rPr lang="en-US" smtClean="0"/>
              <a:t>17/2/2016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6B5EA-1434-40CD-9742-6D2288C992B7}" type="slidenum">
              <a:rPr lang="en-US" smtClean="0"/>
              <a:t>‹#›</a:t>
            </a:fld>
            <a:endParaRPr lang="en-US"/>
          </a:p>
        </p:txBody>
      </p:sp>
    </p:spTree>
    <p:extLst>
      <p:ext uri="{BB962C8B-B14F-4D97-AF65-F5344CB8AC3E}">
        <p14:creationId xmlns:p14="http://schemas.microsoft.com/office/powerpoint/2010/main" val="1509883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560AEA-2F99-460E-8E13-BAE22F8E8F2E}" type="datetimeFigureOut">
              <a:rPr lang="en-US" smtClean="0"/>
              <a:t>17/2/2016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6B5EA-1434-40CD-9742-6D2288C992B7}" type="slidenum">
              <a:rPr lang="en-US" smtClean="0"/>
              <a:t>‹#›</a:t>
            </a:fld>
            <a:endParaRPr lang="en-US"/>
          </a:p>
        </p:txBody>
      </p:sp>
    </p:spTree>
    <p:extLst>
      <p:ext uri="{BB962C8B-B14F-4D97-AF65-F5344CB8AC3E}">
        <p14:creationId xmlns:p14="http://schemas.microsoft.com/office/powerpoint/2010/main" val="3032149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560AEA-2F99-460E-8E13-BAE22F8E8F2E}" type="datetimeFigureOut">
              <a:rPr lang="en-US" smtClean="0"/>
              <a:t>17/2/2016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26B5EA-1434-40CD-9742-6D2288C992B7}" type="slidenum">
              <a:rPr lang="en-US" smtClean="0"/>
              <a:t>‹#›</a:t>
            </a:fld>
            <a:endParaRPr lang="en-US"/>
          </a:p>
        </p:txBody>
      </p:sp>
    </p:spTree>
    <p:extLst>
      <p:ext uri="{BB962C8B-B14F-4D97-AF65-F5344CB8AC3E}">
        <p14:creationId xmlns:p14="http://schemas.microsoft.com/office/powerpoint/2010/main" val="332716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560AEA-2F99-460E-8E13-BAE22F8E8F2E}" type="datetimeFigureOut">
              <a:rPr lang="en-US" smtClean="0"/>
              <a:t>17/2/2016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26B5EA-1434-40CD-9742-6D2288C992B7}" type="slidenum">
              <a:rPr lang="en-US" smtClean="0"/>
              <a:t>‹#›</a:t>
            </a:fld>
            <a:endParaRPr lang="en-US"/>
          </a:p>
        </p:txBody>
      </p:sp>
    </p:spTree>
    <p:extLst>
      <p:ext uri="{BB962C8B-B14F-4D97-AF65-F5344CB8AC3E}">
        <p14:creationId xmlns:p14="http://schemas.microsoft.com/office/powerpoint/2010/main" val="2740704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560AEA-2F99-460E-8E13-BAE22F8E8F2E}" type="datetimeFigureOut">
              <a:rPr lang="en-US" smtClean="0"/>
              <a:t>17/2/2016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26B5EA-1434-40CD-9742-6D2288C992B7}" type="slidenum">
              <a:rPr lang="en-US" smtClean="0"/>
              <a:t>‹#›</a:t>
            </a:fld>
            <a:endParaRPr lang="en-US"/>
          </a:p>
        </p:txBody>
      </p:sp>
    </p:spTree>
    <p:extLst>
      <p:ext uri="{BB962C8B-B14F-4D97-AF65-F5344CB8AC3E}">
        <p14:creationId xmlns:p14="http://schemas.microsoft.com/office/powerpoint/2010/main" val="2253194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560AEA-2F99-460E-8E13-BAE22F8E8F2E}" type="datetimeFigureOut">
              <a:rPr lang="en-US" smtClean="0"/>
              <a:t>17/2/2016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6B5EA-1434-40CD-9742-6D2288C992B7}" type="slidenum">
              <a:rPr lang="en-US" smtClean="0"/>
              <a:t>‹#›</a:t>
            </a:fld>
            <a:endParaRPr lang="en-US"/>
          </a:p>
        </p:txBody>
      </p:sp>
    </p:spTree>
    <p:extLst>
      <p:ext uri="{BB962C8B-B14F-4D97-AF65-F5344CB8AC3E}">
        <p14:creationId xmlns:p14="http://schemas.microsoft.com/office/powerpoint/2010/main" val="193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560AEA-2F99-460E-8E13-BAE22F8E8F2E}" type="datetimeFigureOut">
              <a:rPr lang="en-US" smtClean="0"/>
              <a:t>17/2/2016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6B5EA-1434-40CD-9742-6D2288C992B7}" type="slidenum">
              <a:rPr lang="en-US" smtClean="0"/>
              <a:t>‹#›</a:t>
            </a:fld>
            <a:endParaRPr lang="en-US"/>
          </a:p>
        </p:txBody>
      </p:sp>
    </p:spTree>
    <p:extLst>
      <p:ext uri="{BB962C8B-B14F-4D97-AF65-F5344CB8AC3E}">
        <p14:creationId xmlns:p14="http://schemas.microsoft.com/office/powerpoint/2010/main" val="1540278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560AEA-2F99-460E-8E13-BAE22F8E8F2E}" type="datetimeFigureOut">
              <a:rPr lang="en-US" smtClean="0"/>
              <a:t>17/2/2016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26B5EA-1434-40CD-9742-6D2288C992B7}" type="slidenum">
              <a:rPr lang="en-US" smtClean="0"/>
              <a:t>‹#›</a:t>
            </a:fld>
            <a:endParaRPr lang="en-US"/>
          </a:p>
        </p:txBody>
      </p:sp>
    </p:spTree>
    <p:extLst>
      <p:ext uri="{BB962C8B-B14F-4D97-AF65-F5344CB8AC3E}">
        <p14:creationId xmlns:p14="http://schemas.microsoft.com/office/powerpoint/2010/main" val="1763662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371599"/>
          </a:xfrm>
        </p:spPr>
        <p:txBody>
          <a:bodyPr/>
          <a:lstStyle/>
          <a:p>
            <a:r>
              <a:rPr lang="ar-SA" b="1" dirty="0" smtClean="0">
                <a:solidFill>
                  <a:srgbClr val="FF0000"/>
                </a:solidFill>
              </a:rPr>
              <a:t>الوحدة الثالثة:</a:t>
            </a:r>
            <a:endParaRPr lang="en-US" b="1" dirty="0">
              <a:solidFill>
                <a:srgbClr val="FF0000"/>
              </a:solidFill>
            </a:endParaRPr>
          </a:p>
        </p:txBody>
      </p:sp>
      <p:sp>
        <p:nvSpPr>
          <p:cNvPr id="3" name="Subtitle 2"/>
          <p:cNvSpPr>
            <a:spLocks noGrp="1"/>
          </p:cNvSpPr>
          <p:nvPr>
            <p:ph type="subTitle" idx="1"/>
          </p:nvPr>
        </p:nvSpPr>
        <p:spPr>
          <a:xfrm>
            <a:off x="1371600" y="2209800"/>
            <a:ext cx="6400800" cy="3429000"/>
          </a:xfrm>
          <a:ln>
            <a:solidFill>
              <a:srgbClr val="92D050"/>
            </a:solidFill>
          </a:ln>
        </p:spPr>
        <p:txBody>
          <a:bodyPr/>
          <a:lstStyle/>
          <a:p>
            <a:r>
              <a:rPr lang="ar-SA" sz="4000" b="1" dirty="0" smtClean="0">
                <a:solidFill>
                  <a:srgbClr val="0070C0"/>
                </a:solidFill>
              </a:rPr>
              <a:t>حياته </a:t>
            </a:r>
            <a:r>
              <a:rPr lang="ar-SA" dirty="0" smtClean="0">
                <a:solidFill>
                  <a:srgbClr val="0070C0"/>
                </a:solidFill>
              </a:rPr>
              <a:t> </a:t>
            </a:r>
          </a:p>
          <a:p>
            <a:r>
              <a:rPr lang="ar-SA" sz="4400" b="1" dirty="0" smtClean="0">
                <a:solidFill>
                  <a:srgbClr val="0070C0"/>
                </a:solidFill>
              </a:rPr>
              <a:t>صلى الله عليه سلم</a:t>
            </a:r>
          </a:p>
          <a:p>
            <a:r>
              <a:rPr lang="ar-SA" sz="5400" b="1" dirty="0" smtClean="0">
                <a:solidFill>
                  <a:srgbClr val="0070C0"/>
                </a:solidFill>
              </a:rPr>
              <a:t>من الطفولة إلى البعثة</a:t>
            </a:r>
            <a:endParaRPr lang="en-US" sz="5400" b="1" dirty="0">
              <a:solidFill>
                <a:srgbClr val="0070C0"/>
              </a:solidFill>
            </a:endParaRPr>
          </a:p>
        </p:txBody>
      </p:sp>
    </p:spTree>
    <p:extLst>
      <p:ext uri="{BB962C8B-B14F-4D97-AF65-F5344CB8AC3E}">
        <p14:creationId xmlns:p14="http://schemas.microsoft.com/office/powerpoint/2010/main" val="486664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solidFill>
                  <a:prstClr val="black"/>
                </a:solidFill>
              </a:rPr>
              <a:t>نشأته يتيما </a:t>
            </a:r>
            <a:r>
              <a:rPr lang="ar-SA" dirty="0">
                <a:solidFill>
                  <a:prstClr val="black"/>
                </a:solidFill>
              </a:rPr>
              <a:t/>
            </a:r>
            <a:br>
              <a:rPr lang="ar-SA" dirty="0">
                <a:solidFill>
                  <a:prstClr val="black"/>
                </a:solidFill>
              </a:rPr>
            </a:br>
            <a:r>
              <a:rPr lang="ar-SA" sz="2200" b="1" i="1" dirty="0">
                <a:solidFill>
                  <a:prstClr val="black"/>
                </a:solidFill>
              </a:rPr>
              <a:t>صلى الله عليه وسلم</a:t>
            </a:r>
            <a:endParaRPr lang="en-US" dirty="0"/>
          </a:p>
        </p:txBody>
      </p:sp>
      <p:sp>
        <p:nvSpPr>
          <p:cNvPr id="3" name="Content Placeholder 2"/>
          <p:cNvSpPr>
            <a:spLocks noGrp="1"/>
          </p:cNvSpPr>
          <p:nvPr>
            <p:ph idx="1"/>
          </p:nvPr>
        </p:nvSpPr>
        <p:spPr>
          <a:xfrm>
            <a:off x="381000" y="1600200"/>
            <a:ext cx="8382000" cy="4724400"/>
          </a:xfrm>
        </p:spPr>
        <p:txBody>
          <a:bodyPr/>
          <a:lstStyle/>
          <a:p>
            <a:pPr algn="r" rtl="1"/>
            <a:r>
              <a:rPr lang="ar-SA" b="1" i="0" dirty="0" smtClean="0">
                <a:solidFill>
                  <a:srgbClr val="222222"/>
                </a:solidFill>
                <a:effectLst/>
                <a:latin typeface="Traditional Arabic"/>
              </a:rPr>
              <a:t>كان لعبد المطلب عشرة بنين، وهم: الحارث والزبير وأبو طالب، و</a:t>
            </a:r>
            <a:r>
              <a:rPr lang="ar-SA" b="1" i="0" dirty="0" smtClean="0">
                <a:solidFill>
                  <a:srgbClr val="0070C0"/>
                </a:solidFill>
                <a:effectLst/>
                <a:latin typeface="Traditional Arabic"/>
              </a:rPr>
              <a:t>عبد الله</a:t>
            </a:r>
            <a:r>
              <a:rPr lang="ar-SA" b="1" i="0" dirty="0" smtClean="0">
                <a:solidFill>
                  <a:srgbClr val="222222"/>
                </a:solidFill>
                <a:effectLst/>
                <a:latin typeface="Traditional Arabic"/>
              </a:rPr>
              <a:t>، وحمزة، وأبو لهب، والغيداق، والمقوم، وصفار، والعباس – وقيل </a:t>
            </a:r>
            <a:r>
              <a:rPr lang="ar-SA" b="1" dirty="0">
                <a:solidFill>
                  <a:srgbClr val="222222"/>
                </a:solidFill>
                <a:latin typeface="Traditional Arabic"/>
              </a:rPr>
              <a:t>غير ذلك-</a:t>
            </a:r>
            <a:r>
              <a:rPr lang="ar-SA" b="1" dirty="0" smtClean="0">
                <a:solidFill>
                  <a:srgbClr val="222222"/>
                </a:solidFill>
                <a:latin typeface="Traditional Arabic"/>
              </a:rPr>
              <a:t>.</a:t>
            </a:r>
          </a:p>
          <a:p>
            <a:pPr algn="r" rtl="1"/>
            <a:r>
              <a:rPr lang="ar-SA" b="1" i="0" dirty="0" smtClean="0">
                <a:solidFill>
                  <a:srgbClr val="222222"/>
                </a:solidFill>
                <a:effectLst/>
                <a:latin typeface="Traditional Arabic"/>
              </a:rPr>
              <a:t>خرج </a:t>
            </a:r>
            <a:r>
              <a:rPr lang="ar-SA" b="1" dirty="0">
                <a:solidFill>
                  <a:srgbClr val="0070C0"/>
                </a:solidFill>
                <a:latin typeface="Traditional Arabic"/>
              </a:rPr>
              <a:t>عبد </a:t>
            </a:r>
            <a:r>
              <a:rPr lang="ar-SA" b="1" dirty="0" smtClean="0">
                <a:solidFill>
                  <a:srgbClr val="0070C0"/>
                </a:solidFill>
                <a:latin typeface="Traditional Arabic"/>
              </a:rPr>
              <a:t>الله </a:t>
            </a:r>
            <a:r>
              <a:rPr lang="ar-SA" b="1" i="0" dirty="0" smtClean="0">
                <a:solidFill>
                  <a:srgbClr val="222222"/>
                </a:solidFill>
                <a:effectLst/>
                <a:latin typeface="Traditional Arabic"/>
              </a:rPr>
              <a:t>تاجرا إلى الشام، فأقبل في عير قريش، فنزل بالمدينة - وفيها أخواله من بني النجار - وهو مريض فتوفي </a:t>
            </a:r>
            <a:r>
              <a:rPr lang="ar-SA" b="1" dirty="0">
                <a:solidFill>
                  <a:srgbClr val="222222"/>
                </a:solidFill>
                <a:latin typeface="Traditional Arabic"/>
              </a:rPr>
              <a:t>ودفن </a:t>
            </a:r>
            <a:r>
              <a:rPr lang="ar-SA" b="1" i="0" dirty="0" smtClean="0">
                <a:solidFill>
                  <a:srgbClr val="222222"/>
                </a:solidFill>
                <a:effectLst/>
                <a:latin typeface="Traditional Arabic"/>
              </a:rPr>
              <a:t>بها، في دار النابغة الجعدي، وكان الرسول صلى الله عليه وسلم إذ ذاك حمل في بطن أمه على المشهور.</a:t>
            </a:r>
          </a:p>
          <a:p>
            <a:pPr algn="r" rtl="1"/>
            <a:r>
              <a:rPr lang="ar-SA" b="1" dirty="0" smtClean="0">
                <a:solidFill>
                  <a:srgbClr val="222222"/>
                </a:solidFill>
                <a:latin typeface="Traditional Arabic"/>
              </a:rPr>
              <a:t>ولد صلى الله عليه وسلم يتيما وعاش مع أمه وجده..</a:t>
            </a:r>
          </a:p>
          <a:p>
            <a:pPr marL="0" indent="0" algn="r" rtl="1">
              <a:buNone/>
            </a:pPr>
            <a:endParaRPr lang="en-US" dirty="0"/>
          </a:p>
        </p:txBody>
      </p:sp>
    </p:spTree>
    <p:extLst>
      <p:ext uri="{BB962C8B-B14F-4D97-AF65-F5344CB8AC3E}">
        <p14:creationId xmlns:p14="http://schemas.microsoft.com/office/powerpoint/2010/main" val="344322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45" presetClass="entr" presetSubtype="0" fill="hold"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fade">
                                      <p:cBhvr>
                                        <p:cTn id="48" dur="2000"/>
                                        <p:tgtEl>
                                          <p:spTgt spid="3">
                                            <p:txEl>
                                              <p:pRg st="2" end="2"/>
                                            </p:txEl>
                                          </p:spTgt>
                                        </p:tgtEl>
                                      </p:cBhvr>
                                    </p:animEffect>
                                    <p:anim calcmode="lin" valueType="num">
                                      <p:cBhvr>
                                        <p:cTn id="49"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50"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lgn="r" rtl="1"/>
            <a:r>
              <a:rPr lang="ar-SA" dirty="0" smtClean="0"/>
              <a:t>ولما بلغ</a:t>
            </a:r>
            <a:r>
              <a:rPr lang="ar-SA" b="1" dirty="0">
                <a:solidFill>
                  <a:srgbClr val="222222"/>
                </a:solidFill>
                <a:latin typeface="Traditional Arabic"/>
              </a:rPr>
              <a:t> </a:t>
            </a:r>
            <a:r>
              <a:rPr lang="ar-SA" sz="1300" dirty="0">
                <a:solidFill>
                  <a:srgbClr val="00B0F0"/>
                </a:solidFill>
              </a:rPr>
              <a:t>صلى الله عليه وسلم </a:t>
            </a:r>
            <a:r>
              <a:rPr lang="ar-SA" dirty="0" smtClean="0">
                <a:solidFill>
                  <a:srgbClr val="222222"/>
                </a:solidFill>
                <a:latin typeface="Traditional Arabic"/>
              </a:rPr>
              <a:t>السادسة من عمره ذهبت به أمه إلى المدينة في زيارة لأخواله من بني النجار، فمكثت شهرا، وبينما هي راجعة إذ يلاحقها المرض، ويلح عليها في أوائل الطريق، فماتت بالأبواء بين مكة والمدينة. فعادت به أم أيمن إلى مكة،</a:t>
            </a:r>
          </a:p>
          <a:p>
            <a:pPr algn="r" rtl="1"/>
            <a:r>
              <a:rPr lang="ar-SA" dirty="0" smtClean="0">
                <a:solidFill>
                  <a:srgbClr val="222222"/>
                </a:solidFill>
                <a:latin typeface="Traditional Arabic"/>
              </a:rPr>
              <a:t>فكفله جده وكان يحتفي به ويقربه منه ويجلسه على فراشه في ظل الكعبة ويلاطفه ويسر بما يراه يصنع..</a:t>
            </a:r>
          </a:p>
          <a:p>
            <a:pPr algn="r" rtl="1"/>
            <a:r>
              <a:rPr lang="ar-SA" dirty="0" smtClean="0">
                <a:solidFill>
                  <a:srgbClr val="222222"/>
                </a:solidFill>
                <a:latin typeface="Traditional Arabic"/>
              </a:rPr>
              <a:t>لم تدم هذه الكفالة طويلا؛ فما إن بلغ </a:t>
            </a:r>
            <a:r>
              <a:rPr lang="ar-SA" sz="1300" dirty="0">
                <a:solidFill>
                  <a:srgbClr val="00B0F0"/>
                </a:solidFill>
              </a:rPr>
              <a:t>صلى الله عليه وسلم </a:t>
            </a:r>
            <a:r>
              <a:rPr lang="ar-SA" dirty="0" smtClean="0">
                <a:solidFill>
                  <a:srgbClr val="222222"/>
                </a:solidFill>
                <a:latin typeface="Traditional Arabic"/>
              </a:rPr>
              <a:t>ثماني سنين حتى مات جده ..</a:t>
            </a:r>
          </a:p>
          <a:p>
            <a:pPr algn="r" rtl="1"/>
            <a:r>
              <a:rPr lang="ar-SA" dirty="0" smtClean="0">
                <a:solidFill>
                  <a:srgbClr val="222222"/>
                </a:solidFill>
                <a:latin typeface="Traditional Arabic"/>
              </a:rPr>
              <a:t>فكفله عمه أبو طالب الذي كان شديد العطف عليه يرعاه ويفضله على عيياله ويدافع عنه..وهكذا عاش </a:t>
            </a:r>
            <a:r>
              <a:rPr lang="ar-SA" sz="1300" dirty="0" smtClean="0">
                <a:solidFill>
                  <a:srgbClr val="00B0F0"/>
                </a:solidFill>
              </a:rPr>
              <a:t>صلى الله عليه وسلم </a:t>
            </a:r>
            <a:r>
              <a:rPr lang="ar-SA" dirty="0" smtClean="0">
                <a:solidFill>
                  <a:srgbClr val="222222"/>
                </a:solidFill>
                <a:latin typeface="Traditional Arabic"/>
              </a:rPr>
              <a:t>يتيما..</a:t>
            </a:r>
            <a:endParaRPr lang="en-US" dirty="0"/>
          </a:p>
        </p:txBody>
      </p:sp>
    </p:spTree>
    <p:extLst>
      <p:ext uri="{BB962C8B-B14F-4D97-AF65-F5344CB8AC3E}">
        <p14:creationId xmlns:p14="http://schemas.microsoft.com/office/powerpoint/2010/main" val="2080136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p:cTn id="2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pPr rtl="1"/>
            <a:r>
              <a:rPr lang="ar-SA" b="1" dirty="0" smtClean="0">
                <a:solidFill>
                  <a:srgbClr val="0070C0"/>
                </a:solidFill>
              </a:rPr>
              <a:t>عمله</a:t>
            </a:r>
            <a:r>
              <a:rPr lang="ar-SA" dirty="0" smtClean="0"/>
              <a:t> </a:t>
            </a:r>
            <a:br>
              <a:rPr lang="ar-SA" dirty="0" smtClean="0"/>
            </a:br>
            <a:r>
              <a:rPr lang="ar-SA" dirty="0" smtClean="0"/>
              <a:t> </a:t>
            </a:r>
            <a:r>
              <a:rPr lang="ar-SA" sz="3200" b="1" dirty="0" smtClean="0">
                <a:solidFill>
                  <a:srgbClr val="0070C0"/>
                </a:solidFill>
              </a:rPr>
              <a:t>صلى الله عليه وسلم </a:t>
            </a:r>
            <a:endParaRPr lang="en-US"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pPr marL="0" indent="0" algn="r" rtl="1">
              <a:buNone/>
            </a:pPr>
            <a:r>
              <a:rPr lang="ar-SA" dirty="0" smtClean="0">
                <a:solidFill>
                  <a:srgbClr val="FF0000"/>
                </a:solidFill>
              </a:rPr>
              <a:t>أولا: عمله بالرعي:</a:t>
            </a:r>
          </a:p>
          <a:p>
            <a:pPr algn="r" rtl="1">
              <a:buFont typeface="Arial" charset="0"/>
              <a:buChar char="•"/>
            </a:pPr>
            <a:r>
              <a:rPr lang="ar-SA" dirty="0" smtClean="0"/>
              <a:t>رعيه الغنم في طفولته في بادية بني سعد مع إخوته من الرضاعة.</a:t>
            </a:r>
          </a:p>
          <a:p>
            <a:pPr algn="r" rtl="1">
              <a:buFont typeface="Arial" charset="0"/>
              <a:buChar char="•"/>
            </a:pPr>
            <a:r>
              <a:rPr lang="ar-SA" dirty="0" smtClean="0"/>
              <a:t>رعيه أغنام أهل مكة  مقابل قراريط.</a:t>
            </a:r>
          </a:p>
          <a:p>
            <a:pPr algn="r" rtl="1">
              <a:buFont typeface="Arial" charset="0"/>
              <a:buChar char="•"/>
            </a:pPr>
            <a:r>
              <a:rPr lang="ar-SA" dirty="0">
                <a:solidFill>
                  <a:prstClr val="black"/>
                </a:solidFill>
              </a:rPr>
              <a:t>رعيه أغنام </a:t>
            </a:r>
            <a:r>
              <a:rPr lang="ar-SA" dirty="0" smtClean="0">
                <a:solidFill>
                  <a:prstClr val="black"/>
                </a:solidFill>
              </a:rPr>
              <a:t>أهله.</a:t>
            </a:r>
          </a:p>
          <a:p>
            <a:pPr marL="0" indent="0" algn="r" rtl="1">
              <a:buNone/>
            </a:pPr>
            <a:r>
              <a:rPr lang="ar-SA" dirty="0" smtClean="0">
                <a:solidFill>
                  <a:srgbClr val="FF0000"/>
                </a:solidFill>
              </a:rPr>
              <a:t>ثانيا: عمله بالتجارة:</a:t>
            </a:r>
          </a:p>
          <a:p>
            <a:pPr algn="r" rtl="1">
              <a:buFont typeface="Arial" charset="0"/>
              <a:buChar char="•"/>
            </a:pPr>
            <a:r>
              <a:rPr lang="ar-SA" dirty="0" smtClean="0"/>
              <a:t>أقام شراكة في شبابه مع السائب بن أبي السائب.</a:t>
            </a:r>
          </a:p>
          <a:p>
            <a:pPr algn="r" rtl="1">
              <a:buFont typeface="Arial" charset="0"/>
              <a:buChar char="•"/>
            </a:pPr>
            <a:r>
              <a:rPr lang="ar-SA" dirty="0" smtClean="0">
                <a:solidFill>
                  <a:prstClr val="black"/>
                </a:solidFill>
              </a:rPr>
              <a:t>خرج مع عمه إلى الشام في تجارة وهو ابن ثنتي عشرة سنة.</a:t>
            </a:r>
          </a:p>
          <a:p>
            <a:pPr algn="r" rtl="1">
              <a:buFont typeface="Arial" charset="0"/>
              <a:buChar char="•"/>
            </a:pPr>
            <a:r>
              <a:rPr lang="ar-SA" dirty="0" smtClean="0">
                <a:solidFill>
                  <a:prstClr val="black"/>
                </a:solidFill>
              </a:rPr>
              <a:t>خرج إلى الشام في تجارة لخديجة رضي الله عنها مع غلامها ميسرة على سبيل المضاربة.</a:t>
            </a:r>
          </a:p>
        </p:txBody>
      </p:sp>
    </p:spTree>
    <p:extLst>
      <p:ext uri="{BB962C8B-B14F-4D97-AF65-F5344CB8AC3E}">
        <p14:creationId xmlns:p14="http://schemas.microsoft.com/office/powerpoint/2010/main" val="121905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ar-SA" b="1" dirty="0" smtClean="0">
                <a:solidFill>
                  <a:srgbClr val="00B0F0"/>
                </a:solidFill>
              </a:rPr>
              <a:t>مشاركته </a:t>
            </a:r>
            <a:r>
              <a:rPr lang="ar-SA" sz="2400" b="1" dirty="0">
                <a:solidFill>
                  <a:srgbClr val="00B0F0"/>
                </a:solidFill>
              </a:rPr>
              <a:t>صلى الله عليه وسلم</a:t>
            </a:r>
            <a:r>
              <a:rPr lang="ar-SA" sz="3600" b="1" dirty="0" smtClean="0">
                <a:solidFill>
                  <a:srgbClr val="00B0F0"/>
                </a:solidFill>
              </a:rPr>
              <a:t> </a:t>
            </a:r>
            <a:r>
              <a:rPr lang="ar-SA" b="1" dirty="0" smtClean="0">
                <a:solidFill>
                  <a:srgbClr val="00B0F0"/>
                </a:solidFill>
              </a:rPr>
              <a:t>في الأمور العامة:</a:t>
            </a:r>
            <a:endParaRPr lang="en-US" b="1" dirty="0">
              <a:solidFill>
                <a:srgbClr val="00B0F0"/>
              </a:solidFill>
            </a:endParaRPr>
          </a:p>
        </p:txBody>
      </p:sp>
      <p:sp>
        <p:nvSpPr>
          <p:cNvPr id="3" name="Content Placeholder 2"/>
          <p:cNvSpPr>
            <a:spLocks noGrp="1"/>
          </p:cNvSpPr>
          <p:nvPr>
            <p:ph idx="1"/>
          </p:nvPr>
        </p:nvSpPr>
        <p:spPr>
          <a:xfrm>
            <a:off x="457200" y="1371600"/>
            <a:ext cx="8229600" cy="4876800"/>
          </a:xfrm>
        </p:spPr>
        <p:txBody>
          <a:bodyPr>
            <a:normAutofit fontScale="92500" lnSpcReduction="20000"/>
          </a:bodyPr>
          <a:lstStyle/>
          <a:p>
            <a:pPr marL="0" indent="0" algn="r" rtl="1">
              <a:buNone/>
            </a:pPr>
            <a:r>
              <a:rPr lang="ar-SA" dirty="0" smtClean="0">
                <a:solidFill>
                  <a:srgbClr val="FF0000"/>
                </a:solidFill>
              </a:rPr>
              <a:t>أولا: حرب الفجار:</a:t>
            </a:r>
          </a:p>
          <a:p>
            <a:pPr marL="0" indent="0" algn="r" rtl="1">
              <a:buNone/>
            </a:pPr>
            <a:r>
              <a:rPr lang="ar-SA" dirty="0" smtClean="0"/>
              <a:t>وكانت بين قريش ومن معهم من كنانة وبين قيس عيلان، وكان قائد قريش وكنانة كلها حرب بن أمية لمكانته فيهم سنا وشرفا، وقد حضر هذه الحرب رسول الله </a:t>
            </a:r>
            <a:r>
              <a:rPr lang="ar-SA" sz="2400" b="1" dirty="0">
                <a:solidFill>
                  <a:srgbClr val="00B0F0"/>
                </a:solidFill>
                <a:ea typeface="+mj-ea"/>
                <a:cs typeface="Times New Roman"/>
              </a:rPr>
              <a:t>صلى الله عليه وسلم</a:t>
            </a:r>
            <a:r>
              <a:rPr lang="ar-SA" dirty="0" smtClean="0"/>
              <a:t>، وكان ينبل على عمومته، أي يجهز لهم النبل للرمي.</a:t>
            </a:r>
          </a:p>
          <a:p>
            <a:pPr marL="0" indent="0" algn="r" rtl="1">
              <a:buNone/>
            </a:pPr>
            <a:r>
              <a:rPr lang="ar-SA" dirty="0" smtClean="0">
                <a:solidFill>
                  <a:srgbClr val="FF0000"/>
                </a:solidFill>
              </a:rPr>
              <a:t>ثانيا:  حلف الفضول: </a:t>
            </a:r>
          </a:p>
          <a:p>
            <a:pPr marL="0" indent="0" algn="r" rtl="1">
              <a:buNone/>
            </a:pPr>
            <a:r>
              <a:rPr lang="ar-SA" dirty="0" smtClean="0"/>
              <a:t>هوعهد وميثاق عقده أهل مكة،</a:t>
            </a:r>
            <a:r>
              <a:rPr lang="ar-SA" dirty="0"/>
              <a:t> </a:t>
            </a:r>
            <a:r>
              <a:rPr lang="ar-SA" dirty="0" smtClean="0"/>
              <a:t>فتعاقدوا وتعاهدوا على ألايجدوا بمكة مظلوما من أهلها وغيرهم من سائر الناس إلا قاموا معه، وكانوا على من ظلمه حتى ترد عليه مظلمته، وشهد هذا الحلف رسول الله </a:t>
            </a:r>
            <a:r>
              <a:rPr lang="ar-SA" sz="2400" b="1" dirty="0">
                <a:solidFill>
                  <a:srgbClr val="00B0F0"/>
                </a:solidFill>
                <a:cs typeface="Times New Roman"/>
              </a:rPr>
              <a:t>صلى الله عليه وسلم</a:t>
            </a:r>
            <a:r>
              <a:rPr lang="ar-SA" dirty="0" smtClean="0"/>
              <a:t>، وقال بعد أن أكرمه الله بالرسالة: لقد شهدت في دار عبد الله بن جدعان حلفا ما أحب أن لي به حمر النعم، ولو أدعى به في الإسلام لأجبت .</a:t>
            </a:r>
            <a:endParaRPr lang="en-US" dirty="0"/>
          </a:p>
        </p:txBody>
      </p:sp>
    </p:spTree>
    <p:extLst>
      <p:ext uri="{BB962C8B-B14F-4D97-AF65-F5344CB8AC3E}">
        <p14:creationId xmlns:p14="http://schemas.microsoft.com/office/powerpoint/2010/main" val="4120584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Effect transition="in" filter="wipe(down)">
                                      <p:cBhvr>
                                        <p:cTn id="32" dur="580">
                                          <p:stCondLst>
                                            <p:cond delay="0"/>
                                          </p:stCondLst>
                                        </p:cTn>
                                        <p:tgtEl>
                                          <p:spTgt spid="3">
                                            <p:txEl>
                                              <p:pRg st="1" end="1"/>
                                            </p:txEl>
                                          </p:spTgt>
                                        </p:tgtEl>
                                      </p:cBhvr>
                                    </p:animEffect>
                                    <p:anim calcmode="lin" valueType="num">
                                      <p:cBhvr>
                                        <p:cTn id="33"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3">
                                            <p:txEl>
                                              <p:pRg st="1" end="1"/>
                                            </p:txEl>
                                          </p:spTgt>
                                        </p:tgtEl>
                                      </p:cBhvr>
                                      <p:to x="100000" y="60000"/>
                                    </p:animScale>
                                    <p:animScale>
                                      <p:cBhvr>
                                        <p:cTn id="39" dur="166" decel="50000">
                                          <p:stCondLst>
                                            <p:cond delay="676"/>
                                          </p:stCondLst>
                                        </p:cTn>
                                        <p:tgtEl>
                                          <p:spTgt spid="3">
                                            <p:txEl>
                                              <p:pRg st="1" end="1"/>
                                            </p:txEl>
                                          </p:spTgt>
                                        </p:tgtEl>
                                      </p:cBhvr>
                                      <p:to x="100000" y="100000"/>
                                    </p:animScale>
                                    <p:animScale>
                                      <p:cBhvr>
                                        <p:cTn id="40" dur="26">
                                          <p:stCondLst>
                                            <p:cond delay="1312"/>
                                          </p:stCondLst>
                                        </p:cTn>
                                        <p:tgtEl>
                                          <p:spTgt spid="3">
                                            <p:txEl>
                                              <p:pRg st="1" end="1"/>
                                            </p:txEl>
                                          </p:spTgt>
                                        </p:tgtEl>
                                      </p:cBhvr>
                                      <p:to x="100000" y="80000"/>
                                    </p:animScale>
                                    <p:animScale>
                                      <p:cBhvr>
                                        <p:cTn id="41" dur="166" decel="50000">
                                          <p:stCondLst>
                                            <p:cond delay="1338"/>
                                          </p:stCondLst>
                                        </p:cTn>
                                        <p:tgtEl>
                                          <p:spTgt spid="3">
                                            <p:txEl>
                                              <p:pRg st="1" end="1"/>
                                            </p:txEl>
                                          </p:spTgt>
                                        </p:tgtEl>
                                      </p:cBhvr>
                                      <p:to x="100000" y="100000"/>
                                    </p:animScale>
                                    <p:animScale>
                                      <p:cBhvr>
                                        <p:cTn id="42" dur="26">
                                          <p:stCondLst>
                                            <p:cond delay="1642"/>
                                          </p:stCondLst>
                                        </p:cTn>
                                        <p:tgtEl>
                                          <p:spTgt spid="3">
                                            <p:txEl>
                                              <p:pRg st="1" end="1"/>
                                            </p:txEl>
                                          </p:spTgt>
                                        </p:tgtEl>
                                      </p:cBhvr>
                                      <p:to x="100000" y="90000"/>
                                    </p:animScale>
                                    <p:animScale>
                                      <p:cBhvr>
                                        <p:cTn id="43" dur="166" decel="50000">
                                          <p:stCondLst>
                                            <p:cond delay="1668"/>
                                          </p:stCondLst>
                                        </p:cTn>
                                        <p:tgtEl>
                                          <p:spTgt spid="3">
                                            <p:txEl>
                                              <p:pRg st="1" end="1"/>
                                            </p:txEl>
                                          </p:spTgt>
                                        </p:tgtEl>
                                      </p:cBhvr>
                                      <p:to x="100000" y="100000"/>
                                    </p:animScale>
                                    <p:animScale>
                                      <p:cBhvr>
                                        <p:cTn id="44" dur="26">
                                          <p:stCondLst>
                                            <p:cond delay="1808"/>
                                          </p:stCondLst>
                                        </p:cTn>
                                        <p:tgtEl>
                                          <p:spTgt spid="3">
                                            <p:txEl>
                                              <p:pRg st="1" end="1"/>
                                            </p:txEl>
                                          </p:spTgt>
                                        </p:tgtEl>
                                      </p:cBhvr>
                                      <p:to x="100000" y="95000"/>
                                    </p:animScale>
                                    <p:animScale>
                                      <p:cBhvr>
                                        <p:cTn id="45" dur="166" decel="50000">
                                          <p:stCondLst>
                                            <p:cond delay="1834"/>
                                          </p:stCondLst>
                                        </p:cTn>
                                        <p:tgtEl>
                                          <p:spTgt spid="3">
                                            <p:txEl>
                                              <p:pRg st="1" end="1"/>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26" presetClass="entr" presetSubtype="0" fill="hold" nodeType="clickEffect">
                                  <p:stCondLst>
                                    <p:cond delay="0"/>
                                  </p:stCondLst>
                                  <p:childTnLst>
                                    <p:set>
                                      <p:cBhvr>
                                        <p:cTn id="49" dur="1" fill="hold">
                                          <p:stCondLst>
                                            <p:cond delay="0"/>
                                          </p:stCondLst>
                                        </p:cTn>
                                        <p:tgtEl>
                                          <p:spTgt spid="3">
                                            <p:txEl>
                                              <p:pRg st="2" end="2"/>
                                            </p:txEl>
                                          </p:spTgt>
                                        </p:tgtEl>
                                        <p:attrNameLst>
                                          <p:attrName>style.visibility</p:attrName>
                                        </p:attrNameLst>
                                      </p:cBhvr>
                                      <p:to>
                                        <p:strVal val="visible"/>
                                      </p:to>
                                    </p:set>
                                    <p:animEffect transition="in" filter="wipe(down)">
                                      <p:cBhvr>
                                        <p:cTn id="50" dur="580">
                                          <p:stCondLst>
                                            <p:cond delay="0"/>
                                          </p:stCondLst>
                                        </p:cTn>
                                        <p:tgtEl>
                                          <p:spTgt spid="3">
                                            <p:txEl>
                                              <p:pRg st="2" end="2"/>
                                            </p:txEl>
                                          </p:spTgt>
                                        </p:tgtEl>
                                      </p:cBhvr>
                                    </p:animEffect>
                                    <p:anim calcmode="lin" valueType="num">
                                      <p:cBhvr>
                                        <p:cTn id="5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6" dur="26">
                                          <p:stCondLst>
                                            <p:cond delay="650"/>
                                          </p:stCondLst>
                                        </p:cTn>
                                        <p:tgtEl>
                                          <p:spTgt spid="3">
                                            <p:txEl>
                                              <p:pRg st="2" end="2"/>
                                            </p:txEl>
                                          </p:spTgt>
                                        </p:tgtEl>
                                      </p:cBhvr>
                                      <p:to x="100000" y="60000"/>
                                    </p:animScale>
                                    <p:animScale>
                                      <p:cBhvr>
                                        <p:cTn id="57" dur="166" decel="50000">
                                          <p:stCondLst>
                                            <p:cond delay="676"/>
                                          </p:stCondLst>
                                        </p:cTn>
                                        <p:tgtEl>
                                          <p:spTgt spid="3">
                                            <p:txEl>
                                              <p:pRg st="2" end="2"/>
                                            </p:txEl>
                                          </p:spTgt>
                                        </p:tgtEl>
                                      </p:cBhvr>
                                      <p:to x="100000" y="100000"/>
                                    </p:animScale>
                                    <p:animScale>
                                      <p:cBhvr>
                                        <p:cTn id="58" dur="26">
                                          <p:stCondLst>
                                            <p:cond delay="1312"/>
                                          </p:stCondLst>
                                        </p:cTn>
                                        <p:tgtEl>
                                          <p:spTgt spid="3">
                                            <p:txEl>
                                              <p:pRg st="2" end="2"/>
                                            </p:txEl>
                                          </p:spTgt>
                                        </p:tgtEl>
                                      </p:cBhvr>
                                      <p:to x="100000" y="80000"/>
                                    </p:animScale>
                                    <p:animScale>
                                      <p:cBhvr>
                                        <p:cTn id="59" dur="166" decel="50000">
                                          <p:stCondLst>
                                            <p:cond delay="1338"/>
                                          </p:stCondLst>
                                        </p:cTn>
                                        <p:tgtEl>
                                          <p:spTgt spid="3">
                                            <p:txEl>
                                              <p:pRg st="2" end="2"/>
                                            </p:txEl>
                                          </p:spTgt>
                                        </p:tgtEl>
                                      </p:cBhvr>
                                      <p:to x="100000" y="100000"/>
                                    </p:animScale>
                                    <p:animScale>
                                      <p:cBhvr>
                                        <p:cTn id="60" dur="26">
                                          <p:stCondLst>
                                            <p:cond delay="1642"/>
                                          </p:stCondLst>
                                        </p:cTn>
                                        <p:tgtEl>
                                          <p:spTgt spid="3">
                                            <p:txEl>
                                              <p:pRg st="2" end="2"/>
                                            </p:txEl>
                                          </p:spTgt>
                                        </p:tgtEl>
                                      </p:cBhvr>
                                      <p:to x="100000" y="90000"/>
                                    </p:animScale>
                                    <p:animScale>
                                      <p:cBhvr>
                                        <p:cTn id="61" dur="166" decel="50000">
                                          <p:stCondLst>
                                            <p:cond delay="1668"/>
                                          </p:stCondLst>
                                        </p:cTn>
                                        <p:tgtEl>
                                          <p:spTgt spid="3">
                                            <p:txEl>
                                              <p:pRg st="2" end="2"/>
                                            </p:txEl>
                                          </p:spTgt>
                                        </p:tgtEl>
                                      </p:cBhvr>
                                      <p:to x="100000" y="100000"/>
                                    </p:animScale>
                                    <p:animScale>
                                      <p:cBhvr>
                                        <p:cTn id="62" dur="26">
                                          <p:stCondLst>
                                            <p:cond delay="1808"/>
                                          </p:stCondLst>
                                        </p:cTn>
                                        <p:tgtEl>
                                          <p:spTgt spid="3">
                                            <p:txEl>
                                              <p:pRg st="2" end="2"/>
                                            </p:txEl>
                                          </p:spTgt>
                                        </p:tgtEl>
                                      </p:cBhvr>
                                      <p:to x="100000" y="95000"/>
                                    </p:animScale>
                                    <p:animScale>
                                      <p:cBhvr>
                                        <p:cTn id="63" dur="166" decel="50000">
                                          <p:stCondLst>
                                            <p:cond delay="1834"/>
                                          </p:stCondLst>
                                        </p:cTn>
                                        <p:tgtEl>
                                          <p:spTgt spid="3">
                                            <p:txEl>
                                              <p:pRg st="2" end="2"/>
                                            </p:txEl>
                                          </p:spTgt>
                                        </p:tgtEl>
                                      </p:cBhvr>
                                      <p:to x="100000" y="100000"/>
                                    </p:animScale>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nodeType="clickEffect">
                                  <p:stCondLst>
                                    <p:cond delay="0"/>
                                  </p:stCondLst>
                                  <p:childTnLst>
                                    <p:set>
                                      <p:cBhvr>
                                        <p:cTn id="67" dur="1" fill="hold">
                                          <p:stCondLst>
                                            <p:cond delay="0"/>
                                          </p:stCondLst>
                                        </p:cTn>
                                        <p:tgtEl>
                                          <p:spTgt spid="3">
                                            <p:txEl>
                                              <p:pRg st="3" end="3"/>
                                            </p:txEl>
                                          </p:spTgt>
                                        </p:tgtEl>
                                        <p:attrNameLst>
                                          <p:attrName>style.visibility</p:attrName>
                                        </p:attrNameLst>
                                      </p:cBhvr>
                                      <p:to>
                                        <p:strVal val="visible"/>
                                      </p:to>
                                    </p:set>
                                    <p:animEffect transition="in" filter="wipe(down)">
                                      <p:cBhvr>
                                        <p:cTn id="68" dur="580">
                                          <p:stCondLst>
                                            <p:cond delay="0"/>
                                          </p:stCondLst>
                                        </p:cTn>
                                        <p:tgtEl>
                                          <p:spTgt spid="3">
                                            <p:txEl>
                                              <p:pRg st="3" end="3"/>
                                            </p:txEl>
                                          </p:spTgt>
                                        </p:tgtEl>
                                      </p:cBhvr>
                                    </p:animEffect>
                                    <p:anim calcmode="lin" valueType="num">
                                      <p:cBhvr>
                                        <p:cTn id="69"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74" dur="26">
                                          <p:stCondLst>
                                            <p:cond delay="650"/>
                                          </p:stCondLst>
                                        </p:cTn>
                                        <p:tgtEl>
                                          <p:spTgt spid="3">
                                            <p:txEl>
                                              <p:pRg st="3" end="3"/>
                                            </p:txEl>
                                          </p:spTgt>
                                        </p:tgtEl>
                                      </p:cBhvr>
                                      <p:to x="100000" y="60000"/>
                                    </p:animScale>
                                    <p:animScale>
                                      <p:cBhvr>
                                        <p:cTn id="75" dur="166" decel="50000">
                                          <p:stCondLst>
                                            <p:cond delay="676"/>
                                          </p:stCondLst>
                                        </p:cTn>
                                        <p:tgtEl>
                                          <p:spTgt spid="3">
                                            <p:txEl>
                                              <p:pRg st="3" end="3"/>
                                            </p:txEl>
                                          </p:spTgt>
                                        </p:tgtEl>
                                      </p:cBhvr>
                                      <p:to x="100000" y="100000"/>
                                    </p:animScale>
                                    <p:animScale>
                                      <p:cBhvr>
                                        <p:cTn id="76" dur="26">
                                          <p:stCondLst>
                                            <p:cond delay="1312"/>
                                          </p:stCondLst>
                                        </p:cTn>
                                        <p:tgtEl>
                                          <p:spTgt spid="3">
                                            <p:txEl>
                                              <p:pRg st="3" end="3"/>
                                            </p:txEl>
                                          </p:spTgt>
                                        </p:tgtEl>
                                      </p:cBhvr>
                                      <p:to x="100000" y="80000"/>
                                    </p:animScale>
                                    <p:animScale>
                                      <p:cBhvr>
                                        <p:cTn id="77" dur="166" decel="50000">
                                          <p:stCondLst>
                                            <p:cond delay="1338"/>
                                          </p:stCondLst>
                                        </p:cTn>
                                        <p:tgtEl>
                                          <p:spTgt spid="3">
                                            <p:txEl>
                                              <p:pRg st="3" end="3"/>
                                            </p:txEl>
                                          </p:spTgt>
                                        </p:tgtEl>
                                      </p:cBhvr>
                                      <p:to x="100000" y="100000"/>
                                    </p:animScale>
                                    <p:animScale>
                                      <p:cBhvr>
                                        <p:cTn id="78" dur="26">
                                          <p:stCondLst>
                                            <p:cond delay="1642"/>
                                          </p:stCondLst>
                                        </p:cTn>
                                        <p:tgtEl>
                                          <p:spTgt spid="3">
                                            <p:txEl>
                                              <p:pRg st="3" end="3"/>
                                            </p:txEl>
                                          </p:spTgt>
                                        </p:tgtEl>
                                      </p:cBhvr>
                                      <p:to x="100000" y="90000"/>
                                    </p:animScale>
                                    <p:animScale>
                                      <p:cBhvr>
                                        <p:cTn id="79" dur="166" decel="50000">
                                          <p:stCondLst>
                                            <p:cond delay="1668"/>
                                          </p:stCondLst>
                                        </p:cTn>
                                        <p:tgtEl>
                                          <p:spTgt spid="3">
                                            <p:txEl>
                                              <p:pRg st="3" end="3"/>
                                            </p:txEl>
                                          </p:spTgt>
                                        </p:tgtEl>
                                      </p:cBhvr>
                                      <p:to x="100000" y="100000"/>
                                    </p:animScale>
                                    <p:animScale>
                                      <p:cBhvr>
                                        <p:cTn id="80" dur="26">
                                          <p:stCondLst>
                                            <p:cond delay="1808"/>
                                          </p:stCondLst>
                                        </p:cTn>
                                        <p:tgtEl>
                                          <p:spTgt spid="3">
                                            <p:txEl>
                                              <p:pRg st="3" end="3"/>
                                            </p:txEl>
                                          </p:spTgt>
                                        </p:tgtEl>
                                      </p:cBhvr>
                                      <p:to x="100000" y="95000"/>
                                    </p:animScale>
                                    <p:animScale>
                                      <p:cBhvr>
                                        <p:cTn id="81"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0000" lnSpcReduction="20000"/>
          </a:bodyPr>
          <a:lstStyle/>
          <a:p>
            <a:pPr marL="0" indent="0" algn="r" rtl="1">
              <a:buNone/>
            </a:pPr>
            <a:r>
              <a:rPr lang="ar-SA" sz="3400" b="1" dirty="0" smtClean="0">
                <a:solidFill>
                  <a:srgbClr val="FF0000"/>
                </a:solidFill>
              </a:rPr>
              <a:t>ثالثاً:مشاركته</a:t>
            </a:r>
            <a:r>
              <a:rPr lang="ar-SA" sz="3400" b="1" dirty="0" smtClean="0"/>
              <a:t> </a:t>
            </a:r>
            <a:r>
              <a:rPr lang="ar-SA" sz="2300" b="1" dirty="0" smtClean="0">
                <a:solidFill>
                  <a:srgbClr val="00B0F0"/>
                </a:solidFill>
              </a:rPr>
              <a:t>صلى الله عليه وسلم </a:t>
            </a:r>
            <a:r>
              <a:rPr lang="ar-SA" sz="3400" b="1" dirty="0" smtClean="0">
                <a:solidFill>
                  <a:srgbClr val="FF0000"/>
                </a:solidFill>
              </a:rPr>
              <a:t>في تجديد بناء الكعبة والتحكيم بين المختلفين:</a:t>
            </a:r>
          </a:p>
          <a:p>
            <a:pPr marL="0" indent="0" algn="r" rtl="1">
              <a:buNone/>
            </a:pPr>
            <a:r>
              <a:rPr lang="ar-SA" dirty="0">
                <a:solidFill>
                  <a:srgbClr val="FF0000"/>
                </a:solidFill>
              </a:rPr>
              <a:t> </a:t>
            </a:r>
            <a:r>
              <a:rPr lang="ar-SA" dirty="0" smtClean="0">
                <a:solidFill>
                  <a:srgbClr val="FF0000"/>
                </a:solidFill>
              </a:rPr>
              <a:t>     </a:t>
            </a:r>
            <a:r>
              <a:rPr lang="ar-SA" dirty="0" smtClean="0"/>
              <a:t>تعرضت الكعبة المشرفة- </a:t>
            </a:r>
            <a:r>
              <a:rPr lang="ar-SA" sz="2300" dirty="0" smtClean="0"/>
              <a:t>باعتبارها أثرا قديما</a:t>
            </a:r>
            <a:r>
              <a:rPr lang="ar-SA" dirty="0" smtClean="0"/>
              <a:t>- للعوادي التي أوهت بنيانها، وقبل بعثته </a:t>
            </a:r>
            <a:r>
              <a:rPr lang="ar-SA" sz="1900" dirty="0">
                <a:solidFill>
                  <a:srgbClr val="00B0F0"/>
                </a:solidFill>
              </a:rPr>
              <a:t>صلى الله عليه وسلم </a:t>
            </a:r>
            <a:r>
              <a:rPr lang="ar-SA" dirty="0" smtClean="0"/>
              <a:t>بخمس سنين جرف مكة سيل عرم، وانحدر إلى البيت الحرام، فأوشكت الكعبة منه على الإنهيار، فاضطرت قريش إلى تجديد بنائها حرصا على مكانتها، واتفقوا على ألايدخلوا في بنائها إلا طيبا، فلا يدخلوا فيها مهر بغي، ولا بيع ربا، ولا مظلمة أحد من الناس، وكانوا يهابون هدمها، فابتدأ بها الوليد بن المغيرة المخزومي، وتبعه الناس لما رأوا أنه لم يصبه شيء، ولم يزالوا في الهدم حتى وصلوا إلى قواعد إبراهيم، ثم أرادوا الأخذ في البناء، فجزأوا الكعبة، وخصصوا لكل قبيلة جزآ منها، فجمعت كل قبيلة حجارة على حدة، وأخذو يبنونها، ولما بلغ البنيان موضع الحجر الأسود اختلفوا فيمن يمتاز بشرف وضعه في مكانه، واستمر النزاع أربع ليال أو خمسا</a:t>
            </a:r>
            <a:r>
              <a:rPr lang="ar-SA" sz="2900" dirty="0" smtClean="0"/>
              <a:t>، واشتد حتى كاد يتحول إلى حرب ضروس في أرض الحرم، لولا أنه اتفقوا على أن يحكموا أول داخل عليهم </a:t>
            </a:r>
            <a:r>
              <a:rPr lang="ar-SA" dirty="0" smtClean="0"/>
              <a:t>من باب المسجد، وشاء الله أن يكون ذلك رسول الله </a:t>
            </a:r>
            <a:r>
              <a:rPr lang="ar-SA" sz="1900" dirty="0">
                <a:solidFill>
                  <a:srgbClr val="00B0F0"/>
                </a:solidFill>
              </a:rPr>
              <a:t>صلى الله عليه وسلم </a:t>
            </a:r>
            <a:r>
              <a:rPr lang="ar-SA" dirty="0" smtClean="0"/>
              <a:t>فلما رأوه هتفوا: هذا الأمين، رضيناه، هذا محمد. فلما انتهى إليهم، وأخبروه الخبر طلب رداء، فوضع الحجر وسطه، وطلب من رؤساء القبائل المتنازعين أن يمسكوا جميعا بأطراف الرداء، وأمرهم أن يرفعوه، حتى إذا أوصلوه إلى موضعه أخذه بيده، فوضعه في مكانه، وهذا حل حصيف رضي به القوم.</a:t>
            </a:r>
          </a:p>
          <a:p>
            <a:pPr marL="0" indent="0" algn="r" rtl="1">
              <a:buNone/>
            </a:pPr>
            <a:r>
              <a:rPr lang="ar-SA" dirty="0" smtClean="0"/>
              <a:t>وقصرت بقريش النفقة الطيبة فأخرجوا من الجهة الشمالية نحوا من ستة أذرع، وهي التي تسمى بالحجر والحطيم، ورفعوا بابها من الأرض، لئلا يدخلها إلا من أرادوا، ولما بلغ البناء خمسة عشر ذراعا سقفوه على ستة أعمدة.</a:t>
            </a:r>
            <a:endParaRPr lang="en-US" dirty="0"/>
          </a:p>
        </p:txBody>
      </p:sp>
    </p:spTree>
    <p:extLst>
      <p:ext uri="{BB962C8B-B14F-4D97-AF65-F5344CB8AC3E}">
        <p14:creationId xmlns:p14="http://schemas.microsoft.com/office/powerpoint/2010/main" val="154185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SA" dirty="0" smtClean="0"/>
              <a:t>حفظ الله تعالى لنبيه </a:t>
            </a:r>
            <a:r>
              <a:rPr lang="ar-SA" sz="1600" b="1" dirty="0">
                <a:solidFill>
                  <a:srgbClr val="00B0F0"/>
                </a:solidFill>
                <a:ea typeface="+mn-ea"/>
                <a:cs typeface="Arial"/>
              </a:rPr>
              <a:t>صلى الله عليه وسلم</a:t>
            </a:r>
            <a:r>
              <a:rPr lang="ar-SA" sz="5300" b="1" dirty="0" smtClean="0"/>
              <a:t> </a:t>
            </a:r>
            <a:r>
              <a:rPr lang="ar-SA" sz="5400" b="1" dirty="0" smtClean="0"/>
              <a:t/>
            </a:r>
            <a:br>
              <a:rPr lang="ar-SA" sz="5400" b="1" dirty="0" smtClean="0"/>
            </a:br>
            <a:r>
              <a:rPr lang="ar-SA" b="1" dirty="0" smtClean="0"/>
              <a:t>قبل البعثة</a:t>
            </a:r>
            <a:endParaRPr lang="en-US" b="1" dirty="0"/>
          </a:p>
        </p:txBody>
      </p:sp>
      <p:sp>
        <p:nvSpPr>
          <p:cNvPr id="3" name="Content Placeholder 2"/>
          <p:cNvSpPr>
            <a:spLocks noGrp="1"/>
          </p:cNvSpPr>
          <p:nvPr>
            <p:ph idx="1"/>
          </p:nvPr>
        </p:nvSpPr>
        <p:spPr/>
        <p:txBody>
          <a:bodyPr/>
          <a:lstStyle/>
          <a:p>
            <a:pPr marL="0" indent="0" algn="r" rtl="1">
              <a:buNone/>
            </a:pPr>
            <a:r>
              <a:rPr lang="ar-SA" dirty="0" smtClean="0"/>
              <a:t>تلك بعض أعماله وتفاعله وتعاونه مع مجتمعه، ولكن الله حفظه من أفعال الجاهلية فعصمه تعالى من كل ما يمس عقيدته بسوء:</a:t>
            </a:r>
          </a:p>
          <a:p>
            <a:pPr marL="0" indent="0" algn="r" rtl="1">
              <a:buNone/>
            </a:pPr>
            <a:r>
              <a:rPr lang="ar-SA" dirty="0" smtClean="0">
                <a:solidFill>
                  <a:srgbClr val="00B0F0"/>
                </a:solidFill>
              </a:rPr>
              <a:t>*فلم يعظّم صنما </a:t>
            </a:r>
            <a:r>
              <a:rPr lang="ar-SA" dirty="0" smtClean="0">
                <a:solidFill>
                  <a:schemeClr val="accent2"/>
                </a:solidFill>
              </a:rPr>
              <a:t>* ولم يأكل مما يذبح على النصب </a:t>
            </a:r>
            <a:r>
              <a:rPr lang="ar-SA" dirty="0" smtClean="0">
                <a:solidFill>
                  <a:srgbClr val="00B050"/>
                </a:solidFill>
              </a:rPr>
              <a:t>* ولم يقصد مجالس اللهو التي كان يقصدها الفتيان </a:t>
            </a:r>
            <a:r>
              <a:rPr lang="ar-SA" dirty="0" smtClean="0">
                <a:solidFill>
                  <a:srgbClr val="FF0000"/>
                </a:solidFill>
              </a:rPr>
              <a:t>* وعصمه الله تعالى من عادة التكشف ..</a:t>
            </a:r>
          </a:p>
          <a:p>
            <a:pPr marL="0" indent="0" algn="r" rtl="1">
              <a:buNone/>
            </a:pPr>
            <a:r>
              <a:rPr lang="ar-SA" dirty="0" smtClean="0"/>
              <a:t>*وكان </a:t>
            </a:r>
            <a:r>
              <a:rPr lang="ar-SA" sz="1300" dirty="0">
                <a:solidFill>
                  <a:srgbClr val="00B0F0"/>
                </a:solidFill>
              </a:rPr>
              <a:t>صلى الله عليه وسلم</a:t>
            </a:r>
            <a:r>
              <a:rPr lang="ar-SA" dirty="0" smtClean="0"/>
              <a:t> أفضل قومه مروءة، وأحسنهم خلقا، وأشدهم حياءً، وأكثرهم حلما، وأصدقهم حديثا، وأعفهم لسانا، وأعظمهم أمانة، حتى عرف بالأمين...</a:t>
            </a:r>
            <a:endParaRPr lang="en-US" dirty="0"/>
          </a:p>
        </p:txBody>
      </p:sp>
    </p:spTree>
    <p:extLst>
      <p:ext uri="{BB962C8B-B14F-4D97-AF65-F5344CB8AC3E}">
        <p14:creationId xmlns:p14="http://schemas.microsoft.com/office/powerpoint/2010/main" val="4130379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additive="base">
                                        <p:cTn id="2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TotalTime>
  <Words>812</Words>
  <Application>Microsoft Office PowerPoint</Application>
  <PresentationFormat>On-screen Show (4:3)</PresentationFormat>
  <Paragraphs>33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الوحدة الثالثة:</vt:lpstr>
      <vt:lpstr>نشأته يتيما  صلى الله عليه وسلم</vt:lpstr>
      <vt:lpstr>PowerPoint Presentation</vt:lpstr>
      <vt:lpstr>عمله   صلى الله عليه وسلم </vt:lpstr>
      <vt:lpstr>مشاركته صلى الله عليه وسلم في الأمور العامة:</vt:lpstr>
      <vt:lpstr>PowerPoint Presentation</vt:lpstr>
      <vt:lpstr>حفظ الله تعالى لنبيه صلى الله عليه وسلم  قبل البعثة</vt:lpstr>
    </vt:vector>
  </TitlesOfParts>
  <Company>King Saud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الوحدة الثالثة:</dc:title>
  <dc:creator>User</dc:creator>
  <cp:lastModifiedBy>User</cp:lastModifiedBy>
  <cp:revision>17</cp:revision>
  <dcterms:created xsi:type="dcterms:W3CDTF">2016-02-17T13:32:41Z</dcterms:created>
  <dcterms:modified xsi:type="dcterms:W3CDTF">2016-02-17T16:13:24Z</dcterms:modified>
</cp:coreProperties>
</file>