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1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F6C9BC6-FAC9-4D60-B8FB-02A4D70D435D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4DC975-C8D4-471E-B9E1-7050892DF4D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2691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DC975-C8D4-471E-B9E1-7050892DF4D2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0012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DC975-C8D4-471E-B9E1-7050892DF4D2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037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946C0B-A2AC-492E-BF4B-3C400B8BF030}" type="datetimeFigureOut">
              <a:rPr lang="ar-SA" smtClean="0"/>
              <a:t>19/11/36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31F321-C9D3-4451-B9D7-91973909390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39"/>
            <a:ext cx="7772400" cy="1008113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الوحدة الثانية</a:t>
            </a:r>
            <a:br>
              <a:rPr lang="ar-SA" dirty="0" smtClean="0"/>
            </a:br>
            <a:r>
              <a:rPr lang="ar-SA" sz="3600" dirty="0" smtClean="0"/>
              <a:t>الاتصال مع الذات</a:t>
            </a:r>
            <a:endParaRPr lang="ar-S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856984" cy="4824536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accent2"/>
                </a:solidFill>
              </a:rPr>
              <a:t>مفهوم الذات</a:t>
            </a:r>
            <a:r>
              <a:rPr lang="ar-SA" dirty="0" smtClean="0"/>
              <a:t>: مجموعة الأفكار والمشاعر والمعتقدات التي يكونها الفرد عن نفسه أوهي الشخصية كما يراها صاحبها.</a:t>
            </a:r>
          </a:p>
          <a:p>
            <a:r>
              <a:rPr lang="ar-SA" b="1" dirty="0" smtClean="0">
                <a:solidFill>
                  <a:schemeClr val="accent2"/>
                </a:solidFill>
              </a:rPr>
              <a:t>أقسام الذات</a:t>
            </a:r>
            <a:r>
              <a:rPr lang="ar-SA" dirty="0" smtClean="0"/>
              <a:t>:</a:t>
            </a:r>
          </a:p>
          <a:p>
            <a:r>
              <a:rPr lang="ar-SA" dirty="0" smtClean="0"/>
              <a:t>1- الذات الحقيقية:الصورة الحقيقية التي يرى الفرد بها نفسه</a:t>
            </a:r>
          </a:p>
          <a:p>
            <a:r>
              <a:rPr lang="ar-SA" dirty="0" smtClean="0"/>
              <a:t>2-الذات العامة : التي نسمح للآخرين بمعرفتها عنا</a:t>
            </a:r>
          </a:p>
          <a:p>
            <a:r>
              <a:rPr lang="ar-SA" dirty="0" smtClean="0"/>
              <a:t>3- الذات المثالية: التي يصور الفرد مستقبله عليها ويرغب أن يكون فيه.</a:t>
            </a:r>
          </a:p>
          <a:p>
            <a:r>
              <a:rPr lang="ar-SA" b="1" dirty="0" smtClean="0">
                <a:solidFill>
                  <a:schemeClr val="accent2"/>
                </a:solidFill>
              </a:rPr>
              <a:t>مفهوم الاتصال مع الذات</a:t>
            </a:r>
            <a:r>
              <a:rPr lang="ar-SA" dirty="0" smtClean="0"/>
              <a:t>:</a:t>
            </a:r>
          </a:p>
          <a:p>
            <a:r>
              <a:rPr lang="ar-SA" sz="2000" dirty="0" smtClean="0"/>
              <a:t>اتصال يحدث داخل الفرد حينما يتحدث مع نفسه ويتضمن أفكاره وتجاربه ومداركه والأنماط التي يطورها في عملية الأدراك وتقييم الأحداث والتجارب المحيطة به.مثل التحدث مع النفس أو التفكير ....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96374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212976"/>
          </a:xfrm>
        </p:spPr>
        <p:txBody>
          <a:bodyPr>
            <a:normAutofit/>
          </a:bodyPr>
          <a:lstStyle/>
          <a:p>
            <a:r>
              <a:rPr lang="ar-SA" sz="3200" dirty="0" smtClean="0">
                <a:solidFill>
                  <a:schemeClr val="accent2"/>
                </a:solidFill>
              </a:rPr>
              <a:t>أهمية الاتصال مع الذات</a:t>
            </a:r>
            <a:r>
              <a:rPr lang="ar-SA" sz="3200" dirty="0" smtClean="0"/>
              <a:t>:</a:t>
            </a:r>
            <a:br>
              <a:rPr lang="ar-SA" sz="3200" dirty="0" smtClean="0"/>
            </a:b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1- يؤثر في تكوين شخصية الفرد.</a:t>
            </a:r>
            <a:b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2-يؤثر في أداء الفرد.</a:t>
            </a:r>
            <a:b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3-يؤثر في اتصال الفرد بالآخرين.</a:t>
            </a:r>
            <a:b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4-المرتكز الأساسي لعمليات الاختيار واتخاذ القرار</a:t>
            </a:r>
            <a:r>
              <a:rPr lang="ar-SA" sz="3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br>
              <a:rPr lang="ar-SA" sz="32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ar-SA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40968"/>
            <a:ext cx="7772400" cy="2376264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accent2"/>
                </a:solidFill>
              </a:rPr>
              <a:t>طرق الاتصال مع الذات:</a:t>
            </a:r>
          </a:p>
          <a:p>
            <a:r>
              <a:rPr lang="ar-SA" sz="2800" dirty="0" smtClean="0"/>
              <a:t>1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- الحديث مع الذات.</a:t>
            </a:r>
          </a:p>
          <a:p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2-مراجعة الذات من اشكالها (لوم الذات ، نقد الذات).</a:t>
            </a:r>
          </a:p>
          <a:p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3- تعزيز الذات .</a:t>
            </a: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47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9036496" cy="4525963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الخطوات الخمس للاتصال الذاتي الفعال </a:t>
            </a:r>
            <a:endParaRPr lang="ar-SA" dirty="0"/>
          </a:p>
        </p:txBody>
      </p:sp>
      <p:sp>
        <p:nvSpPr>
          <p:cNvPr id="4" name="Left Arrow 3"/>
          <p:cNvSpPr/>
          <p:nvPr/>
        </p:nvSpPr>
        <p:spPr>
          <a:xfrm>
            <a:off x="7092280" y="2686901"/>
            <a:ext cx="1872208" cy="139017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1</a:t>
            </a:r>
            <a:r>
              <a:rPr lang="ar-SA" sz="2000" b="1" dirty="0" smtClean="0"/>
              <a:t>-اكتشاف الذات</a:t>
            </a:r>
            <a:endParaRPr lang="ar-SA" sz="2000" b="1" dirty="0"/>
          </a:p>
        </p:txBody>
      </p:sp>
      <p:sp>
        <p:nvSpPr>
          <p:cNvPr id="5" name="Left Arrow 4"/>
          <p:cNvSpPr/>
          <p:nvPr/>
        </p:nvSpPr>
        <p:spPr>
          <a:xfrm>
            <a:off x="5364088" y="2664882"/>
            <a:ext cx="1728191" cy="1412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2</a:t>
            </a:r>
            <a:r>
              <a:rPr lang="ar-SA" sz="2000" b="1" dirty="0" smtClean="0"/>
              <a:t>- تقدير الذات</a:t>
            </a:r>
            <a:endParaRPr lang="ar-SA" sz="2000" b="1" dirty="0"/>
          </a:p>
        </p:txBody>
      </p:sp>
      <p:sp>
        <p:nvSpPr>
          <p:cNvPr id="6" name="Left Arrow 5"/>
          <p:cNvSpPr/>
          <p:nvPr/>
        </p:nvSpPr>
        <p:spPr>
          <a:xfrm>
            <a:off x="3563888" y="2664882"/>
            <a:ext cx="1800199" cy="141219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3-توجيه الذات</a:t>
            </a:r>
            <a:endParaRPr lang="ar-SA" sz="2000" b="1" dirty="0"/>
          </a:p>
        </p:txBody>
      </p:sp>
      <p:sp>
        <p:nvSpPr>
          <p:cNvPr id="7" name="Left Arrow 6"/>
          <p:cNvSpPr/>
          <p:nvPr/>
        </p:nvSpPr>
        <p:spPr>
          <a:xfrm>
            <a:off x="1835696" y="2686901"/>
            <a:ext cx="1728192" cy="13901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4</a:t>
            </a:r>
            <a:r>
              <a:rPr lang="ar-SA" sz="2000" b="1" dirty="0" smtClean="0"/>
              <a:t>-إدارة الذات</a:t>
            </a:r>
            <a:endParaRPr lang="ar-SA" sz="2000" b="1" dirty="0"/>
          </a:p>
        </p:txBody>
      </p:sp>
      <p:sp>
        <p:nvSpPr>
          <p:cNvPr id="8" name="Left Arrow 7"/>
          <p:cNvSpPr/>
          <p:nvPr/>
        </p:nvSpPr>
        <p:spPr>
          <a:xfrm>
            <a:off x="0" y="2664882"/>
            <a:ext cx="1835696" cy="1484197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5</a:t>
            </a:r>
            <a:r>
              <a:rPr lang="ar-SA" sz="2000" b="1" dirty="0" smtClean="0"/>
              <a:t>- تطوير الذات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6333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56895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>
            <a:hlinkClick r:id="" action="ppaction://noaction" highlightClick="1"/>
          </p:cNvPr>
          <p:cNvSpPr>
            <a:spLocks noGrp="1"/>
          </p:cNvSpPr>
          <p:nvPr>
            <p:ph type="title"/>
          </p:nvPr>
        </p:nvSpPr>
        <p:spPr>
          <a:xfrm>
            <a:off x="2627784" y="0"/>
            <a:ext cx="4536504" cy="1556792"/>
          </a:xfrm>
          <a:prstGeom prst="actionButtonHelp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1-اكتشاف            </a:t>
            </a:r>
            <a:r>
              <a:rPr lang="ar-SA" sz="2800" b="1" dirty="0" smtClean="0"/>
              <a:t>الذات</a:t>
            </a:r>
            <a:br>
              <a:rPr lang="ar-SA" sz="2800" b="1" dirty="0" smtClean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 smtClean="0"/>
              <a:t>أقسام الذات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5334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41764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ar-SA" sz="4000" dirty="0" smtClean="0">
                <a:solidFill>
                  <a:schemeClr val="accent2"/>
                </a:solidFill>
              </a:rPr>
              <a:t>اقسام </a:t>
            </a:r>
            <a:r>
              <a:rPr lang="ar-SA" sz="4000" dirty="0" smtClean="0">
                <a:solidFill>
                  <a:schemeClr val="accent2"/>
                </a:solidFill>
              </a:rPr>
              <a:t>الذات:</a:t>
            </a:r>
            <a:r>
              <a:rPr lang="ar-SA" sz="3100" dirty="0" smtClean="0">
                <a:solidFill>
                  <a:schemeClr val="tx1"/>
                </a:solidFill>
              </a:rPr>
              <a:t>قسم العلماء الذات الى 4 اقسام(نافذة جوهاري)</a:t>
            </a:r>
            <a:r>
              <a:rPr lang="ar-SA" sz="4000" dirty="0" smtClean="0">
                <a:solidFill>
                  <a:schemeClr val="accent2"/>
                </a:solidFill>
              </a:rPr>
              <a:t/>
            </a:r>
            <a:br>
              <a:rPr lang="ar-SA" sz="4000" dirty="0" smtClean="0">
                <a:solidFill>
                  <a:schemeClr val="accent2"/>
                </a:solidFill>
              </a:rPr>
            </a:br>
            <a:r>
              <a:rPr lang="ar-SA" sz="3100" dirty="0" smtClean="0">
                <a:solidFill>
                  <a:schemeClr val="accent4"/>
                </a:solidFill>
              </a:rPr>
              <a:t>1-الذات </a:t>
            </a:r>
            <a:r>
              <a:rPr lang="ar-SA" sz="3100" dirty="0" smtClean="0">
                <a:solidFill>
                  <a:schemeClr val="accent4">
                    <a:lumMod val="75000"/>
                  </a:schemeClr>
                </a:solidFill>
              </a:rPr>
              <a:t>المكشوفة</a:t>
            </a:r>
            <a:r>
              <a:rPr lang="ar-SA" sz="3100" dirty="0" smtClean="0">
                <a:solidFill>
                  <a:schemeClr val="tx1"/>
                </a:solidFill>
              </a:rPr>
              <a:t>:</a:t>
            </a:r>
            <a:r>
              <a:rPr lang="ar-SA" sz="2200" dirty="0" smtClean="0">
                <a:solidFill>
                  <a:schemeClr val="tx1"/>
                </a:solidFill>
              </a:rPr>
              <a:t>وتمثل كل التصرفات والسلوكيات التي ندركها ويدركها الآخرون عنا ، وهي الذات الواعية.ويستطيع الفرد توسيع مساحة الذات المكشوفة عن طريق (التأمل الذاتي،استطلاع رأي الآخرين، الاختبارات الشخصية).</a:t>
            </a:r>
            <a:br>
              <a:rPr lang="ar-SA" sz="2200" dirty="0" smtClean="0">
                <a:solidFill>
                  <a:schemeClr val="tx1"/>
                </a:solidFill>
              </a:rPr>
            </a:br>
            <a:r>
              <a:rPr lang="ar-SA" sz="2200" dirty="0" smtClean="0"/>
              <a:t>2</a:t>
            </a:r>
            <a:r>
              <a:rPr lang="ar-SA" sz="2700" dirty="0" smtClean="0">
                <a:solidFill>
                  <a:schemeClr val="accent4"/>
                </a:solidFill>
              </a:rPr>
              <a:t>- الذات المخفية</a:t>
            </a:r>
            <a:r>
              <a:rPr lang="ar-SA" sz="2700" dirty="0" smtClean="0">
                <a:solidFill>
                  <a:schemeClr val="tx1"/>
                </a:solidFill>
              </a:rPr>
              <a:t>:اشياء معروفة لذات الانسان وغير معروفة للآخرين.</a:t>
            </a:r>
            <a:r>
              <a:rPr lang="ar-SA" sz="2700" dirty="0" smtClean="0">
                <a:solidFill>
                  <a:schemeClr val="accent4"/>
                </a:solidFill>
              </a:rPr>
              <a:t/>
            </a:r>
            <a:br>
              <a:rPr lang="ar-SA" sz="2700" dirty="0" smtClean="0">
                <a:solidFill>
                  <a:schemeClr val="accent4"/>
                </a:solidFill>
              </a:rPr>
            </a:br>
            <a:r>
              <a:rPr lang="ar-SA" sz="2700" dirty="0" smtClean="0">
                <a:solidFill>
                  <a:schemeClr val="accent4"/>
                </a:solidFill>
              </a:rPr>
              <a:t>3-الذات العمياء: </a:t>
            </a:r>
            <a:r>
              <a:rPr lang="ar-SA" sz="2700" dirty="0" smtClean="0">
                <a:solidFill>
                  <a:schemeClr val="tx1"/>
                </a:solidFill>
              </a:rPr>
              <a:t>اشياء يعرفها الآخرين عنا  ولكننا لا ندركها</a:t>
            </a:r>
            <a:r>
              <a:rPr lang="ar-SA" sz="2700" dirty="0" smtClean="0">
                <a:solidFill>
                  <a:schemeClr val="accent4"/>
                </a:solidFill>
              </a:rPr>
              <a:t>.</a:t>
            </a:r>
            <a:br>
              <a:rPr lang="ar-SA" sz="2700" dirty="0" smtClean="0">
                <a:solidFill>
                  <a:schemeClr val="accent4"/>
                </a:solidFill>
              </a:rPr>
            </a:br>
            <a:r>
              <a:rPr lang="ar-SA" sz="2700" dirty="0" smtClean="0">
                <a:solidFill>
                  <a:schemeClr val="accent4"/>
                </a:solidFill>
              </a:rPr>
              <a:t>4-الذات المجهولة:</a:t>
            </a:r>
            <a:r>
              <a:rPr lang="ar-SA" sz="2700" dirty="0" smtClean="0">
                <a:solidFill>
                  <a:schemeClr val="tx1"/>
                </a:solidFill>
              </a:rPr>
              <a:t>سمات وأحلام لا ندركها ولا يدركها الآخرون .</a:t>
            </a:r>
            <a:endParaRPr lang="ar-SA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ar-SA" sz="3600" dirty="0" smtClean="0">
                <a:solidFill>
                  <a:schemeClr val="accent2"/>
                </a:solidFill>
              </a:rPr>
              <a:t>2- تقدير الذات: </a:t>
            </a:r>
            <a:r>
              <a:rPr lang="ar-SA" sz="2700" dirty="0" smtClean="0">
                <a:solidFill>
                  <a:schemeClr val="tx1"/>
                </a:solidFill>
              </a:rPr>
              <a:t>هو تقييم المرء الكلي لذاته بطريقة سلبية أو ايجابية</a:t>
            </a:r>
            <a:endParaRPr lang="ar-SA" sz="27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712968" cy="5328592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0070C0"/>
                </a:solidFill>
              </a:rPr>
              <a:t>مكونات تقدير الذات</a:t>
            </a:r>
            <a:endParaRPr lang="ar-SA" dirty="0" smtClean="0"/>
          </a:p>
          <a:p>
            <a:r>
              <a:rPr lang="ar-SA" dirty="0" smtClean="0"/>
              <a:t> 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 smtClean="0"/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</a:p>
        </p:txBody>
      </p:sp>
      <p:cxnSp>
        <p:nvCxnSpPr>
          <p:cNvPr id="7" name="Elbow Connector 6"/>
          <p:cNvCxnSpPr/>
          <p:nvPr/>
        </p:nvCxnSpPr>
        <p:spPr>
          <a:xfrm>
            <a:off x="4355976" y="2435247"/>
            <a:ext cx="2664296" cy="28803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2339752" y="2420888"/>
            <a:ext cx="2376264" cy="2880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39752" y="2708921"/>
            <a:ext cx="0" cy="288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175673" y="3093163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/>
              <a:t>أ/ الكفاءة الذاتية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83668" y="3048381"/>
            <a:ext cx="22682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dirty="0"/>
              <a:t> </a:t>
            </a:r>
            <a:r>
              <a:rPr lang="ar-SA" b="1" dirty="0"/>
              <a:t>ب/  قيمة الذات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233431" y="353701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Heart 20"/>
          <p:cNvSpPr/>
          <p:nvPr/>
        </p:nvSpPr>
        <p:spPr>
          <a:xfrm>
            <a:off x="7389452" y="3890376"/>
            <a:ext cx="1548173" cy="1368151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1600" b="1" dirty="0"/>
              <a:t>الثقة بالنفس</a:t>
            </a:r>
          </a:p>
        </p:txBody>
      </p:sp>
      <p:sp>
        <p:nvSpPr>
          <p:cNvPr id="22" name="Heart 21"/>
          <p:cNvSpPr/>
          <p:nvPr/>
        </p:nvSpPr>
        <p:spPr>
          <a:xfrm>
            <a:off x="5508104" y="3861049"/>
            <a:ext cx="1728192" cy="1368151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1600" dirty="0"/>
              <a:t>ايمان المرء بقدرته على التكيف وتجاوز التحديات</a:t>
            </a:r>
          </a:p>
        </p:txBody>
      </p:sp>
      <p:sp>
        <p:nvSpPr>
          <p:cNvPr id="23" name="Heart 22"/>
          <p:cNvSpPr/>
          <p:nvPr/>
        </p:nvSpPr>
        <p:spPr>
          <a:xfrm>
            <a:off x="2771800" y="3759711"/>
            <a:ext cx="1944216" cy="1325473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>
                <a:sym typeface="Wingdings" panose="05000000000000000000" pitchFamily="2" charset="2"/>
              </a:rPr>
              <a:t>القبول غير المشروط للذات</a:t>
            </a:r>
            <a:endParaRPr lang="ar-SA" dirty="0"/>
          </a:p>
        </p:txBody>
      </p:sp>
      <p:sp>
        <p:nvSpPr>
          <p:cNvPr id="24" name="Heart 23"/>
          <p:cNvSpPr/>
          <p:nvPr/>
        </p:nvSpPr>
        <p:spPr>
          <a:xfrm>
            <a:off x="539552" y="3765844"/>
            <a:ext cx="2088232" cy="131934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>
                <a:sym typeface="Wingdings" panose="05000000000000000000" pitchFamily="2" charset="2"/>
              </a:rPr>
              <a:t>الشعور بالأهلية للحياة والسعادة</a:t>
            </a:r>
            <a:endParaRPr lang="ar-SA" dirty="0"/>
          </a:p>
        </p:txBody>
      </p:sp>
      <p:cxnSp>
        <p:nvCxnSpPr>
          <p:cNvPr id="32" name="Elbow Connector 31"/>
          <p:cNvCxnSpPr/>
          <p:nvPr/>
        </p:nvCxnSpPr>
        <p:spPr>
          <a:xfrm>
            <a:off x="7266178" y="3765844"/>
            <a:ext cx="288032" cy="13066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10800000" flipV="1">
            <a:off x="6951253" y="3759711"/>
            <a:ext cx="252029" cy="13066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020272" y="2723280"/>
            <a:ext cx="0" cy="345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6" idx="2"/>
          </p:cNvCxnSpPr>
          <p:nvPr/>
        </p:nvCxnSpPr>
        <p:spPr>
          <a:xfrm rot="16200000" flipH="1">
            <a:off x="2710102" y="3488121"/>
            <a:ext cx="285415" cy="270030"/>
          </a:xfrm>
          <a:prstGeom prst="bentConnector3">
            <a:avLst>
              <a:gd name="adj1" fmla="val 5681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6" idx="2"/>
          </p:cNvCxnSpPr>
          <p:nvPr/>
        </p:nvCxnSpPr>
        <p:spPr>
          <a:xfrm rot="5400000">
            <a:off x="2428474" y="3535723"/>
            <a:ext cx="344614" cy="23402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Down Arrow 48"/>
          <p:cNvSpPr/>
          <p:nvPr/>
        </p:nvSpPr>
        <p:spPr>
          <a:xfrm>
            <a:off x="4572000" y="1505323"/>
            <a:ext cx="14401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sz="1800" dirty="0"/>
              <a:t/>
            </a:r>
            <a:br>
              <a:rPr lang="ar-SA" sz="1800" dirty="0"/>
            </a:br>
            <a:r>
              <a:rPr lang="ar-SA" sz="1800" dirty="0" smtClean="0"/>
              <a:t/>
            </a:r>
            <a:br>
              <a:rPr lang="ar-SA" sz="1800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2656"/>
            <a:ext cx="7772400" cy="4478655"/>
          </a:xfrm>
        </p:spPr>
        <p:txBody>
          <a:bodyPr>
            <a:normAutofit/>
          </a:bodyPr>
          <a:lstStyle/>
          <a:p>
            <a:r>
              <a:rPr lang="ar-SA" sz="3400" b="1" dirty="0" smtClean="0">
                <a:solidFill>
                  <a:schemeClr val="accent2"/>
                </a:solidFill>
              </a:rPr>
              <a:t>سمات وصفات الأشخاص ذوي التقدير المرتفع للذات</a:t>
            </a:r>
            <a:r>
              <a:rPr lang="ar-SA" dirty="0" smtClean="0"/>
              <a:t>: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1- الايجابية والتفاؤل.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2- الحماسة وقوة العزيمة.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3-القدرة على الصراحة وقوة التعبير في المواقف.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4-القدرة على العمل بشكل ذاتي وهم معتمدين على ذاتهم.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5-يميلون لتكوين علاقات اجتماعية.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6-راغبون في تطوير ذواتهم.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562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ar-SA" sz="4400" dirty="0" smtClean="0">
                <a:solidFill>
                  <a:schemeClr val="accent2"/>
                </a:solidFill>
              </a:rPr>
              <a:t>3-توجيه الذات</a:t>
            </a:r>
            <a:r>
              <a:rPr lang="ar-SA" sz="3100" dirty="0" smtClean="0"/>
              <a:t>:يعتمد على فهم الذات وتقديرها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980728"/>
            <a:ext cx="7772400" cy="3830583"/>
          </a:xfrm>
        </p:spPr>
        <p:txBody>
          <a:bodyPr/>
          <a:lstStyle/>
          <a:p>
            <a:r>
              <a:rPr lang="ar-SA" dirty="0" smtClean="0">
                <a:solidFill>
                  <a:srgbClr val="0070C0"/>
                </a:solidFill>
              </a:rPr>
              <a:t>نظرية هولاند في التوجية المهني</a:t>
            </a:r>
            <a:r>
              <a:rPr lang="ar-SA" dirty="0" smtClean="0"/>
              <a:t>:</a:t>
            </a:r>
          </a:p>
          <a:p>
            <a:r>
              <a:rPr lang="ar-SA" dirty="0" smtClean="0"/>
              <a:t>صنف هولاند الأفراد الى </a:t>
            </a:r>
            <a:r>
              <a:rPr lang="ar-SA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ستة أنماط شخصية </a:t>
            </a:r>
            <a:r>
              <a:rPr lang="ar-SA" dirty="0" smtClean="0"/>
              <a:t>كما يلي:</a:t>
            </a:r>
            <a:endParaRPr lang="ar-SA" dirty="0"/>
          </a:p>
        </p:txBody>
      </p:sp>
      <p:sp>
        <p:nvSpPr>
          <p:cNvPr id="11" name="Flowchart: Punched Tape 10"/>
          <p:cNvSpPr/>
          <p:nvPr/>
        </p:nvSpPr>
        <p:spPr>
          <a:xfrm>
            <a:off x="6669334" y="2132856"/>
            <a:ext cx="1863105" cy="1008112"/>
          </a:xfrm>
          <a:prstGeom prst="flowChartPunchedTap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النمط الواقعي ويقابله</a:t>
            </a:r>
          </a:p>
          <a:p>
            <a:pPr algn="ctr"/>
            <a:r>
              <a:rPr lang="ar-SA" b="1" dirty="0" smtClean="0"/>
              <a:t>البيئة الواقعية</a:t>
            </a:r>
            <a:endParaRPr lang="ar-SA" b="1" dirty="0"/>
          </a:p>
        </p:txBody>
      </p:sp>
      <p:sp>
        <p:nvSpPr>
          <p:cNvPr id="19" name="Flowchart: Punched Tape 18"/>
          <p:cNvSpPr/>
          <p:nvPr/>
        </p:nvSpPr>
        <p:spPr>
          <a:xfrm>
            <a:off x="4139952" y="2192684"/>
            <a:ext cx="2160240" cy="1164307"/>
          </a:xfrm>
          <a:prstGeom prst="flowChartPunched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النمط العقلي أو الفكري ويقابله البيئة العقلية الفكرية</a:t>
            </a:r>
            <a:endParaRPr lang="ar-SA" b="1" dirty="0"/>
          </a:p>
        </p:txBody>
      </p:sp>
      <p:sp>
        <p:nvSpPr>
          <p:cNvPr id="20" name="Flowchart: Punched Tape 19"/>
          <p:cNvSpPr/>
          <p:nvPr/>
        </p:nvSpPr>
        <p:spPr>
          <a:xfrm>
            <a:off x="2051720" y="2223939"/>
            <a:ext cx="1800200" cy="1008112"/>
          </a:xfrm>
          <a:prstGeom prst="flowChartPunchedTap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النمط الفني ويقابله</a:t>
            </a:r>
          </a:p>
          <a:p>
            <a:pPr algn="ctr"/>
            <a:r>
              <a:rPr lang="ar-SA" sz="2000" b="1" dirty="0" smtClean="0"/>
              <a:t>البيئة الفنية</a:t>
            </a:r>
            <a:endParaRPr lang="ar-SA" sz="2000" b="1" dirty="0"/>
          </a:p>
        </p:txBody>
      </p:sp>
      <p:sp>
        <p:nvSpPr>
          <p:cNvPr id="21" name="Flowchart: Punched Tape 20"/>
          <p:cNvSpPr/>
          <p:nvPr/>
        </p:nvSpPr>
        <p:spPr>
          <a:xfrm>
            <a:off x="6588224" y="3501008"/>
            <a:ext cx="2160240" cy="108012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النمط الاجتماعي ويقابله البيئة الاجتماعية</a:t>
            </a:r>
            <a:endParaRPr lang="ar-SA" sz="2000" b="1" dirty="0"/>
          </a:p>
        </p:txBody>
      </p:sp>
      <p:sp>
        <p:nvSpPr>
          <p:cNvPr id="22" name="Flowchart: Punched Tape 21"/>
          <p:cNvSpPr/>
          <p:nvPr/>
        </p:nvSpPr>
        <p:spPr>
          <a:xfrm>
            <a:off x="4211960" y="3573016"/>
            <a:ext cx="2088232" cy="1025252"/>
          </a:xfrm>
          <a:prstGeom prst="flowChartPunched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النمط المغامر ويقابله البيئة المغامرة</a:t>
            </a:r>
            <a:endParaRPr lang="ar-SA" sz="2000" b="1" dirty="0"/>
          </a:p>
        </p:txBody>
      </p:sp>
      <p:sp>
        <p:nvSpPr>
          <p:cNvPr id="23" name="Flowchart: Punched Tape 22"/>
          <p:cNvSpPr/>
          <p:nvPr/>
        </p:nvSpPr>
        <p:spPr>
          <a:xfrm>
            <a:off x="1907704" y="3645024"/>
            <a:ext cx="2016224" cy="1008112"/>
          </a:xfrm>
          <a:prstGeom prst="flowChartPunchedTap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النمط التقليدي ويقابله البيئة التقليدية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13218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>
            <a:normAutofit/>
          </a:bodyPr>
          <a:lstStyle/>
          <a:p>
            <a:r>
              <a:rPr lang="ar-SA" dirty="0" smtClean="0"/>
              <a:t>4</a:t>
            </a:r>
            <a:r>
              <a:rPr lang="ar-SA" dirty="0" smtClean="0">
                <a:solidFill>
                  <a:schemeClr val="accent2"/>
                </a:solidFill>
              </a:rPr>
              <a:t>- إدارة الذات</a:t>
            </a:r>
            <a:r>
              <a:rPr lang="ar-SA" dirty="0" smtClean="0"/>
              <a:t>: </a:t>
            </a:r>
            <a:r>
              <a:rPr lang="ar-SA" sz="3100" dirty="0" smtClean="0">
                <a:solidFill>
                  <a:schemeClr val="tx1"/>
                </a:solidFill>
              </a:rPr>
              <a:t>وهي أن يتمكن الفرد من التحكم في نفسه ومشاعرة لتناسب الموقف.</a:t>
            </a:r>
            <a:endParaRPr lang="ar-SA" sz="31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16832"/>
            <a:ext cx="7772400" cy="2894479"/>
          </a:xfrm>
        </p:spPr>
        <p:txBody>
          <a:bodyPr/>
          <a:lstStyle/>
          <a:p>
            <a:r>
              <a:rPr lang="ar-SA" sz="4400" dirty="0" smtClean="0"/>
              <a:t>5</a:t>
            </a:r>
            <a:r>
              <a:rPr lang="ar-SA" sz="4400" b="1" dirty="0" smtClean="0">
                <a:solidFill>
                  <a:schemeClr val="accent2"/>
                </a:solidFill>
              </a:rPr>
              <a:t>- تطوير الذات: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tx1"/>
                </a:solidFill>
              </a:rPr>
              <a:t>تحسين الذات يتطلب عدة اجراءات أهمها: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ar-SA" dirty="0"/>
          </a:p>
        </p:txBody>
      </p:sp>
      <p:sp>
        <p:nvSpPr>
          <p:cNvPr id="4" name="5-Point Star 3"/>
          <p:cNvSpPr/>
          <p:nvPr/>
        </p:nvSpPr>
        <p:spPr>
          <a:xfrm>
            <a:off x="6876256" y="2564904"/>
            <a:ext cx="1872208" cy="1728192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قبول الذات</a:t>
            </a:r>
            <a:endParaRPr lang="ar-SA" sz="2000" b="1" dirty="0"/>
          </a:p>
        </p:txBody>
      </p:sp>
      <p:sp>
        <p:nvSpPr>
          <p:cNvPr id="6" name="5-Point Star 5"/>
          <p:cNvSpPr/>
          <p:nvPr/>
        </p:nvSpPr>
        <p:spPr>
          <a:xfrm>
            <a:off x="4427984" y="2564904"/>
            <a:ext cx="2304256" cy="1656184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ادراك جوانب القصور</a:t>
            </a:r>
            <a:endParaRPr lang="ar-SA" b="1" dirty="0"/>
          </a:p>
        </p:txBody>
      </p:sp>
      <p:sp>
        <p:nvSpPr>
          <p:cNvPr id="7" name="5-Point Star 6"/>
          <p:cNvSpPr/>
          <p:nvPr/>
        </p:nvSpPr>
        <p:spPr>
          <a:xfrm>
            <a:off x="2267744" y="2564904"/>
            <a:ext cx="2016224" cy="1656184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تجنب تحقير الذات</a:t>
            </a:r>
            <a:endParaRPr lang="ar-SA" b="1" dirty="0"/>
          </a:p>
        </p:txBody>
      </p:sp>
      <p:sp>
        <p:nvSpPr>
          <p:cNvPr id="8" name="5-Point Star 7"/>
          <p:cNvSpPr/>
          <p:nvPr/>
        </p:nvSpPr>
        <p:spPr>
          <a:xfrm>
            <a:off x="179512" y="2564904"/>
            <a:ext cx="2016224" cy="1656184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الثقة بالنفس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62893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607</TotalTime>
  <Words>330</Words>
  <Application>Microsoft Office PowerPoint</Application>
  <PresentationFormat>On-screen Show (4:3)</PresentationFormat>
  <Paragraphs>64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الوحدة الثانية الاتصال مع الذات</vt:lpstr>
      <vt:lpstr>أهمية الاتصال مع الذات: 1- يؤثر في تكوين شخصية الفرد. 2-يؤثر في أداء الفرد. 3-يؤثر في اتصال الفرد بالآخرين. 4-المرتكز الأساسي لعمليات الاختيار واتخاذ القرار. </vt:lpstr>
      <vt:lpstr>الخطوات الخمس للاتصال الذاتي الفعال </vt:lpstr>
      <vt:lpstr>1-اكتشاف            الذات  أقسام الذات </vt:lpstr>
      <vt:lpstr>اقسام الذات:قسم العلماء الذات الى 4 اقسام(نافذة جوهاري) 1-الذات المكشوفة:وتمثل كل التصرفات والسلوكيات التي ندركها ويدركها الآخرون عنا ، وهي الذات الواعية.ويستطيع الفرد توسيع مساحة الذات المكشوفة عن طريق (التأمل الذاتي،استطلاع رأي الآخرين، الاختبارات الشخصية). 2- الذات المخفية:اشياء معروفة لذات الانسان وغير معروفة للآخرين. 3-الذات العمياء: اشياء يعرفها الآخرين عنا  ولكننا لا ندركها. 4-الذات المجهولة:سمات وأحلام لا ندركها ولا يدركها الآخرون .</vt:lpstr>
      <vt:lpstr>2- تقدير الذات: هو تقييم المرء الكلي لذاته بطريقة سلبية أو ايجابية</vt:lpstr>
      <vt:lpstr>   </vt:lpstr>
      <vt:lpstr>3-توجيه الذات:يعتمد على فهم الذات وتقديرها </vt:lpstr>
      <vt:lpstr>4- إدارة الذات: وهي أن يتمكن الفرد من التحكم في نفسه ومشاعرة لتناسب الموقف.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help</dc:creator>
  <cp:lastModifiedBy>help</cp:lastModifiedBy>
  <cp:revision>24</cp:revision>
  <dcterms:created xsi:type="dcterms:W3CDTF">2015-08-31T08:17:00Z</dcterms:created>
  <dcterms:modified xsi:type="dcterms:W3CDTF">2015-09-02T09:46:07Z</dcterms:modified>
</cp:coreProperties>
</file>