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BE74B6A-C37A-4D55-8C31-039092EE0492}" type="datetimeFigureOut">
              <a:rPr lang="ar-SA" smtClean="0"/>
              <a:pPr/>
              <a:t>23/04/35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45C40FC-1DEB-46A6-A54A-96E114EEA32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7200" dirty="0" smtClean="0"/>
              <a:t>  الوحدة الأولى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ذكريات لا</a:t>
            </a:r>
          </a:p>
          <a:p>
            <a:endParaRPr lang="ar-SA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مذكرات</a:t>
            </a:r>
          </a:p>
        </p:txBody>
      </p:sp>
      <p:pic>
        <p:nvPicPr>
          <p:cNvPr id="4" name="صورة 3" descr="imagesCAPMYJQ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564904"/>
            <a:ext cx="4068371" cy="4014366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264696" cy="1399032"/>
          </a:xfrm>
        </p:spPr>
        <p:txBody>
          <a:bodyPr/>
          <a:lstStyle/>
          <a:p>
            <a:r>
              <a:rPr lang="ar-SA" dirty="0" smtClean="0"/>
              <a:t>الممنوع من </a:t>
            </a:r>
            <a:r>
              <a:rPr lang="ar-SA" dirty="0" err="1" smtClean="0"/>
              <a:t>الصرف: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ar-SA" sz="2800" dirty="0" smtClean="0"/>
              <a:t>هو الاسم المعرب الذي لا </a:t>
            </a:r>
            <a:r>
              <a:rPr lang="ar-SA" sz="2800" dirty="0" err="1" smtClean="0"/>
              <a:t>ينوّن </a:t>
            </a:r>
            <a:r>
              <a:rPr lang="ar-SA" sz="2800" dirty="0" smtClean="0"/>
              <a:t>، ويجر بالفتحة نيابة عن </a:t>
            </a:r>
            <a:r>
              <a:rPr lang="ar-SA" sz="2800" dirty="0" err="1" smtClean="0"/>
              <a:t>الكسرة </a:t>
            </a:r>
            <a:r>
              <a:rPr lang="ar-SA" sz="2800" dirty="0" smtClean="0"/>
              <a:t>, وقد يمنع الاسم من الصرف لعلة واحدة أو </a:t>
            </a:r>
            <a:r>
              <a:rPr lang="ar-SA" sz="2800" dirty="0" err="1" smtClean="0"/>
              <a:t>لعلتين .</a:t>
            </a:r>
            <a:endParaRPr lang="ar-SA" sz="2800" dirty="0" smtClean="0"/>
          </a:p>
          <a:p>
            <a:r>
              <a:rPr lang="ar-SA" sz="2800" dirty="0" smtClean="0"/>
              <a:t>يرفع بالضمة وينصب ويجر بالفتحة.</a:t>
            </a:r>
          </a:p>
          <a:p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الممنوع من الصرف لعلة </a:t>
            </a: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واحدة :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ar-SA" sz="2800" dirty="0" smtClean="0"/>
              <a:t>الاسم والصفة المختومة بألف التأنيث المقصورة أو ألف التأنيث </a:t>
            </a:r>
            <a:r>
              <a:rPr lang="ar-SA" sz="2800" dirty="0" err="1" smtClean="0"/>
              <a:t>الممدودة </a:t>
            </a:r>
            <a:r>
              <a:rPr lang="ar-SA" sz="2800" dirty="0" smtClean="0"/>
              <a:t>( </a:t>
            </a:r>
            <a:r>
              <a:rPr lang="ar-SA" sz="2800" dirty="0" err="1" smtClean="0"/>
              <a:t>لبنى </a:t>
            </a:r>
            <a:r>
              <a:rPr lang="ar-SA" sz="2800" dirty="0" smtClean="0"/>
              <a:t>– </a:t>
            </a:r>
            <a:r>
              <a:rPr lang="ar-SA" sz="2800" dirty="0" err="1" smtClean="0"/>
              <a:t>أصدقاء </a:t>
            </a:r>
            <a:r>
              <a:rPr lang="ar-SA" sz="2800" dirty="0" smtClean="0"/>
              <a:t>– </a:t>
            </a:r>
            <a:r>
              <a:rPr lang="ar-SA" sz="2800" dirty="0" err="1" smtClean="0"/>
              <a:t>جرحى </a:t>
            </a:r>
            <a:r>
              <a:rPr lang="ar-SA" sz="2800" dirty="0" smtClean="0"/>
              <a:t>– صحراء</a:t>
            </a:r>
            <a:r>
              <a:rPr lang="ar-SA" sz="2800" dirty="0" err="1" smtClean="0"/>
              <a:t>)</a:t>
            </a:r>
            <a:endParaRPr lang="en-US" sz="2800" dirty="0" smtClean="0"/>
          </a:p>
          <a:p>
            <a:pPr lvl="0"/>
            <a:r>
              <a:rPr lang="ar-SA" sz="2800" dirty="0" smtClean="0"/>
              <a:t>ما كان على صيغة منتهى </a:t>
            </a:r>
            <a:r>
              <a:rPr lang="ar-SA" sz="2800" dirty="0" err="1" smtClean="0"/>
              <a:t>الجموع </a:t>
            </a:r>
            <a:r>
              <a:rPr lang="ar-SA" sz="2800" dirty="0" smtClean="0"/>
              <a:t>" </a:t>
            </a:r>
            <a:r>
              <a:rPr lang="ar-SA" sz="2800" dirty="0" err="1" smtClean="0"/>
              <a:t>مفاعل </a:t>
            </a:r>
            <a:r>
              <a:rPr lang="ar-SA" sz="2800" dirty="0" smtClean="0"/>
              <a:t>، </a:t>
            </a:r>
            <a:r>
              <a:rPr lang="ar-SA" sz="2800" dirty="0" err="1" smtClean="0"/>
              <a:t>ومفاعيل </a:t>
            </a:r>
            <a:r>
              <a:rPr lang="ar-SA" sz="2800" dirty="0" smtClean="0"/>
              <a:t>" وما </a:t>
            </a:r>
            <a:r>
              <a:rPr lang="ar-SA" sz="2800" dirty="0" err="1" smtClean="0"/>
              <a:t>شابهما </a:t>
            </a:r>
            <a:r>
              <a:rPr lang="ar-SA" sz="2800" dirty="0" smtClean="0"/>
              <a:t>، </a:t>
            </a:r>
            <a:r>
              <a:rPr lang="ar-SA" sz="2800" b="1" dirty="0" smtClean="0"/>
              <a:t>وهو كل جمع تكسير في وسطه ألف ساكنة بعدها </a:t>
            </a:r>
            <a:r>
              <a:rPr lang="ar-SA" sz="2800" b="1" dirty="0" err="1" smtClean="0"/>
              <a:t>حرفان </a:t>
            </a:r>
            <a:r>
              <a:rPr lang="ar-SA" sz="2800" b="1" dirty="0" smtClean="0"/>
              <a:t>، أو </a:t>
            </a:r>
            <a:r>
              <a:rPr lang="ar-SA" sz="2800" b="1" dirty="0" err="1" smtClean="0"/>
              <a:t>ثلاثة  </a:t>
            </a:r>
            <a:r>
              <a:rPr lang="ar-SA" sz="2800" b="1" dirty="0" smtClean="0"/>
              <a:t>(</a:t>
            </a:r>
            <a:r>
              <a:rPr lang="ar-SA" sz="2800" dirty="0" smtClean="0"/>
              <a:t> </a:t>
            </a:r>
            <a:r>
              <a:rPr lang="ar-SA" sz="2800" dirty="0" err="1" smtClean="0"/>
              <a:t>مساجد </a:t>
            </a:r>
            <a:r>
              <a:rPr lang="ar-SA" sz="2800" dirty="0" smtClean="0"/>
              <a:t>– </a:t>
            </a:r>
            <a:r>
              <a:rPr lang="ar-SA" sz="2800" dirty="0" err="1" smtClean="0"/>
              <a:t>مصابيح </a:t>
            </a:r>
            <a:r>
              <a:rPr lang="ar-SA" sz="2800" dirty="0" smtClean="0"/>
              <a:t>– </a:t>
            </a:r>
            <a:r>
              <a:rPr lang="ar-SA" sz="2800" dirty="0" err="1" smtClean="0"/>
              <a:t>عواطف )</a:t>
            </a:r>
            <a:endParaRPr lang="en-US" sz="2800" dirty="0" smtClean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267494"/>
            <a:ext cx="7715200" cy="1399032"/>
          </a:xfrm>
        </p:spPr>
        <p:txBody>
          <a:bodyPr/>
          <a:lstStyle/>
          <a:p>
            <a:r>
              <a:rPr lang="ar-SA" b="1" dirty="0" smtClean="0"/>
              <a:t>الممنوع من الصرف </a:t>
            </a:r>
            <a:r>
              <a:rPr lang="ar-SA" b="1" dirty="0" err="1" smtClean="0"/>
              <a:t>لعلتين 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 fontScale="70000" lnSpcReduction="20000"/>
          </a:bodyPr>
          <a:lstStyle/>
          <a:p>
            <a:pPr lvl="0"/>
            <a:r>
              <a:rPr lang="ar-SA" sz="3100" b="1" u="sng" dirty="0" err="1" smtClean="0"/>
              <a:t>العلم</a:t>
            </a:r>
            <a:r>
              <a:rPr lang="ar-SA" sz="3100" dirty="0" err="1" smtClean="0"/>
              <a:t>  </a:t>
            </a:r>
            <a:r>
              <a:rPr lang="ar-SA" sz="3100" dirty="0" smtClean="0"/>
              <a:t>+ </a:t>
            </a:r>
            <a:r>
              <a:rPr lang="ar-SA" sz="3100" b="1" dirty="0" err="1" smtClean="0"/>
              <a:t>مؤنث                    </a:t>
            </a:r>
            <a:r>
              <a:rPr lang="ar-SA" sz="3100" b="1" dirty="0" smtClean="0"/>
              <a:t>( </a:t>
            </a:r>
            <a:r>
              <a:rPr lang="ar-SA" sz="3100" b="1" dirty="0" err="1" smtClean="0"/>
              <a:t>فاطمة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سعاد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بدور  )</a:t>
            </a:r>
            <a:endParaRPr lang="en-US" sz="3100" b="1" dirty="0" smtClean="0"/>
          </a:p>
          <a:p>
            <a:r>
              <a:rPr lang="ar-SA" sz="3100" b="1" dirty="0" smtClean="0"/>
              <a:t>          </a:t>
            </a:r>
          </a:p>
          <a:p>
            <a:r>
              <a:rPr lang="ar-SA" sz="3100" b="1" dirty="0" smtClean="0"/>
              <a:t>           + مركب تركيب </a:t>
            </a:r>
            <a:r>
              <a:rPr lang="ar-SA" sz="3100" b="1" dirty="0" err="1" smtClean="0"/>
              <a:t>مزجي         (حضرموت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بعلبك )</a:t>
            </a:r>
            <a:endParaRPr lang="en-US" sz="3100" b="1" dirty="0" smtClean="0"/>
          </a:p>
          <a:p>
            <a:r>
              <a:rPr lang="ar-SA" sz="3100" b="1" dirty="0" smtClean="0"/>
              <a:t>           </a:t>
            </a:r>
          </a:p>
          <a:p>
            <a:r>
              <a:rPr lang="ar-SA" sz="3100" b="1" dirty="0" smtClean="0"/>
              <a:t>           + </a:t>
            </a:r>
            <a:r>
              <a:rPr lang="ar-SA" sz="3100" b="1" dirty="0" err="1" smtClean="0"/>
              <a:t>أعجمي                   </a:t>
            </a:r>
            <a:r>
              <a:rPr lang="ar-SA" sz="3100" b="1" dirty="0" smtClean="0"/>
              <a:t>( </a:t>
            </a:r>
            <a:r>
              <a:rPr lang="ar-SA" sz="3100" b="1" dirty="0" err="1" smtClean="0"/>
              <a:t>إبراهيم </a:t>
            </a:r>
            <a:r>
              <a:rPr lang="ar-SA" sz="3100" b="1" dirty="0" smtClean="0"/>
              <a:t>– إسحاق- يوسف </a:t>
            </a:r>
            <a:endParaRPr lang="en-US" sz="3100" b="1" dirty="0" smtClean="0"/>
          </a:p>
          <a:p>
            <a:r>
              <a:rPr lang="ar-SA" sz="3100" b="1" dirty="0" smtClean="0"/>
              <a:t>          </a:t>
            </a:r>
          </a:p>
          <a:p>
            <a:r>
              <a:rPr lang="ar-SA" sz="3100" b="1" dirty="0" smtClean="0"/>
              <a:t>            + على وزن </a:t>
            </a:r>
            <a:r>
              <a:rPr lang="ar-SA" sz="3100" b="1" dirty="0" err="1" smtClean="0"/>
              <a:t>الفعل             </a:t>
            </a:r>
            <a:r>
              <a:rPr lang="ar-SA" sz="3100" b="1" dirty="0" smtClean="0"/>
              <a:t>( </a:t>
            </a:r>
            <a:r>
              <a:rPr lang="ar-SA" sz="3100" b="1" dirty="0" err="1" smtClean="0"/>
              <a:t>يزيد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أحمد </a:t>
            </a:r>
            <a:r>
              <a:rPr lang="ar-SA" sz="3100" b="1" dirty="0" smtClean="0"/>
              <a:t>+ </a:t>
            </a:r>
            <a:r>
              <a:rPr lang="ar-SA" sz="3100" b="1" dirty="0" err="1" smtClean="0"/>
              <a:t>يحيى )</a:t>
            </a:r>
            <a:r>
              <a:rPr lang="ar-SA" sz="3100" b="1" dirty="0" smtClean="0"/>
              <a:t> </a:t>
            </a:r>
            <a:endParaRPr lang="en-US" sz="3100" b="1" dirty="0" smtClean="0"/>
          </a:p>
          <a:p>
            <a:r>
              <a:rPr lang="ar-SA" sz="3100" b="1" dirty="0" smtClean="0"/>
              <a:t>          </a:t>
            </a:r>
          </a:p>
          <a:p>
            <a:r>
              <a:rPr lang="ar-SA" sz="3100" b="1" dirty="0" smtClean="0"/>
              <a:t>            + </a:t>
            </a:r>
            <a:r>
              <a:rPr lang="ar-SA" sz="3100" b="1" dirty="0" err="1" smtClean="0"/>
              <a:t>المعدول</a:t>
            </a:r>
            <a:r>
              <a:rPr lang="ar-SA" sz="3100" b="1" dirty="0" smtClean="0"/>
              <a:t> ( العدل </a:t>
            </a:r>
            <a:r>
              <a:rPr lang="ar-SA" sz="3100" b="1" dirty="0" err="1" smtClean="0"/>
              <a:t>معناه </a:t>
            </a:r>
            <a:r>
              <a:rPr lang="ar-SA" sz="3100" b="1" dirty="0" smtClean="0"/>
              <a:t>:تحويل الاسم من وزن لآخر والأغلب أن يكون على </a:t>
            </a:r>
            <a:r>
              <a:rPr lang="ar-SA" sz="3100" b="1" dirty="0" err="1" smtClean="0"/>
              <a:t>وزن </a:t>
            </a:r>
            <a:r>
              <a:rPr lang="ar-SA" sz="3100" b="1" dirty="0" smtClean="0"/>
              <a:t>(فُعَل</a:t>
            </a:r>
            <a:r>
              <a:rPr lang="ar-SA" sz="3100" b="1" dirty="0" err="1" smtClean="0"/>
              <a:t>)   </a:t>
            </a:r>
            <a:r>
              <a:rPr lang="ar-SA" sz="3100" b="1" dirty="0" smtClean="0"/>
              <a:t>( </a:t>
            </a:r>
            <a:r>
              <a:rPr lang="ar-SA" sz="3100" b="1" dirty="0" err="1" smtClean="0"/>
              <a:t>عُمَر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زُحَل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هُبل )</a:t>
            </a:r>
            <a:r>
              <a:rPr lang="ar-SA" sz="3100" b="1" dirty="0" smtClean="0"/>
              <a:t> </a:t>
            </a:r>
            <a:endParaRPr lang="en-US" sz="3100" b="1" dirty="0" smtClean="0"/>
          </a:p>
          <a:p>
            <a:r>
              <a:rPr lang="ar-SA" sz="3100" b="1" dirty="0" smtClean="0"/>
              <a:t>           + مختوم بألف ونون </a:t>
            </a:r>
            <a:r>
              <a:rPr lang="ar-SA" sz="3100" b="1" dirty="0" err="1" smtClean="0"/>
              <a:t>زائدتين    </a:t>
            </a:r>
            <a:r>
              <a:rPr lang="ar-SA" sz="3100" b="1" dirty="0" smtClean="0"/>
              <a:t>( </a:t>
            </a:r>
            <a:r>
              <a:rPr lang="ar-SA" sz="3100" b="1" dirty="0" err="1" smtClean="0"/>
              <a:t>عثمان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سلمان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رمضان </a:t>
            </a:r>
            <a:r>
              <a:rPr lang="ar-SA" sz="3100" b="1" dirty="0" smtClean="0"/>
              <a:t>– </a:t>
            </a:r>
            <a:r>
              <a:rPr lang="ar-SA" sz="3100" b="1" dirty="0" err="1" smtClean="0"/>
              <a:t>لقمان )</a:t>
            </a:r>
            <a:r>
              <a:rPr lang="ar-SA" sz="3100" b="1" dirty="0" smtClean="0"/>
              <a:t> </a:t>
            </a:r>
            <a:endParaRPr lang="en-US" sz="3100" b="1" dirty="0" smtClean="0"/>
          </a:p>
          <a:p>
            <a:r>
              <a:rPr lang="ar-SA" sz="3100" b="1" dirty="0" smtClean="0"/>
              <a:t> </a:t>
            </a:r>
            <a:endParaRPr lang="en-US" sz="3100" b="1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wip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99992" y="267494"/>
            <a:ext cx="4186808" cy="1399032"/>
          </a:xfrm>
        </p:spPr>
        <p:txBody>
          <a:bodyPr/>
          <a:lstStyle/>
          <a:p>
            <a:r>
              <a:rPr lang="ar-SA" dirty="0" smtClean="0"/>
              <a:t>    2/ الصفة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5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 lvl="0"/>
            <a:r>
              <a:rPr lang="ar-SA" b="1" u="sng" dirty="0" err="1" smtClean="0"/>
              <a:t>الصفة    </a:t>
            </a:r>
            <a:r>
              <a:rPr lang="ar-SA" dirty="0" smtClean="0"/>
              <a:t>+  مختومة بألف </a:t>
            </a:r>
            <a:r>
              <a:rPr lang="ar-SA" dirty="0" err="1" smtClean="0"/>
              <a:t>ونون           </a:t>
            </a:r>
            <a:r>
              <a:rPr lang="ar-SA" dirty="0" smtClean="0"/>
              <a:t>( </a:t>
            </a:r>
            <a:r>
              <a:rPr lang="ar-SA" dirty="0" err="1" smtClean="0"/>
              <a:t>عطشان </a:t>
            </a:r>
            <a:r>
              <a:rPr lang="ar-SA" dirty="0" smtClean="0"/>
              <a:t>– </a:t>
            </a:r>
            <a:r>
              <a:rPr lang="ar-SA" dirty="0" err="1" smtClean="0"/>
              <a:t>ظمآن </a:t>
            </a:r>
            <a:r>
              <a:rPr lang="ar-SA" dirty="0" smtClean="0"/>
              <a:t>–  </a:t>
            </a:r>
            <a:r>
              <a:rPr lang="ar-SA" dirty="0" err="1" smtClean="0"/>
              <a:t>سهران</a:t>
            </a:r>
            <a:r>
              <a:rPr lang="ar-SA" dirty="0" smtClean="0"/>
              <a:t> </a:t>
            </a:r>
            <a:r>
              <a:rPr lang="ar-SA" dirty="0" err="1" smtClean="0"/>
              <a:t>)</a:t>
            </a:r>
            <a:endParaRPr lang="en-US" dirty="0" smtClean="0"/>
          </a:p>
          <a:p>
            <a:r>
              <a:rPr lang="ar-SA" dirty="0" smtClean="0"/>
              <a:t>            + على وزن( </a:t>
            </a:r>
            <a:r>
              <a:rPr lang="ar-SA" dirty="0" err="1" smtClean="0"/>
              <a:t>أفعل </a:t>
            </a:r>
            <a:r>
              <a:rPr lang="ar-SA" dirty="0" smtClean="0"/>
              <a:t>) الذي </a:t>
            </a:r>
            <a:r>
              <a:rPr lang="ar-SA" dirty="0" err="1" smtClean="0"/>
              <a:t>مؤنثه (فعلاء )    </a:t>
            </a:r>
            <a:r>
              <a:rPr lang="ar-SA" dirty="0" smtClean="0"/>
              <a:t>( </a:t>
            </a:r>
            <a:r>
              <a:rPr lang="ar-SA" dirty="0" err="1" smtClean="0"/>
              <a:t>أشقر </a:t>
            </a:r>
            <a:r>
              <a:rPr lang="ar-SA" dirty="0" smtClean="0"/>
              <a:t>– </a:t>
            </a:r>
            <a:r>
              <a:rPr lang="ar-SA" dirty="0" err="1" smtClean="0"/>
              <a:t>شقراء </a:t>
            </a:r>
            <a:r>
              <a:rPr lang="ar-SA" dirty="0" smtClean="0"/>
              <a:t>/ </a:t>
            </a:r>
            <a:r>
              <a:rPr lang="ar-SA" dirty="0" err="1" smtClean="0"/>
              <a:t>أحمر –حمراء </a:t>
            </a:r>
            <a:r>
              <a:rPr lang="ar-SA" dirty="0" smtClean="0"/>
              <a:t>/ أعور- </a:t>
            </a:r>
            <a:r>
              <a:rPr lang="ar-SA" dirty="0" err="1" smtClean="0"/>
              <a:t>عوراء )</a:t>
            </a:r>
            <a:endParaRPr lang="en-US" dirty="0" smtClean="0"/>
          </a:p>
          <a:p>
            <a:r>
              <a:rPr lang="ar-SA" dirty="0" smtClean="0"/>
              <a:t>             + </a:t>
            </a:r>
            <a:r>
              <a:rPr lang="ar-SA" dirty="0" err="1" smtClean="0"/>
              <a:t>المعدولة</a:t>
            </a:r>
            <a:r>
              <a:rPr lang="ar-SA" dirty="0" smtClean="0"/>
              <a:t>            ومنها </a:t>
            </a:r>
            <a:r>
              <a:rPr lang="ar-SA" dirty="0" err="1" smtClean="0"/>
              <a:t>ماجاء</a:t>
            </a:r>
            <a:r>
              <a:rPr lang="ar-SA" dirty="0" smtClean="0"/>
              <a:t> على  </a:t>
            </a:r>
            <a:r>
              <a:rPr lang="ar-SA" dirty="0" err="1" smtClean="0"/>
              <a:t>وزن </a:t>
            </a:r>
            <a:r>
              <a:rPr lang="ar-SA" dirty="0" smtClean="0"/>
              <a:t>( </a:t>
            </a:r>
            <a:r>
              <a:rPr lang="ar-SA" dirty="0" err="1" smtClean="0"/>
              <a:t>فُعَال </a:t>
            </a:r>
            <a:r>
              <a:rPr lang="ar-SA" dirty="0" smtClean="0"/>
              <a:t>) </a:t>
            </a:r>
            <a:r>
              <a:rPr lang="ar-SA" dirty="0" err="1" smtClean="0"/>
              <a:t>و </a:t>
            </a:r>
            <a:r>
              <a:rPr lang="ar-SA" dirty="0" smtClean="0"/>
              <a:t>( </a:t>
            </a:r>
            <a:r>
              <a:rPr lang="ar-SA" dirty="0" err="1" smtClean="0"/>
              <a:t>مَفعَل</a:t>
            </a:r>
            <a:r>
              <a:rPr lang="ar-SA" dirty="0" smtClean="0"/>
              <a:t> )   و(فُعَل</a:t>
            </a:r>
            <a:r>
              <a:rPr lang="ar-SA" dirty="0" err="1" smtClean="0"/>
              <a:t>)  </a:t>
            </a:r>
            <a:r>
              <a:rPr lang="ar-SA" dirty="0" smtClean="0"/>
              <a:t>(من الأعداد العشرة الأول </a:t>
            </a:r>
            <a:r>
              <a:rPr lang="ar-SA" dirty="0" err="1" smtClean="0"/>
              <a:t>وهي </a:t>
            </a:r>
            <a:r>
              <a:rPr lang="ar-SA" dirty="0" smtClean="0"/>
              <a:t>: أُحاد </a:t>
            </a:r>
            <a:r>
              <a:rPr lang="ar-SA" dirty="0" err="1" smtClean="0"/>
              <a:t>وموحد </a:t>
            </a:r>
            <a:r>
              <a:rPr lang="ar-SA" dirty="0" smtClean="0"/>
              <a:t>، وثُناء </a:t>
            </a:r>
            <a:r>
              <a:rPr lang="ar-SA" dirty="0" err="1" smtClean="0"/>
              <a:t>ومثنى </a:t>
            </a:r>
            <a:r>
              <a:rPr lang="ar-SA" dirty="0" smtClean="0"/>
              <a:t>، وثُلاث </a:t>
            </a:r>
            <a:r>
              <a:rPr lang="ar-SA" dirty="0" err="1" smtClean="0"/>
              <a:t>وثلث </a:t>
            </a:r>
            <a:r>
              <a:rPr lang="ar-SA" dirty="0" smtClean="0"/>
              <a:t>، ورُباع </a:t>
            </a:r>
            <a:r>
              <a:rPr lang="ar-SA" dirty="0" err="1" smtClean="0"/>
              <a:t>ومربع .</a:t>
            </a:r>
            <a:r>
              <a:rPr lang="ar-SA" dirty="0" smtClean="0"/>
              <a:t> </a:t>
            </a:r>
            <a:r>
              <a:rPr lang="ar-SA" dirty="0" err="1" smtClean="0"/>
              <a:t>إلى </a:t>
            </a:r>
            <a:r>
              <a:rPr lang="ar-SA" dirty="0" smtClean="0"/>
              <a:t>: </a:t>
            </a:r>
            <a:r>
              <a:rPr lang="ar-SA" dirty="0" err="1" smtClean="0"/>
              <a:t>عُشار</a:t>
            </a:r>
            <a:r>
              <a:rPr lang="ar-SA" dirty="0" smtClean="0"/>
              <a:t> </a:t>
            </a:r>
            <a:r>
              <a:rPr lang="ar-SA" dirty="0" err="1" smtClean="0"/>
              <a:t>ومعشر</a:t>
            </a:r>
            <a:r>
              <a:rPr lang="ar-SA" dirty="0" smtClean="0"/>
              <a:t> </a:t>
            </a:r>
            <a:r>
              <a:rPr lang="ar-SA" dirty="0" err="1" smtClean="0"/>
              <a:t>) </a:t>
            </a:r>
            <a:r>
              <a:rPr lang="ar-SA" dirty="0" smtClean="0"/>
              <a:t>+ </a:t>
            </a:r>
            <a:r>
              <a:rPr lang="ar-SA" dirty="0" err="1" smtClean="0"/>
              <a:t>أُخر .</a:t>
            </a:r>
            <a:endParaRPr lang="en-US" dirty="0" smtClean="0"/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355976" y="267494"/>
            <a:ext cx="4330824" cy="1399032"/>
          </a:xfrm>
        </p:spPr>
        <p:txBody>
          <a:bodyPr/>
          <a:lstStyle/>
          <a:p>
            <a:r>
              <a:rPr lang="ar-SA" dirty="0" smtClean="0"/>
              <a:t>الأفعال </a:t>
            </a:r>
            <a:r>
              <a:rPr lang="ar-SA" dirty="0" err="1" smtClean="0"/>
              <a:t>الخمسة: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ar-SA" dirty="0" smtClean="0"/>
              <a:t>كل فعل مضارع اتصلت </a:t>
            </a:r>
            <a:r>
              <a:rPr lang="ar-SA" dirty="0" err="1" smtClean="0"/>
              <a:t>به</a:t>
            </a:r>
            <a:r>
              <a:rPr lang="ar-SA" dirty="0" smtClean="0"/>
              <a:t> ألف الاثنين أو واو الجماعة أو ياء المؤنثة المخاطبة.</a:t>
            </a:r>
          </a:p>
          <a:p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691680" y="3068960"/>
          <a:ext cx="6096000" cy="1920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الرفع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ثبوت النون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الطلاب يجتهدون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النصب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حذف النون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الطلاب لن يهملوا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الجزم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حذف النون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الطلاب لم يهملوا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 dir="in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59832" y="267494"/>
            <a:ext cx="5626968" cy="1399032"/>
          </a:xfrm>
        </p:spPr>
        <p:txBody>
          <a:bodyPr/>
          <a:lstStyle/>
          <a:p>
            <a:r>
              <a:rPr lang="ar-SA" b="1" dirty="0" smtClean="0"/>
              <a:t>الاسم </a:t>
            </a:r>
            <a:r>
              <a:rPr lang="ar-SA" b="1" dirty="0" err="1" smtClean="0"/>
              <a:t>المقصور: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5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الاسم المعرب الذي آخره ألف لازمة مفتوح </a:t>
            </a:r>
            <a:r>
              <a:rPr lang="ar-SA" dirty="0" err="1" smtClean="0"/>
              <a:t>ماقبلها.</a:t>
            </a:r>
            <a:endParaRPr lang="ar-SA" dirty="0" smtClean="0"/>
          </a:p>
          <a:p>
            <a:r>
              <a:rPr lang="ar-SA" dirty="0" smtClean="0"/>
              <a:t>يرفع وينصب ويجر بالحركات المقدرة.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75656" y="3717032"/>
          <a:ext cx="6096000" cy="1920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الرفع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الضمة</a:t>
                      </a:r>
                      <a:r>
                        <a:rPr lang="ar-SA" baseline="0" dirty="0" smtClean="0"/>
                        <a:t> المقدرة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جاء</a:t>
                      </a:r>
                      <a:r>
                        <a:rPr lang="ar-SA" baseline="0" dirty="0" smtClean="0"/>
                        <a:t> مصطفى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النصب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الفتحة المقدرة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رأيت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مصطفى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الجر</a:t>
                      </a: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الكسرة المقدرة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مررت بمصطفى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59832" y="267494"/>
            <a:ext cx="5626968" cy="1399032"/>
          </a:xfrm>
        </p:spPr>
        <p:txBody>
          <a:bodyPr/>
          <a:lstStyle/>
          <a:p>
            <a:r>
              <a:rPr lang="ar-SA" b="1" dirty="0" smtClean="0"/>
              <a:t>الاسم </a:t>
            </a:r>
            <a:r>
              <a:rPr lang="ar-SA" b="1" dirty="0" err="1" smtClean="0"/>
              <a:t>المنقوص</a:t>
            </a:r>
            <a:r>
              <a:rPr lang="ar-SA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اسم معرب آخره ياء لازمة مكسور </a:t>
            </a:r>
            <a:r>
              <a:rPr lang="ar-SA" dirty="0" err="1" smtClean="0"/>
              <a:t>ماقبلها</a:t>
            </a:r>
            <a:r>
              <a:rPr lang="ar-SA" dirty="0" smtClean="0"/>
              <a:t> غير مشددة.</a:t>
            </a:r>
          </a:p>
          <a:p>
            <a:r>
              <a:rPr lang="ar-SA" dirty="0" smtClean="0"/>
              <a:t>يرفع ويجر بالحركات المقدرة وينصب بالفتحة الظاهرة.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91680" y="3933056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الرفع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الضمة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وصل القاضي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الجر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الكسرة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مررت بالقاضي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النصب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الفتحة الظاهرة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رأيت القاضيَ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ircle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59832" y="267494"/>
            <a:ext cx="5626968" cy="1399032"/>
          </a:xfrm>
        </p:spPr>
        <p:txBody>
          <a:bodyPr/>
          <a:lstStyle/>
          <a:p>
            <a:r>
              <a:rPr lang="ar-SA" b="1" dirty="0" smtClean="0"/>
              <a:t>حذف يائه </a:t>
            </a:r>
            <a:r>
              <a:rPr lang="ar-SA" b="1" dirty="0" err="1" smtClean="0"/>
              <a:t>وإثباتها 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5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lvl="0">
              <a:buNone/>
            </a:pP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تحذف ياؤه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dirty="0" smtClean="0"/>
              <a:t>إذا كان نكرة في حالة الرفع </a:t>
            </a:r>
            <a:r>
              <a:rPr lang="ar-SA" dirty="0" err="1" smtClean="0"/>
              <a:t>والجر </a:t>
            </a:r>
            <a:r>
              <a:rPr lang="ar-SA" dirty="0" smtClean="0"/>
              <a:t>(جاء </a:t>
            </a:r>
            <a:r>
              <a:rPr lang="ar-SA" dirty="0" err="1" smtClean="0"/>
              <a:t>قاضٍ </a:t>
            </a:r>
            <a:r>
              <a:rPr lang="ar-SA" dirty="0" smtClean="0"/>
              <a:t>– مررت </a:t>
            </a:r>
            <a:r>
              <a:rPr lang="ar-SA" dirty="0" err="1" smtClean="0"/>
              <a:t>بقاضِ )</a:t>
            </a:r>
            <a:r>
              <a:rPr lang="ar-SA" dirty="0" smtClean="0"/>
              <a:t>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ar-SA" b="1" u="sng" dirty="0" smtClean="0">
                <a:solidFill>
                  <a:schemeClr val="accent1">
                    <a:lumMod val="75000"/>
                  </a:schemeClr>
                </a:solidFill>
              </a:rPr>
              <a:t>وتثبت ياؤه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ar-SA" dirty="0" smtClean="0"/>
              <a:t>إذا عرف </a:t>
            </a:r>
            <a:r>
              <a:rPr lang="ar-SA" dirty="0" err="1" smtClean="0"/>
              <a:t>بأل</a:t>
            </a:r>
            <a:r>
              <a:rPr lang="ar-SA" dirty="0" smtClean="0"/>
              <a:t>   (جاء القاضي</a:t>
            </a:r>
            <a:r>
              <a:rPr lang="ar-SA" dirty="0" err="1" smtClean="0"/>
              <a:t>)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ar-SA" dirty="0" smtClean="0"/>
              <a:t>             أو </a:t>
            </a:r>
            <a:r>
              <a:rPr lang="ar-SA" dirty="0" err="1" smtClean="0"/>
              <a:t>أضيف        </a:t>
            </a:r>
            <a:r>
              <a:rPr lang="ar-SA" dirty="0" smtClean="0"/>
              <a:t>(جاء قاضي المدينة</a:t>
            </a:r>
            <a:r>
              <a:rPr lang="ar-SA" dirty="0" err="1" smtClean="0"/>
              <a:t>)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ar-SA" dirty="0" smtClean="0"/>
              <a:t>           جاء </a:t>
            </a:r>
            <a:r>
              <a:rPr lang="ar-SA" dirty="0" err="1" smtClean="0"/>
              <a:t>منصوبا             </a:t>
            </a:r>
            <a:r>
              <a:rPr lang="ar-SA" dirty="0" smtClean="0"/>
              <a:t>(رأيت </a:t>
            </a:r>
            <a:r>
              <a:rPr lang="ar-SA" dirty="0" err="1" smtClean="0"/>
              <a:t>قاضيا ).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zoom dir="in"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987824" y="267494"/>
            <a:ext cx="5698976" cy="1399032"/>
          </a:xfrm>
        </p:spPr>
        <p:txBody>
          <a:bodyPr/>
          <a:lstStyle/>
          <a:p>
            <a:r>
              <a:rPr lang="ar-SA" b="1" dirty="0" smtClean="0"/>
              <a:t>المعتل من </a:t>
            </a:r>
            <a:r>
              <a:rPr lang="ar-SA" b="1" dirty="0" err="1" smtClean="0"/>
              <a:t>الأفعال: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ar-SA" dirty="0" smtClean="0"/>
              <a:t>ما آخره واو قبلها </a:t>
            </a:r>
            <a:r>
              <a:rPr lang="ar-SA" dirty="0" err="1" smtClean="0"/>
              <a:t>ضمة:</a:t>
            </a:r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91680" y="2924944"/>
          <a:ext cx="6096000" cy="1920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الرفع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الضمة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زيدٌ يغزو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النصب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الفتحة الظاهرة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لن يغزوَ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الجزم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حذف حرف العلة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لم يغزُ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randomBar dir="vert"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ar-SA" dirty="0" smtClean="0"/>
              <a:t>ما آخره ألف قبلها فتحة.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ما آخره ياء قبلها كسرة.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03648" y="2780928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الرفع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الضمة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زيد يخشى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النصب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الفتحة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لن يخشى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الجزم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حذف حرف العلة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لم يخشَ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47664" y="486916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الرفع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الضمة المقدرة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زيدٌ يرمي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النصب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الفتحة الظاهرة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لن</a:t>
                      </a:r>
                      <a:r>
                        <a:rPr lang="ar-SA" b="1" baseline="0" dirty="0" smtClean="0"/>
                        <a:t> يرميَ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الجزم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حذف حرف العلة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لم يرمِ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sh dir="d"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6000" b="1" dirty="0" smtClean="0"/>
              <a:t>تم بحمد الله</a:t>
            </a:r>
          </a:p>
          <a:p>
            <a:endParaRPr lang="ar-SA" sz="6000" b="1" dirty="0" smtClean="0"/>
          </a:p>
          <a:p>
            <a:pPr>
              <a:buNone/>
            </a:pPr>
            <a:r>
              <a:rPr lang="ar-SA" sz="2400" b="1" smtClean="0"/>
              <a:t>                         أ </a:t>
            </a:r>
            <a:r>
              <a:rPr lang="ar-SA" sz="2400" b="1" dirty="0" smtClean="0"/>
              <a:t>/ نوره </a:t>
            </a:r>
            <a:r>
              <a:rPr lang="ar-SA" sz="2400" b="1" dirty="0" err="1" smtClean="0"/>
              <a:t>عبدالله</a:t>
            </a:r>
            <a:r>
              <a:rPr lang="ar-SA" sz="2400" b="1" dirty="0" smtClean="0"/>
              <a:t> العمر </a:t>
            </a:r>
            <a:endParaRPr lang="ar-SA" sz="2400" b="1" dirty="0"/>
          </a:p>
        </p:txBody>
      </p:sp>
      <p:sp>
        <p:nvSpPr>
          <p:cNvPr id="4" name="وجه ضاحك 3"/>
          <p:cNvSpPr/>
          <p:nvPr/>
        </p:nvSpPr>
        <p:spPr>
          <a:xfrm rot="20080404">
            <a:off x="1102030" y="2039939"/>
            <a:ext cx="2160240" cy="133628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أنواع الإعراب أربعة أنواع </a:t>
            </a:r>
            <a:r>
              <a:rPr lang="ar-SA" dirty="0" err="1" smtClean="0"/>
              <a:t>وهي: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3779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     الجزم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للأفعال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     الجر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 للأسماء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     النصب 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 خاص </a:t>
                      </a:r>
                      <a:r>
                        <a:rPr lang="ar-SA" sz="2000" b="1" dirty="0" smtClean="0"/>
                        <a:t>للأسماء</a:t>
                      </a:r>
                      <a:r>
                        <a:rPr lang="en-US" sz="2000" b="1" dirty="0" smtClean="0"/>
                        <a:t> </a:t>
                      </a:r>
                      <a:r>
                        <a:rPr lang="ar-SA" sz="2000" b="1" baseline="0" dirty="0" smtClean="0"/>
                        <a:t> والأفعال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800" b="1" dirty="0" smtClean="0"/>
                        <a:t>      الرفع</a:t>
                      </a:r>
                    </a:p>
                    <a:p>
                      <a:pPr rtl="1"/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 خاص </a:t>
                      </a:r>
                      <a:r>
                        <a:rPr lang="ar-SA" sz="2000" b="1" dirty="0" smtClean="0"/>
                        <a:t>للأفعال والأسماء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صورة 4" descr="images[10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77725">
            <a:off x="7060621" y="429141"/>
            <a:ext cx="1920166" cy="1438271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128792" cy="139903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SA" sz="4800" b="1" dirty="0" smtClean="0"/>
              <a:t>علامات الإعراب الأصلية </a:t>
            </a:r>
            <a:endParaRPr lang="ar-SA" sz="4800" b="1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3662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العلامة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الحركة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مثال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الرفع</a:t>
                      </a:r>
                    </a:p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بالضمة</a:t>
                      </a:r>
                      <a:r>
                        <a:rPr lang="ar-SA" sz="2400" b="1" baseline="0" dirty="0" smtClean="0"/>
                        <a:t>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محمدٌ مجتهدُ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النصب</a:t>
                      </a:r>
                    </a:p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بالفتحة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إن محمداً</a:t>
                      </a:r>
                      <a:r>
                        <a:rPr lang="ar-SA" sz="2400" b="1" baseline="0" dirty="0" smtClean="0"/>
                        <a:t> مجتهدٌ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الجر</a:t>
                      </a:r>
                    </a:p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بالكسرة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محمدٌ في الدارِ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الجزم</a:t>
                      </a:r>
                    </a:p>
                    <a:p>
                      <a:pPr rtl="1"/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بالسكون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أنا لم أكسلْ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488832" cy="1327024"/>
          </a:xfrm>
        </p:spPr>
        <p:txBody>
          <a:bodyPr>
            <a:normAutofit/>
          </a:bodyPr>
          <a:lstStyle/>
          <a:p>
            <a:r>
              <a:rPr lang="ar-SA" sz="3200" b="1" dirty="0" smtClean="0"/>
              <a:t>تفاصيل لعلامات الإعراب(الفرعية</a:t>
            </a:r>
            <a:r>
              <a:rPr lang="ar-SA" sz="3200" b="1" dirty="0" err="1" smtClean="0"/>
              <a:t>)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الأسماء </a:t>
            </a:r>
            <a:r>
              <a:rPr lang="ar-SA" dirty="0" err="1" smtClean="0"/>
              <a:t>الخمسة</a:t>
            </a:r>
            <a:r>
              <a:rPr lang="ar-SA" dirty="0" err="1" smtClean="0">
                <a:sym typeface="Wingdings" pitchFamily="2" charset="2"/>
              </a:rPr>
              <a:t>: </a:t>
            </a:r>
            <a:r>
              <a:rPr lang="ar-SA" dirty="0" smtClean="0">
                <a:sym typeface="Wingdings" pitchFamily="2" charset="2"/>
              </a:rPr>
              <a:t>(أبو,أخو,حمو,وفو,وذو</a:t>
            </a:r>
            <a:r>
              <a:rPr lang="ar-SA" dirty="0" err="1" smtClean="0">
                <a:sym typeface="Wingdings" pitchFamily="2" charset="2"/>
              </a:rPr>
              <a:t>)</a:t>
            </a:r>
            <a:endParaRPr lang="ar-SA" dirty="0" smtClean="0">
              <a:sym typeface="Wingdings" pitchFamily="2" charset="2"/>
            </a:endParaRPr>
          </a:p>
          <a:p>
            <a:endParaRPr lang="ar-SA" dirty="0" smtClean="0">
              <a:sym typeface="Wingdings" pitchFamily="2" charset="2"/>
            </a:endParaRPr>
          </a:p>
          <a:p>
            <a:endParaRPr lang="ar-SA" dirty="0" smtClean="0">
              <a:sym typeface="Wingdings" pitchFamily="2" charset="2"/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184101" y="2564904"/>
          <a:ext cx="6675588" cy="701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17937"/>
                <a:gridCol w="3657651"/>
              </a:tblGrid>
              <a:tr h="576064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إعرابها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ترفع </a:t>
                      </a:r>
                      <a:r>
                        <a:rPr lang="ar-SA" sz="2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بالواو</a:t>
                      </a:r>
                      <a:r>
                        <a:rPr lang="ar-SA" dirty="0" smtClean="0"/>
                        <a:t> وتنصب ب</a:t>
                      </a:r>
                      <a:r>
                        <a:rPr lang="ar-SA" sz="2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الألف</a:t>
                      </a:r>
                      <a:r>
                        <a:rPr lang="ar-SA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ar-SA" dirty="0" smtClean="0"/>
                        <a:t>وتجر </a:t>
                      </a:r>
                      <a:r>
                        <a:rPr lang="ar-SA" sz="2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بالياء.</a:t>
                      </a:r>
                      <a:endParaRPr lang="ar-SA" sz="2000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971600" y="3717032"/>
          <a:ext cx="6960096" cy="1920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20032"/>
                <a:gridCol w="2320032"/>
                <a:gridCol w="232003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  الرفع </a:t>
                      </a:r>
                    </a:p>
                    <a:p>
                      <a:pPr rtl="1"/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 الواو</a:t>
                      </a:r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أبو محمد رجلٌ صالح</a:t>
                      </a:r>
                      <a:endParaRPr lang="ar-SA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 النصب </a:t>
                      </a:r>
                    </a:p>
                    <a:p>
                      <a:pPr rtl="1"/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الألف</a:t>
                      </a:r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رأيت أبا محمدٍ</a:t>
                      </a:r>
                      <a:endParaRPr lang="ar-SA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الجر</a:t>
                      </a:r>
                    </a:p>
                    <a:p>
                      <a:pPr rtl="1"/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  الياء</a:t>
                      </a:r>
                      <a:endParaRPr lang="ar-SA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dirty="0" smtClean="0"/>
                        <a:t> مررتُ</a:t>
                      </a:r>
                      <a:r>
                        <a:rPr lang="ar-SA" sz="1800" b="1" baseline="0" dirty="0" smtClean="0"/>
                        <a:t> بأبي محمدٍ</a:t>
                      </a:r>
                      <a:endParaRPr lang="ar-SA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67494"/>
            <a:ext cx="6563072" cy="1399032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شروط الأسماء </a:t>
            </a:r>
            <a:r>
              <a:rPr lang="ar-SA" b="1" dirty="0" err="1" smtClean="0"/>
              <a:t>الخمسة</a:t>
            </a:r>
            <a:r>
              <a:rPr lang="ar-SA" dirty="0" err="1" smtClean="0"/>
              <a:t>:</a:t>
            </a:r>
            <a:r>
              <a:rPr lang="ar-SA" dirty="0" smtClean="0"/>
              <a:t>  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ar-SA" dirty="0" smtClean="0"/>
              <a:t>أن تجيء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مفردة</a:t>
            </a:r>
            <a:r>
              <a:rPr lang="ar-SA" dirty="0" err="1" smtClean="0"/>
              <a:t>  </a:t>
            </a:r>
            <a:r>
              <a:rPr lang="ar-SA" dirty="0" smtClean="0"/>
              <a:t>,فإن ثنيت أو جمعت أعربت إعراب المثنى أو </a:t>
            </a:r>
            <a:r>
              <a:rPr lang="ar-SA" dirty="0" err="1" smtClean="0"/>
              <a:t>الجمع , </a:t>
            </a:r>
            <a:r>
              <a:rPr lang="ar-SA" dirty="0" smtClean="0"/>
              <a:t>, في </a:t>
            </a:r>
            <a:r>
              <a:rPr lang="ar-SA" dirty="0" err="1" smtClean="0"/>
              <a:t>مثل :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( الأخوان </a:t>
            </a:r>
            <a:r>
              <a:rPr lang="ar-SA" dirty="0" err="1" smtClean="0"/>
              <a:t>مسافران </a:t>
            </a:r>
            <a:r>
              <a:rPr lang="ar-SA" dirty="0" smtClean="0"/>
              <a:t>) </a:t>
            </a:r>
            <a:r>
              <a:rPr lang="ar-SA" dirty="0" err="1" smtClean="0"/>
              <a:t>و </a:t>
            </a:r>
            <a:r>
              <a:rPr lang="ar-SA" dirty="0" smtClean="0"/>
              <a:t>( الحموات </a:t>
            </a:r>
            <a:r>
              <a:rPr lang="ar-SA" dirty="0" err="1" smtClean="0"/>
              <a:t>كالأمهات ).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 </a:t>
            </a:r>
            <a:r>
              <a:rPr lang="ar-SA" dirty="0" smtClean="0"/>
              <a:t>أن تجيء 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مضافة إلى غير ياء </a:t>
            </a:r>
            <a:r>
              <a:rPr lang="ar-SA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المتكلم </a:t>
            </a:r>
            <a:r>
              <a:rPr lang="ar-SA" dirty="0" smtClean="0"/>
              <a:t>,فإن جاءت غير مضافة أعربت </a:t>
            </a:r>
            <a:r>
              <a:rPr lang="ar-SA" dirty="0" err="1" smtClean="0"/>
              <a:t>بالحركات </a:t>
            </a:r>
            <a:r>
              <a:rPr lang="ar-SA" dirty="0" smtClean="0"/>
              <a:t>, ومثال </a:t>
            </a:r>
            <a:r>
              <a:rPr lang="ar-SA" dirty="0" err="1" smtClean="0"/>
              <a:t>ذلك </a:t>
            </a:r>
            <a:r>
              <a:rPr lang="ar-SA" dirty="0" smtClean="0"/>
              <a:t>(جاء أبٌ </a:t>
            </a:r>
            <a:r>
              <a:rPr lang="ar-SA" dirty="0" err="1" smtClean="0"/>
              <a:t>مريض  ) </a:t>
            </a:r>
            <a:r>
              <a:rPr lang="ar-SA" dirty="0" smtClean="0"/>
              <a:t>, وإن أضيفت إلى ياء المتكلم أعربت بالحركات المقدرة على </a:t>
            </a:r>
            <a:r>
              <a:rPr lang="ar-SA" dirty="0" err="1" smtClean="0"/>
              <a:t>آخرها </a:t>
            </a:r>
            <a:r>
              <a:rPr lang="ar-SA" dirty="0" smtClean="0"/>
              <a:t>(ما قبل ياء </a:t>
            </a:r>
            <a:r>
              <a:rPr lang="ar-SA" dirty="0" err="1" smtClean="0"/>
              <a:t>المتكلم ) </a:t>
            </a:r>
            <a:r>
              <a:rPr lang="ar-SA" dirty="0" smtClean="0"/>
              <a:t>, ومثال </a:t>
            </a:r>
            <a:r>
              <a:rPr lang="ar-SA" dirty="0" err="1" smtClean="0"/>
              <a:t>ذلك : </a:t>
            </a:r>
            <a:r>
              <a:rPr lang="ar-SA" dirty="0" smtClean="0"/>
              <a:t>( جاء </a:t>
            </a:r>
            <a:r>
              <a:rPr lang="ar-SA" dirty="0" err="1" smtClean="0"/>
              <a:t>أخي </a:t>
            </a:r>
            <a:r>
              <a:rPr lang="ar-SA" dirty="0" smtClean="0"/>
              <a:t>)  ترفع أخي بالضمة </a:t>
            </a:r>
            <a:r>
              <a:rPr lang="ar-SA" dirty="0" err="1" smtClean="0"/>
              <a:t>المقدرة .</a:t>
            </a:r>
            <a:endParaRPr lang="en-US" dirty="0" smtClean="0"/>
          </a:p>
          <a:p>
            <a:r>
              <a:rPr lang="ar-SA" dirty="0" smtClean="0"/>
              <a:t> أن تكون</a:t>
            </a:r>
            <a:r>
              <a:rPr lang="ar-SA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مكبرة </a:t>
            </a:r>
            <a:r>
              <a:rPr lang="ar-SA" dirty="0" smtClean="0"/>
              <a:t>غير مصغرة.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صورة 3" descr="imagesCAP59VK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64483">
            <a:off x="395536" y="476672"/>
            <a:ext cx="1512168" cy="1181286"/>
          </a:xfrm>
          <a:prstGeom prst="rect">
            <a:avLst/>
          </a:prstGeom>
        </p:spPr>
      </p:pic>
    </p:spTree>
  </p:cSld>
  <p:clrMapOvr>
    <a:masterClrMapping/>
  </p:clrMapOvr>
  <p:transition spd="slow">
    <p:spli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91880" y="267494"/>
            <a:ext cx="4392488" cy="1399032"/>
          </a:xfrm>
        </p:spPr>
        <p:txBody>
          <a:bodyPr>
            <a:normAutofit/>
          </a:bodyPr>
          <a:lstStyle/>
          <a:p>
            <a:r>
              <a:rPr lang="ar-SA" sz="5400" b="1" dirty="0" smtClean="0"/>
              <a:t>المثنى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لفظ دال على اثنين أو اثنتين بزيادة ألف ونون أو ياء ونون في آخره.</a:t>
            </a:r>
            <a:endParaRPr lang="ar-SA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971601" y="3284984"/>
          <a:ext cx="7344816" cy="24739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48272"/>
                <a:gridCol w="2448272"/>
                <a:gridCol w="244827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العلامة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الحركة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المثال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الرفع</a:t>
                      </a:r>
                    </a:p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الألف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</a:t>
                      </a:r>
                      <a:r>
                        <a:rPr lang="ar-SA" sz="2000" b="1" smtClean="0"/>
                        <a:t>جاء المحمدان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النصب </a:t>
                      </a:r>
                    </a:p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الياء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smtClean="0"/>
                        <a:t> رأيت</a:t>
                      </a:r>
                      <a:r>
                        <a:rPr lang="ar-SA" sz="2000" b="1" baseline="0" smtClean="0"/>
                        <a:t> </a:t>
                      </a:r>
                      <a:r>
                        <a:rPr lang="ar-SA" sz="2000" b="1" baseline="0" dirty="0" smtClean="0"/>
                        <a:t>المحمدين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الجر</a:t>
                      </a:r>
                    </a:p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   الياء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 smtClean="0"/>
                        <a:t> مررت بالمحمدين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51920" y="267494"/>
            <a:ext cx="4834880" cy="1399032"/>
          </a:xfrm>
        </p:spPr>
        <p:txBody>
          <a:bodyPr/>
          <a:lstStyle/>
          <a:p>
            <a:r>
              <a:rPr lang="ar-SA" b="1" dirty="0" smtClean="0"/>
              <a:t>الملحق </a:t>
            </a:r>
            <a:r>
              <a:rPr lang="ar-SA" b="1" dirty="0" err="1" smtClean="0"/>
              <a:t>بالمثنى: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ar-SA" b="1" dirty="0" smtClean="0"/>
              <a:t>يأخذ إعراب المثنى رفعاً ونصباً وجراً.</a:t>
            </a:r>
          </a:p>
          <a:p>
            <a:r>
              <a:rPr lang="ar-SA" b="1" dirty="0" smtClean="0"/>
              <a:t>(اثنان, اثنتان,كلا,كلتا</a:t>
            </a:r>
            <a:r>
              <a:rPr lang="ar-SA" b="1" dirty="0" err="1" smtClean="0"/>
              <a:t>)</a:t>
            </a:r>
            <a:endParaRPr lang="ar-SA" b="1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03648" y="3284984"/>
          <a:ext cx="6096001" cy="211453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19425"/>
                <a:gridCol w="3076576"/>
              </a:tblGrid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الجملة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الإعراب</a:t>
                      </a:r>
                      <a:endParaRPr lang="ar-SA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رحل اثنان من العلماء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كافأ المدرس اثنين من الطلاب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فاعل مرفوع بالألف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مفعول </a:t>
                      </a:r>
                      <a:r>
                        <a:rPr lang="ar-SA" dirty="0" err="1" smtClean="0"/>
                        <a:t>به</a:t>
                      </a:r>
                      <a:r>
                        <a:rPr lang="ar-SA" dirty="0" smtClean="0"/>
                        <a:t> منصوب بالياء</a:t>
                      </a:r>
                      <a:endParaRPr lang="ar-SA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الولدان كلاهما ناجحان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توكيد مرفوع بالألف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رابط مستقيم 5"/>
          <p:cNvCxnSpPr/>
          <p:nvPr/>
        </p:nvCxnSpPr>
        <p:spPr>
          <a:xfrm flipH="1">
            <a:off x="6588224" y="42210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6084168" y="515719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5724128" y="47251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d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7704" y="267494"/>
            <a:ext cx="6779096" cy="1399032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ar-SA" dirty="0" smtClean="0"/>
              <a:t>جمع المذكر </a:t>
            </a:r>
            <a:r>
              <a:rPr lang="ar-SA" dirty="0" err="1" smtClean="0"/>
              <a:t>السالم: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ar-SA" dirty="0" smtClean="0"/>
              <a:t>هو </a:t>
            </a:r>
            <a:r>
              <a:rPr lang="ar-SA" dirty="0" err="1" smtClean="0"/>
              <a:t>مادل</a:t>
            </a:r>
            <a:r>
              <a:rPr lang="ar-SA" dirty="0" smtClean="0"/>
              <a:t> على جمع المذكر </a:t>
            </a:r>
            <a:r>
              <a:rPr lang="ar-SA" dirty="0" err="1" smtClean="0"/>
              <a:t>بزياة</a:t>
            </a:r>
            <a:r>
              <a:rPr lang="ar-SA" dirty="0" smtClean="0"/>
              <a:t> واو ونون أو ياء ونون في آخره.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الملحق بجمع المذكر السالم يأخذ إعراب جمع المذكر وهم(أولو,</a:t>
            </a:r>
            <a:r>
              <a:rPr lang="ar-SA" dirty="0" err="1" smtClean="0"/>
              <a:t>عالمون</a:t>
            </a:r>
            <a:r>
              <a:rPr lang="ar-SA" dirty="0" smtClean="0"/>
              <a:t>,بنون,سنون,</a:t>
            </a:r>
            <a:r>
              <a:rPr lang="ar-SA" dirty="0" err="1" smtClean="0"/>
              <a:t>أهلون)</a:t>
            </a:r>
            <a:endParaRPr lang="ar-SA" dirty="0" smtClean="0"/>
          </a:p>
          <a:p>
            <a:r>
              <a:rPr lang="ar-SA" dirty="0" smtClean="0"/>
              <a:t>تمر السنون       فاعل مرفوع بالواو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47664" y="3068960"/>
          <a:ext cx="60960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الرفع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الواو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جاء </a:t>
                      </a:r>
                      <a:r>
                        <a:rPr lang="ar-SA" b="1" dirty="0" err="1" smtClean="0"/>
                        <a:t>المحمدون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النصب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الياء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رأيت المحمدين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الجر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الياء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مررت بالمحمدين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صورة 4" descr="imagesCAIFP6D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95829">
            <a:off x="7475327" y="404949"/>
            <a:ext cx="1452362" cy="1452362"/>
          </a:xfrm>
          <a:prstGeom prst="rect">
            <a:avLst/>
          </a:prstGeom>
        </p:spPr>
      </p:pic>
      <p:cxnSp>
        <p:nvCxnSpPr>
          <p:cNvPr id="7" name="رابط كسهم مستقيم 6"/>
          <p:cNvCxnSpPr/>
          <p:nvPr/>
        </p:nvCxnSpPr>
        <p:spPr>
          <a:xfrm flipH="1">
            <a:off x="5580112" y="594928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6516216" y="616530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67494"/>
            <a:ext cx="6563072" cy="1399032"/>
          </a:xfrm>
        </p:spPr>
        <p:txBody>
          <a:bodyPr/>
          <a:lstStyle/>
          <a:p>
            <a:r>
              <a:rPr lang="ar-SA" b="1" dirty="0" smtClean="0"/>
              <a:t>جمع المؤنث </a:t>
            </a:r>
            <a:r>
              <a:rPr lang="ar-SA" b="1" dirty="0" err="1" smtClean="0"/>
              <a:t>السالم: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ar-SA" dirty="0" smtClean="0"/>
              <a:t>يرفع بالضمة وينصب ويجر بالكسرة.</a:t>
            </a:r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19672" y="2708920"/>
          <a:ext cx="6096000" cy="1920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الرفع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الضمة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جاءت طالباتٌ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النصب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الكسرة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رأيت طالباتٍ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الجر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الكسرة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مررت بطالباتٍ</a:t>
                      </a:r>
                    </a:p>
                    <a:p>
                      <a:pPr rtl="1"/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151</TotalTime>
  <Words>862</Words>
  <Application>Microsoft Office PowerPoint</Application>
  <PresentationFormat>عرض على الشاشة (3:4)‏</PresentationFormat>
  <Paragraphs>207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حيوية</vt:lpstr>
      <vt:lpstr>  الوحدة الأولى</vt:lpstr>
      <vt:lpstr>أنواع الإعراب أربعة أنواع وهي:</vt:lpstr>
      <vt:lpstr>علامات الإعراب الأصلية </vt:lpstr>
      <vt:lpstr>تفاصيل لعلامات الإعراب(الفرعية)</vt:lpstr>
      <vt:lpstr>شروط الأسماء الخمسة:    </vt:lpstr>
      <vt:lpstr>المثنى</vt:lpstr>
      <vt:lpstr>الملحق بالمثنى:</vt:lpstr>
      <vt:lpstr>  جمع المذكر السالم:</vt:lpstr>
      <vt:lpstr>جمع المؤنث السالم:</vt:lpstr>
      <vt:lpstr>الممنوع من الصرف:</vt:lpstr>
      <vt:lpstr>الممنوع من الصرف لعلتين  :</vt:lpstr>
      <vt:lpstr>    2/ الصفة</vt:lpstr>
      <vt:lpstr>الأفعال الخمسة:</vt:lpstr>
      <vt:lpstr>الاسم المقصور:</vt:lpstr>
      <vt:lpstr>الاسم المنقوص:</vt:lpstr>
      <vt:lpstr>حذف يائه وإثباتها : </vt:lpstr>
      <vt:lpstr>المعتل من الأفعال:</vt:lpstr>
      <vt:lpstr>الشريحة 18</vt:lpstr>
      <vt:lpstr>الشريحة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</dc:title>
  <dc:creator>nona</dc:creator>
  <cp:lastModifiedBy>nona</cp:lastModifiedBy>
  <cp:revision>17</cp:revision>
  <dcterms:created xsi:type="dcterms:W3CDTF">2013-09-09T16:27:34Z</dcterms:created>
  <dcterms:modified xsi:type="dcterms:W3CDTF">2014-02-23T13:33:18Z</dcterms:modified>
</cp:coreProperties>
</file>