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3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0" r:id="rId3"/>
    <p:sldMasterId id="214748370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300" r:id="rId11"/>
    <p:sldId id="301" r:id="rId12"/>
    <p:sldId id="302" r:id="rId13"/>
    <p:sldId id="303" r:id="rId14"/>
    <p:sldId id="304" r:id="rId15"/>
    <p:sldId id="305" r:id="rId16"/>
    <p:sldId id="262" r:id="rId17"/>
    <p:sldId id="311" r:id="rId18"/>
    <p:sldId id="313" r:id="rId19"/>
    <p:sldId id="315" r:id="rId20"/>
    <p:sldId id="317" r:id="rId21"/>
    <p:sldId id="318" r:id="rId22"/>
    <p:sldId id="319" r:id="rId23"/>
    <p:sldId id="320" r:id="rId24"/>
    <p:sldId id="332" r:id="rId25"/>
    <p:sldId id="333" r:id="rId26"/>
    <p:sldId id="334" r:id="rId27"/>
    <p:sldId id="321" r:id="rId28"/>
    <p:sldId id="322" r:id="rId29"/>
    <p:sldId id="323" r:id="rId30"/>
    <p:sldId id="324" r:id="rId31"/>
    <p:sldId id="325" r:id="rId32"/>
    <p:sldId id="326" r:id="rId33"/>
    <p:sldId id="327" r:id="rId34"/>
    <p:sldId id="328" r:id="rId35"/>
    <p:sldId id="329" r:id="rId36"/>
    <p:sldId id="330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675CCF-1C5B-421B-BFA9-71A476318FBB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</dgm:pt>
    <dgm:pt modelId="{304B22B0-370E-488C-81A0-DA19EFE52A72}">
      <dgm:prSet phldrT="[Text]"/>
      <dgm:spPr/>
      <dgm:t>
        <a:bodyPr/>
        <a:lstStyle/>
        <a:p>
          <a:r>
            <a:rPr lang="ar-SA" b="1" dirty="0" smtClean="0">
              <a:solidFill>
                <a:srgbClr val="FF0000"/>
              </a:solidFill>
            </a:rPr>
            <a:t>مالتوس</a:t>
          </a:r>
          <a:endParaRPr lang="en-US" b="1" dirty="0">
            <a:solidFill>
              <a:srgbClr val="FF0000"/>
            </a:solidFill>
          </a:endParaRPr>
        </a:p>
      </dgm:t>
    </dgm:pt>
    <dgm:pt modelId="{42AEE70F-AE82-4D69-B6C6-342129437304}" type="parTrans" cxnId="{E4FD64B0-497D-488A-9F01-74153D0A59D1}">
      <dgm:prSet/>
      <dgm:spPr/>
      <dgm:t>
        <a:bodyPr/>
        <a:lstStyle/>
        <a:p>
          <a:endParaRPr lang="en-US"/>
        </a:p>
      </dgm:t>
    </dgm:pt>
    <dgm:pt modelId="{075074ED-2FD9-464D-9F6D-D712AAF178D0}" type="sibTrans" cxnId="{E4FD64B0-497D-488A-9F01-74153D0A59D1}">
      <dgm:prSet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</dgm:spPr>
      <dgm:t>
        <a:bodyPr/>
        <a:lstStyle/>
        <a:p>
          <a:endParaRPr lang="en-US"/>
        </a:p>
      </dgm:t>
    </dgm:pt>
    <dgm:pt modelId="{BE933EDD-58C0-4BA8-8C16-6EF1FF51A1FB}" type="pres">
      <dgm:prSet presAssocID="{C8675CCF-1C5B-421B-BFA9-71A476318FBB}" presName="Name0" presStyleCnt="0">
        <dgm:presLayoutVars>
          <dgm:chMax val="7"/>
          <dgm:chPref val="7"/>
          <dgm:dir/>
        </dgm:presLayoutVars>
      </dgm:prSet>
      <dgm:spPr/>
    </dgm:pt>
    <dgm:pt modelId="{B747D269-0E8D-46AA-8775-0A60A4439089}" type="pres">
      <dgm:prSet presAssocID="{C8675CCF-1C5B-421B-BFA9-71A476318FBB}" presName="Name1" presStyleCnt="0"/>
      <dgm:spPr/>
    </dgm:pt>
    <dgm:pt modelId="{D01092BE-26D9-4904-8BE5-B0471F8943AF}" type="pres">
      <dgm:prSet presAssocID="{075074ED-2FD9-464D-9F6D-D712AAF178D0}" presName="picture_1" presStyleCnt="0"/>
      <dgm:spPr/>
    </dgm:pt>
    <dgm:pt modelId="{4B9E0922-F259-4079-9A63-42D8AA2B5D33}" type="pres">
      <dgm:prSet presAssocID="{075074ED-2FD9-464D-9F6D-D712AAF178D0}" presName="pictureRepeatNode" presStyleLbl="alignImgPlace1" presStyleIdx="0" presStyleCnt="1" custScaleX="200000" custScaleY="133055" custLinFactNeighborX="-930" custLinFactNeighborY="-28837"/>
      <dgm:spPr/>
    </dgm:pt>
    <dgm:pt modelId="{F5AF2956-4E11-4723-B545-1A5AC2A54549}" type="pres">
      <dgm:prSet presAssocID="{304B22B0-370E-488C-81A0-DA19EFE52A72}" presName="text_1" presStyleLbl="node1" presStyleIdx="0" presStyleCnt="0" custLinFactY="35306" custLinFactNeighborX="-1454" custLinFactNeighborY="100000">
        <dgm:presLayoutVars>
          <dgm:bulletEnabled val="1"/>
        </dgm:presLayoutVars>
      </dgm:prSet>
      <dgm:spPr/>
    </dgm:pt>
  </dgm:ptLst>
  <dgm:cxnLst>
    <dgm:cxn modelId="{E4FD64B0-497D-488A-9F01-74153D0A59D1}" srcId="{C8675CCF-1C5B-421B-BFA9-71A476318FBB}" destId="{304B22B0-370E-488C-81A0-DA19EFE52A72}" srcOrd="0" destOrd="0" parTransId="{42AEE70F-AE82-4D69-B6C6-342129437304}" sibTransId="{075074ED-2FD9-464D-9F6D-D712AAF178D0}"/>
    <dgm:cxn modelId="{AC554B3B-F176-4EF6-BDEF-0D8D294139D5}" type="presOf" srcId="{C8675CCF-1C5B-421B-BFA9-71A476318FBB}" destId="{BE933EDD-58C0-4BA8-8C16-6EF1FF51A1FB}" srcOrd="0" destOrd="0" presId="urn:microsoft.com/office/officeart/2008/layout/CircularPictureCallout"/>
    <dgm:cxn modelId="{5B32A336-B1BE-41E0-BDF6-2E8AEC815DA0}" type="presOf" srcId="{075074ED-2FD9-464D-9F6D-D712AAF178D0}" destId="{4B9E0922-F259-4079-9A63-42D8AA2B5D33}" srcOrd="0" destOrd="0" presId="urn:microsoft.com/office/officeart/2008/layout/CircularPictureCallout"/>
    <dgm:cxn modelId="{6B950D5E-DF3D-40B3-9598-C45970610B56}" type="presOf" srcId="{304B22B0-370E-488C-81A0-DA19EFE52A72}" destId="{F5AF2956-4E11-4723-B545-1A5AC2A54549}" srcOrd="0" destOrd="0" presId="urn:microsoft.com/office/officeart/2008/layout/CircularPictureCallout"/>
    <dgm:cxn modelId="{2854B4BA-52CD-4807-8BF3-17B9D889F5C2}" type="presParOf" srcId="{BE933EDD-58C0-4BA8-8C16-6EF1FF51A1FB}" destId="{B747D269-0E8D-46AA-8775-0A60A4439089}" srcOrd="0" destOrd="0" presId="urn:microsoft.com/office/officeart/2008/layout/CircularPictureCallout"/>
    <dgm:cxn modelId="{42052D8E-F557-4D49-81F5-266E96856DA0}" type="presParOf" srcId="{B747D269-0E8D-46AA-8775-0A60A4439089}" destId="{D01092BE-26D9-4904-8BE5-B0471F8943AF}" srcOrd="0" destOrd="0" presId="urn:microsoft.com/office/officeart/2008/layout/CircularPictureCallout"/>
    <dgm:cxn modelId="{FE6FB9FF-8CEF-40E4-B254-47407143DBAA}" type="presParOf" srcId="{D01092BE-26D9-4904-8BE5-B0471F8943AF}" destId="{4B9E0922-F259-4079-9A63-42D8AA2B5D33}" srcOrd="0" destOrd="0" presId="urn:microsoft.com/office/officeart/2008/layout/CircularPictureCallout"/>
    <dgm:cxn modelId="{7C94EB70-540B-400B-ABA2-B34B01222EFD}" type="presParOf" srcId="{B747D269-0E8D-46AA-8775-0A60A4439089}" destId="{F5AF2956-4E11-4723-B545-1A5AC2A54549}" srcOrd="1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9E0922-F259-4079-9A63-42D8AA2B5D33}">
      <dsp:nvSpPr>
        <dsp:cNvPr id="0" name=""/>
        <dsp:cNvSpPr/>
      </dsp:nvSpPr>
      <dsp:spPr>
        <a:xfrm>
          <a:off x="0" y="84460"/>
          <a:ext cx="2808516" cy="1868435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3000" b="-13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AF2956-4E11-4723-B545-1A5AC2A54549}">
      <dsp:nvSpPr>
        <dsp:cNvPr id="0" name=""/>
        <dsp:cNvSpPr/>
      </dsp:nvSpPr>
      <dsp:spPr>
        <a:xfrm>
          <a:off x="941827" y="2094170"/>
          <a:ext cx="898725" cy="463405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800" b="1" kern="1200" dirty="0" smtClean="0">
              <a:solidFill>
                <a:srgbClr val="FF0000"/>
              </a:solidFill>
            </a:rPr>
            <a:t>مالتوس</a:t>
          </a:r>
          <a:endParaRPr lang="en-US" sz="2800" b="1" kern="1200" dirty="0">
            <a:solidFill>
              <a:srgbClr val="FF0000"/>
            </a:solidFill>
          </a:endParaRPr>
        </a:p>
      </dsp:txBody>
      <dsp:txXfrm>
        <a:off x="941827" y="2094170"/>
        <a:ext cx="898725" cy="4634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74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62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2942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1" y="1"/>
            <a:ext cx="12187767" cy="6850063"/>
            <a:chOff x="0" y="0"/>
            <a:chExt cx="5758" cy="4315"/>
          </a:xfrm>
        </p:grpSpPr>
        <p:grpSp>
          <p:nvGrpSpPr>
            <p:cNvPr id="1741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741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41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41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74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36726"/>
            <a:ext cx="103632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ar-EG" altLang="en-US" noProof="0" smtClean="0"/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ar-EG" altLang="en-US" noProof="0" smtClean="0"/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609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5157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742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5475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C81E6C03-8B80-48CF-B9F3-F5C9C1F07BF3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639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AFD22688-3B8A-4D99-8253-19209668CAC3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799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4964DA9A-26C6-4D1A-AA69-6BBF3A34DC21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5045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56769D5-799E-4F92-909E-5D08AA87F3E4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198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07D11206-ED1C-4064-A370-8D988094ABF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2332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AB6A249A-9475-4A43-8166-F400673055E6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3777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76D80F9C-F882-48CE-8A52-792F68AE5DC9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2617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75C4DE7E-73ED-401E-A7FB-E74117261605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246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60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177FE4C2-FD01-4F6C-90DB-EB47A1691635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613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06DCD2AC-D5D1-463D-AEE6-79DFA20B1C69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78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99C5A9C5-1D7E-4805-BD9C-90A5E162EE52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311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FED1372C-8710-4FCC-BACE-152852244BF5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2148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C150CF11-B267-4B26-A5B7-D588845596FC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8030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B849A0F3-36EF-4F89-984E-4839CEB64CFC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930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BD79CD8-CDC7-4ADE-B8D0-D47AB1609C1A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8244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BF342CD9-D9A9-4FBC-AF68-387F2B1FB1E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382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Online Image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r>
              <a:rPr lang="en-US" smtClean="0"/>
              <a:t>Click icon to add online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A3FA22D5-DBCB-4674-811E-C471E2E91A4D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4286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EC00A80-7290-4995-A4E7-D24D1BBA563C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203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78331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E6D9ABA-F6D5-4AA1-9F4F-D2828C153FE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743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1" y="1"/>
            <a:ext cx="12187767" cy="6850063"/>
            <a:chOff x="0" y="0"/>
            <a:chExt cx="5758" cy="4315"/>
          </a:xfrm>
        </p:grpSpPr>
        <p:grpSp>
          <p:nvGrpSpPr>
            <p:cNvPr id="1741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741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41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41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74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36726"/>
            <a:ext cx="103632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ar-EG" altLang="en-US" noProof="0" smtClean="0"/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ar-EG" altLang="en-US" noProof="0" smtClean="0"/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609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5157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742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5475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C81E6C03-8B80-48CF-B9F3-F5C9C1F07BF3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552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AFD22688-3B8A-4D99-8253-19209668CAC3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0565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4964DA9A-26C6-4D1A-AA69-6BBF3A34DC21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925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56769D5-799E-4F92-909E-5D08AA87F3E4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3146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07D11206-ED1C-4064-A370-8D988094ABF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7008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AB6A249A-9475-4A43-8166-F400673055E6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31306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76D80F9C-F882-48CE-8A52-792F68AE5DC9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2209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75C4DE7E-73ED-401E-A7FB-E74117261605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5008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177FE4C2-FD01-4F6C-90DB-EB47A1691635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875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483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06DCD2AC-D5D1-463D-AEE6-79DFA20B1C69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29691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99C5A9C5-1D7E-4805-BD9C-90A5E162EE52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0262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FED1372C-8710-4FCC-BACE-152852244BF5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88556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C150CF11-B267-4B26-A5B7-D588845596FC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75244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B849A0F3-36EF-4F89-984E-4839CEB64CFC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0615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BD79CD8-CDC7-4ADE-B8D0-D47AB1609C1A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5295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BF342CD9-D9A9-4FBC-AF68-387F2B1FB1E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50718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Online Image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r>
              <a:rPr lang="en-US" smtClean="0"/>
              <a:t>Click icon to add online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A3FA22D5-DBCB-4674-811E-C471E2E91A4D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3304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EC00A80-7290-4995-A4E7-D24D1BBA563C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1617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E6D9ABA-F6D5-4AA1-9F4F-D2828C153FE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01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1252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1" y="1"/>
            <a:ext cx="12187767" cy="6850063"/>
            <a:chOff x="0" y="0"/>
            <a:chExt cx="5758" cy="4315"/>
          </a:xfrm>
        </p:grpSpPr>
        <p:grpSp>
          <p:nvGrpSpPr>
            <p:cNvPr id="17411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7412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3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4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5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416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417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418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741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914400" y="1736726"/>
            <a:ext cx="103632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ar-EG" altLang="en-US" noProof="0" smtClean="0"/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ar-EG" altLang="en-US" noProof="0" smtClean="0"/>
          </a:p>
        </p:txBody>
      </p:sp>
      <p:sp>
        <p:nvSpPr>
          <p:cNvPr id="17421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609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51575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7423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5475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C81E6C03-8B80-48CF-B9F3-F5C9C1F07BF3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42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AFD22688-3B8A-4D99-8253-19209668CAC3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8069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4964DA9A-26C6-4D1A-AA69-6BBF3A34DC21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24799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56769D5-799E-4F92-909E-5D08AA87F3E4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89118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07D11206-ED1C-4064-A370-8D988094ABF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51646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AB6A249A-9475-4A43-8166-F400673055E6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24907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76D80F9C-F882-48CE-8A52-792F68AE5DC9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0833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75C4DE7E-73ED-401E-A7FB-E74117261605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35578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177FE4C2-FD01-4F6C-90DB-EB47A1691635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12892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06DCD2AC-D5D1-463D-AEE6-79DFA20B1C69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61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7437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99C5A9C5-1D7E-4805-BD9C-90A5E162EE52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7209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FED1372C-8710-4FCC-BACE-152852244BF5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9543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C150CF11-B267-4B26-A5B7-D588845596FC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9860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B849A0F3-36EF-4F89-984E-4839CEB64CFC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03490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600201"/>
            <a:ext cx="10972800" cy="4525963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BD79CD8-CDC7-4ADE-B8D0-D47AB1609C1A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2611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BF342CD9-D9A9-4FBC-AF68-387F2B1FB1E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9553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Online Image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r>
              <a:rPr lang="en-US" smtClean="0"/>
              <a:t>Click icon to add online image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A3FA22D5-DBCB-4674-811E-C471E2E91A4D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44991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EC00A80-7290-4995-A4E7-D24D1BBA563C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0757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600200"/>
            <a:ext cx="53848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938589"/>
            <a:ext cx="53848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" y="6251575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8737600" y="6248400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pPr algn="r" fontAlgn="base">
              <a:spcAft>
                <a:spcPct val="0"/>
              </a:spcAft>
            </a:pPr>
            <a:fld id="{DE6D9ABA-F6D5-4AA1-9F4F-D2828C153FE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4165600" y="6248400"/>
            <a:ext cx="38608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744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6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102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97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1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17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2.xml"/><Relationship Id="rId16" Type="http://schemas.openxmlformats.org/officeDocument/2006/relationships/slideLayout" Target="../slideLayouts/slideLayout46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0.xml"/><Relationship Id="rId19" Type="http://schemas.openxmlformats.org/officeDocument/2006/relationships/slideLayout" Target="../slideLayouts/slideLayout49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1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17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1.xml"/><Relationship Id="rId16" Type="http://schemas.openxmlformats.org/officeDocument/2006/relationships/slideLayout" Target="../slideLayouts/slideLayout65.xml"/><Relationship Id="rId20" Type="http://schemas.openxmlformats.org/officeDocument/2006/relationships/theme" Target="../theme/theme4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59.xml"/><Relationship Id="rId19" Type="http://schemas.openxmlformats.org/officeDocument/2006/relationships/slideLayout" Target="../slideLayouts/slideLayout68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8A4E2-C5AB-4714-9523-F444D74A31C5}" type="datetimeFigureOut">
              <a:rPr lang="en-US" smtClean="0"/>
              <a:t>2/14/2017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7C0E95-949D-4115-975C-40B5F8F006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86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5157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panose="020B0604020202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panose="020B0604020202020204" pitchFamily="34" charset="0"/>
              </a:defRPr>
            </a:lvl1pPr>
          </a:lstStyle>
          <a:p>
            <a:pPr algn="r" fontAlgn="base">
              <a:spcAft>
                <a:spcPct val="0"/>
              </a:spcAft>
            </a:pPr>
            <a:fld id="{A6E1999C-616E-4C65-8601-28178D6E8D0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1" y="1"/>
            <a:ext cx="12187767" cy="6850063"/>
            <a:chOff x="0" y="0"/>
            <a:chExt cx="5758" cy="4315"/>
          </a:xfrm>
        </p:grpSpPr>
        <p:grpSp>
          <p:nvGrpSpPr>
            <p:cNvPr id="1638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63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3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63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altLang="en-US" smtClean="0"/>
              <a:t>انقر لتحرير نمط العنوان الرئيسي</a:t>
            </a:r>
          </a:p>
        </p:txBody>
      </p:sp>
      <p:sp>
        <p:nvSpPr>
          <p:cNvPr id="163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panose="020B0604020202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3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altLang="en-US" smtClean="0"/>
              <a:t>انقر لتحرير أنماط النص الرئيسي</a:t>
            </a:r>
          </a:p>
          <a:p>
            <a:pPr lvl="1"/>
            <a:r>
              <a:rPr lang="ar-EG" altLang="en-US" smtClean="0"/>
              <a:t>المستوى الثاني</a:t>
            </a:r>
          </a:p>
          <a:p>
            <a:pPr lvl="2"/>
            <a:r>
              <a:rPr lang="ar-EG" altLang="en-US" smtClean="0"/>
              <a:t>المستوى الثالث</a:t>
            </a:r>
          </a:p>
          <a:p>
            <a:pPr lvl="3"/>
            <a:r>
              <a:rPr lang="ar-EG" altLang="en-US" smtClean="0"/>
              <a:t>المستوى الرابع</a:t>
            </a:r>
          </a:p>
          <a:p>
            <a:pPr lvl="4"/>
            <a:r>
              <a:rPr lang="ar-EG" altLang="en-US" smtClean="0"/>
              <a:t>المستوى الخامس</a:t>
            </a:r>
          </a:p>
        </p:txBody>
      </p:sp>
    </p:spTree>
    <p:extLst>
      <p:ext uri="{BB962C8B-B14F-4D97-AF65-F5344CB8AC3E}">
        <p14:creationId xmlns:p14="http://schemas.microsoft.com/office/powerpoint/2010/main" val="414905228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iming>
    <p:tnLst>
      <p:par>
        <p:cTn id="1" dur="indefinite" restart="never" nodeType="tmRoot"/>
      </p:par>
    </p:tnLst>
  </p:timing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5157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panose="020B0604020202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panose="020B0604020202020204" pitchFamily="34" charset="0"/>
              </a:defRPr>
            </a:lvl1pPr>
          </a:lstStyle>
          <a:p>
            <a:pPr algn="r" fontAlgn="base">
              <a:spcAft>
                <a:spcPct val="0"/>
              </a:spcAft>
            </a:pPr>
            <a:fld id="{A6E1999C-616E-4C65-8601-28178D6E8D0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1" y="1"/>
            <a:ext cx="12187767" cy="6850063"/>
            <a:chOff x="0" y="0"/>
            <a:chExt cx="5758" cy="4315"/>
          </a:xfrm>
        </p:grpSpPr>
        <p:grpSp>
          <p:nvGrpSpPr>
            <p:cNvPr id="1638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63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3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63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altLang="en-US" smtClean="0"/>
              <a:t>انقر لتحرير نمط العنوان الرئيسي</a:t>
            </a:r>
          </a:p>
        </p:txBody>
      </p:sp>
      <p:sp>
        <p:nvSpPr>
          <p:cNvPr id="163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panose="020B0604020202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3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altLang="en-US" smtClean="0"/>
              <a:t>انقر لتحرير أنماط النص الرئيسي</a:t>
            </a:r>
          </a:p>
          <a:p>
            <a:pPr lvl="1"/>
            <a:r>
              <a:rPr lang="ar-EG" altLang="en-US" smtClean="0"/>
              <a:t>المستوى الثاني</a:t>
            </a:r>
          </a:p>
          <a:p>
            <a:pPr lvl="2"/>
            <a:r>
              <a:rPr lang="ar-EG" altLang="en-US" smtClean="0"/>
              <a:t>المستوى الثالث</a:t>
            </a:r>
          </a:p>
          <a:p>
            <a:pPr lvl="3"/>
            <a:r>
              <a:rPr lang="ar-EG" altLang="en-US" smtClean="0"/>
              <a:t>المستوى الرابع</a:t>
            </a:r>
          </a:p>
          <a:p>
            <a:pPr lvl="4"/>
            <a:r>
              <a:rPr lang="ar-EG" altLang="en-US" smtClean="0"/>
              <a:t>المستوى الخامس</a:t>
            </a:r>
          </a:p>
        </p:txBody>
      </p:sp>
    </p:spTree>
    <p:extLst>
      <p:ext uri="{BB962C8B-B14F-4D97-AF65-F5344CB8AC3E}">
        <p14:creationId xmlns:p14="http://schemas.microsoft.com/office/powerpoint/2010/main" val="2502225620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</p:sldLayoutIdLst>
  <p:timing>
    <p:tnLst>
      <p:par>
        <p:cTn id="1" dur="indefinite" restart="never" nodeType="tmRoot"/>
      </p:par>
    </p:tnLst>
  </p:timing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5157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panose="020B0604020202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rtl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panose="020B0604020202020204" pitchFamily="34" charset="0"/>
              </a:defRPr>
            </a:lvl1pPr>
          </a:lstStyle>
          <a:p>
            <a:pPr algn="r" fontAlgn="base">
              <a:spcAft>
                <a:spcPct val="0"/>
              </a:spcAft>
            </a:pPr>
            <a:fld id="{A6E1999C-616E-4C65-8601-28178D6E8D00}" type="slidenum">
              <a:rPr lang="ar-SA" altLang="en-US" smtClean="0">
                <a:solidFill>
                  <a:srgbClr val="FFFFFF"/>
                </a:solidFill>
              </a:rPr>
              <a:pPr algn="r" fontAlgn="base">
                <a:spcAft>
                  <a:spcPct val="0"/>
                </a:spcAft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  <p:grpSp>
        <p:nvGrpSpPr>
          <p:cNvPr id="16388" name="Group 4"/>
          <p:cNvGrpSpPr>
            <a:grpSpLocks/>
          </p:cNvGrpSpPr>
          <p:nvPr/>
        </p:nvGrpSpPr>
        <p:grpSpPr bwMode="auto">
          <a:xfrm>
            <a:off x="1" y="1"/>
            <a:ext cx="12187767" cy="6850063"/>
            <a:chOff x="0" y="0"/>
            <a:chExt cx="5758" cy="4315"/>
          </a:xfrm>
        </p:grpSpPr>
        <p:grpSp>
          <p:nvGrpSpPr>
            <p:cNvPr id="16389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639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marL="0" marR="0" lvl="0" indent="0" algn="r" defTabSz="914400" rtl="1" eaLnBrk="1" fontAlgn="base" latinLnBrk="0" hangingPunct="1">
                  <a:lnSpc>
                    <a:spcPct val="9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CC00"/>
                  </a:buClr>
                  <a:buSzPct val="70000"/>
                  <a:buFont typeface="Wingdings" panose="05000000000000000000" pitchFamily="2" charset="2"/>
                  <a:buNone/>
                  <a:tabLst/>
                  <a:defRPr/>
                </a:pPr>
                <a:endParaRPr kumimoji="0" lang="en-US" sz="2800" b="1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Garamond" panose="02020404030301010803" pitchFamily="18" charset="0"/>
                  <a:ea typeface="+mn-ea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639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r" defTabSz="914400" rtl="1" eaLnBrk="1" fontAlgn="base" latinLnBrk="0" hangingPunct="1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CC00"/>
                </a:buClr>
                <a:buSzPct val="70000"/>
                <a:buFont typeface="Wingdings" panose="05000000000000000000" pitchFamily="2" charset="2"/>
                <a:buNone/>
                <a:tabLst/>
                <a:defRPr/>
              </a:pPr>
              <a:endPara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Garamond" panose="02020404030301010803" pitchFamily="18" charset="0"/>
                <a:ea typeface="+mn-ea"/>
                <a:cs typeface="Arial" panose="020B0604020202020204" pitchFamily="34" charset="0"/>
              </a:endParaRPr>
            </a:p>
          </p:txBody>
        </p:sp>
      </p:grpSp>
      <p:sp>
        <p:nvSpPr>
          <p:cNvPr id="1639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EG" altLang="en-US" smtClean="0"/>
              <a:t>انقر لتحرير نمط العنوان الرئيسي</a:t>
            </a:r>
          </a:p>
        </p:txBody>
      </p:sp>
      <p:sp>
        <p:nvSpPr>
          <p:cNvPr id="1639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b="0">
                <a:effectLst/>
                <a:latin typeface="Arial" panose="020B0604020202020204" pitchFamily="34" charset="0"/>
              </a:defRPr>
            </a:lvl1pPr>
          </a:lstStyle>
          <a:p>
            <a:pPr fontAlgn="base">
              <a:spcAft>
                <a:spcPct val="0"/>
              </a:spcAft>
            </a:pPr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63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EG" altLang="en-US" smtClean="0"/>
              <a:t>انقر لتحرير أنماط النص الرئيسي</a:t>
            </a:r>
          </a:p>
          <a:p>
            <a:pPr lvl="1"/>
            <a:r>
              <a:rPr lang="ar-EG" altLang="en-US" smtClean="0"/>
              <a:t>المستوى الثاني</a:t>
            </a:r>
          </a:p>
          <a:p>
            <a:pPr lvl="2"/>
            <a:r>
              <a:rPr lang="ar-EG" altLang="en-US" smtClean="0"/>
              <a:t>المستوى الثالث</a:t>
            </a:r>
          </a:p>
          <a:p>
            <a:pPr lvl="3"/>
            <a:r>
              <a:rPr lang="ar-EG" altLang="en-US" smtClean="0"/>
              <a:t>المستوى الرابع</a:t>
            </a:r>
          </a:p>
          <a:p>
            <a:pPr lvl="4"/>
            <a:r>
              <a:rPr lang="ar-EG" altLang="en-US" smtClean="0"/>
              <a:t>المستوى الخامس</a:t>
            </a:r>
          </a:p>
        </p:txBody>
      </p:sp>
    </p:spTree>
    <p:extLst>
      <p:ext uri="{BB962C8B-B14F-4D97-AF65-F5344CB8AC3E}">
        <p14:creationId xmlns:p14="http://schemas.microsoft.com/office/powerpoint/2010/main" val="9279490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p:timing>
    <p:tnLst>
      <p:par>
        <p:cTn id="1" dur="indefinite" restart="never" nodeType="tmRoot"/>
      </p:par>
    </p:tnLst>
  </p:timing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anose="02020404030301010803" pitchFamily="18" charset="0"/>
          <a:cs typeface="Arial" panose="020B0604020202020204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rtl="1"/>
            <a:r>
              <a:rPr lang="ar-SA" dirty="0" smtClean="0"/>
              <a:t> </a:t>
            </a:r>
            <a:r>
              <a:rPr lang="ar-SA" sz="6600" b="1" dirty="0" smtClean="0">
                <a:solidFill>
                  <a:srgbClr val="FF0000"/>
                </a:solidFill>
              </a:rPr>
              <a:t>م</a:t>
            </a:r>
            <a:r>
              <a:rPr lang="ar-SA" sz="6600" b="1" dirty="0" smtClean="0">
                <a:solidFill>
                  <a:srgbClr val="0070C0"/>
                </a:solidFill>
              </a:rPr>
              <a:t>ح</a:t>
            </a:r>
            <a:r>
              <a:rPr lang="ar-SA" sz="6600" b="1" dirty="0" smtClean="0">
                <a:solidFill>
                  <a:srgbClr val="FF0000"/>
                </a:solidFill>
              </a:rPr>
              <a:t>ا</a:t>
            </a:r>
            <a:r>
              <a:rPr lang="ar-SA" sz="6600" b="1" dirty="0" smtClean="0">
                <a:solidFill>
                  <a:srgbClr val="0070C0"/>
                </a:solidFill>
              </a:rPr>
              <a:t>ض</a:t>
            </a:r>
            <a:r>
              <a:rPr lang="ar-SA" sz="6600" b="1" dirty="0" smtClean="0">
                <a:solidFill>
                  <a:srgbClr val="FF0000"/>
                </a:solidFill>
              </a:rPr>
              <a:t>ر</a:t>
            </a:r>
            <a:r>
              <a:rPr lang="ar-SA" sz="6600" b="1" dirty="0" smtClean="0">
                <a:solidFill>
                  <a:srgbClr val="0070C0"/>
                </a:solidFill>
              </a:rPr>
              <a:t>ا</a:t>
            </a:r>
            <a:r>
              <a:rPr lang="ar-SA" sz="6600" b="1" dirty="0" smtClean="0">
                <a:solidFill>
                  <a:srgbClr val="FF0000"/>
                </a:solidFill>
              </a:rPr>
              <a:t>ت</a:t>
            </a:r>
            <a:r>
              <a:rPr lang="ar-SA" sz="6600" b="1" dirty="0" smtClean="0"/>
              <a:t> </a:t>
            </a:r>
            <a:r>
              <a:rPr lang="ar-SA" sz="6600" b="1" dirty="0" smtClean="0">
                <a:solidFill>
                  <a:srgbClr val="0070C0"/>
                </a:solidFill>
              </a:rPr>
              <a:t>ف</a:t>
            </a:r>
            <a:r>
              <a:rPr lang="ar-SA" sz="6600" b="1" dirty="0" smtClean="0">
                <a:solidFill>
                  <a:srgbClr val="FF0000"/>
                </a:solidFill>
              </a:rPr>
              <a:t>ي</a:t>
            </a:r>
            <a:r>
              <a:rPr lang="ar-SA" sz="6600" b="1" dirty="0" smtClean="0"/>
              <a:t> </a:t>
            </a:r>
            <a:r>
              <a:rPr lang="ar-SA" sz="6600" b="1" dirty="0" smtClean="0">
                <a:solidFill>
                  <a:srgbClr val="0070C0"/>
                </a:solidFill>
              </a:rPr>
              <a:t>ج</a:t>
            </a:r>
            <a:r>
              <a:rPr lang="ar-SA" sz="6600" b="1" dirty="0" smtClean="0">
                <a:solidFill>
                  <a:srgbClr val="FF0000"/>
                </a:solidFill>
              </a:rPr>
              <a:t>غ</a:t>
            </a:r>
            <a:r>
              <a:rPr lang="ar-SA" sz="6600" b="1" dirty="0" smtClean="0">
                <a:solidFill>
                  <a:srgbClr val="0070C0"/>
                </a:solidFill>
              </a:rPr>
              <a:t>ر</a:t>
            </a:r>
            <a:r>
              <a:rPr lang="ar-SA" sz="6600" b="1" dirty="0" smtClean="0">
                <a:solidFill>
                  <a:srgbClr val="FF0000"/>
                </a:solidFill>
              </a:rPr>
              <a:t>ا</a:t>
            </a:r>
            <a:r>
              <a:rPr lang="ar-SA" sz="6600" b="1" dirty="0" smtClean="0">
                <a:solidFill>
                  <a:srgbClr val="0070C0"/>
                </a:solidFill>
              </a:rPr>
              <a:t>ف</a:t>
            </a:r>
            <a:r>
              <a:rPr lang="ar-SA" sz="6600" b="1" dirty="0" smtClean="0">
                <a:solidFill>
                  <a:srgbClr val="FF0000"/>
                </a:solidFill>
              </a:rPr>
              <a:t>ي</a:t>
            </a:r>
            <a:r>
              <a:rPr lang="ar-SA" sz="6600" b="1" dirty="0" smtClean="0">
                <a:solidFill>
                  <a:srgbClr val="0070C0"/>
                </a:solidFill>
              </a:rPr>
              <a:t>ة</a:t>
            </a:r>
            <a:r>
              <a:rPr lang="ar-SA" sz="6600" b="1" dirty="0" smtClean="0"/>
              <a:t> </a:t>
            </a:r>
            <a:r>
              <a:rPr lang="ar-SA" sz="6600" b="1" dirty="0" smtClean="0">
                <a:solidFill>
                  <a:srgbClr val="FF0000"/>
                </a:solidFill>
              </a:rPr>
              <a:t>ا</a:t>
            </a:r>
            <a:r>
              <a:rPr lang="ar-SA" sz="6600" b="1" dirty="0" smtClean="0">
                <a:solidFill>
                  <a:srgbClr val="0070C0"/>
                </a:solidFill>
              </a:rPr>
              <a:t>ل</a:t>
            </a:r>
            <a:r>
              <a:rPr lang="ar-SA" sz="6600" b="1" dirty="0" smtClean="0">
                <a:solidFill>
                  <a:srgbClr val="FF0000"/>
                </a:solidFill>
              </a:rPr>
              <a:t>س</a:t>
            </a:r>
            <a:r>
              <a:rPr lang="ar-SA" sz="6600" b="1" dirty="0" smtClean="0">
                <a:solidFill>
                  <a:srgbClr val="0070C0"/>
                </a:solidFill>
              </a:rPr>
              <a:t>ك</a:t>
            </a:r>
            <a:r>
              <a:rPr lang="ar-SA" sz="6600" b="1" dirty="0" smtClean="0">
                <a:solidFill>
                  <a:srgbClr val="FF0000"/>
                </a:solidFill>
              </a:rPr>
              <a:t>ا</a:t>
            </a:r>
            <a:r>
              <a:rPr lang="ar-SA" sz="6600" b="1" dirty="0" smtClean="0">
                <a:solidFill>
                  <a:srgbClr val="0070C0"/>
                </a:solidFill>
              </a:rPr>
              <a:t>ن</a:t>
            </a:r>
            <a:r>
              <a:rPr lang="ar-SA" sz="6600" b="1" dirty="0" smtClean="0"/>
              <a:t> </a:t>
            </a:r>
            <a:r>
              <a:rPr lang="ar-SA" sz="6600" b="1" dirty="0" smtClean="0">
                <a:solidFill>
                  <a:srgbClr val="FF0000"/>
                </a:solidFill>
              </a:rPr>
              <a:t>و</a:t>
            </a:r>
            <a:r>
              <a:rPr lang="ar-SA" sz="6600" b="1" dirty="0" smtClean="0">
                <a:solidFill>
                  <a:srgbClr val="0070C0"/>
                </a:solidFill>
              </a:rPr>
              <a:t>ا</a:t>
            </a:r>
            <a:r>
              <a:rPr lang="ar-SA" sz="6600" b="1" dirty="0" smtClean="0">
                <a:solidFill>
                  <a:srgbClr val="FF0000"/>
                </a:solidFill>
              </a:rPr>
              <a:t>ل</a:t>
            </a:r>
            <a:r>
              <a:rPr lang="ar-SA" sz="6600" b="1" dirty="0" smtClean="0">
                <a:solidFill>
                  <a:srgbClr val="0070C0"/>
                </a:solidFill>
              </a:rPr>
              <a:t>ت</a:t>
            </a:r>
            <a:r>
              <a:rPr lang="ar-SA" sz="6600" b="1" dirty="0" smtClean="0">
                <a:solidFill>
                  <a:srgbClr val="FF0000"/>
                </a:solidFill>
              </a:rPr>
              <a:t>ن</a:t>
            </a:r>
            <a:r>
              <a:rPr lang="ar-SA" sz="6600" b="1" dirty="0" smtClean="0">
                <a:solidFill>
                  <a:srgbClr val="0070C0"/>
                </a:solidFill>
              </a:rPr>
              <a:t>م</a:t>
            </a:r>
            <a:r>
              <a:rPr lang="ar-SA" sz="6600" b="1" dirty="0" smtClean="0">
                <a:solidFill>
                  <a:srgbClr val="FF0000"/>
                </a:solidFill>
              </a:rPr>
              <a:t>ي</a:t>
            </a:r>
            <a:r>
              <a:rPr lang="ar-SA" sz="6600" b="1" dirty="0" smtClean="0">
                <a:solidFill>
                  <a:srgbClr val="0070C0"/>
                </a:solidFill>
              </a:rPr>
              <a:t>ة</a:t>
            </a:r>
            <a:endParaRPr lang="en-US" sz="66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1"/>
            <a:r>
              <a:rPr lang="ar-SA" b="1" dirty="0" smtClean="0"/>
              <a:t>إعداد : د. محمد شوقي ناصف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2518243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72937"/>
            <a:ext cx="10515600" cy="3904026"/>
          </a:xfrm>
        </p:spPr>
        <p:txBody>
          <a:bodyPr/>
          <a:lstStyle/>
          <a:p>
            <a:pPr algn="justLow" rtl="1">
              <a:lnSpc>
                <a:spcPct val="200000"/>
              </a:lnSpc>
            </a:pPr>
            <a:r>
              <a:rPr lang="ar-SA" b="1" dirty="0" smtClean="0"/>
              <a:t>يتضح مما سبق أن دليل التنمية البشرية يتصف ببساطة فكرته وقلة عدد مؤشراته وسهولة حسابه ، وهي خصائص مكنت من حسابه لعدد متزايد من دول العالم ( أكثر من 175 دولة) ، إلا أنه من جهة أخرى ينطوي على أوجه قصور عديدة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01916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dirty="0" smtClean="0">
                <a:solidFill>
                  <a:srgbClr val="FF0000"/>
                </a:solidFill>
              </a:rPr>
              <a:t>أوجه القصور في دليل التنمية البشرية :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0971"/>
            <a:ext cx="10515600" cy="5486400"/>
          </a:xfrm>
        </p:spPr>
        <p:txBody>
          <a:bodyPr>
            <a:normAutofit/>
          </a:bodyPr>
          <a:lstStyle/>
          <a:p>
            <a:pPr algn="justLow" rtl="1">
              <a:lnSpc>
                <a:spcPct val="150000"/>
              </a:lnSpc>
            </a:pPr>
            <a:r>
              <a:rPr lang="ar-SA" b="1" dirty="0" smtClean="0"/>
              <a:t>لا يعكس الدليل مدى التفوت الموجود في الدولة الواحدة ، مثل التفاوت بين الذكور والإناث، والتفاوت في توزيع الدخول ، وفي الاستفادة من الخدمات التعليمية والصحية وغيرها 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لم يشمل الدليل مجالات مهمة عديدة مثل مجال حقوق الإنسان ، المأوى والبيئة وظروف العمل الضمان الاجتماعي وأمن الأفراد على أنفسهم وممتلكاتهم ، ووضع الدولة من حيث الاستقرار السياسي والاجتماعي والحروب والاضطرابات 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باستثناء مؤشر الدخل تتصف مؤشرات الدليل بأنها طويلة الأمد وقليلة التأثر في المدى الزمني القصير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437267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Low" rtl="1">
              <a:lnSpc>
                <a:spcPct val="150000"/>
              </a:lnSpc>
              <a:buNone/>
            </a:pPr>
            <a:r>
              <a:rPr lang="ar-SA" b="1" dirty="0" smtClean="0"/>
              <a:t>وإضافة إلى تقرير التنمية البشرية السنوي الشامل لدول العالم ، تصدر تقارير وطنية عن التنمية البشرية .</a:t>
            </a:r>
          </a:p>
          <a:p>
            <a:pPr marL="0" indent="0" algn="justLow" rtl="1">
              <a:lnSpc>
                <a:spcPct val="150000"/>
              </a:lnSpc>
              <a:buNone/>
            </a:pPr>
            <a:r>
              <a:rPr lang="ar-SA" b="1" dirty="0" smtClean="0"/>
              <a:t>ومن الدول العربية التي صدرت عنها تقارير وطنية عن التنمية البشرية مصر والعراق والأردن ولبنان والمغرب ، وتضمنت حساب دليل تفصيلي للتنمية البشرية على مستوى المناطق الجغرافية والحضر والريف في الدولة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539492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18011"/>
            <a:ext cx="9144000" cy="744583"/>
          </a:xfrm>
        </p:spPr>
        <p:txBody>
          <a:bodyPr>
            <a:normAutofit/>
          </a:bodyPr>
          <a:lstStyle/>
          <a:p>
            <a:pPr algn="justLow" rtl="1"/>
            <a:r>
              <a:rPr lang="ar-SA" sz="3200" b="1" dirty="0" smtClean="0">
                <a:solidFill>
                  <a:srgbClr val="FF0000"/>
                </a:solidFill>
              </a:rPr>
              <a:t>العلاقة بين السكان والتنمية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6023" y="1306285"/>
            <a:ext cx="10502537" cy="5329646"/>
          </a:xfrm>
        </p:spPr>
        <p:txBody>
          <a:bodyPr/>
          <a:lstStyle/>
          <a:p>
            <a:pPr algn="justLow" rtl="1">
              <a:lnSpc>
                <a:spcPct val="150000"/>
              </a:lnSpc>
            </a:pPr>
            <a:r>
              <a:rPr lang="ar-SA" b="1" dirty="0" smtClean="0"/>
              <a:t>تلعب المعرفة السكانية وجغرافية السكان خاصة ، دوراً مهماً في التخطيط الشامل والتنمية ، فتبدأ التنمية بالإنسان وتنتهي به ، فلابد من معرفة خصائص هذا الإنسان وتوزيعه الجغرافي قبل البدء في وضع الخطط المتعلقة به ، وبتحسين مستوى معيشته وحل مشكلاته 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فالدراسات المتعلقة بتوزيع السكان وخصائصهم هي الأساس التي تبنى عليها الخطط الشاملة . يرتبط نجاح نموذج التنمية المقترح للمكان في تحقيقه للتنمية الشاملة على قدر المعلومات الجغرافية السكانية خاصة التي تتوافر لفريق التخطيط 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     فكلما توافرت لديهم قاعدة بيانات سكانية كبيرة كلما كانت خطة التنمية أكثر توافقاً مع الظروف الجغرافية للمكان .</a:t>
            </a:r>
          </a:p>
          <a:p>
            <a:pPr algn="justLow" rtl="1">
              <a:lnSpc>
                <a:spcPct val="150000"/>
              </a:lnSpc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75411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EG" altLang="en-US"/>
              <a:t>النظريات العددية للسكان</a:t>
            </a:r>
            <a:endParaRPr lang="en-US" altLang="en-US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ar-EG" altLang="en-US" sz="2800"/>
              <a:t>              تنقسم هذه النظريات الى مجموعتين </a:t>
            </a:r>
            <a:endParaRPr lang="en-US" altLang="en-US" sz="2800"/>
          </a:p>
        </p:txBody>
      </p:sp>
      <p:pic>
        <p:nvPicPr>
          <p:cNvPr id="120857" name="Picture 25" descr="original_metal_w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80325" y="4797425"/>
            <a:ext cx="1847850" cy="1676400"/>
          </a:xfrm>
        </p:spPr>
      </p:pic>
      <p:sp>
        <p:nvSpPr>
          <p:cNvPr id="120836" name="Line 4"/>
          <p:cNvSpPr>
            <a:spLocks noChangeShapeType="1"/>
          </p:cNvSpPr>
          <p:nvPr/>
        </p:nvSpPr>
        <p:spPr bwMode="auto">
          <a:xfrm>
            <a:off x="6167438" y="2133600"/>
            <a:ext cx="0" cy="503238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</a:pPr>
            <a:endParaRPr lang="en-US" sz="2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120837" name="Line 5"/>
          <p:cNvSpPr>
            <a:spLocks noChangeShapeType="1"/>
          </p:cNvSpPr>
          <p:nvPr/>
        </p:nvSpPr>
        <p:spPr bwMode="auto">
          <a:xfrm flipH="1">
            <a:off x="2424113" y="2636838"/>
            <a:ext cx="7200900" cy="0"/>
          </a:xfrm>
          <a:prstGeom prst="line">
            <a:avLst/>
          </a:prstGeom>
          <a:noFill/>
          <a:ln w="76200">
            <a:solidFill>
              <a:srgbClr val="FF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</a:pPr>
            <a:endParaRPr lang="en-US" sz="2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120840" name="Text Box 8"/>
          <p:cNvSpPr txBox="1">
            <a:spLocks noChangeArrowheads="1"/>
          </p:cNvSpPr>
          <p:nvPr/>
        </p:nvSpPr>
        <p:spPr bwMode="auto">
          <a:xfrm>
            <a:off x="6816725" y="3429001"/>
            <a:ext cx="3175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ar-EG" altLang="en-US" sz="2000" b="1">
                <a:solidFill>
                  <a:srgbClr val="FFFFFF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نظريات ترمى الى زيادة عدد السكان </a:t>
            </a:r>
            <a:endParaRPr lang="en-US" altLang="en-US" sz="2000" b="1">
              <a:solidFill>
                <a:srgbClr val="FFFFFF"/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120841" name="Text Box 9"/>
          <p:cNvSpPr txBox="1">
            <a:spLocks noChangeArrowheads="1"/>
          </p:cNvSpPr>
          <p:nvPr/>
        </p:nvSpPr>
        <p:spPr bwMode="auto">
          <a:xfrm>
            <a:off x="1704975" y="3357564"/>
            <a:ext cx="35004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ar-EG" altLang="en-US" sz="2000" b="1">
                <a:solidFill>
                  <a:srgbClr val="FFFFFF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نظريات تنادى بالحد من الزيادة السكانية</a:t>
            </a:r>
            <a:endParaRPr lang="en-US" altLang="en-US" sz="2000" b="1">
              <a:solidFill>
                <a:srgbClr val="FFFFFF"/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120842" name="Text Box 10"/>
          <p:cNvSpPr txBox="1">
            <a:spLocks noChangeArrowheads="1"/>
          </p:cNvSpPr>
          <p:nvPr/>
        </p:nvSpPr>
        <p:spPr bwMode="auto">
          <a:xfrm>
            <a:off x="6600825" y="3789364"/>
            <a:ext cx="3587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FFFFFF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Expansive population doctrines</a:t>
            </a:r>
          </a:p>
        </p:txBody>
      </p:sp>
      <p:sp>
        <p:nvSpPr>
          <p:cNvPr id="120843" name="Text Box 11"/>
          <p:cNvSpPr txBox="1">
            <a:spLocks noChangeArrowheads="1"/>
          </p:cNvSpPr>
          <p:nvPr/>
        </p:nvSpPr>
        <p:spPr bwMode="auto">
          <a:xfrm>
            <a:off x="1524000" y="3789364"/>
            <a:ext cx="36131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2000" b="1">
                <a:solidFill>
                  <a:srgbClr val="FFFFFF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Restrictive population doctrines</a:t>
            </a:r>
          </a:p>
        </p:txBody>
      </p:sp>
      <p:sp>
        <p:nvSpPr>
          <p:cNvPr id="120845" name="Rectangle 13"/>
          <p:cNvSpPr>
            <a:spLocks noChangeArrowheads="1"/>
          </p:cNvSpPr>
          <p:nvPr/>
        </p:nvSpPr>
        <p:spPr bwMode="auto">
          <a:xfrm>
            <a:off x="1524001" y="3284539"/>
            <a:ext cx="3635375" cy="1152525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</a:pPr>
            <a:endParaRPr lang="en-US" sz="2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120846" name="Rectangle 14"/>
          <p:cNvSpPr>
            <a:spLocks noChangeArrowheads="1"/>
          </p:cNvSpPr>
          <p:nvPr/>
        </p:nvSpPr>
        <p:spPr bwMode="auto">
          <a:xfrm>
            <a:off x="6456364" y="3284539"/>
            <a:ext cx="3889375" cy="11509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</a:pPr>
            <a:endParaRPr lang="en-US" sz="2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120847" name="Rectangle 15"/>
          <p:cNvSpPr>
            <a:spLocks noChangeArrowheads="1"/>
          </p:cNvSpPr>
          <p:nvPr/>
        </p:nvSpPr>
        <p:spPr bwMode="auto">
          <a:xfrm>
            <a:off x="3503614" y="333376"/>
            <a:ext cx="5616575" cy="1008063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  <a:contourClr>
              <a:srgbClr val="FF990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</a:pPr>
            <a:endParaRPr lang="en-US" sz="2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120849" name="AutoShape 17"/>
          <p:cNvSpPr>
            <a:spLocks noChangeArrowheads="1"/>
          </p:cNvSpPr>
          <p:nvPr/>
        </p:nvSpPr>
        <p:spPr bwMode="auto">
          <a:xfrm>
            <a:off x="2351089" y="2636839"/>
            <a:ext cx="288925" cy="504825"/>
          </a:xfrm>
          <a:prstGeom prst="downArrow">
            <a:avLst>
              <a:gd name="adj1" fmla="val 50000"/>
              <a:gd name="adj2" fmla="val 43681"/>
            </a:avLst>
          </a:prstGeom>
          <a:solidFill>
            <a:srgbClr val="FF99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</a:pPr>
            <a:endParaRPr lang="en-US" sz="2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sp>
        <p:nvSpPr>
          <p:cNvPr id="120850" name="AutoShape 18"/>
          <p:cNvSpPr>
            <a:spLocks noChangeArrowheads="1"/>
          </p:cNvSpPr>
          <p:nvPr/>
        </p:nvSpPr>
        <p:spPr bwMode="auto">
          <a:xfrm>
            <a:off x="9409114" y="2636839"/>
            <a:ext cx="288925" cy="504825"/>
          </a:xfrm>
          <a:prstGeom prst="downArrow">
            <a:avLst>
              <a:gd name="adj1" fmla="val 50000"/>
              <a:gd name="adj2" fmla="val 43681"/>
            </a:avLst>
          </a:prstGeom>
          <a:solidFill>
            <a:srgbClr val="FF9900"/>
          </a:solidFill>
          <a:ln w="9525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 rtl="1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FFCC00"/>
              </a:buClr>
              <a:buSzPct val="70000"/>
            </a:pPr>
            <a:endParaRPr lang="en-US" sz="28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pic>
        <p:nvPicPr>
          <p:cNvPr id="120858" name="Picture 26" descr="original_4_w"/>
          <p:cNvPicPr>
            <a:picLocks noGrp="1" noChangeAspect="1" noChangeArrowheads="1" noCrop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66988" y="4797425"/>
            <a:ext cx="1847850" cy="1676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722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919288" y="0"/>
            <a:ext cx="8229600" cy="1143000"/>
          </a:xfrm>
        </p:spPr>
        <p:txBody>
          <a:bodyPr/>
          <a:lstStyle/>
          <a:p>
            <a:r>
              <a:rPr lang="ar-EG" altLang="en-US" dirty="0">
                <a:solidFill>
                  <a:srgbClr val="FFFF00"/>
                </a:solidFill>
              </a:rPr>
              <a:t>نظريات ترمى الى زيادة عدد السكان</a:t>
            </a:r>
            <a:endParaRPr lang="en-US" altLang="en-US" dirty="0">
              <a:solidFill>
                <a:srgbClr val="FFFF00"/>
              </a:solidFill>
            </a:endParaRP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125538"/>
            <a:ext cx="8229600" cy="5471814"/>
          </a:xfrm>
        </p:spPr>
        <p:txBody>
          <a:bodyPr/>
          <a:lstStyle/>
          <a:p>
            <a:pPr algn="justLow">
              <a:lnSpc>
                <a:spcPct val="150000"/>
              </a:lnSpc>
            </a:pPr>
            <a:r>
              <a:rPr lang="ar-EG" altLang="en-US" sz="2400" b="1" dirty="0"/>
              <a:t>وقد ظــــــــهرت الاتجاهات الهادفة الى زيادة السكان منذ العصر </a:t>
            </a:r>
            <a:r>
              <a:rPr lang="ar-EG" altLang="en-US" sz="2400" b="1" dirty="0"/>
              <a:t>اليوناني </a:t>
            </a:r>
            <a:r>
              <a:rPr lang="ar-EG" altLang="en-US" sz="2400" b="1" dirty="0"/>
              <a:t>اذ تبنى </a:t>
            </a:r>
            <a:r>
              <a:rPr lang="ar-SA" altLang="en-US" sz="2400" b="1" dirty="0"/>
              <a:t>الإغريق</a:t>
            </a:r>
            <a:r>
              <a:rPr lang="ar-EG" altLang="en-US" sz="2400" b="1" dirty="0"/>
              <a:t> فكرة </a:t>
            </a:r>
            <a:r>
              <a:rPr lang="ar-EG" altLang="en-US" sz="2400" b="1" dirty="0"/>
              <a:t>الزيادة السكانية بهدف القوة الحربية ( منظور </a:t>
            </a:r>
            <a:r>
              <a:rPr lang="ar-EG" altLang="en-US" sz="2400" b="1" dirty="0"/>
              <a:t>عسكري </a:t>
            </a:r>
            <a:r>
              <a:rPr lang="ar-EG" altLang="en-US" sz="2400" b="1" dirty="0"/>
              <a:t>) وتبنى هذه الفلسفة الرومان بعد </a:t>
            </a:r>
            <a:r>
              <a:rPr lang="ar-EG" altLang="en-US" sz="2400" b="1" dirty="0"/>
              <a:t>ذلك</a:t>
            </a:r>
            <a:r>
              <a:rPr lang="ar-SA" altLang="en-US" sz="2400" b="1" dirty="0"/>
              <a:t> .</a:t>
            </a:r>
            <a:endParaRPr lang="ar-EG" altLang="en-US" sz="2400" b="1" dirty="0"/>
          </a:p>
          <a:p>
            <a:pPr algn="justLow">
              <a:lnSpc>
                <a:spcPct val="150000"/>
              </a:lnSpc>
            </a:pPr>
            <a:endParaRPr lang="ar-EG" altLang="en-US" sz="2400" b="1" dirty="0"/>
          </a:p>
          <a:p>
            <a:pPr algn="justLow">
              <a:lnSpc>
                <a:spcPct val="150000"/>
              </a:lnSpc>
            </a:pPr>
            <a:r>
              <a:rPr lang="ar-EG" altLang="en-US" sz="2400" b="1" dirty="0"/>
              <a:t>كما تبنى فكرة الزيادة السكانية كل من ( نابليون بونابرت ، موسيلينى ، هتلر ) </a:t>
            </a:r>
            <a:r>
              <a:rPr lang="ar-EG" altLang="en-US" sz="2400" b="1" dirty="0"/>
              <a:t>في </a:t>
            </a:r>
            <a:r>
              <a:rPr lang="ar-EG" altLang="en-US" sz="2400" b="1" dirty="0"/>
              <a:t>العصر الحـــــــديث وقد اتخذت الدعوة النازية من فكرة زيادة السكان شكلا سياسيا وعســـكريا واثنولوجيا . اذ لم تدعو النازية الى الزيادة المطلقة لكل سكان العالم بل تختص بها نفسا ( الدم </a:t>
            </a:r>
            <a:r>
              <a:rPr lang="ar-EG" altLang="en-US" sz="2400" b="1" dirty="0"/>
              <a:t>النقي </a:t>
            </a:r>
            <a:r>
              <a:rPr lang="ar-EG" altLang="en-US" sz="2400" b="1" dirty="0"/>
              <a:t>) فقط تكاثر الجنــــس </a:t>
            </a:r>
            <a:r>
              <a:rPr lang="ar-EG" altLang="en-US" sz="2400" b="1" dirty="0"/>
              <a:t>الجرماني </a:t>
            </a:r>
            <a:r>
              <a:rPr lang="ar-EG" altLang="en-US" sz="2400" b="1" dirty="0"/>
              <a:t>وتكاثرهم عددا  على أسا س أنه أفضل الأجناس .</a:t>
            </a:r>
          </a:p>
          <a:p>
            <a:pPr algn="justLow">
              <a:lnSpc>
                <a:spcPct val="150000"/>
              </a:lnSpc>
            </a:pPr>
            <a:endParaRPr lang="ar-EG" altLang="en-US" sz="2400" b="1" dirty="0"/>
          </a:p>
          <a:p>
            <a:pPr marL="0" indent="0" algn="justLow">
              <a:lnSpc>
                <a:spcPct val="150000"/>
              </a:lnSpc>
              <a:buNone/>
            </a:pPr>
            <a:endParaRPr lang="ar-EG" altLang="en-US" sz="2400" b="1" dirty="0"/>
          </a:p>
          <a:p>
            <a:pPr marL="0" indent="0" algn="justLow">
              <a:lnSpc>
                <a:spcPct val="150000"/>
              </a:lnSpc>
              <a:buNone/>
            </a:pPr>
            <a:endParaRPr lang="ar-EG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3480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620689"/>
            <a:ext cx="8229600" cy="55054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ar-EG" altLang="en-US" sz="3600" b="1" dirty="0">
                <a:solidFill>
                  <a:srgbClr val="FFFF00"/>
                </a:solidFill>
              </a:rPr>
              <a:t>وقد ساعد على ظهور هذه النظريات </a:t>
            </a:r>
            <a:r>
              <a:rPr lang="ar-EG" altLang="en-US" sz="3600" b="1" dirty="0">
                <a:solidFill>
                  <a:srgbClr val="FFFF00"/>
                </a:solidFill>
              </a:rPr>
              <a:t>التي </a:t>
            </a:r>
            <a:r>
              <a:rPr lang="ar-EG" altLang="en-US" sz="3600" b="1" dirty="0">
                <a:solidFill>
                  <a:srgbClr val="FFFF00"/>
                </a:solidFill>
              </a:rPr>
              <a:t>ترمى الى زيادة السكان الاعتقاد بأن كبر حجم سكان الدولة يعتبر </a:t>
            </a:r>
            <a:r>
              <a:rPr lang="ar-EG" altLang="en-US" sz="3600" b="1" dirty="0">
                <a:solidFill>
                  <a:srgbClr val="FFFF00"/>
                </a:solidFill>
              </a:rPr>
              <a:t>في </a:t>
            </a:r>
            <a:r>
              <a:rPr lang="ar-EG" altLang="en-US" sz="3600" b="1" dirty="0">
                <a:solidFill>
                  <a:srgbClr val="FFFF00"/>
                </a:solidFill>
              </a:rPr>
              <a:t>حد ذاته قوة تؤدى الى احترامها </a:t>
            </a:r>
            <a:r>
              <a:rPr lang="ar-EG" altLang="en-US" sz="3600" b="1" dirty="0">
                <a:solidFill>
                  <a:srgbClr val="FFFF00"/>
                </a:solidFill>
              </a:rPr>
              <a:t>في </a:t>
            </a:r>
            <a:r>
              <a:rPr lang="ar-EG" altLang="en-US" sz="3600" b="1" dirty="0">
                <a:solidFill>
                  <a:srgbClr val="FFFF00"/>
                </a:solidFill>
              </a:rPr>
              <a:t>المجال </a:t>
            </a:r>
            <a:r>
              <a:rPr lang="ar-EG" altLang="en-US" sz="3600" b="1" dirty="0">
                <a:solidFill>
                  <a:srgbClr val="FFFF00"/>
                </a:solidFill>
              </a:rPr>
              <a:t>الدولي  </a:t>
            </a:r>
            <a:r>
              <a:rPr lang="ar-EG" altLang="en-US" sz="3600" b="1" dirty="0">
                <a:solidFill>
                  <a:srgbClr val="FFFF00"/>
                </a:solidFill>
              </a:rPr>
              <a:t>. كما أن زيادة سكـــــــان الدولة يمثل زيادة لقوتها الاقتصادية اذ أن كثرة القوى العاملة سوف يزيد من قوة الانتاج .</a:t>
            </a:r>
          </a:p>
          <a:p>
            <a:pPr>
              <a:lnSpc>
                <a:spcPct val="150000"/>
              </a:lnSpc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496513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404664"/>
            <a:ext cx="8640960" cy="6048672"/>
          </a:xfrm>
        </p:spPr>
        <p:txBody>
          <a:bodyPr/>
          <a:lstStyle/>
          <a:p>
            <a:pPr algn="justLow">
              <a:lnSpc>
                <a:spcPct val="150000"/>
              </a:lnSpc>
            </a:pPr>
            <a:r>
              <a:rPr lang="ar-EG" altLang="en-US" b="1" dirty="0"/>
              <a:t>هناك من ينادى بأن </a:t>
            </a:r>
            <a:r>
              <a:rPr lang="ar-EG" altLang="en-US" b="1" dirty="0" smtClean="0"/>
              <a:t>الاديان </a:t>
            </a:r>
            <a:r>
              <a:rPr lang="ar-EG" altLang="en-US" b="1" dirty="0"/>
              <a:t>السماوية تدعو الى  زيادة السكان فقد ورد </a:t>
            </a:r>
            <a:r>
              <a:rPr lang="ar-EG" altLang="en-US" b="1" dirty="0" smtClean="0"/>
              <a:t>في </a:t>
            </a:r>
            <a:r>
              <a:rPr lang="ar-EG" altLang="en-US" b="1" dirty="0"/>
              <a:t>القرآن الكريم </a:t>
            </a:r>
            <a:r>
              <a:rPr lang="ar-EG" altLang="en-US" b="1" dirty="0">
                <a:solidFill>
                  <a:srgbClr val="FFFF00"/>
                </a:solidFill>
              </a:rPr>
              <a:t>بسم الله الرحمن الـــــرحيم {</a:t>
            </a:r>
            <a:r>
              <a:rPr lang="ar-SA" altLang="en-US" b="1" dirty="0">
                <a:solidFill>
                  <a:srgbClr val="FFFF00"/>
                </a:solidFill>
              </a:rPr>
              <a:t>الْمَالُ وَالْبَنُونَ زِينَةُ الْحَيَاةِ الدُّنْيَا وَالْبَاقِيَاتُ الصَّالِحَاتُ خَيْرٌ عِندَ رَبِّكَ ثَوَاباً وَخَيْرٌ أَمَلاً </a:t>
            </a:r>
            <a:r>
              <a:rPr lang="ar-EG" altLang="en-US" b="1" dirty="0">
                <a:solidFill>
                  <a:srgbClr val="FFFF00"/>
                </a:solidFill>
              </a:rPr>
              <a:t>}</a:t>
            </a:r>
            <a:r>
              <a:rPr lang="ar-SA" altLang="en-US" b="1" dirty="0">
                <a:solidFill>
                  <a:srgbClr val="FFFF00"/>
                </a:solidFill>
              </a:rPr>
              <a:t>الكهف</a:t>
            </a:r>
            <a:r>
              <a:rPr lang="ar-EG" altLang="en-US" b="1" dirty="0">
                <a:solidFill>
                  <a:srgbClr val="FFFF00"/>
                </a:solidFill>
              </a:rPr>
              <a:t>46 صـــدق الله العظيم </a:t>
            </a:r>
            <a:r>
              <a:rPr lang="ar-EG" altLang="en-US" b="1" dirty="0">
                <a:solidFill>
                  <a:srgbClr val="FF9900"/>
                </a:solidFill>
              </a:rPr>
              <a:t>وقال رسول الله </a:t>
            </a:r>
            <a:r>
              <a:rPr lang="ar-EG" altLang="en-US" b="1" dirty="0" err="1">
                <a:solidFill>
                  <a:srgbClr val="FF9900"/>
                </a:solidFill>
              </a:rPr>
              <a:t>فى</a:t>
            </a:r>
            <a:r>
              <a:rPr lang="ar-EG" altLang="en-US" b="1" dirty="0">
                <a:solidFill>
                  <a:srgbClr val="FF9900"/>
                </a:solidFill>
              </a:rPr>
              <a:t> حديث شريف ( تزاوجوا وتناسلوا </a:t>
            </a:r>
            <a:r>
              <a:rPr lang="ar-EG" altLang="en-US" b="1" dirty="0" smtClean="0">
                <a:solidFill>
                  <a:srgbClr val="FF9900"/>
                </a:solidFill>
              </a:rPr>
              <a:t>فإني </a:t>
            </a:r>
            <a:r>
              <a:rPr lang="ar-EG" altLang="en-US" b="1" dirty="0">
                <a:solidFill>
                  <a:srgbClr val="FF9900"/>
                </a:solidFill>
              </a:rPr>
              <a:t>مباه بكم الأمم يوم القيامة ) صدق رسول الله صلى الله عليه وسلم</a:t>
            </a:r>
          </a:p>
          <a:p>
            <a:pPr marL="0" indent="0" algn="justLow"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038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rrowheads="1"/>
          </p:cNvSpPr>
          <p:nvPr>
            <p:ph type="title"/>
          </p:nvPr>
        </p:nvSpPr>
        <p:spPr>
          <a:ln>
            <a:solidFill>
              <a:srgbClr val="FF3300"/>
            </a:solidFill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1218930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</p:spPr>
        <p:txBody>
          <a:bodyPr>
            <a:flatTx/>
          </a:bodyPr>
          <a:lstStyle/>
          <a:p>
            <a:r>
              <a:rPr lang="ar-EG" altLang="en-US" sz="4000">
                <a:solidFill>
                  <a:srgbClr val="FFFF00"/>
                </a:solidFill>
              </a:rPr>
              <a:t>النظريات التى تنادى بالحد من الزيادة السكانية </a:t>
            </a:r>
            <a:endParaRPr lang="en-US" altLang="en-US" sz="4000">
              <a:solidFill>
                <a:srgbClr val="FFFF00"/>
              </a:solidFill>
            </a:endParaRP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844676"/>
            <a:ext cx="8229600" cy="4525963"/>
          </a:xfrm>
        </p:spPr>
        <p:txBody>
          <a:bodyPr/>
          <a:lstStyle/>
          <a:p>
            <a:pPr algn="justLow">
              <a:lnSpc>
                <a:spcPct val="150000"/>
              </a:lnSpc>
            </a:pPr>
            <a:r>
              <a:rPr lang="ar-EG" altLang="en-US" b="1" dirty="0"/>
              <a:t>وهــــى نظريات حديثة لها جذور قديمة تنادى بفكرة الملاءمة والموازنة بين الموارد الاقتصادية  أو حاجــــات الانســــان وأعداده المتزايدة . فالبيئة </a:t>
            </a:r>
            <a:r>
              <a:rPr lang="ar-EG" altLang="en-US" b="1" dirty="0" smtClean="0"/>
              <a:t>في </a:t>
            </a:r>
            <a:r>
              <a:rPr lang="ar-EG" altLang="en-US" b="1" dirty="0"/>
              <a:t>نظرهم مهما تنوعت </a:t>
            </a:r>
            <a:r>
              <a:rPr lang="ar-EG" altLang="en-US" b="1" dirty="0">
                <a:solidFill>
                  <a:srgbClr val="FF0000"/>
                </a:solidFill>
              </a:rPr>
              <a:t>محدودة الموارد </a:t>
            </a:r>
            <a:r>
              <a:rPr lang="ar-EG" altLang="en-US" b="1" dirty="0"/>
              <a:t>ولا يمكن أن </a:t>
            </a:r>
            <a:r>
              <a:rPr lang="ar-EG" altLang="en-US" b="1" dirty="0" smtClean="0"/>
              <a:t>تفي </a:t>
            </a:r>
            <a:r>
              <a:rPr lang="ar-EG" altLang="en-US" b="1" dirty="0"/>
              <a:t>بجميـــــع حاجات السكان ورغبات الانسان المتزايدة .ومن ثم فعملية الملاءمة أمر </a:t>
            </a:r>
            <a:r>
              <a:rPr lang="ar-EG" altLang="en-US" b="1" dirty="0" smtClean="0"/>
              <a:t>ضروري </a:t>
            </a:r>
            <a:r>
              <a:rPr lang="ar-EG" altLang="en-US" b="1" dirty="0"/>
              <a:t>للحياة </a:t>
            </a:r>
          </a:p>
          <a:p>
            <a:pPr>
              <a:lnSpc>
                <a:spcPct val="120000"/>
              </a:lnSpc>
            </a:pPr>
            <a:endParaRPr lang="ar-EG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37084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3512" y="116632"/>
            <a:ext cx="8712968" cy="6552728"/>
          </a:xfrm>
        </p:spPr>
        <p:txBody>
          <a:bodyPr/>
          <a:lstStyle/>
          <a:p>
            <a:pPr algn="justLow">
              <a:lnSpc>
                <a:spcPct val="150000"/>
              </a:lnSpc>
            </a:pPr>
            <a:r>
              <a:rPr lang="ar-EG" altLang="en-US" b="1" dirty="0"/>
              <a:t>وكمـــــا كانت زيادة الســــــكان فكرة قديمة كذلك فإن سياسة منع السكان من التزايد السريع </a:t>
            </a:r>
            <a:r>
              <a:rPr lang="ar-SA" altLang="en-US" b="1" dirty="0" smtClean="0"/>
              <a:t>فكرة قديمة أيضاً .</a:t>
            </a:r>
          </a:p>
          <a:p>
            <a:pPr algn="justLow">
              <a:lnSpc>
                <a:spcPct val="150000"/>
              </a:lnSpc>
            </a:pPr>
            <a:r>
              <a:rPr lang="ar-SA" altLang="en-US" b="1" dirty="0" smtClean="0"/>
              <a:t> </a:t>
            </a:r>
            <a:r>
              <a:rPr lang="ar-EG" altLang="en-US" b="1" dirty="0" smtClean="0"/>
              <a:t>ومن </a:t>
            </a:r>
            <a:r>
              <a:rPr lang="ar-EG" altLang="en-US" b="1" dirty="0"/>
              <a:t>المعروف أن العرب </a:t>
            </a:r>
            <a:r>
              <a:rPr lang="ar-SA" altLang="en-US" b="1" dirty="0" smtClean="0"/>
              <a:t>قبل الإسلام</a:t>
            </a:r>
            <a:r>
              <a:rPr lang="ar-EG" altLang="en-US" b="1" dirty="0" smtClean="0"/>
              <a:t> </a:t>
            </a:r>
            <a:r>
              <a:rPr lang="ar-EG" altLang="en-US" b="1" dirty="0"/>
              <a:t>كانوا </a:t>
            </a:r>
            <a:r>
              <a:rPr lang="ar-SA" altLang="en-US" b="1" dirty="0" smtClean="0"/>
              <a:t>يوأدون البنات </a:t>
            </a:r>
            <a:r>
              <a:rPr lang="ar-EG" altLang="en-US" b="1" dirty="0" smtClean="0"/>
              <a:t>وقد </a:t>
            </a:r>
            <a:r>
              <a:rPr lang="ar-EG" altLang="en-US" b="1" dirty="0"/>
              <a:t>تلاشى هذا واندثر مع قدوم </a:t>
            </a:r>
            <a:r>
              <a:rPr lang="ar-EG" altLang="en-US" b="1" dirty="0" smtClean="0"/>
              <a:t>الإسلام</a:t>
            </a:r>
            <a:r>
              <a:rPr lang="ar-SA" altLang="en-US" b="1" dirty="0" smtClean="0"/>
              <a:t> ،</a:t>
            </a:r>
            <a:r>
              <a:rPr lang="ar-EG" altLang="en-US" b="1" dirty="0" smtClean="0"/>
              <a:t> </a:t>
            </a:r>
            <a:r>
              <a:rPr lang="ar-EG" altLang="en-US" b="1" dirty="0"/>
              <a:t>وانتقلت هذه الظاهرة الى المجتمعات المتحضرة ( المتقدمة تكنولوجيا ) للحد من زيـادة السكان والتخلص من مسؤولية تكوين </a:t>
            </a:r>
            <a:r>
              <a:rPr lang="ar-EG" altLang="en-US" b="1" dirty="0" smtClean="0"/>
              <a:t>ال</a:t>
            </a:r>
            <a:r>
              <a:rPr lang="ar-SA" altLang="en-US" b="1" dirty="0" smtClean="0"/>
              <a:t>أ</a:t>
            </a:r>
            <a:r>
              <a:rPr lang="ar-EG" altLang="en-US" b="1" dirty="0" smtClean="0"/>
              <a:t>سرة  </a:t>
            </a:r>
            <a:r>
              <a:rPr lang="ar-EG" altLang="en-US" b="1" dirty="0"/>
              <a:t>فظهر ( الاجهاض </a:t>
            </a:r>
            <a:r>
              <a:rPr lang="en-US" altLang="en-US" b="1" dirty="0"/>
              <a:t>abortion </a:t>
            </a:r>
            <a:r>
              <a:rPr lang="ar-EG" altLang="en-US" b="1" dirty="0"/>
              <a:t> ) وهو فعل يمارس سريا وان كانت بعض الــــــــدول </a:t>
            </a:r>
            <a:r>
              <a:rPr lang="ar-EG" altLang="en-US" b="1" dirty="0" smtClean="0"/>
              <a:t>تبيحه </a:t>
            </a:r>
            <a:r>
              <a:rPr lang="ar-EG" altLang="en-US" b="1" dirty="0"/>
              <a:t>للأسف </a:t>
            </a:r>
            <a:r>
              <a:rPr lang="ar-SA" altLang="en-US" b="1" dirty="0" smtClean="0"/>
              <a:t>.</a:t>
            </a:r>
            <a:endParaRPr lang="en-US" altLang="en-US" b="1" dirty="0"/>
          </a:p>
          <a:p>
            <a:pPr algn="justLow"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823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745059"/>
          </a:xfrm>
        </p:spPr>
        <p:txBody>
          <a:bodyPr>
            <a:normAutofit/>
          </a:bodyPr>
          <a:lstStyle/>
          <a:p>
            <a:pPr rtl="1">
              <a:lnSpc>
                <a:spcPct val="150000"/>
              </a:lnSpc>
            </a:pPr>
            <a:r>
              <a:rPr lang="ar-SA" b="1" dirty="0" smtClean="0">
                <a:solidFill>
                  <a:srgbClr val="002060"/>
                </a:solidFill>
              </a:rPr>
              <a:t>الوحدة الأولى </a:t>
            </a:r>
            <a:r>
              <a:rPr lang="ar-SA" b="1" dirty="0" smtClean="0">
                <a:solidFill>
                  <a:schemeClr val="accent6"/>
                </a:solidFill>
              </a:rPr>
              <a:t/>
            </a:r>
            <a:br>
              <a:rPr lang="ar-SA" b="1" dirty="0" smtClean="0">
                <a:solidFill>
                  <a:schemeClr val="accent6"/>
                </a:solidFill>
              </a:rPr>
            </a:br>
            <a:r>
              <a:rPr lang="ar-SA" b="1" dirty="0" smtClean="0">
                <a:solidFill>
                  <a:srgbClr val="FF0000"/>
                </a:solidFill>
              </a:rPr>
              <a:t>مفاهيم وتعريفات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2420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Rot="1" noChangeArrowheads="1"/>
          </p:cNvSpPr>
          <p:nvPr>
            <p:ph type="title"/>
          </p:nvPr>
        </p:nvSpPr>
        <p:spPr>
          <a:ln>
            <a:solidFill>
              <a:srgbClr val="FF9900"/>
            </a:solidFill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  <a:contourClr>
              <a:srgbClr val="FF9900"/>
            </a:contourClr>
          </a:sp3d>
        </p:spPr>
        <p:txBody>
          <a:bodyPr>
            <a:flatTx/>
          </a:bodyPr>
          <a:lstStyle/>
          <a:p>
            <a:r>
              <a:rPr lang="ar-EG" altLang="en-US" sz="4000">
                <a:solidFill>
                  <a:schemeClr val="hlink"/>
                </a:solidFill>
              </a:rPr>
              <a:t>مبررات أصحاب نظرية الحد من الزيادة السكانية </a:t>
            </a:r>
            <a:endParaRPr lang="en-US" altLang="en-US" sz="4000">
              <a:solidFill>
                <a:schemeClr val="hlink"/>
              </a:solidFill>
            </a:endParaRP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417638"/>
            <a:ext cx="8229600" cy="532373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ar-EG" altLang="en-US" sz="2400" b="1" dirty="0"/>
          </a:p>
          <a:p>
            <a:pPr>
              <a:lnSpc>
                <a:spcPct val="80000"/>
              </a:lnSpc>
            </a:pPr>
            <a:r>
              <a:rPr lang="ar-EG" altLang="en-US" sz="2800" b="1" dirty="0"/>
              <a:t>ان زيـــــــادة السكــــان </a:t>
            </a:r>
            <a:r>
              <a:rPr lang="ar-EG" altLang="en-US" sz="2800" b="1" dirty="0"/>
              <a:t>في </a:t>
            </a:r>
            <a:r>
              <a:rPr lang="ar-EG" altLang="en-US" sz="2800" b="1" dirty="0"/>
              <a:t>البلاد المحدودة الموارد لابد وأن </a:t>
            </a:r>
            <a:r>
              <a:rPr lang="ar-EG" altLang="en-US" sz="2800" b="1" dirty="0">
                <a:solidFill>
                  <a:srgbClr val="FF0000"/>
                </a:solidFill>
              </a:rPr>
              <a:t>تؤدى الى انخفاض مستوى المعيشة.</a:t>
            </a:r>
          </a:p>
          <a:p>
            <a:pPr>
              <a:lnSpc>
                <a:spcPct val="80000"/>
              </a:lnSpc>
            </a:pPr>
            <a:endParaRPr lang="ar-EG" altLang="en-US" sz="2800" b="1" dirty="0"/>
          </a:p>
          <a:p>
            <a:pPr>
              <a:lnSpc>
                <a:spcPct val="80000"/>
              </a:lnSpc>
            </a:pPr>
            <a:r>
              <a:rPr lang="ar-EG" altLang="en-US" sz="2800" b="1" dirty="0"/>
              <a:t>ان زيادة السكـــــان مع ضعف الكفاية الانتاجية بسبب قلة الموارد الغذائية </a:t>
            </a:r>
            <a:r>
              <a:rPr lang="ar-EG" altLang="en-US" sz="2800" b="1" dirty="0">
                <a:solidFill>
                  <a:srgbClr val="FF0000"/>
                </a:solidFill>
              </a:rPr>
              <a:t>يؤدى الى انتشار المجاعات والإجرام.</a:t>
            </a:r>
          </a:p>
          <a:p>
            <a:pPr>
              <a:lnSpc>
                <a:spcPct val="80000"/>
              </a:lnSpc>
            </a:pPr>
            <a:endParaRPr lang="ar-EG" altLang="en-US" sz="2800" b="1" dirty="0"/>
          </a:p>
          <a:p>
            <a:pPr>
              <a:lnSpc>
                <a:spcPct val="80000"/>
              </a:lnSpc>
            </a:pPr>
            <a:r>
              <a:rPr lang="ar-EG" altLang="en-US" sz="2800" b="1" dirty="0"/>
              <a:t>ان تزايد عدد السكــــان </a:t>
            </a:r>
            <a:r>
              <a:rPr lang="ar-EG" altLang="en-US" sz="2800" b="1" dirty="0">
                <a:solidFill>
                  <a:srgbClr val="FF0000"/>
                </a:solidFill>
              </a:rPr>
              <a:t>يؤدى الى انخفاض المستوى </a:t>
            </a:r>
            <a:r>
              <a:rPr lang="ar-EG" altLang="en-US" sz="2800" b="1" dirty="0" err="1">
                <a:solidFill>
                  <a:srgbClr val="FF0000"/>
                </a:solidFill>
              </a:rPr>
              <a:t>الصحى</a:t>
            </a:r>
            <a:r>
              <a:rPr lang="ar-EG" altLang="en-US" sz="2800" b="1" dirty="0">
                <a:solidFill>
                  <a:srgbClr val="FF0000"/>
                </a:solidFill>
              </a:rPr>
              <a:t> وانتشار الأمراض </a:t>
            </a:r>
            <a:r>
              <a:rPr lang="ar-EG" altLang="en-US" sz="2800" b="1" dirty="0"/>
              <a:t>مادامت الامكانات المـــوجودة </a:t>
            </a:r>
            <a:r>
              <a:rPr lang="ar-EG" altLang="en-US" sz="2800" b="1" dirty="0" err="1"/>
              <a:t>فى</a:t>
            </a:r>
            <a:r>
              <a:rPr lang="ar-EG" altLang="en-US" sz="2800" b="1" dirty="0"/>
              <a:t> بيئة محدودة والرعاية الصحية </a:t>
            </a:r>
            <a:r>
              <a:rPr lang="ar-EG" altLang="en-US" sz="2800" b="1" dirty="0"/>
              <a:t>لا تتطور </a:t>
            </a:r>
            <a:r>
              <a:rPr lang="ar-EG" altLang="en-US" sz="2800" b="1" dirty="0"/>
              <a:t>بنفس سرعة تطور السكان .</a:t>
            </a:r>
          </a:p>
          <a:p>
            <a:pPr>
              <a:lnSpc>
                <a:spcPct val="80000"/>
              </a:lnSpc>
            </a:pPr>
            <a:endParaRPr lang="ar-EG" altLang="en-US" sz="2800" b="1" dirty="0"/>
          </a:p>
          <a:p>
            <a:pPr>
              <a:lnSpc>
                <a:spcPct val="80000"/>
              </a:lnSpc>
            </a:pPr>
            <a:r>
              <a:rPr lang="ar-EG" altLang="en-US" sz="2800" b="1" dirty="0"/>
              <a:t>ان زيادة عدد السكان قد </a:t>
            </a:r>
            <a:r>
              <a:rPr lang="ar-EG" altLang="en-US" sz="2800" b="1" dirty="0">
                <a:solidFill>
                  <a:srgbClr val="FF0000"/>
                </a:solidFill>
              </a:rPr>
              <a:t>تؤدى الى الحـــــــروب أو تؤدى الـــــــــى الاستعمــــار</a:t>
            </a:r>
            <a:r>
              <a:rPr lang="ar-EG" altLang="en-US" sz="2800" b="1" dirty="0"/>
              <a:t> لتكون متنفسا للبلد المزدحم بالسكان  أو تكون سوقا جديدة لمواردها 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US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77836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>
                <a:solidFill>
                  <a:srgbClr val="FF0000"/>
                </a:solidFill>
              </a:rPr>
              <a:t>مبدأ "مالتوس" في السكان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8354"/>
            <a:ext cx="10515600" cy="5212080"/>
          </a:xfrm>
        </p:spPr>
        <p:txBody>
          <a:bodyPr>
            <a:normAutofit fontScale="85000" lnSpcReduction="10000"/>
          </a:bodyPr>
          <a:lstStyle/>
          <a:p>
            <a:pPr algn="justLow" rtl="1">
              <a:lnSpc>
                <a:spcPct val="200000"/>
              </a:lnSpc>
            </a:pPr>
            <a:r>
              <a:rPr lang="ar-SA" b="1" dirty="0" smtClean="0"/>
              <a:t>بدأت الدراسات العلمية للسكان بـ " توماس روبرت مالتوس " لأنه أول من وجه دراستها بطريقة علمية إحصائية </a:t>
            </a:r>
            <a:r>
              <a:rPr lang="ar-SA" b="1" dirty="0"/>
              <a:t>.</a:t>
            </a:r>
            <a:endParaRPr lang="en-US" b="1" dirty="0" smtClean="0"/>
          </a:p>
          <a:p>
            <a:pPr algn="justLow" rtl="1">
              <a:lnSpc>
                <a:spcPct val="200000"/>
              </a:lnSpc>
            </a:pPr>
            <a:r>
              <a:rPr lang="ar-SA" b="1" dirty="0" smtClean="0"/>
              <a:t>بنى قضيته على حقيقتين :</a:t>
            </a:r>
          </a:p>
          <a:p>
            <a:pPr algn="justLow" rtl="1">
              <a:lnSpc>
                <a:spcPct val="200000"/>
              </a:lnSpc>
              <a:buFontTx/>
              <a:buChar char="-"/>
            </a:pPr>
            <a:r>
              <a:rPr lang="ar-SA" b="1" dirty="0" smtClean="0"/>
              <a:t>أن الغذاء ضروري لحياة الإنسان .</a:t>
            </a:r>
          </a:p>
          <a:p>
            <a:pPr algn="justLow" rtl="1">
              <a:lnSpc>
                <a:spcPct val="200000"/>
              </a:lnSpc>
              <a:buFontTx/>
              <a:buChar char="-"/>
            </a:pPr>
            <a:r>
              <a:rPr lang="ar-SA" b="1" dirty="0" smtClean="0"/>
              <a:t>أن التكاثر بين النوعين ضرورة أيضاً .</a:t>
            </a:r>
          </a:p>
          <a:p>
            <a:pPr marL="0" indent="0" algn="justLow" rtl="1">
              <a:lnSpc>
                <a:spcPct val="200000"/>
              </a:lnSpc>
              <a:buNone/>
            </a:pPr>
            <a:r>
              <a:rPr lang="ar-SA" b="1" dirty="0" smtClean="0"/>
              <a:t>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23819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913018"/>
          </a:xfrm>
        </p:spPr>
        <p:txBody>
          <a:bodyPr/>
          <a:lstStyle/>
          <a:p>
            <a:r>
              <a:rPr lang="ar-SA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951119"/>
            <a:ext cx="10515600" cy="3671750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b="1" dirty="0"/>
              <a:t>توماس روبرت مالتوس باحث سكاني واقتصادي </a:t>
            </a:r>
            <a:r>
              <a:rPr lang="ar-SA" b="1" dirty="0" smtClean="0"/>
              <a:t>وسياسي إنجليزي، مشهور </a:t>
            </a:r>
            <a:r>
              <a:rPr lang="ar-SA" b="1" dirty="0"/>
              <a:t>بنظرياته المؤثرة حول التكاثر السكاني. </a:t>
            </a:r>
            <a:endParaRPr lang="ar-SA" b="1" dirty="0" smtClean="0"/>
          </a:p>
          <a:p>
            <a:pPr algn="r" rtl="1">
              <a:lnSpc>
                <a:spcPct val="150000"/>
              </a:lnSpc>
            </a:pPr>
            <a:r>
              <a:rPr lang="ar-SA" b="1" dirty="0" smtClean="0"/>
              <a:t>الميلاد</a:t>
            </a:r>
            <a:r>
              <a:rPr lang="ar-SA" b="1" dirty="0"/>
              <a:t>: ١٣ فبراير، ١٧٦٦</a:t>
            </a:r>
          </a:p>
          <a:p>
            <a:pPr algn="r" rtl="1">
              <a:lnSpc>
                <a:spcPct val="150000"/>
              </a:lnSpc>
            </a:pPr>
            <a:r>
              <a:rPr lang="ar-SA" b="1" dirty="0"/>
              <a:t>الوفاة: ٢٩ ديسمبر، ١٨٣٤، باث، المملكة </a:t>
            </a:r>
            <a:r>
              <a:rPr lang="ar-SA" b="1" dirty="0" smtClean="0"/>
              <a:t>المتحدة.</a:t>
            </a:r>
            <a:endParaRPr lang="en-US" b="1" dirty="0"/>
          </a:p>
        </p:txBody>
      </p:sp>
      <p:graphicFrame>
        <p:nvGraphicFramePr>
          <p:cNvPr id="7" name="Content Placeholder 4"/>
          <p:cNvGraphicFramePr>
            <a:graphicFrameLocks noGrp="1"/>
          </p:cNvGraphicFramePr>
          <p:nvPr>
            <p:ph idx="1"/>
          </p:nvPr>
        </p:nvGraphicFramePr>
        <p:xfrm>
          <a:off x="4545874" y="327026"/>
          <a:ext cx="2808516" cy="2847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8595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pPr algn="r" rtl="1"/>
            <a:r>
              <a:rPr lang="ar-SA" b="1" dirty="0" smtClean="0">
                <a:solidFill>
                  <a:srgbClr val="FF0000"/>
                </a:solidFill>
              </a:rPr>
              <a:t>نظرية مالتوس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en-US" dirty="0" smtClean="0">
                <a:solidFill>
                  <a:srgbClr val="FF0000"/>
                </a:solidFill>
              </a:rPr>
              <a:t>Malthus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ar-SA" b="1" dirty="0" smtClean="0"/>
              <a:t>" قوة السكان في التزايد أعظم من قوة الأرض في انتاج الغذاء ، فالسكان إذا لم يعق نموهم عائق يتزايدون حسب متوالية هندسية في الوقت الذي يتزايد فيه انتاج الغذاء حسب متوالية عددية فقط ، ولما كان الإنسان لا يستطيع العيش بدون غذاء فإن هاتين القوتين غير المتعادلتين لابد أن يوجها نحو التعادل ."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6463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rrowheads="1"/>
          </p:cNvSpPr>
          <p:nvPr>
            <p:ph type="title"/>
          </p:nvPr>
        </p:nvSpPr>
        <p:spPr>
          <a:solidFill>
            <a:srgbClr val="FFFF00"/>
          </a:solidFill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00"/>
            </a:extrusionClr>
            <a:contourClr>
              <a:srgbClr val="FFFF00"/>
            </a:contourClr>
          </a:sp3d>
        </p:spPr>
        <p:txBody>
          <a:bodyPr>
            <a:flatTx/>
          </a:bodyPr>
          <a:lstStyle/>
          <a:p>
            <a:r>
              <a:rPr lang="ar-EG" altLang="en-US" dirty="0">
                <a:solidFill>
                  <a:srgbClr val="FF3300"/>
                </a:solidFill>
              </a:rPr>
              <a:t>نظرية مالثوس </a:t>
            </a:r>
            <a:r>
              <a:rPr lang="en-US" altLang="en-US" dirty="0" smtClean="0">
                <a:solidFill>
                  <a:srgbClr val="FF3300"/>
                </a:solidFill>
              </a:rPr>
              <a:t>Malthus</a:t>
            </a:r>
            <a:endParaRPr lang="en-US" altLang="en-US" dirty="0">
              <a:solidFill>
                <a:srgbClr val="FF3300"/>
              </a:solidFill>
            </a:endParaRP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56138" y="1484314"/>
            <a:ext cx="5904358" cy="5373687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ar-EG" altLang="en-US" sz="2400" b="1" dirty="0"/>
          </a:p>
          <a:p>
            <a:pPr algn="justLow">
              <a:lnSpc>
                <a:spcPct val="90000"/>
              </a:lnSpc>
            </a:pPr>
            <a:r>
              <a:rPr lang="ar-EG" altLang="en-US" sz="2400" b="1" dirty="0"/>
              <a:t>تعتبـــــــر رسالــــة مالثوس عن السكان أهم رسالة سكانيـــــة ظهرت </a:t>
            </a:r>
            <a:r>
              <a:rPr lang="ar-EG" altLang="en-US" sz="2400" b="1" dirty="0"/>
              <a:t>في </a:t>
            </a:r>
            <a:r>
              <a:rPr lang="ar-EG" altLang="en-US" sz="2400" b="1" dirty="0"/>
              <a:t>الـــقرن الــــتاسع عشر .حيث توضح الــــعلاقة بين الموارد الاقتصادية ( الطعام ) وبين السكان ( عدد الأفواه ) </a:t>
            </a:r>
            <a:r>
              <a:rPr lang="ar-EG" altLang="en-US" sz="2400" b="1" dirty="0"/>
              <a:t>التي </a:t>
            </a:r>
            <a:r>
              <a:rPr lang="ar-EG" altLang="en-US" sz="2400" b="1" dirty="0"/>
              <a:t>تلتهمه.</a:t>
            </a:r>
          </a:p>
          <a:p>
            <a:pPr algn="justLow">
              <a:lnSpc>
                <a:spcPct val="90000"/>
              </a:lnSpc>
            </a:pPr>
            <a:endParaRPr lang="ar-EG" altLang="en-US" sz="2400" b="1" dirty="0">
              <a:solidFill>
                <a:srgbClr val="FFFF00"/>
              </a:solidFill>
            </a:endParaRPr>
          </a:p>
          <a:p>
            <a:pPr algn="justLow">
              <a:lnSpc>
                <a:spcPct val="150000"/>
              </a:lnSpc>
            </a:pPr>
            <a:r>
              <a:rPr lang="ar-EG" altLang="en-US" sz="2400" b="1" dirty="0">
                <a:solidFill>
                  <a:srgbClr val="FFFF00"/>
                </a:solidFill>
              </a:rPr>
              <a:t>نظرية مالتوس</a:t>
            </a:r>
            <a:r>
              <a:rPr lang="ar-EG" altLang="en-US" sz="2400" b="1" dirty="0"/>
              <a:t> : تتلخص نظــــــــرية </a:t>
            </a:r>
            <a:r>
              <a:rPr lang="ar-EG" altLang="en-US" sz="2400" b="1" dirty="0"/>
              <a:t>مالثوس</a:t>
            </a:r>
            <a:r>
              <a:rPr lang="ar-SA" altLang="en-US" sz="2400" b="1" dirty="0"/>
              <a:t>(</a:t>
            </a:r>
            <a:r>
              <a:rPr lang="ar-EG" altLang="en-US" sz="2400" b="1" dirty="0"/>
              <a:t>1798</a:t>
            </a:r>
            <a:r>
              <a:rPr lang="ar-SA" altLang="en-US" sz="2400" b="1" dirty="0"/>
              <a:t>)</a:t>
            </a:r>
            <a:r>
              <a:rPr lang="ar-EG" altLang="en-US" sz="2400" b="1" dirty="0"/>
              <a:t> في </a:t>
            </a:r>
            <a:r>
              <a:rPr lang="ar-EG" altLang="en-US" sz="2400" b="1" dirty="0"/>
              <a:t>أن المتاعب الاجتماعية كالجوع والفقر والحروب </a:t>
            </a:r>
            <a:r>
              <a:rPr lang="ar-EG" altLang="en-US" sz="2400" b="1" dirty="0"/>
              <a:t>التي </a:t>
            </a:r>
            <a:r>
              <a:rPr lang="ar-EG" altLang="en-US" sz="2400" b="1" dirty="0"/>
              <a:t>تظهر </a:t>
            </a:r>
            <a:r>
              <a:rPr lang="ar-EG" altLang="en-US" sz="2400" b="1" dirty="0"/>
              <a:t>في </a:t>
            </a:r>
            <a:r>
              <a:rPr lang="ar-EG" altLang="en-US" sz="2400" b="1" dirty="0"/>
              <a:t>المجتمـــع </a:t>
            </a:r>
            <a:r>
              <a:rPr lang="ar-EG" altLang="en-US" sz="2400" b="1" dirty="0"/>
              <a:t>هي </a:t>
            </a:r>
            <a:r>
              <a:rPr lang="ar-EG" altLang="en-US" sz="2400" b="1" dirty="0"/>
              <a:t>نتيجة للتوالد </a:t>
            </a:r>
            <a:r>
              <a:rPr lang="ar-EG" altLang="en-US" sz="2400" b="1" dirty="0"/>
              <a:t>الإنساني </a:t>
            </a:r>
            <a:r>
              <a:rPr lang="ar-EG" altLang="en-US" sz="2400" b="1" dirty="0"/>
              <a:t>السريع وعدم تناسب هذا التــــــوالد مع حجـــــم المــــواد الغذائية </a:t>
            </a:r>
            <a:r>
              <a:rPr lang="ar-EG" altLang="en-US" sz="2400" b="1" dirty="0"/>
              <a:t>التي </a:t>
            </a:r>
            <a:r>
              <a:rPr lang="ar-EG" altLang="en-US" sz="2400" b="1" dirty="0"/>
              <a:t>يمكن أن يعيش عليها الانسان . </a:t>
            </a:r>
            <a:endParaRPr lang="en-US" altLang="en-US" sz="2400" b="1" dirty="0"/>
          </a:p>
        </p:txBody>
      </p:sp>
      <p:pic>
        <p:nvPicPr>
          <p:cNvPr id="124932" name="Picture 4" descr="malthu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63751" y="2276475"/>
            <a:ext cx="2289175" cy="32400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490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>
          <a:solidFill>
            <a:srgbClr val="66FF33"/>
          </a:solidFill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66FF33"/>
            </a:extrusionClr>
            <a:contourClr>
              <a:srgbClr val="66FF33"/>
            </a:contourClr>
          </a:sp3d>
        </p:spPr>
        <p:txBody>
          <a:bodyPr>
            <a:flatTx/>
          </a:bodyPr>
          <a:lstStyle/>
          <a:p>
            <a:r>
              <a:rPr lang="ar-EG" altLang="en-US" dirty="0">
                <a:solidFill>
                  <a:srgbClr val="FF3300"/>
                </a:solidFill>
              </a:rPr>
              <a:t>الأسس </a:t>
            </a:r>
            <a:r>
              <a:rPr lang="ar-EG" altLang="en-US" dirty="0" smtClean="0">
                <a:solidFill>
                  <a:srgbClr val="FF3300"/>
                </a:solidFill>
              </a:rPr>
              <a:t>التي </a:t>
            </a:r>
            <a:r>
              <a:rPr lang="ar-EG" altLang="en-US" dirty="0">
                <a:solidFill>
                  <a:srgbClr val="FF3300"/>
                </a:solidFill>
              </a:rPr>
              <a:t>تقوم عليها نظرية مالتوس</a:t>
            </a:r>
            <a:endParaRPr lang="en-US" altLang="en-US" dirty="0">
              <a:solidFill>
                <a:srgbClr val="FF3300"/>
              </a:solidFill>
            </a:endParaRP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endParaRPr lang="ar-EG" altLang="en-US" sz="2400" dirty="0"/>
          </a:p>
          <a:p>
            <a:pPr marL="0" indent="0">
              <a:lnSpc>
                <a:spcPct val="80000"/>
              </a:lnSpc>
              <a:buNone/>
            </a:pPr>
            <a:endParaRPr lang="ar-EG" altLang="en-US" sz="2400" b="1" dirty="0"/>
          </a:p>
          <a:p>
            <a:pPr>
              <a:lnSpc>
                <a:spcPct val="150000"/>
              </a:lnSpc>
            </a:pPr>
            <a:r>
              <a:rPr lang="ar-EG" altLang="en-US" sz="2800" b="1" dirty="0"/>
              <a:t>أن قــــــدرة الانســـان على التوالد والتناسل أكبر من قدرة الارض على انتاج ما يتطلبـــــه البقـاء </a:t>
            </a:r>
            <a:r>
              <a:rPr lang="ar-EG" altLang="en-US" sz="2800" b="1" dirty="0"/>
              <a:t>الإنساني </a:t>
            </a:r>
            <a:r>
              <a:rPr lang="ar-EG" altLang="en-US" sz="2800" b="1" dirty="0"/>
              <a:t>من غذاء</a:t>
            </a:r>
            <a:r>
              <a:rPr lang="ar-EG" altLang="en-US" sz="2800" dirty="0"/>
              <a:t> .</a:t>
            </a:r>
            <a:r>
              <a:rPr lang="ar-EG" altLang="en-US" sz="2800" b="1" dirty="0">
                <a:solidFill>
                  <a:srgbClr val="FFFF00"/>
                </a:solidFill>
              </a:rPr>
              <a:t>ومن ثم فسكان العالم يزدادون بصفة عامة علـى أساس </a:t>
            </a:r>
            <a:r>
              <a:rPr lang="ar-EG" altLang="en-US" sz="2800" b="1" dirty="0">
                <a:solidFill>
                  <a:srgbClr val="FF9900"/>
                </a:solidFill>
              </a:rPr>
              <a:t>متوالية هندسية </a:t>
            </a:r>
            <a:r>
              <a:rPr lang="en-US" altLang="en-US" sz="2800" b="1" dirty="0">
                <a:solidFill>
                  <a:srgbClr val="FF9900"/>
                </a:solidFill>
              </a:rPr>
              <a:t>geometrical progression</a:t>
            </a:r>
            <a:r>
              <a:rPr lang="ar-EG" altLang="en-US" sz="2800" b="1" dirty="0">
                <a:solidFill>
                  <a:srgbClr val="FFFF00"/>
                </a:solidFill>
              </a:rPr>
              <a:t> هكذا ( </a:t>
            </a:r>
            <a:r>
              <a:rPr lang="ar-EG" altLang="en-US" sz="2800" b="1" dirty="0">
                <a:solidFill>
                  <a:srgbClr val="FF3300"/>
                </a:solidFill>
              </a:rPr>
              <a:t>1 ،2 ، 4 ،8 ،16 الخ</a:t>
            </a:r>
            <a:r>
              <a:rPr lang="ar-EG" altLang="en-US" sz="2800" b="1" dirty="0">
                <a:solidFill>
                  <a:srgbClr val="FFFF00"/>
                </a:solidFill>
              </a:rPr>
              <a:t> ). بينمــــا تتزايـــد الموارد الغذائية على أساس </a:t>
            </a:r>
            <a:r>
              <a:rPr lang="ar-EG" altLang="en-US" sz="2800" b="1" dirty="0">
                <a:solidFill>
                  <a:srgbClr val="FF9900"/>
                </a:solidFill>
              </a:rPr>
              <a:t>متوالية حسابية أو عددية </a:t>
            </a:r>
            <a:r>
              <a:rPr lang="en-US" altLang="en-US" sz="2800" b="1" dirty="0">
                <a:solidFill>
                  <a:srgbClr val="FF9900"/>
                </a:solidFill>
              </a:rPr>
              <a:t>arithmetical progression</a:t>
            </a:r>
            <a:r>
              <a:rPr lang="ar-EG" altLang="en-US" sz="2800" b="1" dirty="0">
                <a:solidFill>
                  <a:srgbClr val="FFFF00"/>
                </a:solidFill>
              </a:rPr>
              <a:t>  هكذا ( </a:t>
            </a:r>
            <a:r>
              <a:rPr lang="ar-EG" altLang="en-US" sz="2800" b="1" dirty="0">
                <a:solidFill>
                  <a:srgbClr val="FF3300"/>
                </a:solidFill>
              </a:rPr>
              <a:t>1 ، 2 ، 3 ، 4 الخ</a:t>
            </a:r>
            <a:r>
              <a:rPr lang="ar-EG" altLang="en-US" sz="2800" b="1" dirty="0">
                <a:solidFill>
                  <a:srgbClr val="FFFF00"/>
                </a:solidFill>
              </a:rPr>
              <a:t> ) .</a:t>
            </a:r>
            <a:endParaRPr lang="en-US" alt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224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268761"/>
            <a:ext cx="8229600" cy="4857403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ar-SA" sz="4000" b="1" dirty="0">
                <a:solidFill>
                  <a:srgbClr val="FFFF00"/>
                </a:solidFill>
              </a:rPr>
              <a:t>غير أن مالتوس يستبعد حدوث انفجار سكاني بسبب تأثير ما أسماه "الموانع أو الضوابط" التي ستؤدي إلى التوازن بين السكان والغذاء </a:t>
            </a:r>
            <a:r>
              <a:rPr lang="ar-SA" sz="4000" dirty="0">
                <a:solidFill>
                  <a:srgbClr val="FFFF00"/>
                </a:solidFill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2440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قسم مالتوس الموانع إلى نوعين :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ar-SA" sz="3600" b="1" dirty="0">
                <a:solidFill>
                  <a:srgbClr val="C00000"/>
                </a:solidFill>
              </a:rPr>
              <a:t>1- الموانع الإيجابية :</a:t>
            </a:r>
          </a:p>
          <a:p>
            <a:pPr marL="0" indent="0" algn="justLow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FFFF00"/>
                </a:solidFill>
              </a:rPr>
              <a:t>تتمثل هذه الموانع في الوفيات نتيجة ضغط السكان على موارد الغذاء مما يؤدي إلى الحروب والفقر الشديد والأوبئة والمجاعة والجريمة ووأد الأطفال .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0302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548681"/>
            <a:ext cx="8229600" cy="5577483"/>
          </a:xfrm>
        </p:spPr>
        <p:txBody>
          <a:bodyPr/>
          <a:lstStyle/>
          <a:p>
            <a:pPr marL="0" indent="0" algn="justLow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FF0000"/>
                </a:solidFill>
              </a:rPr>
              <a:t>2- الموانع الوقائية :</a:t>
            </a:r>
          </a:p>
          <a:p>
            <a:pPr marL="0" indent="0" algn="justLow">
              <a:lnSpc>
                <a:spcPct val="150000"/>
              </a:lnSpc>
              <a:buNone/>
            </a:pPr>
            <a:r>
              <a:rPr lang="ar-SA" b="1" dirty="0" smtClean="0"/>
              <a:t>تحول دون نمو السكان من الأصل ، وقسمها إلى موانع أخلاقية وموانع غير أخلاقية .</a:t>
            </a:r>
          </a:p>
          <a:p>
            <a:pPr algn="justLow">
              <a:lnSpc>
                <a:spcPct val="150000"/>
              </a:lnSpc>
              <a:buFontTx/>
              <a:buChar char="-"/>
            </a:pPr>
            <a:r>
              <a:rPr lang="ar-SA" b="1" dirty="0" smtClean="0">
                <a:solidFill>
                  <a:srgbClr val="FFFF00"/>
                </a:solidFill>
              </a:rPr>
              <a:t>الموانع الأخلاقية : </a:t>
            </a:r>
            <a:r>
              <a:rPr lang="ar-SA" b="1" dirty="0" smtClean="0"/>
              <a:t>تأخير الزواج والامتناع عنه .</a:t>
            </a:r>
          </a:p>
          <a:p>
            <a:pPr algn="justLow">
              <a:lnSpc>
                <a:spcPct val="150000"/>
              </a:lnSpc>
              <a:buFontTx/>
              <a:buChar char="-"/>
            </a:pPr>
            <a:r>
              <a:rPr lang="ar-SA" b="1" dirty="0" smtClean="0">
                <a:solidFill>
                  <a:schemeClr val="bg2"/>
                </a:solidFill>
              </a:rPr>
              <a:t>الموانع غير الأخلاقية : </a:t>
            </a:r>
            <a:r>
              <a:rPr lang="ar-SA" b="1" dirty="0" smtClean="0"/>
              <a:t>ضبط النسل باستخدام وسائل منع الحمل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296943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Rot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FF3300">
                  <a:gamma/>
                  <a:shade val="46275"/>
                  <a:invGamma/>
                </a:srgbClr>
              </a:gs>
              <a:gs pos="50000">
                <a:srgbClr val="FF3300"/>
              </a:gs>
              <a:gs pos="100000">
                <a:srgbClr val="FF3300">
                  <a:gamma/>
                  <a:shade val="46275"/>
                  <a:invGamma/>
                </a:srgbClr>
              </a:gs>
            </a:gsLst>
            <a:lin ang="5400000" scaled="1"/>
          </a:gradFill>
          <a:scene3d>
            <a:camera prst="legacyObliqueBottom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3300"/>
            </a:extrusionClr>
            <a:contourClr>
              <a:srgbClr val="FF3300"/>
            </a:contourClr>
          </a:sp3d>
        </p:spPr>
        <p:txBody>
          <a:bodyPr>
            <a:flatTx/>
          </a:bodyPr>
          <a:lstStyle/>
          <a:p>
            <a:r>
              <a:rPr lang="ar-EG" altLang="en-US" dirty="0">
                <a:solidFill>
                  <a:srgbClr val="FFFF00"/>
                </a:solidFill>
                <a:latin typeface="Tahoma" panose="020B0604030504040204" pitchFamily="34" charset="0"/>
              </a:rPr>
              <a:t>نقد نظرية مالتوس</a:t>
            </a:r>
            <a:r>
              <a:rPr lang="ar-EG" altLang="en-US" dirty="0">
                <a:solidFill>
                  <a:srgbClr val="FFFF00"/>
                </a:solidFill>
              </a:rPr>
              <a:t> </a:t>
            </a:r>
            <a:endParaRPr lang="en-US" altLang="en-US" dirty="0">
              <a:solidFill>
                <a:srgbClr val="FFFF00"/>
              </a:solidFill>
            </a:endParaRP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0"/>
            <a:ext cx="8229600" cy="4925144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ar-EG" altLang="en-US" sz="2000" b="1" dirty="0"/>
          </a:p>
          <a:p>
            <a:pPr marL="0" indent="0">
              <a:lnSpc>
                <a:spcPct val="150000"/>
              </a:lnSpc>
              <a:buNone/>
            </a:pPr>
            <a:r>
              <a:rPr lang="ar-SA" altLang="en-US" b="1" dirty="0" smtClean="0">
                <a:solidFill>
                  <a:srgbClr val="66FF33"/>
                </a:solidFill>
              </a:rPr>
              <a:t>1- لم يتخيل الدور الذي يمكن أن تلعبه الثورة الصناعية والتقدم التقني في زيادة إنتاج الغذاء 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altLang="en-US" b="1" dirty="0" smtClean="0">
                <a:solidFill>
                  <a:srgbClr val="FF66CC"/>
                </a:solidFill>
              </a:rPr>
              <a:t>2- قد تنخفض الخصوبة مع النمو الاقتصادي ، وهو ما حدث في أوربا 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altLang="en-US" b="1" dirty="0" smtClean="0">
                <a:solidFill>
                  <a:schemeClr val="bg1">
                    <a:lumMod val="20000"/>
                    <a:lumOff val="80000"/>
                  </a:schemeClr>
                </a:solidFill>
              </a:rPr>
              <a:t>3- تفكيره الديني لم يصور له انتشار وسائل تنظيم الأسرة لتصل إلى المستوى الحالي .</a:t>
            </a:r>
            <a:endParaRPr lang="ar-EG" altLang="en-US" b="1" dirty="0">
              <a:solidFill>
                <a:schemeClr val="bg1">
                  <a:lumMod val="20000"/>
                  <a:lumOff val="80000"/>
                </a:schemeClr>
              </a:solidFill>
            </a:endParaRPr>
          </a:p>
          <a:p>
            <a:endParaRPr lang="ar-EG" altLang="en-US" sz="2000" b="1" dirty="0"/>
          </a:p>
          <a:p>
            <a:endParaRPr lang="ar-EG" altLang="en-US" sz="2000" b="1" dirty="0"/>
          </a:p>
          <a:p>
            <a:endParaRPr lang="ar-EG" altLang="en-US" sz="2000" b="1" dirty="0"/>
          </a:p>
          <a:p>
            <a:endParaRPr lang="ar-EG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1463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9634" y="300446"/>
            <a:ext cx="11456125" cy="6335485"/>
          </a:xfrm>
        </p:spPr>
        <p:txBody>
          <a:bodyPr>
            <a:normAutofit/>
          </a:bodyPr>
          <a:lstStyle/>
          <a:p>
            <a:pPr marL="342900" indent="-342900" algn="justLow" rtl="1">
              <a:lnSpc>
                <a:spcPct val="150000"/>
              </a:lnSpc>
              <a:buFontTx/>
              <a:buChar char="-"/>
            </a:pPr>
            <a:r>
              <a:rPr lang="ar-SA" sz="3500" b="1" dirty="0" smtClean="0">
                <a:solidFill>
                  <a:srgbClr val="FF0000"/>
                </a:solidFill>
              </a:rPr>
              <a:t>دراسة السكان وأهميتها:</a:t>
            </a:r>
          </a:p>
          <a:p>
            <a:pPr algn="justLow" rtl="1">
              <a:lnSpc>
                <a:spcPct val="200000"/>
              </a:lnSpc>
            </a:pPr>
            <a:r>
              <a:rPr lang="ar-SA" b="1" dirty="0" smtClean="0"/>
              <a:t>   يحظى موضوع السكان باهتمام كبير في حياة الإنسان ، حيث تؤثر المتغيرات السكانية في خصائص المجتمع ، وقيمه ، وتقاليده ، ومشكلاته ، والتخطيط لتطوره ونموه وتقدمه .</a:t>
            </a:r>
          </a:p>
          <a:p>
            <a:pPr algn="justLow" rtl="1">
              <a:lnSpc>
                <a:spcPct val="200000"/>
              </a:lnSpc>
            </a:pPr>
            <a:r>
              <a:rPr lang="ar-SA" b="1" dirty="0" smtClean="0"/>
              <a:t>ويرجع الاهتمام بمجال السكان إلى العديد من العوامل منها :</a:t>
            </a:r>
          </a:p>
          <a:p>
            <a:pPr algn="justLow" rtl="1">
              <a:lnSpc>
                <a:spcPct val="20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أ-</a:t>
            </a:r>
            <a:r>
              <a:rPr lang="ar-SA" b="1" dirty="0">
                <a:solidFill>
                  <a:srgbClr val="FF0000"/>
                </a:solidFill>
              </a:rPr>
              <a:t> </a:t>
            </a:r>
            <a:r>
              <a:rPr lang="ar-SA" b="1" dirty="0" smtClean="0">
                <a:solidFill>
                  <a:srgbClr val="FF0000"/>
                </a:solidFill>
              </a:rPr>
              <a:t>التزايد السكاني السريع خلال الفترة الأخيرة :</a:t>
            </a:r>
            <a:endParaRPr lang="ar-SA" b="1" dirty="0">
              <a:solidFill>
                <a:srgbClr val="FF0000"/>
              </a:solidFill>
            </a:endParaRPr>
          </a:p>
          <a:p>
            <a:pPr algn="justLow" rtl="1">
              <a:lnSpc>
                <a:spcPct val="200000"/>
              </a:lnSpc>
            </a:pPr>
            <a:r>
              <a:rPr lang="ar-SA" b="1" dirty="0" smtClean="0"/>
              <a:t>   مما أدى إلى التخوف من نتائج النمو السكاني المرتفع ، وظهور آراء تؤيد أفكار " مالتوس" تحذر من الانفجار السكاني أو القنبلة السكانية .</a:t>
            </a:r>
          </a:p>
          <a:p>
            <a:pPr algn="justLow" rtl="1">
              <a:lnSpc>
                <a:spcPct val="150000"/>
              </a:lnSpc>
            </a:pPr>
            <a:endParaRPr lang="ar-SA" b="1" dirty="0" smtClean="0"/>
          </a:p>
        </p:txBody>
      </p:sp>
    </p:spTree>
    <p:extLst>
      <p:ext uri="{BB962C8B-B14F-4D97-AF65-F5344CB8AC3E}">
        <p14:creationId xmlns:p14="http://schemas.microsoft.com/office/powerpoint/2010/main" val="9892562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836713"/>
            <a:ext cx="8640960" cy="5289451"/>
          </a:xfrm>
        </p:spPr>
        <p:txBody>
          <a:bodyPr/>
          <a:lstStyle/>
          <a:p>
            <a:pPr marL="0" indent="0" algn="justLow">
              <a:lnSpc>
                <a:spcPct val="150000"/>
              </a:lnSpc>
              <a:buNone/>
            </a:pPr>
            <a:r>
              <a:rPr lang="ar-SA" sz="3600" b="1" dirty="0">
                <a:solidFill>
                  <a:srgbClr val="00FF00"/>
                </a:solidFill>
              </a:rPr>
              <a:t>4- اعتمد مالتوس على بيانات محدودة لعدد قليل من البلدان الأوربية ولم يهتم بالإحصاءات بالشكل المطلوب .</a:t>
            </a:r>
          </a:p>
          <a:p>
            <a:pPr marL="0" indent="0" algn="justLow">
              <a:lnSpc>
                <a:spcPct val="150000"/>
              </a:lnSpc>
              <a:buNone/>
            </a:pPr>
            <a:endParaRPr lang="ar-SA" sz="3600" b="1" dirty="0">
              <a:solidFill>
                <a:srgbClr val="FFFF00"/>
              </a:solidFill>
            </a:endParaRPr>
          </a:p>
          <a:p>
            <a:pPr marL="0" indent="0" algn="justLow">
              <a:lnSpc>
                <a:spcPct val="150000"/>
              </a:lnSpc>
              <a:buNone/>
            </a:pPr>
            <a:r>
              <a:rPr lang="ar-SA" sz="3600" b="1" dirty="0">
                <a:solidFill>
                  <a:srgbClr val="FFFF00"/>
                </a:solidFill>
              </a:rPr>
              <a:t>5- الموانع الإيجابية تنطبق على الدول النامية والمتخلفة ولا تنطبق على الدول الصناعية المتقدمة .</a:t>
            </a:r>
            <a:endParaRPr lang="en-US" sz="3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1904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5400" dirty="0">
                <a:solidFill>
                  <a:srgbClr val="FFC000"/>
                </a:solidFill>
              </a:rPr>
              <a:t>الحجم الأمثل للسكان</a:t>
            </a:r>
            <a:endParaRPr lang="en-US" sz="5400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CCFF66"/>
                </a:solidFill>
              </a:rPr>
              <a:t>يقصد به حالة من التناسب بين السكان وموارد الغذاء ، حيث يتم استغلال الموارد أفضل استغلال فتكون قادرة على تلبية حاجات السكان 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b="1" dirty="0" smtClean="0"/>
              <a:t>رغم الحماس الكبير الذي لقيته هذه الفكرة عند ظهورها إلا أنه تبين فيما بعد صعوبة قياس الحجم الأمثل لأن مستوى التقنية والتقدم في تغير مستمر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204628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6000" dirty="0">
                <a:solidFill>
                  <a:srgbClr val="FFFF66"/>
                </a:solidFill>
              </a:rPr>
              <a:t>الافتقار السكاني</a:t>
            </a:r>
            <a:endParaRPr lang="en-US" sz="6000" dirty="0">
              <a:solidFill>
                <a:srgbClr val="FF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2764904"/>
          </a:xfrm>
        </p:spPr>
        <p:txBody>
          <a:bodyPr/>
          <a:lstStyle/>
          <a:p>
            <a:pPr marL="0" indent="0" algn="justLow">
              <a:lnSpc>
                <a:spcPct val="150000"/>
              </a:lnSpc>
              <a:buNone/>
            </a:pPr>
            <a:r>
              <a:rPr lang="ar-SA" sz="4400" b="1" dirty="0"/>
              <a:t>هو عدم تناسب عدد السكان مع الموارد ، بحيث تكون الموارد متوفرة والسكان قليلون كما في كندا وأستراليا 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24068289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z="6000" dirty="0">
                <a:solidFill>
                  <a:srgbClr val="FFFF66"/>
                </a:solidFill>
              </a:rPr>
              <a:t>الاكتظاظ السكاني</a:t>
            </a:r>
            <a:endParaRPr lang="en-US" sz="6000" dirty="0">
              <a:solidFill>
                <a:srgbClr val="FFFF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Low">
              <a:lnSpc>
                <a:spcPct val="150000"/>
              </a:lnSpc>
              <a:buNone/>
            </a:pPr>
            <a:r>
              <a:rPr lang="ar-SA" sz="4400" b="1" dirty="0"/>
              <a:t>نتيجة النمو السريع في السكان أو التناقص في الموارد أو كلاهما معاً ن فلا تكفي الموارد احتياجات السكان كما في بنجلادش .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180766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7829" y="300446"/>
            <a:ext cx="11077301" cy="6283234"/>
          </a:xfrm>
        </p:spPr>
        <p:txBody>
          <a:bodyPr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ب- تطور المجتمعات :</a:t>
            </a:r>
          </a:p>
          <a:p>
            <a:pPr algn="r" rtl="1">
              <a:lnSpc>
                <a:spcPct val="150000"/>
              </a:lnSpc>
            </a:pPr>
            <a:r>
              <a:rPr lang="ar-SA" b="1" dirty="0" smtClean="0"/>
              <a:t>   حيث ظهرت أهمية التخطيط ، ومن ثم الخطط التنموية الشاملة التي تبنى على الإحصاءات المتنوعة ، ومن ثم الحاجة إلى الإحصاءات والدراسات السكانية .</a:t>
            </a:r>
            <a:endParaRPr lang="ar-SA" b="1" dirty="0" smtClean="0">
              <a:solidFill>
                <a:srgbClr val="FF0000"/>
              </a:solidFill>
            </a:endParaRPr>
          </a:p>
          <a:p>
            <a:pPr algn="justLow" rtl="1">
              <a:lnSpc>
                <a:spcPct val="15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جـ - النهضة العلمية :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أدت النهضة في مختلف العيون إلى تطور الدراسات السكانية ، حيث استفادت مما توصلت إليه العلوم الأخرى 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د- علاقة النمو السكاني بالنمو الاقتصادي : 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فقد ينخفض معدل النمو السكاني بدرجة تؤثر علي مستقبل النمو الاقتصادي لبعض الدول 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هـ - دعم المنظمات الدولية :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مثل الأمم المتحدة والبنك الدولي وغيرهما ، لأنشطة البحوث السكانية مما أدى إلى توافر الإحصاءات السكانية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1655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9634" y="470263"/>
            <a:ext cx="11456126" cy="6113417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/>
          <a:lstStyle/>
          <a:p>
            <a:pPr algn="justLow" rtl="1">
              <a:lnSpc>
                <a:spcPct val="150000"/>
              </a:lnSpc>
            </a:pPr>
            <a:r>
              <a:rPr lang="ar-SA" sz="3200" b="1" dirty="0" smtClean="0">
                <a:solidFill>
                  <a:srgbClr val="FF0000"/>
                </a:solidFill>
              </a:rPr>
              <a:t>مفهوم التنمية :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التنمية مفهوم واسع وله دلالات متعددة ، ويصعب قياسها من خلال مؤشر واحد 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يمكن القول أن التنمية </a:t>
            </a:r>
            <a:r>
              <a:rPr lang="ar-SA" b="1" dirty="0" smtClean="0">
                <a:solidFill>
                  <a:srgbClr val="00B050"/>
                </a:solidFill>
              </a:rPr>
              <a:t>" هي تغير مقصود ومخطط يؤدي إلى نمو اقتصادي وتحسن في تلبية احتياجات الفرد ، ومن ثم الوصول إلى أعلى مستويات المعيشة والرفاهية ".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وتعرف التنمية البشرية</a:t>
            </a:r>
            <a:r>
              <a:rPr lang="ar-SA" b="1" dirty="0" smtClean="0">
                <a:solidFill>
                  <a:srgbClr val="C00000"/>
                </a:solidFill>
              </a:rPr>
              <a:t> " بأنها تنمية البشر بواسطة البشر من أجل البشر " أو " توسيع الخيارات المتاحة أمام البشر ".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التنمية أيضاً </a:t>
            </a:r>
            <a:r>
              <a:rPr lang="ar-SA" b="1" dirty="0" smtClean="0">
                <a:solidFill>
                  <a:srgbClr val="7030A0"/>
                </a:solidFill>
              </a:rPr>
              <a:t>" تعنى عملية تحويل من حالة إلى حالة أفضل منها " وأيضا ”تعنى الفعل التطويري بأشكاله المختلفة الذى يؤدى إلى رفع مستوى المجتمع من مستوى أدنى نسبيا إلى أعلى نسبيا ً “. </a:t>
            </a:r>
          </a:p>
        </p:txBody>
      </p:sp>
    </p:spTree>
    <p:extLst>
      <p:ext uri="{BB962C8B-B14F-4D97-AF65-F5344CB8AC3E}">
        <p14:creationId xmlns:p14="http://schemas.microsoft.com/office/powerpoint/2010/main" val="1267652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3325" y="535577"/>
            <a:ext cx="11090365" cy="5891349"/>
          </a:xfrm>
        </p:spPr>
        <p:txBody>
          <a:bodyPr>
            <a:normAutofit/>
          </a:bodyPr>
          <a:lstStyle/>
          <a:p>
            <a:pPr algn="justLow" rtl="1">
              <a:lnSpc>
                <a:spcPct val="15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تعريف واضح للتنمية :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>
                <a:solidFill>
                  <a:schemeClr val="accent2"/>
                </a:solidFill>
              </a:rPr>
              <a:t>”هي عملية معنوية ومادية من التطور في شتى مناحي الحياة يتبعه انتقال تقدمي وتغير للأفضل ".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أما التنمية البشرية المستدامة فهي :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>
                <a:solidFill>
                  <a:srgbClr val="C00000"/>
                </a:solidFill>
              </a:rPr>
              <a:t>" السعي إلى التنمية التي من خلالها يتم تحقيق التوازن بين النمو الاقتصادي والمحافظة على البيئة والموارد بما يحقق حاجات الجيل الحالي دون التضحية بمصالح الأجيال القادمة وحاجتهم ".</a:t>
            </a:r>
            <a:endParaRPr lang="en-US" b="1" dirty="0" smtClean="0">
              <a:solidFill>
                <a:srgbClr val="C00000"/>
              </a:solidFill>
            </a:endParaRPr>
          </a:p>
          <a:p>
            <a:pPr algn="justLow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087510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rtl="1"/>
            <a:r>
              <a:rPr lang="ar-SA" sz="3200" b="1" dirty="0" smtClean="0">
                <a:solidFill>
                  <a:srgbClr val="FF0000"/>
                </a:solidFill>
              </a:rPr>
              <a:t>وخلاصة القول .....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Low" rtl="1">
              <a:lnSpc>
                <a:spcPct val="200000"/>
              </a:lnSpc>
              <a:buNone/>
            </a:pPr>
            <a:r>
              <a:rPr lang="ar-SA" b="1" dirty="0" smtClean="0"/>
              <a:t>أياً كان مستوى التنمية في أي مجتمع فإن السكان يتطلعون إلى امتداد أعمارهم وهم بصحة جيدة ، كما يتطلعون إلى تحصيل العلوم والمعرفة ، وأن تفتح لهم أبواب الحصول على الموارد التي تهيئ لهم حياة كريمة ، فإذا تعذر ترجمة هذه الخيارات الثلاثة إلى واقع الحياة فإنه تتضاءل فرصة تلبية معظم الخيارات الأخرى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15377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rtl="1"/>
            <a:r>
              <a:rPr lang="ar-SA" dirty="0" smtClean="0">
                <a:solidFill>
                  <a:srgbClr val="FF0000"/>
                </a:solidFill>
              </a:rPr>
              <a:t>قياس التنمية البشرية :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Low" rtl="1">
              <a:lnSpc>
                <a:spcPct val="150000"/>
              </a:lnSpc>
            </a:pPr>
            <a:r>
              <a:rPr lang="ar-SA" b="1" dirty="0" smtClean="0"/>
              <a:t>اعتمدت المحاولات الأولى لقياس التنمية البشرية على استخدام مؤشر واحد بسيط ، وهو الدخل الحقيقي للفرد .</a:t>
            </a:r>
          </a:p>
          <a:p>
            <a:pPr algn="justLow" rtl="1">
              <a:lnSpc>
                <a:spcPct val="150000"/>
              </a:lnSpc>
            </a:pPr>
            <a:r>
              <a:rPr lang="ar-SA" b="1" dirty="0" smtClean="0"/>
              <a:t>إلا أن تطبيقه يحتاج تحويل الوحدات النقدية المحلية للدول الخاضعة لمقارنة إلى قيم بوحدة عملة واحدة ، ولا يمكن اللجوء إلى أسعار صرف العملات لأنها كثيراً ما تتأثر بعوامل سياسية وتجارية ونقدية وليست معبرة عن القوى الشرائية الحقيقية للعملات المحلية 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952556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23406"/>
            <a:ext cx="10515600" cy="5053557"/>
          </a:xfrm>
        </p:spPr>
        <p:txBody>
          <a:bodyPr/>
          <a:lstStyle/>
          <a:p>
            <a:pPr algn="justLow" rtl="1">
              <a:lnSpc>
                <a:spcPct val="150000"/>
              </a:lnSpc>
            </a:pPr>
            <a:r>
              <a:rPr lang="ar-SA" b="1" dirty="0" smtClean="0">
                <a:solidFill>
                  <a:srgbClr val="FF0000"/>
                </a:solidFill>
              </a:rPr>
              <a:t>دليل التنمية البشرية :</a:t>
            </a:r>
          </a:p>
          <a:p>
            <a:pPr marL="0" indent="0" algn="justLow" rtl="1">
              <a:lnSpc>
                <a:spcPct val="150000"/>
              </a:lnSpc>
              <a:buNone/>
            </a:pPr>
            <a:r>
              <a:rPr lang="ar-SA" b="1" dirty="0" smtClean="0"/>
              <a:t>يستند إلى ثلاثة مؤشرات رئيسية هي :</a:t>
            </a:r>
          </a:p>
          <a:p>
            <a:pPr marL="0" indent="0" algn="justLow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FF0000"/>
                </a:solidFill>
              </a:rPr>
              <a:t>1- العمر : </a:t>
            </a:r>
            <a:r>
              <a:rPr lang="ar-SA" b="1" dirty="0" smtClean="0"/>
              <a:t>ويتم قياسه بمتوسط العمر المتوقع عند الميلاد .</a:t>
            </a:r>
          </a:p>
          <a:p>
            <a:pPr marL="0" indent="0" algn="justLow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FF0000"/>
                </a:solidFill>
              </a:rPr>
              <a:t>2- التحصيل العلمي : </a:t>
            </a:r>
            <a:r>
              <a:rPr lang="ar-SA" b="1" dirty="0" smtClean="0"/>
              <a:t>وهو معدل معرفة القراءة والكتابة بين البالغين ( 15 سنة فأكثر ) + نسبة القيد في التعليم ( بنسبة 2 : 1 ) .</a:t>
            </a:r>
          </a:p>
          <a:p>
            <a:pPr marL="0" indent="0" algn="justLow" rtl="1">
              <a:lnSpc>
                <a:spcPct val="150000"/>
              </a:lnSpc>
              <a:buNone/>
            </a:pPr>
            <a:r>
              <a:rPr lang="ar-SA" b="1" dirty="0" smtClean="0">
                <a:solidFill>
                  <a:srgbClr val="FF0000"/>
                </a:solidFill>
              </a:rPr>
              <a:t>3- متوسط نصيب الفرد من الناتج المحلي الإجمالي ( بالدولار ) 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811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جغرافية السكان">
  <a:themeElements>
    <a:clrScheme name="جغرافية السكان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جغرافية السكان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r" defTabSz="914400" rtl="1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70000"/>
          <a:buFont typeface="Wingdings" panose="05000000000000000000" pitchFamily="2" charset="2"/>
          <a:buNone/>
          <a:tabLst/>
          <a:defRPr kumimoji="0" lang="ar-EG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r" defTabSz="914400" rtl="1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70000"/>
          <a:buFont typeface="Wingdings" panose="05000000000000000000" pitchFamily="2" charset="2"/>
          <a:buNone/>
          <a:tabLst/>
          <a:defRPr kumimoji="0" lang="ar-EG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جغرافية السكان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جغرافية السكان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جغرافية السكان">
  <a:themeElements>
    <a:clrScheme name="جغرافية السكان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جغرافية السكان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r" defTabSz="914400" rtl="1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70000"/>
          <a:buFont typeface="Wingdings" panose="05000000000000000000" pitchFamily="2" charset="2"/>
          <a:buNone/>
          <a:tabLst/>
          <a:defRPr kumimoji="0" lang="ar-EG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r" defTabSz="914400" rtl="1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70000"/>
          <a:buFont typeface="Wingdings" panose="05000000000000000000" pitchFamily="2" charset="2"/>
          <a:buNone/>
          <a:tabLst/>
          <a:defRPr kumimoji="0" lang="ar-EG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جغرافية السكان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جغرافية السكان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جغرافية السكان">
  <a:themeElements>
    <a:clrScheme name="جغرافية السكان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جغرافية السكان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r" defTabSz="914400" rtl="1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70000"/>
          <a:buFont typeface="Wingdings" panose="05000000000000000000" pitchFamily="2" charset="2"/>
          <a:buNone/>
          <a:tabLst/>
          <a:defRPr kumimoji="0" lang="ar-EG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r" defTabSz="914400" rtl="1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70000"/>
          <a:buFont typeface="Wingdings" panose="05000000000000000000" pitchFamily="2" charset="2"/>
          <a:buNone/>
          <a:tabLst/>
          <a:defRPr kumimoji="0" lang="ar-EG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aramond" panose="02020404030301010803" pitchFamily="18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جغرافية السكان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جغرافية السكان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جغرافية السكان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1778</Words>
  <Application>Microsoft Office PowerPoint</Application>
  <PresentationFormat>Widescreen</PresentationFormat>
  <Paragraphs>119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33</vt:i4>
      </vt:variant>
    </vt:vector>
  </HeadingPairs>
  <TitlesOfParts>
    <vt:vector size="44" baseType="lpstr">
      <vt:lpstr>Arial</vt:lpstr>
      <vt:lpstr>Calibri</vt:lpstr>
      <vt:lpstr>Calibri Light</vt:lpstr>
      <vt:lpstr>Garamond</vt:lpstr>
      <vt:lpstr>Tahoma</vt:lpstr>
      <vt:lpstr>Times New Roman</vt:lpstr>
      <vt:lpstr>Wingdings</vt:lpstr>
      <vt:lpstr>Office Theme</vt:lpstr>
      <vt:lpstr>جغرافية السكان</vt:lpstr>
      <vt:lpstr>1_جغرافية السكان</vt:lpstr>
      <vt:lpstr>2_جغرافية السكان</vt:lpstr>
      <vt:lpstr> محاضرات في جغرافية السكان والتنمية</vt:lpstr>
      <vt:lpstr>الوحدة الأولى  مفاهيم وتعريفات</vt:lpstr>
      <vt:lpstr>PowerPoint Presentation</vt:lpstr>
      <vt:lpstr>PowerPoint Presentation</vt:lpstr>
      <vt:lpstr>PowerPoint Presentation</vt:lpstr>
      <vt:lpstr>PowerPoint Presentation</vt:lpstr>
      <vt:lpstr>وخلاصة القول .....</vt:lpstr>
      <vt:lpstr>قياس التنمية البشرية :</vt:lpstr>
      <vt:lpstr>PowerPoint Presentation</vt:lpstr>
      <vt:lpstr>PowerPoint Presentation</vt:lpstr>
      <vt:lpstr>أوجه القصور في دليل التنمية البشرية :</vt:lpstr>
      <vt:lpstr>PowerPoint Presentation</vt:lpstr>
      <vt:lpstr>العلاقة بين السكان والتنمية </vt:lpstr>
      <vt:lpstr>النظريات العددية للسكان</vt:lpstr>
      <vt:lpstr>نظريات ترمى الى زيادة عدد السكان</vt:lpstr>
      <vt:lpstr>PowerPoint Presentation</vt:lpstr>
      <vt:lpstr>PowerPoint Presentation</vt:lpstr>
      <vt:lpstr>النظريات التى تنادى بالحد من الزيادة السكانية </vt:lpstr>
      <vt:lpstr>PowerPoint Presentation</vt:lpstr>
      <vt:lpstr>مبررات أصحاب نظرية الحد من الزيادة السكانية </vt:lpstr>
      <vt:lpstr>مبدأ "مالتوس" في السكان</vt:lpstr>
      <vt:lpstr> </vt:lpstr>
      <vt:lpstr>نظرية مالتوس  Malthus </vt:lpstr>
      <vt:lpstr>نظرية مالثوس Malthus</vt:lpstr>
      <vt:lpstr>الأسس التي تقوم عليها نظرية مالتوس</vt:lpstr>
      <vt:lpstr>PowerPoint Presentation</vt:lpstr>
      <vt:lpstr>قسم مالتوس الموانع إلى نوعين :</vt:lpstr>
      <vt:lpstr>PowerPoint Presentation</vt:lpstr>
      <vt:lpstr>نقد نظرية مالتوس </vt:lpstr>
      <vt:lpstr>PowerPoint Presentation</vt:lpstr>
      <vt:lpstr>الحجم الأمثل للسكان</vt:lpstr>
      <vt:lpstr>الافتقار السكاني</vt:lpstr>
      <vt:lpstr>الاكتظاظ السكاني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جغرافية السكان والتنمية</dc:title>
  <dc:creator>user</dc:creator>
  <cp:lastModifiedBy>user</cp:lastModifiedBy>
  <cp:revision>23</cp:revision>
  <dcterms:created xsi:type="dcterms:W3CDTF">2017-02-08T18:55:35Z</dcterms:created>
  <dcterms:modified xsi:type="dcterms:W3CDTF">2017-02-14T18:25:02Z</dcterms:modified>
</cp:coreProperties>
</file>