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72" r:id="rId6"/>
    <p:sldId id="273" r:id="rId7"/>
    <p:sldId id="274" r:id="rId8"/>
    <p:sldId id="275" r:id="rId9"/>
    <p:sldId id="276" r:id="rId10"/>
    <p:sldId id="277" r:id="rId11"/>
    <p:sldId id="278" r:id="rId12"/>
    <p:sldId id="279" r:id="rId13"/>
    <p:sldId id="291" r:id="rId14"/>
    <p:sldId id="260" r:id="rId15"/>
    <p:sldId id="261" r:id="rId16"/>
    <p:sldId id="292" r:id="rId17"/>
    <p:sldId id="262" r:id="rId18"/>
    <p:sldId id="263" r:id="rId19"/>
    <p:sldId id="264" r:id="rId20"/>
    <p:sldId id="265" r:id="rId21"/>
    <p:sldId id="266" r:id="rId22"/>
    <p:sldId id="267" r:id="rId23"/>
    <p:sldId id="268" r:id="rId24"/>
    <p:sldId id="269" r:id="rId25"/>
    <p:sldId id="270" r:id="rId26"/>
    <p:sldId id="271" r:id="rId27"/>
    <p:sldId id="280" r:id="rId28"/>
    <p:sldId id="281" r:id="rId29"/>
    <p:sldId id="282" r:id="rId30"/>
    <p:sldId id="283" r:id="rId31"/>
    <p:sldId id="284" r:id="rId32"/>
    <p:sldId id="285" r:id="rId33"/>
    <p:sldId id="286" r:id="rId34"/>
    <p:sldId id="287" r:id="rId35"/>
    <p:sldId id="288" r:id="rId36"/>
    <p:sldId id="289" r:id="rId37"/>
    <p:sldId id="290"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4D12884-B0A8-42A9-A00D-2C743BD51042}" type="datetimeFigureOut">
              <a:rPr lang="en-US" smtClean="0"/>
              <a:t>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5766FB-81AB-46DA-84DD-CFBD2E7458D0}" type="slidenum">
              <a:rPr lang="en-US" smtClean="0"/>
              <a:t>‹#›</a:t>
            </a:fld>
            <a:endParaRPr lang="en-US"/>
          </a:p>
        </p:txBody>
      </p:sp>
    </p:spTree>
    <p:extLst>
      <p:ext uri="{BB962C8B-B14F-4D97-AF65-F5344CB8AC3E}">
        <p14:creationId xmlns:p14="http://schemas.microsoft.com/office/powerpoint/2010/main" val="3616414854"/>
      </p:ext>
    </p:extLst>
  </p:cSld>
  <p:clrMapOvr>
    <a:masterClrMapping/>
  </p:clrMapOvr>
  <p:transition spd="slow">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D12884-B0A8-42A9-A00D-2C743BD51042}" type="datetimeFigureOut">
              <a:rPr lang="en-US" smtClean="0"/>
              <a:t>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5766FB-81AB-46DA-84DD-CFBD2E7458D0}" type="slidenum">
              <a:rPr lang="en-US" smtClean="0"/>
              <a:t>‹#›</a:t>
            </a:fld>
            <a:endParaRPr lang="en-US"/>
          </a:p>
        </p:txBody>
      </p:sp>
    </p:spTree>
    <p:extLst>
      <p:ext uri="{BB962C8B-B14F-4D97-AF65-F5344CB8AC3E}">
        <p14:creationId xmlns:p14="http://schemas.microsoft.com/office/powerpoint/2010/main" val="3358135156"/>
      </p:ext>
    </p:extLst>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D12884-B0A8-42A9-A00D-2C743BD51042}" type="datetimeFigureOut">
              <a:rPr lang="en-US" smtClean="0"/>
              <a:t>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5766FB-81AB-46DA-84DD-CFBD2E7458D0}" type="slidenum">
              <a:rPr lang="en-US" smtClean="0"/>
              <a:t>‹#›</a:t>
            </a:fld>
            <a:endParaRPr lang="en-US"/>
          </a:p>
        </p:txBody>
      </p:sp>
    </p:spTree>
    <p:extLst>
      <p:ext uri="{BB962C8B-B14F-4D97-AF65-F5344CB8AC3E}">
        <p14:creationId xmlns:p14="http://schemas.microsoft.com/office/powerpoint/2010/main" val="1100487080"/>
      </p:ext>
    </p:extLst>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D12884-B0A8-42A9-A00D-2C743BD51042}" type="datetimeFigureOut">
              <a:rPr lang="en-US" smtClean="0"/>
              <a:t>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5766FB-81AB-46DA-84DD-CFBD2E7458D0}" type="slidenum">
              <a:rPr lang="en-US" smtClean="0"/>
              <a:t>‹#›</a:t>
            </a:fld>
            <a:endParaRPr lang="en-US"/>
          </a:p>
        </p:txBody>
      </p:sp>
    </p:spTree>
    <p:extLst>
      <p:ext uri="{BB962C8B-B14F-4D97-AF65-F5344CB8AC3E}">
        <p14:creationId xmlns:p14="http://schemas.microsoft.com/office/powerpoint/2010/main" val="3550655506"/>
      </p:ext>
    </p:extLst>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4D12884-B0A8-42A9-A00D-2C743BD51042}" type="datetimeFigureOut">
              <a:rPr lang="en-US" smtClean="0"/>
              <a:t>2/18/2017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5766FB-81AB-46DA-84DD-CFBD2E7458D0}" type="slidenum">
              <a:rPr lang="en-US" smtClean="0"/>
              <a:t>‹#›</a:t>
            </a:fld>
            <a:endParaRPr lang="en-US"/>
          </a:p>
        </p:txBody>
      </p:sp>
    </p:spTree>
    <p:extLst>
      <p:ext uri="{BB962C8B-B14F-4D97-AF65-F5344CB8AC3E}">
        <p14:creationId xmlns:p14="http://schemas.microsoft.com/office/powerpoint/2010/main" val="893699065"/>
      </p:ext>
    </p:extLst>
  </p:cSld>
  <p:clrMapOvr>
    <a:masterClrMapping/>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4D12884-B0A8-42A9-A00D-2C743BD51042}" type="datetimeFigureOut">
              <a:rPr lang="en-US" smtClean="0"/>
              <a:t>2/18/2017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5766FB-81AB-46DA-84DD-CFBD2E7458D0}" type="slidenum">
              <a:rPr lang="en-US" smtClean="0"/>
              <a:t>‹#›</a:t>
            </a:fld>
            <a:endParaRPr lang="en-US"/>
          </a:p>
        </p:txBody>
      </p:sp>
    </p:spTree>
    <p:extLst>
      <p:ext uri="{BB962C8B-B14F-4D97-AF65-F5344CB8AC3E}">
        <p14:creationId xmlns:p14="http://schemas.microsoft.com/office/powerpoint/2010/main" val="437839030"/>
      </p:ext>
    </p:extLst>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4D12884-B0A8-42A9-A00D-2C743BD51042}" type="datetimeFigureOut">
              <a:rPr lang="en-US" smtClean="0"/>
              <a:t>2/18/2017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5766FB-81AB-46DA-84DD-CFBD2E7458D0}" type="slidenum">
              <a:rPr lang="en-US" smtClean="0"/>
              <a:t>‹#›</a:t>
            </a:fld>
            <a:endParaRPr lang="en-US"/>
          </a:p>
        </p:txBody>
      </p:sp>
    </p:spTree>
    <p:extLst>
      <p:ext uri="{BB962C8B-B14F-4D97-AF65-F5344CB8AC3E}">
        <p14:creationId xmlns:p14="http://schemas.microsoft.com/office/powerpoint/2010/main" val="2554028985"/>
      </p:ext>
    </p:extLst>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4D12884-B0A8-42A9-A00D-2C743BD51042}" type="datetimeFigureOut">
              <a:rPr lang="en-US" smtClean="0"/>
              <a:t>2/18/2017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5766FB-81AB-46DA-84DD-CFBD2E7458D0}" type="slidenum">
              <a:rPr lang="en-US" smtClean="0"/>
              <a:t>‹#›</a:t>
            </a:fld>
            <a:endParaRPr lang="en-US"/>
          </a:p>
        </p:txBody>
      </p:sp>
    </p:spTree>
    <p:extLst>
      <p:ext uri="{BB962C8B-B14F-4D97-AF65-F5344CB8AC3E}">
        <p14:creationId xmlns:p14="http://schemas.microsoft.com/office/powerpoint/2010/main" val="2255217172"/>
      </p:ext>
    </p:extLst>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D12884-B0A8-42A9-A00D-2C743BD51042}" type="datetimeFigureOut">
              <a:rPr lang="en-US" smtClean="0"/>
              <a:t>2/18/2017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5766FB-81AB-46DA-84DD-CFBD2E7458D0}" type="slidenum">
              <a:rPr lang="en-US" smtClean="0"/>
              <a:t>‹#›</a:t>
            </a:fld>
            <a:endParaRPr lang="en-US"/>
          </a:p>
        </p:txBody>
      </p:sp>
    </p:spTree>
    <p:extLst>
      <p:ext uri="{BB962C8B-B14F-4D97-AF65-F5344CB8AC3E}">
        <p14:creationId xmlns:p14="http://schemas.microsoft.com/office/powerpoint/2010/main" val="2464381481"/>
      </p:ext>
    </p:extLst>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4D12884-B0A8-42A9-A00D-2C743BD51042}" type="datetimeFigureOut">
              <a:rPr lang="en-US" smtClean="0"/>
              <a:t>2/18/2017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5766FB-81AB-46DA-84DD-CFBD2E7458D0}" type="slidenum">
              <a:rPr lang="en-US" smtClean="0"/>
              <a:t>‹#›</a:t>
            </a:fld>
            <a:endParaRPr lang="en-US"/>
          </a:p>
        </p:txBody>
      </p:sp>
    </p:spTree>
    <p:extLst>
      <p:ext uri="{BB962C8B-B14F-4D97-AF65-F5344CB8AC3E}">
        <p14:creationId xmlns:p14="http://schemas.microsoft.com/office/powerpoint/2010/main" val="1029300354"/>
      </p:ext>
    </p:extLst>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84D12884-B0A8-42A9-A00D-2C743BD51042}" type="datetimeFigureOut">
              <a:rPr lang="en-US" smtClean="0"/>
              <a:t>2/18/2017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5766FB-81AB-46DA-84DD-CFBD2E7458D0}" type="slidenum">
              <a:rPr lang="en-US" smtClean="0"/>
              <a:t>‹#›</a:t>
            </a:fld>
            <a:endParaRPr lang="en-US"/>
          </a:p>
        </p:txBody>
      </p:sp>
    </p:spTree>
    <p:extLst>
      <p:ext uri="{BB962C8B-B14F-4D97-AF65-F5344CB8AC3E}">
        <p14:creationId xmlns:p14="http://schemas.microsoft.com/office/powerpoint/2010/main" val="105165346"/>
      </p:ext>
    </p:extLst>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D12884-B0A8-42A9-A00D-2C743BD51042}" type="datetimeFigureOut">
              <a:rPr lang="en-US" smtClean="0"/>
              <a:t>2/18/2017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5766FB-81AB-46DA-84DD-CFBD2E7458D0}" type="slidenum">
              <a:rPr lang="en-US" smtClean="0"/>
              <a:t>‹#›</a:t>
            </a:fld>
            <a:endParaRPr lang="en-US"/>
          </a:p>
        </p:txBody>
      </p:sp>
    </p:spTree>
    <p:extLst>
      <p:ext uri="{BB962C8B-B14F-4D97-AF65-F5344CB8AC3E}">
        <p14:creationId xmlns:p14="http://schemas.microsoft.com/office/powerpoint/2010/main" val="21181622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randomBar dir="vert"/>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b="1" dirty="0" smtClean="0">
                <a:solidFill>
                  <a:srgbClr val="FF0000"/>
                </a:solidFill>
              </a:rPr>
              <a:t>المدينة العربية والإسلامية</a:t>
            </a:r>
            <a:endParaRPr lang="en-US" b="1" dirty="0">
              <a:solidFill>
                <a:srgbClr val="FF0000"/>
              </a:solidFill>
            </a:endParaRPr>
          </a:p>
        </p:txBody>
      </p:sp>
    </p:spTree>
    <p:extLst>
      <p:ext uri="{BB962C8B-B14F-4D97-AF65-F5344CB8AC3E}">
        <p14:creationId xmlns:p14="http://schemas.microsoft.com/office/powerpoint/2010/main" val="305855895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2"/>
                                        </p:tgtEl>
                                        <p:attrNameLst>
                                          <p:attrName>fillcolor</p:attrName>
                                        </p:attrNameLst>
                                      </p:cBhvr>
                                      <p:to>
                                        <a:schemeClr val="accent2"/>
                                      </p:to>
                                    </p:animClr>
                                    <p:set>
                                      <p:cBhvr>
                                        <p:cTn id="7" dur="2000" fill="hold"/>
                                        <p:tgtEl>
                                          <p:spTgt spid="2"/>
                                        </p:tgtEl>
                                        <p:attrNameLst>
                                          <p:attrName>fill.type</p:attrName>
                                        </p:attrNameLst>
                                      </p:cBhvr>
                                      <p:to>
                                        <p:strVal val="solid"/>
                                      </p:to>
                                    </p:set>
                                    <p:set>
                                      <p:cBhvr>
                                        <p:cTn id="8" dur="2000" fill="hold"/>
                                        <p:tgtEl>
                                          <p:spTgt spid="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lgn="justLow" rtl="1">
              <a:lnSpc>
                <a:spcPct val="200000"/>
              </a:lnSpc>
            </a:pPr>
            <a:r>
              <a:rPr lang="ar-SA" b="1" dirty="0">
                <a:solidFill>
                  <a:prstClr val="black"/>
                </a:solidFill>
                <a:latin typeface="Arial" panose="020B0604020202020204" pitchFamily="34" charset="0"/>
                <a:ea typeface="Times New Roman" panose="02020603050405020304" pitchFamily="18" charset="0"/>
                <a:cs typeface="Arabic Transparent" panose="020B0604020202020204" pitchFamily="34" charset="0"/>
              </a:rPr>
              <a:t>ويلعب العامل الثاني </a:t>
            </a:r>
            <a:r>
              <a:rPr lang="ar-SA" b="1" dirty="0" smtClean="0">
                <a:solidFill>
                  <a:prstClr val="black"/>
                </a:solidFill>
                <a:latin typeface="Arial" panose="020B0604020202020204" pitchFamily="34" charset="0"/>
                <a:ea typeface="Times New Roman" panose="02020603050405020304" pitchFamily="18" charset="0"/>
                <a:cs typeface="Arabic Transparent" panose="020B0604020202020204" pitchFamily="34" charset="0"/>
              </a:rPr>
              <a:t>وهو </a:t>
            </a:r>
            <a:r>
              <a:rPr lang="ar-SA" b="1" dirty="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العامل الديني </a:t>
            </a:r>
            <a:r>
              <a:rPr lang="ar-SA" b="1" dirty="0" smtClean="0">
                <a:solidFill>
                  <a:prstClr val="black"/>
                </a:solidFill>
                <a:latin typeface="Arial" panose="020B0604020202020204" pitchFamily="34" charset="0"/>
                <a:ea typeface="Times New Roman" panose="02020603050405020304" pitchFamily="18" charset="0"/>
                <a:cs typeface="Arabic Transparent" panose="020B0604020202020204" pitchFamily="34" charset="0"/>
              </a:rPr>
              <a:t>دوراً مهماً </a:t>
            </a:r>
            <a:r>
              <a:rPr lang="ar-SA" b="1" dirty="0">
                <a:solidFill>
                  <a:prstClr val="black"/>
                </a:solidFill>
                <a:latin typeface="Arial" panose="020B0604020202020204" pitchFamily="34" charset="0"/>
                <a:ea typeface="Times New Roman" panose="02020603050405020304" pitchFamily="18" charset="0"/>
                <a:cs typeface="Arabic Transparent" panose="020B0604020202020204" pitchFamily="34" charset="0"/>
              </a:rPr>
              <a:t>في نشوء المدن وتطورها في معظم </a:t>
            </a:r>
            <a:r>
              <a:rPr lang="ar-SA" b="1" dirty="0" smtClean="0">
                <a:solidFill>
                  <a:prstClr val="black"/>
                </a:solidFill>
                <a:latin typeface="Arial" panose="020B0604020202020204" pitchFamily="34" charset="0"/>
                <a:ea typeface="Times New Roman" panose="02020603050405020304" pitchFamily="18" charset="0"/>
                <a:cs typeface="Arabic Transparent" panose="020B0604020202020204" pitchFamily="34" charset="0"/>
              </a:rPr>
              <a:t>الأحيان</a:t>
            </a:r>
            <a:r>
              <a:rPr lang="ar-SA" b="1" dirty="0">
                <a:solidFill>
                  <a:prstClr val="black"/>
                </a:solidFill>
                <a:latin typeface="Arial" panose="020B0604020202020204" pitchFamily="34" charset="0"/>
                <a:ea typeface="Times New Roman" panose="02020603050405020304" pitchFamily="18" charset="0"/>
                <a:cs typeface="Arabic Transparent" panose="020B0604020202020204" pitchFamily="34" charset="0"/>
              </a:rPr>
              <a:t>، فقد كان العامل المميز للمدن القديمة </a:t>
            </a:r>
            <a:r>
              <a:rPr lang="ar-SA" b="1" dirty="0" smtClean="0">
                <a:solidFill>
                  <a:prstClr val="black"/>
                </a:solidFill>
                <a:latin typeface="Arial" panose="020B0604020202020204" pitchFamily="34" charset="0"/>
                <a:ea typeface="Times New Roman" panose="02020603050405020304" pitchFamily="18" charset="0"/>
                <a:cs typeface="Arabic Transparent" panose="020B0604020202020204" pitchFamily="34" charset="0"/>
              </a:rPr>
              <a:t>إذ </a:t>
            </a:r>
            <a:r>
              <a:rPr lang="ar-SA" b="1" dirty="0">
                <a:solidFill>
                  <a:prstClr val="black"/>
                </a:solidFill>
                <a:latin typeface="Arial" panose="020B0604020202020204" pitchFamily="34" charset="0"/>
                <a:ea typeface="Times New Roman" panose="02020603050405020304" pitchFamily="18" charset="0"/>
                <a:cs typeface="Arabic Transparent" panose="020B0604020202020204" pitchFamily="34" charset="0"/>
              </a:rPr>
              <a:t>يحتل المعبد الرئيسي مركز المدينة في معظم </a:t>
            </a:r>
            <a:r>
              <a:rPr lang="ar-SA" b="1" dirty="0" smtClean="0">
                <a:solidFill>
                  <a:prstClr val="black"/>
                </a:solidFill>
                <a:latin typeface="Arial" panose="020B0604020202020204" pitchFamily="34" charset="0"/>
                <a:ea typeface="Times New Roman" panose="02020603050405020304" pitchFamily="18" charset="0"/>
                <a:cs typeface="Arabic Transparent" panose="020B0604020202020204" pitchFamily="34" charset="0"/>
              </a:rPr>
              <a:t>الأحوال إلا أن </a:t>
            </a:r>
            <a:r>
              <a:rPr lang="ar-SA" b="1" dirty="0">
                <a:solidFill>
                  <a:prstClr val="black"/>
                </a:solidFill>
                <a:latin typeface="Arial" panose="020B0604020202020204" pitchFamily="34" charset="0"/>
                <a:ea typeface="Times New Roman" panose="02020603050405020304" pitchFamily="18" charset="0"/>
                <a:cs typeface="Arabic Transparent" panose="020B0604020202020204" pitchFamily="34" charset="0"/>
              </a:rPr>
              <a:t>السمة الدينية لا تغلب على معظم هذه المدن نتيجة اضطلاعها بالوظائف المهمة التي قد تتساوى في بعض </a:t>
            </a:r>
            <a:r>
              <a:rPr lang="ar-SA" b="1" dirty="0" smtClean="0">
                <a:solidFill>
                  <a:prstClr val="black"/>
                </a:solidFill>
                <a:latin typeface="Arial" panose="020B0604020202020204" pitchFamily="34" charset="0"/>
                <a:ea typeface="Times New Roman" panose="02020603050405020304" pitchFamily="18" charset="0"/>
                <a:cs typeface="Arabic Transparent" panose="020B0604020202020204" pitchFamily="34" charset="0"/>
              </a:rPr>
              <a:t>الأحيان </a:t>
            </a:r>
            <a:r>
              <a:rPr lang="ar-SA" b="1" dirty="0">
                <a:solidFill>
                  <a:prstClr val="black"/>
                </a:solidFill>
                <a:latin typeface="Arial" panose="020B0604020202020204" pitchFamily="34" charset="0"/>
                <a:ea typeface="Times New Roman" panose="02020603050405020304" pitchFamily="18" charset="0"/>
                <a:cs typeface="Arabic Transparent" panose="020B0604020202020204" pitchFamily="34" charset="0"/>
              </a:rPr>
              <a:t>مع </a:t>
            </a:r>
            <a:r>
              <a:rPr lang="ar-SA" b="1" dirty="0" smtClean="0">
                <a:solidFill>
                  <a:prstClr val="black"/>
                </a:solidFill>
                <a:latin typeface="Arial" panose="020B0604020202020204" pitchFamily="34" charset="0"/>
                <a:ea typeface="Times New Roman" panose="02020603050405020304" pitchFamily="18" charset="0"/>
                <a:cs typeface="Arabic Transparent" panose="020B0604020202020204" pitchFamily="34" charset="0"/>
              </a:rPr>
              <a:t>الأهمية </a:t>
            </a:r>
            <a:r>
              <a:rPr lang="ar-SA" b="1" dirty="0">
                <a:solidFill>
                  <a:prstClr val="black"/>
                </a:solidFill>
                <a:latin typeface="Arial" panose="020B0604020202020204" pitchFamily="34" charset="0"/>
                <a:ea typeface="Times New Roman" panose="02020603050405020304" pitchFamily="18" charset="0"/>
                <a:cs typeface="Arabic Transparent" panose="020B0604020202020204" pitchFamily="34" charset="0"/>
              </a:rPr>
              <a:t>الدينية. </a:t>
            </a:r>
          </a:p>
          <a:p>
            <a:endParaRPr lang="en-US" dirty="0"/>
          </a:p>
        </p:txBody>
      </p:sp>
    </p:spTree>
    <p:extLst>
      <p:ext uri="{BB962C8B-B14F-4D97-AF65-F5344CB8AC3E}">
        <p14:creationId xmlns:p14="http://schemas.microsoft.com/office/powerpoint/2010/main" val="2124378033"/>
      </p:ext>
    </p:extLst>
  </p:cSld>
  <p:clrMapOvr>
    <a:masterClrMapping/>
  </p:clrMapOvr>
  <mc:AlternateContent xmlns:mc="http://schemas.openxmlformats.org/markup-compatibility/2006">
    <mc:Choice xmlns:p14="http://schemas.microsoft.com/office/powerpoint/2010/main" Requires="p14">
      <p:transition spd="slow" p14:dur="800">
        <p:circle/>
      </p:transition>
    </mc:Choice>
    <mc:Fallback>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27463"/>
            <a:ext cx="10515600" cy="5249500"/>
          </a:xfrm>
        </p:spPr>
        <p:txBody>
          <a:bodyPr>
            <a:normAutofit lnSpcReduction="10000"/>
          </a:bodyPr>
          <a:lstStyle/>
          <a:p>
            <a:pPr algn="justLow" rtl="1">
              <a:lnSpc>
                <a:spcPct val="200000"/>
              </a:lnSpc>
            </a:pPr>
            <a:r>
              <a:rPr lang="ar-SA" b="1" dirty="0">
                <a:latin typeface="Arial" panose="020B0604020202020204" pitchFamily="34" charset="0"/>
                <a:ea typeface="Times New Roman" panose="02020603050405020304" pitchFamily="18" charset="0"/>
                <a:cs typeface="Arabic Transparent" panose="020B0604020202020204" pitchFamily="34" charset="0"/>
              </a:rPr>
              <a:t>والعامل الثالث في نشوء المدن هو </a:t>
            </a:r>
            <a:r>
              <a:rPr lang="ar-SA" b="1" dirty="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العامل العسكري </a:t>
            </a:r>
            <a:r>
              <a:rPr lang="ar-SA" b="1" dirty="0">
                <a:latin typeface="Arial" panose="020B0604020202020204" pitchFamily="34" charset="0"/>
                <a:ea typeface="Times New Roman" panose="02020603050405020304" pitchFamily="18" charset="0"/>
                <a:cs typeface="Arabic Transparent" panose="020B0604020202020204" pitchFamily="34" charset="0"/>
              </a:rPr>
              <a:t>من ناحية الدفاع عن المدينة فغالبا ما يتم اختيار مواقع المدن قرب الموانع الطبيعية لتسهيل عملية الدفاع عنها وبالتالي استمراريتها في البقاء</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a:t>
            </a:r>
          </a:p>
          <a:p>
            <a:pPr algn="justLow" rtl="1">
              <a:lnSpc>
                <a:spcPct val="200000"/>
              </a:lnSpc>
            </a:pPr>
            <a:r>
              <a:rPr lang="ar-SA" b="1" dirty="0" smtClean="0">
                <a:latin typeface="Arial" panose="020B0604020202020204" pitchFamily="34" charset="0"/>
                <a:ea typeface="Times New Roman" panose="02020603050405020304" pitchFamily="18" charset="0"/>
                <a:cs typeface="Arabic Transparent" panose="020B0604020202020204" pitchFamily="34" charset="0"/>
              </a:rPr>
              <a:t> </a:t>
            </a:r>
            <a:r>
              <a:rPr lang="ar-SA" b="1" dirty="0">
                <a:latin typeface="Arial" panose="020B0604020202020204" pitchFamily="34" charset="0"/>
                <a:ea typeface="Times New Roman" panose="02020603050405020304" pitchFamily="18" charset="0"/>
                <a:cs typeface="Arabic Transparent" panose="020B0604020202020204" pitchFamily="34" charset="0"/>
              </a:rPr>
              <a:t>ويلعب العامل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الرابع </a:t>
            </a:r>
            <a:r>
              <a:rPr lang="ar-SA" b="1" dirty="0" smtClean="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الإداري </a:t>
            </a:r>
            <a:r>
              <a:rPr lang="ar-SA" b="1" dirty="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والسياسي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أهمية </a:t>
            </a:r>
            <a:r>
              <a:rPr lang="ar-SA" b="1" dirty="0">
                <a:latin typeface="Arial" panose="020B0604020202020204" pitchFamily="34" charset="0"/>
                <a:ea typeface="Times New Roman" panose="02020603050405020304" pitchFamily="18" charset="0"/>
                <a:cs typeface="Arabic Transparent" panose="020B0604020202020204" pitchFamily="34" charset="0"/>
              </a:rPr>
              <a:t>بالغة في نشوء المدن الذي  يتناسب مع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أهميتها </a:t>
            </a:r>
            <a:r>
              <a:rPr lang="ar-SA" b="1" dirty="0">
                <a:latin typeface="Arial" panose="020B0604020202020204" pitchFamily="34" charset="0"/>
                <a:ea typeface="Times New Roman" panose="02020603050405020304" pitchFamily="18" charset="0"/>
                <a:cs typeface="Arabic Transparent" panose="020B0604020202020204" pitchFamily="34" charset="0"/>
              </a:rPr>
              <a:t>وكبر حجمها </a:t>
            </a:r>
            <a:r>
              <a:rPr lang="ar-SA" b="1" dirty="0" err="1">
                <a:latin typeface="Arial" panose="020B0604020202020204" pitchFamily="34" charset="0"/>
                <a:ea typeface="Times New Roman" panose="02020603050405020304" pitchFamily="18" charset="0"/>
                <a:cs typeface="Arabic Transparent" panose="020B0604020202020204" pitchFamily="34" charset="0"/>
              </a:rPr>
              <a:t>ومركزيتها</a:t>
            </a:r>
            <a:r>
              <a:rPr lang="ar-SA" b="1" dirty="0">
                <a:latin typeface="Arial" panose="020B0604020202020204" pitchFamily="34" charset="0"/>
                <a:ea typeface="Times New Roman" panose="02020603050405020304" pitchFamily="18" charset="0"/>
                <a:cs typeface="Arabic Transparent" panose="020B0604020202020204" pitchFamily="34" charset="0"/>
              </a:rPr>
              <a:t> بين المدن المحيطة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أو </a:t>
            </a:r>
            <a:r>
              <a:rPr lang="ar-SA" b="1" dirty="0">
                <a:latin typeface="Arial" panose="020B0604020202020204" pitchFamily="34" charset="0"/>
                <a:ea typeface="Times New Roman" panose="02020603050405020304" pitchFamily="18" charset="0"/>
                <a:cs typeface="Arabic Transparent" panose="020B0604020202020204" pitchFamily="34" charset="0"/>
              </a:rPr>
              <a:t>البلدات فتمثل بذلك عاصمة لدولة المدينة في حالة المدن القديمة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a:t>
            </a:r>
            <a:endParaRPr lang="en-US" b="1" dirty="0"/>
          </a:p>
        </p:txBody>
      </p:sp>
    </p:spTree>
    <p:extLst>
      <p:ext uri="{BB962C8B-B14F-4D97-AF65-F5344CB8AC3E}">
        <p14:creationId xmlns:p14="http://schemas.microsoft.com/office/powerpoint/2010/main" val="3685699306"/>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0446" y="2024742"/>
            <a:ext cx="11469188" cy="4715691"/>
          </a:xfrm>
        </p:spPr>
        <p:txBody>
          <a:bodyPr>
            <a:normAutofit/>
          </a:bodyPr>
          <a:lstStyle/>
          <a:p>
            <a:pPr algn="justLow" rtl="1">
              <a:lnSpc>
                <a:spcPct val="200000"/>
              </a:lnSpc>
            </a:pPr>
            <a:r>
              <a:rPr lang="ar-SA" sz="2400" b="1" dirty="0">
                <a:latin typeface="Arial" panose="020B0604020202020204" pitchFamily="34" charset="0"/>
                <a:ea typeface="Times New Roman" panose="02020603050405020304" pitchFamily="18" charset="0"/>
                <a:cs typeface="Arabic Transparent" panose="020B0604020202020204" pitchFamily="34" charset="0"/>
              </a:rPr>
              <a:t>اما بالنسبة </a:t>
            </a:r>
            <a:r>
              <a:rPr lang="ar-SA" sz="2400" b="1" dirty="0" smtClean="0">
                <a:latin typeface="Arial" panose="020B0604020202020204" pitchFamily="34" charset="0"/>
                <a:ea typeface="Times New Roman" panose="02020603050405020304" pitchFamily="18" charset="0"/>
                <a:cs typeface="Arabic Transparent" panose="020B0604020202020204" pitchFamily="34" charset="0"/>
              </a:rPr>
              <a:t>إلى </a:t>
            </a:r>
            <a:r>
              <a:rPr lang="ar-SA" sz="2400" b="1" dirty="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العامل الاقتصادي </a:t>
            </a:r>
            <a:r>
              <a:rPr lang="ar-SA" sz="2400" b="1" dirty="0">
                <a:latin typeface="Arial" panose="020B0604020202020204" pitchFamily="34" charset="0"/>
                <a:ea typeface="Times New Roman" panose="02020603050405020304" pitchFamily="18" charset="0"/>
                <a:cs typeface="Arabic Transparent" panose="020B0604020202020204" pitchFamily="34" charset="0"/>
              </a:rPr>
              <a:t>الذي يطغى عليه النشاط التجاري </a:t>
            </a:r>
            <a:r>
              <a:rPr lang="ar-SA" sz="2400" b="1" dirty="0" smtClean="0">
                <a:latin typeface="Arial" panose="020B0604020202020204" pitchFamily="34" charset="0"/>
                <a:ea typeface="Times New Roman" panose="02020603050405020304" pitchFamily="18" charset="0"/>
                <a:cs typeface="Arabic Transparent" panose="020B0604020202020204" pitchFamily="34" charset="0"/>
              </a:rPr>
              <a:t>فإنه </a:t>
            </a:r>
            <a:r>
              <a:rPr lang="ar-SA" sz="2400" b="1" dirty="0">
                <a:latin typeface="Arial" panose="020B0604020202020204" pitchFamily="34" charset="0"/>
                <a:ea typeface="Times New Roman" panose="02020603050405020304" pitchFamily="18" charset="0"/>
                <a:cs typeface="Arabic Transparent" panose="020B0604020202020204" pitchFamily="34" charset="0"/>
              </a:rPr>
              <a:t>يمثل العامل </a:t>
            </a:r>
            <a:r>
              <a:rPr lang="ar-SA" sz="2400" b="1" dirty="0" smtClean="0">
                <a:latin typeface="Arial" panose="020B0604020202020204" pitchFamily="34" charset="0"/>
                <a:ea typeface="Times New Roman" panose="02020603050405020304" pitchFamily="18" charset="0"/>
                <a:cs typeface="Arabic Transparent" panose="020B0604020202020204" pitchFamily="34" charset="0"/>
              </a:rPr>
              <a:t>الخامس </a:t>
            </a:r>
            <a:r>
              <a:rPr lang="ar-SA" sz="2400" b="1" dirty="0">
                <a:latin typeface="Arial" panose="020B0604020202020204" pitchFamily="34" charset="0"/>
                <a:ea typeface="Times New Roman" panose="02020603050405020304" pitchFamily="18" charset="0"/>
                <a:cs typeface="Arabic Transparent" panose="020B0604020202020204" pitchFamily="34" charset="0"/>
              </a:rPr>
              <a:t>في نشوء المدن، فضلاً عن تعدد النشاطات الانتاجية التي تعتمد على التجارة في استمراريتها حتى في حالة الاقتصاد الزراعي </a:t>
            </a:r>
            <a:r>
              <a:rPr lang="ar-SA" sz="2400" b="1" dirty="0" smtClean="0">
                <a:latin typeface="Arial" panose="020B0604020202020204" pitchFamily="34" charset="0"/>
                <a:ea typeface="Times New Roman" panose="02020603050405020304" pitchFamily="18" charset="0"/>
                <a:cs typeface="Arabic Transparent" panose="020B0604020202020204" pitchFamily="34" charset="0"/>
              </a:rPr>
              <a:t>للمدينة.</a:t>
            </a:r>
          </a:p>
        </p:txBody>
      </p:sp>
    </p:spTree>
    <p:extLst>
      <p:ext uri="{BB962C8B-B14F-4D97-AF65-F5344CB8AC3E}">
        <p14:creationId xmlns:p14="http://schemas.microsoft.com/office/powerpoint/2010/main" val="53792392"/>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397726"/>
            <a:ext cx="10515600" cy="4779237"/>
          </a:xfrm>
        </p:spPr>
        <p:txBody>
          <a:bodyPr/>
          <a:lstStyle/>
          <a:p>
            <a:pPr lvl="0" algn="justLow" rtl="1">
              <a:lnSpc>
                <a:spcPct val="200000"/>
              </a:lnSpc>
            </a:pPr>
            <a:r>
              <a:rPr lang="ar-SA" sz="2400" b="1" dirty="0">
                <a:solidFill>
                  <a:prstClr val="black"/>
                </a:solidFill>
                <a:latin typeface="Arial" panose="020B0604020202020204" pitchFamily="34" charset="0"/>
                <a:ea typeface="Times New Roman" panose="02020603050405020304" pitchFamily="18" charset="0"/>
                <a:cs typeface="Arabic Transparent" panose="020B0604020202020204" pitchFamily="34" charset="0"/>
              </a:rPr>
              <a:t> وأخيرا العامل السادس وهو </a:t>
            </a:r>
            <a:r>
              <a:rPr lang="ar-SA" sz="2400" b="1" dirty="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العامل الاجتماعي</a:t>
            </a:r>
            <a:r>
              <a:rPr lang="ar-SA" sz="2400" b="1" dirty="0">
                <a:solidFill>
                  <a:prstClr val="black"/>
                </a:solidFill>
                <a:latin typeface="Arial" panose="020B0604020202020204" pitchFamily="34" charset="0"/>
                <a:ea typeface="Times New Roman" panose="02020603050405020304" pitchFamily="18" charset="0"/>
                <a:cs typeface="Arabic Transparent" panose="020B0604020202020204" pitchFamily="34" charset="0"/>
              </a:rPr>
              <a:t>، إذ تلعب الهجرة الدور الأساس في نشوء المدن وتطورها لأنها تشكل عوامل جذب للسكان نظراً لوجود الخدمات وتعدد فرص العمل فتتركز أهمية هذا العامل على قدرة المدينة على استيعاب الوافدين الجدد وقدرتها على تهيئتهم للحياة الحضرية وبالتالي قدرتها على الحفاظ على الهوية الثقافية للمدينة من خلال تطبيعهم على الحياة الحضرية أو المدنية بتزويدهم أو تدريبهم بالقدرة على تقبل القيم الحضرية بدلا من القيم الأصلية للمهاجرين الأمر الذي يتيح لهم التعايش و التفاعل الاجتماعي الايجابي داخل المدينة.</a:t>
            </a:r>
            <a:endParaRPr lang="en-US" sz="2400" b="1" dirty="0">
              <a:solidFill>
                <a:prstClr val="black"/>
              </a:solidFill>
            </a:endParaRPr>
          </a:p>
          <a:p>
            <a:pPr marL="0" indent="0" algn="justLow" rtl="1">
              <a:lnSpc>
                <a:spcPct val="200000"/>
              </a:lnSpc>
              <a:buNone/>
            </a:pPr>
            <a:endParaRPr lang="en-US" dirty="0"/>
          </a:p>
        </p:txBody>
      </p:sp>
    </p:spTree>
    <p:extLst>
      <p:ext uri="{BB962C8B-B14F-4D97-AF65-F5344CB8AC3E}">
        <p14:creationId xmlns:p14="http://schemas.microsoft.com/office/powerpoint/2010/main" val="190945572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3250">
        <p15:prstTrans prst="origami"/>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00892" y="305888"/>
            <a:ext cx="10933610" cy="6008914"/>
          </a:xfrm>
        </p:spPr>
        <p:txBody>
          <a:bodyPr/>
          <a:lstStyle/>
          <a:p>
            <a:pPr algn="justLow" rtl="1"/>
            <a:endParaRPr lang="ar-SA" dirty="0" smtClean="0"/>
          </a:p>
          <a:p>
            <a:pPr algn="justLow" rtl="1"/>
            <a:endParaRPr lang="ar-SA" dirty="0"/>
          </a:p>
          <a:p>
            <a:pPr algn="justLow" rtl="1"/>
            <a:endParaRPr lang="ar-SA" dirty="0" smtClean="0"/>
          </a:p>
          <a:p>
            <a:pPr algn="justLow" rtl="1"/>
            <a:endParaRPr lang="ar-SA" dirty="0"/>
          </a:p>
          <a:p>
            <a:pPr algn="justLow" rtl="1"/>
            <a:endParaRPr lang="ar-SA" dirty="0" smtClean="0"/>
          </a:p>
          <a:p>
            <a:pPr algn="justLow" rtl="1"/>
            <a:endParaRPr lang="ar-SA" dirty="0"/>
          </a:p>
          <a:p>
            <a:pPr algn="justLow" rtl="1">
              <a:lnSpc>
                <a:spcPct val="200000"/>
              </a:lnSpc>
            </a:pPr>
            <a:r>
              <a:rPr lang="ar-IQ" b="1" dirty="0"/>
              <a:t> الاستيطان أو العمران البشري ، فرع حديث في الدراسات الجغرافية يرتقي به العهد الى مطلع القرن </a:t>
            </a:r>
            <a:r>
              <a:rPr lang="ar-SA" b="1" dirty="0" smtClean="0"/>
              <a:t>  </a:t>
            </a:r>
            <a:r>
              <a:rPr lang="ar-IQ" b="1" dirty="0" smtClean="0"/>
              <a:t>العشرين </a:t>
            </a:r>
            <a:r>
              <a:rPr lang="ar-SA" b="1" dirty="0" smtClean="0"/>
              <a:t>،</a:t>
            </a:r>
            <a:r>
              <a:rPr lang="ar-IQ" b="1" dirty="0" smtClean="0"/>
              <a:t> </a:t>
            </a:r>
            <a:r>
              <a:rPr lang="ar-IQ" b="1" dirty="0"/>
              <a:t>ولعل أبرز أهدافه هو الربط بين مظاهر السطح والخصائص الطبيعية للمكان من </a:t>
            </a:r>
            <a:r>
              <a:rPr lang="ar-IQ" b="1" dirty="0" smtClean="0"/>
              <a:t>جهة </a:t>
            </a:r>
            <a:r>
              <a:rPr lang="ar-IQ" b="1" dirty="0"/>
              <a:t>وبين </a:t>
            </a:r>
            <a:r>
              <a:rPr lang="ar-IQ" b="1" dirty="0" smtClean="0"/>
              <a:t>اختيار </a:t>
            </a:r>
            <a:r>
              <a:rPr lang="ar-IQ" b="1" dirty="0"/>
              <a:t>مواضع للمستوطنات لأغراض معينه من </a:t>
            </a:r>
            <a:r>
              <a:rPr lang="ar-IQ" b="1" dirty="0" smtClean="0"/>
              <a:t>جهة </a:t>
            </a:r>
            <a:r>
              <a:rPr lang="ar-IQ" b="1" dirty="0"/>
              <a:t>أخرى </a:t>
            </a:r>
            <a:r>
              <a:rPr lang="ar-SA" b="1" dirty="0" smtClean="0"/>
              <a:t>.</a:t>
            </a:r>
            <a:endParaRPr lang="en-US" dirty="0"/>
          </a:p>
        </p:txBody>
      </p:sp>
      <p:sp>
        <p:nvSpPr>
          <p:cNvPr id="4" name="AutoShape 2"/>
          <p:cNvSpPr>
            <a:spLocks noChangeArrowheads="1"/>
          </p:cNvSpPr>
          <p:nvPr/>
        </p:nvSpPr>
        <p:spPr bwMode="auto">
          <a:xfrm>
            <a:off x="4019958" y="305888"/>
            <a:ext cx="3629025" cy="1571625"/>
          </a:xfrm>
          <a:prstGeom prst="cloudCallout">
            <a:avLst>
              <a:gd name="adj1" fmla="val 36315"/>
              <a:gd name="adj2" fmla="val 73153"/>
            </a:avLst>
          </a:prstGeom>
          <a:solidFill>
            <a:srgbClr val="66FFFF"/>
          </a:solidFill>
          <a:ln w="31750">
            <a:solidFill>
              <a:srgbClr val="000000"/>
            </a:solidFill>
            <a:round/>
            <a:headEnd/>
            <a:tailEnd/>
          </a:ln>
          <a:effectLst>
            <a:outerShdw dist="107763" dir="2700000" algn="ctr" rotWithShape="0">
              <a:srgbClr val="868686">
                <a:alpha val="50000"/>
              </a:srgbClr>
            </a:outerShdw>
          </a:effectLst>
        </p:spPr>
        <p:txBody>
          <a:bodyPr vert="horz" wrap="square" lIns="91440" tIns="45720" rIns="91440" bIns="45720" numCol="1" anchor="t" anchorCtr="0" compatLnSpc="1">
            <a:prstTxWarp prst="textNoShape">
              <a:avLst/>
            </a:prstTxWarp>
          </a:bodyPr>
          <a:lstStyle/>
          <a:p>
            <a:pPr marL="0" marR="0" lvl="0" indent="0" algn="r" defTabSz="914400" rtl="1" eaLnBrk="0" fontAlgn="base" latinLnBrk="0" hangingPunct="0">
              <a:lnSpc>
                <a:spcPct val="100000"/>
              </a:lnSpc>
              <a:spcBef>
                <a:spcPct val="0"/>
              </a:spcBef>
              <a:spcAft>
                <a:spcPts val="800"/>
              </a:spcAft>
              <a:buClrTx/>
              <a:buSzTx/>
              <a:buFontTx/>
              <a:buNone/>
              <a:tabLst/>
            </a:pPr>
            <a:r>
              <a:rPr kumimoji="0" lang="en-US" altLang="en-US" sz="2000" b="1" i="0" u="none" strike="noStrike" cap="none" normalizeH="0" baseline="0" dirty="0" smtClean="0">
                <a:ln>
                  <a:noFill/>
                </a:ln>
                <a:solidFill>
                  <a:srgbClr val="FF0000"/>
                </a:solidFill>
                <a:effectLst/>
                <a:latin typeface="Arial" panose="020B0604020202020204" pitchFamily="34" charset="0"/>
                <a:ea typeface="Arial" panose="020B0604020202020204" pitchFamily="34" charset="0"/>
              </a:rPr>
              <a:t>    </a:t>
            </a:r>
            <a:endParaRPr kumimoji="0" lang="en-US" altLang="en-US" sz="20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endParaRPr>
          </a:p>
          <a:p>
            <a:pPr marL="0" marR="0" lvl="0" indent="0" algn="ctr" defTabSz="914400" rtl="0" eaLnBrk="0" fontAlgn="base" latinLnBrk="0" hangingPunct="0">
              <a:lnSpc>
                <a:spcPct val="100000"/>
              </a:lnSpc>
              <a:spcBef>
                <a:spcPct val="0"/>
              </a:spcBef>
              <a:spcAft>
                <a:spcPts val="800"/>
              </a:spcAft>
              <a:buClrTx/>
              <a:buSzTx/>
              <a:buFontTx/>
              <a:buNone/>
              <a:tabLst/>
            </a:pPr>
            <a:r>
              <a:rPr kumimoji="0" lang="ar-SA" altLang="en-US" sz="2000" b="1" i="0" u="none" strike="noStrike" cap="none" normalizeH="0" baseline="0" dirty="0" smtClean="0">
                <a:ln>
                  <a:noFill/>
                </a:ln>
                <a:solidFill>
                  <a:srgbClr val="FF0000"/>
                </a:solidFill>
                <a:effectLst/>
                <a:latin typeface="Arial" panose="020B0604020202020204" pitchFamily="34" charset="0"/>
                <a:ea typeface="Arial" panose="020B0604020202020204" pitchFamily="34" charset="0"/>
                <a:cs typeface="Arial" panose="020B0604020202020204" pitchFamily="34" charset="0"/>
              </a:rPr>
              <a:t>نشوء الاستيطان وتطوره</a:t>
            </a:r>
            <a:endParaRPr kumimoji="0" lang="en-US" altLang="en-US" sz="2000" b="1" i="0" u="none" strike="noStrike" cap="none" normalizeH="0" baseline="0" dirty="0" smtClean="0">
              <a:ln>
                <a:noFill/>
              </a:ln>
              <a:solidFill>
                <a:srgbClr val="FF0000"/>
              </a:solidFill>
              <a:effectLst/>
              <a:latin typeface="Arial" panose="020B0604020202020204" pitchFamily="34" charset="0"/>
              <a:ea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5658831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61703" y="1240971"/>
            <a:ext cx="10855233" cy="5055326"/>
          </a:xfrm>
        </p:spPr>
        <p:txBody>
          <a:bodyPr/>
          <a:lstStyle/>
          <a:p>
            <a:pPr algn="justLow" rtl="1">
              <a:lnSpc>
                <a:spcPct val="200000"/>
              </a:lnSpc>
            </a:pPr>
            <a:r>
              <a:rPr lang="ar-IQ" b="1" dirty="0">
                <a:latin typeface="Times New Roman" panose="02020603050405020304" pitchFamily="18" charset="0"/>
                <a:ea typeface="Times New Roman" panose="02020603050405020304" pitchFamily="18" charset="0"/>
              </a:rPr>
              <a:t> </a:t>
            </a:r>
            <a:r>
              <a:rPr lang="ar-SA" b="1" dirty="0" smtClean="0">
                <a:latin typeface="Times New Roman" panose="02020603050405020304" pitchFamily="18" charset="0"/>
                <a:ea typeface="Times New Roman" panose="02020603050405020304" pitchFamily="18" charset="0"/>
              </a:rPr>
              <a:t>   </a:t>
            </a:r>
            <a:r>
              <a:rPr lang="ar-IQ" b="1" dirty="0" smtClean="0">
                <a:latin typeface="Times New Roman" panose="02020603050405020304" pitchFamily="18" charset="0"/>
                <a:ea typeface="Times New Roman" panose="02020603050405020304" pitchFamily="18" charset="0"/>
              </a:rPr>
              <a:t>وحينما </a:t>
            </a:r>
            <a:r>
              <a:rPr lang="ar-IQ" b="1" dirty="0">
                <a:latin typeface="Times New Roman" panose="02020603050405020304" pitchFamily="18" charset="0"/>
                <a:ea typeface="Times New Roman" panose="02020603050405020304" pitchFamily="18" charset="0"/>
              </a:rPr>
              <a:t>ينظر الجغرافي الى الصور الحالية لتوزيع المستوطنات البشرية ، فأنه يتعرف  من خلال التباين في توزيع كثافة الاستيطان </a:t>
            </a:r>
            <a:r>
              <a:rPr lang="ar-IQ" b="1" dirty="0" smtClean="0">
                <a:latin typeface="Times New Roman" panose="02020603050405020304" pitchFamily="18" charset="0"/>
                <a:ea typeface="Times New Roman" panose="02020603050405020304" pitchFamily="18" charset="0"/>
              </a:rPr>
              <a:t>وتنوعه </a:t>
            </a:r>
            <a:r>
              <a:rPr lang="ar-IQ" b="1" dirty="0">
                <a:latin typeface="Times New Roman" panose="02020603050405020304" pitchFamily="18" charset="0"/>
                <a:ea typeface="Times New Roman" panose="02020603050405020304" pitchFamily="18" charset="0"/>
              </a:rPr>
              <a:t>على البيئات المتنوعة والظروف الطبيعية التي خضع لها كل </a:t>
            </a:r>
            <a:r>
              <a:rPr lang="ar-SA" b="1" dirty="0" smtClean="0">
                <a:latin typeface="Times New Roman" panose="02020603050405020304" pitchFamily="18" charset="0"/>
                <a:ea typeface="Times New Roman" panose="02020603050405020304" pitchFamily="18" charset="0"/>
              </a:rPr>
              <a:t>إ</a:t>
            </a:r>
            <a:r>
              <a:rPr lang="ar-IQ" b="1" dirty="0" smtClean="0">
                <a:latin typeface="Times New Roman" panose="02020603050405020304" pitchFamily="18" charset="0"/>
                <a:ea typeface="Times New Roman" panose="02020603050405020304" pitchFamily="18" charset="0"/>
              </a:rPr>
              <a:t>قليم </a:t>
            </a:r>
            <a:r>
              <a:rPr lang="ar-IQ" b="1" dirty="0">
                <a:latin typeface="Times New Roman" panose="02020603050405020304" pitchFamily="18" charset="0"/>
                <a:ea typeface="Times New Roman" panose="02020603050405020304" pitchFamily="18" charset="0"/>
              </a:rPr>
              <a:t>، </a:t>
            </a:r>
            <a:r>
              <a:rPr lang="ar-SA" b="1" dirty="0" smtClean="0">
                <a:latin typeface="Times New Roman" panose="02020603050405020304" pitchFamily="18" charset="0"/>
                <a:ea typeface="Times New Roman" panose="02020603050405020304" pitchFamily="18" charset="0"/>
              </a:rPr>
              <a:t>إ</a:t>
            </a:r>
            <a:r>
              <a:rPr lang="ar-IQ" b="1" dirty="0" smtClean="0">
                <a:latin typeface="Times New Roman" panose="02020603050405020304" pitchFamily="18" charset="0"/>
                <a:ea typeface="Times New Roman" panose="02020603050405020304" pitchFamily="18" charset="0"/>
              </a:rPr>
              <a:t>ضافة </a:t>
            </a:r>
            <a:r>
              <a:rPr lang="ar-IQ" b="1" dirty="0">
                <a:latin typeface="Times New Roman" panose="02020603050405020304" pitchFamily="18" charset="0"/>
                <a:ea typeface="Times New Roman" panose="02020603050405020304" pitchFamily="18" charset="0"/>
              </a:rPr>
              <a:t>الى </a:t>
            </a:r>
            <a:r>
              <a:rPr lang="ar-IQ" b="1" dirty="0">
                <a:solidFill>
                  <a:srgbClr val="FF0000"/>
                </a:solidFill>
                <a:latin typeface="Times New Roman" panose="02020603050405020304" pitchFamily="18" charset="0"/>
                <a:ea typeface="Times New Roman" panose="02020603050405020304" pitchFamily="18" charset="0"/>
              </a:rPr>
              <a:t>مقدار الجهود التي بذلها الانسان </a:t>
            </a:r>
            <a:r>
              <a:rPr lang="ar-IQ" b="1" dirty="0" smtClean="0">
                <a:solidFill>
                  <a:srgbClr val="FF0000"/>
                </a:solidFill>
                <a:latin typeface="Times New Roman" panose="02020603050405020304" pitchFamily="18" charset="0"/>
                <a:ea typeface="Times New Roman" panose="02020603050405020304" pitchFamily="18" charset="0"/>
              </a:rPr>
              <a:t>لاستقراره </a:t>
            </a:r>
            <a:r>
              <a:rPr lang="ar-IQ" b="1" dirty="0">
                <a:latin typeface="Times New Roman" panose="02020603050405020304" pitchFamily="18" charset="0"/>
                <a:ea typeface="Times New Roman" panose="02020603050405020304" pitchFamily="18" charset="0"/>
              </a:rPr>
              <a:t>، وثبتت </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قدامه </a:t>
            </a:r>
            <a:r>
              <a:rPr lang="ar-IQ" b="1" dirty="0">
                <a:latin typeface="Times New Roman" panose="02020603050405020304" pitchFamily="18" charset="0"/>
                <a:ea typeface="Times New Roman" panose="02020603050405020304" pitchFamily="18" charset="0"/>
              </a:rPr>
              <a:t>فيها </a:t>
            </a:r>
            <a:r>
              <a:rPr lang="ar-SA" b="1" dirty="0" smtClean="0">
                <a:latin typeface="Times New Roman" panose="02020603050405020304" pitchFamily="18" charset="0"/>
                <a:ea typeface="Times New Roman" panose="02020603050405020304" pitchFamily="18" charset="0"/>
              </a:rPr>
              <a:t>،</a:t>
            </a:r>
            <a:r>
              <a:rPr lang="ar-IQ" b="1" dirty="0" smtClean="0">
                <a:latin typeface="Times New Roman" panose="02020603050405020304" pitchFamily="18" charset="0"/>
                <a:ea typeface="Times New Roman" panose="02020603050405020304" pitchFamily="18" charset="0"/>
              </a:rPr>
              <a:t> </a:t>
            </a:r>
            <a:r>
              <a:rPr lang="ar-IQ" b="1" dirty="0">
                <a:latin typeface="Times New Roman" panose="02020603050405020304" pitchFamily="18" charset="0"/>
                <a:ea typeface="Times New Roman" panose="02020603050405020304" pitchFamily="18" charset="0"/>
              </a:rPr>
              <a:t>وبتحديد هذه </a:t>
            </a:r>
            <a:r>
              <a:rPr lang="ar-IQ" b="1" dirty="0" smtClean="0">
                <a:latin typeface="Times New Roman" panose="02020603050405020304" pitchFamily="18" charset="0"/>
                <a:ea typeface="Times New Roman" panose="02020603050405020304" pitchFamily="18" charset="0"/>
              </a:rPr>
              <a:t>ال</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نواع </a:t>
            </a:r>
            <a:r>
              <a:rPr lang="ar-IQ" b="1" dirty="0">
                <a:latin typeface="Times New Roman" panose="02020603050405020304" pitchFamily="18" charset="0"/>
                <a:ea typeface="Times New Roman" panose="02020603050405020304" pitchFamily="18" charset="0"/>
              </a:rPr>
              <a:t>من </a:t>
            </a:r>
            <a:r>
              <a:rPr lang="ar-IQ" b="1" dirty="0" smtClean="0">
                <a:latin typeface="Times New Roman" panose="02020603050405020304" pitchFamily="18" charset="0"/>
                <a:ea typeface="Times New Roman" panose="02020603050405020304" pitchFamily="18" charset="0"/>
              </a:rPr>
              <a:t>المستوطنات</a:t>
            </a:r>
            <a:r>
              <a:rPr lang="ar-SA" b="1" dirty="0" smtClean="0">
                <a:latin typeface="Times New Roman" panose="02020603050405020304" pitchFamily="18" charset="0"/>
                <a:ea typeface="Times New Roman" panose="02020603050405020304" pitchFamily="18" charset="0"/>
              </a:rPr>
              <a:t>      </a:t>
            </a:r>
            <a:r>
              <a:rPr lang="ar-IQ" b="1" dirty="0" smtClean="0">
                <a:latin typeface="Times New Roman" panose="02020603050405020304" pitchFamily="18" charset="0"/>
                <a:ea typeface="Times New Roman" panose="02020603050405020304" pitchFamily="18" charset="0"/>
              </a:rPr>
              <a:t> والعلاقات </a:t>
            </a:r>
            <a:r>
              <a:rPr lang="ar-IQ" b="1" dirty="0">
                <a:latin typeface="Times New Roman" panose="02020603050405020304" pitchFamily="18" charset="0"/>
                <a:ea typeface="Times New Roman" panose="02020603050405020304" pitchFamily="18" charset="0"/>
              </a:rPr>
              <a:t>بين سكانها من </a:t>
            </a:r>
            <a:r>
              <a:rPr lang="ar-IQ" b="1" dirty="0" smtClean="0">
                <a:latin typeface="Times New Roman" panose="02020603050405020304" pitchFamily="18" charset="0"/>
                <a:ea typeface="Times New Roman" panose="02020603050405020304" pitchFamily="18" charset="0"/>
              </a:rPr>
              <a:t>جهة  </a:t>
            </a:r>
            <a:r>
              <a:rPr lang="ar-IQ" b="1" dirty="0">
                <a:latin typeface="Times New Roman" panose="02020603050405020304" pitchFamily="18" charset="0"/>
                <a:ea typeface="Times New Roman" panose="02020603050405020304" pitchFamily="18" charset="0"/>
              </a:rPr>
              <a:t>والبيئات التي توجد فيها من جهة </a:t>
            </a:r>
            <a:r>
              <a:rPr lang="ar-SA" b="1" dirty="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خرى </a:t>
            </a:r>
            <a:r>
              <a:rPr lang="ar-SA" b="1" dirty="0" smtClean="0">
                <a:latin typeface="Times New Roman" panose="02020603050405020304" pitchFamily="18" charset="0"/>
                <a:ea typeface="Times New Roman" panose="02020603050405020304" pitchFamily="18" charset="0"/>
              </a:rPr>
              <a:t>مما أدى</a:t>
            </a:r>
            <a:r>
              <a:rPr lang="ar-IQ" b="1" dirty="0" smtClean="0">
                <a:latin typeface="Times New Roman" panose="02020603050405020304" pitchFamily="18" charset="0"/>
                <a:ea typeface="Times New Roman" panose="02020603050405020304" pitchFamily="18" charset="0"/>
              </a:rPr>
              <a:t> </a:t>
            </a:r>
            <a:r>
              <a:rPr lang="ar-IQ" b="1" dirty="0">
                <a:latin typeface="Times New Roman" panose="02020603050405020304" pitchFamily="18" charset="0"/>
                <a:ea typeface="Times New Roman" panose="02020603050405020304" pitchFamily="18" charset="0"/>
              </a:rPr>
              <a:t>الى تحديد </a:t>
            </a:r>
            <a:r>
              <a:rPr lang="ar-IQ" b="1" dirty="0" smtClean="0">
                <a:latin typeface="Times New Roman" panose="02020603050405020304" pitchFamily="18" charset="0"/>
                <a:ea typeface="Times New Roman" panose="02020603050405020304" pitchFamily="18" charset="0"/>
              </a:rPr>
              <a:t>ال</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نماط </a:t>
            </a:r>
            <a:r>
              <a:rPr lang="ar-IQ" b="1" dirty="0">
                <a:latin typeface="Times New Roman" panose="02020603050405020304" pitchFamily="18" charset="0"/>
                <a:ea typeface="Times New Roman" panose="02020603050405020304" pitchFamily="18" charset="0"/>
              </a:rPr>
              <a:t>المختلفة من الاستيطان </a:t>
            </a:r>
            <a:r>
              <a:rPr lang="ar-SA" b="1" dirty="0" smtClean="0">
                <a:latin typeface="Times New Roman" panose="02020603050405020304" pitchFamily="18" charset="0"/>
                <a:ea typeface="Times New Roman" panose="02020603050405020304" pitchFamily="18" charset="0"/>
              </a:rPr>
              <a:t>.</a:t>
            </a:r>
            <a:endParaRPr lang="en-US" dirty="0"/>
          </a:p>
        </p:txBody>
      </p:sp>
    </p:spTree>
    <p:extLst>
      <p:ext uri="{BB962C8B-B14F-4D97-AF65-F5344CB8AC3E}">
        <p14:creationId xmlns:p14="http://schemas.microsoft.com/office/powerpoint/2010/main" val="1249085962"/>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dirty="0" smtClean="0">
                <a:solidFill>
                  <a:srgbClr val="FF0000"/>
                </a:solidFill>
              </a:rPr>
              <a:t>معيشة الإنسان القديم</a:t>
            </a:r>
            <a:endParaRPr lang="en-US" dirty="0">
              <a:solidFill>
                <a:srgbClr val="FF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03566" y="1825625"/>
            <a:ext cx="7354388" cy="4351338"/>
          </a:xfrm>
        </p:spPr>
      </p:pic>
    </p:spTree>
    <p:extLst>
      <p:ext uri="{BB962C8B-B14F-4D97-AF65-F5344CB8AC3E}">
        <p14:creationId xmlns:p14="http://schemas.microsoft.com/office/powerpoint/2010/main" val="3746214375"/>
      </p:ext>
    </p:extLst>
  </p:cSld>
  <p:clrMapOvr>
    <a:masterClrMapping/>
  </p:clrMapOvr>
  <mc:AlternateContent xmlns:mc="http://schemas.openxmlformats.org/markup-compatibility/2006">
    <mc:Choice xmlns:p14="http://schemas.microsoft.com/office/powerpoint/2010/main" Requires="p14">
      <p:transition spd="slow" p14:dur="3900">
        <p14:glitter pattern="hexagon"/>
      </p:transition>
    </mc:Choice>
    <mc:Fallback>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26571" y="574765"/>
            <a:ext cx="11194869" cy="5786845"/>
          </a:xfrm>
        </p:spPr>
        <p:txBody>
          <a:bodyPr/>
          <a:lstStyle/>
          <a:p>
            <a:pPr algn="justLow" rtl="1">
              <a:lnSpc>
                <a:spcPct val="200000"/>
              </a:lnSpc>
            </a:pPr>
            <a:r>
              <a:rPr lang="ar-IQ" b="1" dirty="0">
                <a:latin typeface="Times New Roman" panose="02020603050405020304" pitchFamily="18" charset="0"/>
                <a:ea typeface="Times New Roman" panose="02020603050405020304" pitchFamily="18" charset="0"/>
              </a:rPr>
              <a:t> </a:t>
            </a:r>
            <a:r>
              <a:rPr lang="ar-SA" b="1" dirty="0" smtClean="0">
                <a:latin typeface="Times New Roman" panose="02020603050405020304" pitchFamily="18" charset="0"/>
                <a:ea typeface="Times New Roman" panose="02020603050405020304" pitchFamily="18" charset="0"/>
              </a:rPr>
              <a:t>   </a:t>
            </a:r>
            <a:r>
              <a:rPr lang="ar-IQ" b="1" dirty="0" smtClean="0">
                <a:latin typeface="Times New Roman" panose="02020603050405020304" pitchFamily="18" charset="0"/>
                <a:ea typeface="Times New Roman" panose="02020603050405020304" pitchFamily="18" charset="0"/>
              </a:rPr>
              <a:t>وقد </a:t>
            </a:r>
            <a:r>
              <a:rPr lang="ar-IQ" b="1" dirty="0">
                <a:latin typeface="Times New Roman" panose="02020603050405020304" pitchFamily="18" charset="0"/>
                <a:ea typeface="Times New Roman" panose="02020603050405020304" pitchFamily="18" charset="0"/>
              </a:rPr>
              <a:t>اتسع منهج البحث في </a:t>
            </a:r>
            <a:r>
              <a:rPr lang="ar-IQ" b="1" dirty="0" smtClean="0">
                <a:latin typeface="Times New Roman" panose="02020603050405020304" pitchFamily="18" charset="0"/>
                <a:ea typeface="Times New Roman" panose="02020603050405020304" pitchFamily="18" charset="0"/>
              </a:rPr>
              <a:t>الآونة ال</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خيرة </a:t>
            </a:r>
            <a:r>
              <a:rPr lang="ar-IQ" b="1" dirty="0">
                <a:latin typeface="Times New Roman" panose="02020603050405020304" pitchFamily="18" charset="0"/>
                <a:ea typeface="Times New Roman" panose="02020603050405020304" pitchFamily="18" charset="0"/>
              </a:rPr>
              <a:t>ليشمل النواحي الاجتماعية والاقتصادية والعمرانية للمستوطنات فكما تهتم الجغرافية بدراسة </a:t>
            </a:r>
            <a:r>
              <a:rPr lang="ar-IQ" b="1" dirty="0" smtClean="0">
                <a:latin typeface="Times New Roman" panose="02020603050405020304" pitchFamily="18" charset="0"/>
                <a:ea typeface="Times New Roman" panose="02020603050405020304" pitchFamily="18" charset="0"/>
              </a:rPr>
              <a:t>ال</a:t>
            </a:r>
            <a:r>
              <a:rPr lang="ar-SA" b="1" dirty="0">
                <a:latin typeface="Times New Roman" panose="02020603050405020304" pitchFamily="18" charset="0"/>
                <a:ea typeface="Times New Roman" panose="02020603050405020304" pitchFamily="18" charset="0"/>
              </a:rPr>
              <a:t>إ</a:t>
            </a:r>
            <a:r>
              <a:rPr lang="ar-IQ" b="1" dirty="0" smtClean="0">
                <a:latin typeface="Times New Roman" panose="02020603050405020304" pitchFamily="18" charset="0"/>
                <a:ea typeface="Times New Roman" panose="02020603050405020304" pitchFamily="18" charset="0"/>
              </a:rPr>
              <a:t>نسان </a:t>
            </a:r>
            <a:r>
              <a:rPr lang="ar-SA" b="1" dirty="0" smtClean="0">
                <a:latin typeface="Times New Roman" panose="02020603050405020304" pitchFamily="18" charset="0"/>
                <a:ea typeface="Times New Roman" panose="02020603050405020304" pitchFamily="18" charset="0"/>
              </a:rPr>
              <a:t>من </a:t>
            </a:r>
            <a:r>
              <a:rPr lang="ar-IQ" b="1" dirty="0" smtClean="0">
                <a:latin typeface="Times New Roman" panose="02020603050405020304" pitchFamily="18" charset="0"/>
                <a:ea typeface="Times New Roman" panose="02020603050405020304" pitchFamily="18" charset="0"/>
              </a:rPr>
              <a:t>حيث </a:t>
            </a:r>
            <a:r>
              <a:rPr lang="ar-IQ" b="1" dirty="0">
                <a:latin typeface="Times New Roman" panose="02020603050405020304" pitchFamily="18" charset="0"/>
                <a:ea typeface="Times New Roman" panose="02020603050405020304" pitchFamily="18" charset="0"/>
              </a:rPr>
              <a:t>توزيع وانتشاره  ، كذلك باستخدام </a:t>
            </a:r>
            <a:r>
              <a:rPr lang="ar-IQ" b="1" dirty="0" smtClean="0">
                <a:latin typeface="Times New Roman" panose="02020603050405020304" pitchFamily="18" charset="0"/>
                <a:ea typeface="Times New Roman" panose="02020603050405020304" pitchFamily="18" charset="0"/>
              </a:rPr>
              <a:t>ال</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رض </a:t>
            </a:r>
            <a:r>
              <a:rPr lang="ar-IQ" b="1" dirty="0">
                <a:latin typeface="Times New Roman" panose="02020603050405020304" pitchFamily="18" charset="0"/>
                <a:ea typeface="Times New Roman" panose="02020603050405020304" pitchFamily="18" charset="0"/>
              </a:rPr>
              <a:t>في مجالات مختلفة في مقدمتها اختيار </a:t>
            </a:r>
            <a:r>
              <a:rPr lang="ar-IQ" b="1" dirty="0" smtClean="0">
                <a:latin typeface="Times New Roman" panose="02020603050405020304" pitchFamily="18" charset="0"/>
                <a:ea typeface="Times New Roman" panose="02020603050405020304" pitchFamily="18" charset="0"/>
              </a:rPr>
              <a:t>ال</a:t>
            </a:r>
            <a:r>
              <a:rPr lang="ar-SA" b="1" dirty="0" smtClean="0">
                <a:latin typeface="Times New Roman" panose="02020603050405020304" pitchFamily="18" charset="0"/>
                <a:ea typeface="Times New Roman" panose="02020603050405020304" pitchFamily="18" charset="0"/>
              </a:rPr>
              <a:t>إ</a:t>
            </a:r>
            <a:r>
              <a:rPr lang="ar-IQ" b="1" dirty="0" smtClean="0">
                <a:latin typeface="Times New Roman" panose="02020603050405020304" pitchFamily="18" charset="0"/>
                <a:ea typeface="Times New Roman" panose="02020603050405020304" pitchFamily="18" charset="0"/>
              </a:rPr>
              <a:t>نسان </a:t>
            </a:r>
            <a:r>
              <a:rPr lang="ar-IQ" b="1" dirty="0" err="1" smtClean="0">
                <a:latin typeface="Times New Roman" panose="02020603050405020304" pitchFamily="18" charset="0"/>
                <a:ea typeface="Times New Roman" panose="02020603050405020304" pitchFamily="18" charset="0"/>
              </a:rPr>
              <a:t>مو</a:t>
            </a:r>
            <a:r>
              <a:rPr lang="ar-SA" b="1" dirty="0" smtClean="0">
                <a:latin typeface="Times New Roman" panose="02020603050405020304" pitchFamily="18" charset="0"/>
                <a:ea typeface="Times New Roman" panose="02020603050405020304" pitchFamily="18" charset="0"/>
              </a:rPr>
              <a:t>ا</a:t>
            </a:r>
            <a:r>
              <a:rPr lang="ar-IQ" b="1" dirty="0" smtClean="0">
                <a:latin typeface="Times New Roman" panose="02020603050405020304" pitchFamily="18" charset="0"/>
                <a:ea typeface="Times New Roman" panose="02020603050405020304" pitchFamily="18" charset="0"/>
              </a:rPr>
              <a:t>قع </a:t>
            </a:r>
            <a:r>
              <a:rPr lang="ar-IQ" b="1" dirty="0">
                <a:latin typeface="Times New Roman" panose="02020603050405020304" pitchFamily="18" charset="0"/>
                <a:ea typeface="Times New Roman" panose="02020603050405020304" pitchFamily="18" charset="0"/>
              </a:rPr>
              <a:t>لاستقراره دون غيرها متخذا </a:t>
            </a:r>
            <a:r>
              <a:rPr lang="ar-SA" b="1" dirty="0" smtClean="0">
                <a:latin typeface="Times New Roman" panose="02020603050405020304" pitchFamily="18" charset="0"/>
                <a:ea typeface="Times New Roman" panose="02020603050405020304" pitchFamily="18" charset="0"/>
              </a:rPr>
              <a:t>إ</a:t>
            </a:r>
            <a:r>
              <a:rPr lang="ar-IQ" b="1" dirty="0" err="1" smtClean="0">
                <a:latin typeface="Times New Roman" panose="02020603050405020304" pitchFamily="18" charset="0"/>
                <a:ea typeface="Times New Roman" panose="02020603050405020304" pitchFamily="18" charset="0"/>
              </a:rPr>
              <a:t>ياها</a:t>
            </a:r>
            <a:r>
              <a:rPr lang="ar-IQ" b="1" dirty="0" smtClean="0">
                <a:latin typeface="Times New Roman" panose="02020603050405020304" pitchFamily="18" charset="0"/>
                <a:ea typeface="Times New Roman" panose="02020603050405020304" pitchFamily="18" charset="0"/>
              </a:rPr>
              <a:t> </a:t>
            </a:r>
            <a:r>
              <a:rPr lang="ar-SA" b="1" dirty="0" smtClean="0">
                <a:latin typeface="Times New Roman" panose="02020603050405020304" pitchFamily="18" charset="0"/>
                <a:ea typeface="Times New Roman" panose="02020603050405020304" pitchFamily="18" charset="0"/>
              </a:rPr>
              <a:t> </a:t>
            </a:r>
            <a:r>
              <a:rPr lang="ar-IQ" b="1" dirty="0" err="1" smtClean="0">
                <a:latin typeface="Times New Roman" panose="02020603050405020304" pitchFamily="18" charset="0"/>
                <a:ea typeface="Times New Roman" panose="02020603050405020304" pitchFamily="18" charset="0"/>
              </a:rPr>
              <a:t>موط</a:t>
            </a:r>
            <a:r>
              <a:rPr lang="ar-SA" b="1" dirty="0" err="1" smtClean="0">
                <a:latin typeface="Times New Roman" panose="02020603050405020304" pitchFamily="18" charset="0"/>
                <a:ea typeface="Times New Roman" panose="02020603050405020304" pitchFamily="18" charset="0"/>
              </a:rPr>
              <a:t>ناً</a:t>
            </a:r>
            <a:r>
              <a:rPr lang="ar-IQ" b="1" dirty="0" smtClean="0">
                <a:latin typeface="Times New Roman" panose="02020603050405020304" pitchFamily="18" charset="0"/>
                <a:ea typeface="Times New Roman" panose="02020603050405020304" pitchFamily="18" charset="0"/>
              </a:rPr>
              <a:t> </a:t>
            </a:r>
            <a:r>
              <a:rPr lang="ar-IQ" b="1" dirty="0">
                <a:latin typeface="Times New Roman" panose="02020603050405020304" pitchFamily="18" charset="0"/>
                <a:ea typeface="Times New Roman" panose="02020603050405020304" pitchFamily="18" charset="0"/>
              </a:rPr>
              <a:t>للعمران </a:t>
            </a:r>
            <a:r>
              <a:rPr lang="ar-SA" b="1" dirty="0" smtClean="0">
                <a:latin typeface="Times New Roman" panose="02020603050405020304" pitchFamily="18" charset="0"/>
                <a:ea typeface="Times New Roman" panose="02020603050405020304" pitchFamily="18" charset="0"/>
              </a:rPr>
              <a:t>.</a:t>
            </a:r>
          </a:p>
          <a:p>
            <a:pPr algn="justLow" rtl="1">
              <a:lnSpc>
                <a:spcPct val="200000"/>
              </a:lnSpc>
            </a:pPr>
            <a:r>
              <a:rPr lang="ar-SA" b="1" dirty="0">
                <a:latin typeface="Times New Roman" panose="02020603050405020304" pitchFamily="18" charset="0"/>
                <a:ea typeface="Times New Roman" panose="02020603050405020304" pitchFamily="18" charset="0"/>
              </a:rPr>
              <a:t> </a:t>
            </a:r>
            <a:r>
              <a:rPr lang="ar-SA" b="1" dirty="0" smtClean="0">
                <a:latin typeface="Times New Roman" panose="02020603050405020304" pitchFamily="18" charset="0"/>
                <a:ea typeface="Times New Roman" panose="02020603050405020304" pitchFamily="18" charset="0"/>
              </a:rPr>
              <a:t>  </a:t>
            </a:r>
            <a:r>
              <a:rPr lang="ar-IQ" b="1" dirty="0" smtClean="0">
                <a:latin typeface="Times New Roman" panose="02020603050405020304" pitchFamily="18" charset="0"/>
                <a:ea typeface="Times New Roman" panose="02020603050405020304" pitchFamily="18" charset="0"/>
              </a:rPr>
              <a:t> </a:t>
            </a:r>
            <a:r>
              <a:rPr lang="ar-IQ" b="1" dirty="0">
                <a:latin typeface="Times New Roman" panose="02020603050405020304" pitchFamily="18" charset="0"/>
                <a:ea typeface="Times New Roman" panose="02020603050405020304" pitchFamily="18" charset="0"/>
              </a:rPr>
              <a:t>ومن هنا فقد </a:t>
            </a:r>
            <a:r>
              <a:rPr lang="ar-SA" b="1" u="sng" dirty="0" smtClean="0">
                <a:latin typeface="Times New Roman" panose="02020603050405020304" pitchFamily="18" charset="0"/>
                <a:ea typeface="Times New Roman" panose="02020603050405020304" pitchFamily="18" charset="0"/>
              </a:rPr>
              <a:t>أ</a:t>
            </a:r>
            <a:r>
              <a:rPr lang="ar-IQ" b="1" u="sng" dirty="0" smtClean="0">
                <a:latin typeface="Times New Roman" panose="02020603050405020304" pitchFamily="18" charset="0"/>
                <a:ea typeface="Times New Roman" panose="02020603050405020304" pitchFamily="18" charset="0"/>
              </a:rPr>
              <a:t>كد </a:t>
            </a:r>
            <a:r>
              <a:rPr lang="ar-IQ" b="1" u="sng" dirty="0">
                <a:latin typeface="Times New Roman" panose="02020603050405020304" pitchFamily="18" charset="0"/>
                <a:ea typeface="Times New Roman" panose="02020603050405020304" pitchFamily="18" charset="0"/>
              </a:rPr>
              <a:t>(فلبريك ) في </a:t>
            </a:r>
            <a:r>
              <a:rPr lang="ar-IQ" b="1" u="sng" dirty="0">
                <a:solidFill>
                  <a:srgbClr val="FF0000"/>
                </a:solidFill>
                <a:latin typeface="Times New Roman" panose="02020603050405020304" pitchFamily="18" charset="0"/>
                <a:ea typeface="Times New Roman" panose="02020603050405020304" pitchFamily="18" charset="0"/>
              </a:rPr>
              <a:t>تعريفه للجغرافية تحليل وتفسير </a:t>
            </a:r>
            <a:r>
              <a:rPr lang="ar-SA" b="1" u="sng" dirty="0" smtClean="0">
                <a:solidFill>
                  <a:srgbClr val="FF0000"/>
                </a:solidFill>
                <a:latin typeface="Times New Roman" panose="02020603050405020304" pitchFamily="18" charset="0"/>
                <a:ea typeface="Times New Roman" panose="02020603050405020304" pitchFamily="18" charset="0"/>
              </a:rPr>
              <a:t>أ</a:t>
            </a:r>
            <a:r>
              <a:rPr lang="ar-IQ" b="1" u="sng" dirty="0" smtClean="0">
                <a:solidFill>
                  <a:srgbClr val="FF0000"/>
                </a:solidFill>
                <a:latin typeface="Times New Roman" panose="02020603050405020304" pitchFamily="18" charset="0"/>
                <a:ea typeface="Times New Roman" panose="02020603050405020304" pitchFamily="18" charset="0"/>
              </a:rPr>
              <a:t>نماط </a:t>
            </a:r>
            <a:r>
              <a:rPr lang="ar-SA" b="1" u="sng" dirty="0" smtClean="0">
                <a:solidFill>
                  <a:srgbClr val="FF0000"/>
                </a:solidFill>
                <a:latin typeface="Times New Roman" panose="02020603050405020304" pitchFamily="18" charset="0"/>
                <a:ea typeface="Times New Roman" panose="02020603050405020304" pitchFamily="18" charset="0"/>
              </a:rPr>
              <a:t>ال</a:t>
            </a:r>
            <a:r>
              <a:rPr lang="ar-IQ" b="1" u="sng" dirty="0" smtClean="0">
                <a:solidFill>
                  <a:srgbClr val="FF0000"/>
                </a:solidFill>
                <a:latin typeface="Times New Roman" panose="02020603050405020304" pitchFamily="18" charset="0"/>
                <a:ea typeface="Times New Roman" panose="02020603050405020304" pitchFamily="18" charset="0"/>
              </a:rPr>
              <a:t>سكن </a:t>
            </a:r>
            <a:r>
              <a:rPr lang="ar-SA" b="1" u="sng" dirty="0" smtClean="0">
                <a:latin typeface="Times New Roman" panose="02020603050405020304" pitchFamily="18" charset="0"/>
                <a:ea typeface="Times New Roman" panose="02020603050405020304" pitchFamily="18" charset="0"/>
              </a:rPr>
              <a:t>،</a:t>
            </a:r>
            <a:r>
              <a:rPr lang="ar-IQ" b="1" u="sng" dirty="0" smtClean="0">
                <a:latin typeface="Times New Roman" panose="02020603050405020304" pitchFamily="18" charset="0"/>
                <a:ea typeface="Times New Roman" panose="02020603050405020304" pitchFamily="18" charset="0"/>
              </a:rPr>
              <a:t> </a:t>
            </a:r>
            <a:r>
              <a:rPr lang="ar-IQ" b="1" u="sng" dirty="0">
                <a:latin typeface="Times New Roman" panose="02020603050405020304" pitchFamily="18" charset="0"/>
                <a:ea typeface="Times New Roman" panose="02020603050405020304" pitchFamily="18" charset="0"/>
              </a:rPr>
              <a:t>على </a:t>
            </a:r>
            <a:r>
              <a:rPr lang="ar-SA" b="1" u="sng" dirty="0" smtClean="0">
                <a:latin typeface="Times New Roman" panose="02020603050405020304" pitchFamily="18" charset="0"/>
                <a:ea typeface="Times New Roman" panose="02020603050405020304" pitchFamily="18" charset="0"/>
              </a:rPr>
              <a:t>أ</a:t>
            </a:r>
            <a:r>
              <a:rPr lang="ar-IQ" b="1" u="sng" dirty="0" smtClean="0">
                <a:latin typeface="Times New Roman" panose="02020603050405020304" pitchFamily="18" charset="0"/>
                <a:ea typeface="Times New Roman" panose="02020603050405020304" pitchFamily="18" charset="0"/>
              </a:rPr>
              <a:t>ن </a:t>
            </a:r>
            <a:r>
              <a:rPr lang="ar-IQ" b="1" u="sng" dirty="0">
                <a:latin typeface="Times New Roman" panose="02020603050405020304" pitchFamily="18" charset="0"/>
                <a:ea typeface="Times New Roman" panose="02020603050405020304" pitchFamily="18" charset="0"/>
              </a:rPr>
              <a:t>الدراسات التي تناولت العمران لم يعد التركيز فيها على </a:t>
            </a:r>
            <a:r>
              <a:rPr lang="ar-SA" b="1" u="sng" dirty="0" smtClean="0">
                <a:latin typeface="Times New Roman" panose="02020603050405020304" pitchFamily="18" charset="0"/>
                <a:ea typeface="Times New Roman" panose="02020603050405020304" pitchFamily="18" charset="0"/>
              </a:rPr>
              <a:t>أ</a:t>
            </a:r>
            <a:r>
              <a:rPr lang="ar-IQ" b="1" u="sng" dirty="0" smtClean="0">
                <a:latin typeface="Times New Roman" panose="02020603050405020304" pitchFamily="18" charset="0"/>
                <a:ea typeface="Times New Roman" panose="02020603050405020304" pitchFamily="18" charset="0"/>
              </a:rPr>
              <a:t>نماط </a:t>
            </a:r>
            <a:r>
              <a:rPr lang="ar-IQ" b="1" u="sng" dirty="0">
                <a:latin typeface="Times New Roman" panose="02020603050405020304" pitchFamily="18" charset="0"/>
                <a:ea typeface="Times New Roman" panose="02020603050405020304" pitchFamily="18" charset="0"/>
              </a:rPr>
              <a:t>المساكن ومواد البناء المستخدمة بل على موضوعات تتعلق بتوزيع وتصنيف المساكن والتنظيم المكاني للمساكن </a:t>
            </a:r>
            <a:r>
              <a:rPr lang="ar-IQ" b="1" u="sng" dirty="0" smtClean="0">
                <a:latin typeface="Times New Roman" panose="02020603050405020304" pitchFamily="18" charset="0"/>
                <a:ea typeface="Times New Roman" panose="02020603050405020304" pitchFamily="18" charset="0"/>
              </a:rPr>
              <a:t>والمستوطنات </a:t>
            </a:r>
            <a:r>
              <a:rPr lang="ar-SA" b="1" u="sng" dirty="0" smtClean="0">
                <a:latin typeface="Times New Roman" panose="02020603050405020304" pitchFamily="18" charset="0"/>
                <a:ea typeface="Times New Roman" panose="02020603050405020304" pitchFamily="18" charset="0"/>
              </a:rPr>
              <a:t>.</a:t>
            </a:r>
          </a:p>
          <a:p>
            <a:pPr lvl="0" rtl="1">
              <a:lnSpc>
                <a:spcPct val="200000"/>
              </a:lnSpc>
            </a:pPr>
            <a:r>
              <a:rPr lang="ar-SA" b="1" dirty="0">
                <a:solidFill>
                  <a:srgbClr val="FF0000"/>
                </a:solidFill>
                <a:latin typeface="Times New Roman" panose="02020603050405020304" pitchFamily="18" charset="0"/>
                <a:ea typeface="Times New Roman" panose="02020603050405020304" pitchFamily="18" charset="0"/>
              </a:rPr>
              <a:t>( أكتب المصطلح الجغرافي )</a:t>
            </a:r>
            <a:endParaRPr lang="en-US" dirty="0">
              <a:solidFill>
                <a:srgbClr val="FF0000"/>
              </a:solidFill>
            </a:endParaRPr>
          </a:p>
          <a:p>
            <a:pPr algn="justLow" rtl="1">
              <a:lnSpc>
                <a:spcPct val="200000"/>
              </a:lnSpc>
            </a:pPr>
            <a:endParaRPr lang="en-US" dirty="0"/>
          </a:p>
        </p:txBody>
      </p:sp>
    </p:spTree>
    <p:extLst>
      <p:ext uri="{BB962C8B-B14F-4D97-AF65-F5344CB8AC3E}">
        <p14:creationId xmlns:p14="http://schemas.microsoft.com/office/powerpoint/2010/main" val="4234670502"/>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61703" y="770709"/>
            <a:ext cx="10737667" cy="5656217"/>
          </a:xfrm>
        </p:spPr>
        <p:txBody>
          <a:bodyPr/>
          <a:lstStyle/>
          <a:p>
            <a:pPr algn="justLow" rtl="1">
              <a:lnSpc>
                <a:spcPct val="200000"/>
              </a:lnSpc>
              <a:spcBef>
                <a:spcPts val="0"/>
              </a:spcBef>
            </a:pPr>
            <a:r>
              <a:rPr lang="ar-SA" b="1" dirty="0" smtClean="0">
                <a:latin typeface="Times New Roman" panose="02020603050405020304" pitchFamily="18" charset="0"/>
                <a:ea typeface="Times New Roman" panose="02020603050405020304" pitchFamily="18" charset="0"/>
              </a:rPr>
              <a:t>   </a:t>
            </a:r>
            <a:r>
              <a:rPr lang="ar-IQ" b="1" dirty="0" smtClean="0">
                <a:latin typeface="Times New Roman" panose="02020603050405020304" pitchFamily="18" charset="0"/>
                <a:ea typeface="Times New Roman" panose="02020603050405020304" pitchFamily="18" charset="0"/>
              </a:rPr>
              <a:t>ويبدو </a:t>
            </a:r>
            <a:r>
              <a:rPr lang="ar-IQ" b="1" dirty="0">
                <a:latin typeface="Times New Roman" panose="02020603050405020304" pitchFamily="18" charset="0"/>
                <a:ea typeface="Times New Roman" panose="02020603050405020304" pitchFamily="18" charset="0"/>
              </a:rPr>
              <a:t>هذا النمط من </a:t>
            </a:r>
            <a:r>
              <a:rPr lang="ar-IQ" b="1" dirty="0" smtClean="0">
                <a:latin typeface="Times New Roman" panose="02020603050405020304" pitchFamily="18" charset="0"/>
                <a:ea typeface="Times New Roman" panose="02020603050405020304" pitchFamily="18" charset="0"/>
              </a:rPr>
              <a:t>الدراسات</a:t>
            </a:r>
            <a:r>
              <a:rPr lang="ar-SA" b="1" dirty="0" smtClean="0">
                <a:latin typeface="Times New Roman" panose="02020603050405020304" pitchFamily="18" charset="0"/>
                <a:ea typeface="Times New Roman" panose="02020603050405020304" pitchFamily="18" charset="0"/>
              </a:rPr>
              <a:t> قد</a:t>
            </a:r>
            <a:r>
              <a:rPr lang="ar-IQ" b="1" dirty="0" smtClean="0">
                <a:latin typeface="Times New Roman" panose="02020603050405020304" pitchFamily="18" charset="0"/>
                <a:ea typeface="Times New Roman" panose="02020603050405020304" pitchFamily="18" charset="0"/>
              </a:rPr>
              <a:t> </a:t>
            </a:r>
            <a:r>
              <a:rPr lang="ar-IQ" b="1" dirty="0">
                <a:latin typeface="Times New Roman" panose="02020603050405020304" pitchFamily="18" charset="0"/>
                <a:ea typeface="Times New Roman" panose="02020603050405020304" pitchFamily="18" charset="0"/>
              </a:rPr>
              <a:t>لاقى اهتمام </a:t>
            </a:r>
            <a:r>
              <a:rPr lang="ar-IQ" b="1" dirty="0">
                <a:solidFill>
                  <a:srgbClr val="FF0000"/>
                </a:solidFill>
                <a:latin typeface="Times New Roman" panose="02020603050405020304" pitchFamily="18" charset="0"/>
                <a:ea typeface="Times New Roman" panose="02020603050405020304" pitchFamily="18" charset="0"/>
              </a:rPr>
              <a:t>المدرسة الفرنسية</a:t>
            </a:r>
            <a:r>
              <a:rPr lang="ar-IQ" b="1" dirty="0">
                <a:latin typeface="Times New Roman" panose="02020603050405020304" pitchFamily="18" charset="0"/>
                <a:ea typeface="Times New Roman" panose="02020603050405020304" pitchFamily="18" charset="0"/>
              </a:rPr>
              <a:t> حيث قام العديد من روادها بدراسة مفصلة للمستوطنات كما قام الجغرافيون</a:t>
            </a:r>
            <a:r>
              <a:rPr lang="ar-IQ" b="1" dirty="0">
                <a:solidFill>
                  <a:srgbClr val="FF0000"/>
                </a:solidFill>
                <a:latin typeface="Times New Roman" panose="02020603050405020304" pitchFamily="18" charset="0"/>
                <a:ea typeface="Times New Roman" panose="02020603050405020304" pitchFamily="18" charset="0"/>
              </a:rPr>
              <a:t> </a:t>
            </a:r>
            <a:r>
              <a:rPr lang="ar-IQ" b="1" dirty="0" smtClean="0">
                <a:solidFill>
                  <a:srgbClr val="FF0000"/>
                </a:solidFill>
                <a:latin typeface="Times New Roman" panose="02020603050405020304" pitchFamily="18" charset="0"/>
                <a:ea typeface="Times New Roman" panose="02020603050405020304" pitchFamily="18" charset="0"/>
              </a:rPr>
              <a:t>ال</a:t>
            </a:r>
            <a:r>
              <a:rPr lang="ar-SA" b="1" dirty="0" smtClean="0">
                <a:solidFill>
                  <a:srgbClr val="FF0000"/>
                </a:solidFill>
                <a:latin typeface="Times New Roman" panose="02020603050405020304" pitchFamily="18" charset="0"/>
                <a:ea typeface="Times New Roman" panose="02020603050405020304" pitchFamily="18" charset="0"/>
              </a:rPr>
              <a:t>أ</a:t>
            </a:r>
            <a:r>
              <a:rPr lang="ar-IQ" b="1" dirty="0" smtClean="0">
                <a:solidFill>
                  <a:srgbClr val="FF0000"/>
                </a:solidFill>
                <a:latin typeface="Times New Roman" panose="02020603050405020304" pitchFamily="18" charset="0"/>
                <a:ea typeface="Times New Roman" panose="02020603050405020304" pitchFamily="18" charset="0"/>
              </a:rPr>
              <a:t>لمان</a:t>
            </a:r>
            <a:r>
              <a:rPr lang="ar-IQ" b="1" dirty="0" smtClean="0">
                <a:latin typeface="Times New Roman" panose="02020603050405020304" pitchFamily="18" charset="0"/>
                <a:ea typeface="Times New Roman" panose="02020603050405020304" pitchFamily="18" charset="0"/>
              </a:rPr>
              <a:t> </a:t>
            </a:r>
            <a:r>
              <a:rPr lang="ar-IQ" b="1" dirty="0">
                <a:latin typeface="Times New Roman" panose="02020603050405020304" pitchFamily="18" charset="0"/>
                <a:ea typeface="Times New Roman" panose="02020603050405020304" pitchFamily="18" charset="0"/>
              </a:rPr>
              <a:t>بدور مماثل وعنيت بها </a:t>
            </a:r>
            <a:r>
              <a:rPr lang="ar-IQ" b="1" dirty="0">
                <a:solidFill>
                  <a:srgbClr val="FF0000"/>
                </a:solidFill>
                <a:latin typeface="Times New Roman" panose="02020603050405020304" pitchFamily="18" charset="0"/>
                <a:ea typeface="Times New Roman" panose="02020603050405020304" pitchFamily="18" charset="0"/>
              </a:rPr>
              <a:t>المدرسة </a:t>
            </a:r>
            <a:r>
              <a:rPr lang="ar-IQ" b="1" dirty="0" smtClean="0">
                <a:solidFill>
                  <a:srgbClr val="FF0000"/>
                </a:solidFill>
                <a:latin typeface="Times New Roman" panose="02020603050405020304" pitchFamily="18" charset="0"/>
                <a:ea typeface="Times New Roman" panose="02020603050405020304" pitchFamily="18" charset="0"/>
              </a:rPr>
              <a:t>ال</a:t>
            </a:r>
            <a:r>
              <a:rPr lang="ar-SA" b="1" dirty="0" smtClean="0">
                <a:solidFill>
                  <a:srgbClr val="FF0000"/>
                </a:solidFill>
                <a:latin typeface="Times New Roman" panose="02020603050405020304" pitchFamily="18" charset="0"/>
                <a:ea typeface="Times New Roman" panose="02020603050405020304" pitchFamily="18" charset="0"/>
              </a:rPr>
              <a:t>إ</a:t>
            </a:r>
            <a:r>
              <a:rPr lang="ar-IQ" b="1" dirty="0" err="1" smtClean="0">
                <a:solidFill>
                  <a:srgbClr val="FF0000"/>
                </a:solidFill>
                <a:latin typeface="Times New Roman" panose="02020603050405020304" pitchFamily="18" charset="0"/>
                <a:ea typeface="Times New Roman" panose="02020603050405020304" pitchFamily="18" charset="0"/>
              </a:rPr>
              <a:t>نكليزية</a:t>
            </a:r>
            <a:r>
              <a:rPr lang="ar-IQ" b="1" dirty="0" smtClean="0">
                <a:latin typeface="Times New Roman" panose="02020603050405020304" pitchFamily="18" charset="0"/>
                <a:ea typeface="Times New Roman" panose="02020603050405020304" pitchFamily="18" charset="0"/>
              </a:rPr>
              <a:t> </a:t>
            </a:r>
            <a:r>
              <a:rPr lang="ar-IQ" b="1" dirty="0">
                <a:latin typeface="Times New Roman" panose="02020603050405020304" pitchFamily="18" charset="0"/>
                <a:ea typeface="Times New Roman" panose="02020603050405020304" pitchFamily="18" charset="0"/>
              </a:rPr>
              <a:t>التي وسعت نطاق دراستها  فشملت المستوطنات الريفية مثلما شملت مراكز الحضارة واتخذ اسم جغرافية ( </a:t>
            </a:r>
            <a:r>
              <a:rPr lang="ar-IQ" b="1" dirty="0" smtClean="0">
                <a:latin typeface="Times New Roman" panose="02020603050405020304" pitchFamily="18" charset="0"/>
                <a:ea typeface="Times New Roman" panose="02020603050405020304" pitchFamily="18" charset="0"/>
              </a:rPr>
              <a:t>ال</a:t>
            </a:r>
            <a:r>
              <a:rPr lang="ar-SA" b="1" dirty="0" smtClean="0">
                <a:latin typeface="Times New Roman" panose="02020603050405020304" pitchFamily="18" charset="0"/>
                <a:ea typeface="Times New Roman" panose="02020603050405020304" pitchFamily="18" charset="0"/>
              </a:rPr>
              <a:t>إ</a:t>
            </a:r>
            <a:r>
              <a:rPr lang="ar-IQ" b="1" dirty="0" err="1" smtClean="0">
                <a:latin typeface="Times New Roman" panose="02020603050405020304" pitchFamily="18" charset="0"/>
                <a:ea typeface="Times New Roman" panose="02020603050405020304" pitchFamily="18" charset="0"/>
              </a:rPr>
              <a:t>ستيطان</a:t>
            </a:r>
            <a:r>
              <a:rPr lang="ar-IQ" b="1" dirty="0" smtClean="0">
                <a:latin typeface="Times New Roman" panose="02020603050405020304" pitchFamily="18" charset="0"/>
                <a:ea typeface="Times New Roman" panose="02020603050405020304" pitchFamily="18" charset="0"/>
              </a:rPr>
              <a:t> </a:t>
            </a:r>
            <a:r>
              <a:rPr lang="ar-IQ" b="1" dirty="0">
                <a:latin typeface="Times New Roman" panose="02020603050405020304" pitchFamily="18" charset="0"/>
                <a:ea typeface="Times New Roman" panose="02020603050405020304" pitchFamily="18" charset="0"/>
              </a:rPr>
              <a:t>) أو العمران البشري </a:t>
            </a:r>
            <a:r>
              <a:rPr lang="ar-SA" b="1" dirty="0" smtClean="0">
                <a:latin typeface="Times New Roman" panose="02020603050405020304" pitchFamily="18" charset="0"/>
                <a:ea typeface="Times New Roman" panose="02020603050405020304" pitchFamily="18" charset="0"/>
              </a:rPr>
              <a:t>.</a:t>
            </a:r>
            <a:endParaRPr lang="en-US" sz="2000" dirty="0" smtClean="0">
              <a:effectLst/>
              <a:latin typeface="Times New Roman" panose="02020603050405020304" pitchFamily="18" charset="0"/>
              <a:ea typeface="Times New Roman" panose="02020603050405020304" pitchFamily="18" charset="0"/>
            </a:endParaRPr>
          </a:p>
          <a:p>
            <a:pPr algn="justLow" rtl="1">
              <a:lnSpc>
                <a:spcPct val="200000"/>
              </a:lnSpc>
              <a:spcBef>
                <a:spcPts val="0"/>
              </a:spcBef>
            </a:pPr>
            <a:r>
              <a:rPr lang="ar-IQ" b="1" dirty="0">
                <a:latin typeface="Times New Roman" panose="02020603050405020304" pitchFamily="18" charset="0"/>
                <a:ea typeface="Times New Roman" panose="02020603050405020304" pitchFamily="18" charset="0"/>
              </a:rPr>
              <a:t>ولا ريب في أن </a:t>
            </a:r>
            <a:r>
              <a:rPr lang="ar-IQ" b="1" dirty="0" smtClean="0">
                <a:latin typeface="Times New Roman" panose="02020603050405020304" pitchFamily="18" charset="0"/>
                <a:ea typeface="Times New Roman" panose="02020603050405020304" pitchFamily="18" charset="0"/>
              </a:rPr>
              <a:t>اهتمام </a:t>
            </a:r>
            <a:r>
              <a:rPr lang="ar-IQ" b="1" dirty="0">
                <a:latin typeface="Times New Roman" panose="02020603050405020304" pitchFamily="18" charset="0"/>
                <a:ea typeface="Times New Roman" panose="02020603050405020304" pitchFamily="18" charset="0"/>
              </a:rPr>
              <a:t>الجغرافية بالمسكن </a:t>
            </a:r>
            <a:r>
              <a:rPr lang="ar-SA" b="1" dirty="0" smtClean="0">
                <a:latin typeface="Times New Roman" panose="02020603050405020304" pitchFamily="18" charset="0"/>
                <a:ea typeface="Times New Roman" panose="02020603050405020304" pitchFamily="18" charset="0"/>
              </a:rPr>
              <a:t>إ</a:t>
            </a:r>
            <a:r>
              <a:rPr lang="ar-IQ" b="1" dirty="0" smtClean="0">
                <a:latin typeface="Times New Roman" panose="02020603050405020304" pitchFamily="18" charset="0"/>
                <a:ea typeface="Times New Roman" panose="02020603050405020304" pitchFamily="18" charset="0"/>
              </a:rPr>
              <a:t>نما </a:t>
            </a:r>
            <a:r>
              <a:rPr lang="ar-IQ" b="1" dirty="0">
                <a:latin typeface="Times New Roman" panose="02020603050405020304" pitchFamily="18" charset="0"/>
                <a:ea typeface="Times New Roman" panose="02020603050405020304" pitchFamily="18" charset="0"/>
              </a:rPr>
              <a:t>هو من </a:t>
            </a:r>
            <a:r>
              <a:rPr lang="ar-IQ" b="1" dirty="0" smtClean="0">
                <a:latin typeface="Times New Roman" panose="02020603050405020304" pitchFamily="18" charset="0"/>
                <a:ea typeface="Times New Roman" panose="02020603050405020304" pitchFamily="18" charset="0"/>
              </a:rPr>
              <a:t>قبيل </a:t>
            </a:r>
            <a:r>
              <a:rPr lang="ar-IQ" b="1" dirty="0">
                <a:latin typeface="Times New Roman" panose="02020603050405020304" pitchFamily="18" charset="0"/>
                <a:ea typeface="Times New Roman" panose="02020603050405020304" pitchFamily="18" charset="0"/>
              </a:rPr>
              <a:t>العناية بظاهرة من صميم  حياة </a:t>
            </a:r>
            <a:r>
              <a:rPr lang="ar-IQ" b="1" dirty="0" smtClean="0">
                <a:latin typeface="Times New Roman" panose="02020603050405020304" pitchFamily="18" charset="0"/>
                <a:ea typeface="Times New Roman" panose="02020603050405020304" pitchFamily="18" charset="0"/>
              </a:rPr>
              <a:t>ال</a:t>
            </a:r>
            <a:r>
              <a:rPr lang="ar-SA" b="1" dirty="0" smtClean="0">
                <a:latin typeface="Times New Roman" panose="02020603050405020304" pitchFamily="18" charset="0"/>
                <a:ea typeface="Times New Roman" panose="02020603050405020304" pitchFamily="18" charset="0"/>
              </a:rPr>
              <a:t>إ</a:t>
            </a:r>
            <a:r>
              <a:rPr lang="ar-IQ" b="1" dirty="0" smtClean="0">
                <a:latin typeface="Times New Roman" panose="02020603050405020304" pitchFamily="18" charset="0"/>
                <a:ea typeface="Times New Roman" panose="02020603050405020304" pitchFamily="18" charset="0"/>
              </a:rPr>
              <a:t>نسان </a:t>
            </a:r>
            <a:r>
              <a:rPr lang="ar-IQ" b="1" dirty="0">
                <a:latin typeface="Times New Roman" panose="02020603050405020304" pitchFamily="18" charset="0"/>
                <a:ea typeface="Times New Roman" panose="02020603050405020304" pitchFamily="18" charset="0"/>
              </a:rPr>
              <a:t>ومن شأن الجغرافي في تعميق النظرة الموضوعية وتوسيع دائرة البحث الميداني ، </a:t>
            </a:r>
            <a:r>
              <a:rPr lang="ar-IQ" b="1" dirty="0" smtClean="0">
                <a:latin typeface="Times New Roman" panose="02020603050405020304" pitchFamily="18" charset="0"/>
                <a:ea typeface="Times New Roman" panose="02020603050405020304" pitchFamily="18" charset="0"/>
              </a:rPr>
              <a:t>وصولا</a:t>
            </a:r>
            <a:r>
              <a:rPr lang="ar-SA" b="1" dirty="0" smtClean="0">
                <a:latin typeface="Times New Roman" panose="02020603050405020304" pitchFamily="18" charset="0"/>
                <a:ea typeface="Times New Roman" panose="02020603050405020304" pitchFamily="18" charset="0"/>
              </a:rPr>
              <a:t>ً</a:t>
            </a:r>
            <a:r>
              <a:rPr lang="ar-IQ" b="1" dirty="0" smtClean="0">
                <a:latin typeface="Times New Roman" panose="02020603050405020304" pitchFamily="18" charset="0"/>
                <a:ea typeface="Times New Roman" panose="02020603050405020304" pitchFamily="18" charset="0"/>
              </a:rPr>
              <a:t> </a:t>
            </a:r>
            <a:r>
              <a:rPr lang="ar-SA" b="1" dirty="0" smtClean="0">
                <a:latin typeface="Times New Roman" panose="02020603050405020304" pitchFamily="18" charset="0"/>
                <a:ea typeface="Times New Roman" panose="02020603050405020304" pitchFamily="18" charset="0"/>
              </a:rPr>
              <a:t>إ</a:t>
            </a:r>
            <a:r>
              <a:rPr lang="ar-IQ" b="1" dirty="0" err="1" smtClean="0">
                <a:latin typeface="Times New Roman" panose="02020603050405020304" pitchFamily="18" charset="0"/>
                <a:ea typeface="Times New Roman" panose="02020603050405020304" pitchFamily="18" charset="0"/>
              </a:rPr>
              <a:t>لى</a:t>
            </a:r>
            <a:r>
              <a:rPr lang="ar-IQ" b="1" dirty="0" smtClean="0">
                <a:latin typeface="Times New Roman" panose="02020603050405020304" pitchFamily="18" charset="0"/>
                <a:ea typeface="Times New Roman" panose="02020603050405020304" pitchFamily="18" charset="0"/>
              </a:rPr>
              <a:t> </a:t>
            </a:r>
            <a:r>
              <a:rPr lang="ar-IQ" b="1" dirty="0">
                <a:latin typeface="Times New Roman" panose="02020603050405020304" pitchFamily="18" charset="0"/>
                <a:ea typeface="Times New Roman" panose="02020603050405020304" pitchFamily="18" charset="0"/>
              </a:rPr>
              <a:t>تقويم عملية </a:t>
            </a:r>
            <a:r>
              <a:rPr lang="ar-SA" b="1" dirty="0" smtClean="0">
                <a:latin typeface="Times New Roman" panose="02020603050405020304" pitchFamily="18" charset="0"/>
                <a:ea typeface="Times New Roman" panose="02020603050405020304" pitchFamily="18" charset="0"/>
              </a:rPr>
              <a:t> </a:t>
            </a:r>
            <a:r>
              <a:rPr lang="ar-IQ" b="1" dirty="0" smtClean="0">
                <a:latin typeface="Times New Roman" panose="02020603050405020304" pitchFamily="18" charset="0"/>
                <a:ea typeface="Times New Roman" panose="02020603050405020304" pitchFamily="18" charset="0"/>
              </a:rPr>
              <a:t>السكن </a:t>
            </a:r>
            <a:r>
              <a:rPr lang="ar-IQ" b="1" dirty="0">
                <a:latin typeface="Times New Roman" panose="02020603050405020304" pitchFamily="18" charset="0"/>
                <a:ea typeface="Times New Roman" panose="02020603050405020304" pitchFamily="18" charset="0"/>
              </a:rPr>
              <a:t>، وأنماط المستوطنات ومتابعة العوامل المؤثرة بها </a:t>
            </a:r>
            <a:r>
              <a:rPr lang="ar-SA" b="1" dirty="0" smtClean="0">
                <a:latin typeface="Times New Roman" panose="02020603050405020304" pitchFamily="18" charset="0"/>
                <a:ea typeface="Times New Roman" panose="02020603050405020304" pitchFamily="18" charset="0"/>
              </a:rPr>
              <a:t>.</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32269830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6023" y="600891"/>
            <a:ext cx="10502537" cy="5865223"/>
          </a:xfrm>
        </p:spPr>
        <p:txBody>
          <a:bodyPr>
            <a:normAutofit/>
          </a:bodyPr>
          <a:lstStyle/>
          <a:p>
            <a:pPr algn="justLow" rtl="1">
              <a:lnSpc>
                <a:spcPct val="200000"/>
              </a:lnSpc>
            </a:pPr>
            <a:endParaRPr lang="ar-SA" b="1" dirty="0"/>
          </a:p>
          <a:p>
            <a:pPr algn="justLow" rtl="1">
              <a:lnSpc>
                <a:spcPct val="200000"/>
              </a:lnSpc>
            </a:pPr>
            <a:endParaRPr lang="ar-SA" b="1" dirty="0" smtClean="0">
              <a:latin typeface="Times New Roman" panose="02020603050405020304" pitchFamily="18" charset="0"/>
              <a:ea typeface="Times New Roman" panose="02020603050405020304" pitchFamily="18" charset="0"/>
            </a:endParaRPr>
          </a:p>
          <a:p>
            <a:pPr algn="justLow" rtl="1">
              <a:lnSpc>
                <a:spcPct val="200000"/>
              </a:lnSpc>
            </a:pPr>
            <a:r>
              <a:rPr lang="ar-IQ" b="1" dirty="0" smtClean="0">
                <a:latin typeface="Times New Roman" panose="02020603050405020304" pitchFamily="18" charset="0"/>
                <a:ea typeface="Times New Roman" panose="02020603050405020304" pitchFamily="18" charset="0"/>
              </a:rPr>
              <a:t> </a:t>
            </a:r>
            <a:r>
              <a:rPr lang="ar-SA" b="1" dirty="0" smtClean="0">
                <a:latin typeface="Times New Roman" panose="02020603050405020304" pitchFamily="18" charset="0"/>
                <a:ea typeface="Times New Roman" panose="02020603050405020304" pitchFamily="18" charset="0"/>
              </a:rPr>
              <a:t>  </a:t>
            </a:r>
            <a:r>
              <a:rPr lang="ar-IQ" b="1" dirty="0" smtClean="0">
                <a:latin typeface="Times New Roman" panose="02020603050405020304" pitchFamily="18" charset="0"/>
                <a:ea typeface="Times New Roman" panose="02020603050405020304" pitchFamily="18" charset="0"/>
              </a:rPr>
              <a:t>يمثل </a:t>
            </a:r>
            <a:r>
              <a:rPr lang="ar-IQ" b="1" dirty="0">
                <a:latin typeface="Times New Roman" panose="02020603050405020304" pitchFamily="18" charset="0"/>
                <a:ea typeface="Times New Roman" panose="02020603050405020304" pitchFamily="18" charset="0"/>
              </a:rPr>
              <a:t>الاستيطان </a:t>
            </a:r>
            <a:r>
              <a:rPr lang="ar-IQ" b="1" dirty="0" smtClean="0">
                <a:latin typeface="Times New Roman" panose="02020603050405020304" pitchFamily="18" charset="0"/>
                <a:ea typeface="Times New Roman" panose="02020603050405020304" pitchFamily="18" charset="0"/>
              </a:rPr>
              <a:t>مرحلة </a:t>
            </a:r>
            <a:r>
              <a:rPr lang="ar-IQ" b="1" dirty="0">
                <a:latin typeface="Times New Roman" panose="02020603050405020304" pitchFamily="18" charset="0"/>
                <a:ea typeface="Times New Roman" panose="02020603050405020304" pitchFamily="18" charset="0"/>
              </a:rPr>
              <a:t>مهمة في تطور المجتمعات البشرية بما يعكسه من </a:t>
            </a:r>
            <a:r>
              <a:rPr lang="ar-SA" b="1" dirty="0">
                <a:latin typeface="Times New Roman" panose="02020603050405020304" pitchFamily="18" charset="0"/>
                <a:ea typeface="Times New Roman" panose="02020603050405020304" pitchFamily="18" charset="0"/>
              </a:rPr>
              <a:t>آ</a:t>
            </a:r>
            <a:r>
              <a:rPr lang="ar-IQ" b="1" dirty="0" smtClean="0">
                <a:latin typeface="Times New Roman" panose="02020603050405020304" pitchFamily="18" charset="0"/>
                <a:ea typeface="Times New Roman" panose="02020603050405020304" pitchFamily="18" charset="0"/>
              </a:rPr>
              <a:t>ثار</a:t>
            </a:r>
            <a:r>
              <a:rPr lang="ar-SA" b="1" dirty="0" smtClean="0">
                <a:latin typeface="Times New Roman" panose="02020603050405020304" pitchFamily="18" charset="0"/>
                <a:ea typeface="Times New Roman" panose="02020603050405020304" pitchFamily="18" charset="0"/>
              </a:rPr>
              <a:t> </a:t>
            </a:r>
            <a:r>
              <a:rPr lang="ar-IQ" b="1" dirty="0" smtClean="0">
                <a:latin typeface="Times New Roman" panose="02020603050405020304" pitchFamily="18" charset="0"/>
                <a:ea typeface="Times New Roman" panose="02020603050405020304" pitchFamily="18" charset="0"/>
              </a:rPr>
              <a:t>ونتائج </a:t>
            </a:r>
            <a:r>
              <a:rPr lang="ar-IQ" b="1" dirty="0">
                <a:latin typeface="Times New Roman" panose="02020603050405020304" pitchFamily="18" charset="0"/>
                <a:ea typeface="Times New Roman" panose="02020603050405020304" pitchFamily="18" charset="0"/>
              </a:rPr>
              <a:t>في المراحل التالية من تطور المجتمعات </a:t>
            </a:r>
            <a:r>
              <a:rPr lang="ar-IQ" b="1" dirty="0" smtClean="0">
                <a:latin typeface="Times New Roman" panose="02020603050405020304" pitchFamily="18" charset="0"/>
                <a:ea typeface="Times New Roman" panose="02020603050405020304" pitchFamily="18" charset="0"/>
              </a:rPr>
              <a:t>فاستقرار</a:t>
            </a:r>
            <a:r>
              <a:rPr lang="ar-SA" b="1" dirty="0" smtClean="0">
                <a:latin typeface="Times New Roman" panose="02020603050405020304" pitchFamily="18" charset="0"/>
                <a:ea typeface="Times New Roman" panose="02020603050405020304" pitchFamily="18" charset="0"/>
              </a:rPr>
              <a:t> </a:t>
            </a:r>
            <a:r>
              <a:rPr lang="ar-IQ" b="1" dirty="0" smtClean="0">
                <a:latin typeface="Times New Roman" panose="02020603050405020304" pitchFamily="18" charset="0"/>
                <a:ea typeface="Times New Roman" panose="02020603050405020304" pitchFamily="18" charset="0"/>
              </a:rPr>
              <a:t>ال</a:t>
            </a:r>
            <a:r>
              <a:rPr lang="ar-SA" b="1" dirty="0" smtClean="0">
                <a:latin typeface="Times New Roman" panose="02020603050405020304" pitchFamily="18" charset="0"/>
                <a:ea typeface="Times New Roman" panose="02020603050405020304" pitchFamily="18" charset="0"/>
              </a:rPr>
              <a:t>إ</a:t>
            </a:r>
            <a:r>
              <a:rPr lang="ar-IQ" b="1" dirty="0" smtClean="0">
                <a:latin typeface="Times New Roman" panose="02020603050405020304" pitchFamily="18" charset="0"/>
                <a:ea typeface="Times New Roman" panose="02020603050405020304" pitchFamily="18" charset="0"/>
              </a:rPr>
              <a:t>نسان </a:t>
            </a:r>
            <a:r>
              <a:rPr lang="ar-IQ" b="1" dirty="0">
                <a:latin typeface="Times New Roman" panose="02020603050405020304" pitchFamily="18" charset="0"/>
                <a:ea typeface="Times New Roman" panose="02020603050405020304" pitchFamily="18" charset="0"/>
              </a:rPr>
              <a:t>في بيئة معينة يعني تكيفه </a:t>
            </a:r>
            <a:r>
              <a:rPr lang="ar-IQ" b="1" dirty="0" smtClean="0">
                <a:latin typeface="Times New Roman" panose="02020603050405020304" pitchFamily="18" charset="0"/>
                <a:ea typeface="Times New Roman" panose="02020603050405020304" pitchFamily="18" charset="0"/>
              </a:rPr>
              <a:t>ل</a:t>
            </a:r>
            <a:r>
              <a:rPr lang="ar-SA" b="1" dirty="0" smtClean="0">
                <a:latin typeface="Times New Roman" panose="02020603050405020304" pitchFamily="18" charset="0"/>
                <a:ea typeface="Times New Roman" panose="02020603050405020304" pitchFamily="18" charset="0"/>
              </a:rPr>
              <a:t>إ</a:t>
            </a:r>
            <a:r>
              <a:rPr lang="ar-IQ" b="1" dirty="0" smtClean="0">
                <a:latin typeface="Times New Roman" panose="02020603050405020304" pitchFamily="18" charset="0"/>
                <a:ea typeface="Times New Roman" panose="02020603050405020304" pitchFamily="18" charset="0"/>
              </a:rPr>
              <a:t>جوائها  </a:t>
            </a:r>
            <a:r>
              <a:rPr lang="ar-IQ" b="1" dirty="0">
                <a:latin typeface="Times New Roman" panose="02020603050405020304" pitchFamily="18" charset="0"/>
                <a:ea typeface="Times New Roman" panose="02020603050405020304" pitchFamily="18" charset="0"/>
              </a:rPr>
              <a:t>كما ينتج عن ارتباطه </a:t>
            </a:r>
            <a:r>
              <a:rPr lang="ar-IQ" b="1" dirty="0" smtClean="0">
                <a:latin typeface="Times New Roman" panose="02020603050405020304" pitchFamily="18" charset="0"/>
                <a:ea typeface="Times New Roman" panose="02020603050405020304" pitchFamily="18" charset="0"/>
              </a:rPr>
              <a:t>بال</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رض </a:t>
            </a:r>
            <a:r>
              <a:rPr lang="ar-IQ" b="1" dirty="0">
                <a:latin typeface="Times New Roman" panose="02020603050405020304" pitchFamily="18" charset="0"/>
                <a:ea typeface="Times New Roman" panose="02020603050405020304" pitchFamily="18" charset="0"/>
              </a:rPr>
              <a:t>واتجاهه </a:t>
            </a:r>
            <a:r>
              <a:rPr lang="ar-IQ" b="1" dirty="0" smtClean="0">
                <a:latin typeface="Times New Roman" panose="02020603050405020304" pitchFamily="18" charset="0"/>
                <a:ea typeface="Times New Roman" panose="02020603050405020304" pitchFamily="18" charset="0"/>
              </a:rPr>
              <a:t>نحو</a:t>
            </a:r>
            <a:r>
              <a:rPr lang="ar-SA" b="1" dirty="0" smtClean="0">
                <a:latin typeface="Times New Roman" panose="02020603050405020304" pitchFamily="18" charset="0"/>
                <a:ea typeface="Times New Roman" panose="02020603050405020304" pitchFamily="18" charset="0"/>
              </a:rPr>
              <a:t> </a:t>
            </a:r>
            <a:r>
              <a:rPr lang="ar-IQ" b="1" dirty="0" smtClean="0">
                <a:latin typeface="Times New Roman" panose="02020603050405020304" pitchFamily="18" charset="0"/>
                <a:ea typeface="Times New Roman" panose="02020603050405020304" pitchFamily="18" charset="0"/>
              </a:rPr>
              <a:t>استثمارها </a:t>
            </a:r>
            <a:r>
              <a:rPr lang="ar-IQ" b="1" dirty="0">
                <a:latin typeface="Times New Roman" panose="02020603050405020304" pitchFamily="18" charset="0"/>
                <a:ea typeface="Times New Roman" panose="02020603050405020304" pitchFamily="18" charset="0"/>
              </a:rPr>
              <a:t>واستقراره عليها قيام نوع من العلاقات الاجتماعية والاقتصادية في المنطقة </a:t>
            </a:r>
            <a:r>
              <a:rPr lang="ar-SA" b="1" dirty="0" smtClean="0">
                <a:latin typeface="Times New Roman" panose="02020603050405020304" pitchFamily="18" charset="0"/>
                <a:ea typeface="Times New Roman" panose="02020603050405020304" pitchFamily="18" charset="0"/>
              </a:rPr>
              <a:t>.</a:t>
            </a:r>
            <a:endParaRPr lang="en-US" b="1" dirty="0"/>
          </a:p>
        </p:txBody>
      </p:sp>
      <p:sp>
        <p:nvSpPr>
          <p:cNvPr id="4" name="AutoShape 2"/>
          <p:cNvSpPr>
            <a:spLocks noChangeArrowheads="1"/>
          </p:cNvSpPr>
          <p:nvPr/>
        </p:nvSpPr>
        <p:spPr bwMode="auto">
          <a:xfrm>
            <a:off x="4765086" y="600891"/>
            <a:ext cx="3562350" cy="1762125"/>
          </a:xfrm>
          <a:prstGeom prst="irregularSeal1">
            <a:avLst/>
          </a:prstGeom>
          <a:solidFill>
            <a:srgbClr val="66FFFF"/>
          </a:solidFill>
          <a:ln w="31750">
            <a:solidFill>
              <a:srgbClr val="C0504D"/>
            </a:solidFill>
            <a:miter lim="800000"/>
            <a:headEnd/>
            <a:tailEnd/>
          </a:ln>
          <a:effectLst>
            <a:outerShdw sy="50000" kx="2453608" rotWithShape="0">
              <a:srgbClr val="868686">
                <a:alpha val="50000"/>
              </a:srgbClr>
            </a:outerShdw>
          </a:effec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en-US" sz="14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         </a:t>
            </a:r>
            <a:r>
              <a:rPr kumimoji="0" lang="ar-SA" altLang="en-US" sz="18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البعد التاريخي</a:t>
            </a:r>
            <a:r>
              <a:rPr kumimoji="0" lang="en-US" altLang="en-US" sz="18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 </a:t>
            </a:r>
            <a:endParaRPr kumimoji="0" lang="en-US" altLang="en-US" sz="18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endParaRPr>
          </a:p>
          <a:p>
            <a:pPr marL="0" marR="0" lvl="0" indent="0" algn="l" defTabSz="914400" rtl="0" eaLnBrk="0" fontAlgn="base" latinLnBrk="0" hangingPunct="0">
              <a:lnSpc>
                <a:spcPct val="100000"/>
              </a:lnSpc>
              <a:spcBef>
                <a:spcPct val="0"/>
              </a:spcBef>
              <a:spcAft>
                <a:spcPts val="800"/>
              </a:spcAft>
              <a:buClrTx/>
              <a:buSzTx/>
              <a:buFontTx/>
              <a:buNone/>
              <a:tabLst/>
            </a:pPr>
            <a:r>
              <a:rPr kumimoji="0" lang="en-US" altLang="en-US" sz="20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rPr>
              <a:t>   </a:t>
            </a:r>
            <a:r>
              <a:rPr kumimoji="0" lang="ar-SA" altLang="en-US" sz="20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للاستيطان</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81055450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510494"/>
          </a:xfrm>
        </p:spPr>
        <p:txBody>
          <a:bodyPr>
            <a:normAutofit fontScale="90000"/>
          </a:bodyPr>
          <a:lstStyle/>
          <a:p>
            <a:pPr algn="r" rtl="1"/>
            <a:r>
              <a:rPr lang="ar-SA" sz="4000" b="1" dirty="0" smtClean="0">
                <a:solidFill>
                  <a:srgbClr val="FF0000"/>
                </a:solidFill>
              </a:rPr>
              <a:t>مقدمة</a:t>
            </a:r>
            <a:endParaRPr lang="en-US" sz="4000" b="1" dirty="0">
              <a:solidFill>
                <a:srgbClr val="FF0000"/>
              </a:solidFill>
            </a:endParaRPr>
          </a:p>
        </p:txBody>
      </p:sp>
      <p:sp>
        <p:nvSpPr>
          <p:cNvPr id="3" name="Subtitle 2"/>
          <p:cNvSpPr>
            <a:spLocks noGrp="1"/>
          </p:cNvSpPr>
          <p:nvPr>
            <p:ph type="subTitle" idx="1"/>
          </p:nvPr>
        </p:nvSpPr>
        <p:spPr>
          <a:xfrm>
            <a:off x="535577" y="1750423"/>
            <a:ext cx="10959737" cy="4702628"/>
          </a:xfrm>
        </p:spPr>
        <p:txBody>
          <a:bodyPr/>
          <a:lstStyle/>
          <a:p>
            <a:pPr algn="justLow" rtl="1">
              <a:lnSpc>
                <a:spcPct val="200000"/>
              </a:lnSpc>
            </a:pPr>
            <a:r>
              <a:rPr lang="ar-SA" b="1" dirty="0" smtClean="0"/>
              <a:t>   تعد جغرافية المدن فرعاً من فروع الجغرافية البشرية ، وإن كانت حديثة النشأة بالمقارنة مع بقية فروع الجغرافيا البشرية .</a:t>
            </a:r>
          </a:p>
          <a:p>
            <a:pPr algn="justLow" rtl="1">
              <a:lnSpc>
                <a:spcPct val="200000"/>
              </a:lnSpc>
            </a:pPr>
            <a:r>
              <a:rPr lang="ar-SA" b="1" dirty="0" smtClean="0"/>
              <a:t>   ويمكن القول أن بعض البدايات الأولى لجغرافية المدن قد ظهرت عند قدامى الجغرافيين مثل المؤرخ الإغريقي   " </a:t>
            </a:r>
            <a:r>
              <a:rPr lang="ar-SA" b="1" dirty="0" err="1" smtClean="0"/>
              <a:t>اسطرابون</a:t>
            </a:r>
            <a:r>
              <a:rPr lang="ar-SA" b="1" dirty="0" smtClean="0"/>
              <a:t>" ، ومن بعده الجغرافيون العرب والمسلمين وخاصة </a:t>
            </a:r>
            <a:r>
              <a:rPr lang="ar-SA" b="1" dirty="0" err="1" smtClean="0"/>
              <a:t>الاصطخري</a:t>
            </a:r>
            <a:r>
              <a:rPr lang="ar-SA" b="1" dirty="0" smtClean="0"/>
              <a:t> وابن حوقل وابن خلدون وغيرهم .</a:t>
            </a:r>
          </a:p>
        </p:txBody>
      </p:sp>
    </p:spTree>
    <p:extLst>
      <p:ext uri="{BB962C8B-B14F-4D97-AF65-F5344CB8AC3E}">
        <p14:creationId xmlns:p14="http://schemas.microsoft.com/office/powerpoint/2010/main" val="3834575661"/>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13955" y="1711234"/>
            <a:ext cx="10868296" cy="4715692"/>
          </a:xfrm>
        </p:spPr>
        <p:txBody>
          <a:bodyPr/>
          <a:lstStyle/>
          <a:p>
            <a:pPr algn="justLow" rtl="1">
              <a:lnSpc>
                <a:spcPct val="200000"/>
              </a:lnSpc>
              <a:spcBef>
                <a:spcPts val="0"/>
              </a:spcBef>
            </a:pPr>
            <a:r>
              <a:rPr lang="ar-SA" b="1" dirty="0" smtClean="0">
                <a:latin typeface="Times New Roman" panose="02020603050405020304" pitchFamily="18" charset="0"/>
                <a:ea typeface="Times New Roman" panose="02020603050405020304" pitchFamily="18" charset="0"/>
              </a:rPr>
              <a:t>   </a:t>
            </a:r>
            <a:r>
              <a:rPr lang="ar-SA" b="1" dirty="0">
                <a:latin typeface="Times New Roman" panose="02020603050405020304" pitchFamily="18" charset="0"/>
                <a:ea typeface="Times New Roman" panose="02020603050405020304" pitchFamily="18" charset="0"/>
              </a:rPr>
              <a:t>إ</a:t>
            </a:r>
            <a:r>
              <a:rPr lang="ar-IQ" b="1" dirty="0" smtClean="0">
                <a:latin typeface="Times New Roman" panose="02020603050405020304" pitchFamily="18" charset="0"/>
                <a:ea typeface="Times New Roman" panose="02020603050405020304" pitchFamily="18" charset="0"/>
              </a:rPr>
              <a:t>ن </a:t>
            </a:r>
            <a:r>
              <a:rPr lang="ar-IQ" b="1" dirty="0">
                <a:latin typeface="Times New Roman" panose="02020603050405020304" pitchFamily="18" charset="0"/>
                <a:ea typeface="Times New Roman" panose="02020603050405020304" pitchFamily="18" charset="0"/>
              </a:rPr>
              <a:t>التجمعات السكانية في العالم وليدة ظروف وتفاعلات بين السكان من جهة </a:t>
            </a:r>
            <a:r>
              <a:rPr lang="ar-SA" b="1" dirty="0" smtClean="0">
                <a:latin typeface="Times New Roman" panose="02020603050405020304" pitchFamily="18" charset="0"/>
                <a:ea typeface="Times New Roman" panose="02020603050405020304" pitchFamily="18" charset="0"/>
              </a:rPr>
              <a:t>و</a:t>
            </a:r>
            <a:r>
              <a:rPr lang="ar-IQ" b="1" dirty="0" smtClean="0">
                <a:latin typeface="Times New Roman" panose="02020603050405020304" pitchFamily="18" charset="0"/>
                <a:ea typeface="Times New Roman" panose="02020603050405020304" pitchFamily="18" charset="0"/>
              </a:rPr>
              <a:t>البيئة </a:t>
            </a:r>
            <a:r>
              <a:rPr lang="ar-IQ" b="1" dirty="0">
                <a:latin typeface="Times New Roman" panose="02020603050405020304" pitchFamily="18" charset="0"/>
                <a:ea typeface="Times New Roman" panose="02020603050405020304" pitchFamily="18" charset="0"/>
              </a:rPr>
              <a:t>الطبيعية من جهة </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خرى </a:t>
            </a:r>
            <a:r>
              <a:rPr lang="ar-SA" b="1" dirty="0" smtClean="0">
                <a:latin typeface="Times New Roman" panose="02020603050405020304" pitchFamily="18" charset="0"/>
                <a:ea typeface="Times New Roman" panose="02020603050405020304" pitchFamily="18" charset="0"/>
              </a:rPr>
              <a:t>، </a:t>
            </a:r>
            <a:r>
              <a:rPr lang="ar-IQ" b="1" dirty="0" smtClean="0">
                <a:latin typeface="Times New Roman" panose="02020603050405020304" pitchFamily="18" charset="0"/>
                <a:ea typeface="Times New Roman" panose="02020603050405020304" pitchFamily="18" charset="0"/>
              </a:rPr>
              <a:t>وهذا يعمل </a:t>
            </a:r>
            <a:r>
              <a:rPr lang="ar-IQ" b="1" dirty="0">
                <a:latin typeface="Times New Roman" panose="02020603050405020304" pitchFamily="18" charset="0"/>
                <a:ea typeface="Times New Roman" panose="02020603050405020304" pitchFamily="18" charset="0"/>
              </a:rPr>
              <a:t>على تجمع السكان في بيئات معينة كنوع من </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نواع </a:t>
            </a:r>
            <a:r>
              <a:rPr lang="ar-IQ" b="1" dirty="0">
                <a:latin typeface="Times New Roman" panose="02020603050405020304" pitchFamily="18" charset="0"/>
                <a:ea typeface="Times New Roman" panose="02020603050405020304" pitchFamily="18" charset="0"/>
              </a:rPr>
              <a:t>الكفاح من </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جل </a:t>
            </a:r>
            <a:r>
              <a:rPr lang="ar-IQ" b="1" dirty="0">
                <a:latin typeface="Times New Roman" panose="02020603050405020304" pitchFamily="18" charset="0"/>
                <a:ea typeface="Times New Roman" panose="02020603050405020304" pitchFamily="18" charset="0"/>
              </a:rPr>
              <a:t>البقاء </a:t>
            </a:r>
            <a:r>
              <a:rPr lang="ar-IQ" b="1" dirty="0" smtClean="0">
                <a:latin typeface="Times New Roman" panose="02020603050405020304" pitchFamily="18" charset="0"/>
                <a:ea typeface="Times New Roman" panose="02020603050405020304" pitchFamily="18" charset="0"/>
              </a:rPr>
              <a:t>وال</a:t>
            </a:r>
            <a:r>
              <a:rPr lang="ar-SA" b="1" dirty="0" smtClean="0">
                <a:latin typeface="Times New Roman" panose="02020603050405020304" pitchFamily="18" charset="0"/>
                <a:ea typeface="Times New Roman" panose="02020603050405020304" pitchFamily="18" charset="0"/>
              </a:rPr>
              <a:t>ا</a:t>
            </a:r>
            <a:r>
              <a:rPr lang="ar-IQ" b="1" dirty="0" err="1" smtClean="0">
                <a:latin typeface="Times New Roman" panose="02020603050405020304" pitchFamily="18" charset="0"/>
                <a:ea typeface="Times New Roman" panose="02020603050405020304" pitchFamily="18" charset="0"/>
              </a:rPr>
              <a:t>ستمرار</a:t>
            </a:r>
            <a:r>
              <a:rPr lang="ar-IQ" b="1" dirty="0" smtClean="0">
                <a:latin typeface="Times New Roman" panose="02020603050405020304" pitchFamily="18" charset="0"/>
                <a:ea typeface="Times New Roman" panose="02020603050405020304" pitchFamily="18" charset="0"/>
              </a:rPr>
              <a:t> </a:t>
            </a:r>
            <a:r>
              <a:rPr lang="ar-IQ" b="1" dirty="0">
                <a:latin typeface="Times New Roman" panose="02020603050405020304" pitchFamily="18" charset="0"/>
                <a:ea typeface="Times New Roman" panose="02020603050405020304" pitchFamily="18" charset="0"/>
              </a:rPr>
              <a:t>بما </a:t>
            </a:r>
            <a:r>
              <a:rPr lang="ar-SA" b="1" dirty="0" smtClean="0">
                <a:latin typeface="Times New Roman" panose="02020603050405020304" pitchFamily="18" charset="0"/>
                <a:ea typeface="Times New Roman" panose="02020603050405020304" pitchFamily="18" charset="0"/>
              </a:rPr>
              <a:t>يؤدي</a:t>
            </a:r>
            <a:r>
              <a:rPr lang="ar-IQ" b="1" dirty="0" smtClean="0">
                <a:latin typeface="Times New Roman" panose="02020603050405020304" pitchFamily="18" charset="0"/>
                <a:ea typeface="Times New Roman" panose="02020603050405020304" pitchFamily="18" charset="0"/>
              </a:rPr>
              <a:t> </a:t>
            </a:r>
            <a:r>
              <a:rPr lang="ar-SA" b="1" dirty="0" smtClean="0">
                <a:latin typeface="Times New Roman" panose="02020603050405020304" pitchFamily="18" charset="0"/>
                <a:ea typeface="Times New Roman" panose="02020603050405020304" pitchFamily="18" charset="0"/>
              </a:rPr>
              <a:t>إ</a:t>
            </a:r>
            <a:r>
              <a:rPr lang="ar-IQ" b="1" dirty="0" err="1" smtClean="0">
                <a:latin typeface="Times New Roman" panose="02020603050405020304" pitchFamily="18" charset="0"/>
                <a:ea typeface="Times New Roman" panose="02020603050405020304" pitchFamily="18" charset="0"/>
              </a:rPr>
              <a:t>لى</a:t>
            </a:r>
            <a:r>
              <a:rPr lang="ar-IQ" b="1" dirty="0" smtClean="0">
                <a:latin typeface="Times New Roman" panose="02020603050405020304" pitchFamily="18" charset="0"/>
                <a:ea typeface="Times New Roman" panose="02020603050405020304" pitchFamily="18" charset="0"/>
              </a:rPr>
              <a:t> </a:t>
            </a:r>
            <a:r>
              <a:rPr lang="ar-IQ" b="1" dirty="0">
                <a:latin typeface="Times New Roman" panose="02020603050405020304" pitchFamily="18" charset="0"/>
                <a:ea typeface="Times New Roman" panose="02020603050405020304" pitchFamily="18" charset="0"/>
              </a:rPr>
              <a:t>شكل من </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شكال </a:t>
            </a:r>
            <a:r>
              <a:rPr lang="ar-IQ" b="1" dirty="0">
                <a:latin typeface="Times New Roman" panose="02020603050405020304" pitchFamily="18" charset="0"/>
                <a:ea typeface="Times New Roman" panose="02020603050405020304" pitchFamily="18" charset="0"/>
              </a:rPr>
              <a:t>التوزيع يضع </a:t>
            </a:r>
            <a:r>
              <a:rPr lang="ar-IQ" b="1" dirty="0" smtClean="0">
                <a:latin typeface="Times New Roman" panose="02020603050405020304" pitchFamily="18" charset="0"/>
                <a:ea typeface="Times New Roman" panose="02020603050405020304" pitchFamily="18" charset="0"/>
              </a:rPr>
              <a:t>ال</a:t>
            </a:r>
            <a:r>
              <a:rPr lang="ar-SA" b="1" dirty="0" smtClean="0">
                <a:latin typeface="Times New Roman" panose="02020603050405020304" pitchFamily="18" charset="0"/>
                <a:ea typeface="Times New Roman" panose="02020603050405020304" pitchFamily="18" charset="0"/>
              </a:rPr>
              <a:t>إ</a:t>
            </a:r>
            <a:r>
              <a:rPr lang="ar-IQ" b="1" dirty="0" smtClean="0">
                <a:latin typeface="Times New Roman" panose="02020603050405020304" pitchFamily="18" charset="0"/>
                <a:ea typeface="Times New Roman" panose="02020603050405020304" pitchFamily="18" charset="0"/>
              </a:rPr>
              <a:t>نسان </a:t>
            </a:r>
            <a:r>
              <a:rPr lang="ar-IQ" b="1" dirty="0">
                <a:latin typeface="Times New Roman" panose="02020603050405020304" pitchFamily="18" charset="0"/>
                <a:ea typeface="Times New Roman" panose="02020603050405020304" pitchFamily="18" charset="0"/>
              </a:rPr>
              <a:t>في المكان </a:t>
            </a:r>
            <a:r>
              <a:rPr lang="ar-IQ" b="1" dirty="0" smtClean="0">
                <a:latin typeface="Times New Roman" panose="02020603050405020304" pitchFamily="18" charset="0"/>
                <a:ea typeface="Times New Roman" panose="02020603050405020304" pitchFamily="18" charset="0"/>
              </a:rPr>
              <a:t>ال</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كثر </a:t>
            </a:r>
            <a:r>
              <a:rPr lang="ar-IQ" b="1" dirty="0">
                <a:latin typeface="Times New Roman" panose="02020603050405020304" pitchFamily="18" charset="0"/>
                <a:ea typeface="Times New Roman" panose="02020603050405020304" pitchFamily="18" charset="0"/>
              </a:rPr>
              <a:t>ملائمة له ولظروفه الاجتماعية </a:t>
            </a:r>
            <a:r>
              <a:rPr lang="ar-SA" b="1" dirty="0" smtClean="0">
                <a:latin typeface="Times New Roman" panose="02020603050405020304" pitchFamily="18" charset="0"/>
                <a:ea typeface="Times New Roman" panose="02020603050405020304" pitchFamily="18" charset="0"/>
              </a:rPr>
              <a:t>  </a:t>
            </a:r>
            <a:r>
              <a:rPr lang="ar-IQ" b="1" dirty="0" smtClean="0">
                <a:latin typeface="Times New Roman" panose="02020603050405020304" pitchFamily="18" charset="0"/>
                <a:ea typeface="Times New Roman" panose="02020603050405020304" pitchFamily="18" charset="0"/>
              </a:rPr>
              <a:t>والاقتصادية</a:t>
            </a:r>
            <a:r>
              <a:rPr lang="ar-SA" b="1" dirty="0" smtClean="0">
                <a:latin typeface="Times New Roman" panose="02020603050405020304" pitchFamily="18" charset="0"/>
                <a:ea typeface="Times New Roman" panose="02020603050405020304" pitchFamily="18" charset="0"/>
              </a:rPr>
              <a:t> .</a:t>
            </a:r>
            <a:endParaRPr lang="en-US" b="1" dirty="0"/>
          </a:p>
        </p:txBody>
      </p:sp>
    </p:spTree>
    <p:extLst>
      <p:ext uri="{BB962C8B-B14F-4D97-AF65-F5344CB8AC3E}">
        <p14:creationId xmlns:p14="http://schemas.microsoft.com/office/powerpoint/2010/main" val="327481498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61703" y="770709"/>
            <a:ext cx="10750731" cy="5891348"/>
          </a:xfrm>
        </p:spPr>
        <p:txBody>
          <a:bodyPr/>
          <a:lstStyle/>
          <a:p>
            <a:pPr algn="justLow" rtl="1">
              <a:lnSpc>
                <a:spcPct val="200000"/>
              </a:lnSpc>
              <a:spcBef>
                <a:spcPts val="0"/>
              </a:spcBef>
            </a:pPr>
            <a:r>
              <a:rPr lang="ar-SA" b="1" dirty="0" smtClean="0">
                <a:latin typeface="Times New Roman" panose="02020603050405020304" pitchFamily="18" charset="0"/>
                <a:ea typeface="Times New Roman" panose="02020603050405020304" pitchFamily="18" charset="0"/>
              </a:rPr>
              <a:t>   </a:t>
            </a:r>
            <a:r>
              <a:rPr lang="ar-IQ" b="1" dirty="0" smtClean="0">
                <a:latin typeface="Times New Roman" panose="02020603050405020304" pitchFamily="18" charset="0"/>
                <a:ea typeface="Times New Roman" panose="02020603050405020304" pitchFamily="18" charset="0"/>
              </a:rPr>
              <a:t>وتمثل القر</a:t>
            </a:r>
            <a:r>
              <a:rPr lang="ar-SA" b="1" dirty="0" err="1" smtClean="0">
                <a:latin typeface="Times New Roman" panose="02020603050405020304" pitchFamily="18" charset="0"/>
                <a:ea typeface="Times New Roman" panose="02020603050405020304" pitchFamily="18" charset="0"/>
              </a:rPr>
              <a:t>ية</a:t>
            </a:r>
            <a:r>
              <a:rPr lang="ar-SA" b="1" dirty="0" smtClean="0">
                <a:latin typeface="Times New Roman" panose="02020603050405020304" pitchFamily="18" charset="0"/>
                <a:ea typeface="Times New Roman" panose="02020603050405020304" pitchFamily="18" charset="0"/>
              </a:rPr>
              <a:t> ( نواة المدينة الأولى ) </a:t>
            </a:r>
            <a:r>
              <a:rPr lang="ar-IQ" b="1" dirty="0" smtClean="0">
                <a:latin typeface="Times New Roman" panose="02020603050405020304" pitchFamily="18" charset="0"/>
                <a:ea typeface="Times New Roman" panose="02020603050405020304" pitchFamily="18" charset="0"/>
              </a:rPr>
              <a:t> </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قدم </a:t>
            </a:r>
            <a:r>
              <a:rPr lang="ar-IQ" b="1" dirty="0">
                <a:latin typeface="Times New Roman" panose="02020603050405020304" pitchFamily="18" charset="0"/>
                <a:ea typeface="Times New Roman" panose="02020603050405020304" pitchFamily="18" charset="0"/>
              </a:rPr>
              <a:t>مراكز الاستيطان البشري </a:t>
            </a:r>
            <a:r>
              <a:rPr lang="ar-IQ" b="1" dirty="0" smtClean="0">
                <a:latin typeface="Times New Roman" panose="02020603050405020304" pitchFamily="18" charset="0"/>
                <a:ea typeface="Times New Roman" panose="02020603050405020304" pitchFamily="18" charset="0"/>
              </a:rPr>
              <a:t>و</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كثرها </a:t>
            </a:r>
            <a:r>
              <a:rPr lang="ar-IQ" b="1" dirty="0">
                <a:latin typeface="Times New Roman" panose="02020603050405020304" pitchFamily="18" charset="0"/>
                <a:ea typeface="Times New Roman" panose="02020603050405020304" pitchFamily="18" charset="0"/>
              </a:rPr>
              <a:t>انتشارا على سطح الارض فلقد اضطر </a:t>
            </a:r>
            <a:r>
              <a:rPr lang="ar-IQ" b="1" dirty="0" smtClean="0">
                <a:latin typeface="Times New Roman" panose="02020603050405020304" pitchFamily="18" charset="0"/>
                <a:ea typeface="Times New Roman" panose="02020603050405020304" pitchFamily="18" charset="0"/>
              </a:rPr>
              <a:t>ال</a:t>
            </a:r>
            <a:r>
              <a:rPr lang="ar-SA" b="1" dirty="0" smtClean="0">
                <a:latin typeface="Times New Roman" panose="02020603050405020304" pitchFamily="18" charset="0"/>
                <a:ea typeface="Times New Roman" panose="02020603050405020304" pitchFamily="18" charset="0"/>
              </a:rPr>
              <a:t>إ</a:t>
            </a:r>
            <a:r>
              <a:rPr lang="ar-IQ" b="1" dirty="0" smtClean="0">
                <a:latin typeface="Times New Roman" panose="02020603050405020304" pitchFamily="18" charset="0"/>
                <a:ea typeface="Times New Roman" panose="02020603050405020304" pitchFamily="18" charset="0"/>
              </a:rPr>
              <a:t>نسان </a:t>
            </a:r>
            <a:r>
              <a:rPr lang="ar-SA" b="1" dirty="0" smtClean="0">
                <a:latin typeface="Times New Roman" panose="02020603050405020304" pitchFamily="18" charset="0"/>
                <a:ea typeface="Times New Roman" panose="02020603050405020304" pitchFamily="18" charset="0"/>
              </a:rPr>
              <a:t>إ</a:t>
            </a:r>
            <a:r>
              <a:rPr lang="ar-IQ" b="1" dirty="0" smtClean="0">
                <a:latin typeface="Times New Roman" panose="02020603050405020304" pitchFamily="18" charset="0"/>
                <a:ea typeface="Times New Roman" panose="02020603050405020304" pitchFamily="18" charset="0"/>
              </a:rPr>
              <a:t>لي الاستقرار عقب </a:t>
            </a:r>
            <a:r>
              <a:rPr lang="ar-IQ" b="1" dirty="0">
                <a:latin typeface="Times New Roman" panose="02020603050405020304" pitchFamily="18" charset="0"/>
                <a:ea typeface="Times New Roman" panose="02020603050405020304" pitchFamily="18" charset="0"/>
              </a:rPr>
              <a:t>حقب طويلة متنقلا بحثا عن الماء </a:t>
            </a:r>
            <a:r>
              <a:rPr lang="ar-IQ" b="1" dirty="0" smtClean="0">
                <a:latin typeface="Times New Roman" panose="02020603050405020304" pitchFamily="18" charset="0"/>
                <a:ea typeface="Times New Roman" panose="02020603050405020304" pitchFamily="18" charset="0"/>
              </a:rPr>
              <a:t>والكلأ </a:t>
            </a:r>
            <a:r>
              <a:rPr lang="ar-IQ" b="1" dirty="0">
                <a:latin typeface="Times New Roman" panose="02020603050405020304" pitchFamily="18" charset="0"/>
                <a:ea typeface="Times New Roman" panose="02020603050405020304" pitchFamily="18" charset="0"/>
              </a:rPr>
              <a:t>والراحة </a:t>
            </a:r>
            <a:r>
              <a:rPr lang="ar-IQ" b="1" dirty="0" smtClean="0">
                <a:latin typeface="Times New Roman" panose="02020603050405020304" pitchFamily="18" charset="0"/>
                <a:ea typeface="Times New Roman" panose="02020603050405020304" pitchFamily="18" charset="0"/>
              </a:rPr>
              <a:t>وال</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مان </a:t>
            </a:r>
            <a:r>
              <a:rPr lang="ar-IQ" b="1" dirty="0">
                <a:latin typeface="Times New Roman" panose="02020603050405020304" pitchFamily="18" charset="0"/>
                <a:ea typeface="Times New Roman" panose="02020603050405020304" pitchFamily="18" charset="0"/>
              </a:rPr>
              <a:t>ومن المرجح </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ن </a:t>
            </a:r>
            <a:r>
              <a:rPr lang="ar-IQ" b="1" dirty="0">
                <a:latin typeface="Times New Roman" panose="02020603050405020304" pitchFamily="18" charset="0"/>
                <a:ea typeface="Times New Roman" panose="02020603050405020304" pitchFamily="18" charset="0"/>
              </a:rPr>
              <a:t>استقرار </a:t>
            </a:r>
            <a:r>
              <a:rPr lang="ar-IQ" b="1" dirty="0" smtClean="0">
                <a:latin typeface="Times New Roman" panose="02020603050405020304" pitchFamily="18" charset="0"/>
                <a:ea typeface="Times New Roman" panose="02020603050405020304" pitchFamily="18" charset="0"/>
              </a:rPr>
              <a:t>ال</a:t>
            </a:r>
            <a:r>
              <a:rPr lang="ar-SA" b="1" dirty="0" smtClean="0">
                <a:latin typeface="Times New Roman" panose="02020603050405020304" pitchFamily="18" charset="0"/>
                <a:ea typeface="Times New Roman" panose="02020603050405020304" pitchFamily="18" charset="0"/>
              </a:rPr>
              <a:t>إ</a:t>
            </a:r>
            <a:r>
              <a:rPr lang="ar-IQ" b="1" dirty="0" smtClean="0">
                <a:latin typeface="Times New Roman" panose="02020603050405020304" pitchFamily="18" charset="0"/>
                <a:ea typeface="Times New Roman" panose="02020603050405020304" pitchFamily="18" charset="0"/>
              </a:rPr>
              <a:t>نسان </a:t>
            </a:r>
            <a:r>
              <a:rPr lang="ar-IQ" b="1" dirty="0">
                <a:latin typeface="Times New Roman" panose="02020603050405020304" pitchFamily="18" charset="0"/>
                <a:ea typeface="Times New Roman" panose="02020603050405020304" pitchFamily="18" charset="0"/>
              </a:rPr>
              <a:t>هذا ارتبط </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ول ال</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مر </a:t>
            </a:r>
            <a:r>
              <a:rPr lang="ar-IQ" b="1" dirty="0" smtClean="0">
                <a:solidFill>
                  <a:srgbClr val="0070C0"/>
                </a:solidFill>
                <a:latin typeface="Times New Roman" panose="02020603050405020304" pitchFamily="18" charset="0"/>
                <a:ea typeface="Times New Roman" panose="02020603050405020304" pitchFamily="18" charset="0"/>
              </a:rPr>
              <a:t>بالملاجئ </a:t>
            </a:r>
            <a:r>
              <a:rPr lang="ar-IQ" b="1" dirty="0">
                <a:solidFill>
                  <a:srgbClr val="0070C0"/>
                </a:solidFill>
                <a:latin typeface="Times New Roman" panose="02020603050405020304" pitchFamily="18" charset="0"/>
                <a:ea typeface="Times New Roman" panose="02020603050405020304" pitchFamily="18" charset="0"/>
              </a:rPr>
              <a:t>والكهوف التي اتخذت فيما بعد شكل المنازل الصغيرة </a:t>
            </a:r>
            <a:r>
              <a:rPr lang="ar-SA" b="1" dirty="0" smtClean="0">
                <a:solidFill>
                  <a:srgbClr val="0070C0"/>
                </a:solidFill>
                <a:latin typeface="Times New Roman" panose="02020603050405020304" pitchFamily="18" charset="0"/>
                <a:ea typeface="Times New Roman" panose="02020603050405020304" pitchFamily="18" charset="0"/>
              </a:rPr>
              <a:t>وكانت أول التجمعات السكنية .</a:t>
            </a:r>
            <a:endParaRPr lang="en-US" sz="2000" b="1" dirty="0" smtClean="0">
              <a:effectLst/>
              <a:latin typeface="Times New Roman" panose="02020603050405020304" pitchFamily="18" charset="0"/>
              <a:ea typeface="Times New Roman" panose="02020603050405020304" pitchFamily="18" charset="0"/>
            </a:endParaRPr>
          </a:p>
          <a:p>
            <a:pPr algn="justLow" rtl="1">
              <a:lnSpc>
                <a:spcPct val="200000"/>
              </a:lnSpc>
              <a:spcBef>
                <a:spcPts val="0"/>
              </a:spcBef>
            </a:pPr>
            <a:r>
              <a:rPr lang="ar-IQ" b="1" dirty="0">
                <a:latin typeface="Times New Roman" panose="02020603050405020304" pitchFamily="18" charset="0"/>
                <a:ea typeface="Times New Roman" panose="02020603050405020304" pitchFamily="18" charset="0"/>
              </a:rPr>
              <a:t> ويعود ظهور </a:t>
            </a:r>
            <a:r>
              <a:rPr lang="ar-SA" b="1" dirty="0" smtClean="0">
                <a:latin typeface="Times New Roman" panose="02020603050405020304" pitchFamily="18" charset="0"/>
                <a:ea typeface="Times New Roman" panose="02020603050405020304" pitchFamily="18" charset="0"/>
              </a:rPr>
              <a:t>النويات الأولى</a:t>
            </a:r>
            <a:r>
              <a:rPr lang="ar-IQ" b="1" dirty="0" smtClean="0">
                <a:latin typeface="Times New Roman" panose="02020603050405020304" pitchFamily="18" charset="0"/>
                <a:ea typeface="Times New Roman" panose="02020603050405020304" pitchFamily="18" charset="0"/>
              </a:rPr>
              <a:t> </a:t>
            </a:r>
            <a:r>
              <a:rPr lang="ar-SA" b="1" dirty="0" smtClean="0">
                <a:latin typeface="Times New Roman" panose="02020603050405020304" pitchFamily="18" charset="0"/>
                <a:ea typeface="Times New Roman" panose="02020603050405020304" pitchFamily="18" charset="0"/>
              </a:rPr>
              <a:t>إ</a:t>
            </a:r>
            <a:r>
              <a:rPr lang="ar-IQ" b="1" dirty="0" smtClean="0">
                <a:latin typeface="Times New Roman" panose="02020603050405020304" pitchFamily="18" charset="0"/>
                <a:ea typeface="Times New Roman" panose="02020603050405020304" pitchFamily="18" charset="0"/>
              </a:rPr>
              <a:t>لي </a:t>
            </a:r>
            <a:r>
              <a:rPr lang="ar-IQ" b="1" dirty="0">
                <a:solidFill>
                  <a:srgbClr val="C00000"/>
                </a:solidFill>
                <a:latin typeface="Times New Roman" panose="02020603050405020304" pitchFamily="18" charset="0"/>
                <a:ea typeface="Times New Roman" panose="02020603050405020304" pitchFamily="18" charset="0"/>
              </a:rPr>
              <a:t>العصر الحجري الحديث خلال الفترة 10000 ـ 7000 ق .</a:t>
            </a:r>
            <a:r>
              <a:rPr lang="ar-IQ" b="1" dirty="0">
                <a:latin typeface="Times New Roman" panose="02020603050405020304" pitchFamily="18" charset="0"/>
                <a:ea typeface="Times New Roman" panose="02020603050405020304" pitchFamily="18" charset="0"/>
              </a:rPr>
              <a:t> </a:t>
            </a:r>
            <a:r>
              <a:rPr lang="ar-IQ" b="1" dirty="0">
                <a:solidFill>
                  <a:srgbClr val="FF0000"/>
                </a:solidFill>
                <a:latin typeface="Times New Roman" panose="02020603050405020304" pitchFamily="18" charset="0"/>
                <a:ea typeface="Times New Roman" panose="02020603050405020304" pitchFamily="18" charset="0"/>
              </a:rPr>
              <a:t>م</a:t>
            </a:r>
            <a:r>
              <a:rPr lang="ar-IQ" b="1" dirty="0">
                <a:latin typeface="Times New Roman" panose="02020603050405020304" pitchFamily="18" charset="0"/>
                <a:ea typeface="Times New Roman" panose="02020603050405020304" pitchFamily="18" charset="0"/>
              </a:rPr>
              <a:t>  حيث انتقل </a:t>
            </a:r>
            <a:r>
              <a:rPr lang="ar-IQ" b="1" dirty="0" smtClean="0">
                <a:latin typeface="Times New Roman" panose="02020603050405020304" pitchFamily="18" charset="0"/>
                <a:ea typeface="Times New Roman" panose="02020603050405020304" pitchFamily="18" charset="0"/>
              </a:rPr>
              <a:t>ال</a:t>
            </a:r>
            <a:r>
              <a:rPr lang="ar-SA" b="1" dirty="0" smtClean="0">
                <a:latin typeface="Times New Roman" panose="02020603050405020304" pitchFamily="18" charset="0"/>
                <a:ea typeface="Times New Roman" panose="02020603050405020304" pitchFamily="18" charset="0"/>
              </a:rPr>
              <a:t>إ</a:t>
            </a:r>
            <a:r>
              <a:rPr lang="ar-IQ" b="1" dirty="0" smtClean="0">
                <a:latin typeface="Times New Roman" panose="02020603050405020304" pitchFamily="18" charset="0"/>
                <a:ea typeface="Times New Roman" panose="02020603050405020304" pitchFamily="18" charset="0"/>
              </a:rPr>
              <a:t>نسان </a:t>
            </a:r>
            <a:r>
              <a:rPr lang="ar-IQ" b="1" dirty="0">
                <a:latin typeface="Times New Roman" panose="02020603050405020304" pitchFamily="18" charset="0"/>
                <a:ea typeface="Times New Roman" panose="02020603050405020304" pitchFamily="18" charset="0"/>
              </a:rPr>
              <a:t>من مرحلة الجمع والالتقاط والصيد </a:t>
            </a:r>
            <a:r>
              <a:rPr lang="ar-SA" b="1" dirty="0" smtClean="0">
                <a:latin typeface="Times New Roman" panose="02020603050405020304" pitchFamily="18" charset="0"/>
                <a:ea typeface="Times New Roman" panose="02020603050405020304" pitchFamily="18" charset="0"/>
              </a:rPr>
              <a:t>إ</a:t>
            </a:r>
            <a:r>
              <a:rPr lang="ar-IQ" b="1" dirty="0" smtClean="0">
                <a:latin typeface="Times New Roman" panose="02020603050405020304" pitchFamily="18" charset="0"/>
                <a:ea typeface="Times New Roman" panose="02020603050405020304" pitchFamily="18" charset="0"/>
              </a:rPr>
              <a:t>لي </a:t>
            </a:r>
            <a:r>
              <a:rPr lang="ar-IQ" b="1" dirty="0">
                <a:latin typeface="Times New Roman" panose="02020603050405020304" pitchFamily="18" charset="0"/>
                <a:ea typeface="Times New Roman" panose="02020603050405020304" pitchFamily="18" charset="0"/>
              </a:rPr>
              <a:t>مرحلة الرعي والزراعة وتقترن الحضارات الزراعية بظهور </a:t>
            </a:r>
            <a:r>
              <a:rPr lang="ar-SA" b="1" dirty="0" smtClean="0">
                <a:latin typeface="Times New Roman" panose="02020603050405020304" pitchFamily="18" charset="0"/>
                <a:ea typeface="Times New Roman" panose="02020603050405020304" pitchFamily="18" charset="0"/>
              </a:rPr>
              <a:t>هذه التجمعات ،</a:t>
            </a:r>
            <a:r>
              <a:rPr lang="ar-IQ" b="1" dirty="0" smtClean="0">
                <a:latin typeface="Times New Roman" panose="02020603050405020304" pitchFamily="18" charset="0"/>
                <a:ea typeface="Times New Roman" panose="02020603050405020304" pitchFamily="18" charset="0"/>
              </a:rPr>
              <a:t> </a:t>
            </a:r>
            <a:r>
              <a:rPr lang="ar-IQ" b="1" dirty="0">
                <a:latin typeface="Times New Roman" panose="02020603050405020304" pitchFamily="18" charset="0"/>
                <a:ea typeface="Times New Roman" panose="02020603050405020304" pitchFamily="18" charset="0"/>
              </a:rPr>
              <a:t>فهي </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ول </a:t>
            </a:r>
            <a:r>
              <a:rPr lang="ar-IQ" b="1" dirty="0">
                <a:latin typeface="Times New Roman" panose="02020603050405020304" pitchFamily="18" charset="0"/>
                <a:ea typeface="Times New Roman" panose="02020603050405020304" pitchFamily="18" charset="0"/>
              </a:rPr>
              <a:t>مظهر من مظاهر التعاون بين السكان في العمل والنشاط الاجتماعي </a:t>
            </a:r>
            <a:r>
              <a:rPr lang="ar-SA" b="1" dirty="0" smtClean="0">
                <a:latin typeface="Times New Roman" panose="02020603050405020304" pitchFamily="18" charset="0"/>
                <a:ea typeface="Times New Roman" panose="02020603050405020304" pitchFamily="18" charset="0"/>
              </a:rPr>
              <a:t>.</a:t>
            </a:r>
            <a:endParaRPr lang="en-US" dirty="0" smtClean="0">
              <a:effectLst/>
              <a:latin typeface="Times New Roman" panose="02020603050405020304" pitchFamily="18" charset="0"/>
              <a:ea typeface="Times New Roman" panose="02020603050405020304" pitchFamily="18" charset="0"/>
            </a:endParaRPr>
          </a:p>
          <a:p>
            <a:pPr algn="justLow" rtl="1"/>
            <a:endParaRPr lang="en-US" dirty="0"/>
          </a:p>
        </p:txBody>
      </p:sp>
    </p:spTree>
    <p:extLst>
      <p:ext uri="{BB962C8B-B14F-4D97-AF65-F5344CB8AC3E}">
        <p14:creationId xmlns:p14="http://schemas.microsoft.com/office/powerpoint/2010/main" val="174181542"/>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40079" y="666206"/>
            <a:ext cx="10776857" cy="5799908"/>
          </a:xfrm>
        </p:spPr>
        <p:txBody>
          <a:bodyPr>
            <a:normAutofit/>
          </a:bodyPr>
          <a:lstStyle/>
          <a:p>
            <a:pPr algn="justLow" rtl="1">
              <a:lnSpc>
                <a:spcPct val="150000"/>
              </a:lnSpc>
              <a:spcBef>
                <a:spcPts val="0"/>
              </a:spcBef>
            </a:pPr>
            <a:r>
              <a:rPr lang="ar-SA" b="1" dirty="0" smtClean="0">
                <a:solidFill>
                  <a:srgbClr val="C00000"/>
                </a:solidFill>
                <a:latin typeface="Times New Roman" panose="02020603050405020304" pitchFamily="18" charset="0"/>
                <a:ea typeface="Times New Roman" panose="02020603050405020304" pitchFamily="18" charset="0"/>
              </a:rPr>
              <a:t>   </a:t>
            </a:r>
            <a:r>
              <a:rPr lang="ar-IQ" b="1" dirty="0" smtClean="0">
                <a:solidFill>
                  <a:srgbClr val="C00000"/>
                </a:solidFill>
                <a:latin typeface="Times New Roman" panose="02020603050405020304" pitchFamily="18" charset="0"/>
                <a:ea typeface="Times New Roman" panose="02020603050405020304" pitchFamily="18" charset="0"/>
              </a:rPr>
              <a:t>ولعل </a:t>
            </a:r>
            <a:r>
              <a:rPr lang="ar-SA" b="1" dirty="0" smtClean="0">
                <a:solidFill>
                  <a:srgbClr val="C00000"/>
                </a:solidFill>
                <a:latin typeface="Times New Roman" panose="02020603050405020304" pitchFamily="18" charset="0"/>
                <a:ea typeface="Times New Roman" panose="02020603050405020304" pitchFamily="18" charset="0"/>
              </a:rPr>
              <a:t>أ</a:t>
            </a:r>
            <a:r>
              <a:rPr lang="ar-IQ" b="1" dirty="0" smtClean="0">
                <a:solidFill>
                  <a:srgbClr val="C00000"/>
                </a:solidFill>
                <a:latin typeface="Times New Roman" panose="02020603050405020304" pitchFamily="18" charset="0"/>
                <a:ea typeface="Times New Roman" panose="02020603050405020304" pitchFamily="18" charset="0"/>
              </a:rPr>
              <a:t>ول </a:t>
            </a:r>
            <a:r>
              <a:rPr lang="ar-SA" b="1" dirty="0" smtClean="0">
                <a:solidFill>
                  <a:srgbClr val="C00000"/>
                </a:solidFill>
                <a:latin typeface="Times New Roman" panose="02020603050405020304" pitchFamily="18" charset="0"/>
                <a:ea typeface="Times New Roman" panose="02020603050405020304" pitchFamily="18" charset="0"/>
              </a:rPr>
              <a:t>هذه التجمعات</a:t>
            </a:r>
            <a:r>
              <a:rPr lang="ar-IQ" b="1" dirty="0" smtClean="0">
                <a:solidFill>
                  <a:srgbClr val="C00000"/>
                </a:solidFill>
                <a:latin typeface="Times New Roman" panose="02020603050405020304" pitchFamily="18" charset="0"/>
                <a:ea typeface="Times New Roman" panose="02020603050405020304" pitchFamily="18" charset="0"/>
              </a:rPr>
              <a:t> </a:t>
            </a:r>
            <a:r>
              <a:rPr lang="ar-IQ" b="1" dirty="0">
                <a:solidFill>
                  <a:srgbClr val="C00000"/>
                </a:solidFill>
                <a:latin typeface="Times New Roman" panose="02020603050405020304" pitchFamily="18" charset="0"/>
                <a:ea typeface="Times New Roman" panose="02020603050405020304" pitchFamily="18" charset="0"/>
              </a:rPr>
              <a:t>ظهرت </a:t>
            </a:r>
            <a:r>
              <a:rPr lang="ar-IQ" b="1" dirty="0" smtClean="0">
                <a:solidFill>
                  <a:srgbClr val="C00000"/>
                </a:solidFill>
                <a:latin typeface="Times New Roman" panose="02020603050405020304" pitchFamily="18" charset="0"/>
                <a:ea typeface="Times New Roman" panose="02020603050405020304" pitchFamily="18" charset="0"/>
              </a:rPr>
              <a:t>في</a:t>
            </a:r>
            <a:r>
              <a:rPr lang="ar-SA" b="1" dirty="0" smtClean="0">
                <a:solidFill>
                  <a:srgbClr val="C00000"/>
                </a:solidFill>
                <a:latin typeface="Times New Roman" panose="02020603050405020304" pitchFamily="18" charset="0"/>
                <a:ea typeface="Times New Roman" panose="02020603050405020304" pitchFamily="18" charset="0"/>
              </a:rPr>
              <a:t> أرض </a:t>
            </a:r>
            <a:r>
              <a:rPr lang="ar-IQ" b="1" dirty="0" smtClean="0">
                <a:solidFill>
                  <a:srgbClr val="C00000"/>
                </a:solidFill>
                <a:latin typeface="Times New Roman" panose="02020603050405020304" pitchFamily="18" charset="0"/>
                <a:ea typeface="Times New Roman" panose="02020603050405020304" pitchFamily="18" charset="0"/>
              </a:rPr>
              <a:t>الرافدين </a:t>
            </a:r>
            <a:r>
              <a:rPr lang="ar-IQ" b="1" dirty="0">
                <a:solidFill>
                  <a:srgbClr val="C00000"/>
                </a:solidFill>
                <a:latin typeface="Times New Roman" panose="02020603050405020304" pitchFamily="18" charset="0"/>
                <a:ea typeface="Times New Roman" panose="02020603050405020304" pitchFamily="18" charset="0"/>
              </a:rPr>
              <a:t>ووادي النيل واقليم البنجاب في الهند وربما كانت هذه </a:t>
            </a:r>
            <a:r>
              <a:rPr lang="ar-IQ" b="1" dirty="0" smtClean="0">
                <a:solidFill>
                  <a:srgbClr val="C00000"/>
                </a:solidFill>
                <a:latin typeface="Times New Roman" panose="02020603050405020304" pitchFamily="18" charset="0"/>
                <a:ea typeface="Times New Roman" panose="02020603050405020304" pitchFamily="18" charset="0"/>
              </a:rPr>
              <a:t>النويات </a:t>
            </a:r>
            <a:r>
              <a:rPr lang="ar-IQ" b="1" dirty="0">
                <a:solidFill>
                  <a:srgbClr val="C00000"/>
                </a:solidFill>
                <a:latin typeface="Times New Roman" panose="02020603050405020304" pitchFamily="18" charset="0"/>
                <a:ea typeface="Times New Roman" panose="02020603050405020304" pitchFamily="18" charset="0"/>
              </a:rPr>
              <a:t>الاولى التي تطور منها هذا النوع من العمران البشري الى المدن </a:t>
            </a:r>
            <a:r>
              <a:rPr lang="ar-SA" b="1" dirty="0" smtClean="0">
                <a:solidFill>
                  <a:srgbClr val="C00000"/>
                </a:solidFill>
                <a:latin typeface="Times New Roman" panose="02020603050405020304" pitchFamily="18" charset="0"/>
                <a:ea typeface="Times New Roman" panose="02020603050405020304" pitchFamily="18" charset="0"/>
              </a:rPr>
              <a:t>.</a:t>
            </a:r>
            <a:endParaRPr lang="en-US" sz="2000" dirty="0" smtClean="0">
              <a:effectLst/>
              <a:latin typeface="Times New Roman" panose="02020603050405020304" pitchFamily="18" charset="0"/>
              <a:ea typeface="Times New Roman" panose="02020603050405020304" pitchFamily="18" charset="0"/>
            </a:endParaRPr>
          </a:p>
          <a:p>
            <a:pPr algn="justLow" rtl="1">
              <a:lnSpc>
                <a:spcPct val="200000"/>
              </a:lnSpc>
            </a:pPr>
            <a:r>
              <a:rPr lang="ar-SA" b="1" dirty="0" smtClean="0"/>
              <a:t>   </a:t>
            </a:r>
            <a:r>
              <a:rPr lang="ar-IQ" b="1" dirty="0" smtClean="0"/>
              <a:t>ويمكن </a:t>
            </a:r>
            <a:r>
              <a:rPr lang="ar-IQ" b="1" dirty="0"/>
              <a:t>اعتبار المرحلة الاولى التي </a:t>
            </a:r>
            <a:r>
              <a:rPr lang="ar-IQ" b="1" dirty="0" smtClean="0"/>
              <a:t>بد</a:t>
            </a:r>
            <a:r>
              <a:rPr lang="ar-SA" b="1" dirty="0" smtClean="0"/>
              <a:t>أ</a:t>
            </a:r>
            <a:r>
              <a:rPr lang="ar-IQ" b="1" dirty="0" smtClean="0"/>
              <a:t> </a:t>
            </a:r>
            <a:r>
              <a:rPr lang="ar-IQ" b="1" dirty="0"/>
              <a:t>فيها </a:t>
            </a:r>
            <a:r>
              <a:rPr lang="ar-IQ" b="1" dirty="0" smtClean="0"/>
              <a:t>ال</a:t>
            </a:r>
            <a:r>
              <a:rPr lang="ar-SA" b="1" dirty="0" smtClean="0"/>
              <a:t>إ</a:t>
            </a:r>
            <a:r>
              <a:rPr lang="ar-IQ" b="1" dirty="0" smtClean="0"/>
              <a:t>نسان بإنتاج </a:t>
            </a:r>
            <a:r>
              <a:rPr lang="ar-IQ" b="1" dirty="0"/>
              <a:t>الغذاء وما بعدها </a:t>
            </a:r>
            <a:r>
              <a:rPr lang="ar-IQ" b="1" dirty="0" smtClean="0"/>
              <a:t>تاريخا</a:t>
            </a:r>
            <a:r>
              <a:rPr lang="ar-SA" b="1" dirty="0" smtClean="0"/>
              <a:t>ً</a:t>
            </a:r>
            <a:r>
              <a:rPr lang="ar-IQ" b="1" dirty="0" smtClean="0"/>
              <a:t> متميزا</a:t>
            </a:r>
            <a:r>
              <a:rPr lang="ar-SA" b="1" dirty="0" smtClean="0"/>
              <a:t>ً</a:t>
            </a:r>
            <a:r>
              <a:rPr lang="ar-IQ" b="1" dirty="0" smtClean="0"/>
              <a:t> </a:t>
            </a:r>
            <a:r>
              <a:rPr lang="ar-IQ" b="1" dirty="0"/>
              <a:t>في حياته بل وثورة حقيقية في التطور الحضاري البشري </a:t>
            </a:r>
            <a:r>
              <a:rPr lang="ar-IQ" b="1" dirty="0" smtClean="0"/>
              <a:t>ل</a:t>
            </a:r>
            <a:r>
              <a:rPr lang="ar-SA" b="1" dirty="0" smtClean="0"/>
              <a:t>أ</a:t>
            </a:r>
            <a:r>
              <a:rPr lang="ar-IQ" b="1" dirty="0" smtClean="0"/>
              <a:t>ن </a:t>
            </a:r>
            <a:r>
              <a:rPr lang="ar-IQ" b="1" dirty="0"/>
              <a:t>التحول من استهلاك الغذاء </a:t>
            </a:r>
            <a:r>
              <a:rPr lang="ar-SA" b="1" dirty="0" smtClean="0"/>
              <a:t>إ</a:t>
            </a:r>
            <a:r>
              <a:rPr lang="ar-IQ" b="1" dirty="0" err="1" smtClean="0"/>
              <a:t>لى</a:t>
            </a:r>
            <a:r>
              <a:rPr lang="ar-IQ" b="1" dirty="0" smtClean="0"/>
              <a:t> </a:t>
            </a:r>
            <a:r>
              <a:rPr lang="ar-IQ" b="1" dirty="0"/>
              <a:t>الانتاج غير من </a:t>
            </a:r>
            <a:r>
              <a:rPr lang="ar-SA" b="1" dirty="0" smtClean="0"/>
              <a:t>أ</a:t>
            </a:r>
            <a:r>
              <a:rPr lang="ar-IQ" b="1" dirty="0" smtClean="0"/>
              <a:t>سلوب </a:t>
            </a:r>
            <a:r>
              <a:rPr lang="ar-IQ" b="1" dirty="0"/>
              <a:t>استخدام </a:t>
            </a:r>
            <a:r>
              <a:rPr lang="ar-IQ" b="1" dirty="0" smtClean="0"/>
              <a:t>ال</a:t>
            </a:r>
            <a:r>
              <a:rPr lang="ar-SA" b="1" dirty="0" smtClean="0"/>
              <a:t>أ</a:t>
            </a:r>
            <a:r>
              <a:rPr lang="ar-IQ" b="1" dirty="0" smtClean="0"/>
              <a:t>رض </a:t>
            </a:r>
            <a:r>
              <a:rPr lang="ar-IQ" b="1" dirty="0"/>
              <a:t>وصور توزيع الجماعات البشرية وطريقة استقرارها وتعمير </a:t>
            </a:r>
            <a:r>
              <a:rPr lang="ar-IQ" b="1" dirty="0" smtClean="0"/>
              <a:t>ال</a:t>
            </a:r>
            <a:r>
              <a:rPr lang="ar-SA" b="1" dirty="0" smtClean="0"/>
              <a:t>أ</a:t>
            </a:r>
            <a:r>
              <a:rPr lang="ar-IQ" b="1" dirty="0" smtClean="0"/>
              <a:t>رض </a:t>
            </a:r>
            <a:r>
              <a:rPr lang="ar-IQ" b="1" dirty="0"/>
              <a:t>. ومن المعروف </a:t>
            </a:r>
            <a:r>
              <a:rPr lang="ar-SA" b="1" dirty="0" smtClean="0"/>
              <a:t>أ</a:t>
            </a:r>
            <a:r>
              <a:rPr lang="ar-IQ" b="1" dirty="0" smtClean="0"/>
              <a:t>ن </a:t>
            </a:r>
            <a:r>
              <a:rPr lang="ar-SA" b="1" dirty="0" smtClean="0"/>
              <a:t>المدينة كانت تمثل مخزناً للغذاء ، </a:t>
            </a:r>
            <a:r>
              <a:rPr lang="ar-SA" b="1" dirty="0"/>
              <a:t>إ</a:t>
            </a:r>
            <a:r>
              <a:rPr lang="ar-IQ" b="1" dirty="0" smtClean="0"/>
              <a:t>لا</a:t>
            </a:r>
            <a:r>
              <a:rPr lang="ar-SA" b="1" dirty="0" smtClean="0"/>
              <a:t> </a:t>
            </a:r>
            <a:r>
              <a:rPr lang="ar-SA" b="1" dirty="0"/>
              <a:t>أ</a:t>
            </a:r>
            <a:r>
              <a:rPr lang="ar-IQ" b="1" dirty="0" smtClean="0"/>
              <a:t>ن </a:t>
            </a:r>
            <a:r>
              <a:rPr lang="ar-IQ" b="1" dirty="0"/>
              <a:t>الحاجة </a:t>
            </a:r>
            <a:r>
              <a:rPr lang="ar-SA" b="1" dirty="0" smtClean="0"/>
              <a:t>إ</a:t>
            </a:r>
            <a:r>
              <a:rPr lang="ar-IQ" b="1" dirty="0" err="1" smtClean="0"/>
              <a:t>لى</a:t>
            </a:r>
            <a:r>
              <a:rPr lang="ar-IQ" b="1" dirty="0" smtClean="0"/>
              <a:t> ال</a:t>
            </a:r>
            <a:r>
              <a:rPr lang="ar-SA" b="1" dirty="0" smtClean="0"/>
              <a:t>أ</a:t>
            </a:r>
            <a:r>
              <a:rPr lang="ar-IQ" b="1" dirty="0" smtClean="0"/>
              <a:t>من لا</a:t>
            </a:r>
            <a:r>
              <a:rPr lang="ar-SA" b="1" dirty="0" smtClean="0"/>
              <a:t> </a:t>
            </a:r>
            <a:r>
              <a:rPr lang="ar-IQ" b="1" dirty="0" smtClean="0"/>
              <a:t>تقل </a:t>
            </a:r>
            <a:r>
              <a:rPr lang="ar-SA" b="1" dirty="0"/>
              <a:t>أ</a:t>
            </a:r>
            <a:r>
              <a:rPr lang="ar-IQ" b="1" dirty="0" smtClean="0"/>
              <a:t>هم</a:t>
            </a:r>
            <a:r>
              <a:rPr lang="ar-SA" b="1" dirty="0" smtClean="0"/>
              <a:t>ي</a:t>
            </a:r>
            <a:r>
              <a:rPr lang="ar-IQ" b="1" dirty="0" smtClean="0"/>
              <a:t>ة </a:t>
            </a:r>
            <a:r>
              <a:rPr lang="ar-IQ" b="1" dirty="0"/>
              <a:t>عن ذلك ومن هذه </a:t>
            </a:r>
            <a:r>
              <a:rPr lang="ar-IQ" b="1" dirty="0" smtClean="0"/>
              <a:t>ال</a:t>
            </a:r>
            <a:r>
              <a:rPr lang="ar-SA" b="1" dirty="0"/>
              <a:t>أ</a:t>
            </a:r>
            <a:r>
              <a:rPr lang="ar-IQ" b="1" dirty="0" smtClean="0"/>
              <a:t>همية </a:t>
            </a:r>
            <a:r>
              <a:rPr lang="ar-IQ" b="1" dirty="0"/>
              <a:t>نجد </a:t>
            </a:r>
            <a:r>
              <a:rPr lang="ar-SA" b="1" dirty="0"/>
              <a:t>أ</a:t>
            </a:r>
            <a:r>
              <a:rPr lang="ar-IQ" b="1" dirty="0" smtClean="0"/>
              <a:t>ن </a:t>
            </a:r>
            <a:r>
              <a:rPr lang="ar-IQ" b="1" dirty="0"/>
              <a:t>توزيع الوحدات السكنية وطريقة انشائها قد </a:t>
            </a:r>
            <a:r>
              <a:rPr lang="ar-IQ" b="1" dirty="0" smtClean="0"/>
              <a:t>تأثر كثير</a:t>
            </a:r>
            <a:r>
              <a:rPr lang="ar-SA" b="1" dirty="0" smtClean="0"/>
              <a:t>اً</a:t>
            </a:r>
            <a:r>
              <a:rPr lang="ar-IQ" b="1" dirty="0" smtClean="0"/>
              <a:t> </a:t>
            </a:r>
            <a:r>
              <a:rPr lang="ar-IQ" b="1" dirty="0"/>
              <a:t>بدرجة تحقيقها </a:t>
            </a:r>
            <a:r>
              <a:rPr lang="ar-IQ" b="1" dirty="0" smtClean="0"/>
              <a:t>للأمن والاستقرار من </a:t>
            </a:r>
            <a:r>
              <a:rPr lang="ar-IQ" b="1" dirty="0"/>
              <a:t>جهة </a:t>
            </a:r>
            <a:r>
              <a:rPr lang="ar-SA" b="1" dirty="0" smtClean="0"/>
              <a:t>، </a:t>
            </a:r>
            <a:r>
              <a:rPr lang="ar-IQ" b="1" dirty="0" smtClean="0"/>
              <a:t>وتلبية </a:t>
            </a:r>
            <a:r>
              <a:rPr lang="ar-IQ" b="1" dirty="0"/>
              <a:t>المتطلبات الغذائية من جهة </a:t>
            </a:r>
            <a:r>
              <a:rPr lang="ar-SA" b="1" dirty="0" smtClean="0"/>
              <a:t>أ</a:t>
            </a:r>
            <a:r>
              <a:rPr lang="ar-IQ" b="1" dirty="0" smtClean="0"/>
              <a:t>خرى </a:t>
            </a:r>
            <a:r>
              <a:rPr lang="ar-SA" b="1" dirty="0" smtClean="0"/>
              <a:t>.</a:t>
            </a:r>
            <a:endParaRPr lang="en-US" dirty="0"/>
          </a:p>
          <a:p>
            <a:pPr algn="justLow" rtl="1"/>
            <a:endParaRPr lang="en-US" dirty="0"/>
          </a:p>
        </p:txBody>
      </p:sp>
    </p:spTree>
    <p:extLst>
      <p:ext uri="{BB962C8B-B14F-4D97-AF65-F5344CB8AC3E}">
        <p14:creationId xmlns:p14="http://schemas.microsoft.com/office/powerpoint/2010/main" val="2560631622"/>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13954" y="1658983"/>
            <a:ext cx="10816046" cy="4820193"/>
          </a:xfrm>
        </p:spPr>
        <p:txBody>
          <a:bodyPr/>
          <a:lstStyle/>
          <a:p>
            <a:pPr algn="justLow" rtl="1">
              <a:lnSpc>
                <a:spcPct val="200000"/>
              </a:lnSpc>
              <a:spcBef>
                <a:spcPts val="0"/>
              </a:spcBef>
            </a:pPr>
            <a:r>
              <a:rPr lang="ar-SA" b="1" u="sng" dirty="0" smtClean="0">
                <a:solidFill>
                  <a:srgbClr val="FF0000"/>
                </a:solidFill>
                <a:latin typeface="Times New Roman" panose="02020603050405020304" pitchFamily="18" charset="0"/>
                <a:ea typeface="Times New Roman" panose="02020603050405020304" pitchFamily="18" charset="0"/>
              </a:rPr>
              <a:t>   </a:t>
            </a:r>
            <a:r>
              <a:rPr lang="ar-IQ" b="1" u="sng" dirty="0" smtClean="0">
                <a:solidFill>
                  <a:srgbClr val="FF0000"/>
                </a:solidFill>
                <a:latin typeface="Times New Roman" panose="02020603050405020304" pitchFamily="18" charset="0"/>
                <a:ea typeface="Times New Roman" panose="02020603050405020304" pitchFamily="18" charset="0"/>
              </a:rPr>
              <a:t>ولاشك </a:t>
            </a:r>
            <a:r>
              <a:rPr lang="ar-IQ" b="1" u="sng" dirty="0">
                <a:solidFill>
                  <a:srgbClr val="FF0000"/>
                </a:solidFill>
                <a:latin typeface="Times New Roman" panose="02020603050405020304" pitchFamily="18" charset="0"/>
                <a:ea typeface="Times New Roman" panose="02020603050405020304" pitchFamily="18" charset="0"/>
              </a:rPr>
              <a:t>فان لطول فترة التعمير البشري </a:t>
            </a:r>
            <a:r>
              <a:rPr lang="ar-SA" b="1" u="sng" dirty="0" smtClean="0">
                <a:solidFill>
                  <a:srgbClr val="FF0000"/>
                </a:solidFill>
                <a:latin typeface="Times New Roman" panose="02020603050405020304" pitchFamily="18" charset="0"/>
                <a:ea typeface="Times New Roman" panose="02020603050405020304" pitchFamily="18" charset="0"/>
              </a:rPr>
              <a:t>أ</a:t>
            </a:r>
            <a:r>
              <a:rPr lang="ar-IQ" b="1" u="sng" dirty="0" smtClean="0">
                <a:solidFill>
                  <a:srgbClr val="FF0000"/>
                </a:solidFill>
                <a:latin typeface="Times New Roman" panose="02020603050405020304" pitchFamily="18" charset="0"/>
                <a:ea typeface="Times New Roman" panose="02020603050405020304" pitchFamily="18" charset="0"/>
              </a:rPr>
              <a:t>ثرا واضحا</a:t>
            </a:r>
            <a:r>
              <a:rPr lang="ar-SA" b="1" u="sng" dirty="0" smtClean="0">
                <a:solidFill>
                  <a:srgbClr val="FF0000"/>
                </a:solidFill>
                <a:latin typeface="Times New Roman" panose="02020603050405020304" pitchFamily="18" charset="0"/>
                <a:ea typeface="Times New Roman" panose="02020603050405020304" pitchFamily="18" charset="0"/>
              </a:rPr>
              <a:t>ً</a:t>
            </a:r>
            <a:r>
              <a:rPr lang="ar-IQ" b="1" u="sng" dirty="0" smtClean="0">
                <a:solidFill>
                  <a:srgbClr val="FF0000"/>
                </a:solidFill>
                <a:latin typeface="Times New Roman" panose="02020603050405020304" pitchFamily="18" charset="0"/>
                <a:ea typeface="Times New Roman" panose="02020603050405020304" pitchFamily="18" charset="0"/>
              </a:rPr>
              <a:t> </a:t>
            </a:r>
            <a:r>
              <a:rPr lang="ar-IQ" b="1" u="sng" dirty="0">
                <a:solidFill>
                  <a:srgbClr val="FF0000"/>
                </a:solidFill>
                <a:latin typeface="Times New Roman" panose="02020603050405020304" pitchFamily="18" charset="0"/>
                <a:ea typeface="Times New Roman" panose="02020603050405020304" pitchFamily="18" charset="0"/>
              </a:rPr>
              <a:t>في حجوم مراكز الاستيطان </a:t>
            </a:r>
            <a:r>
              <a:rPr lang="ar-IQ" b="1" u="sng" dirty="0" smtClean="0">
                <a:solidFill>
                  <a:srgbClr val="FF0000"/>
                </a:solidFill>
                <a:latin typeface="Times New Roman" panose="02020603050405020304" pitchFamily="18" charset="0"/>
                <a:ea typeface="Times New Roman" panose="02020603050405020304" pitchFamily="18" charset="0"/>
              </a:rPr>
              <a:t>فغالبا</a:t>
            </a:r>
            <a:r>
              <a:rPr lang="ar-SA" b="1" u="sng" dirty="0" smtClean="0">
                <a:solidFill>
                  <a:srgbClr val="FF0000"/>
                </a:solidFill>
                <a:latin typeface="Times New Roman" panose="02020603050405020304" pitchFamily="18" charset="0"/>
                <a:ea typeface="Times New Roman" panose="02020603050405020304" pitchFamily="18" charset="0"/>
              </a:rPr>
              <a:t>ً</a:t>
            </a:r>
            <a:r>
              <a:rPr lang="ar-IQ" b="1" u="sng" dirty="0" smtClean="0">
                <a:solidFill>
                  <a:srgbClr val="FF0000"/>
                </a:solidFill>
                <a:latin typeface="Times New Roman" panose="02020603050405020304" pitchFamily="18" charset="0"/>
                <a:ea typeface="Times New Roman" panose="02020603050405020304" pitchFamily="18" charset="0"/>
              </a:rPr>
              <a:t> </a:t>
            </a:r>
            <a:r>
              <a:rPr lang="ar-IQ" b="1" u="sng" dirty="0">
                <a:solidFill>
                  <a:srgbClr val="FF0000"/>
                </a:solidFill>
                <a:latin typeface="Times New Roman" panose="02020603050405020304" pitchFamily="18" charset="0"/>
                <a:ea typeface="Times New Roman" panose="02020603050405020304" pitchFamily="18" charset="0"/>
              </a:rPr>
              <a:t>ما تتسم مناطق التعمير القديمة بكثافة في سكانها وتتقارب بين مستوطناتها</a:t>
            </a:r>
            <a:r>
              <a:rPr lang="ar-IQ" b="1" dirty="0">
                <a:solidFill>
                  <a:srgbClr val="FF0000"/>
                </a:solidFill>
                <a:latin typeface="Times New Roman" panose="02020603050405020304" pitchFamily="18" charset="0"/>
                <a:ea typeface="Times New Roman" panose="02020603050405020304" pitchFamily="18" charset="0"/>
              </a:rPr>
              <a:t> </a:t>
            </a:r>
            <a:r>
              <a:rPr lang="ar-IQ" b="1" dirty="0">
                <a:latin typeface="Times New Roman" panose="02020603050405020304" pitchFamily="18" charset="0"/>
                <a:ea typeface="Times New Roman" panose="02020603050405020304" pitchFamily="18" charset="0"/>
              </a:rPr>
              <a:t>بينما تكون الاقاليم حديثة التعمير صغيرة الحجم ومتباعدة ويبدو </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ن </a:t>
            </a:r>
            <a:r>
              <a:rPr lang="ar-IQ" b="1" dirty="0">
                <a:latin typeface="Times New Roman" panose="02020603050405020304" pitchFamily="18" charset="0"/>
                <a:ea typeface="Times New Roman" panose="02020603050405020304" pitchFamily="18" charset="0"/>
              </a:rPr>
              <a:t>معظم المدن القديمة كانت عبارة عن قرى اندثرت </a:t>
            </a:r>
            <a:r>
              <a:rPr lang="ar-SA" b="1" dirty="0" smtClean="0">
                <a:latin typeface="Times New Roman" panose="02020603050405020304" pitchFamily="18" charset="0"/>
                <a:ea typeface="Times New Roman" panose="02020603050405020304" pitchFamily="18" charset="0"/>
              </a:rPr>
              <a:t>إ</a:t>
            </a:r>
            <a:r>
              <a:rPr lang="ar-IQ" b="1" dirty="0" smtClean="0">
                <a:latin typeface="Times New Roman" panose="02020603050405020304" pitchFamily="18" charset="0"/>
                <a:ea typeface="Times New Roman" panose="02020603050405020304" pitchFamily="18" charset="0"/>
              </a:rPr>
              <a:t>ما </a:t>
            </a:r>
            <a:r>
              <a:rPr lang="ar-IQ" b="1" dirty="0">
                <a:latin typeface="Times New Roman" panose="02020603050405020304" pitchFamily="18" charset="0"/>
                <a:ea typeface="Times New Roman" panose="02020603050405020304" pitchFamily="18" charset="0"/>
              </a:rPr>
              <a:t>بسبب تغيير مجاريها </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و </a:t>
            </a:r>
            <a:r>
              <a:rPr lang="ar-IQ" b="1" dirty="0">
                <a:latin typeface="Times New Roman" panose="02020603050405020304" pitchFamily="18" charset="0"/>
                <a:ea typeface="Times New Roman" panose="02020603050405020304" pitchFamily="18" charset="0"/>
              </a:rPr>
              <a:t>بسبب تغير الظروف المناخية او الحروب </a:t>
            </a:r>
            <a:r>
              <a:rPr lang="ar-IQ" b="1" dirty="0" smtClean="0">
                <a:latin typeface="Times New Roman" panose="02020603050405020304" pitchFamily="18" charset="0"/>
                <a:ea typeface="Times New Roman" panose="02020603050405020304" pitchFamily="18" charset="0"/>
              </a:rPr>
              <a:t>وال</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مراض وال</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وبئة </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و ال</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حداث </a:t>
            </a:r>
            <a:r>
              <a:rPr lang="ar-IQ" b="1" dirty="0">
                <a:latin typeface="Times New Roman" panose="02020603050405020304" pitchFamily="18" charset="0"/>
                <a:ea typeface="Times New Roman" panose="02020603050405020304" pitchFamily="18" charset="0"/>
              </a:rPr>
              <a:t>السياسية ولم </a:t>
            </a:r>
            <a:r>
              <a:rPr lang="ar-IQ" b="1" dirty="0" smtClean="0">
                <a:latin typeface="Times New Roman" panose="02020603050405020304" pitchFamily="18" charset="0"/>
                <a:ea typeface="Times New Roman" panose="02020603050405020304" pitchFamily="18" charset="0"/>
              </a:rPr>
              <a:t>يبق </a:t>
            </a:r>
            <a:r>
              <a:rPr lang="ar-IQ" b="1" dirty="0">
                <a:latin typeface="Times New Roman" panose="02020603050405020304" pitchFamily="18" charset="0"/>
                <a:ea typeface="Times New Roman" panose="02020603050405020304" pitchFamily="18" charset="0"/>
              </a:rPr>
              <a:t>منها سوى </a:t>
            </a:r>
            <a:r>
              <a:rPr lang="ar-IQ" b="1" dirty="0" smtClean="0">
                <a:latin typeface="Times New Roman" panose="02020603050405020304" pitchFamily="18" charset="0"/>
                <a:ea typeface="Times New Roman" panose="02020603050405020304" pitchFamily="18" charset="0"/>
              </a:rPr>
              <a:t>ال</a:t>
            </a:r>
            <a:r>
              <a:rPr lang="ar-SA" b="1" dirty="0" smtClean="0">
                <a:latin typeface="Times New Roman" panose="02020603050405020304" pitchFamily="18" charset="0"/>
                <a:ea typeface="Times New Roman" panose="02020603050405020304" pitchFamily="18" charset="0"/>
              </a:rPr>
              <a:t>أ</a:t>
            </a:r>
            <a:r>
              <a:rPr lang="ar-IQ" b="1" dirty="0" smtClean="0">
                <a:latin typeface="Times New Roman" panose="02020603050405020304" pitchFamily="18" charset="0"/>
                <a:ea typeface="Times New Roman" panose="02020603050405020304" pitchFamily="18" charset="0"/>
              </a:rPr>
              <a:t>طلال </a:t>
            </a:r>
            <a:r>
              <a:rPr lang="ar-IQ" b="1" dirty="0">
                <a:latin typeface="Times New Roman" panose="02020603050405020304" pitchFamily="18" charset="0"/>
                <a:ea typeface="Times New Roman" panose="02020603050405020304" pitchFamily="18" charset="0"/>
              </a:rPr>
              <a:t>. </a:t>
            </a:r>
            <a:endParaRPr lang="en-US" sz="2000" b="1" dirty="0" smtClean="0">
              <a:effectLst/>
              <a:latin typeface="Times New Roman" panose="02020603050405020304" pitchFamily="18" charset="0"/>
              <a:ea typeface="Times New Roman" panose="02020603050405020304" pitchFamily="18" charset="0"/>
            </a:endParaRPr>
          </a:p>
          <a:p>
            <a:pPr algn="justLow" rtl="1"/>
            <a:endParaRPr lang="en-US" dirty="0"/>
          </a:p>
        </p:txBody>
      </p:sp>
    </p:spTree>
    <p:extLst>
      <p:ext uri="{BB962C8B-B14F-4D97-AF65-F5344CB8AC3E}">
        <p14:creationId xmlns:p14="http://schemas.microsoft.com/office/powerpoint/2010/main" val="267764788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39635" y="287383"/>
            <a:ext cx="11469188" cy="6439987"/>
          </a:xfrm>
        </p:spPr>
        <p:txBody>
          <a:bodyPr>
            <a:normAutofit lnSpcReduction="10000"/>
          </a:bodyPr>
          <a:lstStyle/>
          <a:p>
            <a:pPr rtl="1"/>
            <a:r>
              <a:rPr lang="ar-SA" sz="3200" b="1" dirty="0" smtClean="0">
                <a:solidFill>
                  <a:srgbClr val="FF0000"/>
                </a:solidFill>
              </a:rPr>
              <a:t>الاستيطان في أرض الرافدين</a:t>
            </a:r>
          </a:p>
          <a:p>
            <a:pPr algn="justLow" rtl="1">
              <a:lnSpc>
                <a:spcPct val="200000"/>
              </a:lnSpc>
            </a:pPr>
            <a:r>
              <a:rPr lang="ar-SA"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   </a:t>
            </a:r>
            <a:r>
              <a:rPr lang="ar-SA" sz="2800" b="1" dirty="0">
                <a:latin typeface="Times New Roman" panose="02020603050405020304" pitchFamily="18" charset="0"/>
                <a:ea typeface="Times New Roman" panose="02020603050405020304" pitchFamily="18" charset="0"/>
                <a:cs typeface="Arabic Transparent" panose="020B0604020202020204" pitchFamily="34" charset="0"/>
              </a:rPr>
              <a:t>إ</a:t>
            </a:r>
            <a:r>
              <a:rPr lang="ar-SY"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ن نشوء المدن القديمة على ضفاف ال</a:t>
            </a:r>
            <a:r>
              <a:rPr lang="ar-SA" sz="2800" b="1" dirty="0">
                <a:latin typeface="Times New Roman" panose="02020603050405020304" pitchFamily="18" charset="0"/>
                <a:ea typeface="Times New Roman" panose="02020603050405020304" pitchFamily="18" charset="0"/>
                <a:cs typeface="Arabic Transparent" panose="020B0604020202020204" pitchFamily="34" charset="0"/>
              </a:rPr>
              <a:t>أ</a:t>
            </a:r>
            <a:r>
              <a:rPr lang="ar-SY"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نهار </a:t>
            </a:r>
            <a:r>
              <a:rPr lang="ar-SA" sz="2800" b="1" dirty="0">
                <a:latin typeface="Times New Roman" panose="02020603050405020304" pitchFamily="18" charset="0"/>
                <a:ea typeface="Times New Roman" panose="02020603050405020304" pitchFamily="18" charset="0"/>
                <a:cs typeface="Arabic Transparent" panose="020B0604020202020204" pitchFamily="34" charset="0"/>
              </a:rPr>
              <a:t>أ</a:t>
            </a:r>
            <a:r>
              <a:rPr lang="ar-SY"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و عند مصباتها يكاد يكون سمة مشتركة بين معظم المدن القديمة التي نش</a:t>
            </a:r>
            <a:r>
              <a:rPr lang="ar-SA"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أت</a:t>
            </a:r>
            <a:r>
              <a:rPr lang="ar-SY"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 فيها الحضارات القديمة </a:t>
            </a:r>
            <a:r>
              <a:rPr lang="ar-SA"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إ</a:t>
            </a:r>
            <a:r>
              <a:rPr lang="ar-SY"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لا </a:t>
            </a:r>
            <a:r>
              <a:rPr lang="ar-SA" sz="2800" b="1" dirty="0">
                <a:latin typeface="Times New Roman" panose="02020603050405020304" pitchFamily="18" charset="0"/>
                <a:ea typeface="Times New Roman" panose="02020603050405020304" pitchFamily="18" charset="0"/>
                <a:cs typeface="Arabic Transparent" panose="020B0604020202020204" pitchFamily="34" charset="0"/>
              </a:rPr>
              <a:t>أ</a:t>
            </a:r>
            <a:r>
              <a:rPr lang="ar-SY"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ن العامل المميز لهذه المدن بعضها عن البعض ال</a:t>
            </a:r>
            <a:r>
              <a:rPr lang="ar-SA"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أ</a:t>
            </a:r>
            <a:r>
              <a:rPr lang="ar-SY"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خر هو الارتباط المباشر بين الحياة فيها و بين التغيرات الطبيعية التي تحدث لهذه الأنهار</a:t>
            </a:r>
            <a:r>
              <a:rPr lang="ar-SA"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a:t>
            </a:r>
            <a:r>
              <a:rPr lang="ar-SY"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 بل </a:t>
            </a:r>
            <a:r>
              <a:rPr lang="ar-SA"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إ</a:t>
            </a:r>
            <a:r>
              <a:rPr lang="ar-SY"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ن استمرارية الحضارة ذاتها جاء من هذا المنطلق الذي خلق نمطا</a:t>
            </a:r>
            <a:r>
              <a:rPr lang="ar-SA"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a:t>
            </a:r>
            <a:r>
              <a:rPr lang="ar-SY"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 من التحدي الطبيعي لحياة ال</a:t>
            </a:r>
            <a:r>
              <a:rPr lang="ar-SA"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إ</a:t>
            </a:r>
            <a:r>
              <a:rPr lang="ar-SY"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نسان في صراعه مع الطبيعة من </a:t>
            </a:r>
            <a:r>
              <a:rPr lang="ar-SA"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أ</a:t>
            </a:r>
            <a:r>
              <a:rPr lang="ar-SY"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جل البقاء </a:t>
            </a:r>
            <a:r>
              <a:rPr lang="ar-SA"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 </a:t>
            </a:r>
            <a:r>
              <a:rPr lang="ar-SY"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فكانت الحياة المدنية لسكان المدن القديمة هي العامل ال</a:t>
            </a:r>
            <a:r>
              <a:rPr lang="ar-SA" sz="2800" b="1" dirty="0">
                <a:latin typeface="Times New Roman" panose="02020603050405020304" pitchFamily="18" charset="0"/>
                <a:ea typeface="Times New Roman" panose="02020603050405020304" pitchFamily="18" charset="0"/>
                <a:cs typeface="Arabic Transparent" panose="020B0604020202020204" pitchFamily="34" charset="0"/>
              </a:rPr>
              <a:t>أ</a:t>
            </a:r>
            <a:r>
              <a:rPr lang="ar-SY"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ساس في خلق الاستجابة المناسبة في التوقيت المناسب لتحد من التأثير السلبي للطبيعة المفرطة القوة لمعظم هذه الأنهار</a:t>
            </a:r>
            <a:r>
              <a:rPr lang="ar-SA" sz="2800" b="1" dirty="0" smtClean="0">
                <a:effectLst/>
                <a:latin typeface="Times New Roman" panose="02020603050405020304" pitchFamily="18" charset="0"/>
                <a:ea typeface="Times New Roman" panose="02020603050405020304" pitchFamily="18" charset="0"/>
                <a:cs typeface="Arabic Transparent" panose="020B0604020202020204" pitchFamily="34" charset="0"/>
              </a:rPr>
              <a:t>.</a:t>
            </a:r>
            <a:endParaRPr lang="en-US" sz="2800" b="1" dirty="0">
              <a:solidFill>
                <a:srgbClr val="FF0000"/>
              </a:solidFill>
            </a:endParaRPr>
          </a:p>
        </p:txBody>
      </p:sp>
    </p:spTree>
    <p:extLst>
      <p:ext uri="{BB962C8B-B14F-4D97-AF65-F5344CB8AC3E}">
        <p14:creationId xmlns:p14="http://schemas.microsoft.com/office/powerpoint/2010/main" val="2452723018"/>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09451" y="378823"/>
            <a:ext cx="11234057" cy="6165668"/>
          </a:xfrm>
        </p:spPr>
        <p:txBody>
          <a:bodyPr/>
          <a:lstStyle/>
          <a:p>
            <a:pPr rtl="1"/>
            <a:r>
              <a:rPr lang="ar-SA" b="1" dirty="0" smtClean="0">
                <a:solidFill>
                  <a:srgbClr val="FF0000"/>
                </a:solidFill>
              </a:rPr>
              <a:t>التجمعات الاستيطانية القديمة في بلاد الرافدين</a:t>
            </a:r>
            <a:endParaRPr lang="en-US" b="1" dirty="0">
              <a:solidFill>
                <a:srgbClr val="FF00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53121" y="1010466"/>
            <a:ext cx="6572250" cy="5534025"/>
          </a:xfrm>
          <a:prstGeom prst="rect">
            <a:avLst/>
          </a:prstGeom>
        </p:spPr>
      </p:pic>
    </p:spTree>
    <p:extLst>
      <p:ext uri="{BB962C8B-B14F-4D97-AF65-F5344CB8AC3E}">
        <p14:creationId xmlns:p14="http://schemas.microsoft.com/office/powerpoint/2010/main" val="198030190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racture"/>
      </p:transition>
    </mc:Choice>
    <mc:Fallback>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44583" y="666205"/>
            <a:ext cx="10698479" cy="5773783"/>
          </a:xfrm>
        </p:spPr>
        <p:txBody>
          <a:bodyPr/>
          <a:lstStyle/>
          <a:p>
            <a:pPr algn="justLow" rtl="1">
              <a:lnSpc>
                <a:spcPct val="200000"/>
              </a:lnSpc>
            </a:pPr>
            <a:r>
              <a:rPr lang="ar-SA" b="1" dirty="0" smtClean="0">
                <a:latin typeface="Times New Roman" panose="02020603050405020304" pitchFamily="18" charset="0"/>
                <a:ea typeface="Times New Roman" panose="02020603050405020304" pitchFamily="18" charset="0"/>
                <a:cs typeface="Arabic Transparent" panose="020B0604020202020204" pitchFamily="34" charset="0"/>
              </a:rPr>
              <a:t>   </a:t>
            </a:r>
            <a:r>
              <a:rPr lang="ar-SY" b="1" dirty="0" smtClean="0">
                <a:latin typeface="Times New Roman" panose="02020603050405020304" pitchFamily="18" charset="0"/>
                <a:ea typeface="Times New Roman" panose="02020603050405020304" pitchFamily="18" charset="0"/>
                <a:cs typeface="Arabic Transparent" panose="020B0604020202020204" pitchFamily="34" charset="0"/>
              </a:rPr>
              <a:t>وبالتالي </a:t>
            </a:r>
            <a:r>
              <a:rPr lang="ar-SY" b="1" dirty="0">
                <a:latin typeface="Times New Roman" panose="02020603050405020304" pitchFamily="18" charset="0"/>
                <a:ea typeface="Times New Roman" panose="02020603050405020304" pitchFamily="18" charset="0"/>
                <a:cs typeface="Arabic Transparent" panose="020B0604020202020204" pitchFamily="34" charset="0"/>
              </a:rPr>
              <a:t>فأنها العامل </a:t>
            </a:r>
            <a:r>
              <a:rPr lang="ar-SY" b="1" dirty="0" smtClean="0">
                <a:latin typeface="Times New Roman" panose="02020603050405020304" pitchFamily="18" charset="0"/>
                <a:ea typeface="Times New Roman" panose="02020603050405020304" pitchFamily="18" charset="0"/>
                <a:cs typeface="Arabic Transparent" panose="020B0604020202020204" pitchFamily="34" charset="0"/>
              </a:rPr>
              <a:t>ال</a:t>
            </a:r>
            <a:r>
              <a:rPr lang="ar-SA" b="1" dirty="0" smtClean="0">
                <a:latin typeface="Times New Roman" panose="02020603050405020304" pitchFamily="18" charset="0"/>
                <a:ea typeface="Times New Roman" panose="02020603050405020304" pitchFamily="18" charset="0"/>
                <a:cs typeface="Arabic Transparent" panose="020B0604020202020204" pitchFamily="34" charset="0"/>
              </a:rPr>
              <a:t>أ</a:t>
            </a:r>
            <a:r>
              <a:rPr lang="ar-SY" b="1" dirty="0" smtClean="0">
                <a:latin typeface="Times New Roman" panose="02020603050405020304" pitchFamily="18" charset="0"/>
                <a:ea typeface="Times New Roman" panose="02020603050405020304" pitchFamily="18" charset="0"/>
                <a:cs typeface="Arabic Transparent" panose="020B0604020202020204" pitchFamily="34" charset="0"/>
              </a:rPr>
              <a:t>ساس </a:t>
            </a:r>
            <a:r>
              <a:rPr lang="ar-SY" b="1" dirty="0">
                <a:latin typeface="Times New Roman" panose="02020603050405020304" pitchFamily="18" charset="0"/>
                <a:ea typeface="Times New Roman" panose="02020603050405020304" pitchFamily="18" charset="0"/>
                <a:cs typeface="Arabic Transparent" panose="020B0604020202020204" pitchFamily="34" charset="0"/>
              </a:rPr>
              <a:t>في استمرار الحضارة في البقاء وتطورها من خلال التراكم المعرفي والتكامل الحضاري الذي يستند الى التنوع الهائل الذي تتضمنه المدينة ممثلا في تعقد نمطية التقسيم الاجتماعي للعمل بين المكونات الديموغرافية للمدينة و التي ارتبطت بعضها مع البعض </a:t>
            </a:r>
            <a:r>
              <a:rPr lang="ar-SY" b="1" dirty="0" smtClean="0">
                <a:latin typeface="Times New Roman" panose="02020603050405020304" pitchFamily="18" charset="0"/>
                <a:ea typeface="Times New Roman" panose="02020603050405020304" pitchFamily="18" charset="0"/>
                <a:cs typeface="Arabic Transparent" panose="020B0604020202020204" pitchFamily="34" charset="0"/>
              </a:rPr>
              <a:t>ال</a:t>
            </a:r>
            <a:r>
              <a:rPr lang="ar-SA" b="1" dirty="0" smtClean="0">
                <a:latin typeface="Times New Roman" panose="02020603050405020304" pitchFamily="18" charset="0"/>
                <a:ea typeface="Times New Roman" panose="02020603050405020304" pitchFamily="18" charset="0"/>
                <a:cs typeface="Arabic Transparent" panose="020B0604020202020204" pitchFamily="34" charset="0"/>
              </a:rPr>
              <a:t>أ</a:t>
            </a:r>
            <a:r>
              <a:rPr lang="ar-SY" b="1" dirty="0" smtClean="0">
                <a:latin typeface="Times New Roman" panose="02020603050405020304" pitchFamily="18" charset="0"/>
                <a:ea typeface="Times New Roman" panose="02020603050405020304" pitchFamily="18" charset="0"/>
                <a:cs typeface="Arabic Transparent" panose="020B0604020202020204" pitchFamily="34" charset="0"/>
              </a:rPr>
              <a:t>خر </a:t>
            </a:r>
            <a:r>
              <a:rPr lang="ar-SY" b="1" dirty="0">
                <a:latin typeface="Times New Roman" panose="02020603050405020304" pitchFamily="18" charset="0"/>
                <a:ea typeface="Times New Roman" panose="02020603050405020304" pitchFamily="18" charset="0"/>
                <a:cs typeface="Arabic Transparent" panose="020B0604020202020204" pitchFamily="34" charset="0"/>
              </a:rPr>
              <a:t>من خلال الحياة المدنية. </a:t>
            </a:r>
            <a:endParaRPr lang="ar-SA" b="1" dirty="0" smtClean="0">
              <a:latin typeface="Times New Roman" panose="02020603050405020304" pitchFamily="18" charset="0"/>
              <a:ea typeface="Times New Roman" panose="02020603050405020304" pitchFamily="18" charset="0"/>
              <a:cs typeface="Arabic Transparent" panose="020B0604020202020204" pitchFamily="34" charset="0"/>
            </a:endParaRPr>
          </a:p>
          <a:p>
            <a:pPr algn="justLow" rtl="1">
              <a:lnSpc>
                <a:spcPct val="200000"/>
              </a:lnSpc>
            </a:pPr>
            <a:endParaRPr lang="en-US" b="1" dirty="0"/>
          </a:p>
        </p:txBody>
      </p:sp>
    </p:spTree>
    <p:extLst>
      <p:ext uri="{BB962C8B-B14F-4D97-AF65-F5344CB8AC3E}">
        <p14:creationId xmlns:p14="http://schemas.microsoft.com/office/powerpoint/2010/main" val="91427313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39635"/>
            <a:ext cx="9144000" cy="809896"/>
          </a:xfrm>
        </p:spPr>
        <p:txBody>
          <a:bodyPr>
            <a:normAutofit/>
          </a:bodyPr>
          <a:lstStyle/>
          <a:p>
            <a:pPr algn="r"/>
            <a:r>
              <a:rPr lang="ar-SA" sz="3600" b="1" dirty="0" smtClean="0">
                <a:solidFill>
                  <a:srgbClr val="FF0000"/>
                </a:solidFill>
              </a:rPr>
              <a:t>المدينة العراقية القديمة</a:t>
            </a:r>
            <a:endParaRPr lang="en-US" sz="3600" b="1" dirty="0">
              <a:solidFill>
                <a:srgbClr val="FF0000"/>
              </a:solidFill>
            </a:endParaRPr>
          </a:p>
        </p:txBody>
      </p:sp>
      <p:sp>
        <p:nvSpPr>
          <p:cNvPr id="3" name="Subtitle 2"/>
          <p:cNvSpPr>
            <a:spLocks noGrp="1"/>
          </p:cNvSpPr>
          <p:nvPr>
            <p:ph type="subTitle" idx="1"/>
          </p:nvPr>
        </p:nvSpPr>
        <p:spPr>
          <a:xfrm>
            <a:off x="195943" y="1149531"/>
            <a:ext cx="11625943" cy="5617029"/>
          </a:xfrm>
        </p:spPr>
        <p:txBody>
          <a:bodyPr>
            <a:normAutofit/>
          </a:bodyPr>
          <a:lstStyle/>
          <a:p>
            <a:pPr algn="justLow" rtl="1">
              <a:lnSpc>
                <a:spcPct val="200000"/>
              </a:lnSpc>
            </a:pPr>
            <a:r>
              <a:rPr lang="ar-SA" b="1" dirty="0" smtClean="0">
                <a:latin typeface="Arial" panose="020B0604020202020204" pitchFamily="34" charset="0"/>
                <a:ea typeface="Times New Roman" panose="02020603050405020304" pitchFamily="18" charset="0"/>
                <a:cs typeface="Arabic Transparent" panose="020B0604020202020204" pitchFamily="34" charset="0"/>
              </a:rPr>
              <a:t>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تعد </a:t>
            </a:r>
            <a:r>
              <a:rPr lang="ar-IQ" b="1" dirty="0">
                <a:latin typeface="Arial" panose="020B0604020202020204" pitchFamily="34" charset="0"/>
                <a:ea typeface="Times New Roman" panose="02020603050405020304" pitchFamily="18" charset="0"/>
                <a:cs typeface="Arabic Transparent" panose="020B0604020202020204" pitchFamily="34" charset="0"/>
              </a:rPr>
              <a:t>المدينة العراقية القديمة من بين أولى المدن القديمة التي نشأت على ضفاف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ال</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نهار </a:t>
            </a:r>
            <a:r>
              <a:rPr lang="ar-SA" b="1" dirty="0" err="1" smtClean="0">
                <a:latin typeface="Arial" panose="020B0604020202020204" pitchFamily="34" charset="0"/>
                <a:ea typeface="Times New Roman" panose="02020603050405020304" pitchFamily="18" charset="0"/>
                <a:cs typeface="Arabic Transparent" panose="020B0604020202020204" pitchFamily="34" charset="0"/>
              </a:rPr>
              <a:t>أ</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وعند مصباتها</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 ، </a:t>
            </a:r>
            <a:r>
              <a:rPr lang="ar-SA" b="1" dirty="0">
                <a:latin typeface="Arial" panose="020B0604020202020204" pitchFamily="34" charset="0"/>
                <a:ea typeface="Times New Roman" panose="02020603050405020304" pitchFamily="18" charset="0"/>
                <a:cs typeface="Arabic Transparent" panose="020B0604020202020204" pitchFamily="34" charset="0"/>
              </a:rPr>
              <a:t>إ</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ذ </a:t>
            </a:r>
            <a:r>
              <a:rPr lang="ar-IQ" b="1" dirty="0">
                <a:latin typeface="Arial" panose="020B0604020202020204" pitchFamily="34" charset="0"/>
                <a:ea typeface="Times New Roman" panose="02020603050405020304" pitchFamily="18" charset="0"/>
                <a:cs typeface="Arabic Transparent" panose="020B0604020202020204" pitchFamily="34" charset="0"/>
              </a:rPr>
              <a:t>يمتد عمر المدينة العراقية القديمة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إ</a:t>
            </a:r>
            <a:r>
              <a:rPr lang="ar-IQ" b="1" dirty="0" err="1" smtClean="0">
                <a:latin typeface="Arial" panose="020B0604020202020204" pitchFamily="34" charset="0"/>
                <a:ea typeface="Times New Roman" panose="02020603050405020304" pitchFamily="18" charset="0"/>
                <a:cs typeface="Arabic Transparent" panose="020B0604020202020204" pitchFamily="34" charset="0"/>
              </a:rPr>
              <a:t>لى</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 </a:t>
            </a:r>
            <a:r>
              <a:rPr lang="ar-IQ" b="1" dirty="0">
                <a:latin typeface="Arial" panose="020B0604020202020204" pitchFamily="34" charset="0"/>
                <a:ea typeface="Times New Roman" panose="02020603050405020304" pitchFamily="18" charset="0"/>
                <a:cs typeface="Arabic Transparent" panose="020B0604020202020204" pitchFamily="34" charset="0"/>
              </a:rPr>
              <a:t>منتصف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ال</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لف </a:t>
            </a:r>
            <a:r>
              <a:rPr lang="ar-IQ" b="1" dirty="0">
                <a:latin typeface="Arial" panose="020B0604020202020204" pitchFamily="34" charset="0"/>
                <a:ea typeface="Times New Roman" panose="02020603050405020304" pitchFamily="18" charset="0"/>
                <a:cs typeface="Arabic Transparent" panose="020B0604020202020204" pitchFamily="34" charset="0"/>
              </a:rPr>
              <a:t>الرابع قبل الميلاد بصفتها الحاضنة الحضرية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والحضارية </a:t>
            </a:r>
            <a:r>
              <a:rPr lang="ar-IQ" b="1" dirty="0">
                <a:latin typeface="Arial" panose="020B0604020202020204" pitchFamily="34" charset="0"/>
                <a:ea typeface="Times New Roman" panose="02020603050405020304" pitchFamily="18" charset="0"/>
                <a:cs typeface="Arabic Transparent" panose="020B0604020202020204" pitchFamily="34" charset="0"/>
              </a:rPr>
              <a:t>التي ظهرت في جنوب حوض الرافدين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خاصة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(بلاد </a:t>
            </a:r>
            <a:r>
              <a:rPr lang="ar-IQ" b="1" dirty="0">
                <a:latin typeface="Arial" panose="020B0604020202020204" pitchFamily="34" charset="0"/>
                <a:ea typeface="Times New Roman" panose="02020603050405020304" pitchFamily="18" charset="0"/>
                <a:cs typeface="Arabic Transparent" panose="020B0604020202020204" pitchFamily="34" charset="0"/>
              </a:rPr>
              <a:t>سومر</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والتي </a:t>
            </a:r>
            <a:r>
              <a:rPr lang="ar-IQ" b="1" dirty="0">
                <a:latin typeface="Arial" panose="020B0604020202020204" pitchFamily="34" charset="0"/>
                <a:ea typeface="Times New Roman" panose="02020603050405020304" pitchFamily="18" charset="0"/>
                <a:cs typeface="Arabic Transparent" panose="020B0604020202020204" pitchFamily="34" charset="0"/>
              </a:rPr>
              <a:t>تنطبق عليها الخصائص الحضرية للمدينة المعاصرة من حيث كبر الحجم الجغرافي والتنوع الديموغرافي للسكان و قدرتها على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ت</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مين </a:t>
            </a:r>
            <a:r>
              <a:rPr lang="ar-IQ" b="1" dirty="0">
                <a:latin typeface="Arial" panose="020B0604020202020204" pitchFamily="34" charset="0"/>
                <a:ea typeface="Times New Roman" panose="02020603050405020304" pitchFamily="18" charset="0"/>
                <a:cs typeface="Arabic Transparent" panose="020B0604020202020204" pitchFamily="34" charset="0"/>
              </a:rPr>
              <a:t>عيشها من خلال الوفرة في الانتاج الزراعي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للأراضي </a:t>
            </a:r>
            <a:r>
              <a:rPr lang="ar-IQ" b="1" dirty="0">
                <a:latin typeface="Arial" panose="020B0604020202020204" pitchFamily="34" charset="0"/>
                <a:ea typeface="Times New Roman" panose="02020603050405020304" pitchFamily="18" charset="0"/>
                <a:cs typeface="Arabic Transparent" panose="020B0604020202020204" pitchFamily="34" charset="0"/>
              </a:rPr>
              <a:t>التابعة لها، فضلاً عن بروز الشخصية الحضرية المميزة لها التي تعد من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هم </a:t>
            </a:r>
            <a:r>
              <a:rPr lang="ar-IQ" b="1" dirty="0">
                <a:latin typeface="Arial" panose="020B0604020202020204" pitchFamily="34" charset="0"/>
                <a:ea typeface="Times New Roman" panose="02020603050405020304" pitchFamily="18" charset="0"/>
                <a:cs typeface="Arabic Transparent" panose="020B0604020202020204" pitchFamily="34" charset="0"/>
              </a:rPr>
              <a:t>عوامل جذب السكان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اليها</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 </a:t>
            </a:r>
            <a:r>
              <a:rPr lang="ar-IQ" b="1" dirty="0">
                <a:latin typeface="Arial" panose="020B0604020202020204" pitchFamily="34" charset="0"/>
                <a:ea typeface="Times New Roman" panose="02020603050405020304" pitchFamily="18" charset="0"/>
                <a:cs typeface="Arabic Transparent" panose="020B0604020202020204" pitchFamily="34" charset="0"/>
              </a:rPr>
              <a:t>فضلاً عن قيامها بإضفاء السمة الحضرية على الوافدين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إ</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ليها </a:t>
            </a:r>
            <a:r>
              <a:rPr lang="ar-IQ" b="1" dirty="0">
                <a:latin typeface="Arial" panose="020B0604020202020204" pitchFamily="34" charset="0"/>
                <a:ea typeface="Times New Roman" panose="02020603050405020304" pitchFamily="18" charset="0"/>
                <a:cs typeface="Arabic Transparent" panose="020B0604020202020204" pitchFamily="34" charset="0"/>
              </a:rPr>
              <a:t>و إذابتهم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و </a:t>
            </a:r>
            <a:r>
              <a:rPr lang="ar-IQ" b="1" dirty="0">
                <a:latin typeface="Arial" panose="020B0604020202020204" pitchFamily="34" charset="0"/>
                <a:ea typeface="Times New Roman" panose="02020603050405020304" pitchFamily="18" charset="0"/>
                <a:cs typeface="Arabic Transparent" panose="020B0604020202020204" pitchFamily="34" charset="0"/>
              </a:rPr>
              <a:t>دمجهم في مجتمع المدينة الذي يتيح لهم التعايش و التفاعل الاجتماعي الايجابي الذي يحقق الأهداف الفردية و الاجتماعية على حد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سواء</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a:t>
            </a:r>
            <a:endParaRPr lang="en-US" b="1" dirty="0" smtClean="0"/>
          </a:p>
          <a:p>
            <a:pPr algn="justLow" rtl="1">
              <a:lnSpc>
                <a:spcPct val="200000"/>
              </a:lnSpc>
            </a:pPr>
            <a:endParaRPr lang="en-US" b="1" dirty="0"/>
          </a:p>
        </p:txBody>
      </p:sp>
    </p:spTree>
    <p:extLst>
      <p:ext uri="{BB962C8B-B14F-4D97-AF65-F5344CB8AC3E}">
        <p14:creationId xmlns:p14="http://schemas.microsoft.com/office/powerpoint/2010/main" val="4209505601"/>
      </p:ext>
    </p:extLst>
  </p:cSld>
  <p:clrMapOvr>
    <a:masterClrMapping/>
  </p:clrMapOvr>
  <p:transition spd="slow">
    <p:wheel spokes="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822959"/>
            <a:ext cx="9144000" cy="5499463"/>
          </a:xfrm>
        </p:spPr>
        <p:txBody>
          <a:bodyPr/>
          <a:lstStyle/>
          <a:p>
            <a:pPr algn="justLow" rtl="1">
              <a:lnSpc>
                <a:spcPct val="200000"/>
              </a:lnSpc>
            </a:pPr>
            <a:r>
              <a:rPr lang="ar-SA" b="1" dirty="0" smtClean="0">
                <a:latin typeface="Arial" panose="020B0604020202020204" pitchFamily="34" charset="0"/>
                <a:ea typeface="Times New Roman" panose="02020603050405020304" pitchFamily="18" charset="0"/>
                <a:cs typeface="Arabic Transparent" panose="020B0604020202020204" pitchFamily="34" charset="0"/>
              </a:rPr>
              <a:t>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ويشير </a:t>
            </a:r>
            <a:r>
              <a:rPr lang="ar-IQ" b="1" dirty="0">
                <a:latin typeface="Arial" panose="020B0604020202020204" pitchFamily="34" charset="0"/>
                <a:ea typeface="Times New Roman" panose="02020603050405020304" pitchFamily="18" charset="0"/>
                <a:cs typeface="Arabic Transparent" panose="020B0604020202020204" pitchFamily="34" charset="0"/>
              </a:rPr>
              <a:t>بعض الباحثين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إ</a:t>
            </a:r>
            <a:r>
              <a:rPr lang="ar-IQ" b="1" dirty="0" err="1" smtClean="0">
                <a:latin typeface="Arial" panose="020B0604020202020204" pitchFamily="34" charset="0"/>
                <a:ea typeface="Times New Roman" panose="02020603050405020304" pitchFamily="18" charset="0"/>
                <a:cs typeface="Arabic Transparent" panose="020B0604020202020204" pitchFamily="34" charset="0"/>
              </a:rPr>
              <a:t>لى</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ن </a:t>
            </a:r>
            <a:r>
              <a:rPr lang="ar-IQ" b="1" dirty="0">
                <a:latin typeface="Arial" panose="020B0604020202020204" pitchFamily="34" charset="0"/>
                <a:ea typeface="Times New Roman" panose="02020603050405020304" pitchFamily="18" charset="0"/>
                <a:cs typeface="Arabic Transparent" panose="020B0604020202020204" pitchFamily="34" charset="0"/>
              </a:rPr>
              <a:t>الزراعة نشأت في شمال العراق القديم على شكل مستوطنات يمكن تسميتها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بالقرى</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 ،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إلا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ن </a:t>
            </a:r>
            <a:r>
              <a:rPr lang="ar-IQ" b="1" dirty="0">
                <a:latin typeface="Arial" panose="020B0604020202020204" pitchFamily="34" charset="0"/>
                <a:ea typeface="Times New Roman" panose="02020603050405020304" pitchFamily="18" charset="0"/>
                <a:cs typeface="Arabic Transparent" panose="020B0604020202020204" pitchFamily="34" charset="0"/>
              </a:rPr>
              <a:t>وعورة الأرض، و الاعتماد المباشر على الأمطار، و محدودية ضمانة الانتاج الزراعي الغذائي هو العامل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ال</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ساس </a:t>
            </a:r>
            <a:r>
              <a:rPr lang="ar-IQ" b="1" dirty="0">
                <a:latin typeface="Arial" panose="020B0604020202020204" pitchFamily="34" charset="0"/>
                <a:ea typeface="Times New Roman" panose="02020603050405020304" pitchFamily="18" charset="0"/>
                <a:cs typeface="Arabic Transparent" panose="020B0604020202020204" pitchFamily="34" charset="0"/>
              </a:rPr>
              <a:t>في تحديد حجم هذه القرى و عدم تطورها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إ</a:t>
            </a:r>
            <a:r>
              <a:rPr lang="ar-IQ" b="1" dirty="0" err="1" smtClean="0">
                <a:latin typeface="Arial" panose="020B0604020202020204" pitchFamily="34" charset="0"/>
                <a:ea typeface="Times New Roman" panose="02020603050405020304" pitchFamily="18" charset="0"/>
                <a:cs typeface="Arabic Transparent" panose="020B0604020202020204" pitchFamily="34" charset="0"/>
              </a:rPr>
              <a:t>لى</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 </a:t>
            </a:r>
            <a:r>
              <a:rPr lang="ar-IQ" b="1" dirty="0">
                <a:latin typeface="Arial" panose="020B0604020202020204" pitchFamily="34" charset="0"/>
                <a:ea typeface="Times New Roman" panose="02020603050405020304" pitchFamily="18" charset="0"/>
                <a:cs typeface="Arabic Transparent" panose="020B0604020202020204" pitchFamily="34" charset="0"/>
              </a:rPr>
              <a:t>مدن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إ</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لا </a:t>
            </a:r>
            <a:r>
              <a:rPr lang="ar-IQ" b="1" dirty="0">
                <a:latin typeface="Arial" panose="020B0604020202020204" pitchFamily="34" charset="0"/>
                <a:ea typeface="Times New Roman" panose="02020603050405020304" pitchFamily="18" charset="0"/>
                <a:cs typeface="Arabic Transparent" panose="020B0604020202020204" pitchFamily="34" charset="0"/>
              </a:rPr>
              <a:t>في وقت لا حق بعد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ن </a:t>
            </a:r>
            <a:r>
              <a:rPr lang="ar-IQ" b="1" dirty="0">
                <a:latin typeface="Arial" panose="020B0604020202020204" pitchFamily="34" charset="0"/>
                <a:ea typeface="Times New Roman" panose="02020603050405020304" pitchFamily="18" charset="0"/>
                <a:cs typeface="Arabic Transparent" panose="020B0604020202020204" pitchFamily="34" charset="0"/>
              </a:rPr>
              <a:t>تم اكتشاف وسائل الري و الحفاظ على المزروعات من الفيضان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و </a:t>
            </a:r>
            <a:r>
              <a:rPr lang="ar-IQ" b="1" dirty="0">
                <a:latin typeface="Arial" panose="020B0604020202020204" pitchFamily="34" charset="0"/>
                <a:ea typeface="Times New Roman" panose="02020603050405020304" pitchFamily="18" charset="0"/>
                <a:cs typeface="Arabic Transparent" panose="020B0604020202020204" pitchFamily="34" charset="0"/>
              </a:rPr>
              <a:t>الجفاف نتيجة شحة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ال</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مطار</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فنمت </a:t>
            </a:r>
            <a:r>
              <a:rPr lang="ar-IQ" b="1" dirty="0">
                <a:latin typeface="Arial" panose="020B0604020202020204" pitchFamily="34" charset="0"/>
                <a:ea typeface="Times New Roman" panose="02020603050405020304" pitchFamily="18" charset="0"/>
                <a:cs typeface="Arabic Transparent" panose="020B0604020202020204" pitchFamily="34" charset="0"/>
              </a:rPr>
              <a:t>تلك القرى بالتدريج ثم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صبحت مدناً</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a:t>
            </a:r>
            <a:endParaRPr lang="en-US" b="1" dirty="0"/>
          </a:p>
        </p:txBody>
      </p:sp>
    </p:spTree>
    <p:extLst>
      <p:ext uri="{BB962C8B-B14F-4D97-AF65-F5344CB8AC3E}">
        <p14:creationId xmlns:p14="http://schemas.microsoft.com/office/powerpoint/2010/main" val="1497966187"/>
      </p:ext>
    </p:extLst>
  </p:cSld>
  <p:clrMapOvr>
    <a:masterClrMapping/>
  </p:clrMapOvr>
  <mc:AlternateContent xmlns:mc="http://schemas.openxmlformats.org/markup-compatibility/2006">
    <mc:Choice xmlns:p14="http://schemas.microsoft.com/office/powerpoint/2010/main" Requires="p14">
      <p:transition spd="slow" p14:dur="2500">
        <p:checker/>
      </p:transition>
    </mc:Choice>
    <mc:Fallback>
      <p:transition spd="slow">
        <p:checker/>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18457" y="679269"/>
            <a:ext cx="10855234" cy="5747657"/>
          </a:xfrm>
        </p:spPr>
        <p:txBody>
          <a:bodyPr/>
          <a:lstStyle/>
          <a:p>
            <a:pPr algn="justLow" rtl="1">
              <a:lnSpc>
                <a:spcPct val="200000"/>
              </a:lnSpc>
            </a:pPr>
            <a:r>
              <a:rPr lang="ar-IQ" b="1" dirty="0">
                <a:latin typeface="Arial" panose="020B0604020202020204" pitchFamily="34" charset="0"/>
                <a:ea typeface="Times New Roman" panose="02020603050405020304" pitchFamily="18" charset="0"/>
                <a:cs typeface="Arabic Transparent" panose="020B0604020202020204" pitchFamily="34" charset="0"/>
              </a:rPr>
              <a:t>لقد كانت عبقرية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السومريين</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ودأبهم </a:t>
            </a:r>
            <a:r>
              <a:rPr lang="ar-IQ" b="1" dirty="0">
                <a:latin typeface="Arial" panose="020B0604020202020204" pitchFamily="34" charset="0"/>
                <a:ea typeface="Times New Roman" panose="02020603050405020304" pitchFamily="18" charset="0"/>
                <a:cs typeface="Arabic Transparent" panose="020B0604020202020204" pitchFamily="34" charset="0"/>
              </a:rPr>
              <a:t>على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العمل</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وقواهم </a:t>
            </a:r>
            <a:r>
              <a:rPr lang="ar-IQ" b="1" dirty="0">
                <a:latin typeface="Arial" panose="020B0604020202020204" pitchFamily="34" charset="0"/>
                <a:ea typeface="Times New Roman" panose="02020603050405020304" pitchFamily="18" charset="0"/>
                <a:cs typeface="Arabic Transparent" panose="020B0604020202020204" pitchFamily="34" charset="0"/>
              </a:rPr>
              <a:t>الخلاقة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المبدعة</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a:t>
            </a:r>
            <a:r>
              <a:rPr lang="ar-IQ" b="1" dirty="0">
                <a:latin typeface="Arial" panose="020B0604020202020204" pitchFamily="34" charset="0"/>
                <a:ea typeface="Times New Roman" panose="02020603050405020304" pitchFamily="18" charset="0"/>
                <a:cs typeface="Arabic Transparent" panose="020B0604020202020204" pitchFamily="34" charset="0"/>
              </a:rPr>
              <a:t>هي العوامل الحاسمة التي جعلت من جنوب العراق مهداً لأولى المدنيات القديمة وينبوعاً من ينابيع العلم والمعرفة في العالم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القديم</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 ،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وهكذا </a:t>
            </a:r>
            <a:r>
              <a:rPr lang="ar-IQ" b="1" dirty="0">
                <a:latin typeface="Arial" panose="020B0604020202020204" pitchFamily="34" charset="0"/>
                <a:ea typeface="Times New Roman" panose="02020603050405020304" pitchFamily="18" charset="0"/>
                <a:cs typeface="Arabic Transparent" panose="020B0604020202020204" pitchFamily="34" charset="0"/>
              </a:rPr>
              <a:t>فقد تجاوز جنوب بلاد الرافدين نمط التنظيم الاجتماعي الريفي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إ</a:t>
            </a:r>
            <a:r>
              <a:rPr lang="ar-IQ" b="1" dirty="0" err="1" smtClean="0">
                <a:latin typeface="Arial" panose="020B0604020202020204" pitchFamily="34" charset="0"/>
                <a:ea typeface="Times New Roman" panose="02020603050405020304" pitchFamily="18" charset="0"/>
                <a:cs typeface="Arabic Transparent" panose="020B0604020202020204" pitchFamily="34" charset="0"/>
              </a:rPr>
              <a:t>لى</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 </a:t>
            </a:r>
            <a:r>
              <a:rPr lang="ar-IQ" b="1" dirty="0">
                <a:latin typeface="Arial" panose="020B0604020202020204" pitchFamily="34" charset="0"/>
                <a:ea typeface="Times New Roman" panose="02020603050405020304" pitchFamily="18" charset="0"/>
                <a:cs typeface="Arabic Transparent" panose="020B0604020202020204" pitchFamily="34" charset="0"/>
              </a:rPr>
              <a:t>نمط التنظيم الاجتماعي المدني الذي يقدم ظروفاً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فضل ل</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إ</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نعاش ال</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عمال </a:t>
            </a:r>
            <a:r>
              <a:rPr lang="ar-IQ" b="1" dirty="0">
                <a:latin typeface="Arial" panose="020B0604020202020204" pitchFamily="34" charset="0"/>
                <a:ea typeface="Times New Roman" panose="02020603050405020304" pitchFamily="18" charset="0"/>
                <a:cs typeface="Arabic Transparent" panose="020B0604020202020204" pitchFamily="34" charset="0"/>
              </a:rPr>
              <a:t>الفنية وازدهار التقدم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التقني</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 ،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كما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ن </a:t>
            </a:r>
            <a:r>
              <a:rPr lang="ar-IQ" b="1" dirty="0">
                <a:latin typeface="Arial" panose="020B0604020202020204" pitchFamily="34" charset="0"/>
                <a:ea typeface="Times New Roman" panose="02020603050405020304" pitchFamily="18" charset="0"/>
                <a:cs typeface="Arabic Transparent" panose="020B0604020202020204" pitchFamily="34" charset="0"/>
              </a:rPr>
              <a:t>العوامل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الجغرافية </a:t>
            </a:r>
            <a:r>
              <a:rPr lang="ar-IQ" b="1" dirty="0">
                <a:latin typeface="Arial" panose="020B0604020202020204" pitchFamily="34" charset="0"/>
                <a:ea typeface="Times New Roman" panose="02020603050405020304" pitchFamily="18" charset="0"/>
                <a:cs typeface="Arabic Transparent" panose="020B0604020202020204" pitchFamily="34" charset="0"/>
              </a:rPr>
              <a:t>التي جعلت ظروف المعيشة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كثر </a:t>
            </a:r>
            <a:r>
              <a:rPr lang="ar-IQ" b="1" dirty="0">
                <a:latin typeface="Arial" panose="020B0604020202020204" pitchFamily="34" charset="0"/>
                <a:ea typeface="Times New Roman" panose="02020603050405020304" pitchFamily="18" charset="0"/>
                <a:cs typeface="Arabic Transparent" panose="020B0604020202020204" pitchFamily="34" charset="0"/>
              </a:rPr>
              <a:t>صعوبة في الشمال عنها في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الجنوب ساعدت </a:t>
            </a:r>
            <a:r>
              <a:rPr lang="ar-IQ" b="1" dirty="0">
                <a:latin typeface="Arial" panose="020B0604020202020204" pitchFamily="34" charset="0"/>
                <a:ea typeface="Times New Roman" panose="02020603050405020304" pitchFamily="18" charset="0"/>
                <a:cs typeface="Arabic Transparent" panose="020B0604020202020204" pitchFamily="34" charset="0"/>
              </a:rPr>
              <a:t>هي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ال</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خرى </a:t>
            </a:r>
            <a:r>
              <a:rPr lang="ar-IQ" b="1" dirty="0">
                <a:latin typeface="Arial" panose="020B0604020202020204" pitchFamily="34" charset="0"/>
                <a:ea typeface="Times New Roman" panose="02020603050405020304" pitchFamily="18" charset="0"/>
                <a:cs typeface="Arabic Transparent" panose="020B0604020202020204" pitchFamily="34" charset="0"/>
              </a:rPr>
              <a:t>في جعل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ال</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خير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كثر تحضراً</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 ،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ولم </a:t>
            </a:r>
            <a:r>
              <a:rPr lang="ar-IQ" b="1" dirty="0">
                <a:latin typeface="Arial" panose="020B0604020202020204" pitchFamily="34" charset="0"/>
                <a:ea typeface="Times New Roman" panose="02020603050405020304" pitchFamily="18" charset="0"/>
                <a:cs typeface="Arabic Transparent" panose="020B0604020202020204" pitchFamily="34" charset="0"/>
              </a:rPr>
              <a:t>تقتصر هذه الظاهرة التاريخية على ارض بلاد الرافدين فحسب حيث يشاهد ان الحضارات القديمة في مصر والهند والصين قد ولدت هي الاخرى في احضان الوديان العريضة الدافئة وتأسست كذلك على الري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النهري</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a:t>
            </a:r>
            <a:endParaRPr lang="en-US" b="1" dirty="0"/>
          </a:p>
        </p:txBody>
      </p:sp>
    </p:spTree>
    <p:extLst>
      <p:ext uri="{BB962C8B-B14F-4D97-AF65-F5344CB8AC3E}">
        <p14:creationId xmlns:p14="http://schemas.microsoft.com/office/powerpoint/2010/main" val="3364972996"/>
      </p:ext>
    </p:extLst>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731521" y="718457"/>
            <a:ext cx="10593976" cy="5734594"/>
          </a:xfrm>
        </p:spPr>
        <p:txBody>
          <a:bodyPr/>
          <a:lstStyle/>
          <a:p>
            <a:pPr algn="justLow" rtl="1">
              <a:lnSpc>
                <a:spcPct val="200000"/>
              </a:lnSpc>
            </a:pPr>
            <a:r>
              <a:rPr lang="ar-SA" b="1" dirty="0" smtClean="0"/>
              <a:t>وإذا كانت جغرافية العمران تنقسم إلى شقين : إحداهما يدرس جغرافية الريف والآخر يدرس جغرافية  المدن ، فإن الاهتمام بدراسة المدن أكثر وضوحاً ، لأن اتجاه سكان العالم يتزايد إلى سكنى المدن في كافة الأقطار </a:t>
            </a:r>
            <a:r>
              <a:rPr lang="ar-SA" b="1" dirty="0" smtClean="0">
                <a:solidFill>
                  <a:srgbClr val="FF0000"/>
                </a:solidFill>
              </a:rPr>
              <a:t>لماذا ؟ </a:t>
            </a:r>
            <a:r>
              <a:rPr lang="ar-SA" b="1" dirty="0" smtClean="0"/>
              <a:t>، </a:t>
            </a:r>
            <a:r>
              <a:rPr lang="ar-SA" b="1" dirty="0" smtClean="0"/>
              <a:t>بح</a:t>
            </a:r>
            <a:r>
              <a:rPr lang="ar-SA" b="1" dirty="0"/>
              <a:t>ي</a:t>
            </a:r>
            <a:r>
              <a:rPr lang="ar-SA" b="1" dirty="0" smtClean="0"/>
              <a:t>ث </a:t>
            </a:r>
            <a:r>
              <a:rPr lang="ar-SA" b="1" dirty="0" smtClean="0"/>
              <a:t>تتناقص نسبة سكان الريف إلى سكان المدن في معظم دول العالم ، مما يوحي بأن سكان العالم جميعاً سيتحولون إلى سكان مدن ، ويحدث ذلك بمعدلات سريعة في دول العالم النامي الذي يشهد طوفان من الهجرة من الريف إلى المدن ، فقد يؤدي ذلك إلى تفاقم مشكلات الريف والمدن على حد سواء .</a:t>
            </a:r>
            <a:endParaRPr lang="en-US" b="1" dirty="0" smtClean="0"/>
          </a:p>
          <a:p>
            <a:pPr algn="justLow" rtl="1">
              <a:lnSpc>
                <a:spcPct val="200000"/>
              </a:lnSpc>
            </a:pPr>
            <a:endParaRPr lang="en-US" b="1" dirty="0"/>
          </a:p>
        </p:txBody>
      </p:sp>
    </p:spTree>
    <p:extLst>
      <p:ext uri="{BB962C8B-B14F-4D97-AF65-F5344CB8AC3E}">
        <p14:creationId xmlns:p14="http://schemas.microsoft.com/office/powerpoint/2010/main" val="2140726272"/>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70263" y="692331"/>
            <a:ext cx="11090365" cy="5786846"/>
          </a:xfrm>
        </p:spPr>
        <p:txBody>
          <a:bodyPr/>
          <a:lstStyle/>
          <a:p>
            <a:pPr algn="justLow" rtl="1">
              <a:lnSpc>
                <a:spcPct val="200000"/>
              </a:lnSpc>
            </a:pPr>
            <a:r>
              <a:rPr lang="ar-SA" b="1" dirty="0" smtClean="0">
                <a:latin typeface="Arial" panose="020B0604020202020204" pitchFamily="34" charset="0"/>
                <a:ea typeface="Times New Roman" panose="02020603050405020304" pitchFamily="18" charset="0"/>
                <a:cs typeface="Arabic Transparent" panose="020B0604020202020204" pitchFamily="34" charset="0"/>
              </a:rPr>
              <a:t>  والجدير بالذكر</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تزامن </a:t>
            </a:r>
            <a:r>
              <a:rPr lang="ar-IQ" b="1" dirty="0">
                <a:latin typeface="Arial" panose="020B0604020202020204" pitchFamily="34" charset="0"/>
                <a:ea typeface="Times New Roman" panose="02020603050405020304" pitchFamily="18" charset="0"/>
                <a:cs typeface="Arabic Transparent" panose="020B0604020202020204" pitchFamily="34" charset="0"/>
              </a:rPr>
              <a:t>ولادة المدينة العراقية القديمة في بلاد الرافدين </a:t>
            </a:r>
            <a:r>
              <a:rPr lang="en-US" b="1" dirty="0">
                <a:latin typeface="Arial" panose="020B0604020202020204" pitchFamily="34" charset="0"/>
                <a:ea typeface="Times New Roman" panose="02020603050405020304" pitchFamily="18" charset="0"/>
                <a:cs typeface="Arabic Transparent" panose="020B0604020202020204" pitchFamily="34" charset="0"/>
              </a:rPr>
              <a:t>(Mesopotamia)</a:t>
            </a:r>
            <a:r>
              <a:rPr lang="ar-IQ" b="1" dirty="0">
                <a:latin typeface="Arial" panose="020B0604020202020204" pitchFamily="34" charset="0"/>
                <a:ea typeface="Times New Roman" panose="02020603050405020304" pitchFamily="18" charset="0"/>
                <a:cs typeface="Arabic Transparent" panose="020B0604020202020204" pitchFamily="34" charset="0"/>
              </a:rPr>
              <a:t> التي مثلت المهد الاول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لأرقى </a:t>
            </a:r>
            <a:r>
              <a:rPr lang="ar-IQ" b="1" dirty="0">
                <a:latin typeface="Arial" panose="020B0604020202020204" pitchFamily="34" charset="0"/>
                <a:ea typeface="Times New Roman" panose="02020603050405020304" pitchFamily="18" charset="0"/>
                <a:cs typeface="Arabic Transparent" panose="020B0604020202020204" pitchFamily="34" charset="0"/>
              </a:rPr>
              <a:t>الحضارات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ال</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إ</a:t>
            </a:r>
            <a:r>
              <a:rPr lang="ar-IQ" b="1" dirty="0" err="1" smtClean="0">
                <a:latin typeface="Arial" panose="020B0604020202020204" pitchFamily="34" charset="0"/>
                <a:ea typeface="Times New Roman" panose="02020603050405020304" pitchFamily="18" charset="0"/>
                <a:cs typeface="Arabic Transparent" panose="020B0604020202020204" pitchFamily="34" charset="0"/>
              </a:rPr>
              <a:t>نسانية</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 </a:t>
            </a:r>
            <a:r>
              <a:rPr lang="ar-IQ" b="1" dirty="0">
                <a:latin typeface="Arial" panose="020B0604020202020204" pitchFamily="34" charset="0"/>
                <a:ea typeface="Times New Roman" panose="02020603050405020304" pitchFamily="18" charset="0"/>
                <a:cs typeface="Arabic Transparent" panose="020B0604020202020204" pitchFamily="34" charset="0"/>
              </a:rPr>
              <a:t>مع نشوء العديد من المدن على ضفاف </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ال</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نهار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و </a:t>
            </a:r>
            <a:r>
              <a:rPr lang="ar-IQ" b="1" dirty="0">
                <a:latin typeface="Arial" panose="020B0604020202020204" pitchFamily="34" charset="0"/>
                <a:ea typeface="Times New Roman" panose="02020603050405020304" pitchFamily="18" charset="0"/>
                <a:cs typeface="Arabic Transparent" panose="020B0604020202020204" pitchFamily="34" charset="0"/>
              </a:rPr>
              <a:t>عند مصباتها مما دفع الباحثين الى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وصف</a:t>
            </a:r>
            <a:r>
              <a:rPr lang="ar-IQ" b="1" dirty="0" smtClean="0">
                <a:latin typeface="Arial" panose="020B0604020202020204" pitchFamily="34" charset="0"/>
                <a:ea typeface="Times New Roman" panose="02020603050405020304" pitchFamily="18" charset="0"/>
                <a:cs typeface="Arabic Transparent" panose="020B0604020202020204" pitchFamily="34" charset="0"/>
              </a:rPr>
              <a:t>ها "</a:t>
            </a:r>
            <a:r>
              <a:rPr lang="ar-IQ" b="1" dirty="0">
                <a:latin typeface="Arial" panose="020B0604020202020204" pitchFamily="34" charset="0"/>
                <a:ea typeface="Times New Roman" panose="02020603050405020304" pitchFamily="18" charset="0"/>
                <a:cs typeface="Arabic Transparent" panose="020B0604020202020204" pitchFamily="34" charset="0"/>
              </a:rPr>
              <a:t>مدنيات الري القديمة"، مثل مدن وادي النيل </a:t>
            </a:r>
            <a:r>
              <a:rPr lang="en-US" b="1" dirty="0">
                <a:latin typeface="Arial" panose="020B0604020202020204" pitchFamily="34" charset="0"/>
                <a:ea typeface="Times New Roman" panose="02020603050405020304" pitchFamily="18" charset="0"/>
                <a:cs typeface="Arabic Transparent" panose="020B0604020202020204" pitchFamily="34" charset="0"/>
              </a:rPr>
              <a:t>( Nile valley)</a:t>
            </a:r>
            <a:r>
              <a:rPr lang="ar-IQ" b="1" dirty="0">
                <a:latin typeface="Arial" panose="020B0604020202020204" pitchFamily="34" charset="0"/>
                <a:ea typeface="Times New Roman" panose="02020603050405020304" pitchFamily="18" charset="0"/>
                <a:cs typeface="Arabic Transparent" panose="020B0604020202020204" pitchFamily="34" charset="0"/>
              </a:rPr>
              <a:t> التي وسمت بانها "مدن </a:t>
            </a:r>
            <a:r>
              <a:rPr lang="ar-IQ" b="1" dirty="0" err="1">
                <a:latin typeface="Arial" panose="020B0604020202020204" pitchFamily="34" charset="0"/>
                <a:ea typeface="Times New Roman" panose="02020603050405020304" pitchFamily="18" charset="0"/>
                <a:cs typeface="Arabic Transparent" panose="020B0604020202020204" pitchFamily="34" charset="0"/>
              </a:rPr>
              <a:t>متريفة</a:t>
            </a:r>
            <a:r>
              <a:rPr lang="ar-IQ" b="1" dirty="0">
                <a:latin typeface="Arial" panose="020B0604020202020204" pitchFamily="34" charset="0"/>
                <a:ea typeface="Times New Roman" panose="02020603050405020304" pitchFamily="18" charset="0"/>
                <a:cs typeface="Arabic Transparent" panose="020B0604020202020204" pitchFamily="34" charset="0"/>
              </a:rPr>
              <a:t>". </a:t>
            </a:r>
            <a:endParaRPr lang="ar-SA" b="1" dirty="0" smtClean="0">
              <a:latin typeface="Arial" panose="020B0604020202020204" pitchFamily="34" charset="0"/>
              <a:ea typeface="Times New Roman" panose="02020603050405020304" pitchFamily="18" charset="0"/>
              <a:cs typeface="Arabic Transparent" panose="020B0604020202020204" pitchFamily="34" charset="0"/>
            </a:endParaRPr>
          </a:p>
          <a:p>
            <a:pPr algn="justLow" rtl="1">
              <a:lnSpc>
                <a:spcPct val="200000"/>
              </a:lnSpc>
            </a:pPr>
            <a:r>
              <a:rPr lang="ar-SA" b="1" dirty="0" smtClean="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 </a:t>
            </a:r>
            <a:r>
              <a:rPr lang="ar-IQ" b="1" dirty="0" smtClean="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تعد </a:t>
            </a:r>
            <a:r>
              <a:rPr lang="ar-IQ" b="1" dirty="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المدينة العراقية القديمة من بين أولى المدن القديمة التي نشأت على ضفاف ال</a:t>
            </a:r>
            <a:r>
              <a:rPr lang="ar-SA" b="1" dirty="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أ</a:t>
            </a:r>
            <a:r>
              <a:rPr lang="ar-IQ" b="1" dirty="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نهار </a:t>
            </a:r>
            <a:r>
              <a:rPr lang="ar-SA" b="1" dirty="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أ</a:t>
            </a:r>
            <a:r>
              <a:rPr lang="ar-IQ" b="1" dirty="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وعند </a:t>
            </a:r>
            <a:r>
              <a:rPr lang="ar-IQ" b="1" dirty="0" smtClean="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مصباتها</a:t>
            </a:r>
            <a:r>
              <a:rPr lang="ar-SA" b="1" dirty="0" smtClean="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 اشرح ذلك مع ذكر مثال توضيحي لأهم هذه المدن ) .</a:t>
            </a:r>
            <a:endParaRPr lang="en-US" b="1" dirty="0">
              <a:solidFill>
                <a:srgbClr val="FF0000"/>
              </a:solidFill>
            </a:endParaRPr>
          </a:p>
        </p:txBody>
      </p:sp>
    </p:spTree>
    <p:extLst>
      <p:ext uri="{BB962C8B-B14F-4D97-AF65-F5344CB8AC3E}">
        <p14:creationId xmlns:p14="http://schemas.microsoft.com/office/powerpoint/2010/main" val="35698205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561704"/>
            <a:ext cx="9144000" cy="757646"/>
          </a:xfrm>
        </p:spPr>
        <p:txBody>
          <a:bodyPr>
            <a:normAutofit/>
          </a:bodyPr>
          <a:lstStyle/>
          <a:p>
            <a:r>
              <a:rPr lang="ar-SA" sz="3200" b="1" dirty="0" smtClean="0">
                <a:solidFill>
                  <a:srgbClr val="FF0000"/>
                </a:solidFill>
              </a:rPr>
              <a:t>من أهم المدن العراقية القديمة مدينة "أور"</a:t>
            </a:r>
            <a:endParaRPr lang="en-US" sz="3200" b="1" dirty="0">
              <a:solidFill>
                <a:srgbClr val="FF0000"/>
              </a:solidFill>
            </a:endParaRPr>
          </a:p>
        </p:txBody>
      </p:sp>
      <p:sp>
        <p:nvSpPr>
          <p:cNvPr id="3" name="Subtitle 2"/>
          <p:cNvSpPr>
            <a:spLocks noGrp="1"/>
          </p:cNvSpPr>
          <p:nvPr>
            <p:ph type="subTitle" idx="1"/>
          </p:nvPr>
        </p:nvSpPr>
        <p:spPr>
          <a:xfrm>
            <a:off x="744583" y="1528354"/>
            <a:ext cx="10411097" cy="4937760"/>
          </a:xfrm>
        </p:spPr>
        <p:txBody>
          <a:bodyPr/>
          <a:lstStyle/>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1051" y="1528355"/>
            <a:ext cx="8177349" cy="4937760"/>
          </a:xfrm>
          <a:prstGeom prst="rect">
            <a:avLst/>
          </a:prstGeom>
        </p:spPr>
      </p:pic>
    </p:spTree>
    <p:extLst>
      <p:ext uri="{BB962C8B-B14F-4D97-AF65-F5344CB8AC3E}">
        <p14:creationId xmlns:p14="http://schemas.microsoft.com/office/powerpoint/2010/main" val="1816446832"/>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13509" y="574766"/>
            <a:ext cx="11247120" cy="6008914"/>
          </a:xfrm>
        </p:spPr>
        <p:txBody>
          <a:bodyPr>
            <a:normAutofit fontScale="92500"/>
          </a:bodyPr>
          <a:lstStyle/>
          <a:p>
            <a:pPr algn="justLow" rtl="1">
              <a:lnSpc>
                <a:spcPct val="200000"/>
              </a:lnSpc>
            </a:pPr>
            <a:r>
              <a:rPr lang="ar-SA" b="1" dirty="0" smtClean="0">
                <a:solidFill>
                  <a:srgbClr val="FF0000"/>
                </a:solidFill>
              </a:rPr>
              <a:t>أور</a:t>
            </a:r>
            <a:r>
              <a:rPr lang="ar-SA" b="1" dirty="0" smtClean="0"/>
              <a:t> مدينة أثرية سومرية تقع في جنوب العراق ، وكانت عاصمة للدولة السومرية عام 2100 قبل الميلاد ، وكانت مدينة بيضاوية الشكل وتقع على مصب نهر الفرات في الخليج العربي إلا أنها حاليا تقع في منطقة نائية بعيدة عن النهر وذلك بسبب تغير مجرى نهر الفرات على مدى آلاف السنين الماضية، وتقع حاليا على بعد بضعة كيلومترات عن مدينة الناصرية جنوب العراق وعلى بعد 100 ميل شمالي البصرة . وتعتبر واحدة من أقدم الحضارات المعروفة في تاريخ العالم.</a:t>
            </a:r>
          </a:p>
          <a:p>
            <a:pPr algn="justLow" rtl="1">
              <a:lnSpc>
                <a:spcPct val="200000"/>
              </a:lnSpc>
            </a:pPr>
            <a:r>
              <a:rPr lang="ar-SA" b="1" dirty="0" smtClean="0"/>
              <a:t>ولد فيها النبي إبراهيم أبو الأنبياء عام 2000 قبل الميلاد، واشتهرت المدينة بمبنى </a:t>
            </a:r>
            <a:r>
              <a:rPr lang="ar-SA" b="1" dirty="0" err="1" smtClean="0"/>
              <a:t>الزقورة</a:t>
            </a:r>
            <a:r>
              <a:rPr lang="ar-SA" b="1" dirty="0" smtClean="0"/>
              <a:t> التي هي معبد للآلهة إنيانا آلهة القمر حسب ما ورد في الأساطير (الميثولوجيا) السومرية. وكانت تحتوي على 16 مقبرة ملكية شيدت من الطوب اللبن. وكان بكل مقبرة بئر . وعند موت الملك يدفن معه جواريه بملابسهن وحليهن بعد قتلهن بالسم عند موته، وكان للمقبرة بنيان يعلوه قبة .</a:t>
            </a:r>
          </a:p>
          <a:p>
            <a:pPr algn="justLow" rtl="1">
              <a:lnSpc>
                <a:spcPct val="200000"/>
              </a:lnSpc>
            </a:pPr>
            <a:endParaRPr lang="en-US" b="1" dirty="0"/>
          </a:p>
        </p:txBody>
      </p:sp>
    </p:spTree>
    <p:extLst>
      <p:ext uri="{BB962C8B-B14F-4D97-AF65-F5344CB8AC3E}">
        <p14:creationId xmlns:p14="http://schemas.microsoft.com/office/powerpoint/2010/main" val="1045468261"/>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483327"/>
            <a:ext cx="9144000" cy="679268"/>
          </a:xfrm>
        </p:spPr>
        <p:txBody>
          <a:bodyPr>
            <a:normAutofit/>
          </a:bodyPr>
          <a:lstStyle/>
          <a:p>
            <a:r>
              <a:rPr lang="ar-SA" sz="3600" b="1" dirty="0" smtClean="0">
                <a:solidFill>
                  <a:srgbClr val="FF0000"/>
                </a:solidFill>
              </a:rPr>
              <a:t>مدن وادي النيل القديمة</a:t>
            </a:r>
            <a:endParaRPr lang="en-US" sz="3600" b="1" dirty="0">
              <a:solidFill>
                <a:srgbClr val="FF0000"/>
              </a:solidFill>
            </a:endParaRPr>
          </a:p>
        </p:txBody>
      </p:sp>
      <p:sp>
        <p:nvSpPr>
          <p:cNvPr id="3" name="Subtitle 2"/>
          <p:cNvSpPr>
            <a:spLocks noGrp="1"/>
          </p:cNvSpPr>
          <p:nvPr>
            <p:ph type="subTitle" idx="1"/>
          </p:nvPr>
        </p:nvSpPr>
        <p:spPr>
          <a:xfrm>
            <a:off x="679269" y="1162595"/>
            <a:ext cx="10868297" cy="5225142"/>
          </a:xfrm>
        </p:spPr>
        <p:txBody>
          <a:bodyPr/>
          <a:lstStyle/>
          <a:p>
            <a:pPr algn="justLow" rtl="1">
              <a:lnSpc>
                <a:spcPct val="200000"/>
              </a:lnSpc>
            </a:pPr>
            <a:r>
              <a:rPr lang="ar-SA" b="1" dirty="0" smtClean="0"/>
              <a:t>   الحضارة المصرية القديمة في العصور التاريخية بدأت تنمو في وادي النيل نحو عام 3100 ق.م. ، وكانوا متدينين جدًا، فبنوا معابدهم من الحجارة، ومساكنهم من الطين أو الطوب المحروق وغير المحروق ، وتميّزت دياناتهم بالإيمان بالحياة بعد الموت، لذا كان حرصهم على الحياة الآخرة، ببناء القبور وتزويدها بأمتعة وأثاث لاعتقادهم أن الميت قد يحتاجه في حياته الآخرة، ولذا حنّطوا موتاهم أملاً في ألا تفنى أجسادهم في الحياة الآخرة. كما بنوا الأهرامات لتكون مدافن لهم، أو لتعلو مدافن ملوكهم وملكاتهم وسادتهم. وقد ظلّت الأهرامات معجزة هندسية ومن عجائب العالم السبع. وكانت حضارتهم راقية، فعرفوا الآداب والطب والهندسة والحساب والفن والصناعات الراقية الدقيقة .</a:t>
            </a:r>
            <a:endParaRPr lang="en-US" b="1" dirty="0"/>
          </a:p>
        </p:txBody>
      </p:sp>
    </p:spTree>
    <p:extLst>
      <p:ext uri="{BB962C8B-B14F-4D97-AF65-F5344CB8AC3E}">
        <p14:creationId xmlns:p14="http://schemas.microsoft.com/office/powerpoint/2010/main" val="4119305736"/>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3600" b="1" dirty="0" smtClean="0">
                <a:solidFill>
                  <a:srgbClr val="FF0000"/>
                </a:solidFill>
              </a:rPr>
              <a:t>من أهم المدن المصرية القديمة ( طيبة )</a:t>
            </a:r>
            <a:endParaRPr lang="en-US" sz="3600" b="1" dirty="0">
              <a:solidFill>
                <a:srgbClr val="FF0000"/>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61212" y="1690688"/>
            <a:ext cx="6087290" cy="4028354"/>
          </a:xfrm>
        </p:spPr>
      </p:pic>
    </p:spTree>
    <p:extLst>
      <p:ext uri="{BB962C8B-B14F-4D97-AF65-F5344CB8AC3E}">
        <p14:creationId xmlns:p14="http://schemas.microsoft.com/office/powerpoint/2010/main" val="3223202342"/>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746760" y="323397"/>
            <a:ext cx="10515600" cy="6208032"/>
          </a:xfrm>
        </p:spPr>
        <p:txBody>
          <a:bodyPr/>
          <a:lstStyle/>
          <a:p>
            <a:pPr marL="0" indent="0" algn="ctr" rtl="1">
              <a:buNone/>
            </a:pPr>
            <a:r>
              <a:rPr lang="ar-SA" b="1" dirty="0" smtClean="0">
                <a:solidFill>
                  <a:srgbClr val="FF0000"/>
                </a:solidFill>
              </a:rPr>
              <a:t>رسم تخيلي لمدينة طيبة</a:t>
            </a:r>
          </a:p>
          <a:p>
            <a:pPr marL="0" indent="0" algn="ctr" rtl="1">
              <a:buNone/>
            </a:pPr>
            <a:endParaRPr lang="en-US" dirty="0"/>
          </a:p>
        </p:txBody>
      </p:sp>
      <p:pic>
        <p:nvPicPr>
          <p:cNvPr id="6" name="Content Placeholder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04457" y="836613"/>
            <a:ext cx="6413863" cy="5340350"/>
          </a:xfrm>
          <a:prstGeom prst="rect">
            <a:avLst/>
          </a:prstGeom>
        </p:spPr>
      </p:pic>
    </p:spTree>
    <p:extLst>
      <p:ext uri="{BB962C8B-B14F-4D97-AF65-F5344CB8AC3E}">
        <p14:creationId xmlns:p14="http://schemas.microsoft.com/office/powerpoint/2010/main" val="4075564074"/>
      </p:ext>
    </p:extLst>
  </p:cSld>
  <p:clrMapOvr>
    <a:masterClrMapping/>
  </p:clrMapOvr>
  <mc:AlternateContent xmlns:mc="http://schemas.openxmlformats.org/markup-compatibility/2006">
    <mc:Choice xmlns:p14="http://schemas.microsoft.com/office/powerpoint/2010/main" Requires="p14">
      <p:transition spd="slow" p14:dur="1500">
        <p:random/>
      </p:transition>
    </mc:Choice>
    <mc:Fallback>
      <p:transition spd="slow">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209006"/>
            <a:ext cx="10515600" cy="6453051"/>
          </a:xfrm>
        </p:spPr>
        <p:txBody>
          <a:bodyPr>
            <a:normAutofit fontScale="92500"/>
          </a:bodyPr>
          <a:lstStyle/>
          <a:p>
            <a:pPr marL="0" indent="0" algn="justLow" rtl="1">
              <a:lnSpc>
                <a:spcPct val="200000"/>
              </a:lnSpc>
              <a:buNone/>
            </a:pPr>
            <a:r>
              <a:rPr lang="ar-SA" b="1" dirty="0" smtClean="0"/>
              <a:t>تعد </a:t>
            </a:r>
            <a:r>
              <a:rPr lang="ar-SA" b="1" dirty="0">
                <a:solidFill>
                  <a:srgbClr val="FF0000"/>
                </a:solidFill>
              </a:rPr>
              <a:t>طيبة </a:t>
            </a:r>
            <a:r>
              <a:rPr lang="en-US" b="1" dirty="0" smtClean="0">
                <a:solidFill>
                  <a:srgbClr val="FF0000"/>
                </a:solidFill>
              </a:rPr>
              <a:t>Thebes</a:t>
            </a:r>
            <a:r>
              <a:rPr lang="ar-SA" b="1" dirty="0" smtClean="0">
                <a:latin typeface="Simplified Arabic"/>
              </a:rPr>
              <a:t>من </a:t>
            </a:r>
            <a:r>
              <a:rPr lang="ar-SA" b="1" dirty="0">
                <a:latin typeface="Simplified Arabic"/>
              </a:rPr>
              <a:t>أعظم عواصم الشرق القديم، إذ كانت عاصمة أعظم امبراطورية</a:t>
            </a:r>
            <a:br>
              <a:rPr lang="ar-SA" b="1" dirty="0">
                <a:latin typeface="Simplified Arabic"/>
              </a:rPr>
            </a:br>
            <a:r>
              <a:rPr lang="ar-SA" b="1" dirty="0">
                <a:latin typeface="Simplified Arabic"/>
              </a:rPr>
              <a:t>أقامتها الدولة المصرية الحديثة (1575ـ1087ق.م) </a:t>
            </a:r>
            <a:r>
              <a:rPr lang="ar-SA" b="1" dirty="0" smtClean="0">
                <a:latin typeface="Simplified Arabic"/>
              </a:rPr>
              <a:t>، وقد </a:t>
            </a:r>
            <a:r>
              <a:rPr lang="ar-SA" b="1" dirty="0">
                <a:latin typeface="Simplified Arabic"/>
              </a:rPr>
              <a:t>امتدت هذه الامبراطورية من</a:t>
            </a:r>
            <a:br>
              <a:rPr lang="ar-SA" b="1" dirty="0">
                <a:latin typeface="Simplified Arabic"/>
              </a:rPr>
            </a:br>
            <a:r>
              <a:rPr lang="ar-SA" b="1" dirty="0">
                <a:latin typeface="Simplified Arabic"/>
              </a:rPr>
              <a:t>الفرات شمالاً إلى السودان جنوباً</a:t>
            </a:r>
            <a:r>
              <a:rPr lang="ar-SA" b="1" dirty="0" smtClean="0">
                <a:latin typeface="Simplified Arabic"/>
              </a:rPr>
              <a:t>.</a:t>
            </a:r>
            <a:r>
              <a:rPr lang="ar-SA" b="1" dirty="0"/>
              <a:t> تقع طيبة في محافظة قنا الحالية، على بعد670كم</a:t>
            </a:r>
            <a:br>
              <a:rPr lang="ar-SA" b="1" dirty="0"/>
            </a:br>
            <a:r>
              <a:rPr lang="ar-SA" b="1" dirty="0"/>
              <a:t>جنوب القاهرة، على خط العرض 26 شمال خط الاستواء وعلى شاطئ النيل الشرقي، في القسم</a:t>
            </a:r>
            <a:br>
              <a:rPr lang="ar-SA" b="1" dirty="0"/>
            </a:br>
            <a:r>
              <a:rPr lang="ar-SA" b="1" dirty="0"/>
              <a:t>الجنوبي من ثنية قنا، حيث يكون النيل أقرب ما يكون إلى البحر الأحمر. وتنقسم طيبة</a:t>
            </a:r>
            <a:br>
              <a:rPr lang="ar-SA" b="1" dirty="0"/>
            </a:br>
            <a:r>
              <a:rPr lang="ar-SA" b="1" dirty="0"/>
              <a:t>إلى قسمين رئيسين، يضم القسم الأول مدينة الأحياء، ويقع إلى الشرق من النهر، حيث</a:t>
            </a:r>
            <a:br>
              <a:rPr lang="ar-SA" b="1" dirty="0"/>
            </a:br>
            <a:r>
              <a:rPr lang="ar-SA" b="1" dirty="0"/>
              <a:t>تبدأ الحياة بشروق الشمس، أما القسم الثاني فكان يضم مدينة الأموات، ويقع على</a:t>
            </a:r>
            <a:br>
              <a:rPr lang="ar-SA" b="1" dirty="0"/>
            </a:br>
            <a:r>
              <a:rPr lang="ar-SA" b="1" dirty="0"/>
              <a:t>الشاطئ الغربي من النيل حيث </a:t>
            </a:r>
            <a:r>
              <a:rPr lang="ar-SA" b="1" dirty="0" smtClean="0"/>
              <a:t>الغروب.</a:t>
            </a:r>
            <a:endParaRPr lang="en-US" b="1" dirty="0"/>
          </a:p>
        </p:txBody>
      </p:sp>
    </p:spTree>
    <p:extLst>
      <p:ext uri="{BB962C8B-B14F-4D97-AF65-F5344CB8AC3E}">
        <p14:creationId xmlns:p14="http://schemas.microsoft.com/office/powerpoint/2010/main" val="2354724030"/>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b="1" dirty="0" smtClean="0">
                <a:solidFill>
                  <a:srgbClr val="FF0000"/>
                </a:solidFill>
              </a:rPr>
              <a:t>المدن الاسلامية</a:t>
            </a:r>
            <a:endParaRPr lang="en-US" b="1" dirty="0">
              <a:solidFill>
                <a:srgbClr val="FF0000"/>
              </a:solidFill>
            </a:endParaRPr>
          </a:p>
        </p:txBody>
      </p:sp>
      <p:sp>
        <p:nvSpPr>
          <p:cNvPr id="3" name="Content Placeholder 2"/>
          <p:cNvSpPr>
            <a:spLocks noGrp="1"/>
          </p:cNvSpPr>
          <p:nvPr>
            <p:ph idx="1"/>
          </p:nvPr>
        </p:nvSpPr>
        <p:spPr/>
        <p:txBody>
          <a:bodyPr/>
          <a:lstStyle/>
          <a:p>
            <a:pPr marL="0" indent="0" algn="justLow" rtl="1">
              <a:lnSpc>
                <a:spcPct val="200000"/>
              </a:lnSpc>
              <a:buNone/>
            </a:pPr>
            <a:r>
              <a:rPr lang="ar-SA" b="1" dirty="0" smtClean="0"/>
              <a:t>   مع ظهور الإسلام كون المسلمون إمبراطورية واسعة ، وازدهر العمران في ظل الدولة الإسلامية ، وظهرت مدن أدت دوراً مهماً في نشر الثقافة وتقدم التجارة ، من أبرز هذه المدن التي أنشأها المسلمون مدينة فاس والرباط وقرطبة والنجف وكربلاء ، كما أنشئت مدن عسكرية مثل البصرة والكوفة والفسطاط والعسكر والقطائع ثم القاهرة .</a:t>
            </a:r>
            <a:endParaRPr lang="en-US" b="1" dirty="0"/>
          </a:p>
        </p:txBody>
      </p:sp>
    </p:spTree>
    <p:extLst>
      <p:ext uri="{BB962C8B-B14F-4D97-AF65-F5344CB8AC3E}">
        <p14:creationId xmlns:p14="http://schemas.microsoft.com/office/powerpoint/2010/main" val="1694194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4788968" y="888273"/>
            <a:ext cx="2361516" cy="918084"/>
          </a:xfrm>
          <a:prstGeom prst="rect">
            <a:avLst/>
          </a:prstGeom>
        </p:spPr>
      </p:pic>
      <p:pic>
        <p:nvPicPr>
          <p:cNvPr id="5" name="Picture 4"/>
          <p:cNvPicPr>
            <a:picLocks noChangeAspect="1"/>
          </p:cNvPicPr>
          <p:nvPr/>
        </p:nvPicPr>
        <p:blipFill>
          <a:blip r:embed="rId3"/>
          <a:stretch>
            <a:fillRect/>
          </a:stretch>
        </p:blipFill>
        <p:spPr>
          <a:xfrm>
            <a:off x="6518365" y="1806357"/>
            <a:ext cx="632119" cy="916283"/>
          </a:xfrm>
          <a:prstGeom prst="rect">
            <a:avLst/>
          </a:prstGeom>
        </p:spPr>
      </p:pic>
      <p:pic>
        <p:nvPicPr>
          <p:cNvPr id="6" name="Picture 5"/>
          <p:cNvPicPr>
            <a:picLocks noChangeAspect="1"/>
          </p:cNvPicPr>
          <p:nvPr/>
        </p:nvPicPr>
        <p:blipFill>
          <a:blip r:embed="rId4"/>
          <a:stretch>
            <a:fillRect/>
          </a:stretch>
        </p:blipFill>
        <p:spPr>
          <a:xfrm>
            <a:off x="4951904" y="1806357"/>
            <a:ext cx="591525" cy="916283"/>
          </a:xfrm>
          <a:prstGeom prst="rect">
            <a:avLst/>
          </a:prstGeom>
        </p:spPr>
      </p:pic>
      <p:pic>
        <p:nvPicPr>
          <p:cNvPr id="7" name="Picture 6"/>
          <p:cNvPicPr>
            <a:picLocks noChangeAspect="1"/>
          </p:cNvPicPr>
          <p:nvPr/>
        </p:nvPicPr>
        <p:blipFill>
          <a:blip r:embed="rId5"/>
          <a:stretch>
            <a:fillRect/>
          </a:stretch>
        </p:blipFill>
        <p:spPr>
          <a:xfrm>
            <a:off x="6152607" y="2677013"/>
            <a:ext cx="2186621" cy="995402"/>
          </a:xfrm>
          <a:prstGeom prst="rect">
            <a:avLst/>
          </a:prstGeom>
        </p:spPr>
      </p:pic>
      <p:pic>
        <p:nvPicPr>
          <p:cNvPr id="8" name="Picture 7"/>
          <p:cNvPicPr>
            <a:picLocks noChangeAspect="1"/>
          </p:cNvPicPr>
          <p:nvPr/>
        </p:nvPicPr>
        <p:blipFill>
          <a:blip r:embed="rId6"/>
          <a:stretch>
            <a:fillRect/>
          </a:stretch>
        </p:blipFill>
        <p:spPr>
          <a:xfrm>
            <a:off x="3929051" y="2701111"/>
            <a:ext cx="2069624" cy="971304"/>
          </a:xfrm>
          <a:prstGeom prst="rect">
            <a:avLst/>
          </a:prstGeom>
        </p:spPr>
      </p:pic>
      <p:pic>
        <p:nvPicPr>
          <p:cNvPr id="9" name="Picture 8"/>
          <p:cNvPicPr>
            <a:picLocks noChangeAspect="1"/>
          </p:cNvPicPr>
          <p:nvPr/>
        </p:nvPicPr>
        <p:blipFill>
          <a:blip r:embed="rId7"/>
          <a:stretch>
            <a:fillRect/>
          </a:stretch>
        </p:blipFill>
        <p:spPr>
          <a:xfrm>
            <a:off x="6518365" y="3672415"/>
            <a:ext cx="1660885" cy="2618435"/>
          </a:xfrm>
          <a:prstGeom prst="rect">
            <a:avLst/>
          </a:prstGeom>
        </p:spPr>
      </p:pic>
      <p:sp>
        <p:nvSpPr>
          <p:cNvPr id="3" name="Subtitle 2"/>
          <p:cNvSpPr>
            <a:spLocks noGrp="1"/>
          </p:cNvSpPr>
          <p:nvPr>
            <p:ph type="subTitle" idx="1"/>
          </p:nvPr>
        </p:nvSpPr>
        <p:spPr>
          <a:xfrm>
            <a:off x="322729" y="1"/>
            <a:ext cx="11869272" cy="6857999"/>
          </a:xfrm>
        </p:spPr>
        <p:txBody>
          <a:bodyPr/>
          <a:lstStyle/>
          <a:p>
            <a:pPr algn="justLow" rtl="1"/>
            <a:endParaRPr lang="ar-SA" dirty="0" smtClean="0"/>
          </a:p>
        </p:txBody>
      </p:sp>
      <p:sp>
        <p:nvSpPr>
          <p:cNvPr id="12" name="Rectangle 2"/>
          <p:cNvSpPr>
            <a:spLocks noChangeArrowheads="1"/>
          </p:cNvSpPr>
          <p:nvPr/>
        </p:nvSpPr>
        <p:spPr bwMode="auto">
          <a:xfrm>
            <a:off x="3783868" y="3725520"/>
            <a:ext cx="1635298" cy="2998010"/>
          </a:xfrm>
          <a:prstGeom prst="rect">
            <a:avLst/>
          </a:prstGeom>
          <a:solidFill>
            <a:srgbClr val="B2A1C7"/>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ts val="800"/>
              </a:spcAft>
              <a:buClrTx/>
              <a:buSzTx/>
              <a:buFontTx/>
              <a:buNone/>
              <a:tabLst/>
            </a:pPr>
            <a:r>
              <a:rPr kumimoji="0" lang="ar-IQ" altLang="en-US" sz="18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جغرافية السكان</a:t>
            </a:r>
            <a:r>
              <a:rPr kumimoji="0" lang="en-US" altLang="en-US" sz="18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 </a:t>
            </a:r>
          </a:p>
          <a:p>
            <a:pPr marL="0" marR="0" lvl="0" indent="0" algn="ctr" defTabSz="914400" rtl="0" eaLnBrk="0" fontAlgn="base" latinLnBrk="0" hangingPunct="0">
              <a:lnSpc>
                <a:spcPct val="100000"/>
              </a:lnSpc>
              <a:spcBef>
                <a:spcPct val="0"/>
              </a:spcBef>
              <a:spcAft>
                <a:spcPts val="800"/>
              </a:spcAft>
              <a:buClrTx/>
              <a:buSzTx/>
              <a:buFontTx/>
              <a:buNone/>
              <a:tabLst/>
            </a:pPr>
            <a:r>
              <a:rPr kumimoji="0" lang="ar-IQ" altLang="en-US" sz="18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جغرافية النقل</a:t>
            </a:r>
            <a:r>
              <a:rPr kumimoji="0" lang="en-US" altLang="en-US" sz="18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 </a:t>
            </a:r>
          </a:p>
          <a:p>
            <a:pPr marL="0" marR="0" lvl="0" indent="0" algn="ctr" defTabSz="914400" rtl="0" eaLnBrk="0" fontAlgn="base" latinLnBrk="0" hangingPunct="0">
              <a:lnSpc>
                <a:spcPct val="100000"/>
              </a:lnSpc>
              <a:spcBef>
                <a:spcPct val="0"/>
              </a:spcBef>
              <a:spcAft>
                <a:spcPts val="800"/>
              </a:spcAft>
              <a:buClrTx/>
              <a:buSzTx/>
              <a:buFontTx/>
              <a:buNone/>
              <a:tabLst/>
            </a:pPr>
            <a:r>
              <a:rPr kumimoji="0" lang="ar-IQ" altLang="en-US" sz="18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جغرافية الزراعة</a:t>
            </a:r>
            <a:r>
              <a:rPr kumimoji="0" lang="en-US" altLang="en-US" sz="18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 </a:t>
            </a:r>
          </a:p>
          <a:p>
            <a:pPr marL="0" marR="0" lvl="0" indent="0" algn="ctr" defTabSz="914400" rtl="0" eaLnBrk="0" fontAlgn="base" latinLnBrk="0" hangingPunct="0">
              <a:lnSpc>
                <a:spcPct val="100000"/>
              </a:lnSpc>
              <a:spcBef>
                <a:spcPct val="0"/>
              </a:spcBef>
              <a:spcAft>
                <a:spcPts val="800"/>
              </a:spcAft>
              <a:buClrTx/>
              <a:buSzTx/>
              <a:buFontTx/>
              <a:buNone/>
              <a:tabLst/>
            </a:pPr>
            <a:r>
              <a:rPr kumimoji="0" lang="ar-IQ" altLang="en-US" sz="18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جغرافية المدن</a:t>
            </a:r>
            <a:r>
              <a:rPr kumimoji="0" lang="en-US" altLang="en-US" sz="18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 </a:t>
            </a:r>
          </a:p>
          <a:p>
            <a:pPr marL="0" marR="0" lvl="0" indent="0" algn="ctr" defTabSz="914400" rtl="0" eaLnBrk="0" fontAlgn="base" latinLnBrk="0" hangingPunct="0">
              <a:lnSpc>
                <a:spcPct val="100000"/>
              </a:lnSpc>
              <a:spcBef>
                <a:spcPct val="0"/>
              </a:spcBef>
              <a:spcAft>
                <a:spcPts val="800"/>
              </a:spcAft>
              <a:buClrTx/>
              <a:buSzTx/>
              <a:buFontTx/>
              <a:buNone/>
              <a:tabLst/>
            </a:pPr>
            <a:r>
              <a:rPr kumimoji="0" lang="ar-IQ" altLang="en-US" sz="18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جغرافية الريف</a:t>
            </a:r>
            <a:r>
              <a:rPr kumimoji="0" lang="en-US" altLang="en-US" sz="18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 </a:t>
            </a:r>
          </a:p>
          <a:p>
            <a:pPr marL="0" marR="0" lvl="0" indent="0" algn="ctr" defTabSz="914400" rtl="0" eaLnBrk="0" fontAlgn="base" latinLnBrk="0" hangingPunct="0">
              <a:lnSpc>
                <a:spcPct val="100000"/>
              </a:lnSpc>
              <a:spcBef>
                <a:spcPct val="0"/>
              </a:spcBef>
              <a:spcAft>
                <a:spcPts val="800"/>
              </a:spcAft>
              <a:buClrTx/>
              <a:buSzTx/>
              <a:buFontTx/>
              <a:buNone/>
              <a:tabLst/>
            </a:pPr>
            <a:r>
              <a:rPr kumimoji="0" lang="ar-IQ" altLang="en-US" sz="18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جغرافية السياحة</a:t>
            </a:r>
            <a:r>
              <a:rPr kumimoji="0" lang="en-US" altLang="en-US" sz="18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 </a:t>
            </a:r>
          </a:p>
          <a:p>
            <a:pPr marL="0" marR="0" lvl="0" indent="0" algn="ctr" defTabSz="914400" rtl="0" eaLnBrk="0" fontAlgn="base" latinLnBrk="0" hangingPunct="0">
              <a:lnSpc>
                <a:spcPct val="100000"/>
              </a:lnSpc>
              <a:spcBef>
                <a:spcPct val="0"/>
              </a:spcBef>
              <a:spcAft>
                <a:spcPts val="800"/>
              </a:spcAft>
              <a:buClrTx/>
              <a:buSzTx/>
              <a:buFontTx/>
              <a:buNone/>
              <a:tabLst/>
            </a:pPr>
            <a:r>
              <a:rPr kumimoji="0" lang="ar-IQ" altLang="en-US" sz="18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جغرافية الصناعة</a:t>
            </a:r>
            <a:r>
              <a:rPr kumimoji="0" lang="en-US" altLang="en-US" sz="1800" b="1" i="0" u="none" strike="noStrike" cap="none" normalizeH="0" baseline="0" dirty="0" smtClean="0">
                <a:ln>
                  <a:noFill/>
                </a:ln>
                <a:solidFill>
                  <a:schemeClr val="tx1"/>
                </a:solidFill>
                <a:effectLst/>
                <a:latin typeface="Arial" panose="020B0604020202020204" pitchFamily="34" charset="0"/>
                <a:ea typeface="Arial" panose="020B0604020202020204" pitchFamily="34" charset="0"/>
                <a:cs typeface="Arial" panose="020B0604020202020204" pitchFamily="34" charset="0"/>
              </a:rPr>
              <a:t> </a:t>
            </a:r>
          </a:p>
          <a:p>
            <a:pPr marL="0" marR="0" lvl="0" indent="0" algn="ctr" defTabSz="914400" rtl="1" eaLnBrk="0" fontAlgn="base" latinLnBrk="0" hangingPunct="0">
              <a:lnSpc>
                <a:spcPct val="100000"/>
              </a:lnSpc>
              <a:spcBef>
                <a:spcPct val="0"/>
              </a:spcBef>
              <a:spcAft>
                <a:spcPts val="800"/>
              </a:spcAft>
              <a:buClrTx/>
              <a:buSzTx/>
              <a:buFontTx/>
              <a:buNone/>
              <a:tabLst/>
            </a:pPr>
            <a:r>
              <a:rPr kumimoji="0" lang="ar-IQ" altLang="en-US" sz="1800" b="1" i="0" u="none" strike="noStrike" cap="none" normalizeH="0" baseline="0" dirty="0" smtClean="0">
                <a:ln>
                  <a:noFill/>
                </a:ln>
                <a:solidFill>
                  <a:srgbClr val="FF0000"/>
                </a:solidFill>
                <a:effectLst/>
                <a:latin typeface="Arial" panose="020B0604020202020204" pitchFamily="34" charset="0"/>
                <a:ea typeface="Arial" panose="020B0604020202020204" pitchFamily="34" charset="0"/>
                <a:cs typeface="Arial" panose="020B0604020202020204" pitchFamily="34" charset="0"/>
              </a:rPr>
              <a:t>جغرافية الاستيطان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90086138"/>
      </p:ext>
    </p:extLst>
  </p:cSld>
  <p:clrMapOvr>
    <a:masterClrMapping/>
  </p:clrMapOvr>
  <p:transition spd="slow">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04949" y="404949"/>
            <a:ext cx="11260182" cy="6217920"/>
          </a:xfrm>
        </p:spPr>
        <p:txBody>
          <a:bodyPr>
            <a:normAutofit/>
          </a:bodyPr>
          <a:lstStyle/>
          <a:p>
            <a:pPr marL="0" marR="0" indent="0" algn="justLow" rtl="1">
              <a:lnSpc>
                <a:spcPct val="150000"/>
              </a:lnSpc>
              <a:spcBef>
                <a:spcPts val="0"/>
              </a:spcBef>
              <a:spcAft>
                <a:spcPts val="0"/>
              </a:spcAft>
              <a:buNone/>
            </a:pPr>
            <a:r>
              <a:rPr lang="ar-SA" b="1" dirty="0" smtClean="0">
                <a:latin typeface="Arial" panose="020B0604020202020204" pitchFamily="34" charset="0"/>
                <a:ea typeface="Times New Roman" panose="02020603050405020304" pitchFamily="18" charset="0"/>
                <a:cs typeface="Arabic Transparent" panose="020B0604020202020204" pitchFamily="34" charset="0"/>
              </a:rPr>
              <a:t>  </a:t>
            </a:r>
            <a:r>
              <a:rPr lang="ar-SA" b="1" dirty="0" smtClean="0">
                <a:solidFill>
                  <a:srgbClr val="00B0F0"/>
                </a:solidFill>
                <a:latin typeface="Arial" panose="020B0604020202020204" pitchFamily="34" charset="0"/>
                <a:ea typeface="Times New Roman" panose="02020603050405020304" pitchFamily="18" charset="0"/>
                <a:cs typeface="Arabic Transparent" panose="020B0604020202020204" pitchFamily="34" charset="0"/>
              </a:rPr>
              <a:t>المدينة</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 </a:t>
            </a:r>
            <a:r>
              <a:rPr lang="ar-SA" b="1" dirty="0" smtClean="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 ماهي ؟)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ظاهرة </a:t>
            </a:r>
            <a:r>
              <a:rPr lang="ar-SA" b="1" dirty="0">
                <a:latin typeface="Arial" panose="020B0604020202020204" pitchFamily="34" charset="0"/>
                <a:ea typeface="Times New Roman" panose="02020603050405020304" pitchFamily="18" charset="0"/>
                <a:cs typeface="Arabic Transparent" panose="020B0604020202020204" pitchFamily="34" charset="0"/>
              </a:rPr>
              <a:t>حضارية حضرية (مدنية) ميزت المجتمعات البشرية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الأولى </a:t>
            </a:r>
            <a:r>
              <a:rPr lang="ar-SA" b="1" dirty="0">
                <a:latin typeface="Arial" panose="020B0604020202020204" pitchFamily="34" charset="0"/>
                <a:ea typeface="Times New Roman" panose="02020603050405020304" pitchFamily="18" charset="0"/>
                <a:cs typeface="Arabic Transparent" panose="020B0604020202020204" pitchFamily="34" charset="0"/>
              </a:rPr>
              <a:t>فقد كانت العامل المميز لانتقال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الإنسان </a:t>
            </a:r>
            <a:r>
              <a:rPr lang="ar-SA" b="1" dirty="0">
                <a:latin typeface="Arial" panose="020B0604020202020204" pitchFamily="34" charset="0"/>
                <a:ea typeface="Times New Roman" panose="02020603050405020304" pitchFamily="18" charset="0"/>
                <a:cs typeface="Arabic Transparent" panose="020B0604020202020204" pitchFamily="34" charset="0"/>
              </a:rPr>
              <a:t>من طور البربرية والوحشية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إلى </a:t>
            </a:r>
            <a:r>
              <a:rPr lang="ar-SA" b="1" dirty="0">
                <a:latin typeface="Arial" panose="020B0604020202020204" pitchFamily="34" charset="0"/>
                <a:ea typeface="Times New Roman" panose="02020603050405020304" pitchFamily="18" charset="0"/>
                <a:cs typeface="Arabic Transparent" panose="020B0604020202020204" pitchFamily="34" charset="0"/>
              </a:rPr>
              <a:t>التمدن والحضارة. </a:t>
            </a:r>
            <a:endParaRPr lang="ar-SA" b="1" dirty="0" smtClean="0">
              <a:latin typeface="Arial" panose="020B0604020202020204" pitchFamily="34" charset="0"/>
              <a:ea typeface="Times New Roman" panose="02020603050405020304" pitchFamily="18" charset="0"/>
              <a:cs typeface="Arabic Transparent" panose="020B0604020202020204" pitchFamily="34" charset="0"/>
            </a:endParaRPr>
          </a:p>
          <a:p>
            <a:pPr marL="0" marR="0" indent="0" algn="justLow" rtl="1">
              <a:lnSpc>
                <a:spcPct val="150000"/>
              </a:lnSpc>
              <a:spcBef>
                <a:spcPts val="0"/>
              </a:spcBef>
              <a:spcAft>
                <a:spcPts val="0"/>
              </a:spcAft>
              <a:buNone/>
            </a:pPr>
            <a:r>
              <a:rPr lang="ar-SA" b="1" dirty="0" smtClean="0">
                <a:latin typeface="Arial" panose="020B0604020202020204" pitchFamily="34" charset="0"/>
                <a:ea typeface="Times New Roman" panose="02020603050405020304" pitchFamily="18" charset="0"/>
                <a:cs typeface="Arabic Transparent" panose="020B0604020202020204" pitchFamily="34" charset="0"/>
              </a:rPr>
              <a:t>ويرى العلماء أن </a:t>
            </a:r>
            <a:r>
              <a:rPr lang="ar-SA" b="1" dirty="0">
                <a:latin typeface="Arial" panose="020B0604020202020204" pitchFamily="34" charset="0"/>
                <a:ea typeface="Times New Roman" panose="02020603050405020304" pitchFamily="18" charset="0"/>
                <a:cs typeface="Arabic Transparent" panose="020B0604020202020204" pitchFamily="34" charset="0"/>
              </a:rPr>
              <a:t>المدينة القديمة لا تشبه في </a:t>
            </a:r>
            <a:r>
              <a:rPr lang="ar-IQ" b="1" dirty="0">
                <a:latin typeface="Arial" panose="020B0604020202020204" pitchFamily="34" charset="0"/>
                <a:ea typeface="Times New Roman" panose="02020603050405020304" pitchFamily="18" charset="0"/>
                <a:cs typeface="Arabic Transparent" panose="020B0604020202020204" pitchFamily="34" charset="0"/>
              </a:rPr>
              <a:t>تكوينها</a:t>
            </a:r>
            <a:r>
              <a:rPr lang="ar-SA" b="1" dirty="0">
                <a:latin typeface="Arial" panose="020B0604020202020204" pitchFamily="34" charset="0"/>
                <a:ea typeface="Times New Roman" panose="02020603050405020304" pitchFamily="18" charset="0"/>
                <a:cs typeface="Arabic Transparent" panose="020B0604020202020204" pitchFamily="34" charset="0"/>
              </a:rPr>
              <a:t> المدينة المعاصرة، لكونها عبارة عن تجمعات حضرية على حد تعبيرهم، لعدم قدرتها على التعامل مع المشكلات الاجتماعية للمدن الذي يعد من السمات الحضارية للمدينة،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وأهمها </a:t>
            </a:r>
            <a:r>
              <a:rPr lang="ar-SA" b="1" dirty="0">
                <a:latin typeface="Arial" panose="020B0604020202020204" pitchFamily="34" charset="0"/>
                <a:ea typeface="Times New Roman" panose="02020603050405020304" pitchFamily="18" charset="0"/>
                <a:cs typeface="Arabic Transparent" panose="020B0604020202020204" pitchFamily="34" charset="0"/>
              </a:rPr>
              <a:t>مشكلة العلاقة بين المركز والاطراف، التي تعد المرشحات الاجتماعية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للإعداد </a:t>
            </a:r>
            <a:r>
              <a:rPr lang="ar-SA" b="1" dirty="0">
                <a:latin typeface="Arial" panose="020B0604020202020204" pitchFamily="34" charset="0"/>
                <a:ea typeface="Times New Roman" panose="02020603050405020304" pitchFamily="18" charset="0"/>
                <a:cs typeface="Arabic Transparent" panose="020B0604020202020204" pitchFamily="34" charset="0"/>
              </a:rPr>
              <a:t>الاجتماعي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للأفراد </a:t>
            </a:r>
            <a:r>
              <a:rPr lang="ar-SA" b="1" dirty="0">
                <a:latin typeface="Arial" panose="020B0604020202020204" pitchFamily="34" charset="0"/>
                <a:ea typeface="Times New Roman" panose="02020603050405020304" pitchFamily="18" charset="0"/>
                <a:cs typeface="Arabic Transparent" panose="020B0604020202020204" pitchFamily="34" charset="0"/>
              </a:rPr>
              <a:t>الوافدين للتعامل مع حياة المدينة،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إذ </a:t>
            </a:r>
            <a:r>
              <a:rPr lang="ar-SA" b="1" dirty="0">
                <a:latin typeface="Arial" panose="020B0604020202020204" pitchFamily="34" charset="0"/>
                <a:ea typeface="Times New Roman" panose="02020603050405020304" pitchFamily="18" charset="0"/>
                <a:cs typeface="Arabic Transparent" panose="020B0604020202020204" pitchFamily="34" charset="0"/>
              </a:rPr>
              <a:t>تشكل هذه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الأطراف </a:t>
            </a:r>
            <a:r>
              <a:rPr lang="ar-SA" b="1" dirty="0">
                <a:latin typeface="Arial" panose="020B0604020202020204" pitchFamily="34" charset="0"/>
                <a:ea typeface="Times New Roman" panose="02020603050405020304" pitchFamily="18" charset="0"/>
                <a:cs typeface="Arabic Transparent" panose="020B0604020202020204" pitchFamily="34" charset="0"/>
              </a:rPr>
              <a:t>بؤرة المشاكل الاجتماعية في المدينة التي تقل كلما اتجهنا نحو المركز وتزداد الاعمال التجارية والصناعية البعيدة عن الانتاج الزراعي بنفس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الاتجاه</a:t>
            </a:r>
            <a:r>
              <a:rPr lang="ar-SA" b="1" dirty="0" smtClean="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 هل تتفق المدينة القديمة مع المعاصرة في سماتها ؟ )</a:t>
            </a:r>
            <a:endParaRPr lang="en-US" b="1" dirty="0">
              <a:solidFill>
                <a:srgbClr val="FF0000"/>
              </a:solidFill>
            </a:endParaRPr>
          </a:p>
        </p:txBody>
      </p:sp>
    </p:spTree>
    <p:extLst>
      <p:ext uri="{BB962C8B-B14F-4D97-AF65-F5344CB8AC3E}">
        <p14:creationId xmlns:p14="http://schemas.microsoft.com/office/powerpoint/2010/main" val="998251376"/>
      </p:ext>
    </p:extLst>
  </p:cSld>
  <p:clrMapOvr>
    <a:masterClrMapping/>
  </p:clrMapOvr>
  <p:transition spd="slow">
    <p:randomBar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57200"/>
            <a:ext cx="10515600" cy="6074229"/>
          </a:xfrm>
        </p:spPr>
        <p:txBody>
          <a:bodyPr/>
          <a:lstStyle/>
          <a:p>
            <a:pPr marL="0" marR="0" indent="457200" algn="justLow" rtl="1">
              <a:lnSpc>
                <a:spcPct val="200000"/>
              </a:lnSpc>
              <a:spcBef>
                <a:spcPts val="0"/>
              </a:spcBef>
              <a:spcAft>
                <a:spcPts val="0"/>
              </a:spcAft>
            </a:pPr>
            <a:r>
              <a:rPr lang="ar-SA" b="1" dirty="0">
                <a:latin typeface="Arial" panose="020B0604020202020204" pitchFamily="34" charset="0"/>
                <a:ea typeface="Times New Roman" panose="02020603050405020304" pitchFamily="18" charset="0"/>
                <a:cs typeface="Arabic Transparent" panose="020B0604020202020204" pitchFamily="34" charset="0"/>
              </a:rPr>
              <a:t>ويصنف الباحثون الجغرافيون </a:t>
            </a:r>
            <a:r>
              <a:rPr lang="ar-SA" b="1" dirty="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عدة مراحل لنشوء المدن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تبدأ </a:t>
            </a:r>
            <a:r>
              <a:rPr lang="ar-SA" b="1" dirty="0">
                <a:latin typeface="Arial" panose="020B0604020202020204" pitchFamily="34" charset="0"/>
                <a:ea typeface="Times New Roman" panose="02020603050405020304" pitchFamily="18" charset="0"/>
                <a:cs typeface="Arabic Transparent" panose="020B0604020202020204" pitchFamily="34" charset="0"/>
              </a:rPr>
              <a:t>بمرحلة الظهور على شكل مستوطنة ومن ثم تتوسع نتيجة زيادة استعمالات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الأرض للأغراض </a:t>
            </a:r>
            <a:r>
              <a:rPr lang="ar-SA" b="1" dirty="0">
                <a:latin typeface="Arial" panose="020B0604020202020204" pitchFamily="34" charset="0"/>
                <a:ea typeface="Times New Roman" panose="02020603050405020304" pitchFamily="18" charset="0"/>
                <a:cs typeface="Arabic Transparent" panose="020B0604020202020204" pitchFamily="34" charset="0"/>
              </a:rPr>
              <a:t>غير الزراعية (الدينية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أو </a:t>
            </a:r>
            <a:r>
              <a:rPr lang="ar-SA" b="1" dirty="0">
                <a:latin typeface="Arial" panose="020B0604020202020204" pitchFamily="34" charset="0"/>
                <a:ea typeface="Times New Roman" panose="02020603050405020304" pitchFamily="18" charset="0"/>
                <a:cs typeface="Arabic Transparent" panose="020B0604020202020204" pitchFamily="34" charset="0"/>
              </a:rPr>
              <a:t>الصناعية او التجارية) فضلا عن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إقامة </a:t>
            </a:r>
            <a:r>
              <a:rPr lang="ar-SA" b="1" dirty="0">
                <a:latin typeface="Arial" panose="020B0604020202020204" pitchFamily="34" charset="0"/>
                <a:ea typeface="Times New Roman" panose="02020603050405020304" pitchFamily="18" charset="0"/>
                <a:cs typeface="Arabic Transparent" panose="020B0604020202020204" pitchFamily="34" charset="0"/>
              </a:rPr>
              <a:t>وحدة معمارية تؤدي دور النواة المركزية للمدينة</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a:t>
            </a:r>
          </a:p>
          <a:p>
            <a:pPr marL="0" marR="0" indent="457200" algn="justLow" rtl="1">
              <a:lnSpc>
                <a:spcPct val="200000"/>
              </a:lnSpc>
              <a:spcBef>
                <a:spcPts val="0"/>
              </a:spcBef>
              <a:spcAft>
                <a:spcPts val="0"/>
              </a:spcAft>
            </a:pPr>
            <a:r>
              <a:rPr lang="ar-SA" b="1" baseline="30000" dirty="0" smtClean="0">
                <a:latin typeface="Arial" panose="020B0604020202020204" pitchFamily="34" charset="0"/>
                <a:ea typeface="Times New Roman" panose="02020603050405020304" pitchFamily="18" charset="0"/>
                <a:cs typeface="Arabic Transparent" panose="020B0604020202020204" pitchFamily="34" charset="0"/>
              </a:rPr>
              <a:t>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ومن </a:t>
            </a:r>
            <a:r>
              <a:rPr lang="ar-SA" b="1" dirty="0">
                <a:latin typeface="Arial" panose="020B0604020202020204" pitchFamily="34" charset="0"/>
                <a:ea typeface="Times New Roman" panose="02020603050405020304" pitchFamily="18" charset="0"/>
                <a:cs typeface="Arabic Transparent" panose="020B0604020202020204" pitchFamily="34" charset="0"/>
              </a:rPr>
              <a:t>هنا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يمكن القول أن </a:t>
            </a:r>
            <a:r>
              <a:rPr lang="ar-SA" b="1" dirty="0">
                <a:latin typeface="Arial" panose="020B0604020202020204" pitchFamily="34" charset="0"/>
                <a:ea typeface="Times New Roman" panose="02020603050405020304" pitchFamily="18" charset="0"/>
                <a:cs typeface="Arabic Transparent" panose="020B0604020202020204" pitchFamily="34" charset="0"/>
              </a:rPr>
              <a:t>المدينة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تبدأ </a:t>
            </a:r>
            <a:r>
              <a:rPr lang="ar-SA" b="1" dirty="0">
                <a:latin typeface="Arial" panose="020B0604020202020204" pitchFamily="34" charset="0"/>
                <a:ea typeface="Times New Roman" panose="02020603050405020304" pitchFamily="18" charset="0"/>
                <a:cs typeface="Arabic Transparent" panose="020B0604020202020204" pitchFamily="34" charset="0"/>
              </a:rPr>
              <a:t>على شكل </a:t>
            </a:r>
            <a:r>
              <a:rPr lang="ar-SA" b="1" dirty="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بلدة </a:t>
            </a:r>
            <a:r>
              <a:rPr lang="ar-SA" b="1" dirty="0" smtClean="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أو </a:t>
            </a:r>
            <a:r>
              <a:rPr lang="ar-SA" b="1" dirty="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مستوطنة حضرية </a:t>
            </a:r>
            <a:r>
              <a:rPr lang="ar-SA" b="1" dirty="0">
                <a:latin typeface="Arial" panose="020B0604020202020204" pitchFamily="34" charset="0"/>
                <a:ea typeface="Times New Roman" panose="02020603050405020304" pitchFamily="18" charset="0"/>
                <a:cs typeface="Arabic Transparent" panose="020B0604020202020204" pitchFamily="34" charset="0"/>
              </a:rPr>
              <a:t>ثم تدخل في المرحلة الثانية وهي </a:t>
            </a:r>
            <a:r>
              <a:rPr lang="ar-SA" b="1" dirty="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مرحلة النمو </a:t>
            </a:r>
            <a:r>
              <a:rPr lang="ar-SA" b="1" dirty="0">
                <a:latin typeface="Arial" panose="020B0604020202020204" pitchFamily="34" charset="0"/>
                <a:ea typeface="Times New Roman" panose="02020603050405020304" pitchFamily="18" charset="0"/>
                <a:cs typeface="Arabic Transparent" panose="020B0604020202020204" pitchFamily="34" charset="0"/>
              </a:rPr>
              <a:t>الذي يكون في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أغلب الأحيان </a:t>
            </a:r>
            <a:r>
              <a:rPr lang="ar-SA" b="1" dirty="0">
                <a:latin typeface="Arial" panose="020B0604020202020204" pitchFamily="34" charset="0"/>
                <a:ea typeface="Times New Roman" panose="02020603050405020304" pitchFamily="18" charset="0"/>
                <a:cs typeface="Arabic Transparent" panose="020B0604020202020204" pitchFamily="34" charset="0"/>
              </a:rPr>
              <a:t>عن طريق نمو السكان بدافع الهجرة فضلاً عن النمو الطبيعي فيها. </a:t>
            </a:r>
            <a:endParaRPr lang="en-US" sz="2400" b="1" dirty="0" smtClean="0">
              <a:effectLst/>
              <a:latin typeface="Times New Roman" panose="02020603050405020304" pitchFamily="18" charset="0"/>
              <a:ea typeface="Times New Roman" panose="02020603050405020304" pitchFamily="18" charset="0"/>
              <a:cs typeface="Traditional Arabic"/>
            </a:endParaRPr>
          </a:p>
          <a:p>
            <a:pPr marL="0" indent="0" algn="justLow" rtl="1">
              <a:buNone/>
            </a:pPr>
            <a:endParaRPr lang="en-US" dirty="0"/>
          </a:p>
        </p:txBody>
      </p:sp>
    </p:spTree>
    <p:extLst>
      <p:ext uri="{BB962C8B-B14F-4D97-AF65-F5344CB8AC3E}">
        <p14:creationId xmlns:p14="http://schemas.microsoft.com/office/powerpoint/2010/main" val="2500822250"/>
      </p:ext>
    </p:extLst>
  </p:cSld>
  <p:clrMapOvr>
    <a:masterClrMapping/>
  </p:clrMapOvr>
  <p:transition spd="slow">
    <p:randomBar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92331"/>
            <a:ext cx="10515600" cy="5484632"/>
          </a:xfrm>
        </p:spPr>
        <p:txBody>
          <a:bodyPr/>
          <a:lstStyle/>
          <a:p>
            <a:pPr marL="0" indent="0" algn="justLow" rtl="1">
              <a:lnSpc>
                <a:spcPct val="200000"/>
              </a:lnSpc>
              <a:buNone/>
            </a:pPr>
            <a:r>
              <a:rPr lang="ar-SA" b="1" dirty="0" smtClean="0">
                <a:latin typeface="Arial" panose="020B0604020202020204" pitchFamily="34" charset="0"/>
                <a:ea typeface="Times New Roman" panose="02020603050405020304" pitchFamily="18" charset="0"/>
                <a:cs typeface="Arabic Transparent" panose="020B0604020202020204" pitchFamily="34" charset="0"/>
              </a:rPr>
              <a:t>الأمر </a:t>
            </a:r>
            <a:r>
              <a:rPr lang="ar-SA" b="1" dirty="0">
                <a:latin typeface="Arial" panose="020B0604020202020204" pitchFamily="34" charset="0"/>
                <a:ea typeface="Times New Roman" panose="02020603050405020304" pitchFamily="18" charset="0"/>
                <a:cs typeface="Arabic Transparent" panose="020B0604020202020204" pitchFamily="34" charset="0"/>
              </a:rPr>
              <a:t>الذي يتطلب التوسع في التقسيم الاجتماعي للعمل من خلال المؤسسات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الإدارية </a:t>
            </a:r>
            <a:r>
              <a:rPr lang="ar-SA" b="1" dirty="0">
                <a:latin typeface="Arial" panose="020B0604020202020204" pitchFamily="34" charset="0"/>
                <a:ea typeface="Times New Roman" panose="02020603050405020304" pitchFamily="18" charset="0"/>
                <a:cs typeface="Arabic Transparent" panose="020B0604020202020204" pitchFamily="34" charset="0"/>
              </a:rPr>
              <a:t>لتنظيم الحياة الاجتماعية للسكان الذين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أصبحوا </a:t>
            </a:r>
            <a:r>
              <a:rPr lang="ar-SA" b="1" dirty="0">
                <a:latin typeface="Arial" panose="020B0604020202020204" pitchFamily="34" charset="0"/>
                <a:ea typeface="Times New Roman" panose="02020603050405020304" pitchFamily="18" charset="0"/>
                <a:cs typeface="Arabic Transparent" panose="020B0604020202020204" pitchFamily="34" charset="0"/>
              </a:rPr>
              <a:t>يفتقدون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إلى </a:t>
            </a:r>
            <a:r>
              <a:rPr lang="ar-SA" b="1" dirty="0">
                <a:latin typeface="Arial" panose="020B0604020202020204" pitchFamily="34" charset="0"/>
                <a:ea typeface="Times New Roman" panose="02020603050405020304" pitchFamily="18" charset="0"/>
                <a:cs typeface="Arabic Transparent" panose="020B0604020202020204" pitchFamily="34" charset="0"/>
              </a:rPr>
              <a:t>التجانس نتيجة تعدد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أصولهم </a:t>
            </a:r>
            <a:r>
              <a:rPr lang="ar-SA" b="1" dirty="0">
                <a:latin typeface="Arial" panose="020B0604020202020204" pitchFamily="34" charset="0"/>
                <a:ea typeface="Times New Roman" panose="02020603050405020304" pitchFamily="18" charset="0"/>
                <a:cs typeface="Arabic Transparent" panose="020B0604020202020204" pitchFamily="34" charset="0"/>
              </a:rPr>
              <a:t>الاثنولوجية الذي تخلقه الهجرة لتصل بذلك الى </a:t>
            </a:r>
            <a:r>
              <a:rPr lang="ar-SA" b="1" dirty="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مرحلة النضج </a:t>
            </a:r>
            <a:r>
              <a:rPr lang="ar-SA" b="1" dirty="0">
                <a:latin typeface="Arial" panose="020B0604020202020204" pitchFamily="34" charset="0"/>
                <a:ea typeface="Times New Roman" panose="02020603050405020304" pitchFamily="18" charset="0"/>
                <a:cs typeface="Arabic Transparent" panose="020B0604020202020204" pitchFamily="34" charset="0"/>
              </a:rPr>
              <a:t>التي تتمثل في الاتساع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الأفقي </a:t>
            </a:r>
            <a:r>
              <a:rPr lang="ar-SA" b="1" dirty="0">
                <a:latin typeface="Arial" panose="020B0604020202020204" pitchFamily="34" charset="0"/>
                <a:ea typeface="Times New Roman" panose="02020603050405020304" pitchFamily="18" charset="0"/>
                <a:cs typeface="Arabic Transparent" panose="020B0604020202020204" pitchFamily="34" charset="0"/>
              </a:rPr>
              <a:t>(الجغرافي للمدينة ) والاتساع العمودي الذي يمثله التعقد في تقسيم العمل والتنظيم الاجتماعي بسبب تعقد هيكلية بناء المدينة وزيادة الحاجة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إلى </a:t>
            </a:r>
            <a:r>
              <a:rPr lang="ar-SA" b="1" dirty="0">
                <a:latin typeface="Arial" panose="020B0604020202020204" pitchFamily="34" charset="0"/>
                <a:ea typeface="Times New Roman" panose="02020603050405020304" pitchFamily="18" charset="0"/>
                <a:cs typeface="Arabic Transparent" panose="020B0604020202020204" pitchFamily="34" charset="0"/>
              </a:rPr>
              <a:t>الخدمات وزيادة الكفاءة الوظيفية للعاملين في هذه النشاطات</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a:t>
            </a:r>
            <a:endParaRPr lang="en-US" b="1" dirty="0">
              <a:solidFill>
                <a:srgbClr val="FF0000"/>
              </a:solidFill>
            </a:endParaRPr>
          </a:p>
        </p:txBody>
      </p:sp>
    </p:spTree>
    <p:extLst>
      <p:ext uri="{BB962C8B-B14F-4D97-AF65-F5344CB8AC3E}">
        <p14:creationId xmlns:p14="http://schemas.microsoft.com/office/powerpoint/2010/main" val="2798067431"/>
      </p:ext>
    </p:extLst>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13954"/>
            <a:ext cx="10515600" cy="5563009"/>
          </a:xfrm>
        </p:spPr>
        <p:txBody>
          <a:bodyPr/>
          <a:lstStyle/>
          <a:p>
            <a:pPr algn="justLow" rtl="1">
              <a:lnSpc>
                <a:spcPct val="200000"/>
              </a:lnSpc>
            </a:pPr>
            <a:r>
              <a:rPr lang="ar-SA" b="1" dirty="0">
                <a:latin typeface="Arial" panose="020B0604020202020204" pitchFamily="34" charset="0"/>
                <a:ea typeface="Times New Roman" panose="02020603050405020304" pitchFamily="18" charset="0"/>
                <a:cs typeface="Arabic Transparent" panose="020B0604020202020204" pitchFamily="34" charset="0"/>
              </a:rPr>
              <a:t>لتصل بذلك عند اكمال هذه المتطلبات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إلى </a:t>
            </a:r>
            <a:r>
              <a:rPr lang="ar-SA" b="1" dirty="0">
                <a:latin typeface="Arial" panose="020B0604020202020204" pitchFamily="34" charset="0"/>
                <a:ea typeface="Times New Roman" panose="02020603050405020304" pitchFamily="18" charset="0"/>
                <a:cs typeface="Arabic Transparent" panose="020B0604020202020204" pitchFamily="34" charset="0"/>
              </a:rPr>
              <a:t>مرحلة النضج التي تتمثل في </a:t>
            </a:r>
            <a:r>
              <a:rPr lang="ar-SA" b="1" dirty="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اكتساب المدينة </a:t>
            </a:r>
            <a:r>
              <a:rPr lang="ar-SA" b="1" dirty="0" smtClean="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الأهمية </a:t>
            </a:r>
            <a:r>
              <a:rPr lang="ar-SA" b="1" dirty="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المركزية بين البلدات المحيطة بها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أو </a:t>
            </a:r>
            <a:r>
              <a:rPr lang="ar-SA" b="1" dirty="0">
                <a:latin typeface="Arial" panose="020B0604020202020204" pitchFamily="34" charset="0"/>
                <a:ea typeface="Times New Roman" panose="02020603050405020304" pitchFamily="18" charset="0"/>
                <a:cs typeface="Arabic Transparent" panose="020B0604020202020204" pitchFamily="34" charset="0"/>
              </a:rPr>
              <a:t>على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الأقل </a:t>
            </a:r>
            <a:r>
              <a:rPr lang="ar-SA" b="1" dirty="0">
                <a:latin typeface="Arial" panose="020B0604020202020204" pitchFamily="34" charset="0"/>
                <a:ea typeface="Times New Roman" panose="02020603050405020304" pitchFamily="18" charset="0"/>
                <a:cs typeface="Arabic Transparent" panose="020B0604020202020204" pitchFamily="34" charset="0"/>
              </a:rPr>
              <a:t>القريبة منها لتشكل هذه البلدات بالتالي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أطرافا </a:t>
            </a:r>
            <a:r>
              <a:rPr lang="ar-SA" b="1" dirty="0">
                <a:latin typeface="Arial" panose="020B0604020202020204" pitchFamily="34" charset="0"/>
                <a:ea typeface="Times New Roman" panose="02020603050405020304" pitchFamily="18" charset="0"/>
                <a:cs typeface="Arabic Transparent" panose="020B0604020202020204" pitchFamily="34" charset="0"/>
              </a:rPr>
              <a:t>لهذه المدينة وعند هذه الحالة لا بد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أن </a:t>
            </a:r>
            <a:r>
              <a:rPr lang="ar-SA" b="1" dirty="0">
                <a:latin typeface="Arial" panose="020B0604020202020204" pitchFamily="34" charset="0"/>
                <a:ea typeface="Times New Roman" panose="02020603050405020304" pitchFamily="18" charset="0"/>
                <a:cs typeface="Arabic Transparent" panose="020B0604020202020204" pitchFamily="34" charset="0"/>
              </a:rPr>
              <a:t>يرقى التنظيم الاجتماعي فيها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إلى </a:t>
            </a:r>
            <a:r>
              <a:rPr lang="ar-SA" b="1" dirty="0">
                <a:latin typeface="Arial" panose="020B0604020202020204" pitchFamily="34" charset="0"/>
                <a:ea typeface="Times New Roman" panose="02020603050405020304" pitchFamily="18" charset="0"/>
                <a:cs typeface="Arabic Transparent" panose="020B0604020202020204" pitchFamily="34" charset="0"/>
              </a:rPr>
              <a:t>كل ما يضمن سلامة الحياة الاجتماعية (الاستقرار والاستمرار) فضلا عن زيادة كفاءة الاستعمالات العامة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للأرض </a:t>
            </a:r>
            <a:r>
              <a:rPr lang="ar-SA" b="1" dirty="0">
                <a:latin typeface="Arial" panose="020B0604020202020204" pitchFamily="34" charset="0"/>
                <a:ea typeface="Times New Roman" panose="02020603050405020304" pitchFamily="18" charset="0"/>
                <a:cs typeface="Arabic Transparent" panose="020B0604020202020204" pitchFamily="34" charset="0"/>
              </a:rPr>
              <a:t>نتيجة ارتفاع الكثافة السكانية في المدينة</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a:t>
            </a:r>
          </a:p>
          <a:p>
            <a:pPr marL="0" indent="0" algn="ctr" rtl="1">
              <a:lnSpc>
                <a:spcPct val="200000"/>
              </a:lnSpc>
              <a:buNone/>
            </a:pPr>
            <a:r>
              <a:rPr lang="ar-SA" b="1" dirty="0" smtClean="0">
                <a:latin typeface="Arial" panose="020B0604020202020204" pitchFamily="34" charset="0"/>
                <a:ea typeface="Times New Roman" panose="02020603050405020304" pitchFamily="18" charset="0"/>
                <a:cs typeface="Arabic Transparent" panose="020B0604020202020204" pitchFamily="34" charset="0"/>
              </a:rPr>
              <a:t> </a:t>
            </a:r>
            <a:r>
              <a:rPr lang="ar-SA" b="1" dirty="0" smtClean="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 اذكر أهم مراحل نشأة المدن .)</a:t>
            </a:r>
            <a:endParaRPr lang="en-US" b="1" dirty="0" smtClean="0">
              <a:solidFill>
                <a:srgbClr val="FF0000"/>
              </a:solidFill>
            </a:endParaRPr>
          </a:p>
          <a:p>
            <a:pPr marL="0" indent="0" algn="justLow" rtl="1">
              <a:lnSpc>
                <a:spcPct val="200000"/>
              </a:lnSpc>
              <a:buNone/>
            </a:pPr>
            <a:endParaRPr lang="en-US" b="1" dirty="0"/>
          </a:p>
        </p:txBody>
      </p:sp>
    </p:spTree>
    <p:extLst>
      <p:ext uri="{BB962C8B-B14F-4D97-AF65-F5344CB8AC3E}">
        <p14:creationId xmlns:p14="http://schemas.microsoft.com/office/powerpoint/2010/main" val="2943679402"/>
      </p:ext>
    </p:extLst>
  </p:cSld>
  <p:clrMapOvr>
    <a:masterClrMapping/>
  </p:clrMapOvr>
  <p:transition spd="med">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rtl="1"/>
            <a:r>
              <a:rPr lang="ar-SA" sz="3600" b="1" dirty="0" smtClean="0">
                <a:solidFill>
                  <a:srgbClr val="FF0000"/>
                </a:solidFill>
              </a:rPr>
              <a:t>عوامل نشوء المدن :</a:t>
            </a:r>
            <a:endParaRPr lang="en-US" sz="3600" b="1" dirty="0">
              <a:solidFill>
                <a:srgbClr val="FF0000"/>
              </a:solidFill>
            </a:endParaRPr>
          </a:p>
        </p:txBody>
      </p:sp>
      <p:sp>
        <p:nvSpPr>
          <p:cNvPr id="3" name="Content Placeholder 2"/>
          <p:cNvSpPr>
            <a:spLocks noGrp="1"/>
          </p:cNvSpPr>
          <p:nvPr>
            <p:ph idx="1"/>
          </p:nvPr>
        </p:nvSpPr>
        <p:spPr>
          <a:xfrm>
            <a:off x="838200" y="1384663"/>
            <a:ext cx="10515600" cy="5185954"/>
          </a:xfrm>
        </p:spPr>
        <p:txBody>
          <a:bodyPr/>
          <a:lstStyle/>
          <a:p>
            <a:pPr marL="0" indent="0" algn="ctr" rtl="1">
              <a:lnSpc>
                <a:spcPct val="200000"/>
              </a:lnSpc>
              <a:buNone/>
            </a:pPr>
            <a:r>
              <a:rPr lang="ar-SA" b="1" dirty="0" smtClean="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(ماهي العوامل الرئيسة لنشأة المدن ؟)</a:t>
            </a:r>
          </a:p>
          <a:p>
            <a:pPr algn="justLow" rtl="1">
              <a:lnSpc>
                <a:spcPct val="200000"/>
              </a:lnSpc>
            </a:pPr>
            <a:r>
              <a:rPr lang="ar-SA" b="1" dirty="0" smtClean="0">
                <a:latin typeface="Arial" panose="020B0604020202020204" pitchFamily="34" charset="0"/>
                <a:ea typeface="Times New Roman" panose="02020603050405020304" pitchFamily="18" charset="0"/>
                <a:cs typeface="Arabic Transparent" panose="020B0604020202020204" pitchFamily="34" charset="0"/>
              </a:rPr>
              <a:t>أهم </a:t>
            </a:r>
            <a:r>
              <a:rPr lang="ar-SA" b="1" dirty="0">
                <a:latin typeface="Arial" panose="020B0604020202020204" pitchFamily="34" charset="0"/>
                <a:ea typeface="Times New Roman" panose="02020603050405020304" pitchFamily="18" charset="0"/>
                <a:cs typeface="Arabic Transparent" panose="020B0604020202020204" pitchFamily="34" charset="0"/>
              </a:rPr>
              <a:t>العوامل الرئيسية لنشوء المدن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هو </a:t>
            </a:r>
            <a:r>
              <a:rPr lang="ar-SA" b="1" dirty="0">
                <a:solidFill>
                  <a:srgbClr val="FF0000"/>
                </a:solidFill>
                <a:latin typeface="Arial" panose="020B0604020202020204" pitchFamily="34" charset="0"/>
                <a:ea typeface="Times New Roman" panose="02020603050405020304" pitchFamily="18" charset="0"/>
                <a:cs typeface="Arabic Transparent" panose="020B0604020202020204" pitchFamily="34" charset="0"/>
              </a:rPr>
              <a:t>العامل الطبيعي </a:t>
            </a:r>
            <a:r>
              <a:rPr lang="ar-SA" b="1" dirty="0">
                <a:latin typeface="Arial" panose="020B0604020202020204" pitchFamily="34" charset="0"/>
                <a:ea typeface="Times New Roman" panose="02020603050405020304" pitchFamily="18" charset="0"/>
                <a:cs typeface="Arabic Transparent" panose="020B0604020202020204" pitchFamily="34" charset="0"/>
              </a:rPr>
              <a:t>والذي يتمثل في الموقع (الاستراتيجي) من حيث دوره وكفاءته في تحقيق الكفاية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أو </a:t>
            </a:r>
            <a:r>
              <a:rPr lang="ar-SA" b="1" dirty="0">
                <a:latin typeface="Arial" panose="020B0604020202020204" pitchFamily="34" charset="0"/>
                <a:ea typeface="Times New Roman" panose="02020603050405020304" pitchFamily="18" charset="0"/>
                <a:cs typeface="Arabic Transparent" panose="020B0604020202020204" pitchFamily="34" charset="0"/>
              </a:rPr>
              <a:t>الوفرة الانتاجية للغذاء وتوافر مصادر المياه لذلك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نشأت </a:t>
            </a:r>
            <a:r>
              <a:rPr lang="ar-SA" b="1" dirty="0">
                <a:latin typeface="Arial" panose="020B0604020202020204" pitchFamily="34" charset="0"/>
                <a:ea typeface="Times New Roman" panose="02020603050405020304" pitchFamily="18" charset="0"/>
                <a:cs typeface="Arabic Transparent" panose="020B0604020202020204" pitchFamily="34" charset="0"/>
              </a:rPr>
              <a:t>المدن القديمة على ضفاف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الأنهار أو </a:t>
            </a:r>
            <a:r>
              <a:rPr lang="ar-SA" b="1" dirty="0">
                <a:latin typeface="Arial" panose="020B0604020202020204" pitchFamily="34" charset="0"/>
                <a:ea typeface="Times New Roman" panose="02020603050405020304" pitchFamily="18" charset="0"/>
                <a:cs typeface="Arabic Transparent" panose="020B0604020202020204" pitchFamily="34" charset="0"/>
              </a:rPr>
              <a:t>عند </a:t>
            </a:r>
            <a:r>
              <a:rPr lang="ar-SA" b="1" dirty="0" smtClean="0">
                <a:latin typeface="Arial" panose="020B0604020202020204" pitchFamily="34" charset="0"/>
                <a:ea typeface="Times New Roman" panose="02020603050405020304" pitchFamily="18" charset="0"/>
                <a:cs typeface="Arabic Transparent" panose="020B0604020202020204" pitchFamily="34" charset="0"/>
              </a:rPr>
              <a:t>مصباتها. </a:t>
            </a:r>
          </a:p>
          <a:p>
            <a:pPr algn="justLow" rtl="1">
              <a:lnSpc>
                <a:spcPct val="200000"/>
              </a:lnSpc>
            </a:pPr>
            <a:endParaRPr lang="en-US" b="1" dirty="0"/>
          </a:p>
        </p:txBody>
      </p:sp>
    </p:spTree>
    <p:extLst>
      <p:ext uri="{BB962C8B-B14F-4D97-AF65-F5344CB8AC3E}">
        <p14:creationId xmlns:p14="http://schemas.microsoft.com/office/powerpoint/2010/main" val="2504255521"/>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243</TotalTime>
  <Words>2616</Words>
  <Application>Microsoft Office PowerPoint</Application>
  <PresentationFormat>Widescreen</PresentationFormat>
  <Paragraphs>75</Paragraphs>
  <Slides>37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37</vt:i4>
      </vt:variant>
    </vt:vector>
  </HeadingPairs>
  <TitlesOfParts>
    <vt:vector size="45" baseType="lpstr">
      <vt:lpstr>Arabic Transparent</vt:lpstr>
      <vt:lpstr>Arial</vt:lpstr>
      <vt:lpstr>Calibri</vt:lpstr>
      <vt:lpstr>Calibri Light</vt:lpstr>
      <vt:lpstr>Simplified Arabic</vt:lpstr>
      <vt:lpstr>Times New Roman</vt:lpstr>
      <vt:lpstr>Traditional Arabic</vt:lpstr>
      <vt:lpstr>Office Theme</vt:lpstr>
      <vt:lpstr>المدينة العربية والإسلامية</vt:lpstr>
      <vt:lpstr>مقدمة</vt:lpstr>
      <vt:lpstr>PowerPoint Presentation</vt:lpstr>
      <vt:lpstr>PowerPoint Presentation</vt:lpstr>
      <vt:lpstr>PowerPoint Presentation</vt:lpstr>
      <vt:lpstr>PowerPoint Presentation</vt:lpstr>
      <vt:lpstr>PowerPoint Presentation</vt:lpstr>
      <vt:lpstr>PowerPoint Presentation</vt:lpstr>
      <vt:lpstr>عوامل نشوء المدن :</vt:lpstr>
      <vt:lpstr>PowerPoint Presentation</vt:lpstr>
      <vt:lpstr>PowerPoint Presentation</vt:lpstr>
      <vt:lpstr>PowerPoint Presentation</vt:lpstr>
      <vt:lpstr>PowerPoint Presentation</vt:lpstr>
      <vt:lpstr>PowerPoint Presentation</vt:lpstr>
      <vt:lpstr>PowerPoint Presentation</vt:lpstr>
      <vt:lpstr>معيشة الإنسان القديم</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المدينة العراقية القديمة</vt:lpstr>
      <vt:lpstr>PowerPoint Presentation</vt:lpstr>
      <vt:lpstr>PowerPoint Presentation</vt:lpstr>
      <vt:lpstr>PowerPoint Presentation</vt:lpstr>
      <vt:lpstr>من أهم المدن العراقية القديمة مدينة "أور"</vt:lpstr>
      <vt:lpstr>PowerPoint Presentation</vt:lpstr>
      <vt:lpstr>مدن وادي النيل القديمة</vt:lpstr>
      <vt:lpstr>من أهم المدن المصرية القديمة ( طيبة )</vt:lpstr>
      <vt:lpstr>PowerPoint Presentation</vt:lpstr>
      <vt:lpstr>PowerPoint Presentation</vt:lpstr>
      <vt:lpstr>المدن الاسلامية</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المدينة العربية والإسلامية</dc:title>
  <dc:creator>user</dc:creator>
  <cp:lastModifiedBy>user</cp:lastModifiedBy>
  <cp:revision>23</cp:revision>
  <dcterms:created xsi:type="dcterms:W3CDTF">2017-02-11T07:10:27Z</dcterms:created>
  <dcterms:modified xsi:type="dcterms:W3CDTF">2017-02-18T10:29:32Z</dcterms:modified>
</cp:coreProperties>
</file>