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89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70" d="100"/>
          <a:sy n="70" d="100"/>
        </p:scale>
        <p:origin x="-116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28" name="عنصر نائب للتاريخ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FBBF799B-C11A-4278-81B0-2AA76FFAD793}" type="datetimeFigureOut">
              <a:rPr lang="ar-SA" smtClean="0"/>
              <a:pPr/>
              <a:t>11/07/34</a:t>
            </a:fld>
            <a:endParaRPr lang="ar-SA"/>
          </a:p>
        </p:txBody>
      </p:sp>
      <p:sp>
        <p:nvSpPr>
          <p:cNvPr id="17" name="عنصر نائب للتذييل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ar-SA"/>
          </a:p>
        </p:txBody>
      </p:sp>
      <p:sp>
        <p:nvSpPr>
          <p:cNvPr id="10" name="مستطيل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مستطيل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مستطيل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رابط مستقيم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رابط مستقيم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رابط مستقيم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رابط مستقيم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رابط مستقيم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رابط مستقيم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مستطيل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شكل بيضاوي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شكل بيضاوي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شكل بيضاوي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شكل بيضاوي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شكل بيضاوي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عنصر نائب لرقم الشريحة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566C9E86-E5DB-434E-AE40-1D6A37726FF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F799B-C11A-4278-81B0-2AA76FFAD793}" type="datetimeFigureOut">
              <a:rPr lang="ar-SA" smtClean="0"/>
              <a:pPr/>
              <a:t>11/07/34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6C9E86-E5DB-434E-AE40-1D6A37726FF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F799B-C11A-4278-81B0-2AA76FFAD793}" type="datetimeFigureOut">
              <a:rPr lang="ar-SA" smtClean="0"/>
              <a:pPr/>
              <a:t>11/07/34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6C9E86-E5DB-434E-AE40-1D6A37726FF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8" name="عنصر نائب للمحتوى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FBBF799B-C11A-4278-81B0-2AA76FFAD793}" type="datetimeFigureOut">
              <a:rPr lang="ar-SA" smtClean="0"/>
              <a:pPr/>
              <a:t>11/07/34</a:t>
            </a:fld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566C9E86-E5DB-434E-AE40-1D6A37726FF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FBBF799B-C11A-4278-81B0-2AA76FFAD793}" type="datetimeFigureOut">
              <a:rPr lang="ar-SA" smtClean="0"/>
              <a:pPr/>
              <a:t>11/07/34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ar-SA"/>
          </a:p>
        </p:txBody>
      </p:sp>
      <p:sp>
        <p:nvSpPr>
          <p:cNvPr id="9" name="مستطيل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مستطيل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مستطيل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رابط مستقيم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رابط مستقيم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رابط مستقيم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رابط مستقيم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رابط مستقيم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مستطيل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شكل بيضاوي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شكل بيضاوي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شكل بيضاوي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شكل بيضاوي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شكل بيضاوي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رابط مستقيم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566C9E86-E5DB-434E-AE40-1D6A37726FF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F799B-C11A-4278-81B0-2AA76FFAD793}" type="datetimeFigureOut">
              <a:rPr lang="ar-SA" smtClean="0"/>
              <a:pPr/>
              <a:t>11/07/34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6C9E86-E5DB-434E-AE40-1D6A37726FF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9" name="عنصر نائب للمحتوى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F799B-C11A-4278-81B0-2AA76FFAD793}" type="datetimeFigureOut">
              <a:rPr lang="ar-SA" smtClean="0"/>
              <a:pPr/>
              <a:t>11/07/34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6C9E86-E5DB-434E-AE40-1D6A37726FF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3" name="عنصر نائب للمحتوى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2" name="عنصر نائب للنص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14" name="عنصر نائب للنص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6" name="عنصر نائب للتاريخ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FBBF799B-C11A-4278-81B0-2AA76FFAD793}" type="datetimeFigureOut">
              <a:rPr lang="ar-SA" smtClean="0"/>
              <a:pPr/>
              <a:t>11/07/34</a:t>
            </a:fld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566C9E86-E5DB-434E-AE40-1D6A37726FF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F799B-C11A-4278-81B0-2AA76FFAD793}" type="datetimeFigureOut">
              <a:rPr lang="ar-SA" smtClean="0"/>
              <a:pPr/>
              <a:t>11/07/34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6C9E86-E5DB-434E-AE40-1D6A37726FF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رابط مستقيم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8" name="رابط مستقيم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رابط مستقيم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رابط مستقيم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مستطيل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رابط مستقيم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شكل بيضاوي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عنصر نائب للمحتوى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21" name="عنصر نائب للتاريخ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FBBF799B-C11A-4278-81B0-2AA76FFAD793}" type="datetimeFigureOut">
              <a:rPr lang="ar-SA" smtClean="0"/>
              <a:pPr/>
              <a:t>11/07/34</a:t>
            </a:fld>
            <a:endParaRPr lang="ar-SA"/>
          </a:p>
        </p:txBody>
      </p:sp>
      <p:sp>
        <p:nvSpPr>
          <p:cNvPr id="22" name="عنصر نائب لرقم الشريحة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566C9E86-E5DB-434E-AE40-1D6A37726FF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3" name="عنصر نائب للتذييل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رابط مستقيم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شكل بيضاوي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10" name="رابط مستقيم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مستطيل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رابط مستقيم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رابط مستقيم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رابط مستقيم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عنصر نائب للتاريخ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FBBF799B-C11A-4278-81B0-2AA76FFAD793}" type="datetimeFigureOut">
              <a:rPr lang="ar-SA" smtClean="0"/>
              <a:pPr/>
              <a:t>11/07/34</a:t>
            </a:fld>
            <a:endParaRPr lang="ar-SA"/>
          </a:p>
        </p:txBody>
      </p:sp>
      <p:sp>
        <p:nvSpPr>
          <p:cNvPr id="18" name="عنصر نائب لرقم الشريحة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566C9E86-E5DB-434E-AE40-1D6A37726FF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1" name="عنصر نائب للتذييل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رابط مستقيم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عنصر نائب للعنوان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FBBF799B-C11A-4278-81B0-2AA76FFAD793}" type="datetimeFigureOut">
              <a:rPr lang="ar-SA" smtClean="0"/>
              <a:pPr/>
              <a:t>11/07/34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ar-SA"/>
          </a:p>
        </p:txBody>
      </p:sp>
      <p:sp>
        <p:nvSpPr>
          <p:cNvPr id="7" name="رابط مستقيم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رابط مستقيم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مستطيل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رابط مستقيم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شكل بيضاوي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566C9E86-E5DB-434E-AE40-1D6A37726FFB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1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r" rtl="1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r" rtl="1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r" rtl="1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r" rtl="1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r" rtl="1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r" rtl="1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r" rtl="1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r" rtl="1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 smtClean="0"/>
              <a:t>الوحدة الأولى</a:t>
            </a:r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ar-SA" dirty="0" smtClean="0"/>
              <a:t>مقدمة في الاتصال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4- المستقبل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ar-SA" dirty="0" smtClean="0"/>
              <a:t>إن المستقبل هو اهم طرف في </a:t>
            </a:r>
            <a:r>
              <a:rPr lang="ar-SA" dirty="0" err="1" smtClean="0"/>
              <a:t>الاتصال </a:t>
            </a:r>
            <a:r>
              <a:rPr lang="ar-SA" dirty="0" smtClean="0"/>
              <a:t>؛لأنه هو المعني في </a:t>
            </a:r>
            <a:r>
              <a:rPr lang="ar-SA" dirty="0" err="1" smtClean="0"/>
              <a:t>رسائلنا </a:t>
            </a:r>
            <a:r>
              <a:rPr lang="ar-SA" dirty="0" smtClean="0"/>
              <a:t>, فهو قارئها حين </a:t>
            </a:r>
            <a:r>
              <a:rPr lang="ar-SA" dirty="0" err="1" smtClean="0"/>
              <a:t>تُكتب </a:t>
            </a:r>
            <a:r>
              <a:rPr lang="ar-SA" dirty="0" smtClean="0"/>
              <a:t>, وهو سامعها حين يُنطق </a:t>
            </a:r>
            <a:r>
              <a:rPr lang="ar-SA" dirty="0" err="1" smtClean="0"/>
              <a:t>بها</a:t>
            </a:r>
            <a:r>
              <a:rPr lang="ar-SA" dirty="0" smtClean="0"/>
              <a:t> </a:t>
            </a:r>
            <a:r>
              <a:rPr lang="ar-SA" dirty="0" err="1" smtClean="0"/>
              <a:t>.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5- رجع الصدى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ar-SA" dirty="0" smtClean="0"/>
              <a:t>يُقصد برجع الصدى او التغذية </a:t>
            </a:r>
            <a:r>
              <a:rPr lang="ar-SA" dirty="0" err="1" smtClean="0"/>
              <a:t>المرتدة </a:t>
            </a:r>
            <a:r>
              <a:rPr lang="ar-SA" dirty="0" smtClean="0"/>
              <a:t>: ما يحصل عليه المرسل من المستقبل حتى يستطيع أن يقرر هل حققت الرسالة أهدافها او لم </a:t>
            </a:r>
            <a:r>
              <a:rPr lang="ar-SA" dirty="0" err="1" smtClean="0"/>
              <a:t>تحققها .</a:t>
            </a:r>
            <a:r>
              <a:rPr lang="ar-SA" dirty="0" smtClean="0"/>
              <a:t> أي رد الفعل الذي يبديه المتلقي استجابة لما يكون  المرسل قد أرسله من معلومات </a:t>
            </a:r>
            <a:r>
              <a:rPr lang="ar-SA" dirty="0" err="1" smtClean="0"/>
              <a:t>ورسائل .</a:t>
            </a:r>
            <a:r>
              <a:rPr lang="ar-SA" dirty="0" smtClean="0"/>
              <a:t> 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err="1" smtClean="0"/>
              <a:t>معلومة !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ar-SA" dirty="0" smtClean="0"/>
              <a:t>ولرجع الصدى في الاتصال </a:t>
            </a:r>
            <a:r>
              <a:rPr lang="ar-SA" dirty="0" err="1" smtClean="0"/>
              <a:t>انواع </a:t>
            </a:r>
            <a:r>
              <a:rPr lang="ar-SA" dirty="0" smtClean="0"/>
              <a:t>, نعرضها وفق </a:t>
            </a:r>
            <a:r>
              <a:rPr lang="ar-SA" dirty="0" err="1" smtClean="0"/>
              <a:t>معيارين :</a:t>
            </a:r>
            <a:endParaRPr lang="ar-SA" dirty="0" smtClean="0"/>
          </a:p>
          <a:p>
            <a:pPr marL="514350" indent="-514350">
              <a:buAutoNum type="arabic1Minus"/>
            </a:pPr>
            <a:r>
              <a:rPr lang="ar-SA" dirty="0" smtClean="0"/>
              <a:t>معيار اتجاه رجع </a:t>
            </a:r>
            <a:r>
              <a:rPr lang="ar-SA" dirty="0" err="1" smtClean="0"/>
              <a:t>الصدى :</a:t>
            </a:r>
            <a:endParaRPr lang="ar-SA" dirty="0" smtClean="0"/>
          </a:p>
          <a:p>
            <a:pPr marL="514350" indent="-514350">
              <a:buNone/>
            </a:pPr>
            <a:r>
              <a:rPr lang="ar-SA" dirty="0" smtClean="0"/>
              <a:t>     1- </a:t>
            </a:r>
            <a:r>
              <a:rPr lang="ar-SA" dirty="0" err="1" smtClean="0"/>
              <a:t>ايجابي </a:t>
            </a:r>
            <a:r>
              <a:rPr lang="ar-SA" dirty="0" smtClean="0"/>
              <a:t>: يشجع المرسل على الاستمرار في تقديم  </a:t>
            </a:r>
          </a:p>
          <a:p>
            <a:pPr marL="514350" indent="-514350">
              <a:buNone/>
            </a:pPr>
            <a:r>
              <a:rPr lang="ar-SA" dirty="0" smtClean="0"/>
              <a:t>         رسائل </a:t>
            </a:r>
            <a:r>
              <a:rPr lang="ar-SA" dirty="0" err="1" smtClean="0"/>
              <a:t>مشابهة .</a:t>
            </a:r>
            <a:r>
              <a:rPr lang="ar-SA" dirty="0" smtClean="0"/>
              <a:t>          </a:t>
            </a:r>
          </a:p>
          <a:p>
            <a:pPr marL="514350" indent="-514350">
              <a:buNone/>
            </a:pPr>
            <a:r>
              <a:rPr lang="ar-SA" dirty="0" smtClean="0"/>
              <a:t>     2- </a:t>
            </a:r>
            <a:r>
              <a:rPr lang="ar-SA" dirty="0" err="1" smtClean="0"/>
              <a:t>سلبي </a:t>
            </a:r>
            <a:r>
              <a:rPr lang="ar-SA" dirty="0" smtClean="0"/>
              <a:t>: يتطلب تعديل صورة الرسالة التالية او</a:t>
            </a:r>
          </a:p>
          <a:p>
            <a:pPr marL="514350" indent="-514350">
              <a:buNone/>
            </a:pPr>
            <a:r>
              <a:rPr lang="ar-SA" dirty="0" smtClean="0"/>
              <a:t>         </a:t>
            </a:r>
            <a:r>
              <a:rPr lang="ar-SA" dirty="0" err="1" smtClean="0"/>
              <a:t>مضمونها .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457200" y="1124744"/>
            <a:ext cx="8229600" cy="500141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ar-SA" dirty="0" smtClean="0"/>
              <a:t>ب- معيار توقيت تلقي رجع </a:t>
            </a:r>
            <a:r>
              <a:rPr lang="ar-SA" dirty="0" err="1" smtClean="0"/>
              <a:t>الصدى :</a:t>
            </a:r>
            <a:endParaRPr lang="ar-SA" dirty="0" smtClean="0"/>
          </a:p>
          <a:p>
            <a:pPr>
              <a:buNone/>
            </a:pPr>
            <a:endParaRPr lang="ar-SA" dirty="0" smtClean="0"/>
          </a:p>
          <a:p>
            <a:pPr>
              <a:buNone/>
            </a:pPr>
            <a:r>
              <a:rPr lang="ar-SA" dirty="0" smtClean="0"/>
              <a:t>    1- </a:t>
            </a:r>
            <a:r>
              <a:rPr lang="ar-SA" dirty="0" err="1" smtClean="0"/>
              <a:t>فوري </a:t>
            </a:r>
            <a:r>
              <a:rPr lang="ar-SA" dirty="0" smtClean="0"/>
              <a:t>: كالذي يكون في حوار المجموعات الصغيرة </a:t>
            </a:r>
          </a:p>
          <a:p>
            <a:pPr>
              <a:buNone/>
            </a:pPr>
            <a:r>
              <a:rPr lang="ar-SA" dirty="0" smtClean="0"/>
              <a:t>      حين تتطلب المحادثة الاستماع و </a:t>
            </a:r>
            <a:r>
              <a:rPr lang="ar-SA" dirty="0" err="1" smtClean="0"/>
              <a:t>الجواب </a:t>
            </a:r>
            <a:r>
              <a:rPr lang="ar-SA" dirty="0" smtClean="0"/>
              <a:t>, ويمكن ان</a:t>
            </a:r>
          </a:p>
          <a:p>
            <a:pPr>
              <a:buNone/>
            </a:pPr>
            <a:r>
              <a:rPr lang="ar-SA" dirty="0" smtClean="0"/>
              <a:t>      يظهر في أي موقف </a:t>
            </a:r>
            <a:r>
              <a:rPr lang="ar-SA" dirty="0" err="1" smtClean="0"/>
              <a:t>اتصالي </a:t>
            </a:r>
            <a:r>
              <a:rPr lang="ar-SA" dirty="0" smtClean="0"/>
              <a:t>( كمقاطعة المتحدث اثناء</a:t>
            </a:r>
          </a:p>
          <a:p>
            <a:pPr>
              <a:buNone/>
            </a:pPr>
            <a:r>
              <a:rPr lang="ar-SA" dirty="0" smtClean="0"/>
              <a:t>       الكلام بسؤال او </a:t>
            </a:r>
            <a:r>
              <a:rPr lang="ar-SA" dirty="0" err="1" smtClean="0"/>
              <a:t>تعليق )</a:t>
            </a:r>
            <a:endParaRPr lang="ar-SA" dirty="0" smtClean="0"/>
          </a:p>
          <a:p>
            <a:pPr>
              <a:buNone/>
            </a:pPr>
            <a:r>
              <a:rPr lang="ar-SA" dirty="0" smtClean="0"/>
              <a:t>    2- </a:t>
            </a:r>
            <a:r>
              <a:rPr lang="ar-SA" dirty="0" err="1" smtClean="0"/>
              <a:t>مؤجل </a:t>
            </a:r>
            <a:r>
              <a:rPr lang="ar-SA" dirty="0" smtClean="0"/>
              <a:t>: يتأخر وصوله الى </a:t>
            </a:r>
            <a:r>
              <a:rPr lang="ar-SA" dirty="0" err="1" smtClean="0"/>
              <a:t>المرسل </a:t>
            </a:r>
            <a:r>
              <a:rPr lang="ar-SA" dirty="0" smtClean="0"/>
              <a:t>, كما يحدث في</a:t>
            </a:r>
          </a:p>
          <a:p>
            <a:pPr>
              <a:buNone/>
            </a:pPr>
            <a:r>
              <a:rPr lang="ar-SA" dirty="0" smtClean="0"/>
              <a:t>         وسائل الاتصال </a:t>
            </a:r>
            <a:r>
              <a:rPr lang="ar-SA" dirty="0" err="1" smtClean="0"/>
              <a:t>الجماهيرية .</a:t>
            </a:r>
            <a:endParaRPr lang="ar-SA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ثالثاً: اهمية الاتصال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ar-SA" dirty="0" smtClean="0"/>
              <a:t>ان ادراك المرء للواقع من </a:t>
            </a:r>
            <a:r>
              <a:rPr lang="ar-SA" dirty="0" err="1" smtClean="0"/>
              <a:t>حولة</a:t>
            </a:r>
            <a:r>
              <a:rPr lang="ar-SA" dirty="0" smtClean="0"/>
              <a:t> , ووعيه </a:t>
            </a:r>
            <a:r>
              <a:rPr lang="ar-SA" dirty="0" err="1" smtClean="0"/>
              <a:t>بمصالحه </a:t>
            </a:r>
            <a:r>
              <a:rPr lang="ar-SA" dirty="0" smtClean="0"/>
              <a:t>, </a:t>
            </a:r>
            <a:r>
              <a:rPr lang="ar-SA" dirty="0" err="1" smtClean="0"/>
              <a:t>وسيعه</a:t>
            </a:r>
            <a:r>
              <a:rPr lang="ar-SA" dirty="0" smtClean="0"/>
              <a:t> نحو تحقيق ما يطمح </a:t>
            </a:r>
            <a:r>
              <a:rPr lang="ar-SA" dirty="0" err="1" smtClean="0"/>
              <a:t>إليه </a:t>
            </a:r>
            <a:r>
              <a:rPr lang="ar-SA" dirty="0" smtClean="0"/>
              <a:t>؛ تتم كلها خلال </a:t>
            </a:r>
            <a:r>
              <a:rPr lang="ar-SA" dirty="0" err="1" smtClean="0"/>
              <a:t>الاتصال </a:t>
            </a:r>
            <a:r>
              <a:rPr lang="ar-SA" dirty="0" smtClean="0"/>
              <a:t>, بل إن نجاح المرء او إخفاقه في حياته العملية تعتمد </a:t>
            </a:r>
            <a:r>
              <a:rPr lang="ar-SA" dirty="0" err="1" smtClean="0"/>
              <a:t>جميعها </a:t>
            </a:r>
            <a:r>
              <a:rPr lang="ar-SA" dirty="0" smtClean="0"/>
              <a:t>– بعد مشيئة الله </a:t>
            </a:r>
            <a:r>
              <a:rPr lang="ar-SA" dirty="0" err="1" smtClean="0"/>
              <a:t>تعالى </a:t>
            </a:r>
            <a:r>
              <a:rPr lang="ar-SA" dirty="0" smtClean="0"/>
              <a:t>– على طريقته في </a:t>
            </a:r>
            <a:r>
              <a:rPr lang="ar-SA" dirty="0" err="1" smtClean="0"/>
              <a:t>الاتصال </a:t>
            </a:r>
            <a:r>
              <a:rPr lang="ar-SA" dirty="0" smtClean="0"/>
              <a:t>, فالاتصال مهم </a:t>
            </a:r>
            <a:r>
              <a:rPr lang="ar-SA" dirty="0" err="1" smtClean="0"/>
              <a:t>لأنه :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457200" y="620688"/>
            <a:ext cx="8229600" cy="5904656"/>
          </a:xfrm>
        </p:spPr>
        <p:txBody>
          <a:bodyPr/>
          <a:lstStyle/>
          <a:p>
            <a:pPr>
              <a:buNone/>
            </a:pPr>
            <a:r>
              <a:rPr lang="ar-SA" dirty="0" smtClean="0"/>
              <a:t>1- سمة او صفة من صفات الانسان </a:t>
            </a:r>
            <a:r>
              <a:rPr lang="ar-SA" dirty="0" err="1" smtClean="0"/>
              <a:t>الاساسية .</a:t>
            </a:r>
            <a:endParaRPr lang="ar-SA" dirty="0" smtClean="0"/>
          </a:p>
          <a:p>
            <a:pPr>
              <a:buNone/>
            </a:pPr>
            <a:r>
              <a:rPr lang="ar-SA" dirty="0" smtClean="0"/>
              <a:t>2- يساعد على فهم </a:t>
            </a:r>
            <a:r>
              <a:rPr lang="ar-SA" dirty="0" err="1" smtClean="0"/>
              <a:t>الاحداث </a:t>
            </a:r>
            <a:r>
              <a:rPr lang="ar-SA" dirty="0" smtClean="0"/>
              <a:t>, والتزود </a:t>
            </a:r>
            <a:r>
              <a:rPr lang="ar-SA" dirty="0" err="1" smtClean="0"/>
              <a:t>بالمعلومات </a:t>
            </a:r>
            <a:r>
              <a:rPr lang="ar-SA" dirty="0" smtClean="0"/>
              <a:t>, واتخاذ </a:t>
            </a:r>
            <a:r>
              <a:rPr lang="ar-SA" dirty="0" err="1" smtClean="0"/>
              <a:t>القرارات .</a:t>
            </a:r>
            <a:endParaRPr lang="ar-SA" dirty="0" smtClean="0"/>
          </a:p>
          <a:p>
            <a:pPr>
              <a:buNone/>
            </a:pPr>
            <a:r>
              <a:rPr lang="ar-SA" dirty="0" smtClean="0"/>
              <a:t>3- ضروري </a:t>
            </a:r>
            <a:r>
              <a:rPr lang="ar-SA" dirty="0" err="1" smtClean="0"/>
              <a:t>لاشباع</a:t>
            </a:r>
            <a:r>
              <a:rPr lang="ar-SA" dirty="0" smtClean="0"/>
              <a:t> حاجات الانسان المادية و </a:t>
            </a:r>
            <a:r>
              <a:rPr lang="ar-SA" dirty="0" err="1" smtClean="0"/>
              <a:t>المعنوية .</a:t>
            </a:r>
            <a:endParaRPr lang="ar-SA" dirty="0" smtClean="0"/>
          </a:p>
          <a:p>
            <a:pPr>
              <a:buNone/>
            </a:pPr>
            <a:r>
              <a:rPr lang="ar-SA" dirty="0" smtClean="0"/>
              <a:t>4- عن طريق الاتصال يتجنب المرء </a:t>
            </a:r>
            <a:r>
              <a:rPr lang="ar-SA" dirty="0" err="1" smtClean="0"/>
              <a:t>العزلة </a:t>
            </a:r>
            <a:r>
              <a:rPr lang="ar-SA" dirty="0" smtClean="0"/>
              <a:t>, ويكّون علاقات اجتماعية مع </a:t>
            </a:r>
            <a:r>
              <a:rPr lang="ar-SA" dirty="0" err="1" smtClean="0"/>
              <a:t>غيره </a:t>
            </a:r>
            <a:r>
              <a:rPr lang="ar-SA" dirty="0" smtClean="0"/>
              <a:t>, ويحافظ على هذه </a:t>
            </a:r>
            <a:r>
              <a:rPr lang="ar-SA" dirty="0" err="1" smtClean="0"/>
              <a:t>العلاقات .</a:t>
            </a:r>
            <a:endParaRPr lang="ar-SA" dirty="0" smtClean="0"/>
          </a:p>
          <a:p>
            <a:pPr>
              <a:buNone/>
            </a:pPr>
            <a:r>
              <a:rPr lang="ar-SA" dirty="0" smtClean="0"/>
              <a:t>5- الاتصال ضروري لتحقيق النجاح في </a:t>
            </a:r>
            <a:r>
              <a:rPr lang="ar-SA" dirty="0" err="1" smtClean="0"/>
              <a:t>الحياة </a:t>
            </a:r>
            <a:r>
              <a:rPr lang="ar-SA" dirty="0" smtClean="0"/>
              <a:t>؛ </a:t>
            </a:r>
            <a:r>
              <a:rPr lang="ar-SA" dirty="0" err="1" smtClean="0"/>
              <a:t>عامة </a:t>
            </a:r>
            <a:r>
              <a:rPr lang="ar-SA" dirty="0" smtClean="0"/>
              <a:t>, و في </a:t>
            </a:r>
            <a:r>
              <a:rPr lang="ar-SA" dirty="0" err="1" smtClean="0"/>
              <a:t>التعلم </a:t>
            </a:r>
            <a:r>
              <a:rPr lang="ar-SA" dirty="0" smtClean="0"/>
              <a:t>, و </a:t>
            </a:r>
            <a:r>
              <a:rPr lang="ar-SA" dirty="0" err="1" smtClean="0"/>
              <a:t>التعليم </a:t>
            </a:r>
            <a:r>
              <a:rPr lang="ar-SA" dirty="0" smtClean="0"/>
              <a:t>, و </a:t>
            </a:r>
            <a:r>
              <a:rPr lang="ar-SA" dirty="0" err="1" smtClean="0"/>
              <a:t>التأثر </a:t>
            </a:r>
            <a:r>
              <a:rPr lang="ar-SA" dirty="0" smtClean="0"/>
              <a:t>, والتأثير </a:t>
            </a:r>
            <a:r>
              <a:rPr lang="ar-SA" dirty="0" err="1" smtClean="0"/>
              <a:t>خاصة .</a:t>
            </a:r>
            <a:endParaRPr lang="ar-SA" dirty="0" smtClean="0"/>
          </a:p>
          <a:p>
            <a:pPr>
              <a:buNone/>
            </a:pPr>
            <a:r>
              <a:rPr lang="ar-SA" dirty="0" smtClean="0"/>
              <a:t>     لا تقتصر أهمية الاتصال على المستوى الفردي بل له أهمية مجتمعية </a:t>
            </a:r>
            <a:r>
              <a:rPr lang="ar-SA" dirty="0" err="1" smtClean="0"/>
              <a:t>ايضاً .</a:t>
            </a:r>
            <a:r>
              <a:rPr lang="ar-SA" dirty="0" smtClean="0"/>
              <a:t> </a:t>
            </a:r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 smtClean="0"/>
              <a:t>لا تقتصر أهمية الاتصال على المستوى الفردي بل له أهمية مجتمعية </a:t>
            </a:r>
            <a:r>
              <a:rPr lang="ar-SA" dirty="0" err="1" smtClean="0"/>
              <a:t>ايضاً .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ar-SA" dirty="0" smtClean="0"/>
              <a:t>الاتصال اساس قيام المجتمع</a:t>
            </a:r>
          </a:p>
          <a:p>
            <a:pPr>
              <a:buNone/>
            </a:pPr>
            <a:endParaRPr lang="ar-SA" dirty="0" smtClean="0"/>
          </a:p>
          <a:p>
            <a:pPr>
              <a:buNone/>
            </a:pPr>
            <a:r>
              <a:rPr lang="ar-SA" dirty="0" smtClean="0"/>
              <a:t>   يمكن تشبيه الاتصال بأنه الغراء الذي يربط البشر بعضهم </a:t>
            </a:r>
            <a:r>
              <a:rPr lang="ar-SA" dirty="0" err="1" smtClean="0"/>
              <a:t>ببعض </a:t>
            </a:r>
            <a:r>
              <a:rPr lang="ar-SA" dirty="0" smtClean="0"/>
              <a:t>, ولولا الاتصال ما وجد المجتمع و لا </a:t>
            </a:r>
            <a:r>
              <a:rPr lang="ar-SA" dirty="0" err="1" smtClean="0"/>
              <a:t>استمر .</a:t>
            </a:r>
            <a:endParaRPr lang="ar-SA" dirty="0" smtClean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 smtClean="0"/>
              <a:t>من خلال الاتصال يكتسب المرء خصائص المجتمع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ar-SA" dirty="0" smtClean="0"/>
              <a:t>   الذي يعيش </a:t>
            </a:r>
            <a:r>
              <a:rPr lang="ar-SA" dirty="0" err="1" smtClean="0"/>
              <a:t>فيه </a:t>
            </a:r>
            <a:r>
              <a:rPr lang="ar-SA" dirty="0" smtClean="0"/>
              <a:t>, وكذلك </a:t>
            </a:r>
            <a:r>
              <a:rPr lang="ar-SA" dirty="0" err="1" smtClean="0"/>
              <a:t>قيمه </a:t>
            </a:r>
            <a:r>
              <a:rPr lang="ar-SA" dirty="0" smtClean="0"/>
              <a:t>, </a:t>
            </a:r>
            <a:r>
              <a:rPr lang="ar-SA" dirty="0" err="1" smtClean="0"/>
              <a:t>وتقاليده </a:t>
            </a:r>
            <a:r>
              <a:rPr lang="ar-SA" dirty="0" smtClean="0"/>
              <a:t>, </a:t>
            </a:r>
            <a:r>
              <a:rPr lang="ar-SA" dirty="0" err="1" smtClean="0"/>
              <a:t>ومعتقداته </a:t>
            </a:r>
            <a:r>
              <a:rPr lang="ar-SA" dirty="0" smtClean="0"/>
              <a:t>, وينقلها الى غيره من خلال التنشئة الاجتماعية فيتحقق التكيف </a:t>
            </a:r>
            <a:r>
              <a:rPr lang="ar-SA" dirty="0" err="1" smtClean="0"/>
              <a:t>الاجتماعي </a:t>
            </a:r>
            <a:r>
              <a:rPr lang="ar-SA" dirty="0" smtClean="0"/>
              <a:t>؛ مع هذا </a:t>
            </a:r>
            <a:r>
              <a:rPr lang="ar-SA" dirty="0" err="1" smtClean="0"/>
              <a:t>المجتمع </a:t>
            </a:r>
            <a:r>
              <a:rPr lang="ar-SA" dirty="0" smtClean="0"/>
              <a:t>, والتوافق مع قيمه </a:t>
            </a:r>
            <a:r>
              <a:rPr lang="ar-SA" dirty="0" err="1" smtClean="0"/>
              <a:t>وعاداته .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المجالات المتنوعة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ar-SA" dirty="0" smtClean="0"/>
              <a:t>   تتنوع وظائف الاتصال </a:t>
            </a:r>
            <a:r>
              <a:rPr lang="ar-SA" dirty="0" err="1" smtClean="0"/>
              <a:t>وأدوارة</a:t>
            </a:r>
            <a:r>
              <a:rPr lang="ar-SA" dirty="0" smtClean="0"/>
              <a:t> بالنسبة الى </a:t>
            </a:r>
            <a:r>
              <a:rPr lang="ar-SA" dirty="0" err="1" smtClean="0"/>
              <a:t>المجتمع </a:t>
            </a:r>
            <a:r>
              <a:rPr lang="ar-SA" dirty="0" smtClean="0"/>
              <a:t>, ويتضح ذلك في مجالات </a:t>
            </a:r>
            <a:r>
              <a:rPr lang="ar-SA" dirty="0" err="1" smtClean="0"/>
              <a:t>متنوعة </a:t>
            </a:r>
            <a:r>
              <a:rPr lang="ar-SA" dirty="0" smtClean="0"/>
              <a:t>؛ </a:t>
            </a:r>
            <a:r>
              <a:rPr lang="ar-SA" dirty="0" err="1" smtClean="0"/>
              <a:t>منها </a:t>
            </a:r>
            <a:r>
              <a:rPr lang="ar-SA" dirty="0" smtClean="0"/>
              <a:t>: المجال الاقتصادي و السياسي و </a:t>
            </a:r>
            <a:r>
              <a:rPr lang="ar-SA" dirty="0" err="1" smtClean="0"/>
              <a:t>الصحي </a:t>
            </a:r>
            <a:r>
              <a:rPr lang="ar-SA" dirty="0" smtClean="0"/>
              <a:t>, ومجالات الإرشاد و </a:t>
            </a:r>
            <a:r>
              <a:rPr lang="ar-SA" dirty="0" err="1" smtClean="0"/>
              <a:t>الدعوة .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رابعاً: أنواع الاتصال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ar-SA" dirty="0" smtClean="0"/>
              <a:t>يمكن تصنيف الاتصال الى عدة </a:t>
            </a:r>
            <a:r>
              <a:rPr lang="ar-SA" dirty="0" err="1" smtClean="0"/>
              <a:t>أنواع </a:t>
            </a:r>
            <a:r>
              <a:rPr lang="ar-SA" dirty="0" smtClean="0"/>
              <a:t>, وفقاً لمعايير </a:t>
            </a:r>
            <a:r>
              <a:rPr lang="ar-SA" dirty="0" err="1" smtClean="0"/>
              <a:t>عدة :</a:t>
            </a:r>
            <a:r>
              <a:rPr lang="ar-SA" dirty="0" smtClean="0"/>
              <a:t> </a:t>
            </a:r>
          </a:p>
          <a:p>
            <a:pPr>
              <a:buNone/>
            </a:pPr>
            <a:r>
              <a:rPr lang="ar-SA" dirty="0" smtClean="0"/>
              <a:t>1- من حيث اللغة </a:t>
            </a:r>
            <a:r>
              <a:rPr lang="ar-SA" dirty="0" err="1" smtClean="0"/>
              <a:t>المستعملة :</a:t>
            </a:r>
            <a:endParaRPr lang="ar-SA" dirty="0" smtClean="0"/>
          </a:p>
          <a:p>
            <a:r>
              <a:rPr lang="ar-SA" dirty="0" smtClean="0"/>
              <a:t>      اتصال لفظي </a:t>
            </a:r>
          </a:p>
          <a:p>
            <a:pPr>
              <a:buNone/>
            </a:pPr>
            <a:r>
              <a:rPr lang="ar-SA" dirty="0" smtClean="0"/>
              <a:t>  ( باستعمال الكلمات المنطوقة </a:t>
            </a:r>
            <a:r>
              <a:rPr lang="ar-SA" dirty="0" err="1" smtClean="0"/>
              <a:t>والمكتوبة ) .</a:t>
            </a:r>
            <a:endParaRPr lang="ar-SA" dirty="0" smtClean="0"/>
          </a:p>
          <a:p>
            <a:r>
              <a:rPr lang="ar-SA" dirty="0" smtClean="0"/>
              <a:t>      اتصال غير لفظي </a:t>
            </a:r>
          </a:p>
          <a:p>
            <a:pPr>
              <a:buNone/>
            </a:pPr>
            <a:r>
              <a:rPr lang="ar-SA" dirty="0" smtClean="0"/>
              <a:t>  ( باستعمال </a:t>
            </a:r>
            <a:r>
              <a:rPr lang="ar-SA" dirty="0" err="1" smtClean="0"/>
              <a:t>تعابير</a:t>
            </a:r>
            <a:r>
              <a:rPr lang="ar-SA" dirty="0" smtClean="0"/>
              <a:t> الوجه و الاشارات و لغة </a:t>
            </a:r>
            <a:r>
              <a:rPr lang="ar-SA" dirty="0" err="1" smtClean="0"/>
              <a:t>الجسد ) .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dirty="0" smtClean="0"/>
              <a:t>العناصر التي سنتعرف عليها في الوحدة </a:t>
            </a:r>
            <a:r>
              <a:rPr lang="ar-SA" dirty="0" err="1" smtClean="0"/>
              <a:t>الاولى 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ar-SA" dirty="0" smtClean="0"/>
              <a:t>تعريف الاتصال </a:t>
            </a:r>
          </a:p>
          <a:p>
            <a:r>
              <a:rPr lang="ar-SA" dirty="0" smtClean="0"/>
              <a:t>عناصر الاتصال </a:t>
            </a:r>
          </a:p>
          <a:p>
            <a:r>
              <a:rPr lang="ar-SA" dirty="0" smtClean="0"/>
              <a:t>اهمية الاتصال </a:t>
            </a:r>
          </a:p>
          <a:p>
            <a:r>
              <a:rPr lang="ar-SA" dirty="0" smtClean="0"/>
              <a:t>انواع الاتصال</a:t>
            </a:r>
          </a:p>
          <a:p>
            <a:r>
              <a:rPr lang="ar-SA" dirty="0" smtClean="0"/>
              <a:t>سمات الاتصال</a:t>
            </a:r>
          </a:p>
          <a:p>
            <a:r>
              <a:rPr lang="ar-SA" dirty="0" smtClean="0"/>
              <a:t>معوقات الاتصال </a:t>
            </a:r>
          </a:p>
          <a:p>
            <a:r>
              <a:rPr lang="ar-SA" dirty="0" smtClean="0"/>
              <a:t>الاتصال مع الذات 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ar-SA" dirty="0" smtClean="0"/>
              <a:t>2- من حيث البعد الزمني او توقيت </a:t>
            </a:r>
            <a:r>
              <a:rPr lang="ar-SA" dirty="0" err="1" smtClean="0"/>
              <a:t>حدوثه :</a:t>
            </a:r>
            <a:endParaRPr lang="ar-SA" dirty="0" smtClean="0"/>
          </a:p>
          <a:p>
            <a:r>
              <a:rPr lang="ar-SA" dirty="0" smtClean="0"/>
              <a:t>     اتصال فوري او متزامن </a:t>
            </a:r>
          </a:p>
          <a:p>
            <a:pPr>
              <a:buNone/>
            </a:pPr>
            <a:r>
              <a:rPr lang="ar-SA" dirty="0" smtClean="0"/>
              <a:t>  ( بأن يتحدث شخص الى آخر بطريقة </a:t>
            </a:r>
            <a:r>
              <a:rPr lang="ar-SA" dirty="0" err="1" smtClean="0"/>
              <a:t>مباشرة ) .</a:t>
            </a:r>
            <a:endParaRPr lang="ar-SA" dirty="0" smtClean="0"/>
          </a:p>
          <a:p>
            <a:r>
              <a:rPr lang="ar-SA" dirty="0" smtClean="0"/>
              <a:t>    اتصال غير متزامن </a:t>
            </a:r>
          </a:p>
          <a:p>
            <a:pPr>
              <a:buNone/>
            </a:pPr>
            <a:r>
              <a:rPr lang="ar-SA" dirty="0" smtClean="0"/>
              <a:t>  ( بأن يكون هناك فاصل زمنى بين ارسال الرسالة وتلقيها من </a:t>
            </a:r>
            <a:r>
              <a:rPr lang="ar-SA" dirty="0" err="1" smtClean="0"/>
              <a:t>المستقبل </a:t>
            </a:r>
            <a:r>
              <a:rPr lang="ar-SA" dirty="0" smtClean="0"/>
              <a:t>, مثل الرسائل </a:t>
            </a:r>
            <a:r>
              <a:rPr lang="ar-SA" dirty="0" err="1" smtClean="0"/>
              <a:t>البريدية </a:t>
            </a:r>
            <a:r>
              <a:rPr lang="ar-SA" dirty="0" smtClean="0"/>
              <a:t>, ورسائل البريد الالكتروني</a:t>
            </a:r>
            <a:r>
              <a:rPr lang="ar-SA" dirty="0" err="1" smtClean="0"/>
              <a:t>) .</a:t>
            </a:r>
            <a:r>
              <a:rPr lang="ar-SA" dirty="0" smtClean="0"/>
              <a:t> 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ar-SA" dirty="0" smtClean="0"/>
              <a:t>3- من حيث </a:t>
            </a:r>
            <a:r>
              <a:rPr lang="ar-SA" dirty="0" err="1" smtClean="0"/>
              <a:t>رسميته :</a:t>
            </a:r>
            <a:endParaRPr lang="ar-SA" dirty="0" smtClean="0"/>
          </a:p>
          <a:p>
            <a:r>
              <a:rPr lang="ar-SA" dirty="0" smtClean="0"/>
              <a:t>     اتصال رسمي</a:t>
            </a:r>
          </a:p>
          <a:p>
            <a:pPr>
              <a:buNone/>
            </a:pPr>
            <a:r>
              <a:rPr lang="ar-SA" dirty="0" smtClean="0"/>
              <a:t>    ( مثل الاتصالات داخل بيئة العمل في المؤسسات الحكومية </a:t>
            </a:r>
          </a:p>
          <a:p>
            <a:pPr>
              <a:buNone/>
            </a:pPr>
            <a:r>
              <a:rPr lang="ar-SA" dirty="0" smtClean="0"/>
              <a:t>      </a:t>
            </a:r>
            <a:r>
              <a:rPr lang="ar-SA" dirty="0" err="1" smtClean="0"/>
              <a:t>وغيرها ) .</a:t>
            </a:r>
            <a:endParaRPr lang="ar-SA" dirty="0" smtClean="0"/>
          </a:p>
          <a:p>
            <a:r>
              <a:rPr lang="ar-SA" dirty="0" smtClean="0"/>
              <a:t>     اتصال غير رسمي </a:t>
            </a:r>
          </a:p>
          <a:p>
            <a:pPr>
              <a:buNone/>
            </a:pPr>
            <a:r>
              <a:rPr lang="ar-SA" dirty="0" smtClean="0"/>
              <a:t>    ( مثل ما يحدث بين الاصدقاء وأفراد </a:t>
            </a:r>
            <a:r>
              <a:rPr lang="ar-SA" dirty="0" err="1" smtClean="0"/>
              <a:t>الاسرة ) .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4- تصنيف الاتصال وفقا لعدد المشتركين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457200" y="1124744"/>
            <a:ext cx="8229600" cy="5400600"/>
          </a:xfrm>
        </p:spPr>
        <p:txBody>
          <a:bodyPr/>
          <a:lstStyle/>
          <a:p>
            <a:r>
              <a:rPr lang="ar-SA" sz="2800" dirty="0" smtClean="0"/>
              <a:t>اتصال ذاتي</a:t>
            </a:r>
          </a:p>
          <a:p>
            <a:pPr>
              <a:buNone/>
            </a:pPr>
            <a:r>
              <a:rPr lang="ar-SA" sz="2800" dirty="0" smtClean="0"/>
              <a:t>    ( وهو اتصال عقلي يحدث داخل الفرد حين يتحدث مع </a:t>
            </a:r>
            <a:r>
              <a:rPr lang="ar-SA" sz="2800" dirty="0" err="1" smtClean="0"/>
              <a:t>نفسه ) .</a:t>
            </a:r>
            <a:endParaRPr lang="ar-SA" sz="2800" dirty="0" smtClean="0"/>
          </a:p>
          <a:p>
            <a:r>
              <a:rPr lang="ar-SA" sz="2800" dirty="0" smtClean="0"/>
              <a:t>اتصال </a:t>
            </a:r>
            <a:r>
              <a:rPr lang="ar-SA" sz="2800" dirty="0" err="1" smtClean="0"/>
              <a:t>شخصي </a:t>
            </a:r>
            <a:r>
              <a:rPr lang="ar-SA" sz="2800" dirty="0" smtClean="0"/>
              <a:t>( اتصال وجهاً </a:t>
            </a:r>
            <a:r>
              <a:rPr lang="ar-SA" sz="2800" dirty="0" err="1" smtClean="0"/>
              <a:t>لوجه )</a:t>
            </a:r>
            <a:endParaRPr lang="ar-SA" sz="2800" dirty="0" smtClean="0"/>
          </a:p>
          <a:p>
            <a:pPr>
              <a:buNone/>
            </a:pPr>
            <a:r>
              <a:rPr lang="ar-SA" sz="2800" dirty="0" smtClean="0"/>
              <a:t>    ( وهو اتصال شخص بشخص آخر او مجموعة قليلة العدد من </a:t>
            </a:r>
            <a:r>
              <a:rPr lang="ar-SA" sz="2800" dirty="0" err="1" smtClean="0"/>
              <a:t>الاشخاص ) .</a:t>
            </a:r>
            <a:endParaRPr lang="ar-SA" sz="2800" dirty="0" smtClean="0"/>
          </a:p>
          <a:p>
            <a:r>
              <a:rPr lang="ar-SA" sz="2800" dirty="0" smtClean="0"/>
              <a:t>اتصال جمعي </a:t>
            </a:r>
          </a:p>
          <a:p>
            <a:pPr>
              <a:buNone/>
            </a:pPr>
            <a:r>
              <a:rPr lang="ar-SA" sz="2800" dirty="0" smtClean="0"/>
              <a:t>   ( وهو اتصال </a:t>
            </a:r>
            <a:r>
              <a:rPr lang="ar-SA" sz="2800" dirty="0" err="1" smtClean="0"/>
              <a:t>شحص</a:t>
            </a:r>
            <a:r>
              <a:rPr lang="ar-SA" sz="2800" dirty="0" smtClean="0"/>
              <a:t> بمجموعة كبيرة العدد نسبياً, ومتجانسة مع بعضها </a:t>
            </a:r>
            <a:r>
              <a:rPr lang="ar-SA" sz="2800" dirty="0" err="1" smtClean="0"/>
              <a:t>البعض </a:t>
            </a:r>
            <a:r>
              <a:rPr lang="ar-SA" sz="2800" dirty="0" smtClean="0"/>
              <a:t>, ومنه المحاضرات </a:t>
            </a:r>
            <a:r>
              <a:rPr lang="ar-SA" sz="2800" dirty="0" err="1" smtClean="0"/>
              <a:t>الجامعية .</a:t>
            </a:r>
            <a:endParaRPr lang="ar-SA" sz="2800" dirty="0" smtClean="0"/>
          </a:p>
          <a:p>
            <a:r>
              <a:rPr lang="ar-SA" sz="2800" dirty="0" smtClean="0"/>
              <a:t>اتصال جماهيري</a:t>
            </a:r>
          </a:p>
          <a:p>
            <a:pPr>
              <a:buNone/>
            </a:pPr>
            <a:r>
              <a:rPr lang="ar-SA" sz="2800" dirty="0" smtClean="0"/>
              <a:t>   ( وهو اتصال بمجموع من </a:t>
            </a:r>
            <a:r>
              <a:rPr lang="ar-SA" sz="2800" dirty="0" err="1" smtClean="0"/>
              <a:t>الجماهير </a:t>
            </a:r>
            <a:r>
              <a:rPr lang="ar-SA" sz="2800" dirty="0" smtClean="0"/>
              <a:t>, كثيرة </a:t>
            </a:r>
            <a:r>
              <a:rPr lang="ar-SA" sz="2800" dirty="0" err="1" smtClean="0"/>
              <a:t>العدد </a:t>
            </a:r>
            <a:r>
              <a:rPr lang="ar-SA" sz="2800" dirty="0" smtClean="0"/>
              <a:t>, ومتفاوتة </a:t>
            </a:r>
            <a:r>
              <a:rPr lang="ar-SA" sz="2800" dirty="0" err="1" smtClean="0"/>
              <a:t>المستوى </a:t>
            </a:r>
            <a:r>
              <a:rPr lang="ar-SA" sz="2800" dirty="0" smtClean="0"/>
              <a:t>, ومنتشرة في مناطق جغرافية كالاتصال </a:t>
            </a:r>
            <a:r>
              <a:rPr lang="ar-SA" sz="2800" dirty="0" err="1" smtClean="0"/>
              <a:t>التلفزيوني ) .</a:t>
            </a:r>
            <a:r>
              <a:rPr lang="ar-SA" sz="2800" dirty="0" smtClean="0"/>
              <a:t> </a:t>
            </a:r>
          </a:p>
          <a:p>
            <a:pPr>
              <a:buNone/>
            </a:pP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خامساً: سمات الاتصال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ar-SA" dirty="0" smtClean="0"/>
              <a:t>يتسم الاتصال بعدد من السمات نشير الى اهمها على هذا </a:t>
            </a:r>
            <a:r>
              <a:rPr lang="ar-SA" dirty="0" err="1" smtClean="0"/>
              <a:t>النحو:</a:t>
            </a:r>
            <a:endParaRPr lang="ar-SA" dirty="0" smtClean="0"/>
          </a:p>
          <a:p>
            <a:r>
              <a:rPr lang="ar-SA" dirty="0" smtClean="0"/>
              <a:t>الاتصال عملية دائمة و </a:t>
            </a:r>
            <a:r>
              <a:rPr lang="ar-SA" dirty="0" err="1" smtClean="0"/>
              <a:t>مستمرة .</a:t>
            </a:r>
            <a:endParaRPr lang="ar-SA" dirty="0" smtClean="0"/>
          </a:p>
          <a:p>
            <a:r>
              <a:rPr lang="ar-SA" dirty="0" smtClean="0"/>
              <a:t>الاتصال ينتشر في الزمان و </a:t>
            </a:r>
            <a:r>
              <a:rPr lang="ar-SA" dirty="0" err="1" smtClean="0"/>
              <a:t>المكان .</a:t>
            </a:r>
            <a:endParaRPr lang="ar-SA" dirty="0" smtClean="0"/>
          </a:p>
          <a:p>
            <a:r>
              <a:rPr lang="ar-SA" dirty="0" smtClean="0"/>
              <a:t>الاتصال عملية </a:t>
            </a:r>
            <a:r>
              <a:rPr lang="ar-SA" dirty="0" err="1" smtClean="0"/>
              <a:t>تفاعلية .</a:t>
            </a:r>
            <a:endParaRPr lang="ar-SA" dirty="0" smtClean="0"/>
          </a:p>
          <a:p>
            <a:r>
              <a:rPr lang="ar-SA" dirty="0" smtClean="0"/>
              <a:t>الاتصال يتسم بالتغير و </a:t>
            </a:r>
            <a:r>
              <a:rPr lang="ar-SA" dirty="0" err="1" smtClean="0"/>
              <a:t>التجدد .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457200" y="260648"/>
            <a:ext cx="8229600" cy="640871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ar-SA" sz="2800" dirty="0" smtClean="0"/>
              <a:t>1- الاتصال عملية دائمة و مستمرة </a:t>
            </a:r>
          </a:p>
          <a:p>
            <a:pPr>
              <a:buNone/>
            </a:pPr>
            <a:endParaRPr lang="ar-SA" sz="2800" dirty="0" smtClean="0"/>
          </a:p>
          <a:p>
            <a:pPr>
              <a:buNone/>
            </a:pPr>
            <a:endParaRPr lang="ar-SA" sz="2800" dirty="0" smtClean="0"/>
          </a:p>
          <a:p>
            <a:pPr>
              <a:buNone/>
            </a:pPr>
            <a:r>
              <a:rPr lang="ar-SA" sz="2800" dirty="0" smtClean="0"/>
              <a:t>2- الاتصال ينتشر في الزمان و المكان </a:t>
            </a:r>
          </a:p>
          <a:p>
            <a:pPr>
              <a:buNone/>
            </a:pPr>
            <a:endParaRPr lang="ar-SA" sz="2800" dirty="0" smtClean="0"/>
          </a:p>
          <a:p>
            <a:pPr>
              <a:buNone/>
            </a:pPr>
            <a:endParaRPr lang="ar-SA" sz="2800" dirty="0" smtClean="0"/>
          </a:p>
          <a:p>
            <a:pPr>
              <a:buNone/>
            </a:pPr>
            <a:r>
              <a:rPr lang="ar-SA" sz="2800" dirty="0" smtClean="0"/>
              <a:t>3- الاتصال عملية تفاعلية </a:t>
            </a:r>
          </a:p>
          <a:p>
            <a:pPr>
              <a:buNone/>
            </a:pPr>
            <a:endParaRPr lang="ar-SA" sz="2800" dirty="0" smtClean="0"/>
          </a:p>
          <a:p>
            <a:pPr>
              <a:buNone/>
            </a:pPr>
            <a:endParaRPr lang="ar-SA" sz="2800" dirty="0" smtClean="0"/>
          </a:p>
          <a:p>
            <a:pPr>
              <a:buNone/>
            </a:pPr>
            <a:r>
              <a:rPr lang="ar-SA" sz="2800" dirty="0" smtClean="0"/>
              <a:t>4- الاتصال يتسم بالتغير و التجدد</a:t>
            </a:r>
            <a:endParaRPr lang="ar-SA" sz="2800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سادساً: معوقات الاتصال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ar-SA" dirty="0" smtClean="0"/>
              <a:t>يمكن ان يتعرض الاتصال لعوائق تحول دون وصول </a:t>
            </a:r>
            <a:r>
              <a:rPr lang="ar-SA" dirty="0" err="1" smtClean="0"/>
              <a:t>الرسالة </a:t>
            </a:r>
            <a:r>
              <a:rPr lang="ar-SA" dirty="0" smtClean="0"/>
              <a:t>, او تؤثر في مضمونها مما يؤدي الى سوء الفهم او عدم تحقق الهدف من </a:t>
            </a:r>
            <a:r>
              <a:rPr lang="ar-SA" dirty="0" err="1" smtClean="0"/>
              <a:t>الاتصال </a:t>
            </a:r>
            <a:r>
              <a:rPr lang="ar-SA" dirty="0" smtClean="0"/>
              <a:t>, ومن هذه </a:t>
            </a:r>
            <a:r>
              <a:rPr lang="ar-SA" dirty="0" err="1" smtClean="0"/>
              <a:t>العوائق :</a:t>
            </a:r>
            <a:endParaRPr lang="ar-SA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457200" y="260648"/>
            <a:ext cx="8229600" cy="633670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ar-SA" sz="2800" dirty="0" smtClean="0"/>
              <a:t>1- عدم الخبرة المشتركة </a:t>
            </a:r>
          </a:p>
          <a:p>
            <a:pPr>
              <a:buNone/>
            </a:pPr>
            <a:endParaRPr lang="ar-SA" sz="2800" dirty="0" smtClean="0"/>
          </a:p>
          <a:p>
            <a:pPr>
              <a:buNone/>
            </a:pPr>
            <a:endParaRPr lang="ar-SA" sz="2800" dirty="0" smtClean="0"/>
          </a:p>
          <a:p>
            <a:pPr>
              <a:buNone/>
            </a:pPr>
            <a:r>
              <a:rPr lang="ar-SA" sz="2800" dirty="0" smtClean="0"/>
              <a:t>2- التشويش</a:t>
            </a:r>
          </a:p>
          <a:p>
            <a:pPr>
              <a:buNone/>
            </a:pPr>
            <a:endParaRPr lang="ar-SA" sz="2800" dirty="0" smtClean="0"/>
          </a:p>
          <a:p>
            <a:pPr>
              <a:buNone/>
            </a:pPr>
            <a:endParaRPr lang="ar-SA" sz="2800" dirty="0" smtClean="0"/>
          </a:p>
          <a:p>
            <a:pPr>
              <a:buNone/>
            </a:pPr>
            <a:r>
              <a:rPr lang="ar-SA" sz="2800" dirty="0" smtClean="0"/>
              <a:t>3- عوائق لدى المرسل او المستقبل</a:t>
            </a:r>
          </a:p>
          <a:p>
            <a:pPr>
              <a:buNone/>
            </a:pPr>
            <a:endParaRPr lang="ar-SA" sz="2800" dirty="0" smtClean="0"/>
          </a:p>
          <a:p>
            <a:pPr>
              <a:buNone/>
            </a:pPr>
            <a:endParaRPr lang="ar-SA" sz="2800" dirty="0" smtClean="0"/>
          </a:p>
          <a:p>
            <a:pPr>
              <a:buNone/>
            </a:pPr>
            <a:r>
              <a:rPr lang="ar-SA" sz="2800" dirty="0" smtClean="0"/>
              <a:t>4- استعمال وسيلة غير ملائمة لطبيعة الرسالة او الجمهور</a:t>
            </a:r>
            <a:endParaRPr lang="ar-SA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سابعاً: الاتصال مع الذات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ar-SA" dirty="0" smtClean="0"/>
              <a:t>تعد الذات محوراً </a:t>
            </a:r>
            <a:r>
              <a:rPr lang="ar-SA" dirty="0" err="1" smtClean="0"/>
              <a:t>لانواع</a:t>
            </a:r>
            <a:r>
              <a:rPr lang="ar-SA" dirty="0" smtClean="0"/>
              <a:t> الاتصال </a:t>
            </a:r>
            <a:r>
              <a:rPr lang="ar-SA" dirty="0" err="1" smtClean="0"/>
              <a:t>كافة </a:t>
            </a:r>
            <a:r>
              <a:rPr lang="ar-SA" dirty="0" smtClean="0"/>
              <a:t>, فالذات هي التي تفكر و تدرك وتعي و تفسر الرسائل </a:t>
            </a:r>
            <a:r>
              <a:rPr lang="ar-SA" dirty="0" err="1" smtClean="0"/>
              <a:t>الاتصالية </a:t>
            </a:r>
            <a:r>
              <a:rPr lang="ar-SA" dirty="0" smtClean="0"/>
              <a:t>, و إن ادراك الذات و اكتشافها وفهمها و إدارتها </a:t>
            </a:r>
            <a:r>
              <a:rPr lang="ar-SA" dirty="0" err="1" smtClean="0"/>
              <a:t>بكفاءة </a:t>
            </a:r>
            <a:r>
              <a:rPr lang="ar-SA" dirty="0" smtClean="0"/>
              <a:t>, بل و تطويرها و تنميتها امر لا غنى عنه في أي </a:t>
            </a:r>
            <a:r>
              <a:rPr lang="ar-SA" dirty="0" err="1" smtClean="0"/>
              <a:t>اتصال .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dirty="0" smtClean="0"/>
              <a:t>أ- اكتشاف الذات وفهمها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457200" y="1196752"/>
            <a:ext cx="8229600" cy="5328592"/>
          </a:xfrm>
        </p:spPr>
        <p:txBody>
          <a:bodyPr>
            <a:normAutofit/>
          </a:bodyPr>
          <a:lstStyle/>
          <a:p>
            <a:r>
              <a:rPr lang="ar-SA" sz="2800" dirty="0" err="1" smtClean="0"/>
              <a:t>يتوفق</a:t>
            </a:r>
            <a:r>
              <a:rPr lang="ar-SA" sz="2800" dirty="0" smtClean="0"/>
              <a:t> الاتصال مع الذات على ما يسمى </a:t>
            </a:r>
            <a:r>
              <a:rPr lang="ar-SA" sz="2800" dirty="0" err="1" smtClean="0"/>
              <a:t>بـ</a:t>
            </a:r>
            <a:r>
              <a:rPr lang="ar-SA" sz="2800" dirty="0" smtClean="0"/>
              <a:t> ” ادراك </a:t>
            </a:r>
            <a:r>
              <a:rPr lang="ar-SA" sz="2800" dirty="0" err="1" smtClean="0"/>
              <a:t>الذات ‘‘ .</a:t>
            </a:r>
            <a:endParaRPr lang="ar-SA" sz="2800" dirty="0" smtClean="0"/>
          </a:p>
          <a:p>
            <a:r>
              <a:rPr lang="ar-SA" sz="2800" dirty="0" smtClean="0"/>
              <a:t>الواقع ان الصورة يكونها المرء عن </a:t>
            </a:r>
            <a:r>
              <a:rPr lang="ar-SA" sz="2800" dirty="0" err="1" smtClean="0"/>
              <a:t>ذاته </a:t>
            </a:r>
            <a:r>
              <a:rPr lang="ar-SA" sz="2800" dirty="0" smtClean="0"/>
              <a:t>( صورة </a:t>
            </a:r>
            <a:r>
              <a:rPr lang="ar-SA" sz="2800" dirty="0" err="1" smtClean="0"/>
              <a:t>الذات </a:t>
            </a:r>
            <a:r>
              <a:rPr lang="ar-SA" sz="2800" dirty="0" smtClean="0"/>
              <a:t>) تعد من اكثر العوامل تأثيراً في تقديره </a:t>
            </a:r>
            <a:r>
              <a:rPr lang="ar-SA" sz="2800" dirty="0" err="1" smtClean="0"/>
              <a:t>لذاته .</a:t>
            </a:r>
            <a:endParaRPr lang="ar-SA" sz="2800" dirty="0" smtClean="0"/>
          </a:p>
          <a:p>
            <a:r>
              <a:rPr lang="ar-SA" sz="2800" dirty="0" smtClean="0"/>
              <a:t>يتفق علماء النفس على ان مفهوم الذات و صورة الذات على علاقة وثيقة </a:t>
            </a:r>
            <a:r>
              <a:rPr lang="ar-SA" sz="2800" dirty="0" err="1" smtClean="0"/>
              <a:t>بالسلوك .</a:t>
            </a:r>
            <a:endParaRPr lang="ar-SA" sz="2800" dirty="0" smtClean="0"/>
          </a:p>
          <a:p>
            <a:r>
              <a:rPr lang="ar-SA" sz="2800" dirty="0" smtClean="0"/>
              <a:t>نحن لا نولد و لدينا صورة </a:t>
            </a:r>
            <a:r>
              <a:rPr lang="ar-SA" sz="2800" dirty="0" err="1" smtClean="0"/>
              <a:t>لذاتنا </a:t>
            </a:r>
            <a:r>
              <a:rPr lang="ar-SA" sz="2800" dirty="0" smtClean="0"/>
              <a:t>, فصورة الذات مكتسبة وهي تتشكل من خلال </a:t>
            </a:r>
            <a:r>
              <a:rPr lang="ar-SA" sz="2800" dirty="0" err="1" smtClean="0"/>
              <a:t>معتقداتنا .</a:t>
            </a:r>
            <a:endParaRPr lang="ar-SA" sz="2800" dirty="0" smtClean="0"/>
          </a:p>
          <a:p>
            <a:r>
              <a:rPr lang="ar-SA" sz="2800" dirty="0" smtClean="0"/>
              <a:t>ان افكار الشخص المتعلقة بذاته تتشكل في الاساس من خلال رؤيته لتجارب الماضي: </a:t>
            </a:r>
            <a:r>
              <a:rPr lang="ar-SA" sz="2800" dirty="0" err="1" smtClean="0"/>
              <a:t>نجاحاته </a:t>
            </a:r>
            <a:r>
              <a:rPr lang="ar-SA" sz="2800" dirty="0" smtClean="0"/>
              <a:t>, و </a:t>
            </a:r>
            <a:r>
              <a:rPr lang="ar-SA" sz="2800" dirty="0" err="1" smtClean="0"/>
              <a:t>اخفاقاته </a:t>
            </a:r>
            <a:r>
              <a:rPr lang="ar-SA" sz="2800" dirty="0" smtClean="0"/>
              <a:t>, و الكيفية التي يحكم </a:t>
            </a:r>
            <a:r>
              <a:rPr lang="ar-SA" sz="2800" dirty="0" err="1" smtClean="0"/>
              <a:t>بها</a:t>
            </a:r>
            <a:r>
              <a:rPr lang="ar-SA" sz="2800" dirty="0" smtClean="0"/>
              <a:t> </a:t>
            </a:r>
            <a:r>
              <a:rPr lang="ar-SA" sz="2800" dirty="0" err="1" smtClean="0"/>
              <a:t>الاشخاص .</a:t>
            </a:r>
            <a:endParaRPr lang="ar-SA" sz="2800" dirty="0" smtClean="0"/>
          </a:p>
          <a:p>
            <a:r>
              <a:rPr lang="ar-SA" sz="2800" dirty="0" smtClean="0"/>
              <a:t>ان تقدير الفرد لنفسه من اهم العوامل المؤثرة في </a:t>
            </a:r>
            <a:r>
              <a:rPr lang="ar-SA" sz="2800" dirty="0" err="1" smtClean="0"/>
              <a:t>الاتصال .</a:t>
            </a:r>
            <a:endParaRPr lang="ar-SA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dirty="0" smtClean="0"/>
              <a:t>ب- تقدير الذات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ar-SA" dirty="0" smtClean="0"/>
              <a:t>يمكن تعريف تقدير الذات بأنه تقييم الفرد الكلى </a:t>
            </a:r>
            <a:r>
              <a:rPr lang="ar-SA" dirty="0" err="1" smtClean="0"/>
              <a:t>لذاته </a:t>
            </a:r>
            <a:r>
              <a:rPr lang="ar-SA" dirty="0" smtClean="0"/>
              <a:t>؛ إما بطريقة إيجابية او </a:t>
            </a:r>
            <a:r>
              <a:rPr lang="ar-SA" dirty="0" err="1" smtClean="0"/>
              <a:t>سلبية .</a:t>
            </a:r>
            <a:endParaRPr lang="ar-SA" dirty="0" smtClean="0"/>
          </a:p>
          <a:p>
            <a:r>
              <a:rPr lang="ar-SA" dirty="0" smtClean="0"/>
              <a:t>تقدير الذات هو في الاساس شعور المرء بكفاءة ذاته و قيمتها انه الرؤية التي يحملها المرء عن قيمة </a:t>
            </a:r>
            <a:r>
              <a:rPr lang="ar-SA" dirty="0" err="1" smtClean="0"/>
              <a:t>ذاته .</a:t>
            </a:r>
            <a:r>
              <a:rPr lang="ar-SA" dirty="0" smtClean="0"/>
              <a:t> 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مقدمة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ar-SA" dirty="0" smtClean="0"/>
              <a:t>   كان الاتصال ومازال احد الاعمال التي يرتبط وجودها بوجود </a:t>
            </a:r>
            <a:r>
              <a:rPr lang="ar-SA" dirty="0" err="1" smtClean="0"/>
              <a:t>الانسان </a:t>
            </a:r>
            <a:r>
              <a:rPr lang="ar-SA" dirty="0" smtClean="0"/>
              <a:t>؛ ومرد ذلك الى انه مدني </a:t>
            </a:r>
            <a:r>
              <a:rPr lang="ar-SA" dirty="0" err="1" smtClean="0"/>
              <a:t>بطبعه </a:t>
            </a:r>
            <a:r>
              <a:rPr lang="ar-SA" dirty="0" smtClean="0"/>
              <a:t>, وانه مفطور على الحرص على ان يفهم </a:t>
            </a:r>
            <a:r>
              <a:rPr lang="ar-SA" dirty="0" err="1" smtClean="0"/>
              <a:t>غيره </a:t>
            </a:r>
            <a:r>
              <a:rPr lang="ar-SA" dirty="0" smtClean="0"/>
              <a:t>, ويفهمه غيره وهذا الفهم يتأتى بما نسميه الاتصال الانساني </a:t>
            </a:r>
            <a:r>
              <a:rPr lang="en-US" dirty="0" smtClean="0"/>
              <a:t>Human Communication .</a:t>
            </a:r>
            <a:endParaRPr lang="ar-SA" dirty="0" smtClean="0"/>
          </a:p>
          <a:p>
            <a:pPr>
              <a:buNone/>
            </a:pPr>
            <a:r>
              <a:rPr lang="ar-SA" dirty="0" smtClean="0"/>
              <a:t>                    فما المقصود </a:t>
            </a:r>
            <a:r>
              <a:rPr lang="ar-SA" dirty="0" err="1" smtClean="0"/>
              <a:t>بالاتصال ؟</a:t>
            </a:r>
            <a:endParaRPr lang="ar-SA" dirty="0" smtClean="0"/>
          </a:p>
          <a:p>
            <a:pPr>
              <a:buNone/>
            </a:pPr>
            <a:r>
              <a:rPr lang="ar-SA" dirty="0"/>
              <a:t> </a:t>
            </a:r>
            <a:r>
              <a:rPr lang="ar-SA" dirty="0" smtClean="0"/>
              <a:t>                   وما </a:t>
            </a:r>
            <a:r>
              <a:rPr lang="ar-SA" dirty="0" err="1" smtClean="0"/>
              <a:t>عناصره ؟</a:t>
            </a:r>
            <a:endParaRPr lang="ar-SA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إدارة الذات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ar-SA" dirty="0" smtClean="0"/>
              <a:t>لا يتطلب الاتصال الفعال مجرد اكتشاف الذات و فهمها و انما ايضاً إدارتها بكفاءة و من ثم تطويرها و </a:t>
            </a:r>
            <a:r>
              <a:rPr lang="ar-SA" dirty="0" err="1" smtClean="0"/>
              <a:t>تنميتها .</a:t>
            </a:r>
            <a:endParaRPr lang="ar-SA" dirty="0" smtClean="0"/>
          </a:p>
          <a:p>
            <a:r>
              <a:rPr lang="ar-SA" dirty="0" smtClean="0"/>
              <a:t>المقصود بإدارة </a:t>
            </a:r>
            <a:r>
              <a:rPr lang="ar-SA" dirty="0" err="1" smtClean="0"/>
              <a:t>الذات </a:t>
            </a:r>
            <a:r>
              <a:rPr lang="ar-SA" dirty="0" smtClean="0"/>
              <a:t>” ان يتمكن الشخص من التحكم في نفسه و </a:t>
            </a:r>
            <a:r>
              <a:rPr lang="ar-SA" dirty="0" err="1" smtClean="0"/>
              <a:t>مشاعره </a:t>
            </a:r>
            <a:r>
              <a:rPr lang="ar-SA" dirty="0" smtClean="0"/>
              <a:t>, وكذلك تعديل اتجاهاته لتكون مناسبة للموقف و إدارة الوقت و تعديل السلوك بما يجعله يؤدي بكفاءة و </a:t>
            </a:r>
            <a:r>
              <a:rPr lang="ar-SA" dirty="0" err="1" smtClean="0"/>
              <a:t>فعالية ‘‘ .</a:t>
            </a:r>
            <a:endParaRPr lang="ar-SA" dirty="0" smtClean="0"/>
          </a:p>
          <a:p>
            <a:r>
              <a:rPr lang="ar-SA" dirty="0" smtClean="0"/>
              <a:t>إدارة الذات هي المدخل الرئيسي </a:t>
            </a:r>
            <a:r>
              <a:rPr lang="ar-SA" dirty="0" err="1" smtClean="0"/>
              <a:t>للتغيير </a:t>
            </a:r>
            <a:r>
              <a:rPr lang="ar-SA" dirty="0" smtClean="0"/>
              <a:t>, وان حسن إدارة الذات يجعل الشخصية إيجابية وفاعلة بما ييسر له عملية إدارة الآخرين </a:t>
            </a:r>
            <a:r>
              <a:rPr lang="ar-SA" dirty="0" err="1" smtClean="0"/>
              <a:t>وقيادتهم .</a:t>
            </a:r>
            <a:endParaRPr lang="ar-SA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تطوير الذات و تنميتها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ar-SA" dirty="0" smtClean="0"/>
              <a:t>تنمية </a:t>
            </a:r>
            <a:r>
              <a:rPr lang="ar-SA" dirty="0" err="1" smtClean="0"/>
              <a:t>الذات </a:t>
            </a:r>
            <a:r>
              <a:rPr lang="ar-SA" dirty="0" smtClean="0"/>
              <a:t>” عملية يقصد </a:t>
            </a:r>
            <a:r>
              <a:rPr lang="ar-SA" dirty="0" err="1" smtClean="0"/>
              <a:t>بها</a:t>
            </a:r>
            <a:r>
              <a:rPr lang="ar-SA" dirty="0" smtClean="0"/>
              <a:t> تحسين الذات وتطويرها </a:t>
            </a:r>
            <a:r>
              <a:rPr lang="ar-SA" dirty="0" err="1" smtClean="0"/>
              <a:t>وتفعيلها</a:t>
            </a:r>
            <a:r>
              <a:rPr lang="ar-SA" dirty="0" smtClean="0"/>
              <a:t> لتحقيق الاهداف </a:t>
            </a:r>
            <a:r>
              <a:rPr lang="ar-SA" dirty="0" err="1" smtClean="0"/>
              <a:t>المطلوبة ‘‘ .</a:t>
            </a:r>
            <a:r>
              <a:rPr lang="ar-SA" dirty="0" smtClean="0"/>
              <a:t> </a:t>
            </a:r>
          </a:p>
          <a:p>
            <a:r>
              <a:rPr lang="ar-SA" dirty="0" smtClean="0"/>
              <a:t>اجراءات عملية تطوير </a:t>
            </a:r>
            <a:r>
              <a:rPr lang="ar-SA" dirty="0" err="1" smtClean="0"/>
              <a:t>الذات :</a:t>
            </a:r>
            <a:endParaRPr lang="ar-SA" dirty="0" smtClean="0"/>
          </a:p>
          <a:p>
            <a:pPr>
              <a:buNone/>
            </a:pPr>
            <a:r>
              <a:rPr lang="ar-SA" dirty="0" smtClean="0"/>
              <a:t>1-    قبول الذات </a:t>
            </a:r>
          </a:p>
          <a:p>
            <a:pPr>
              <a:buNone/>
            </a:pPr>
            <a:r>
              <a:rPr lang="ar-SA" dirty="0" smtClean="0"/>
              <a:t>    ( هي اول خطوة نحو تطوير </a:t>
            </a:r>
            <a:r>
              <a:rPr lang="ar-SA" dirty="0" err="1" smtClean="0"/>
              <a:t>الذات </a:t>
            </a:r>
            <a:r>
              <a:rPr lang="ar-SA" dirty="0" smtClean="0"/>
              <a:t>, ان يتقبل الشخص ذاته على </a:t>
            </a:r>
            <a:r>
              <a:rPr lang="ar-SA" dirty="0" err="1" smtClean="0"/>
              <a:t>علاتها</a:t>
            </a:r>
            <a:r>
              <a:rPr lang="ar-SA" dirty="0" smtClean="0"/>
              <a:t> بمميزاتها و </a:t>
            </a:r>
            <a:r>
              <a:rPr lang="ar-SA" dirty="0" err="1" smtClean="0"/>
              <a:t>سلبياتها ) .</a:t>
            </a:r>
            <a:endParaRPr lang="ar-SA" dirty="0" smtClean="0"/>
          </a:p>
          <a:p>
            <a:pPr>
              <a:buNone/>
            </a:pP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457200" y="692696"/>
            <a:ext cx="8229600" cy="5433467"/>
          </a:xfrm>
        </p:spPr>
        <p:txBody>
          <a:bodyPr/>
          <a:lstStyle/>
          <a:p>
            <a:pPr>
              <a:buNone/>
            </a:pPr>
            <a:r>
              <a:rPr lang="ar-SA" dirty="0" smtClean="0"/>
              <a:t>2- ادراك جوانب القصور</a:t>
            </a:r>
          </a:p>
          <a:p>
            <a:pPr>
              <a:buNone/>
            </a:pPr>
            <a:r>
              <a:rPr lang="ar-SA" dirty="0" smtClean="0"/>
              <a:t>   ( ان ينظر الشخص الى ذاته نظرة </a:t>
            </a:r>
            <a:r>
              <a:rPr lang="ar-SA" dirty="0" err="1" smtClean="0"/>
              <a:t>متزنة </a:t>
            </a:r>
            <a:r>
              <a:rPr lang="ar-SA" dirty="0" smtClean="0"/>
              <a:t>, فيدرك جوانب الضعف فيها او اوجه </a:t>
            </a:r>
            <a:r>
              <a:rPr lang="ar-SA" dirty="0" err="1" smtClean="0"/>
              <a:t>القصور ) .</a:t>
            </a:r>
            <a:endParaRPr lang="ar-SA" dirty="0" smtClean="0"/>
          </a:p>
          <a:p>
            <a:r>
              <a:rPr lang="ar-SA" dirty="0" smtClean="0"/>
              <a:t>ليس في الحياة شيء كامل او </a:t>
            </a:r>
            <a:r>
              <a:rPr lang="ar-SA" dirty="0" err="1" smtClean="0"/>
              <a:t>مثالي </a:t>
            </a:r>
            <a:r>
              <a:rPr lang="ar-SA" dirty="0" smtClean="0"/>
              <a:t>, وكل منا لديه نقاط قوة </a:t>
            </a:r>
            <a:r>
              <a:rPr lang="ar-SA" dirty="0" err="1" smtClean="0"/>
              <a:t>معينة </a:t>
            </a:r>
            <a:r>
              <a:rPr lang="ar-SA" dirty="0" smtClean="0"/>
              <a:t>, كما لديه نقاط </a:t>
            </a:r>
            <a:r>
              <a:rPr lang="ar-SA" dirty="0" err="1" smtClean="0"/>
              <a:t>ضعف .</a:t>
            </a:r>
            <a:endParaRPr lang="ar-SA" dirty="0" smtClean="0"/>
          </a:p>
          <a:p>
            <a:pPr>
              <a:buNone/>
            </a:pPr>
            <a:r>
              <a:rPr lang="ar-SA" dirty="0" smtClean="0"/>
              <a:t>3- تجنب تحقير الذات </a:t>
            </a:r>
          </a:p>
          <a:p>
            <a:pPr>
              <a:buNone/>
            </a:pPr>
            <a:r>
              <a:rPr lang="ar-SA" dirty="0" smtClean="0"/>
              <a:t>   ( تنتج مشاعر تحقير الذات من عدة اسباب منها الفشل في تحقيق </a:t>
            </a:r>
            <a:r>
              <a:rPr lang="ar-SA" dirty="0" err="1" smtClean="0"/>
              <a:t>هدف </a:t>
            </a:r>
            <a:r>
              <a:rPr lang="ar-SA" dirty="0" smtClean="0"/>
              <a:t>, او </a:t>
            </a:r>
            <a:r>
              <a:rPr lang="ar-SA" dirty="0" err="1" smtClean="0"/>
              <a:t>قيامه</a:t>
            </a:r>
            <a:r>
              <a:rPr lang="ar-SA" dirty="0" smtClean="0"/>
              <a:t> بتصرف غير </a:t>
            </a:r>
            <a:r>
              <a:rPr lang="ar-SA" dirty="0" err="1" smtClean="0"/>
              <a:t>كفؤ ) .</a:t>
            </a:r>
            <a:endParaRPr lang="ar-SA" dirty="0" smtClean="0"/>
          </a:p>
          <a:p>
            <a:r>
              <a:rPr lang="ar-SA" dirty="0" smtClean="0"/>
              <a:t> المهم ان يحاول الشخص التخلص من كل المشاعر </a:t>
            </a:r>
            <a:r>
              <a:rPr lang="ar-SA" dirty="0" err="1" smtClean="0"/>
              <a:t>السلبية .</a:t>
            </a:r>
            <a:r>
              <a:rPr lang="ar-SA" dirty="0" smtClean="0"/>
              <a:t> </a:t>
            </a:r>
          </a:p>
          <a:p>
            <a:pPr>
              <a:buNone/>
            </a:pP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457200" y="692696"/>
            <a:ext cx="8229600" cy="597666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ar-SA" dirty="0" smtClean="0"/>
              <a:t>4- الثقة بالنفس </a:t>
            </a:r>
          </a:p>
          <a:p>
            <a:pPr>
              <a:buNone/>
            </a:pPr>
            <a:r>
              <a:rPr lang="ar-SA" smtClean="0"/>
              <a:t>    ( </a:t>
            </a:r>
            <a:r>
              <a:rPr lang="ar-SA" dirty="0" smtClean="0"/>
              <a:t>الثقة بالنفس تعني الاحساس و الشعور بالقوة و القدرة و الجرأة في انجاز الاعمال المطلوبة بالمستوى </a:t>
            </a:r>
            <a:r>
              <a:rPr lang="ar-SA" dirty="0" err="1" smtClean="0"/>
              <a:t>المطلوب ) .</a:t>
            </a:r>
            <a:endParaRPr lang="ar-SA" dirty="0" smtClean="0"/>
          </a:p>
          <a:p>
            <a:r>
              <a:rPr lang="ar-SA" dirty="0" smtClean="0"/>
              <a:t>البعد الروحي له دور في تدعيم الثقة </a:t>
            </a:r>
            <a:r>
              <a:rPr lang="ar-SA" dirty="0" err="1" smtClean="0"/>
              <a:t>بالنفس .</a:t>
            </a:r>
            <a:endParaRPr lang="ar-SA" dirty="0" smtClean="0"/>
          </a:p>
          <a:p>
            <a:r>
              <a:rPr lang="ar-SA" dirty="0" smtClean="0"/>
              <a:t>على من يسعى لتطوير ذاته ان يثق اولاً في الله ثم في </a:t>
            </a:r>
            <a:r>
              <a:rPr lang="ar-SA" dirty="0" err="1" smtClean="0"/>
              <a:t>نفسة</a:t>
            </a:r>
            <a:r>
              <a:rPr lang="ar-SA" dirty="0" smtClean="0"/>
              <a:t> </a:t>
            </a:r>
            <a:r>
              <a:rPr lang="ar-SA" dirty="0" err="1" smtClean="0"/>
              <a:t>وقدراته .</a:t>
            </a:r>
            <a:endParaRPr lang="ar-SA" dirty="0" smtClean="0"/>
          </a:p>
          <a:p>
            <a:pPr>
              <a:buNone/>
            </a:pPr>
            <a:r>
              <a:rPr lang="ar-SA" dirty="0" smtClean="0"/>
              <a:t>5- تحويل الافكار السلبية الى إيجابية </a:t>
            </a:r>
          </a:p>
          <a:p>
            <a:r>
              <a:rPr lang="ar-SA" dirty="0" smtClean="0"/>
              <a:t>يتضمن ذلك اعادة برمجة الذات وان يبحث الشخص عن حقيقة </a:t>
            </a:r>
            <a:r>
              <a:rPr lang="ar-SA" dirty="0" err="1" smtClean="0"/>
              <a:t>ذاته .</a:t>
            </a:r>
            <a:endParaRPr lang="ar-SA" dirty="0" smtClean="0"/>
          </a:p>
          <a:p>
            <a:r>
              <a:rPr lang="ar-SA" dirty="0" smtClean="0"/>
              <a:t>على الشخص ان يستبدل الافكار السلبية </a:t>
            </a:r>
            <a:r>
              <a:rPr lang="ar-SA" dirty="0" err="1" smtClean="0"/>
              <a:t>بالإيجابية .</a:t>
            </a:r>
            <a:r>
              <a:rPr lang="ar-SA" dirty="0" smtClean="0"/>
              <a:t> 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اولاً: تعريف الاتصال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457200" y="1484784"/>
            <a:ext cx="8229600" cy="4641379"/>
          </a:xfrm>
        </p:spPr>
        <p:txBody>
          <a:bodyPr/>
          <a:lstStyle/>
          <a:p>
            <a:pPr>
              <a:buNone/>
            </a:pPr>
            <a:r>
              <a:rPr lang="ar-SA" dirty="0" smtClean="0"/>
              <a:t>   ليس هناك اتفاق على تعريف هذا </a:t>
            </a:r>
            <a:r>
              <a:rPr lang="ar-SA" dirty="0" err="1" smtClean="0"/>
              <a:t>المصطلح .</a:t>
            </a:r>
            <a:endParaRPr lang="ar-SA" dirty="0" smtClean="0"/>
          </a:p>
          <a:p>
            <a:pPr>
              <a:buNone/>
            </a:pPr>
            <a:endParaRPr lang="ar-SA" dirty="0" smtClean="0"/>
          </a:p>
          <a:p>
            <a:pPr>
              <a:buNone/>
            </a:pPr>
            <a:endParaRPr lang="ar-SA" dirty="0" smtClean="0"/>
          </a:p>
          <a:p>
            <a:pPr>
              <a:buNone/>
            </a:pPr>
            <a:r>
              <a:rPr lang="ar-SA" dirty="0" smtClean="0"/>
              <a:t> يمكن تعريف الاتصال </a:t>
            </a:r>
            <a:r>
              <a:rPr lang="ar-SA" dirty="0" err="1" smtClean="0"/>
              <a:t>بأنه : </a:t>
            </a:r>
            <a:r>
              <a:rPr lang="ar-SA" dirty="0" smtClean="0"/>
              <a:t>” تبادل المعلومات والآراء والمشاعر عن طريق رموز </a:t>
            </a:r>
            <a:r>
              <a:rPr lang="ar-SA" dirty="0" err="1" smtClean="0"/>
              <a:t>واشارات</a:t>
            </a:r>
            <a:r>
              <a:rPr lang="ar-SA" dirty="0" smtClean="0"/>
              <a:t> تعبر </a:t>
            </a:r>
            <a:r>
              <a:rPr lang="ar-SA" dirty="0" err="1" smtClean="0"/>
              <a:t>عنها ‘‘.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ثانياً: عناصر الاتصال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ar-SA" dirty="0" smtClean="0"/>
              <a:t>يبدأ الاتصال حين يتم التعبير عن رسالة بواسطة </a:t>
            </a:r>
            <a:r>
              <a:rPr lang="ar-SA" dirty="0" err="1" smtClean="0"/>
              <a:t>مرسل </a:t>
            </a:r>
            <a:r>
              <a:rPr lang="ar-SA" dirty="0" smtClean="0"/>
              <a:t>,   و توضع الرسالة في شكل </a:t>
            </a:r>
            <a:r>
              <a:rPr lang="ar-SA" dirty="0" err="1" smtClean="0"/>
              <a:t>رموز </a:t>
            </a:r>
            <a:r>
              <a:rPr lang="ar-SA" dirty="0" smtClean="0"/>
              <a:t>, و تُنقل إلى المتلقي بوسيلة </a:t>
            </a:r>
            <a:r>
              <a:rPr lang="ar-SA" dirty="0" err="1" smtClean="0"/>
              <a:t>معينة </a:t>
            </a:r>
            <a:r>
              <a:rPr lang="ar-SA" dirty="0" smtClean="0"/>
              <a:t>, فيقوم المتلقي بفك الرموز </a:t>
            </a:r>
            <a:r>
              <a:rPr lang="ar-SA" dirty="0" err="1" smtClean="0"/>
              <a:t>وتفسيرها </a:t>
            </a:r>
            <a:r>
              <a:rPr lang="ar-SA" dirty="0" smtClean="0"/>
              <a:t>, ثم يُصدر إشارات تدل على انه فهمها او لم </a:t>
            </a:r>
            <a:r>
              <a:rPr lang="ar-SA" dirty="0" err="1" smtClean="0"/>
              <a:t>يفهمها .</a:t>
            </a:r>
            <a:r>
              <a:rPr lang="ar-SA" dirty="0" smtClean="0"/>
              <a:t> ويمكن توضيح ذلك بهذا </a:t>
            </a:r>
            <a:r>
              <a:rPr lang="ar-SA" dirty="0" err="1" smtClean="0"/>
              <a:t>الشكل :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17" name="عنصر نائب للمحتوى 16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endParaRPr lang="ar-SA" dirty="0" smtClean="0"/>
          </a:p>
          <a:p>
            <a:pPr>
              <a:buNone/>
            </a:pPr>
            <a:r>
              <a:rPr lang="ar-SA" dirty="0" smtClean="0"/>
              <a:t>        </a:t>
            </a:r>
          </a:p>
        </p:txBody>
      </p:sp>
      <p:pic>
        <p:nvPicPr>
          <p:cNvPr id="8" name="صورة 7" descr="IMG_321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66117" y="0"/>
            <a:ext cx="8411766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1- المرسل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ar-SA" dirty="0" smtClean="0"/>
              <a:t>المرسل هو الذي يبدأ الاتصال بإرسال الافكار او الآراء او المعلومات التي يريد نقلها في رسالة </a:t>
            </a:r>
            <a:r>
              <a:rPr lang="ar-SA" dirty="0" err="1" smtClean="0"/>
              <a:t>يعدها .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2- الرسالة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ar-SA" dirty="0" smtClean="0"/>
              <a:t>ويقصد </a:t>
            </a:r>
            <a:r>
              <a:rPr lang="ar-SA" dirty="0" err="1" smtClean="0"/>
              <a:t>بها</a:t>
            </a:r>
            <a:r>
              <a:rPr lang="ar-SA" dirty="0" smtClean="0"/>
              <a:t> المضمون الذي يريد المرسل نقله إلى المستقبل من افكار و معلومات و </a:t>
            </a:r>
            <a:r>
              <a:rPr lang="ar-SA" dirty="0" err="1" smtClean="0"/>
              <a:t>مشاعر </a:t>
            </a:r>
            <a:r>
              <a:rPr lang="ar-SA" dirty="0" smtClean="0"/>
              <a:t>؛ يُعبر عنها برموز لغوية او غير </a:t>
            </a:r>
            <a:r>
              <a:rPr lang="ar-SA" dirty="0" err="1" smtClean="0"/>
              <a:t>لغوية .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3- الوسيلة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ar-SA" dirty="0" smtClean="0"/>
              <a:t>إن الوسيلة او القناة هي ما يتم من خلاله نقل </a:t>
            </a:r>
            <a:r>
              <a:rPr lang="ar-SA" dirty="0" err="1" smtClean="0"/>
              <a:t>الرسالة </a:t>
            </a:r>
            <a:r>
              <a:rPr lang="ar-SA" dirty="0" smtClean="0"/>
              <a:t>, من المرسل إلى </a:t>
            </a:r>
            <a:r>
              <a:rPr lang="ar-SA" dirty="0" err="1" smtClean="0"/>
              <a:t>المستقبل </a:t>
            </a:r>
            <a:r>
              <a:rPr lang="ar-SA" dirty="0" smtClean="0"/>
              <a:t>, وهذه الوسيلة تختلف في خصائصها </a:t>
            </a:r>
            <a:r>
              <a:rPr lang="ar-SA" dirty="0" err="1" smtClean="0"/>
              <a:t>وإمكاناتها </a:t>
            </a:r>
            <a:r>
              <a:rPr lang="ar-SA" dirty="0" smtClean="0"/>
              <a:t>؛ باختلاف </a:t>
            </a:r>
            <a:r>
              <a:rPr lang="ar-SA" dirty="0" err="1" smtClean="0"/>
              <a:t>الموقف </a:t>
            </a:r>
            <a:r>
              <a:rPr lang="ar-SA" dirty="0" smtClean="0"/>
              <a:t>, وعدد </a:t>
            </a:r>
            <a:r>
              <a:rPr lang="ar-SA" dirty="0" err="1" smtClean="0"/>
              <a:t>المتلقين </a:t>
            </a:r>
            <a:r>
              <a:rPr lang="ar-SA" dirty="0" smtClean="0"/>
              <a:t>, </a:t>
            </a:r>
            <a:r>
              <a:rPr lang="ar-SA" dirty="0" err="1" smtClean="0"/>
              <a:t>وانتشارهم </a:t>
            </a:r>
            <a:r>
              <a:rPr lang="ar-SA" dirty="0" smtClean="0"/>
              <a:t>, والمسافة بين المرسل </a:t>
            </a:r>
            <a:r>
              <a:rPr lang="ar-SA" dirty="0" err="1" smtClean="0"/>
              <a:t>والمستقبل .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مشربية">
  <a:themeElements>
    <a:clrScheme name="مشربية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مشربية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مشربية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461</TotalTime>
  <Words>1484</Words>
  <Application>Microsoft Office PowerPoint</Application>
  <PresentationFormat>عرض على الشاشة (3:4)‏</PresentationFormat>
  <Paragraphs>153</Paragraphs>
  <Slides>33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33</vt:i4>
      </vt:variant>
    </vt:vector>
  </HeadingPairs>
  <TitlesOfParts>
    <vt:vector size="34" baseType="lpstr">
      <vt:lpstr>مشربية</vt:lpstr>
      <vt:lpstr>الوحدة الأولى</vt:lpstr>
      <vt:lpstr>العناصر التي سنتعرف عليها في الوحدة الاولى :</vt:lpstr>
      <vt:lpstr>مقدمة </vt:lpstr>
      <vt:lpstr>اولاً: تعريف الاتصال </vt:lpstr>
      <vt:lpstr>ثانياً: عناصر الاتصال </vt:lpstr>
      <vt:lpstr>الشريحة 6</vt:lpstr>
      <vt:lpstr>1- المرسل</vt:lpstr>
      <vt:lpstr>2- الرسالة </vt:lpstr>
      <vt:lpstr>3- الوسيلة </vt:lpstr>
      <vt:lpstr>4- المستقبل </vt:lpstr>
      <vt:lpstr>5- رجع الصدى </vt:lpstr>
      <vt:lpstr>معلومة !</vt:lpstr>
      <vt:lpstr>الشريحة 13</vt:lpstr>
      <vt:lpstr>ثالثاً: اهمية الاتصال </vt:lpstr>
      <vt:lpstr>الشريحة 15</vt:lpstr>
      <vt:lpstr>لا تقتصر أهمية الاتصال على المستوى الفردي بل له أهمية مجتمعية ايضاً .</vt:lpstr>
      <vt:lpstr>من خلال الاتصال يكتسب المرء خصائص المجتمع</vt:lpstr>
      <vt:lpstr>المجالات المتنوعة </vt:lpstr>
      <vt:lpstr>رابعاً: أنواع الاتصال </vt:lpstr>
      <vt:lpstr>الشريحة 20</vt:lpstr>
      <vt:lpstr>الشريحة 21</vt:lpstr>
      <vt:lpstr>4- تصنيف الاتصال وفقا لعدد المشتركين</vt:lpstr>
      <vt:lpstr>خامساً: سمات الاتصال </vt:lpstr>
      <vt:lpstr>الشريحة 24</vt:lpstr>
      <vt:lpstr>سادساً: معوقات الاتصال </vt:lpstr>
      <vt:lpstr>الشريحة 26</vt:lpstr>
      <vt:lpstr>سابعاً: الاتصال مع الذات </vt:lpstr>
      <vt:lpstr>أ- اكتشاف الذات وفهمها </vt:lpstr>
      <vt:lpstr>ب- تقدير الذات </vt:lpstr>
      <vt:lpstr>إدارة الذات </vt:lpstr>
      <vt:lpstr>تطوير الذات و تنميتها</vt:lpstr>
      <vt:lpstr>الشريحة 32</vt:lpstr>
      <vt:lpstr>الشريحة 33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الوحدة الأولى</dc:title>
  <dc:creator>user</dc:creator>
  <cp:lastModifiedBy>user</cp:lastModifiedBy>
  <cp:revision>50</cp:revision>
  <dcterms:created xsi:type="dcterms:W3CDTF">2013-05-03T15:14:50Z</dcterms:created>
  <dcterms:modified xsi:type="dcterms:W3CDTF">2013-05-20T13:31:12Z</dcterms:modified>
</cp:coreProperties>
</file>