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66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3A42F-3A8E-4C41-A01B-AA6A29A3E5C0}" type="doc">
      <dgm:prSet loTypeId="urn:microsoft.com/office/officeart/2005/8/layout/chevron2" loCatId="list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39C60CB0-58B9-4D17-8DBB-C18BCA0F8CBA}">
      <dgm:prSet phldrT="[نص]"/>
      <dgm:spPr/>
      <dgm:t>
        <a:bodyPr/>
        <a:lstStyle/>
        <a:p>
          <a:pPr rtl="1"/>
          <a:r>
            <a:rPr lang="ar-SA" dirty="0" smtClean="0"/>
            <a:t>أولاً</a:t>
          </a:r>
          <a:endParaRPr lang="ar-SA" dirty="0"/>
        </a:p>
      </dgm:t>
    </dgm:pt>
    <dgm:pt modelId="{9B555151-D62A-4C61-BFD7-404D5FA82FBD}" type="parTrans" cxnId="{3900EACD-C3FB-49AD-81C0-EB506D6975B8}">
      <dgm:prSet/>
      <dgm:spPr/>
      <dgm:t>
        <a:bodyPr/>
        <a:lstStyle/>
        <a:p>
          <a:pPr rtl="1"/>
          <a:endParaRPr lang="ar-SA"/>
        </a:p>
      </dgm:t>
    </dgm:pt>
    <dgm:pt modelId="{40C90AAB-6009-463E-9D98-30FD61DF5AE4}" type="sibTrans" cxnId="{3900EACD-C3FB-49AD-81C0-EB506D6975B8}">
      <dgm:prSet/>
      <dgm:spPr/>
      <dgm:t>
        <a:bodyPr/>
        <a:lstStyle/>
        <a:p>
          <a:pPr rtl="1"/>
          <a:endParaRPr lang="ar-SA"/>
        </a:p>
      </dgm:t>
    </dgm:pt>
    <dgm:pt modelId="{D84A0ADB-DE89-4367-9F76-BBE8F06D4845}">
      <dgm:prSet phldrT="[نص]" custT="1"/>
      <dgm:spPr/>
      <dgm:t>
        <a:bodyPr/>
        <a:lstStyle/>
        <a:p>
          <a:pPr rtl="1"/>
          <a:r>
            <a:rPr lang="ar-SA" sz="2800" b="1" dirty="0" smtClean="0"/>
            <a:t>الاتصال عملية دائمة مستمرة</a:t>
          </a:r>
          <a:endParaRPr lang="ar-SA" sz="2800" dirty="0"/>
        </a:p>
      </dgm:t>
    </dgm:pt>
    <dgm:pt modelId="{EE5D5CE5-F3BF-4A09-9844-80B77D5752C7}" type="parTrans" cxnId="{9BDE5B60-5D21-4833-B0DB-6B90A2C3E048}">
      <dgm:prSet/>
      <dgm:spPr/>
      <dgm:t>
        <a:bodyPr/>
        <a:lstStyle/>
        <a:p>
          <a:pPr rtl="1"/>
          <a:endParaRPr lang="ar-SA"/>
        </a:p>
      </dgm:t>
    </dgm:pt>
    <dgm:pt modelId="{67BB6B77-26D0-440D-B670-15F800353B9C}" type="sibTrans" cxnId="{9BDE5B60-5D21-4833-B0DB-6B90A2C3E048}">
      <dgm:prSet/>
      <dgm:spPr/>
      <dgm:t>
        <a:bodyPr/>
        <a:lstStyle/>
        <a:p>
          <a:pPr rtl="1"/>
          <a:endParaRPr lang="ar-SA"/>
        </a:p>
      </dgm:t>
    </dgm:pt>
    <dgm:pt modelId="{D236879D-DD0E-4AE0-8921-AD15238F611E}">
      <dgm:prSet phldrT="[نص]"/>
      <dgm:spPr/>
      <dgm:t>
        <a:bodyPr/>
        <a:lstStyle/>
        <a:p>
          <a:pPr rtl="1"/>
          <a:r>
            <a:rPr lang="ar-SA" dirty="0" smtClean="0"/>
            <a:t>ثانياً</a:t>
          </a:r>
          <a:endParaRPr lang="ar-SA" dirty="0"/>
        </a:p>
      </dgm:t>
    </dgm:pt>
    <dgm:pt modelId="{7D678302-31DC-49E1-838B-28224AA4F0A9}" type="parTrans" cxnId="{9123BE5C-A1D7-47E6-B7EC-BE0048B08374}">
      <dgm:prSet/>
      <dgm:spPr/>
      <dgm:t>
        <a:bodyPr/>
        <a:lstStyle/>
        <a:p>
          <a:pPr rtl="1"/>
          <a:endParaRPr lang="ar-SA"/>
        </a:p>
      </dgm:t>
    </dgm:pt>
    <dgm:pt modelId="{426647D2-3F27-46ED-A855-9BD5AFA4509D}" type="sibTrans" cxnId="{9123BE5C-A1D7-47E6-B7EC-BE0048B08374}">
      <dgm:prSet/>
      <dgm:spPr/>
      <dgm:t>
        <a:bodyPr/>
        <a:lstStyle/>
        <a:p>
          <a:pPr rtl="1"/>
          <a:endParaRPr lang="ar-SA"/>
        </a:p>
      </dgm:t>
    </dgm:pt>
    <dgm:pt modelId="{4486D170-E345-4E44-AA17-D08B48C235C6}">
      <dgm:prSet phldrT="[نص]" custT="1"/>
      <dgm:spPr/>
      <dgm:t>
        <a:bodyPr/>
        <a:lstStyle/>
        <a:p>
          <a:pPr rtl="1"/>
          <a:r>
            <a:rPr lang="ar-SA" sz="2800" b="1" dirty="0" smtClean="0"/>
            <a:t>الاتصال ينتشر في الزمان والمكان</a:t>
          </a:r>
          <a:endParaRPr lang="ar-SA" sz="2800" dirty="0"/>
        </a:p>
      </dgm:t>
    </dgm:pt>
    <dgm:pt modelId="{FD4A932E-D1ED-46E2-81B6-DE344FA3312D}" type="parTrans" cxnId="{760FF4D4-4830-413C-BE32-4ED5B2142B5A}">
      <dgm:prSet/>
      <dgm:spPr/>
      <dgm:t>
        <a:bodyPr/>
        <a:lstStyle/>
        <a:p>
          <a:pPr rtl="1"/>
          <a:endParaRPr lang="ar-SA"/>
        </a:p>
      </dgm:t>
    </dgm:pt>
    <dgm:pt modelId="{D66D6AFC-3167-4684-B836-2268BE15FDE7}" type="sibTrans" cxnId="{760FF4D4-4830-413C-BE32-4ED5B2142B5A}">
      <dgm:prSet/>
      <dgm:spPr/>
      <dgm:t>
        <a:bodyPr/>
        <a:lstStyle/>
        <a:p>
          <a:pPr rtl="1"/>
          <a:endParaRPr lang="ar-SA"/>
        </a:p>
      </dgm:t>
    </dgm:pt>
    <dgm:pt modelId="{3950BD1E-8928-4C38-959A-A0BCB8DF3F3A}">
      <dgm:prSet phldrT="[نص]"/>
      <dgm:spPr/>
      <dgm:t>
        <a:bodyPr/>
        <a:lstStyle/>
        <a:p>
          <a:pPr rtl="1"/>
          <a:r>
            <a:rPr lang="ar-SA" dirty="0" smtClean="0"/>
            <a:t>ثالثاً</a:t>
          </a:r>
          <a:endParaRPr lang="ar-SA" dirty="0"/>
        </a:p>
      </dgm:t>
    </dgm:pt>
    <dgm:pt modelId="{B4F0D875-4452-4A8B-933C-03FA9A278F09}" type="parTrans" cxnId="{5F5424AB-0A0D-4557-8EE5-B3DF4FFCB0C0}">
      <dgm:prSet/>
      <dgm:spPr/>
      <dgm:t>
        <a:bodyPr/>
        <a:lstStyle/>
        <a:p>
          <a:pPr rtl="1"/>
          <a:endParaRPr lang="ar-SA"/>
        </a:p>
      </dgm:t>
    </dgm:pt>
    <dgm:pt modelId="{09A1F1F1-27BC-48BC-BD4E-F76FC5DB0220}" type="sibTrans" cxnId="{5F5424AB-0A0D-4557-8EE5-B3DF4FFCB0C0}">
      <dgm:prSet/>
      <dgm:spPr/>
      <dgm:t>
        <a:bodyPr/>
        <a:lstStyle/>
        <a:p>
          <a:pPr rtl="1"/>
          <a:endParaRPr lang="ar-SA"/>
        </a:p>
      </dgm:t>
    </dgm:pt>
    <dgm:pt modelId="{12BFED2E-EC6E-45EF-BB8A-500741DC4C60}">
      <dgm:prSet phldrT="[نص]" custT="1"/>
      <dgm:spPr/>
      <dgm:t>
        <a:bodyPr/>
        <a:lstStyle/>
        <a:p>
          <a:pPr rtl="1"/>
          <a:r>
            <a:rPr lang="ar-SA" sz="2800" b="1" dirty="0" smtClean="0"/>
            <a:t>الاتصال عملية تفاعلية</a:t>
          </a:r>
          <a:endParaRPr lang="ar-SA" sz="2800" dirty="0"/>
        </a:p>
      </dgm:t>
    </dgm:pt>
    <dgm:pt modelId="{96B6900C-CA40-4AA8-BC90-30D23661B62C}" type="parTrans" cxnId="{658D8BE1-10AA-4BE1-9D9F-0F757AB72F9C}">
      <dgm:prSet/>
      <dgm:spPr/>
      <dgm:t>
        <a:bodyPr/>
        <a:lstStyle/>
        <a:p>
          <a:pPr rtl="1"/>
          <a:endParaRPr lang="ar-SA"/>
        </a:p>
      </dgm:t>
    </dgm:pt>
    <dgm:pt modelId="{75C49EDE-208C-4523-89BD-C00745A32882}" type="sibTrans" cxnId="{658D8BE1-10AA-4BE1-9D9F-0F757AB72F9C}">
      <dgm:prSet/>
      <dgm:spPr/>
      <dgm:t>
        <a:bodyPr/>
        <a:lstStyle/>
        <a:p>
          <a:pPr rtl="1"/>
          <a:endParaRPr lang="ar-SA"/>
        </a:p>
      </dgm:t>
    </dgm:pt>
    <dgm:pt modelId="{32A7612D-F284-4644-93B9-B046E63D769B}">
      <dgm:prSet phldrT="[نص]" custT="1"/>
      <dgm:spPr/>
      <dgm:t>
        <a:bodyPr/>
        <a:lstStyle/>
        <a:p>
          <a:pPr rtl="1"/>
          <a:r>
            <a:rPr lang="ar-SA" sz="2000" dirty="0" smtClean="0"/>
            <a:t>رابعا:</a:t>
          </a:r>
          <a:endParaRPr lang="ar-SA" sz="2000" dirty="0"/>
        </a:p>
      </dgm:t>
    </dgm:pt>
    <dgm:pt modelId="{A84FB64B-9A3A-4DC0-A117-E326A603E1A3}" type="parTrans" cxnId="{7361FDE5-C5A2-44A9-8D4C-0E03ED18305C}">
      <dgm:prSet/>
      <dgm:spPr/>
      <dgm:t>
        <a:bodyPr/>
        <a:lstStyle/>
        <a:p>
          <a:pPr rtl="1"/>
          <a:endParaRPr lang="ar-SA"/>
        </a:p>
      </dgm:t>
    </dgm:pt>
    <dgm:pt modelId="{1F4AF153-A090-4F06-BA6F-C68D0C055CDB}" type="sibTrans" cxnId="{7361FDE5-C5A2-44A9-8D4C-0E03ED18305C}">
      <dgm:prSet/>
      <dgm:spPr/>
      <dgm:t>
        <a:bodyPr/>
        <a:lstStyle/>
        <a:p>
          <a:pPr rtl="1"/>
          <a:endParaRPr lang="ar-SA"/>
        </a:p>
      </dgm:t>
    </dgm:pt>
    <dgm:pt modelId="{93612CDE-C07D-4A80-BF55-3BAE85C73601}">
      <dgm:prSet custT="1"/>
      <dgm:spPr/>
      <dgm:t>
        <a:bodyPr/>
        <a:lstStyle/>
        <a:p>
          <a:pPr rtl="1"/>
          <a:r>
            <a:rPr lang="ar-SA" sz="2800" b="1" dirty="0" smtClean="0"/>
            <a:t>الاتصال يتسم بالتغير والتجدد</a:t>
          </a:r>
          <a:endParaRPr lang="ar-SA" sz="2800" b="1" dirty="0"/>
        </a:p>
      </dgm:t>
    </dgm:pt>
    <dgm:pt modelId="{DA4FC646-B11E-45A5-AEFC-95117A4DE78A}" type="parTrans" cxnId="{B1D9833E-0FA9-40FC-A630-5F3F1527349F}">
      <dgm:prSet/>
      <dgm:spPr/>
      <dgm:t>
        <a:bodyPr/>
        <a:lstStyle/>
        <a:p>
          <a:pPr rtl="1"/>
          <a:endParaRPr lang="ar-SA"/>
        </a:p>
      </dgm:t>
    </dgm:pt>
    <dgm:pt modelId="{01CA74FE-F080-4FF4-A62E-D96AE1477BB2}" type="sibTrans" cxnId="{B1D9833E-0FA9-40FC-A630-5F3F1527349F}">
      <dgm:prSet/>
      <dgm:spPr/>
      <dgm:t>
        <a:bodyPr/>
        <a:lstStyle/>
        <a:p>
          <a:pPr rtl="1"/>
          <a:endParaRPr lang="ar-SA"/>
        </a:p>
      </dgm:t>
    </dgm:pt>
    <dgm:pt modelId="{25198146-63FF-4A4A-87B1-FCDBD518183A}" type="pres">
      <dgm:prSet presAssocID="{69B3A42F-3A8E-4C41-A01B-AA6A29A3E5C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19E12A8-F789-4D40-A6AC-FEA891EF2F09}" type="pres">
      <dgm:prSet presAssocID="{39C60CB0-58B9-4D17-8DBB-C18BCA0F8CBA}" presName="composite" presStyleCnt="0"/>
      <dgm:spPr/>
    </dgm:pt>
    <dgm:pt modelId="{D0712F23-5F1A-4F7F-965B-745F5B6DD8E2}" type="pres">
      <dgm:prSet presAssocID="{39C60CB0-58B9-4D17-8DBB-C18BCA0F8CB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F1D4CB-1B2D-457C-A12E-B4D788A7EB78}" type="pres">
      <dgm:prSet presAssocID="{39C60CB0-58B9-4D17-8DBB-C18BCA0F8CBA}" presName="descendantText" presStyleLbl="alignAcc1" presStyleIdx="0" presStyleCnt="4" custLinFactNeighborX="378" custLinFactNeighborY="-59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7B36A1-D545-4B78-9780-51C2B628FFEB}" type="pres">
      <dgm:prSet presAssocID="{40C90AAB-6009-463E-9D98-30FD61DF5AE4}" presName="sp" presStyleCnt="0"/>
      <dgm:spPr/>
    </dgm:pt>
    <dgm:pt modelId="{93E21DAC-2CC0-4B16-A54D-A30451618BA1}" type="pres">
      <dgm:prSet presAssocID="{D236879D-DD0E-4AE0-8921-AD15238F611E}" presName="composite" presStyleCnt="0"/>
      <dgm:spPr/>
    </dgm:pt>
    <dgm:pt modelId="{EE46957C-96DD-468F-83DE-14A36552BA12}" type="pres">
      <dgm:prSet presAssocID="{D236879D-DD0E-4AE0-8921-AD15238F611E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5D4AFE-CFD6-41B2-8BE9-280784BA01F7}" type="pres">
      <dgm:prSet presAssocID="{D236879D-DD0E-4AE0-8921-AD15238F611E}" presName="descendantText" presStyleLbl="alignAcc1" presStyleIdx="1" presStyleCnt="4" custLinFactNeighborX="378" custLinFactNeighborY="584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F1B318-0260-4940-8215-8D834556F1D5}" type="pres">
      <dgm:prSet presAssocID="{426647D2-3F27-46ED-A855-9BD5AFA4509D}" presName="sp" presStyleCnt="0"/>
      <dgm:spPr/>
    </dgm:pt>
    <dgm:pt modelId="{6C7B317D-6971-4582-B166-D81400245A46}" type="pres">
      <dgm:prSet presAssocID="{3950BD1E-8928-4C38-959A-A0BCB8DF3F3A}" presName="composite" presStyleCnt="0"/>
      <dgm:spPr/>
    </dgm:pt>
    <dgm:pt modelId="{F634870E-6D4D-4DDD-BA31-AE6C4B2F9688}" type="pres">
      <dgm:prSet presAssocID="{3950BD1E-8928-4C38-959A-A0BCB8DF3F3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B5B956-3C94-4AED-B055-EE3199D79D45}" type="pres">
      <dgm:prSet presAssocID="{3950BD1E-8928-4C38-959A-A0BCB8DF3F3A}" presName="descendantText" presStyleLbl="alignAcc1" presStyleIdx="2" presStyleCnt="4" custScaleX="99243" custScaleY="97300" custLinFactNeighborX="0" custLinFactNeighborY="-13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9FA88B-4BC7-437D-8469-D4006B4223A8}" type="pres">
      <dgm:prSet presAssocID="{09A1F1F1-27BC-48BC-BD4E-F76FC5DB0220}" presName="sp" presStyleCnt="0"/>
      <dgm:spPr/>
    </dgm:pt>
    <dgm:pt modelId="{83EC6F7F-EA30-45EC-86F8-414C1D39D897}" type="pres">
      <dgm:prSet presAssocID="{32A7612D-F284-4644-93B9-B046E63D769B}" presName="composite" presStyleCnt="0"/>
      <dgm:spPr/>
    </dgm:pt>
    <dgm:pt modelId="{4CCCF270-B66B-4805-8D56-FCFAF7E03B0C}" type="pres">
      <dgm:prSet presAssocID="{32A7612D-F284-4644-93B9-B046E63D769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96D586-474D-4184-A314-BD597B17AC4F}" type="pres">
      <dgm:prSet presAssocID="{32A7612D-F284-4644-93B9-B046E63D769B}" presName="descendantText" presStyleLbl="alignAcc1" presStyleIdx="3" presStyleCnt="4" custLinFactNeighborX="378" custLinFactNeighborY="639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60FF4D4-4830-413C-BE32-4ED5B2142B5A}" srcId="{D236879D-DD0E-4AE0-8921-AD15238F611E}" destId="{4486D170-E345-4E44-AA17-D08B48C235C6}" srcOrd="0" destOrd="0" parTransId="{FD4A932E-D1ED-46E2-81B6-DE344FA3312D}" sibTransId="{D66D6AFC-3167-4684-B836-2268BE15FDE7}"/>
    <dgm:cxn modelId="{658D8BE1-10AA-4BE1-9D9F-0F757AB72F9C}" srcId="{3950BD1E-8928-4C38-959A-A0BCB8DF3F3A}" destId="{12BFED2E-EC6E-45EF-BB8A-500741DC4C60}" srcOrd="0" destOrd="0" parTransId="{96B6900C-CA40-4AA8-BC90-30D23661B62C}" sibTransId="{75C49EDE-208C-4523-89BD-C00745A32882}"/>
    <dgm:cxn modelId="{7361FDE5-C5A2-44A9-8D4C-0E03ED18305C}" srcId="{69B3A42F-3A8E-4C41-A01B-AA6A29A3E5C0}" destId="{32A7612D-F284-4644-93B9-B046E63D769B}" srcOrd="3" destOrd="0" parTransId="{A84FB64B-9A3A-4DC0-A117-E326A603E1A3}" sibTransId="{1F4AF153-A090-4F06-BA6F-C68D0C055CDB}"/>
    <dgm:cxn modelId="{34A6D30A-6D31-4598-B351-5416A7740EE5}" type="presOf" srcId="{D84A0ADB-DE89-4367-9F76-BBE8F06D4845}" destId="{2EF1D4CB-1B2D-457C-A12E-B4D788A7EB78}" srcOrd="0" destOrd="0" presId="urn:microsoft.com/office/officeart/2005/8/layout/chevron2"/>
    <dgm:cxn modelId="{3900EACD-C3FB-49AD-81C0-EB506D6975B8}" srcId="{69B3A42F-3A8E-4C41-A01B-AA6A29A3E5C0}" destId="{39C60CB0-58B9-4D17-8DBB-C18BCA0F8CBA}" srcOrd="0" destOrd="0" parTransId="{9B555151-D62A-4C61-BFD7-404D5FA82FBD}" sibTransId="{40C90AAB-6009-463E-9D98-30FD61DF5AE4}"/>
    <dgm:cxn modelId="{0C43FE05-FB6F-493C-A0D5-D8857DE43913}" type="presOf" srcId="{93612CDE-C07D-4A80-BF55-3BAE85C73601}" destId="{1096D586-474D-4184-A314-BD597B17AC4F}" srcOrd="0" destOrd="0" presId="urn:microsoft.com/office/officeart/2005/8/layout/chevron2"/>
    <dgm:cxn modelId="{5F2A0C71-89C6-44D1-9BFB-276F4C36C5DA}" type="presOf" srcId="{32A7612D-F284-4644-93B9-B046E63D769B}" destId="{4CCCF270-B66B-4805-8D56-FCFAF7E03B0C}" srcOrd="0" destOrd="0" presId="urn:microsoft.com/office/officeart/2005/8/layout/chevron2"/>
    <dgm:cxn modelId="{5F5424AB-0A0D-4557-8EE5-B3DF4FFCB0C0}" srcId="{69B3A42F-3A8E-4C41-A01B-AA6A29A3E5C0}" destId="{3950BD1E-8928-4C38-959A-A0BCB8DF3F3A}" srcOrd="2" destOrd="0" parTransId="{B4F0D875-4452-4A8B-933C-03FA9A278F09}" sibTransId="{09A1F1F1-27BC-48BC-BD4E-F76FC5DB0220}"/>
    <dgm:cxn modelId="{34A5F813-F56F-45FA-B98E-03BE53151645}" type="presOf" srcId="{69B3A42F-3A8E-4C41-A01B-AA6A29A3E5C0}" destId="{25198146-63FF-4A4A-87B1-FCDBD518183A}" srcOrd="0" destOrd="0" presId="urn:microsoft.com/office/officeart/2005/8/layout/chevron2"/>
    <dgm:cxn modelId="{9123BE5C-A1D7-47E6-B7EC-BE0048B08374}" srcId="{69B3A42F-3A8E-4C41-A01B-AA6A29A3E5C0}" destId="{D236879D-DD0E-4AE0-8921-AD15238F611E}" srcOrd="1" destOrd="0" parTransId="{7D678302-31DC-49E1-838B-28224AA4F0A9}" sibTransId="{426647D2-3F27-46ED-A855-9BD5AFA4509D}"/>
    <dgm:cxn modelId="{C2277CCF-2F40-4618-9916-8BAEA4D8BA74}" type="presOf" srcId="{12BFED2E-EC6E-45EF-BB8A-500741DC4C60}" destId="{37B5B956-3C94-4AED-B055-EE3199D79D45}" srcOrd="0" destOrd="0" presId="urn:microsoft.com/office/officeart/2005/8/layout/chevron2"/>
    <dgm:cxn modelId="{3933D5E7-9EEB-46E5-9424-929090C3E1FE}" type="presOf" srcId="{3950BD1E-8928-4C38-959A-A0BCB8DF3F3A}" destId="{F634870E-6D4D-4DDD-BA31-AE6C4B2F9688}" srcOrd="0" destOrd="0" presId="urn:microsoft.com/office/officeart/2005/8/layout/chevron2"/>
    <dgm:cxn modelId="{358C138F-081D-4353-96A3-13E6CEE6BB8B}" type="presOf" srcId="{4486D170-E345-4E44-AA17-D08B48C235C6}" destId="{B25D4AFE-CFD6-41B2-8BE9-280784BA01F7}" srcOrd="0" destOrd="0" presId="urn:microsoft.com/office/officeart/2005/8/layout/chevron2"/>
    <dgm:cxn modelId="{B1D9833E-0FA9-40FC-A630-5F3F1527349F}" srcId="{32A7612D-F284-4644-93B9-B046E63D769B}" destId="{93612CDE-C07D-4A80-BF55-3BAE85C73601}" srcOrd="0" destOrd="0" parTransId="{DA4FC646-B11E-45A5-AEFC-95117A4DE78A}" sibTransId="{01CA74FE-F080-4FF4-A62E-D96AE1477BB2}"/>
    <dgm:cxn modelId="{8E361CEA-8323-40EC-81DE-2BF1EE9609A6}" type="presOf" srcId="{D236879D-DD0E-4AE0-8921-AD15238F611E}" destId="{EE46957C-96DD-468F-83DE-14A36552BA12}" srcOrd="0" destOrd="0" presId="urn:microsoft.com/office/officeart/2005/8/layout/chevron2"/>
    <dgm:cxn modelId="{B958E0E9-97BB-4FF6-8CC2-DE9C36F9F5DD}" type="presOf" srcId="{39C60CB0-58B9-4D17-8DBB-C18BCA0F8CBA}" destId="{D0712F23-5F1A-4F7F-965B-745F5B6DD8E2}" srcOrd="0" destOrd="0" presId="urn:microsoft.com/office/officeart/2005/8/layout/chevron2"/>
    <dgm:cxn modelId="{9BDE5B60-5D21-4833-B0DB-6B90A2C3E048}" srcId="{39C60CB0-58B9-4D17-8DBB-C18BCA0F8CBA}" destId="{D84A0ADB-DE89-4367-9F76-BBE8F06D4845}" srcOrd="0" destOrd="0" parTransId="{EE5D5CE5-F3BF-4A09-9844-80B77D5752C7}" sibTransId="{67BB6B77-26D0-440D-B670-15F800353B9C}"/>
    <dgm:cxn modelId="{3B052DFD-3C85-4695-8A96-21B80D12912E}" type="presParOf" srcId="{25198146-63FF-4A4A-87B1-FCDBD518183A}" destId="{319E12A8-F789-4D40-A6AC-FEA891EF2F09}" srcOrd="0" destOrd="0" presId="urn:microsoft.com/office/officeart/2005/8/layout/chevron2"/>
    <dgm:cxn modelId="{8EB68DD2-D9DB-459A-810F-0DE4264E2EDE}" type="presParOf" srcId="{319E12A8-F789-4D40-A6AC-FEA891EF2F09}" destId="{D0712F23-5F1A-4F7F-965B-745F5B6DD8E2}" srcOrd="0" destOrd="0" presId="urn:microsoft.com/office/officeart/2005/8/layout/chevron2"/>
    <dgm:cxn modelId="{8C1491CE-E5CA-47A0-8DD5-BC4B15DFEBFA}" type="presParOf" srcId="{319E12A8-F789-4D40-A6AC-FEA891EF2F09}" destId="{2EF1D4CB-1B2D-457C-A12E-B4D788A7EB78}" srcOrd="1" destOrd="0" presId="urn:microsoft.com/office/officeart/2005/8/layout/chevron2"/>
    <dgm:cxn modelId="{2F29DFC1-20A4-4FA6-8EEF-F1C138DA413D}" type="presParOf" srcId="{25198146-63FF-4A4A-87B1-FCDBD518183A}" destId="{047B36A1-D545-4B78-9780-51C2B628FFEB}" srcOrd="1" destOrd="0" presId="urn:microsoft.com/office/officeart/2005/8/layout/chevron2"/>
    <dgm:cxn modelId="{531F0E09-BDE9-4376-9103-AC6B1F32E8E4}" type="presParOf" srcId="{25198146-63FF-4A4A-87B1-FCDBD518183A}" destId="{93E21DAC-2CC0-4B16-A54D-A30451618BA1}" srcOrd="2" destOrd="0" presId="urn:microsoft.com/office/officeart/2005/8/layout/chevron2"/>
    <dgm:cxn modelId="{31F0226D-9B80-4E85-B0D4-73D75AF7B1EF}" type="presParOf" srcId="{93E21DAC-2CC0-4B16-A54D-A30451618BA1}" destId="{EE46957C-96DD-468F-83DE-14A36552BA12}" srcOrd="0" destOrd="0" presId="urn:microsoft.com/office/officeart/2005/8/layout/chevron2"/>
    <dgm:cxn modelId="{E4C1EF1C-F3EB-4B9E-A42A-61CB5D42A407}" type="presParOf" srcId="{93E21DAC-2CC0-4B16-A54D-A30451618BA1}" destId="{B25D4AFE-CFD6-41B2-8BE9-280784BA01F7}" srcOrd="1" destOrd="0" presId="urn:microsoft.com/office/officeart/2005/8/layout/chevron2"/>
    <dgm:cxn modelId="{F73038D4-5469-4897-9194-AFD8438BA348}" type="presParOf" srcId="{25198146-63FF-4A4A-87B1-FCDBD518183A}" destId="{21F1B318-0260-4940-8215-8D834556F1D5}" srcOrd="3" destOrd="0" presId="urn:microsoft.com/office/officeart/2005/8/layout/chevron2"/>
    <dgm:cxn modelId="{1DB97195-8EA1-460C-9EC1-571C2E1DFF86}" type="presParOf" srcId="{25198146-63FF-4A4A-87B1-FCDBD518183A}" destId="{6C7B317D-6971-4582-B166-D81400245A46}" srcOrd="4" destOrd="0" presId="urn:microsoft.com/office/officeart/2005/8/layout/chevron2"/>
    <dgm:cxn modelId="{51AB5C70-A454-4791-85AD-853A79728350}" type="presParOf" srcId="{6C7B317D-6971-4582-B166-D81400245A46}" destId="{F634870E-6D4D-4DDD-BA31-AE6C4B2F9688}" srcOrd="0" destOrd="0" presId="urn:microsoft.com/office/officeart/2005/8/layout/chevron2"/>
    <dgm:cxn modelId="{FBFD57AC-F5B6-4B98-AF05-369A4CF15843}" type="presParOf" srcId="{6C7B317D-6971-4582-B166-D81400245A46}" destId="{37B5B956-3C94-4AED-B055-EE3199D79D45}" srcOrd="1" destOrd="0" presId="urn:microsoft.com/office/officeart/2005/8/layout/chevron2"/>
    <dgm:cxn modelId="{EAFC7AC3-F81D-49F3-BBBF-8EC1828A1600}" type="presParOf" srcId="{25198146-63FF-4A4A-87B1-FCDBD518183A}" destId="{7D9FA88B-4BC7-437D-8469-D4006B4223A8}" srcOrd="5" destOrd="0" presId="urn:microsoft.com/office/officeart/2005/8/layout/chevron2"/>
    <dgm:cxn modelId="{EBB3966F-D31B-4B5A-ABB7-A87685BD8528}" type="presParOf" srcId="{25198146-63FF-4A4A-87B1-FCDBD518183A}" destId="{83EC6F7F-EA30-45EC-86F8-414C1D39D897}" srcOrd="6" destOrd="0" presId="urn:microsoft.com/office/officeart/2005/8/layout/chevron2"/>
    <dgm:cxn modelId="{2F608565-A754-4F71-A4A8-0A1A9544CC82}" type="presParOf" srcId="{83EC6F7F-EA30-45EC-86F8-414C1D39D897}" destId="{4CCCF270-B66B-4805-8D56-FCFAF7E03B0C}" srcOrd="0" destOrd="0" presId="urn:microsoft.com/office/officeart/2005/8/layout/chevron2"/>
    <dgm:cxn modelId="{2C8B2D0D-064D-4488-B50F-A4B5A2A66060}" type="presParOf" srcId="{83EC6F7F-EA30-45EC-86F8-414C1D39D897}" destId="{1096D586-474D-4184-A314-BD597B17AC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712F23-5F1A-4F7F-965B-745F5B6DD8E2}">
      <dsp:nvSpPr>
        <dsp:cNvPr id="0" name=""/>
        <dsp:cNvSpPr/>
      </dsp:nvSpPr>
      <dsp:spPr>
        <a:xfrm rot="5400000">
          <a:off x="-142534" y="146200"/>
          <a:ext cx="950231" cy="66516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أولاً</a:t>
          </a:r>
          <a:endParaRPr lang="ar-SA" sz="1900" kern="1200" dirty="0"/>
        </a:p>
      </dsp:txBody>
      <dsp:txXfrm rot="-5400000">
        <a:off x="1" y="336246"/>
        <a:ext cx="665162" cy="285069"/>
      </dsp:txXfrm>
    </dsp:sp>
    <dsp:sp modelId="{2EF1D4CB-1B2D-457C-A12E-B4D788A7EB78}">
      <dsp:nvSpPr>
        <dsp:cNvPr id="0" name=""/>
        <dsp:cNvSpPr/>
      </dsp:nvSpPr>
      <dsp:spPr>
        <a:xfrm rot="5400000">
          <a:off x="3083587" y="-2418422"/>
          <a:ext cx="617650" cy="54545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1" kern="1200" dirty="0" smtClean="0"/>
            <a:t>الاتصال عملية دائمة مستمرة</a:t>
          </a:r>
          <a:endParaRPr lang="ar-SA" sz="2800" kern="1200" dirty="0"/>
        </a:p>
      </dsp:txBody>
      <dsp:txXfrm rot="-5400000">
        <a:off x="665162" y="30154"/>
        <a:ext cx="5424350" cy="557348"/>
      </dsp:txXfrm>
    </dsp:sp>
    <dsp:sp modelId="{EE46957C-96DD-468F-83DE-14A36552BA12}">
      <dsp:nvSpPr>
        <dsp:cNvPr id="0" name=""/>
        <dsp:cNvSpPr/>
      </dsp:nvSpPr>
      <dsp:spPr>
        <a:xfrm rot="5400000">
          <a:off x="-142534" y="944612"/>
          <a:ext cx="950231" cy="665162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ثانياً</a:t>
          </a:r>
          <a:endParaRPr lang="ar-SA" sz="1900" kern="1200" dirty="0"/>
        </a:p>
      </dsp:txBody>
      <dsp:txXfrm rot="-5400000">
        <a:off x="1" y="1134658"/>
        <a:ext cx="665162" cy="285069"/>
      </dsp:txXfrm>
    </dsp:sp>
    <dsp:sp modelId="{B25D4AFE-CFD6-41B2-8BE9-280784BA01F7}">
      <dsp:nvSpPr>
        <dsp:cNvPr id="0" name=""/>
        <dsp:cNvSpPr/>
      </dsp:nvSpPr>
      <dsp:spPr>
        <a:xfrm rot="5400000">
          <a:off x="3083587" y="-1580227"/>
          <a:ext cx="617650" cy="54545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1" kern="1200" dirty="0" smtClean="0"/>
            <a:t>الاتصال ينتشر في الزمان والمكان</a:t>
          </a:r>
          <a:endParaRPr lang="ar-SA" sz="2800" kern="1200" dirty="0"/>
        </a:p>
      </dsp:txBody>
      <dsp:txXfrm rot="-5400000">
        <a:off x="665162" y="868349"/>
        <a:ext cx="5424350" cy="557348"/>
      </dsp:txXfrm>
    </dsp:sp>
    <dsp:sp modelId="{F634870E-6D4D-4DDD-BA31-AE6C4B2F9688}">
      <dsp:nvSpPr>
        <dsp:cNvPr id="0" name=""/>
        <dsp:cNvSpPr/>
      </dsp:nvSpPr>
      <dsp:spPr>
        <a:xfrm rot="5400000">
          <a:off x="-142534" y="1743025"/>
          <a:ext cx="950231" cy="665162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ثالثاً</a:t>
          </a:r>
          <a:endParaRPr lang="ar-SA" sz="1900" kern="1200" dirty="0"/>
        </a:p>
      </dsp:txBody>
      <dsp:txXfrm rot="-5400000">
        <a:off x="1" y="1933071"/>
        <a:ext cx="665162" cy="285069"/>
      </dsp:txXfrm>
    </dsp:sp>
    <dsp:sp modelId="{37B5B956-3C94-4AED-B055-EE3199D79D45}">
      <dsp:nvSpPr>
        <dsp:cNvPr id="0" name=""/>
        <dsp:cNvSpPr/>
      </dsp:nvSpPr>
      <dsp:spPr>
        <a:xfrm rot="5400000">
          <a:off x="3091926" y="-805918"/>
          <a:ext cx="600974" cy="54132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1" kern="1200" dirty="0" smtClean="0"/>
            <a:t>الاتصال عملية تفاعلية</a:t>
          </a:r>
          <a:endParaRPr lang="ar-SA" sz="2800" kern="1200" dirty="0"/>
        </a:p>
      </dsp:txBody>
      <dsp:txXfrm rot="-5400000">
        <a:off x="685808" y="1629537"/>
        <a:ext cx="5383874" cy="542300"/>
      </dsp:txXfrm>
    </dsp:sp>
    <dsp:sp modelId="{4CCCF270-B66B-4805-8D56-FCFAF7E03B0C}">
      <dsp:nvSpPr>
        <dsp:cNvPr id="0" name=""/>
        <dsp:cNvSpPr/>
      </dsp:nvSpPr>
      <dsp:spPr>
        <a:xfrm rot="5400000">
          <a:off x="-142534" y="2541437"/>
          <a:ext cx="950231" cy="665162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رابعا:</a:t>
          </a:r>
          <a:endParaRPr lang="ar-SA" sz="2000" kern="1200" dirty="0"/>
        </a:p>
      </dsp:txBody>
      <dsp:txXfrm rot="-5400000">
        <a:off x="1" y="2731483"/>
        <a:ext cx="665162" cy="285069"/>
      </dsp:txXfrm>
    </dsp:sp>
    <dsp:sp modelId="{1096D586-474D-4184-A314-BD597B17AC4F}">
      <dsp:nvSpPr>
        <dsp:cNvPr id="0" name=""/>
        <dsp:cNvSpPr/>
      </dsp:nvSpPr>
      <dsp:spPr>
        <a:xfrm rot="5400000">
          <a:off x="3083425" y="20140"/>
          <a:ext cx="617975" cy="54545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1" kern="1200" dirty="0" smtClean="0"/>
            <a:t>الاتصال يتسم بالتغير والتجدد</a:t>
          </a:r>
          <a:endParaRPr lang="ar-SA" sz="2800" b="1" kern="1200" dirty="0"/>
        </a:p>
      </dsp:txBody>
      <dsp:txXfrm rot="-5400000">
        <a:off x="665163" y="2468570"/>
        <a:ext cx="5424334" cy="5576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19/11/36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19/11/36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19/11/36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19/11/36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19/11/36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7D250CC-3BDC-4F9C-A5AD-F17B0E16B1A4}" type="datetimeFigureOut">
              <a:rPr lang="ar-SA" smtClean="0"/>
              <a:pPr/>
              <a:t>19/11/36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19/11/36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19/11/36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19/11/36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19/11/36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7D250CC-3BDC-4F9C-A5AD-F17B0E16B1A4}" type="datetimeFigureOut">
              <a:rPr lang="ar-SA" smtClean="0"/>
              <a:pPr/>
              <a:t>19/11/36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7D250CC-3BDC-4F9C-A5AD-F17B0E16B1A4}" type="datetimeFigureOut">
              <a:rPr lang="ar-SA" smtClean="0"/>
              <a:pPr/>
              <a:t>19/11/36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مقدمة في الاتصال</a:t>
            </a:r>
          </a:p>
          <a:p>
            <a:endParaRPr lang="ar-SA" sz="4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الوحدة الأولى</a:t>
            </a:r>
            <a:endParaRPr lang="ar-SA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صورة 4" descr="CAVUJXFDCANWOXSXCAMKYUGKCAXXUSSLCA8Y9OUUCANVGBD6CAQW10HFCANF6HD8CAYPRZJECAU2M3XHCA2NLF45CAPNV2UQCAVTXU7CCATLJR1OCAQNC9B2CAF72QH7CAGUASJ4CAOCMJJMCA9OOOT3CANT1ZD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886200"/>
            <a:ext cx="3810000" cy="16764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مقدمة في الاتصال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تعريف الاتصـــــال</a:t>
            </a:r>
          </a:p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عناصر الاتصـــــال</a:t>
            </a:r>
          </a:p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أهمية الاتصـــــــال</a:t>
            </a:r>
          </a:p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أنواع الاتصـــــــال</a:t>
            </a:r>
          </a:p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سمات الاتصــــــال</a:t>
            </a:r>
          </a:p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معوقات الاتصــــال</a:t>
            </a:r>
          </a:p>
          <a:p>
            <a:pPr marL="0" indent="0">
              <a:buNone/>
            </a:pPr>
            <a:endParaRPr lang="ar-SA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مقدمة في الاتصال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b="1" i="1" u="sng" dirty="0" smtClean="0">
                <a:solidFill>
                  <a:srgbClr val="7030A0"/>
                </a:solidFill>
              </a:rPr>
              <a:t>أولا:تعريف الاتصال</a:t>
            </a:r>
            <a:r>
              <a:rPr lang="ar-SA" sz="3200" b="1" i="1" dirty="0" smtClean="0">
                <a:solidFill>
                  <a:srgbClr val="7030A0"/>
                </a:solidFill>
              </a:rPr>
              <a:t>: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ar-SA" sz="2000" dirty="0" smtClean="0"/>
              <a:t> تبادل المعلومات والآراء والمشاعر عن طريق رموز واشارات تعبر عنها</a:t>
            </a:r>
            <a:r>
              <a:rPr lang="ar-SA" sz="1800" dirty="0" smtClean="0"/>
              <a:t>.</a:t>
            </a:r>
            <a:endParaRPr lang="ar-SA" sz="1800" b="1" dirty="0" smtClean="0"/>
          </a:p>
          <a:p>
            <a:endParaRPr lang="ar-SA" sz="1800" b="1" dirty="0" smtClean="0"/>
          </a:p>
          <a:p>
            <a:pPr>
              <a:buNone/>
            </a:pPr>
            <a:r>
              <a:rPr lang="ar-SA" sz="3200" b="1" i="1" u="sng" dirty="0" smtClean="0">
                <a:solidFill>
                  <a:srgbClr val="7030A0"/>
                </a:solidFill>
              </a:rPr>
              <a:t>ثانيا:عناصر الاتصال: 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endParaRPr lang="en-US" sz="1800" dirty="0" smtClean="0"/>
          </a:p>
          <a:p>
            <a:endParaRPr lang="ar-SA" sz="1800" dirty="0"/>
          </a:p>
        </p:txBody>
      </p:sp>
      <p:sp>
        <p:nvSpPr>
          <p:cNvPr id="6" name="Rounded Rectangle 5"/>
          <p:cNvSpPr/>
          <p:nvPr/>
        </p:nvSpPr>
        <p:spPr>
          <a:xfrm>
            <a:off x="4572000" y="3962400"/>
            <a:ext cx="1295400" cy="609600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رسالة</a:t>
            </a:r>
            <a:endParaRPr lang="ar-S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5867400" y="4038600"/>
            <a:ext cx="978408" cy="48463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وسيلة</a:t>
            </a:r>
            <a:endParaRPr lang="ar-SA" dirty="0"/>
          </a:p>
        </p:txBody>
      </p:sp>
      <p:sp>
        <p:nvSpPr>
          <p:cNvPr id="8" name="Left Arrow 7"/>
          <p:cNvSpPr/>
          <p:nvPr/>
        </p:nvSpPr>
        <p:spPr>
          <a:xfrm>
            <a:off x="3505200" y="4038600"/>
            <a:ext cx="978408" cy="48463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وسيلة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Curved Up Arrow 8"/>
          <p:cNvSpPr/>
          <p:nvPr/>
        </p:nvSpPr>
        <p:spPr>
          <a:xfrm>
            <a:off x="3200400" y="4953000"/>
            <a:ext cx="4191000" cy="914400"/>
          </a:xfrm>
          <a:prstGeom prst="curvedUp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رجع الصدى</a:t>
            </a:r>
            <a:endParaRPr lang="ar-SA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62200" y="3429000"/>
            <a:ext cx="1143000" cy="1295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مستقبل</a:t>
            </a:r>
            <a:endParaRPr lang="ar-S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34200" y="3429000"/>
            <a:ext cx="1066800" cy="1295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مرسل</a:t>
            </a:r>
            <a:endParaRPr lang="ar-S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تابع عناصر الاتصال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dirty="0" smtClean="0"/>
              <a:t>	</a:t>
            </a:r>
            <a:r>
              <a:rPr lang="ar-SA" b="1" dirty="0" smtClean="0">
                <a:solidFill>
                  <a:srgbClr val="FF6699"/>
                </a:solidFill>
              </a:rPr>
              <a:t>المرسل</a:t>
            </a:r>
            <a:r>
              <a:rPr lang="en-US" b="1" dirty="0" smtClean="0">
                <a:solidFill>
                  <a:srgbClr val="FF6699"/>
                </a:solidFill>
              </a:rPr>
              <a:t> : </a:t>
            </a:r>
            <a:r>
              <a:rPr lang="ar-SA" dirty="0" smtClean="0"/>
              <a:t>هو الذي يبدأ الاتصال بإرسال الأفكار والآراءوالمعلومات . التي يريد نقلها في رسالة يعدها</a:t>
            </a:r>
          </a:p>
          <a:p>
            <a:pPr>
              <a:buNone/>
            </a:pPr>
            <a:r>
              <a:rPr lang="ar-SA" b="1" dirty="0" smtClean="0">
                <a:solidFill>
                  <a:srgbClr val="FF6699"/>
                </a:solidFill>
              </a:rPr>
              <a:t>	الرسالة : </a:t>
            </a:r>
            <a:r>
              <a:rPr lang="ar-SA" dirty="0" smtClean="0"/>
              <a:t>المضمون الذي يريد المرسل نقله إلى المستقبل من أفكارومعلومات يعبر عنها برموز لغوية أو غير لغوية</a:t>
            </a:r>
            <a:r>
              <a:rPr lang="en-US" dirty="0" smtClean="0"/>
              <a:t> 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ar-SA" b="1" dirty="0" smtClean="0">
                <a:solidFill>
                  <a:srgbClr val="FF6699"/>
                </a:solidFill>
              </a:rPr>
              <a:t>الوسيلة : </a:t>
            </a:r>
            <a:r>
              <a:rPr lang="ar-SA" dirty="0" smtClean="0"/>
              <a:t>التي يتم من خلالها نقل الرسالة من الرسل إلى المستقبل وتختلف في إمكاناتها وخصائصها باختلاف الموقف وعدد المتلقين وانتشارهم والمسافة بين المرسل والمستقبل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ar-SA" b="1" dirty="0" smtClean="0">
                <a:solidFill>
                  <a:srgbClr val="FF6699"/>
                </a:solidFill>
              </a:rPr>
              <a:t>المستقبل : </a:t>
            </a:r>
            <a:r>
              <a:rPr lang="ar-SA" dirty="0" smtClean="0"/>
              <a:t>هو أهم طرف في الاتصال وهوالمعني في رسائلنا فهو قارئها حين تكتب وهو سامعها حين ينطق بها</a:t>
            </a:r>
            <a:r>
              <a:rPr lang="en-US" dirty="0" smtClean="0"/>
              <a:t> .</a:t>
            </a:r>
            <a:br>
              <a:rPr lang="en-US" dirty="0" smtClean="0"/>
            </a:br>
            <a:r>
              <a:rPr lang="ar-SA" b="1" dirty="0" smtClean="0">
                <a:solidFill>
                  <a:srgbClr val="FF6699"/>
                </a:solidFill>
              </a:rPr>
              <a:t>رجع الصدى : </a:t>
            </a:r>
            <a:r>
              <a:rPr lang="ar-SA" dirty="0" smtClean="0"/>
              <a:t>ما يحصل عليه المرسل من المستقبل حتى يقرر هل حققت الرسالة أهدافها أو لم تحققها</a:t>
            </a:r>
            <a:r>
              <a:rPr lang="en-US" dirty="0" smtClean="0"/>
              <a:t> .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ar-SA" b="1" dirty="0" smtClean="0">
                <a:solidFill>
                  <a:srgbClr val="7030A0"/>
                </a:solidFill>
              </a:rPr>
              <a:t>أنواع رجع الصدى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ar-SA" dirty="0" smtClean="0"/>
              <a:t>	</a:t>
            </a:r>
            <a:r>
              <a:rPr lang="en-US" b="1" dirty="0" smtClean="0"/>
              <a:t>-</a:t>
            </a:r>
            <a:r>
              <a:rPr lang="ar-SA" b="1" dirty="0" smtClean="0"/>
              <a:t>ايجابي </a:t>
            </a:r>
            <a:r>
              <a:rPr lang="ar-SA" dirty="0" smtClean="0"/>
              <a:t>.. يشجع المرسل على الاستمرار في تقديم رسائل مشابهة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	</a:t>
            </a:r>
            <a:r>
              <a:rPr lang="en-US" dirty="0" smtClean="0"/>
              <a:t>-</a:t>
            </a:r>
            <a:r>
              <a:rPr lang="ar-SA" b="1" dirty="0" smtClean="0"/>
              <a:t>سلبي</a:t>
            </a:r>
            <a:r>
              <a:rPr lang="ar-SA" dirty="0" smtClean="0"/>
              <a:t> .. يتطلب تعديل صورة الرسالة التالية أو مضمونها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	</a:t>
            </a:r>
            <a:r>
              <a:rPr lang="en-US" dirty="0" smtClean="0"/>
              <a:t>-</a:t>
            </a:r>
            <a:r>
              <a:rPr lang="ar-SA" b="1" dirty="0" smtClean="0"/>
              <a:t>فوري</a:t>
            </a:r>
            <a:r>
              <a:rPr lang="ar-SA" dirty="0" smtClean="0"/>
              <a:t> .. كحوار المجوعات الصغيرة حين يتطلب المحادثة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	</a:t>
            </a:r>
            <a:r>
              <a:rPr lang="en-US" dirty="0" smtClean="0"/>
              <a:t>-</a:t>
            </a:r>
            <a:r>
              <a:rPr lang="ar-SA" b="1" dirty="0" smtClean="0"/>
              <a:t>مؤجل</a:t>
            </a:r>
            <a:r>
              <a:rPr lang="ar-SA" dirty="0" smtClean="0"/>
              <a:t> .. يتأخر وصوله إلى المرسل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أهمية الاتصال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200" b="1" i="1" u="sng" dirty="0" smtClean="0">
                <a:solidFill>
                  <a:srgbClr val="7030A0"/>
                </a:solidFill>
              </a:rPr>
              <a:t>ثالثا:أهمية الاتصال</a:t>
            </a:r>
            <a:r>
              <a:rPr lang="ar-SA" sz="3200" u="sng" dirty="0" smtClean="0"/>
              <a:t>:</a:t>
            </a:r>
          </a:p>
          <a:p>
            <a:pPr lv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مهم على المستوى الفردي:</a:t>
            </a:r>
          </a:p>
          <a:p>
            <a:pPr lvl="2"/>
            <a:r>
              <a:rPr lang="ar-SA" dirty="0" smtClean="0"/>
              <a:t>صفة من صفات الانسان الاساسية</a:t>
            </a:r>
          </a:p>
          <a:p>
            <a:pPr lvl="2"/>
            <a:r>
              <a:rPr lang="ar-SA" dirty="0" smtClean="0"/>
              <a:t>يساعد على فهم الاحداث واتخاذ القرارات</a:t>
            </a:r>
          </a:p>
          <a:p>
            <a:pPr lvl="2"/>
            <a:r>
              <a:rPr lang="ar-SA" dirty="0" smtClean="0"/>
              <a:t>ضروري لاشباع حاجات الانسان  المادية والمعنوية</a:t>
            </a:r>
          </a:p>
          <a:p>
            <a:pPr lvl="2"/>
            <a:r>
              <a:rPr lang="ar-SA" dirty="0" smtClean="0"/>
              <a:t>مهم لتكوين العلاقات الاجتماعية مع الغير</a:t>
            </a:r>
          </a:p>
          <a:p>
            <a:pPr lvl="2"/>
            <a:r>
              <a:rPr lang="ar-SA" dirty="0" smtClean="0"/>
              <a:t>ضروري لتحقيق النجاح في الحياة</a:t>
            </a:r>
          </a:p>
          <a:p>
            <a:pPr lv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مهم على مستوى المجتمع </a:t>
            </a:r>
          </a:p>
          <a:p>
            <a:pPr lvl="2"/>
            <a:r>
              <a:rPr lang="ar-SA" dirty="0" smtClean="0"/>
              <a:t>الاتصال أساس قيام المجتمع</a:t>
            </a:r>
          </a:p>
          <a:p>
            <a:pPr lvl="2"/>
            <a:r>
              <a:rPr lang="ar-SA" dirty="0" smtClean="0"/>
              <a:t>من خلاله يكتسب المرء خصائص المجتمع</a:t>
            </a:r>
          </a:p>
          <a:p>
            <a:pPr lvl="2"/>
            <a:r>
              <a:rPr lang="ar-SA" dirty="0" smtClean="0"/>
              <a:t>تنوع المجالات</a:t>
            </a:r>
          </a:p>
          <a:p>
            <a:pPr lvl="2"/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أنواع الاتصال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3500" b="1" i="1" u="sng" dirty="0" smtClean="0">
                <a:solidFill>
                  <a:srgbClr val="7030A0"/>
                </a:solidFill>
              </a:rPr>
              <a:t>رابعا :أنواع الاتصال:</a:t>
            </a:r>
          </a:p>
          <a:p>
            <a:pPr>
              <a:buNone/>
            </a:pPr>
            <a:r>
              <a:rPr lang="ar-SA" sz="1800" b="1" dirty="0" smtClean="0">
                <a:solidFill>
                  <a:srgbClr val="C00000"/>
                </a:solidFill>
              </a:rPr>
              <a:t>أ </a:t>
            </a:r>
            <a:r>
              <a:rPr lang="ar-SA" sz="1800" b="1" dirty="0" smtClean="0"/>
              <a:t>- </a:t>
            </a:r>
            <a:r>
              <a:rPr lang="ar-SA" sz="2000" b="1" dirty="0" smtClean="0">
                <a:solidFill>
                  <a:srgbClr val="C00000"/>
                </a:solidFill>
              </a:rPr>
              <a:t>اللغة المستعملة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1800" b="1" dirty="0" smtClean="0"/>
              <a:t>:</a:t>
            </a:r>
            <a:br>
              <a:rPr lang="en-US" sz="1800" b="1" dirty="0" smtClean="0"/>
            </a:br>
            <a:r>
              <a:rPr lang="en-US" sz="1800" b="1" dirty="0" smtClean="0"/>
              <a:t>1- </a:t>
            </a:r>
            <a:r>
              <a:rPr lang="ar-SA" sz="2000" b="1" dirty="0" smtClean="0"/>
              <a:t>اتصال لفظي </a:t>
            </a:r>
            <a:r>
              <a:rPr lang="ar-SA" sz="1800" b="1" dirty="0" smtClean="0"/>
              <a:t>: باستعمال الكلمات المنطوقة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2- </a:t>
            </a:r>
            <a:r>
              <a:rPr lang="ar-SA" sz="2000" b="1" dirty="0" smtClean="0"/>
              <a:t>اتصال غير لفظي </a:t>
            </a:r>
            <a:r>
              <a:rPr lang="ar-SA" sz="1800" b="1" dirty="0" smtClean="0"/>
              <a:t>: باستعمال تعابيرالوجه والإشارات ولغة الجسد</a:t>
            </a:r>
          </a:p>
          <a:p>
            <a:pPr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ب-البعد الزمني أو توقيت الحدوث: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1- </a:t>
            </a:r>
            <a:r>
              <a:rPr lang="ar-SA" sz="2000" b="1" dirty="0" smtClean="0"/>
              <a:t>اتصال فوري أو متزامن </a:t>
            </a:r>
            <a:r>
              <a:rPr lang="ar-SA" sz="1800" b="1" dirty="0" smtClean="0"/>
              <a:t>: التحدث مع الشخص بطريقةمباشرة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2- </a:t>
            </a:r>
            <a:r>
              <a:rPr lang="ar-SA" sz="1800" b="1" dirty="0" smtClean="0"/>
              <a:t>ا</a:t>
            </a:r>
            <a:r>
              <a:rPr lang="ar-SA" sz="2000" b="1" dirty="0" smtClean="0"/>
              <a:t>تصال غير متزامن : </a:t>
            </a:r>
            <a:r>
              <a:rPr lang="ar-SA" sz="1800" b="1" dirty="0" smtClean="0"/>
              <a:t>أن يكون هناك فاصل زمني كرسائل البريدالالكتروني</a:t>
            </a:r>
          </a:p>
          <a:p>
            <a:pPr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ج‌- رسميته</a:t>
            </a:r>
            <a:r>
              <a:rPr lang="en-US" sz="2000" b="1" dirty="0" smtClean="0">
                <a:solidFill>
                  <a:srgbClr val="C00000"/>
                </a:solidFill>
              </a:rPr>
              <a:t> :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1- </a:t>
            </a:r>
            <a:r>
              <a:rPr lang="ar-SA" sz="2000" b="1" dirty="0" smtClean="0"/>
              <a:t>اتصال رسمي</a:t>
            </a:r>
            <a:r>
              <a:rPr lang="en-US" sz="2000" b="1" dirty="0" smtClean="0"/>
              <a:t> </a:t>
            </a:r>
            <a:r>
              <a:rPr lang="en-US" sz="1800" b="1" dirty="0" smtClean="0"/>
              <a:t>: </a:t>
            </a:r>
            <a:r>
              <a:rPr lang="ar-SA" sz="1800" b="1" dirty="0" smtClean="0"/>
              <a:t>الاتصال داخل بيئة العمل في المؤسساتالحكومية</a:t>
            </a:r>
            <a:r>
              <a:rPr lang="en-US" sz="1800" b="1" dirty="0" smtClean="0"/>
              <a:t> </a:t>
            </a:r>
            <a:br>
              <a:rPr lang="en-US" sz="1800" b="1" dirty="0" smtClean="0"/>
            </a:br>
            <a:r>
              <a:rPr lang="en-US" sz="2000" b="1" dirty="0" smtClean="0"/>
              <a:t>2- </a:t>
            </a:r>
            <a:r>
              <a:rPr lang="ar-SA" sz="2000" b="1" dirty="0" smtClean="0"/>
              <a:t>اتصال غير رسمي : </a:t>
            </a:r>
            <a:r>
              <a:rPr lang="ar-SA" sz="1800" b="1" dirty="0" smtClean="0"/>
              <a:t>بين الأصدقاء وأفراد الأسرة</a:t>
            </a:r>
            <a:r>
              <a:rPr lang="en-US" sz="1800" b="1" dirty="0" smtClean="0"/>
              <a:t> .</a:t>
            </a:r>
          </a:p>
          <a:p>
            <a:pPr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د‌-تصنيف الاتصال وفقاً لعدد المشتركين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1800" b="1" dirty="0" smtClean="0"/>
              <a:t>:</a:t>
            </a:r>
            <a:br>
              <a:rPr lang="en-US" sz="1800" b="1" dirty="0" smtClean="0"/>
            </a:br>
            <a:r>
              <a:rPr lang="en-US" sz="2000" b="1" dirty="0" smtClean="0"/>
              <a:t>1-</a:t>
            </a:r>
            <a:r>
              <a:rPr lang="ar-SA" sz="2000" b="1" dirty="0" smtClean="0"/>
              <a:t>اتصال ذاتي</a:t>
            </a:r>
            <a:r>
              <a:rPr lang="en-US" sz="2000" b="1" dirty="0" smtClean="0"/>
              <a:t> .. </a:t>
            </a:r>
            <a:r>
              <a:rPr lang="ar-SA" sz="1800" b="1" dirty="0" smtClean="0"/>
              <a:t>اتصال عقلي يحدث داخل الفرد حين يتحدث مع نفسه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2</a:t>
            </a:r>
            <a:r>
              <a:rPr lang="en-US" sz="2000" b="1" dirty="0" smtClean="0"/>
              <a:t>-</a:t>
            </a:r>
            <a:r>
              <a:rPr lang="ar-SA" sz="2000" b="1" dirty="0" smtClean="0"/>
              <a:t>اتصال شخصي .. </a:t>
            </a:r>
            <a:r>
              <a:rPr lang="ar-SA" sz="1800" b="1" dirty="0" smtClean="0"/>
              <a:t>اتصال وجها لوجه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2000" b="1" dirty="0" smtClean="0"/>
              <a:t>3-</a:t>
            </a:r>
            <a:r>
              <a:rPr lang="ar-SA" sz="2000" b="1" dirty="0" smtClean="0"/>
              <a:t>اتصال جمعي .. </a:t>
            </a:r>
            <a:r>
              <a:rPr lang="ar-SA" sz="1800" b="1" dirty="0" smtClean="0"/>
              <a:t>يحدث بين مجموعة من الناس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2000" b="1" dirty="0" smtClean="0"/>
              <a:t>4-</a:t>
            </a:r>
            <a:r>
              <a:rPr lang="ar-SA" sz="2000" b="1" dirty="0" smtClean="0"/>
              <a:t>اتصال جماهيري.. </a:t>
            </a:r>
            <a:r>
              <a:rPr lang="ar-SA" sz="1800" b="1" dirty="0" smtClean="0"/>
              <a:t>اتصال بمجموع من الجماهير الاتصال التلفزيوني</a:t>
            </a:r>
            <a:endParaRPr lang="ar-SA" sz="1800" dirty="0" smtClean="0"/>
          </a:p>
          <a:p>
            <a:endParaRPr lang="ar-SA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سمات الاتصال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600" b="1" i="1" u="sng" dirty="0" smtClean="0">
                <a:solidFill>
                  <a:srgbClr val="7030A0"/>
                </a:solidFill>
              </a:rPr>
              <a:t>خامسا: سمات الاتصال:</a:t>
            </a:r>
          </a:p>
          <a:p>
            <a:pPr>
              <a:buNone/>
            </a:pPr>
            <a:endParaRPr lang="ar-SA" sz="1600" b="1" i="1" dirty="0" smtClean="0">
              <a:solidFill>
                <a:srgbClr val="7030A0"/>
              </a:solidFill>
            </a:endParaRPr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24000" y="2286000"/>
          <a:ext cx="6119664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معوقات الاتصال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ar-SA" sz="3200" b="1" i="1" u="sng" dirty="0" smtClean="0">
                <a:solidFill>
                  <a:srgbClr val="7030A0"/>
                </a:solidFill>
              </a:rPr>
              <a:t>سادسا: معوقات الاتصال: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1</a:t>
            </a:r>
            <a:r>
              <a:rPr lang="en-US" sz="1900" b="1" dirty="0" smtClean="0"/>
              <a:t>-</a:t>
            </a:r>
            <a:r>
              <a:rPr lang="ar-SA" sz="1900" b="1" dirty="0" smtClean="0"/>
              <a:t>عدم الخبرة المشتركة : </a:t>
            </a:r>
            <a:r>
              <a:rPr lang="ar-SA" sz="1900" dirty="0" smtClean="0"/>
              <a:t>اختلاف  مجال الخبرة المشتركة  (الاطار المرجعي )لكل من المرسل والمستقبل قد يعوق الفهم ويعرقل الاتصال</a:t>
            </a:r>
            <a:r>
              <a:rPr lang="en-US" sz="1900" dirty="0" smtClean="0"/>
              <a:t> . </a:t>
            </a:r>
            <a:br>
              <a:rPr lang="en-US" sz="1900" dirty="0" smtClean="0"/>
            </a:br>
            <a:r>
              <a:rPr lang="en-US" sz="1900" b="1" dirty="0" smtClean="0"/>
              <a:t>2-</a:t>
            </a:r>
            <a:r>
              <a:rPr lang="ar-SA" sz="1900" b="1" dirty="0" smtClean="0"/>
              <a:t>التشويش .. </a:t>
            </a:r>
            <a:r>
              <a:rPr lang="ar-SA" sz="1900" dirty="0" smtClean="0"/>
              <a:t>عدم وضوح الرسالة وعدم القدرة على تفسيرها</a:t>
            </a:r>
            <a:r>
              <a:rPr lang="en-US" sz="1900" dirty="0" smtClean="0"/>
              <a:t> </a:t>
            </a:r>
            <a:r>
              <a:rPr lang="ar-SA" sz="1900" dirty="0" smtClean="0"/>
              <a:t>أو عدم إدراك المستقبل للرسالة بالمعنى الذي يريد المرسل</a:t>
            </a:r>
            <a:r>
              <a:rPr lang="en-US" sz="1900" dirty="0" smtClean="0"/>
              <a:t> ..</a:t>
            </a:r>
            <a:r>
              <a:rPr lang="ar-SA" sz="1900" b="1" dirty="0" smtClean="0">
                <a:solidFill>
                  <a:srgbClr val="C00000"/>
                </a:solidFill>
              </a:rPr>
              <a:t>من أمثلته </a:t>
            </a:r>
            <a:r>
              <a:rPr lang="ar-SA" sz="1900" dirty="0" smtClean="0"/>
              <a:t>: </a:t>
            </a:r>
            <a:r>
              <a:rPr lang="ar-SA" sz="1900" b="1" dirty="0" smtClean="0">
                <a:solidFill>
                  <a:srgbClr val="FF0066"/>
                </a:solidFill>
              </a:rPr>
              <a:t>تشويش مادي </a:t>
            </a:r>
            <a:r>
              <a:rPr lang="ar-SA" sz="1900" dirty="0" smtClean="0">
                <a:solidFill>
                  <a:srgbClr val="FF0066"/>
                </a:solidFill>
              </a:rPr>
              <a:t>: </a:t>
            </a:r>
            <a:r>
              <a:rPr lang="ar-SA" sz="1900" dirty="0" smtClean="0"/>
              <a:t>صوت طائرة أثناء المحاضرة</a:t>
            </a:r>
            <a:r>
              <a:rPr lang="en-US" sz="1900" dirty="0" smtClean="0"/>
              <a:t> </a:t>
            </a:r>
            <a:r>
              <a:rPr lang="ar-SA" sz="1900" dirty="0" smtClean="0"/>
              <a:t>..</a:t>
            </a:r>
            <a:r>
              <a:rPr lang="ar-SA" sz="1900" b="1" dirty="0" smtClean="0">
                <a:solidFill>
                  <a:srgbClr val="FF0066"/>
                </a:solidFill>
              </a:rPr>
              <a:t>تشويش دلالي </a:t>
            </a:r>
            <a:r>
              <a:rPr lang="ar-SA" sz="1900" dirty="0" smtClean="0"/>
              <a:t>ناتج عن غموض الكلمات</a:t>
            </a:r>
            <a:r>
              <a:rPr lang="en-US" sz="1900" dirty="0" smtClean="0"/>
              <a:t> </a:t>
            </a:r>
            <a:r>
              <a:rPr lang="ar-SA" sz="1900" dirty="0" smtClean="0"/>
              <a:t>عدم وضوح دلالتها لدى المستقبل</a:t>
            </a:r>
            <a:r>
              <a:rPr lang="en-US" sz="1900" dirty="0" smtClean="0"/>
              <a:t> </a:t>
            </a:r>
            <a:r>
              <a:rPr lang="ar-SA" sz="1900" dirty="0" smtClean="0"/>
              <a:t>.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b="1" dirty="0" smtClean="0"/>
              <a:t>3-</a:t>
            </a:r>
            <a:r>
              <a:rPr lang="ar-SA" sz="1900" b="1" dirty="0" smtClean="0"/>
              <a:t>عوائق لدى المرسل والمستقبل .. </a:t>
            </a:r>
            <a:r>
              <a:rPr lang="ar-SA" sz="1900" dirty="0" smtClean="0"/>
              <a:t>قد يعمل المرسل عملا يحول دون وصول رسالته على الوجه الذي أراد – كما أن المستقبل قد يكون في حالة نفسية تعوقه عن الفهم</a:t>
            </a:r>
            <a:r>
              <a:rPr lang="en-US" sz="1900" dirty="0" smtClean="0"/>
              <a:t> </a:t>
            </a:r>
            <a:br>
              <a:rPr lang="en-US" sz="1900" dirty="0" smtClean="0"/>
            </a:br>
            <a:r>
              <a:rPr lang="en-US" sz="1900" b="1" dirty="0" smtClean="0"/>
              <a:t>4-</a:t>
            </a:r>
            <a:r>
              <a:rPr lang="ar-SA" sz="1900" b="1" dirty="0" smtClean="0"/>
              <a:t>استعمال وسيلة غير ملائمة لطبيعة الرسالة أو الجمهور .. </a:t>
            </a:r>
            <a:r>
              <a:rPr lang="ar-SA" sz="1900" dirty="0" smtClean="0"/>
              <a:t>كاستعمال الوسائل الضعيفة التأثير أو الغير رسمية أو كتابة رسالة إلى من لا يجيد القراءة ، أو ضعف توظيف مهارات الاتصال الغير لفظي لتعزيز الرسالة. </a:t>
            </a:r>
            <a:endParaRPr lang="ar-SA" sz="19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507</TotalTime>
  <Words>137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الوحدة الأولى</vt:lpstr>
      <vt:lpstr>مقدمة في الاتصال</vt:lpstr>
      <vt:lpstr>مقدمة في الاتصال</vt:lpstr>
      <vt:lpstr>تابع عناصر الاتصال</vt:lpstr>
      <vt:lpstr>أهمية الاتصال</vt:lpstr>
      <vt:lpstr>أنواع الاتصال</vt:lpstr>
      <vt:lpstr>سمات الاتصال</vt:lpstr>
      <vt:lpstr>معوقات الاتصال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مهارات الارسال</dc:title>
  <dc:creator>Dell</dc:creator>
  <cp:lastModifiedBy>help</cp:lastModifiedBy>
  <cp:revision>57</cp:revision>
  <dcterms:created xsi:type="dcterms:W3CDTF">2013-07-28T14:52:40Z</dcterms:created>
  <dcterms:modified xsi:type="dcterms:W3CDTF">2015-09-02T09:46:57Z</dcterms:modified>
</cp:coreProperties>
</file>