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56" r:id="rId8"/>
    <p:sldMasterId id="2147483768" r:id="rId9"/>
  </p:sldMasterIdLst>
  <p:sldIdLst>
    <p:sldId id="267" r:id="rId10"/>
    <p:sldId id="256" r:id="rId11"/>
    <p:sldId id="257" r:id="rId12"/>
    <p:sldId id="258" r:id="rId13"/>
    <p:sldId id="259" r:id="rId14"/>
    <p:sldId id="260" r:id="rId15"/>
    <p:sldId id="261" r:id="rId16"/>
    <p:sldId id="262" r:id="rId17"/>
    <p:sldId id="263" r:id="rId18"/>
    <p:sldId id="264" r:id="rId19"/>
    <p:sldId id="265" r:id="rId20"/>
    <p:sldId id="26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0E99E42-2AAB-42B2-8EED-0ACF353C92C5}" type="datetimeFigureOut">
              <a:rPr lang="ar-SA" smtClean="0"/>
              <a:pPr/>
              <a:t>26/06/35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70E99E42-2AAB-42B2-8EED-0ACF353C92C5}" type="datetimeFigureOut">
              <a:rPr lang="ar-SA" smtClean="0"/>
              <a:pPr/>
              <a:t>26/06/35</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AA2130C-637C-4773-95BE-EDF732DA38BB}" type="slidenum">
              <a:rPr lang="ar-SA" smtClean="0"/>
              <a:pPr/>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70E99E42-2AAB-42B2-8EED-0ACF353C92C5}" type="datetimeFigureOut">
              <a:rPr lang="ar-SA" smtClean="0"/>
              <a:pPr/>
              <a:t>26/06/35</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A2130C-637C-4773-95BE-EDF732DA38BB}" type="slidenum">
              <a:rPr lang="ar-SA" smtClean="0"/>
              <a:pPr/>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DAA2130C-637C-4773-95BE-EDF732DA38BB}" type="slidenum">
              <a:rPr lang="ar-SA" smtClean="0"/>
              <a:pPr/>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70E99E42-2AAB-42B2-8EED-0ACF353C92C5}" type="datetimeFigureOut">
              <a:rPr lang="ar-SA" smtClean="0"/>
              <a:pPr/>
              <a:t>26/06/35</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A2130C-637C-4773-95BE-EDF732DA38BB}" type="slidenum">
              <a:rPr lang="ar-SA" smtClean="0"/>
              <a:pPr/>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70E99E42-2AAB-42B2-8EED-0ACF353C92C5}" type="datetimeFigureOut">
              <a:rPr lang="ar-SA" smtClean="0"/>
              <a:pPr/>
              <a:t>26/06/35</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AA2130C-637C-4773-95BE-EDF732DA38BB}" type="slidenum">
              <a:rPr lang="ar-SA" smtClean="0"/>
              <a:pPr/>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0E99E42-2AAB-42B2-8EED-0ACF353C92C5}" type="datetimeFigureOut">
              <a:rPr lang="ar-SA" smtClean="0"/>
              <a:pPr/>
              <a:t>26/06/35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DAA2130C-637C-4773-95BE-EDF732DA38B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0E99E42-2AAB-42B2-8EED-0ACF353C92C5}" type="datetimeFigureOut">
              <a:rPr lang="ar-SA" smtClean="0"/>
              <a:pPr/>
              <a:t>26/06/35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رقم الشريحة 7"/>
          <p:cNvSpPr>
            <a:spLocks noGrp="1"/>
          </p:cNvSpPr>
          <p:nvPr>
            <p:ph type="sldNum" sz="quarter" idx="11"/>
          </p:nvPr>
        </p:nvSpPr>
        <p:spPr/>
        <p:txBody>
          <a:bodyPr/>
          <a:lstStyle/>
          <a:p>
            <a:fld id="{DAA2130C-637C-4773-95BE-EDF732DA38B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DAA2130C-637C-4773-95BE-EDF732DA38BB}" type="slidenum">
              <a:rPr lang="ar-SA" smtClean="0"/>
              <a:pPr/>
              <a:t>‹#›</a:t>
            </a:fld>
            <a:endParaRPr lang="ar-S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70E99E42-2AAB-42B2-8EED-0ACF353C92C5}" type="datetimeFigureOut">
              <a:rPr lang="ar-SA" smtClean="0"/>
              <a:pPr/>
              <a:t>26/06/35</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DAA2130C-637C-4773-95BE-EDF732DA38BB}" type="slidenum">
              <a:rPr lang="ar-SA" smtClean="0"/>
              <a:pPr/>
              <a:t>‹#›</a:t>
            </a:fld>
            <a:endParaRPr lang="ar-SA"/>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0E99E42-2AAB-42B2-8EED-0ACF353C92C5}" type="datetimeFigureOut">
              <a:rPr lang="ar-SA" smtClean="0"/>
              <a:pPr/>
              <a:t>26/06/35</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DAA2130C-637C-4773-95BE-EDF732DA38BB}" type="slidenum">
              <a:rPr lang="ar-SA" smtClean="0"/>
              <a:pPr/>
              <a:t>‹#›</a:t>
            </a:fld>
            <a:endParaRPr lang="ar-SA"/>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70E99E42-2AAB-42B2-8EED-0ACF353C92C5}" type="datetimeFigureOut">
              <a:rPr lang="ar-SA" smtClean="0"/>
              <a:pPr/>
              <a:t>26/06/35</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DAA2130C-637C-4773-95BE-EDF732DA38B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70E99E42-2AAB-42B2-8EED-0ACF353C92C5}" type="datetimeFigureOut">
              <a:rPr lang="ar-SA" smtClean="0"/>
              <a:pPr/>
              <a:t>26/06/35</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رقم الشريحة 7"/>
          <p:cNvSpPr>
            <a:spLocks noGrp="1"/>
          </p:cNvSpPr>
          <p:nvPr>
            <p:ph type="sldNum" sz="quarter" idx="11"/>
          </p:nvPr>
        </p:nvSpPr>
        <p:spPr/>
        <p:txBody>
          <a:bodyPr/>
          <a:lstStyle/>
          <a:p>
            <a:fld id="{DAA2130C-637C-4773-95BE-EDF732DA38B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DAA2130C-637C-4773-95BE-EDF732DA38B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0E99E42-2AAB-42B2-8EED-0ACF353C92C5}" type="datetimeFigureOut">
              <a:rPr lang="ar-SA" smtClean="0"/>
              <a:pPr/>
              <a:t>26/06/35</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70E99E42-2AAB-42B2-8EED-0ACF353C92C5}" type="datetimeFigureOut">
              <a:rPr lang="ar-SA" smtClean="0"/>
              <a:pPr/>
              <a:t>26/06/35</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0E99E42-2AAB-42B2-8EED-0ACF353C92C5}" type="datetimeFigureOut">
              <a:rPr lang="ar-SA" smtClean="0"/>
              <a:pPr/>
              <a:t>26/06/35</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DAA2130C-637C-4773-95BE-EDF732DA38B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70E99E42-2AAB-42B2-8EED-0ACF353C92C5}" type="datetimeFigureOut">
              <a:rPr lang="ar-SA" smtClean="0"/>
              <a:pPr/>
              <a:t>26/06/35</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AA2130C-637C-4773-95BE-EDF732DA38BB}" type="slidenum">
              <a:rPr lang="ar-SA" smtClean="0"/>
              <a:pPr/>
              <a:t>‹#›</a:t>
            </a:fld>
            <a:endParaRPr lang="ar-S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DAA2130C-637C-4773-95BE-EDF732DA38B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DAA2130C-637C-4773-95BE-EDF732DA38BB}" type="slidenum">
              <a:rPr lang="ar-SA" smtClean="0"/>
              <a:pPr/>
              <a:t>‹#›</a:t>
            </a:fld>
            <a:endParaRPr lang="ar-SA"/>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DAA2130C-637C-4773-95BE-EDF732DA38BB}" type="slidenum">
              <a:rPr lang="ar-SA" smtClean="0"/>
              <a:pPr/>
              <a:t>‹#›</a:t>
            </a:fld>
            <a:endParaRPr lang="ar-SA"/>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AA2130C-637C-4773-95BE-EDF732DA38B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0E99E42-2AAB-42B2-8EED-0ACF353C92C5}" type="datetimeFigureOut">
              <a:rPr lang="ar-SA" smtClean="0"/>
              <a:pPr/>
              <a:t>26/06/35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DAA2130C-637C-4773-95BE-EDF732DA38BB}"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DAA2130C-637C-4773-95BE-EDF732DA38BB}" type="slidenum">
              <a:rPr lang="ar-SA" smtClean="0"/>
              <a:pPr/>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DAA2130C-637C-4773-95BE-EDF732DA38B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A2130C-637C-4773-95BE-EDF732DA38BB}"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DAA2130C-637C-4773-95BE-EDF732DA38BB}"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0E99E42-2AAB-42B2-8EED-0ACF353C92C5}" type="datetimeFigureOut">
              <a:rPr lang="ar-SA" smtClean="0"/>
              <a:pPr/>
              <a:t>26/06/35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AA2130C-637C-4773-95BE-EDF732DA38B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A2130C-637C-4773-95BE-EDF732DA38BB}" type="slidenum">
              <a:rPr lang="ar-SA" smtClean="0"/>
              <a:pPr/>
              <a:t>‹#›</a:t>
            </a:fld>
            <a:endParaRPr lang="ar-SA"/>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AA2130C-637C-4773-95BE-EDF732DA38B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0E99E42-2AAB-42B2-8EED-0ACF353C92C5}" type="datetimeFigureOut">
              <a:rPr lang="ar-SA" smtClean="0"/>
              <a:pPr/>
              <a:t>26/06/35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AA2130C-637C-4773-95BE-EDF732DA38B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E99E42-2AAB-42B2-8EED-0ACF353C92C5}" type="datetimeFigureOut">
              <a:rPr lang="ar-SA" smtClean="0"/>
              <a:pPr/>
              <a:t>26/06/35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AA2130C-637C-4773-95BE-EDF732DA38B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8.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0E99E42-2AAB-42B2-8EED-0ACF353C92C5}" type="datetimeFigureOut">
              <a:rPr lang="ar-SA" smtClean="0"/>
              <a:pPr/>
              <a:t>26/06/35</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AA2130C-637C-4773-95BE-EDF732DA38B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0E99E42-2AAB-42B2-8EED-0ACF353C92C5}" type="datetimeFigureOut">
              <a:rPr lang="ar-SA" smtClean="0"/>
              <a:pPr/>
              <a:t>26/06/35</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AA2130C-637C-4773-95BE-EDF732DA38BB}" type="slidenum">
              <a:rPr lang="ar-SA" smtClean="0"/>
              <a:pPr/>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E99E42-2AAB-42B2-8EED-0ACF353C92C5}" type="datetimeFigureOut">
              <a:rPr lang="ar-SA" smtClean="0"/>
              <a:pPr/>
              <a:t>26/06/35</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A2130C-637C-4773-95BE-EDF732DA38B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E99E42-2AAB-42B2-8EED-0ACF353C92C5}" type="datetimeFigureOut">
              <a:rPr lang="ar-SA" smtClean="0"/>
              <a:pPr/>
              <a:t>26/06/35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A2130C-637C-4773-95BE-EDF732DA38B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0E99E42-2AAB-42B2-8EED-0ACF353C92C5}" type="datetimeFigureOut">
              <a:rPr lang="ar-SA" smtClean="0"/>
              <a:pPr/>
              <a:t>26/06/35</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AA2130C-637C-4773-95BE-EDF732DA38B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0E99E42-2AAB-42B2-8EED-0ACF353C92C5}" type="datetimeFigureOut">
              <a:rPr lang="ar-SA" smtClean="0"/>
              <a:pPr/>
              <a:t>26/06/35</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AA2130C-637C-4773-95BE-EDF732DA38B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AA2130C-637C-4773-95BE-EDF732DA38B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0E99E42-2AAB-42B2-8EED-0ACF353C92C5}" type="datetimeFigureOut">
              <a:rPr lang="ar-SA" smtClean="0"/>
              <a:pPr/>
              <a:t>26/06/35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A2130C-637C-4773-95BE-EDF732DA38B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E99E42-2AAB-42B2-8EED-0ACF353C92C5}" type="datetimeFigureOut">
              <a:rPr lang="ar-SA" smtClean="0"/>
              <a:pPr/>
              <a:t>26/06/35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A2130C-637C-4773-95BE-EDF732DA38B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www.mav.asn.au/publications/strategic-plans/Documents/2012%20&#8211;%2013%20strategic%20plan.docx"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55576" y="332656"/>
            <a:ext cx="7344816" cy="6186309"/>
          </a:xfrm>
          <a:prstGeom prst="rect">
            <a:avLst/>
          </a:prstGeom>
          <a:noFill/>
        </p:spPr>
        <p:txBody>
          <a:bodyPr wrap="square" lIns="91440" tIns="45720" rIns="91440" bIns="45720">
            <a:spAutoFit/>
          </a:bodyPr>
          <a:lstStyle/>
          <a:p>
            <a:pPr algn="ctr"/>
            <a:r>
              <a:rPr lang="ar-SA" sz="36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بسم الله الرحمن الرحيم</a:t>
            </a:r>
          </a:p>
          <a:p>
            <a:pPr algn="ctr"/>
            <a:endParaRPr lang="ar-SA" sz="36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lgn="ctr"/>
            <a:r>
              <a:rPr lang="ar-SA"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المادة :</a:t>
            </a:r>
            <a:endPar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انجليزي تخصصي</a:t>
            </a:r>
          </a:p>
          <a:p>
            <a:pPr algn="ctr"/>
            <a:endPar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اعداد </a:t>
            </a: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الطالبان </a:t>
            </a:r>
            <a:r>
              <a:rPr lang="ar-SA"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endPar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1-يوسف علي </a:t>
            </a:r>
            <a:r>
              <a:rPr lang="ar-SA"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الزهراني</a:t>
            </a:r>
            <a:endPar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 </a:t>
            </a:r>
            <a:r>
              <a:rPr lang="ar-SA"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عبدالله</a:t>
            </a: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مانع الغامدي</a:t>
            </a:r>
          </a:p>
          <a:p>
            <a:pPr algn="ctr"/>
            <a:endPar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تحت اشراف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الدكتور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أشرف عبده</a:t>
            </a:r>
            <a:endPar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en-US" sz="2800" i="1" u="sng" dirty="0" smtClean="0"/>
              <a:t>Exercises:</a:t>
            </a:r>
            <a:r>
              <a:rPr lang="en-US" sz="2800" i="1" dirty="0" smtClean="0"/>
              <a:t> </a:t>
            </a:r>
            <a:br>
              <a:rPr lang="en-US" sz="2800" i="1" dirty="0" smtClean="0"/>
            </a:br>
            <a:r>
              <a:rPr lang="en-US" sz="2800" i="1" dirty="0" smtClean="0"/>
              <a:t>2- Choose </a:t>
            </a:r>
            <a:r>
              <a:rPr lang="en-US" sz="2800" i="1" dirty="0" smtClean="0"/>
              <a:t>the correct answer from </a:t>
            </a:r>
            <a:r>
              <a:rPr lang="en-US" sz="2800" i="1" dirty="0" err="1" smtClean="0"/>
              <a:t>i</a:t>
            </a:r>
            <a:r>
              <a:rPr lang="en-US" sz="2800" i="1" dirty="0" smtClean="0"/>
              <a:t>, ii, or </a:t>
            </a:r>
            <a:r>
              <a:rPr lang="en-US" sz="2800" i="1" dirty="0" smtClean="0"/>
              <a:t>iii of </a:t>
            </a:r>
            <a:r>
              <a:rPr lang="en-US" sz="2800" i="1" dirty="0" smtClean="0"/>
              <a:t>the following sentences:</a:t>
            </a:r>
            <a:br>
              <a:rPr lang="en-US" sz="2800" i="1" dirty="0" smtClean="0"/>
            </a:br>
            <a:r>
              <a:rPr lang="en-US" sz="2800" i="1" dirty="0" smtClean="0"/>
              <a:t/>
            </a:r>
            <a:br>
              <a:rPr lang="en-US" sz="2800" i="1" dirty="0" smtClean="0"/>
            </a:br>
            <a:r>
              <a:rPr lang="en-US" sz="2800" i="1" dirty="0" smtClean="0"/>
              <a:t>a- Long </a:t>
            </a:r>
            <a:r>
              <a:rPr lang="en-US" sz="2800" i="1" dirty="0" smtClean="0"/>
              <a:t>day care and integrated children's centers provides</a:t>
            </a:r>
            <a:br>
              <a:rPr lang="en-US" sz="2800" i="1" dirty="0" smtClean="0"/>
            </a:br>
            <a:r>
              <a:rPr lang="en-US" sz="2800" i="1" dirty="0" smtClean="0"/>
              <a:t/>
            </a:r>
            <a:br>
              <a:rPr lang="en-US" sz="2800" i="1" dirty="0" smtClean="0"/>
            </a:br>
            <a:r>
              <a:rPr lang="en-US" sz="2800" i="1" dirty="0" err="1" smtClean="0"/>
              <a:t>i</a:t>
            </a:r>
            <a:r>
              <a:rPr lang="en-US" sz="2800" i="1" dirty="0" smtClean="0"/>
              <a:t>. educational </a:t>
            </a:r>
            <a:r>
              <a:rPr lang="en-US" sz="2800" i="1" dirty="0" smtClean="0"/>
              <a:t>service only</a:t>
            </a:r>
            <a:br>
              <a:rPr lang="en-US" sz="2800" i="1" dirty="0" smtClean="0"/>
            </a:br>
            <a:r>
              <a:rPr lang="en-US" sz="2800" i="1" dirty="0" smtClean="0"/>
              <a:t>ii. care </a:t>
            </a:r>
            <a:r>
              <a:rPr lang="en-US" sz="2800" i="1" dirty="0" smtClean="0"/>
              <a:t>service only</a:t>
            </a:r>
            <a:br>
              <a:rPr lang="en-US" sz="2800" i="1" dirty="0" smtClean="0"/>
            </a:br>
            <a:r>
              <a:rPr lang="en-US" sz="2800" i="1" dirty="0" smtClean="0"/>
              <a:t>iii. both </a:t>
            </a:r>
            <a:r>
              <a:rPr lang="en-US" sz="2800" i="1" dirty="0" smtClean="0"/>
              <a:t>educational and care</a:t>
            </a:r>
            <a:br>
              <a:rPr lang="en-US" sz="2800" i="1" dirty="0" smtClean="0"/>
            </a:br>
            <a:endParaRPr lang="ar-SA" sz="2800" dirty="0"/>
          </a:p>
        </p:txBody>
      </p:sp>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lvl="1" rtl="0"/>
            <a:r>
              <a:rPr lang="en-US" sz="2400" i="1" dirty="0" smtClean="0"/>
              <a:t/>
            </a:r>
            <a:br>
              <a:rPr lang="en-US" sz="2400" i="1" dirty="0" smtClean="0"/>
            </a:br>
            <a:r>
              <a:rPr lang="en-US" sz="2400" i="1" dirty="0"/>
              <a:t/>
            </a:r>
            <a:br>
              <a:rPr lang="en-US" sz="2400" i="1" dirty="0"/>
            </a:br>
            <a:r>
              <a:rPr lang="en-US" sz="2400" i="1" dirty="0" smtClean="0"/>
              <a:t>B- Services </a:t>
            </a:r>
            <a:r>
              <a:rPr lang="en-US" sz="2400" i="1" dirty="0"/>
              <a:t>in long </a:t>
            </a:r>
            <a:r>
              <a:rPr lang="en-US" sz="2400" i="1" dirty="0" smtClean="0"/>
              <a:t>day </a:t>
            </a:r>
            <a:r>
              <a:rPr lang="en-US" sz="2400" i="1" dirty="0"/>
              <a:t>care and integrated children's centers operate for at least </a:t>
            </a:r>
            <a:r>
              <a:rPr lang="en-US" sz="2400" i="1" dirty="0" smtClean="0"/>
              <a:t/>
            </a:r>
            <a:br>
              <a:rPr lang="en-US" sz="2400" i="1" dirty="0" smtClean="0"/>
            </a:br>
            <a:r>
              <a:rPr lang="en-US" sz="2400" i="1" dirty="0" smtClean="0"/>
              <a:t/>
            </a:r>
            <a:br>
              <a:rPr lang="en-US" sz="2400" i="1" dirty="0" smtClean="0"/>
            </a:br>
            <a:r>
              <a:rPr lang="en-US" sz="2400" i="1" dirty="0" err="1" smtClean="0"/>
              <a:t>i</a:t>
            </a:r>
            <a:r>
              <a:rPr lang="en-US" sz="2400" i="1" dirty="0" smtClean="0"/>
              <a:t>. 10 </a:t>
            </a:r>
            <a:r>
              <a:rPr lang="en-US" sz="2400" i="1" dirty="0"/>
              <a:t>hours a day </a:t>
            </a:r>
            <a:br>
              <a:rPr lang="en-US" sz="2400" i="1" dirty="0"/>
            </a:br>
            <a:r>
              <a:rPr lang="en-US" sz="2400" i="1" dirty="0" smtClean="0"/>
              <a:t>ii, 5 </a:t>
            </a:r>
            <a:r>
              <a:rPr lang="en-US" sz="2400" i="1" dirty="0"/>
              <a:t>hours a day </a:t>
            </a:r>
            <a:br>
              <a:rPr lang="en-US" sz="2400" i="1" dirty="0"/>
            </a:br>
            <a:r>
              <a:rPr lang="en-US" sz="2400" i="1" dirty="0" smtClean="0"/>
              <a:t>iii. 3 </a:t>
            </a:r>
            <a:r>
              <a:rPr lang="en-US" sz="2400" i="1" dirty="0"/>
              <a:t>hours a day </a:t>
            </a:r>
            <a:br>
              <a:rPr lang="en-US" sz="2400" i="1" dirty="0"/>
            </a:br>
            <a:r>
              <a:rPr lang="en-US" sz="2400" i="1" dirty="0" smtClean="0"/>
              <a:t/>
            </a:r>
            <a:br>
              <a:rPr lang="en-US" sz="2400" i="1" dirty="0" smtClean="0"/>
            </a:br>
            <a:r>
              <a:rPr lang="en-US" sz="2400" i="1" dirty="0"/>
              <a:t/>
            </a:r>
            <a:br>
              <a:rPr lang="en-US" sz="2400" i="1" dirty="0"/>
            </a:br>
            <a:r>
              <a:rPr lang="en-US" sz="2400" i="1" dirty="0" smtClean="0"/>
              <a:t>c- The </a:t>
            </a:r>
            <a:r>
              <a:rPr lang="en-US" sz="2400" i="1" dirty="0"/>
              <a:t>yearly minimum operating service in long day care and integrated children's centers is</a:t>
            </a:r>
            <a:br>
              <a:rPr lang="en-US" sz="2400" i="1" dirty="0"/>
            </a:br>
            <a:r>
              <a:rPr lang="en-US" sz="2400" i="1" dirty="0" smtClean="0"/>
              <a:t/>
            </a:r>
            <a:br>
              <a:rPr lang="en-US" sz="2400" i="1" dirty="0" smtClean="0"/>
            </a:br>
            <a:r>
              <a:rPr lang="en-US" sz="2400" i="1" dirty="0" err="1" smtClean="0"/>
              <a:t>i</a:t>
            </a:r>
            <a:r>
              <a:rPr lang="en-US" sz="2400" i="1" dirty="0" smtClean="0"/>
              <a:t>. 8 </a:t>
            </a:r>
            <a:r>
              <a:rPr lang="en-US" sz="2400" i="1" dirty="0"/>
              <a:t>months</a:t>
            </a:r>
            <a:br>
              <a:rPr lang="en-US" sz="2400" i="1" dirty="0"/>
            </a:br>
            <a:r>
              <a:rPr lang="en-US" sz="2400" i="1" dirty="0" smtClean="0"/>
              <a:t>ii. 48 </a:t>
            </a:r>
            <a:r>
              <a:rPr lang="en-US" sz="2400" i="1" dirty="0"/>
              <a:t>weeks</a:t>
            </a:r>
            <a:br>
              <a:rPr lang="en-US" sz="2400" i="1" dirty="0"/>
            </a:br>
            <a:r>
              <a:rPr lang="en-US" sz="2400" i="1" dirty="0" smtClean="0"/>
              <a:t>iii. 10 </a:t>
            </a:r>
            <a:r>
              <a:rPr lang="en-US" sz="2400" i="1" dirty="0"/>
              <a:t>months</a:t>
            </a:r>
            <a:endParaRPr lang="ar-SA" sz="2400" dirty="0"/>
          </a:p>
        </p:txBody>
      </p:sp>
    </p:spTree>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Autofit/>
          </a:bodyPr>
          <a:lstStyle/>
          <a:p>
            <a:pPr lvl="0" rtl="0"/>
            <a:r>
              <a:rPr lang="en-US" sz="2800" b="1" i="1" dirty="0" smtClean="0"/>
              <a:t>3- Put </a:t>
            </a:r>
            <a:r>
              <a:rPr lang="en-US" sz="2800" b="1" i="1" dirty="0" smtClean="0"/>
              <a:t>true (T) or false (F) next to each of the following sentences:</a:t>
            </a:r>
            <a:r>
              <a:rPr lang="en-US" sz="2800" i="1" dirty="0" smtClean="0"/>
              <a:t/>
            </a:r>
            <a:br>
              <a:rPr lang="en-US" sz="2800" i="1" dirty="0" smtClean="0"/>
            </a:br>
            <a:r>
              <a:rPr lang="en-US" sz="2800" i="1" dirty="0" smtClean="0"/>
              <a:t/>
            </a:r>
            <a:br>
              <a:rPr lang="en-US" sz="2800" i="1" dirty="0" smtClean="0"/>
            </a:br>
            <a:r>
              <a:rPr lang="en-US" sz="2800" i="1" dirty="0" smtClean="0"/>
              <a:t>a. Many </a:t>
            </a:r>
            <a:r>
              <a:rPr lang="en-US" sz="2800" i="1" dirty="0" smtClean="0"/>
              <a:t>of long day care and integrated children's centers offer a kindergarten program as well	</a:t>
            </a:r>
            <a:r>
              <a:rPr lang="en-US" sz="2800" dirty="0" smtClean="0"/>
              <a:t>										(................)</a:t>
            </a:r>
            <a:r>
              <a:rPr lang="en-US" sz="2800" i="1" dirty="0" smtClean="0"/>
              <a:t/>
            </a:r>
            <a:br>
              <a:rPr lang="en-US" sz="2800" i="1" dirty="0" smtClean="0"/>
            </a:br>
            <a:r>
              <a:rPr lang="en-US" sz="2800" i="1" dirty="0" smtClean="0"/>
              <a:t>b. The </a:t>
            </a:r>
            <a:r>
              <a:rPr lang="en-US" sz="2800" i="1" dirty="0" smtClean="0"/>
              <a:t>targeted children age of long day care and integrated children's centers is within the normal school age 									(.................)</a:t>
            </a:r>
            <a:br>
              <a:rPr lang="en-US" sz="2800" i="1" dirty="0" smtClean="0"/>
            </a:br>
            <a:r>
              <a:rPr lang="ar-SA" sz="2800" i="1" dirty="0" smtClean="0"/>
              <a:t> </a:t>
            </a:r>
            <a:r>
              <a:rPr lang="en-US" sz="2800" i="1" dirty="0" smtClean="0"/>
              <a:t/>
            </a:r>
            <a:br>
              <a:rPr lang="en-US" sz="2800" i="1" dirty="0" smtClean="0"/>
            </a:br>
            <a:endParaRPr lang="ar-SA" sz="2800" dirty="0"/>
          </a:p>
        </p:txBody>
      </p:sp>
    </p:spTree>
  </p:cSld>
  <p:clrMapOvr>
    <a:masterClrMapping/>
  </p:clrMapOvr>
  <p:transition spd="med">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683568" y="188640"/>
            <a:ext cx="7772400" cy="2880320"/>
          </a:xfrm>
        </p:spPr>
        <p:txBody>
          <a:bodyPr>
            <a:normAutofit fontScale="90000"/>
          </a:bodyPr>
          <a:lstStyle/>
          <a:p>
            <a:r>
              <a:rPr lang="en-US" sz="8000" i="1" dirty="0" smtClean="0"/>
              <a:t/>
            </a:r>
            <a:br>
              <a:rPr lang="en-US" sz="8000" i="1" dirty="0" smtClean="0"/>
            </a:br>
            <a:r>
              <a:rPr lang="en-US" sz="8000" i="1" dirty="0" smtClean="0"/>
              <a:t>topic </a:t>
            </a:r>
            <a:r>
              <a:rPr lang="en-US" sz="8000" i="1" dirty="0" smtClean="0"/>
              <a:t>( 13 </a:t>
            </a:r>
            <a:r>
              <a:rPr lang="en-US" sz="8000" i="1" dirty="0" smtClean="0"/>
              <a:t>)</a:t>
            </a:r>
            <a:r>
              <a:rPr lang="en-US" sz="8000" i="1" dirty="0" smtClean="0"/>
              <a:t/>
            </a:r>
            <a:br>
              <a:rPr lang="en-US" sz="8000" i="1" dirty="0" smtClean="0"/>
            </a:br>
            <a:endParaRPr lang="ar-SA" sz="8000" dirty="0"/>
          </a:p>
        </p:txBody>
      </p:sp>
      <p:sp>
        <p:nvSpPr>
          <p:cNvPr id="6" name="عنوان فرعي 5"/>
          <p:cNvSpPr>
            <a:spLocks noGrp="1"/>
          </p:cNvSpPr>
          <p:nvPr>
            <p:ph type="subTitle" idx="1"/>
          </p:nvPr>
        </p:nvSpPr>
        <p:spPr>
          <a:xfrm>
            <a:off x="755576" y="3501008"/>
            <a:ext cx="7992888" cy="2376264"/>
          </a:xfrm>
        </p:spPr>
        <p:txBody>
          <a:bodyPr>
            <a:normAutofit/>
          </a:bodyPr>
          <a:lstStyle/>
          <a:p>
            <a:r>
              <a:rPr lang="en-US" sz="4800" b="1" i="1" dirty="0" smtClean="0"/>
              <a:t>Kindergartens</a:t>
            </a:r>
            <a:endParaRPr lang="en-US" sz="4800" i="1" dirty="0" smtClean="0"/>
          </a:p>
          <a:p>
            <a:endParaRPr lang="ar-SA" sz="4800" b="1" dirty="0"/>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3568" y="332656"/>
            <a:ext cx="7772400" cy="5976664"/>
          </a:xfrm>
        </p:spPr>
        <p:txBody>
          <a:bodyPr>
            <a:noAutofit/>
          </a:bodyPr>
          <a:lstStyle/>
          <a:p>
            <a:r>
              <a:rPr lang="en-US" sz="4000" i="1" dirty="0" smtClean="0"/>
              <a:t> We continue to work towards securing adequate support for councils in the planning and implementation of reforms to kindergarten services including, increasing staff – student ratios and universal access of 15 hours of kindergarten a week for all eligible children.                                </a:t>
            </a:r>
            <a:endParaRPr lang="ar-SA" sz="4000"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en-US" sz="3200" b="1" i="1" dirty="0" smtClean="0"/>
              <a:t>Strategic plan</a:t>
            </a:r>
            <a:r>
              <a:rPr lang="en-US" sz="3200" i="1" dirty="0" smtClean="0"/>
              <a:t/>
            </a:r>
            <a:br>
              <a:rPr lang="en-US" sz="3200" i="1" dirty="0" smtClean="0"/>
            </a:br>
            <a:r>
              <a:rPr lang="en-US" sz="3200" i="1" dirty="0" smtClean="0"/>
              <a:t>   Kindergartens continue to be an area of major priority in our </a:t>
            </a:r>
            <a:r>
              <a:rPr lang="en-US" sz="3200" i="1" u="sng" dirty="0" smtClean="0">
                <a:hlinkClick r:id="rId2" tooltip="2012 - 13 strategic plan"/>
              </a:rPr>
              <a:t>2012 – 2013 strategic plan</a:t>
            </a:r>
            <a:r>
              <a:rPr lang="en-US" sz="3200" i="1" dirty="0" smtClean="0"/>
              <a:t>.                                                                                   </a:t>
            </a:r>
            <a:br>
              <a:rPr lang="en-US" sz="3200" i="1" dirty="0" smtClean="0"/>
            </a:br>
            <a:r>
              <a:rPr lang="en-US" sz="3200" i="1" dirty="0" smtClean="0"/>
              <a:t>During 2012 – 2013 we will:                                                                       </a:t>
            </a:r>
            <a:br>
              <a:rPr lang="en-US" sz="3200" i="1" dirty="0" smtClean="0"/>
            </a:br>
            <a:r>
              <a:rPr lang="en-US" sz="3200" i="1" dirty="0" smtClean="0"/>
              <a:t>produce an updated report on the status of councils’ planning for the implementation of the reforms for use as an advocacy tool for additional planning resources for councils and funding for delivery and infrastructure  .                                                                                 </a:t>
            </a:r>
            <a:br>
              <a:rPr lang="en-US" sz="3200" i="1" dirty="0" smtClean="0"/>
            </a:br>
            <a:endParaRPr lang="ar-SA" sz="3200" dirty="0"/>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Autofit/>
          </a:bodyPr>
          <a:lstStyle/>
          <a:p>
            <a:r>
              <a:rPr lang="en-US" sz="3200" i="1" dirty="0" smtClean="0"/>
              <a:t>seek changes in the bilateral agreement between the Victorian and Australian Governments to address local government issues.                 </a:t>
            </a:r>
            <a:br>
              <a:rPr lang="en-US" sz="3200" i="1" dirty="0" smtClean="0"/>
            </a:br>
            <a:r>
              <a:rPr lang="en-US" sz="3200" i="1" dirty="0" smtClean="0"/>
              <a:t>advocate for state – national workforce strategies to increase, align and address Productivity Commission recommendations.                      </a:t>
            </a:r>
            <a:br>
              <a:rPr lang="en-US" sz="3200" i="1" dirty="0" smtClean="0"/>
            </a:br>
            <a:r>
              <a:rPr lang="en-US" sz="3200" i="1" dirty="0" smtClean="0"/>
              <a:t>conduct a campaign for capital funding from the Australian and Victorian Governments to provide the required early years’ service infrastructure. </a:t>
            </a:r>
            <a:endParaRPr lang="ar-SA" sz="3200" dirty="0"/>
          </a:p>
        </p:txBody>
      </p:sp>
    </p:spTree>
  </p:cSld>
  <p:clrMapOvr>
    <a:masterClrMapping/>
  </p:clrMapOvr>
  <p:transition spd="med">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en-US" sz="2400" i="1" dirty="0" smtClean="0"/>
              <a:t>conduct quarterly central briefings and three regional briefings to share innovative planning and service delivery models to meet community demand for early years services.                                           </a:t>
            </a:r>
            <a:br>
              <a:rPr lang="en-US" sz="2400" i="1" dirty="0" smtClean="0"/>
            </a:br>
            <a:r>
              <a:rPr lang="en-US" sz="2400" i="1" dirty="0" smtClean="0"/>
              <a:t>continue to resource and support councils in developing innovative planning and service delivery models to meet community demand for early years services and to implement the early childhood quality reforms.                                                                                                     </a:t>
            </a:r>
            <a:br>
              <a:rPr lang="en-US" sz="2400" i="1" dirty="0" smtClean="0"/>
            </a:br>
            <a:r>
              <a:rPr lang="en-US" sz="2400" i="1" dirty="0" smtClean="0"/>
              <a:t>advocate to retain the Victorian model of provision of the maternal` and child health service in the national health and primary care reform scenario, and review the service focus to respond to vulnerable children in the next memorandum of understanding.                               </a:t>
            </a:r>
            <a:endParaRPr lang="en-US" sz="2400" i="1" dirty="0"/>
          </a:p>
        </p:txBody>
      </p:sp>
    </p:spTree>
  </p:cSld>
  <p:clrMapOvr>
    <a:masterClrMapping/>
  </p:clrMapOvr>
  <p:transition spd="med">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Autofit/>
          </a:bodyPr>
          <a:lstStyle/>
          <a:p>
            <a:r>
              <a:rPr lang="en-US" sz="2800" b="1" i="1" dirty="0" smtClean="0"/>
              <a:t>Long </a:t>
            </a:r>
            <a:r>
              <a:rPr lang="en-US" sz="2800" b="1" i="1" dirty="0" smtClean="0"/>
              <a:t>day care &amp; integrated children’s </a:t>
            </a:r>
            <a:r>
              <a:rPr lang="en-US" sz="2800" b="1" i="1" dirty="0" err="1" smtClean="0"/>
              <a:t>centres</a:t>
            </a:r>
            <a:r>
              <a:rPr lang="en-US" sz="2800" b="1" i="1" dirty="0" smtClean="0"/>
              <a:t/>
            </a:r>
            <a:br>
              <a:rPr lang="en-US" sz="2800" b="1" i="1" dirty="0" smtClean="0"/>
            </a:br>
            <a:r>
              <a:rPr lang="en-US" sz="2800" i="1" dirty="0" smtClean="0"/>
              <a:t/>
            </a:r>
            <a:br>
              <a:rPr lang="en-US" sz="2800" i="1" dirty="0" smtClean="0"/>
            </a:br>
            <a:r>
              <a:rPr lang="en-US" sz="2800" i="1" dirty="0" smtClean="0"/>
              <a:t>     Long day care and integrated children's </a:t>
            </a:r>
            <a:r>
              <a:rPr lang="en-US" sz="2800" i="1" dirty="0" err="1" smtClean="0"/>
              <a:t>centres</a:t>
            </a:r>
            <a:r>
              <a:rPr lang="en-US" sz="2800" i="1" dirty="0" smtClean="0"/>
              <a:t> provide education and care for children from birth to school age. Services generally operate for at least 10 hours a day from Monday to Friday for a minimum of 48 weeks each year.                                                                                           </a:t>
            </a:r>
            <a:br>
              <a:rPr lang="en-US" sz="2800" i="1" dirty="0" smtClean="0"/>
            </a:br>
            <a:r>
              <a:rPr lang="en-US" sz="2800" i="1" dirty="0" smtClean="0"/>
              <a:t>     Many of these services also offer a kindergarten program which is integrated into the education and care program .                                        </a:t>
            </a:r>
            <a:br>
              <a:rPr lang="en-US" sz="2800" i="1" dirty="0" smtClean="0"/>
            </a:br>
            <a:endParaRPr lang="ar-SA" sz="2800" dirty="0"/>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en-US" sz="4800" i="1" dirty="0" smtClean="0"/>
              <a:t>Key </a:t>
            </a:r>
            <a:r>
              <a:rPr lang="en-US" sz="4800" i="1" dirty="0" smtClean="0"/>
              <a:t>words</a:t>
            </a:r>
            <a:r>
              <a:rPr lang="en-US" sz="4800" i="1" dirty="0" smtClean="0"/>
              <a:t>:</a:t>
            </a:r>
            <a:br>
              <a:rPr lang="en-US" sz="4800" i="1" dirty="0" smtClean="0"/>
            </a:br>
            <a:r>
              <a:rPr lang="en-US" sz="4800" i="1" dirty="0" smtClean="0"/>
              <a:t/>
            </a:r>
            <a:br>
              <a:rPr lang="en-US" sz="4800" i="1" dirty="0" smtClean="0"/>
            </a:br>
            <a:r>
              <a:rPr lang="en-US" sz="4800" b="1" i="1" dirty="0" smtClean="0"/>
              <a:t>Kindergartens.</a:t>
            </a:r>
            <a:r>
              <a:rPr lang="ar-SA" sz="4800" b="1" i="1" dirty="0" err="1" smtClean="0"/>
              <a:t>-</a:t>
            </a:r>
            <a:r>
              <a:rPr lang="ar-SA" sz="4800" b="1" i="1" dirty="0" smtClean="0"/>
              <a:t> </a:t>
            </a:r>
            <a:r>
              <a:rPr lang="en-US" sz="4800" b="1" i="1" dirty="0" smtClean="0"/>
              <a:t/>
            </a:r>
            <a:br>
              <a:rPr lang="en-US" sz="4800" b="1" i="1" dirty="0" smtClean="0"/>
            </a:br>
            <a:r>
              <a:rPr lang="en-US" sz="4800" i="1" dirty="0" smtClean="0"/>
              <a:t/>
            </a:r>
            <a:br>
              <a:rPr lang="en-US" sz="4800" i="1" dirty="0" smtClean="0"/>
            </a:br>
            <a:r>
              <a:rPr lang="en-US" sz="4800" b="1" i="1" dirty="0" smtClean="0"/>
              <a:t>Integrated.</a:t>
            </a:r>
            <a:r>
              <a:rPr lang="ar-SA" sz="4800" b="1" i="1" dirty="0" smtClean="0"/>
              <a:t> </a:t>
            </a:r>
            <a:r>
              <a:rPr lang="ar-SA" sz="4800" b="1" i="1" dirty="0" err="1" smtClean="0"/>
              <a:t>–</a:t>
            </a:r>
            <a:endParaRPr lang="ar-SA" sz="4800" dirty="0"/>
          </a:p>
        </p:txBody>
      </p:sp>
    </p:spTree>
  </p:cSld>
  <p:clrMapOvr>
    <a:masterClrMapping/>
  </p:clrMapOvr>
  <p:transition spd="med">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rtl="0"/>
            <a:r>
              <a:rPr lang="en-US" sz="4400" b="1" i="1" dirty="0" smtClean="0"/>
              <a:t>References</a:t>
            </a:r>
            <a:r>
              <a:rPr lang="en-NZ" sz="4400" b="1" i="1" dirty="0" smtClean="0"/>
              <a:t>:</a:t>
            </a:r>
            <a:r>
              <a:rPr lang="en-US" sz="4400" i="1" dirty="0" smtClean="0"/>
              <a:t/>
            </a:r>
            <a:br>
              <a:rPr lang="en-US" sz="4400" i="1" dirty="0" smtClean="0"/>
            </a:br>
            <a:r>
              <a:rPr lang="en-NZ" sz="4400" i="1" dirty="0" smtClean="0"/>
              <a:t> - Copyright (c) 2006 Wellington Region Free Kindergartens Association</a:t>
            </a:r>
            <a:r>
              <a:rPr lang="en-US" sz="4400" i="1" dirty="0" smtClean="0"/>
              <a:t/>
            </a:r>
            <a:br>
              <a:rPr lang="en-US" sz="4400" i="1" dirty="0" smtClean="0"/>
            </a:br>
            <a:r>
              <a:rPr lang="en-US" sz="4400" i="1" dirty="0" smtClean="0"/>
              <a:t/>
            </a:r>
            <a:br>
              <a:rPr lang="en-US" sz="4400" i="1" dirty="0" smtClean="0"/>
            </a:br>
            <a:r>
              <a:rPr lang="en-US" sz="4400" i="1" dirty="0" smtClean="0"/>
              <a:t>- Great Tilden </a:t>
            </a:r>
            <a:r>
              <a:rPr lang="en-US" sz="4400" i="1" dirty="0" err="1" smtClean="0"/>
              <a:t>Oast</a:t>
            </a:r>
            <a:r>
              <a:rPr lang="en-US" sz="4400" i="1" dirty="0" smtClean="0"/>
              <a:t>, Tilden Lane, </a:t>
            </a:r>
            <a:r>
              <a:rPr lang="en-US" sz="4400" i="1" dirty="0" err="1" smtClean="0"/>
              <a:t>Marden</a:t>
            </a:r>
            <a:r>
              <a:rPr lang="en-US" sz="4400" i="1" dirty="0" smtClean="0"/>
              <a:t>, </a:t>
            </a:r>
            <a:r>
              <a:rPr lang="en-US" sz="4400" i="1" dirty="0" err="1" smtClean="0"/>
              <a:t>Tonbridge</a:t>
            </a:r>
            <a:r>
              <a:rPr lang="en-US" sz="4400" i="1" dirty="0" smtClean="0"/>
              <a:t>, Kent TN12 9A</a:t>
            </a:r>
            <a:br>
              <a:rPr lang="en-US" sz="4400" i="1" dirty="0" smtClean="0"/>
            </a:br>
            <a:endParaRPr lang="ar-SA" sz="4400" dirty="0"/>
          </a:p>
        </p:txBody>
      </p:sp>
    </p:spTree>
  </p:cSld>
  <p:clrMapOvr>
    <a:masterClrMapping/>
  </p:clrMapOvr>
  <p:transition spd="med">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_rels/theme8.xml.rels><?xml version="1.0" encoding="UTF-8" standalone="yes"?>
<Relationships xmlns="http://schemas.openxmlformats.org/package/2006/relationships"><Relationship Id="rId1" Type="http://schemas.openxmlformats.org/officeDocument/2006/relationships/image" Target="../media/image7.jpeg"/></Relationships>
</file>

<file path=ppt/theme/_rels/theme9.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1_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6.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9.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71</TotalTime>
  <Words>146</Words>
  <Application>Microsoft Office PowerPoint</Application>
  <PresentationFormat>عرض على الشاشة (3:4)‏</PresentationFormat>
  <Paragraphs>23</Paragraphs>
  <Slides>12</Slides>
  <Notes>0</Notes>
  <HiddenSlides>0</HiddenSlides>
  <MMClips>0</MMClips>
  <ScaleCrop>false</ScaleCrop>
  <HeadingPairs>
    <vt:vector size="4" baseType="variant">
      <vt:variant>
        <vt:lpstr>سمة</vt:lpstr>
      </vt:variant>
      <vt:variant>
        <vt:i4>9</vt:i4>
      </vt:variant>
      <vt:variant>
        <vt:lpstr>عناوين الشرائح</vt:lpstr>
      </vt:variant>
      <vt:variant>
        <vt:i4>12</vt:i4>
      </vt:variant>
    </vt:vector>
  </HeadingPairs>
  <TitlesOfParts>
    <vt:vector size="21" baseType="lpstr">
      <vt:lpstr>تقنية</vt:lpstr>
      <vt:lpstr>مسبوك</vt:lpstr>
      <vt:lpstr>تدفق</vt:lpstr>
      <vt:lpstr>انقلاب</vt:lpstr>
      <vt:lpstr>1_تقنية</vt:lpstr>
      <vt:lpstr>رحلة</vt:lpstr>
      <vt:lpstr>حيوية</vt:lpstr>
      <vt:lpstr>موازنة</vt:lpstr>
      <vt:lpstr>ملتقى</vt:lpstr>
      <vt:lpstr>الشريحة 1</vt:lpstr>
      <vt:lpstr> topic ( 13 ) </vt:lpstr>
      <vt:lpstr> We continue to work towards securing adequate support for councils in the planning and implementation of reforms to kindergarten services including, increasing staff – student ratios and universal access of 15 hours of kindergarten a week for all eligible children.                                </vt:lpstr>
      <vt:lpstr>Strategic plan    Kindergartens continue to be an area of major priority in our 2012 – 2013 strategic plan.                                                                                    During 2012 – 2013 we will:                                                                        produce an updated report on the status of councils’ planning for the implementation of the reforms for use as an advocacy tool for additional planning resources for councils and funding for delivery and infrastructure  .                                                                                  </vt:lpstr>
      <vt:lpstr>seek changes in the bilateral agreement between the Victorian and Australian Governments to address local government issues.                  advocate for state – national workforce strategies to increase, align and address Productivity Commission recommendations.                       conduct a campaign for capital funding from the Australian and Victorian Governments to provide the required early years’ service infrastructure. </vt:lpstr>
      <vt:lpstr>conduct quarterly central briefings and three regional briefings to share innovative planning and service delivery models to meet community demand for early years services.                                            continue to resource and support councils in developing innovative planning and service delivery models to meet community demand for early years services and to implement the early childhood quality reforms.                                                                                                      advocate to retain the Victorian model of provision of the maternal` and child health service in the national health and primary care reform scenario, and review the service focus to respond to vulnerable children in the next memorandum of understanding.                               </vt:lpstr>
      <vt:lpstr>Long day care &amp; integrated children’s centres       Long day care and integrated children's centres provide education and care for children from birth to school age. Services generally operate for at least 10 hours a day from Monday to Friday for a minimum of 48 weeks each year.                                                                                                 Many of these services also offer a kindergarten program which is integrated into the education and care program .                                         </vt:lpstr>
      <vt:lpstr>Key words:  Kindergartens.-   Integrated. –</vt:lpstr>
      <vt:lpstr>References:  - Copyright (c) 2006 Wellington Region Free Kindergartens Association  - Great Tilden Oast, Tilden Lane, Marden, Tonbridge, Kent TN12 9A </vt:lpstr>
      <vt:lpstr>Exercises:  2- Choose the correct answer from i, ii, or iii of the following sentences:  a- Long day care and integrated children's centers provides  i. educational service only ii. care service only iii. both educational and care </vt:lpstr>
      <vt:lpstr>  B- Services in long day care and integrated children's centers operate for at least   i. 10 hours a day  ii, 5 hours a day  iii. 3 hours a day    c- The yearly minimum operating service in long day care and integrated children's centers is  i. 8 months ii. 48 weeks iii. 10 months</vt:lpstr>
      <vt:lpstr>3- Put true (T) or false (F) next to each of the following sentences:  a. Many of long day care and integrated children's centers offer a kindergarten program as well           (................) b. The targeted children age of long day care and integrated children's centers is within the normal school age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9</cp:revision>
  <dcterms:created xsi:type="dcterms:W3CDTF">2014-04-26T16:06:49Z</dcterms:created>
  <dcterms:modified xsi:type="dcterms:W3CDTF">2014-04-26T17:18:50Z</dcterms:modified>
</cp:coreProperties>
</file>