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8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B7877-B0BF-40D1-BC6E-6207120AB6A9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FB24B-B66B-45DD-BC07-456F58B8C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7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0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1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3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7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1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2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86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C4EED-D390-4FA5-82C8-5F175B6C91C3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E4C05-4940-422B-BFAF-9080A179A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5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References </a:t>
            </a:r>
            <a:endParaRPr lang="en-GB"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txBody>
          <a:bodyPr>
            <a:normAutofit lnSpcReduction="10000"/>
          </a:bodyPr>
          <a:lstStyle/>
          <a:p>
            <a:r>
              <a:rPr lang="en-GB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Chemistry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the General Science 11E</a:t>
            </a:r>
          </a:p>
          <a:p>
            <a:pPr>
              <a:buNone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T. L. Brown, H. E. LeMay, B. E. Bursten and C. J. Murphy.</a:t>
            </a:r>
          </a:p>
          <a:p>
            <a:pPr algn="r">
              <a:buNone/>
            </a:pPr>
            <a:endParaRPr lang="ar-SA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الكيمياء العامة. </a:t>
            </a:r>
          </a:p>
          <a:p>
            <a:pPr algn="r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د.أحمد العويس، د.سليمان الخويطر، د.عبدالعزيز الواصل، د.عبدالعزيز السحيباني. </a:t>
            </a:r>
            <a:endParaRPr lang="ar-SA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endParaRPr lang="ar-SA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bookcovers.boomerangbooks.com.au/Large/833/97803217498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95290"/>
            <a:ext cx="3225920" cy="424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5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97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a Chemical Equation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1371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873624" y="18056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5" name="Group 1033"/>
          <p:cNvGrpSpPr>
            <a:grpSpLocks/>
          </p:cNvGrpSpPr>
          <p:nvPr/>
        </p:nvGrpSpPr>
        <p:grpSpPr bwMode="auto">
          <a:xfrm>
            <a:off x="762000" y="2286000"/>
            <a:ext cx="7623175" cy="2984500"/>
            <a:chOff x="480" y="1440"/>
            <a:chExt cx="4802" cy="1880"/>
          </a:xfrm>
        </p:grpSpPr>
        <p:pic>
          <p:nvPicPr>
            <p:cNvPr id="20" name="Picture 1031" descr="03_04"/>
            <p:cNvPicPr>
              <a:picLocks noChangeAspect="1" noChangeArrowheads="1"/>
            </p:cNvPicPr>
            <p:nvPr/>
          </p:nvPicPr>
          <p:blipFill>
            <a:blip r:embed="rId3" cstate="print"/>
            <a:srcRect b="5638"/>
            <a:stretch>
              <a:fillRect/>
            </a:stretch>
          </p:blipFill>
          <p:spPr bwMode="auto">
            <a:xfrm>
              <a:off x="480" y="1440"/>
              <a:ext cx="4802" cy="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1032"/>
            <p:cNvSpPr>
              <a:spLocks noChangeArrowheads="1"/>
            </p:cNvSpPr>
            <p:nvPr/>
          </p:nvSpPr>
          <p:spPr bwMode="auto">
            <a:xfrm>
              <a:off x="624" y="2688"/>
              <a:ext cx="456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-108520" y="5473824"/>
            <a:ext cx="8820472" cy="9795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Coefficients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inserted to balance the equation.</a:t>
            </a:r>
          </a:p>
        </p:txBody>
      </p:sp>
    </p:spTree>
    <p:extLst>
      <p:ext uri="{BB962C8B-B14F-4D97-AF65-F5344CB8AC3E}">
        <p14:creationId xmlns:p14="http://schemas.microsoft.com/office/powerpoint/2010/main" val="309253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Subscripts and Coefficients Give Different Information</a:t>
            </a:r>
          </a:p>
        </p:txBody>
      </p:sp>
      <p:pic>
        <p:nvPicPr>
          <p:cNvPr id="4" name="Picture 10" descr="03_02"/>
          <p:cNvPicPr>
            <a:picLocks noChangeAspect="1" noChangeArrowheads="1"/>
          </p:cNvPicPr>
          <p:nvPr/>
        </p:nvPicPr>
        <p:blipFill>
          <a:blip r:embed="rId3" cstate="print"/>
          <a:srcRect b="31636"/>
          <a:stretch>
            <a:fillRect/>
          </a:stretch>
        </p:blipFill>
        <p:spPr>
          <a:xfrm>
            <a:off x="838200" y="1770682"/>
            <a:ext cx="7467600" cy="273843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200" y="4872608"/>
            <a:ext cx="8600256" cy="14367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Subscripts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tell the number of atoms of each element in a molecule.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39552" y="3518520"/>
            <a:ext cx="7848600" cy="9906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6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Subscripts and Coefficients Give Different Information</a:t>
            </a:r>
          </a:p>
        </p:txBody>
      </p:sp>
      <p:pic>
        <p:nvPicPr>
          <p:cNvPr id="4" name="Picture 10" descr="03_02"/>
          <p:cNvPicPr>
            <a:picLocks noChangeAspect="1" noChangeArrowheads="1"/>
          </p:cNvPicPr>
          <p:nvPr/>
        </p:nvPicPr>
        <p:blipFill>
          <a:blip r:embed="rId3" cstate="print"/>
          <a:srcRect b="31636"/>
          <a:stretch>
            <a:fillRect/>
          </a:stretch>
        </p:blipFill>
        <p:spPr>
          <a:xfrm>
            <a:off x="838200" y="1770682"/>
            <a:ext cx="7467600" cy="2738438"/>
          </a:xfrm>
          <a:prstGeom prst="rect">
            <a:avLst/>
          </a:prstGeom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7544" y="2420888"/>
            <a:ext cx="7848600" cy="9906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>
          <a:xfrm>
            <a:off x="179512" y="4941168"/>
            <a:ext cx="7232104" cy="9326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Coefficients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tell the number of molecules.</a:t>
            </a:r>
          </a:p>
        </p:txBody>
      </p:sp>
    </p:spTree>
    <p:extLst>
      <p:ext uri="{BB962C8B-B14F-4D97-AF65-F5344CB8AC3E}">
        <p14:creationId xmlns:p14="http://schemas.microsoft.com/office/powerpoint/2010/main" val="415892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152400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balancing chemical equation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2276872"/>
            <a:ext cx="684076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HCl + Zn           ZnCl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</a:t>
            </a:r>
            <a:r>
              <a:rPr lang="en-US" sz="4400" dirty="0" smtClean="0"/>
              <a:t>+ H</a:t>
            </a:r>
            <a:r>
              <a:rPr lang="en-US" sz="4400" baseline="-25000" dirty="0" smtClean="0"/>
              <a:t>2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655652" y="270892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55576" y="3429000"/>
            <a:ext cx="6840760" cy="11430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 C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H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8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+    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          CO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 </a:t>
            </a:r>
            <a:r>
              <a:rPr lang="en-US" sz="4400" dirty="0" smtClean="0"/>
              <a:t>+  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3568" y="4509120"/>
            <a:ext cx="7416824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Zn +   HNO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          Zn(NO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)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2 </a:t>
            </a:r>
            <a:r>
              <a:rPr lang="en-US" sz="4400" dirty="0" smtClean="0"/>
              <a:t>+ H</a:t>
            </a:r>
            <a:r>
              <a:rPr lang="en-US" sz="4400" baseline="-25000" dirty="0" smtClean="0"/>
              <a:t>2</a:t>
            </a:r>
            <a:r>
              <a:rPr lang="en-US" sz="4400" baseline="-250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544455" y="386104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3720644" y="494116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612979" y="4509120"/>
            <a:ext cx="864096" cy="93610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411760" y="3429000"/>
            <a:ext cx="5472608" cy="936104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5              3           4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899592" y="2276872"/>
            <a:ext cx="864096" cy="93610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62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1640" y="413792"/>
            <a:ext cx="6550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 Types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15616" y="1412776"/>
            <a:ext cx="6550496" cy="33123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2915816" y="1484784"/>
            <a:ext cx="1440160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55976" y="1491477"/>
            <a:ext cx="1584176" cy="10734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827584" y="2636912"/>
            <a:ext cx="2952328" cy="172819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3600" dirty="0" smtClean="0"/>
              <a:t>Combination &amp; decomposition reactions 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292080" y="2780928"/>
            <a:ext cx="2736304" cy="14401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Combustion in Air </a:t>
            </a:r>
          </a:p>
        </p:txBody>
      </p:sp>
    </p:spTree>
    <p:extLst>
      <p:ext uri="{BB962C8B-B14F-4D97-AF65-F5344CB8AC3E}">
        <p14:creationId xmlns:p14="http://schemas.microsoft.com/office/powerpoint/2010/main" val="23877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03648" y="332656"/>
            <a:ext cx="69803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Combination Reactions</a:t>
            </a:r>
          </a:p>
        </p:txBody>
      </p:sp>
      <p:pic>
        <p:nvPicPr>
          <p:cNvPr id="4" name="Picture 6" descr="03_05"/>
          <p:cNvPicPr>
            <a:picLocks noChangeAspect="1" noChangeArrowheads="1"/>
          </p:cNvPicPr>
          <p:nvPr/>
        </p:nvPicPr>
        <p:blipFill>
          <a:blip r:embed="rId3" cstate="print"/>
          <a:srcRect l="6036" t="13997" r="4181" b="22017"/>
          <a:stretch>
            <a:fillRect/>
          </a:stretch>
        </p:blipFill>
        <p:spPr bwMode="auto">
          <a:xfrm>
            <a:off x="0" y="1196752"/>
            <a:ext cx="5638800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943600" y="1524000"/>
            <a:ext cx="2743200" cy="2667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this type of reaction two or more substances react to form one product.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4293096"/>
            <a:ext cx="60198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Mg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2 MgO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+ 3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2 NH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6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Br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l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Br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l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7268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Decomposition Reactions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81000" y="1905000"/>
            <a:ext cx="4343400" cy="2057400"/>
            <a:chOff x="240" y="1008"/>
            <a:chExt cx="2736" cy="1296"/>
          </a:xfrm>
        </p:grpSpPr>
        <p:pic>
          <p:nvPicPr>
            <p:cNvPr id="5" name="Picture 18" descr="03_01-01UN"/>
            <p:cNvPicPr>
              <a:picLocks noChangeAspect="1" noChangeArrowheads="1"/>
            </p:cNvPicPr>
            <p:nvPr/>
          </p:nvPicPr>
          <p:blipFill>
            <a:blip r:embed="rId3" cstate="print"/>
            <a:srcRect r="41251" b="6172"/>
            <a:stretch>
              <a:fillRect/>
            </a:stretch>
          </p:blipFill>
          <p:spPr bwMode="auto">
            <a:xfrm>
              <a:off x="1536" y="1104"/>
              <a:ext cx="1440" cy="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 descr="03_01-01UN"/>
            <p:cNvPicPr>
              <a:picLocks noChangeAspect="1" noChangeArrowheads="1"/>
            </p:cNvPicPr>
            <p:nvPr/>
          </p:nvPicPr>
          <p:blipFill>
            <a:blip r:embed="rId4" cstate="print"/>
            <a:srcRect l="75000" b="6172"/>
            <a:stretch>
              <a:fillRect/>
            </a:stretch>
          </p:blipFill>
          <p:spPr bwMode="auto">
            <a:xfrm>
              <a:off x="240" y="1008"/>
              <a:ext cx="682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619672" y="2996952"/>
            <a:ext cx="69837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557115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1831438"/>
            <a:ext cx="2736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411760" y="2060848"/>
            <a:ext cx="45719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>
          <a:xfrm>
            <a:off x="4953000" y="1981200"/>
            <a:ext cx="41910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 decomposition one substance breaks down into two or more substances.</a:t>
            </a:r>
          </a:p>
        </p:txBody>
      </p:sp>
      <p:sp>
        <p:nvSpPr>
          <p:cNvPr id="15" name="Rectangle 15"/>
          <p:cNvSpPr txBox="1">
            <a:spLocks noChangeArrowheads="1"/>
          </p:cNvSpPr>
          <p:nvPr/>
        </p:nvSpPr>
        <p:spPr>
          <a:xfrm>
            <a:off x="183232" y="4149080"/>
            <a:ext cx="64770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CaCO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CaO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CO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KClO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s)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2 KCl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O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NaN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2 Na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(s)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+ 3 N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(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35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Combustion Reactions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7" descr="03_03"/>
          <p:cNvPicPr>
            <a:picLocks noChangeAspect="1" noChangeArrowheads="1"/>
          </p:cNvPicPr>
          <p:nvPr/>
        </p:nvPicPr>
        <p:blipFill>
          <a:blip r:embed="rId3" cstate="print"/>
          <a:srcRect b="3893"/>
          <a:stretch>
            <a:fillRect/>
          </a:stretch>
        </p:blipFill>
        <p:spPr bwMode="auto">
          <a:xfrm>
            <a:off x="228600" y="1236663"/>
            <a:ext cx="4800600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flipV="1">
            <a:off x="117567" y="1196752"/>
            <a:ext cx="522007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3142" y="1124744"/>
            <a:ext cx="78378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105400" y="1340768"/>
            <a:ext cx="3810000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are generally rapid reactions that produce a flame.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often involve hydrocarbons reacting with oxygen in the air.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27992" y="4725144"/>
            <a:ext cx="77724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 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  CO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+ 2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C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3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8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+ 5 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   3 CO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+ 4 H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2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(</a:t>
            </a:r>
            <a:r>
              <a:rPr kumimoji="0" lang="en-US" sz="28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g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)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2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1640" y="274034"/>
            <a:ext cx="6478488" cy="107099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Formula Weights(FW)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980728"/>
            <a:ext cx="7772400" cy="518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formula weight is the sum of the atomic weights for the atoms in a chemical formula.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So, the formula weight of calcium chloride, CaCl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would be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Ca:  1(40.1 amu*)		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Cl:  2(35.5 amu)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1143000" marR="0" lvl="2" indent="-2286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111.1 amu 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Formula weights are generally reported for ionic compounds.	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200" dirty="0" smtClean="0"/>
              <a:t>*</a:t>
            </a:r>
            <a:r>
              <a:rPr lang="en-US" sz="2400" dirty="0" smtClean="0"/>
              <a:t>atomic mass unit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2667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Weight (MW)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268760"/>
            <a:ext cx="7772400" cy="2819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molecular weight is the sum of the atomic weights of the atoms in a molecule.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molecule ethane, 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molecular weight would be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84700" y="4191000"/>
            <a:ext cx="24048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C:  2(12.0 amu)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67200" y="4572000"/>
            <a:ext cx="26805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+ H:    6(1.0 amu)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461000" y="5067300"/>
            <a:ext cx="1553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30.0 amu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356100" y="5105400"/>
            <a:ext cx="2895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Units of Measurement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n-US" sz="4400" dirty="0" smtClean="0"/>
              <a:t>SI Units</a:t>
            </a:r>
          </a:p>
          <a:p>
            <a:pPr>
              <a:buNone/>
            </a:pPr>
            <a:endParaRPr lang="en-US" sz="4400" dirty="0" smtClean="0"/>
          </a:p>
          <a:p>
            <a:endParaRPr lang="en-GB" dirty="0"/>
          </a:p>
        </p:txBody>
      </p:sp>
      <p:pic>
        <p:nvPicPr>
          <p:cNvPr id="5" name="Picture 18" descr="01_T04"/>
          <p:cNvPicPr>
            <a:picLocks noChangeAspect="1" noChangeArrowheads="1"/>
          </p:cNvPicPr>
          <p:nvPr/>
        </p:nvPicPr>
        <p:blipFill>
          <a:blip r:embed="rId3" cstate="print"/>
          <a:srcRect t="11644" b="6853"/>
          <a:stretch>
            <a:fillRect/>
          </a:stretch>
        </p:blipFill>
        <p:spPr>
          <a:xfrm>
            <a:off x="1331640" y="2132856"/>
            <a:ext cx="6253163" cy="213360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3568" y="4653136"/>
            <a:ext cx="7772400" cy="12241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Système International d’Unités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noProof="0" dirty="0" smtClean="0">
                <a:solidFill>
                  <a:schemeClr val="tx2">
                    <a:lumMod val="75000"/>
                  </a:schemeClr>
                </a:solidFill>
              </a:rPr>
              <a:t>A different base unit is used for each quantity. </a:t>
            </a:r>
            <a:endParaRPr kumimoji="0" lang="en-US" sz="2800" b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5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Percent Composition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 can find the percentage of the mass of a compound that comes from each of the elements in the compound by using this equation: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900062" y="4365104"/>
            <a:ext cx="7561265" cy="995363"/>
            <a:chOff x="7" y="2880"/>
            <a:chExt cx="4763" cy="627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7" y="3063"/>
              <a:ext cx="12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% element =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1193" y="2880"/>
              <a:ext cx="3577" cy="627"/>
              <a:chOff x="1193" y="2880"/>
              <a:chExt cx="3577" cy="627"/>
            </a:xfrm>
          </p:grpSpPr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1193" y="2880"/>
                <a:ext cx="301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(number of atoms)(atomic weight)</a:t>
                </a: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556" y="3216"/>
                <a:ext cx="204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(FW of the compound)</a:t>
                </a: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179" y="3042"/>
                <a:ext cx="59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x 100</a:t>
                </a: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V="1">
                <a:off x="1231" y="3198"/>
                <a:ext cx="2858" cy="18"/>
              </a:xfrm>
              <a:prstGeom prst="line">
                <a:avLst/>
              </a:prstGeom>
              <a:noFill/>
              <a:ln w="22225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142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Percent Composition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85800" y="16002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So the percentage of carbon in ethane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is…</a:t>
            </a: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699763" y="2708921"/>
            <a:ext cx="3560470" cy="992188"/>
            <a:chOff x="2363" y="1682"/>
            <a:chExt cx="2101" cy="625"/>
          </a:xfrm>
        </p:grpSpPr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2363" y="1863"/>
              <a:ext cx="60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%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 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=</a:t>
              </a:r>
            </a:p>
          </p:txBody>
        </p:sp>
        <p:grpSp>
          <p:nvGrpSpPr>
            <p:cNvPr id="15" name="Group 9"/>
            <p:cNvGrpSpPr>
              <a:grpSpLocks/>
            </p:cNvGrpSpPr>
            <p:nvPr/>
          </p:nvGrpSpPr>
          <p:grpSpPr bwMode="auto">
            <a:xfrm>
              <a:off x="3024" y="1682"/>
              <a:ext cx="1440" cy="625"/>
              <a:chOff x="3024" y="1682"/>
              <a:chExt cx="1440" cy="625"/>
            </a:xfrm>
          </p:grpSpPr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3137" y="1682"/>
                <a:ext cx="121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(2)(12.0 amu)</a:t>
                </a:r>
              </a:p>
            </p:txBody>
          </p:sp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3276" y="2016"/>
                <a:ext cx="988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  <a:cs typeface="Arial" pitchFamily="34" charset="0"/>
                  </a:rPr>
                  <a:t>(30.0 amu)</a:t>
                </a:r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3024" y="2016"/>
                <a:ext cx="144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3347865" y="3789042"/>
            <a:ext cx="2947988" cy="922338"/>
            <a:chOff x="2814" y="2304"/>
            <a:chExt cx="1857" cy="581"/>
          </a:xfrm>
        </p:grpSpPr>
        <p:grpSp>
          <p:nvGrpSpPr>
            <p:cNvPr id="20" name="Group 17"/>
            <p:cNvGrpSpPr>
              <a:grpSpLocks/>
            </p:cNvGrpSpPr>
            <p:nvPr/>
          </p:nvGrpSpPr>
          <p:grpSpPr bwMode="auto">
            <a:xfrm>
              <a:off x="2814" y="2304"/>
              <a:ext cx="1218" cy="581"/>
              <a:chOff x="2766" y="2304"/>
              <a:chExt cx="1218" cy="581"/>
            </a:xfrm>
          </p:grpSpPr>
          <p:grpSp>
            <p:nvGrpSpPr>
              <p:cNvPr id="22" name="Group 15"/>
              <p:cNvGrpSpPr>
                <a:grpSpLocks/>
              </p:cNvGrpSpPr>
              <p:nvPr/>
            </p:nvGrpSpPr>
            <p:grpSpPr bwMode="auto">
              <a:xfrm>
                <a:off x="3024" y="2304"/>
                <a:ext cx="960" cy="581"/>
                <a:chOff x="2860" y="2446"/>
                <a:chExt cx="960" cy="581"/>
              </a:xfrm>
            </p:grpSpPr>
            <p:sp>
              <p:nvSpPr>
                <p:cNvPr id="2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80" y="2446"/>
                  <a:ext cx="925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Arial" pitchFamily="34" charset="0"/>
                      <a:cs typeface="Arial" pitchFamily="34" charset="0"/>
                    </a:rPr>
                    <a:t>24.0 amu</a:t>
                  </a:r>
                </a:p>
              </p:txBody>
            </p:sp>
            <p:sp>
              <p:nvSpPr>
                <p:cNvPr id="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880" y="2736"/>
                  <a:ext cx="925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Arial" pitchFamily="34" charset="0"/>
                      <a:cs typeface="Arial" pitchFamily="34" charset="0"/>
                    </a:rPr>
                    <a:t>30.0 amu</a:t>
                  </a: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auto">
                <a:xfrm>
                  <a:off x="2860" y="2736"/>
                  <a:ext cx="960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sz="24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3" name="Rectangle 16"/>
              <p:cNvSpPr>
                <a:spLocks noChangeArrowheads="1"/>
              </p:cNvSpPr>
              <p:nvPr/>
            </p:nvSpPr>
            <p:spPr bwMode="auto">
              <a:xfrm>
                <a:off x="2766" y="2448"/>
                <a:ext cx="22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" pitchFamily="34" charset="0"/>
                    <a:cs typeface="Arial" pitchFamily="34" charset="0"/>
                  </a:rPr>
                  <a:t>=</a:t>
                </a:r>
              </a:p>
            </p:txBody>
          </p:sp>
        </p:grp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080" y="2421"/>
              <a:ext cx="59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Arial" pitchFamily="34" charset="0"/>
                  <a:cs typeface="Arial" pitchFamily="34" charset="0"/>
                </a:rPr>
                <a:t>x 100</a:t>
              </a:r>
            </a:p>
          </p:txBody>
        </p:sp>
      </p:grp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3419872" y="4941168"/>
            <a:ext cx="1322798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= 80.0%</a:t>
            </a:r>
          </a:p>
        </p:txBody>
      </p:sp>
    </p:spTree>
    <p:extLst>
      <p:ext uri="{BB962C8B-B14F-4D97-AF65-F5344CB8AC3E}">
        <p14:creationId xmlns:p14="http://schemas.microsoft.com/office/powerpoint/2010/main" val="180280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064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Avogadro’s Number</a:t>
            </a:r>
          </a:p>
        </p:txBody>
      </p:sp>
      <p:pic>
        <p:nvPicPr>
          <p:cNvPr id="4" name="Picture 7" descr="03_08"/>
          <p:cNvPicPr>
            <a:picLocks noChangeAspect="1" noChangeArrowheads="1"/>
          </p:cNvPicPr>
          <p:nvPr/>
        </p:nvPicPr>
        <p:blipFill>
          <a:blip r:embed="rId3" cstate="print"/>
          <a:srcRect b="4631"/>
          <a:stretch>
            <a:fillRect/>
          </a:stretch>
        </p:blipFill>
        <p:spPr>
          <a:xfrm>
            <a:off x="3581400" y="1312863"/>
            <a:ext cx="5181600" cy="2878137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11560" y="4293096"/>
            <a:ext cx="5826224" cy="133042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6.02 x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mole of 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 has a mass of 12 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1 mole of 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has a mass of 18g.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92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3265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Molar Mass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48478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definition, a molar mass is the mass of 1 mol of a substance (i.e., g/mol).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molar mass of an element is the mass number for the element that we find on the periodic table.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formula weight (in amu’s) will be the same number as the molar mass (in g/mol).</a:t>
            </a:r>
          </a:p>
        </p:txBody>
      </p:sp>
    </p:spTree>
    <p:extLst>
      <p:ext uri="{BB962C8B-B14F-4D97-AF65-F5344CB8AC3E}">
        <p14:creationId xmlns:p14="http://schemas.microsoft.com/office/powerpoint/2010/main" val="37788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36512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Moles</a:t>
            </a:r>
          </a:p>
        </p:txBody>
      </p:sp>
      <p:pic>
        <p:nvPicPr>
          <p:cNvPr id="4" name="Picture 9" descr="03_10"/>
          <p:cNvPicPr>
            <a:picLocks noChangeAspect="1" noChangeArrowheads="1"/>
          </p:cNvPicPr>
          <p:nvPr/>
        </p:nvPicPr>
        <p:blipFill>
          <a:blip r:embed="rId3" cstate="print"/>
          <a:srcRect b="27820"/>
          <a:stretch>
            <a:fillRect/>
          </a:stretch>
        </p:blipFill>
        <p:spPr>
          <a:xfrm>
            <a:off x="683568" y="2276872"/>
            <a:ext cx="7784926" cy="1008112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4093840"/>
            <a:ext cx="7772400" cy="15674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Moles provide a bridge from the molecular scale to the real-world scale.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01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3265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 Relationships</a:t>
            </a:r>
          </a:p>
        </p:txBody>
      </p:sp>
      <p:pic>
        <p:nvPicPr>
          <p:cNvPr id="4" name="Picture 15" descr="03_T02"/>
          <p:cNvPicPr>
            <a:picLocks noChangeAspect="1" noChangeArrowheads="1"/>
          </p:cNvPicPr>
          <p:nvPr/>
        </p:nvPicPr>
        <p:blipFill>
          <a:blip r:embed="rId3" cstate="print"/>
          <a:srcRect t="9489" b="8759"/>
          <a:stretch>
            <a:fillRect/>
          </a:stretch>
        </p:blipFill>
        <p:spPr>
          <a:xfrm>
            <a:off x="388464" y="1340768"/>
            <a:ext cx="8504016" cy="2592288"/>
          </a:xfrm>
          <a:prstGeom prst="rect">
            <a:avLst/>
          </a:prstGeom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381000" y="3962400"/>
            <a:ext cx="84582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mole of atoms, ions, or molecules contains Avogadro’s number of those particles.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mole of molecules or formula units contains Avogadro’s number times the number of atoms or ions of each element in the compound.</a:t>
            </a:r>
          </a:p>
        </p:txBody>
      </p:sp>
    </p:spTree>
    <p:extLst>
      <p:ext uri="{BB962C8B-B14F-4D97-AF65-F5344CB8AC3E}">
        <p14:creationId xmlns:p14="http://schemas.microsoft.com/office/powerpoint/2010/main" val="218974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44624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Examples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1124744"/>
            <a:ext cx="8352928" cy="496855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1- Calculate how many atoms there are in 0.200 moles of copper. </a:t>
            </a:r>
          </a:p>
          <a:p>
            <a:pPr algn="just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The number of atoms in one mole of Cu is equal to the Avogadro number = </a:t>
            </a:r>
            <a:r>
              <a:rPr lang="en-US" sz="2800" dirty="0" smtClean="0"/>
              <a:t>6.02 x 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 . </a:t>
            </a:r>
          </a:p>
          <a:p>
            <a:pPr algn="just">
              <a:spcBef>
                <a:spcPct val="0"/>
              </a:spcBef>
              <a:defRPr/>
            </a:pPr>
            <a:r>
              <a:rPr lang="en-US" sz="2800" dirty="0" smtClean="0"/>
              <a:t>Number of atoms in 0.200 moles of Cu = (0.200 mol) x (6.02x10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 mol</a:t>
            </a:r>
            <a:r>
              <a:rPr lang="en-US" sz="2800" baseline="30000" dirty="0" smtClean="0"/>
              <a:t>-1 </a:t>
            </a:r>
            <a:r>
              <a:rPr lang="en-US" sz="2800" dirty="0" smtClean="0"/>
              <a:t>) = 1.20 x 10</a:t>
            </a:r>
            <a:r>
              <a:rPr lang="en-US" sz="2800" baseline="30000" dirty="0" smtClean="0"/>
              <a:t>23 </a:t>
            </a:r>
            <a:r>
              <a:rPr lang="en-US" sz="2800" dirty="0" smtClean="0"/>
              <a:t>. </a:t>
            </a:r>
          </a:p>
          <a:p>
            <a:pPr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2- Calculate how molecules of H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O there are in 12.10 moles of water. 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Number of water molecules = (12.10 mol)x(6.02 x 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)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                                                   = 7.287 x 10</a:t>
            </a:r>
            <a:r>
              <a:rPr lang="en-US" sz="2800" baseline="30000" dirty="0" smtClean="0"/>
              <a:t>24</a:t>
            </a:r>
            <a:r>
              <a:rPr lang="en-US" sz="2800" dirty="0" smtClean="0"/>
              <a:t> </a:t>
            </a:r>
          </a:p>
          <a:p>
            <a:pPr algn="just">
              <a:spcBef>
                <a:spcPct val="0"/>
              </a:spcBef>
              <a:defRPr/>
            </a:pPr>
            <a:endParaRPr lang="en-US" sz="2800" baseline="30000" dirty="0" smtClean="0"/>
          </a:p>
          <a:p>
            <a:pPr algn="just">
              <a:spcBef>
                <a:spcPct val="0"/>
              </a:spcBef>
              <a:defRPr/>
            </a:pPr>
            <a:r>
              <a:rPr lang="en-US" sz="2800" baseline="30000" dirty="0" smtClean="0"/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732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476672"/>
            <a:ext cx="8388424" cy="496855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3- Calculate the number of moles of glucose (C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H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12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 in         5.380 g of C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H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12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2800" baseline="-2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8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noProof="0" dirty="0" smtClean="0">
                <a:latin typeface="+mj-lt"/>
                <a:ea typeface="+mj-ea"/>
                <a:cs typeface="+mj-cs"/>
              </a:rPr>
              <a:t>Moles of</a:t>
            </a:r>
            <a:r>
              <a:rPr lang="en-US" sz="2800" dirty="0" smtClean="0"/>
              <a:t> C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6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=                                  = 0.02989 mol.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4- Calculate the mass, in grams, of 0.433 mol of Ca(NO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sz="2800" baseline="-2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2.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Mass = o.433 mol x 164.1 g/mol = 71.1 g.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     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lang="en-US" sz="2800" baseline="-250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endParaRPr kumimoji="0" lang="en-US" sz="28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3347270" y="1526834"/>
            <a:ext cx="2440303" cy="992188"/>
            <a:chOff x="3085" y="1682"/>
            <a:chExt cx="1440" cy="625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305" y="1682"/>
              <a:ext cx="71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5.380 g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276" y="2016"/>
              <a:ext cx="1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180.0 gmol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-1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085" y="2016"/>
              <a:ext cx="144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696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476672"/>
            <a:ext cx="79928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5- How many glucose molecules are in 5.23 g of C</a:t>
            </a:r>
            <a:r>
              <a:rPr lang="en-US" sz="2800" baseline="-25000" dirty="0" smtClean="0">
                <a:solidFill>
                  <a:srgbClr val="C00000"/>
                </a:solidFill>
              </a:rPr>
              <a:t>6</a:t>
            </a:r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</a:rPr>
              <a:t>12</a:t>
            </a:r>
            <a:r>
              <a:rPr lang="en-US" sz="2800" dirty="0" smtClean="0">
                <a:solidFill>
                  <a:srgbClr val="C00000"/>
                </a:solidFill>
              </a:rPr>
              <a:t>O</a:t>
            </a:r>
            <a:r>
              <a:rPr lang="en-US" sz="2800" baseline="-25000" dirty="0" smtClean="0">
                <a:solidFill>
                  <a:srgbClr val="C00000"/>
                </a:solidFill>
              </a:rPr>
              <a:t>6</a:t>
            </a:r>
            <a:r>
              <a:rPr lang="en-US" sz="2800" dirty="0" smtClean="0">
                <a:solidFill>
                  <a:srgbClr val="C00000"/>
                </a:solidFill>
              </a:rPr>
              <a:t>? How many oxygen atoms are in this sample?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>
              <a:solidFill>
                <a:srgbClr val="C00000"/>
              </a:solidFill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Molecules of C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6</a:t>
            </a:r>
            <a:r>
              <a:rPr lang="en-US" sz="2800" dirty="0" smtClean="0"/>
              <a:t> =                                x (6.02x10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)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                                       = 1.75 x 10</a:t>
            </a:r>
            <a:r>
              <a:rPr lang="en-US" sz="2800" baseline="30000" dirty="0" smtClean="0"/>
              <a:t>22</a:t>
            </a:r>
            <a:r>
              <a:rPr lang="en-US" sz="2800" dirty="0" smtClean="0"/>
              <a:t> molecules </a:t>
            </a:r>
          </a:p>
          <a:p>
            <a:pPr lvl="0" algn="just">
              <a:spcBef>
                <a:spcPct val="0"/>
              </a:spcBef>
              <a:defRPr/>
            </a:pPr>
            <a:endParaRPr lang="en-US" sz="2800" dirty="0" smtClean="0"/>
          </a:p>
          <a:p>
            <a:pPr lvl="0" algn="just">
              <a:spcBef>
                <a:spcPct val="0"/>
              </a:spcBef>
              <a:defRPr/>
            </a:pPr>
            <a:r>
              <a:rPr lang="en-US" sz="2800" dirty="0" smtClean="0"/>
              <a:t>Atoms O = 1.75 x 10</a:t>
            </a:r>
            <a:r>
              <a:rPr lang="en-US" sz="2800" baseline="30000" dirty="0" smtClean="0"/>
              <a:t>22</a:t>
            </a:r>
            <a:r>
              <a:rPr lang="en-US" sz="2800" dirty="0" smtClean="0"/>
              <a:t> x 6 = 1.05 x 10</a:t>
            </a:r>
            <a:r>
              <a:rPr lang="en-US" sz="2800" baseline="30000" dirty="0" smtClean="0"/>
              <a:t>23 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GB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283494" y="1640408"/>
            <a:ext cx="2304731" cy="852488"/>
            <a:chOff x="3165" y="1754"/>
            <a:chExt cx="1360" cy="537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305" y="1754"/>
              <a:ext cx="61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5.23 g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276" y="2000"/>
              <a:ext cx="1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180.0 gmol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-1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3165" y="2016"/>
              <a:ext cx="1360" cy="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33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Finding Empirical Formulas</a:t>
            </a: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619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485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Metric System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24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Prefixes convert the base units into units that are appropriate for the item being measured.</a:t>
            </a:r>
          </a:p>
        </p:txBody>
      </p:sp>
      <p:pic>
        <p:nvPicPr>
          <p:cNvPr id="5" name="Picture 10" descr="01_T05"/>
          <p:cNvPicPr>
            <a:picLocks noChangeAspect="1" noChangeArrowheads="1"/>
          </p:cNvPicPr>
          <p:nvPr/>
        </p:nvPicPr>
        <p:blipFill>
          <a:blip r:embed="rId3" cstate="print"/>
          <a:srcRect t="9001" b="5486"/>
          <a:stretch>
            <a:fillRect/>
          </a:stretch>
        </p:blipFill>
        <p:spPr>
          <a:xfrm>
            <a:off x="1425575" y="2743200"/>
            <a:ext cx="62928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  <p:pic>
        <p:nvPicPr>
          <p:cNvPr id="4" name="Picture 7" descr="03_11"/>
          <p:cNvPicPr>
            <a:picLocks noChangeAspect="1" noChangeArrowheads="1"/>
          </p:cNvPicPr>
          <p:nvPr/>
        </p:nvPicPr>
        <p:blipFill>
          <a:blip r:embed="rId3" cstate="print"/>
          <a:srcRect b="22878"/>
          <a:stretch>
            <a:fillRect/>
          </a:stretch>
        </p:blipFill>
        <p:spPr>
          <a:xfrm>
            <a:off x="104775" y="1916832"/>
            <a:ext cx="8915400" cy="1223516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85800" y="4040088"/>
            <a:ext cx="7772400" cy="17651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 can calculate the empirical formula from the percent composition.</a:t>
            </a:r>
          </a:p>
        </p:txBody>
      </p:sp>
    </p:spTree>
    <p:extLst>
      <p:ext uri="{BB962C8B-B14F-4D97-AF65-F5344CB8AC3E}">
        <p14:creationId xmlns:p14="http://schemas.microsoft.com/office/powerpoint/2010/main" val="375390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14375" y="1981200"/>
            <a:ext cx="781806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The compound </a:t>
            </a:r>
            <a:r>
              <a:rPr lang="en-US" sz="2800" i="1" dirty="0"/>
              <a:t>para</a:t>
            </a:r>
            <a:r>
              <a:rPr lang="en-US" sz="2800" dirty="0"/>
              <a:t>-aminobenzoic acid </a:t>
            </a:r>
            <a:r>
              <a:rPr lang="en-US" sz="2800" dirty="0" smtClean="0"/>
              <a:t>is composed </a:t>
            </a:r>
            <a:r>
              <a:rPr lang="en-US" sz="2800" dirty="0"/>
              <a:t>of carbon (61.31%), hydrogen (5.14%), nitrogen (10.21%), and oxygen (23.33%).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/>
              <a:t>Find the empirical formula of PABA.</a:t>
            </a:r>
          </a:p>
        </p:txBody>
      </p:sp>
    </p:spTree>
    <p:extLst>
      <p:ext uri="{BB962C8B-B14F-4D97-AF65-F5344CB8AC3E}">
        <p14:creationId xmlns:p14="http://schemas.microsoft.com/office/powerpoint/2010/main" val="36781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914400" y="1556792"/>
            <a:ext cx="7315200" cy="4194177"/>
            <a:chOff x="576" y="1344"/>
            <a:chExt cx="4608" cy="2642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76" y="1344"/>
              <a:ext cx="4608" cy="2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/>
                <a:t>Assuming 100.00 g of </a:t>
              </a:r>
              <a:r>
                <a:rPr lang="en-US" sz="2800" i="1" dirty="0"/>
                <a:t>para</a:t>
              </a:r>
              <a:r>
                <a:rPr lang="en-US" sz="2800" dirty="0"/>
                <a:t>-aminobenzoic acid,</a:t>
              </a:r>
            </a:p>
            <a:p>
              <a:endParaRPr lang="en-US" sz="2800" dirty="0"/>
            </a:p>
            <a:p>
              <a:r>
                <a:rPr lang="en-US" sz="2800" dirty="0"/>
                <a:t>	C:	61.31 g x 		= 5.105 mol C</a:t>
              </a:r>
            </a:p>
            <a:p>
              <a:endParaRPr lang="en-US" sz="2800" dirty="0"/>
            </a:p>
            <a:p>
              <a:r>
                <a:rPr lang="en-US" sz="2800" dirty="0"/>
                <a:t>	H:	  5.14 g x		= 5.09 mol H</a:t>
              </a:r>
            </a:p>
            <a:p>
              <a:endParaRPr lang="en-US" sz="2800" dirty="0"/>
            </a:p>
            <a:p>
              <a:r>
                <a:rPr lang="en-US" sz="2800" dirty="0"/>
                <a:t>	N:	10.21 g x		= 0.7288 mol N</a:t>
              </a:r>
            </a:p>
            <a:p>
              <a:endParaRPr lang="en-US" sz="2800" dirty="0"/>
            </a:p>
            <a:p>
              <a:r>
                <a:rPr lang="en-US" sz="2800" dirty="0"/>
                <a:t>	O:	23.33 g x 		= 1.456 mol O</a:t>
              </a:r>
            </a:p>
          </p:txBody>
        </p:sp>
        <p:grpSp>
          <p:nvGrpSpPr>
            <p:cNvPr id="8" name="Group 10"/>
            <p:cNvGrpSpPr>
              <a:grpSpLocks/>
            </p:cNvGrpSpPr>
            <p:nvPr/>
          </p:nvGrpSpPr>
          <p:grpSpPr bwMode="auto">
            <a:xfrm>
              <a:off x="2652" y="1752"/>
              <a:ext cx="792" cy="601"/>
              <a:chOff x="1368" y="3746"/>
              <a:chExt cx="792" cy="601"/>
            </a:xfrm>
          </p:grpSpPr>
          <p:sp>
            <p:nvSpPr>
              <p:cNvPr id="18" name="Rectangle 8"/>
              <p:cNvSpPr>
                <a:spLocks noChangeArrowheads="1"/>
              </p:cNvSpPr>
              <p:nvPr/>
            </p:nvSpPr>
            <p:spPr bwMode="auto">
              <a:xfrm>
                <a:off x="1368" y="3746"/>
                <a:ext cx="792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1 mol</a:t>
                </a:r>
              </a:p>
              <a:p>
                <a:pPr algn="ctr"/>
                <a:r>
                  <a:rPr lang="en-US" sz="2800" dirty="0"/>
                  <a:t>12.01 g</a:t>
                </a:r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1374" y="4064"/>
                <a:ext cx="76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2636" y="2875"/>
              <a:ext cx="792" cy="601"/>
              <a:chOff x="1370" y="3968"/>
              <a:chExt cx="792" cy="601"/>
            </a:xfrm>
          </p:grpSpPr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1370" y="3968"/>
                <a:ext cx="792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1 mol</a:t>
                </a:r>
              </a:p>
              <a:p>
                <a:pPr algn="ctr"/>
                <a:r>
                  <a:rPr lang="en-US" sz="2800" dirty="0"/>
                  <a:t>14.01 g</a:t>
                </a:r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1374" y="4251"/>
                <a:ext cx="76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2670" y="2331"/>
              <a:ext cx="768" cy="601"/>
              <a:chOff x="1374" y="3875"/>
              <a:chExt cx="768" cy="601"/>
            </a:xfrm>
          </p:grpSpPr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1426" y="3875"/>
                <a:ext cx="677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1 mol</a:t>
                </a:r>
              </a:p>
              <a:p>
                <a:pPr algn="ctr"/>
                <a:r>
                  <a:rPr lang="en-US" sz="2800" dirty="0"/>
                  <a:t>1.01 g</a:t>
                </a:r>
              </a:p>
            </p:txBody>
          </p: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>
                <a:off x="1374" y="4175"/>
                <a:ext cx="76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</p:grpSp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2636" y="3385"/>
              <a:ext cx="792" cy="601"/>
              <a:chOff x="1370" y="4017"/>
              <a:chExt cx="792" cy="601"/>
            </a:xfrm>
          </p:grpSpPr>
          <p:sp>
            <p:nvSpPr>
              <p:cNvPr id="12" name="Rectangle 18"/>
              <p:cNvSpPr>
                <a:spLocks noChangeArrowheads="1"/>
              </p:cNvSpPr>
              <p:nvPr/>
            </p:nvSpPr>
            <p:spPr bwMode="auto">
              <a:xfrm>
                <a:off x="1370" y="4017"/>
                <a:ext cx="792" cy="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dirty="0"/>
                  <a:t>1 mol</a:t>
                </a:r>
              </a:p>
              <a:p>
                <a:pPr algn="ctr"/>
                <a:r>
                  <a:rPr lang="en-US" sz="2800" dirty="0"/>
                  <a:t>16.00 g</a:t>
                </a:r>
              </a:p>
            </p:txBody>
          </p:sp>
          <p:sp>
            <p:nvSpPr>
              <p:cNvPr id="13" name="Line 19"/>
              <p:cNvSpPr>
                <a:spLocks noChangeShapeType="1"/>
              </p:cNvSpPr>
              <p:nvPr/>
            </p:nvSpPr>
            <p:spPr bwMode="auto">
              <a:xfrm>
                <a:off x="1374" y="4335"/>
                <a:ext cx="76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32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82588" y="1268760"/>
            <a:ext cx="8378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Calculate the mole ratio by dividing by the smallest number of moles:</a:t>
            </a: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1403648" y="2209800"/>
            <a:ext cx="5406727" cy="4140201"/>
            <a:chOff x="2352" y="987"/>
            <a:chExt cx="2832" cy="2608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352" y="1104"/>
              <a:ext cx="2832" cy="2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dirty="0"/>
                <a:t>C:	</a:t>
              </a:r>
              <a:r>
                <a:rPr lang="en-US" sz="2400" dirty="0" smtClean="0"/>
                <a:t>              </a:t>
              </a:r>
              <a:r>
                <a:rPr lang="en-US" sz="2400" dirty="0"/>
                <a:t>		= 7.005 </a:t>
              </a:r>
              <a:r>
                <a:rPr lang="en-US" sz="2400" dirty="0">
                  <a:sym typeface="Symbol" pitchFamily="1" charset="2"/>
                </a:rPr>
                <a:t> 7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H:	</a:t>
              </a:r>
              <a:r>
                <a:rPr lang="en-US" sz="2400" dirty="0" smtClean="0">
                  <a:sym typeface="Symbol" pitchFamily="1" charset="2"/>
                </a:rPr>
                <a:t>           	</a:t>
              </a:r>
              <a:r>
                <a:rPr lang="en-US" sz="2400" dirty="0">
                  <a:sym typeface="Symbol" pitchFamily="1" charset="2"/>
                </a:rPr>
                <a:t>		= 6.984  7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N:	</a:t>
              </a:r>
              <a:r>
                <a:rPr lang="en-US" sz="2400" dirty="0" smtClean="0">
                  <a:sym typeface="Symbol" pitchFamily="1" charset="2"/>
                </a:rPr>
                <a:t>	</a:t>
              </a:r>
              <a:r>
                <a:rPr lang="en-US" sz="2400" dirty="0">
                  <a:sym typeface="Symbol" pitchFamily="1" charset="2"/>
                </a:rPr>
                <a:t>		= 1.000</a:t>
              </a:r>
            </a:p>
            <a:p>
              <a:endParaRPr lang="en-US" sz="2400" dirty="0">
                <a:sym typeface="Symbol" pitchFamily="1" charset="2"/>
              </a:endParaRPr>
            </a:p>
            <a:p>
              <a:endParaRPr lang="en-US" sz="2400" dirty="0">
                <a:sym typeface="Symbol" pitchFamily="1" charset="2"/>
              </a:endParaRPr>
            </a:p>
            <a:p>
              <a:r>
                <a:rPr lang="en-US" sz="2400" dirty="0">
                  <a:sym typeface="Symbol" pitchFamily="1" charset="2"/>
                </a:rPr>
                <a:t>O</a:t>
              </a:r>
              <a:r>
                <a:rPr lang="en-US" sz="2400" dirty="0" smtClean="0">
                  <a:sym typeface="Symbol" pitchFamily="1" charset="2"/>
                </a:rPr>
                <a:t>:	</a:t>
              </a:r>
              <a:r>
                <a:rPr lang="en-US" sz="2400" dirty="0">
                  <a:sym typeface="Symbol" pitchFamily="1" charset="2"/>
                </a:rPr>
                <a:t>			= 2.001  2</a:t>
              </a:r>
              <a:endParaRPr lang="en-US" sz="2400" dirty="0"/>
            </a:p>
          </p:txBody>
        </p: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2880" y="987"/>
              <a:ext cx="1104" cy="523"/>
              <a:chOff x="528" y="3495"/>
              <a:chExt cx="1104" cy="523"/>
            </a:xfrm>
          </p:grpSpPr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>
                <a:off x="528" y="3753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640" y="3495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/>
                  <a:t>5.105 mol</a:t>
                </a:r>
              </a:p>
              <a:p>
                <a:pPr algn="ctr"/>
                <a:r>
                  <a:rPr lang="en-US" sz="2400" dirty="0"/>
                  <a:t>0.7288 mol</a:t>
                </a:r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1141" y="3655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1183" y="3886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0" name="Group 21"/>
            <p:cNvGrpSpPr>
              <a:grpSpLocks/>
            </p:cNvGrpSpPr>
            <p:nvPr/>
          </p:nvGrpSpPr>
          <p:grpSpPr bwMode="auto">
            <a:xfrm>
              <a:off x="2880" y="1681"/>
              <a:ext cx="1104" cy="523"/>
              <a:chOff x="2880" y="1642"/>
              <a:chExt cx="1104" cy="523"/>
            </a:xfrm>
          </p:grpSpPr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880" y="1900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2998" y="1642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5.09 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3456" y="1802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3535" y="2033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2880" y="2382"/>
              <a:ext cx="1104" cy="523"/>
              <a:chOff x="2880" y="2382"/>
              <a:chExt cx="1104" cy="523"/>
            </a:xfrm>
          </p:grpSpPr>
          <p:sp>
            <p:nvSpPr>
              <p:cNvPr id="17" name="Line 23"/>
              <p:cNvSpPr>
                <a:spLocks noChangeShapeType="1"/>
              </p:cNvSpPr>
              <p:nvPr/>
            </p:nvSpPr>
            <p:spPr bwMode="auto">
              <a:xfrm>
                <a:off x="2880" y="2640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2998" y="2382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0.7288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19" name="Line 25"/>
              <p:cNvSpPr>
                <a:spLocks noChangeShapeType="1"/>
              </p:cNvSpPr>
              <p:nvPr/>
            </p:nvSpPr>
            <p:spPr bwMode="auto">
              <a:xfrm>
                <a:off x="3543" y="2544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20" name="Line 26"/>
              <p:cNvSpPr>
                <a:spLocks noChangeShapeType="1"/>
              </p:cNvSpPr>
              <p:nvPr/>
            </p:nvSpPr>
            <p:spPr bwMode="auto">
              <a:xfrm>
                <a:off x="3535" y="2773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2880" y="3072"/>
              <a:ext cx="1104" cy="523"/>
              <a:chOff x="528" y="3495"/>
              <a:chExt cx="1104" cy="523"/>
            </a:xfrm>
          </p:grpSpPr>
          <p:sp>
            <p:nvSpPr>
              <p:cNvPr id="13" name="Line 29"/>
              <p:cNvSpPr>
                <a:spLocks noChangeShapeType="1"/>
              </p:cNvSpPr>
              <p:nvPr/>
            </p:nvSpPr>
            <p:spPr bwMode="auto">
              <a:xfrm>
                <a:off x="528" y="3753"/>
                <a:ext cx="110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4" name="Rectangle 30"/>
              <p:cNvSpPr>
                <a:spLocks noChangeArrowheads="1"/>
              </p:cNvSpPr>
              <p:nvPr/>
            </p:nvSpPr>
            <p:spPr bwMode="auto">
              <a:xfrm>
                <a:off x="646" y="3495"/>
                <a:ext cx="831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/>
                  <a:t>1.458 mol</a:t>
                </a:r>
              </a:p>
              <a:p>
                <a:pPr algn="ctr"/>
                <a:r>
                  <a:rPr lang="en-US" sz="2400"/>
                  <a:t>0.7288 mol</a:t>
                </a:r>
              </a:p>
            </p:txBody>
          </p:sp>
          <p:sp>
            <p:nvSpPr>
              <p:cNvPr id="15" name="Line 31"/>
              <p:cNvSpPr>
                <a:spLocks noChangeShapeType="1"/>
              </p:cNvSpPr>
              <p:nvPr/>
            </p:nvSpPr>
            <p:spPr bwMode="auto">
              <a:xfrm>
                <a:off x="1141" y="3655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>
                <a:off x="1183" y="3886"/>
                <a:ext cx="38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07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69776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Calculating Empirical Formulas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19113" y="1812925"/>
            <a:ext cx="75307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These are the subscripts for the empirical formula:</a:t>
            </a:r>
          </a:p>
          <a:p>
            <a:endParaRPr lang="en-US" sz="2800" dirty="0"/>
          </a:p>
          <a:p>
            <a:r>
              <a:rPr lang="en-US" sz="2800" dirty="0"/>
              <a:t>	C</a:t>
            </a:r>
            <a:r>
              <a:rPr lang="en-US" sz="2800" baseline="-25000" dirty="0"/>
              <a:t>7</a:t>
            </a:r>
            <a:r>
              <a:rPr lang="en-US" sz="2800" dirty="0"/>
              <a:t>H</a:t>
            </a:r>
            <a:r>
              <a:rPr lang="en-US" sz="2800" baseline="-25000" dirty="0"/>
              <a:t>7</a:t>
            </a:r>
            <a:r>
              <a:rPr lang="en-US" sz="2800" dirty="0"/>
              <a:t>NO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</a:p>
        </p:txBody>
      </p:sp>
      <p:pic>
        <p:nvPicPr>
          <p:cNvPr id="7" name="Picture 9" descr="PABA"/>
          <p:cNvPicPr>
            <a:picLocks noChangeAspect="1" noChangeArrowheads="1"/>
          </p:cNvPicPr>
          <p:nvPr/>
        </p:nvPicPr>
        <p:blipFill>
          <a:blip r:embed="rId3" cstate="print"/>
          <a:srcRect l="15753" t="11691" r="18457" b="11662"/>
          <a:stretch>
            <a:fillRect/>
          </a:stretch>
        </p:blipFill>
        <p:spPr bwMode="auto">
          <a:xfrm>
            <a:off x="2057400" y="3068960"/>
            <a:ext cx="40386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20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Combustion Analysis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7" descr="03_12"/>
          <p:cNvPicPr>
            <a:picLocks noChangeAspect="1" noChangeArrowheads="1"/>
          </p:cNvPicPr>
          <p:nvPr/>
        </p:nvPicPr>
        <p:blipFill>
          <a:blip r:embed="rId3" cstate="print"/>
          <a:srcRect b="12088"/>
          <a:stretch>
            <a:fillRect/>
          </a:stretch>
        </p:blipFill>
        <p:spPr>
          <a:xfrm>
            <a:off x="104775" y="1295400"/>
            <a:ext cx="8915400" cy="190500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6200" y="3429000"/>
            <a:ext cx="8991600" cy="2743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Compounds containing C, H and O are routinely analyzed through combustion in a chamber like this.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from the mass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produced.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from the mass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produced.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determined by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difference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after the C and H have been determined.</a:t>
            </a:r>
          </a:p>
        </p:txBody>
      </p:sp>
    </p:spTree>
    <p:extLst>
      <p:ext uri="{BB962C8B-B14F-4D97-AF65-F5344CB8AC3E}">
        <p14:creationId xmlns:p14="http://schemas.microsoft.com/office/powerpoint/2010/main" val="339947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44624"/>
            <a:ext cx="874846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Determining Empirical Formula by Combustion Analysis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32048" y="1637928"/>
            <a:ext cx="8172400" cy="1431032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*Combustion of 0.255 g of isopropyl alcohol produces 0.561 g of CO</a:t>
            </a:r>
            <a:r>
              <a:rPr lang="en-US" sz="2800" baseline="-2500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280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 and 0.306 g of H</a:t>
            </a:r>
            <a:r>
              <a:rPr lang="en-US" sz="2800" baseline="-2500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2800" dirty="0" smtClea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O. Determine the empirical formula of isopropyl alcohol.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3429000"/>
            <a:ext cx="8352928" cy="7920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Grams of C =                         x 1 x 12 gmol-1 = 0.153 g   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2401022" y="3226039"/>
            <a:ext cx="22125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0.561 g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</a:t>
            </a:r>
          </a:p>
          <a:p>
            <a:pPr algn="ctr"/>
            <a:r>
              <a:rPr lang="en-US" sz="2800" dirty="0" smtClean="0"/>
              <a:t>44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29" name="Line 9"/>
          <p:cNvSpPr>
            <a:spLocks noChangeShapeType="1"/>
          </p:cNvSpPr>
          <p:nvPr/>
        </p:nvSpPr>
        <p:spPr bwMode="auto">
          <a:xfrm flipV="1">
            <a:off x="2457318" y="3717032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323528" y="4365104"/>
            <a:ext cx="8352928" cy="7920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Grams of H =                         x 2 x 1 gmol-1 = 0.0343 g   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2238603" y="4175206"/>
            <a:ext cx="23102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0.306 g 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   </a:t>
            </a:r>
          </a:p>
          <a:p>
            <a:pPr algn="ctr"/>
            <a:r>
              <a:rPr lang="en-US" sz="2800" dirty="0" smtClean="0"/>
              <a:t>18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2411760" y="4653136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251520" y="5157192"/>
            <a:ext cx="8352928" cy="7920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Grams of O = mass of sample – (mass of C + mass of H)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=  0.255 g – ( 0.153 g + 0.0343 g) = 0.068 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132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9" grpId="0" animBg="1"/>
      <p:bldP spid="32" grpId="0"/>
      <p:bldP spid="33" grpId="0"/>
      <p:bldP spid="34" grpId="0" animBg="1"/>
      <p:bldP spid="3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611560" y="817548"/>
            <a:ext cx="61093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C =                        = 0.0128 mol   </a:t>
            </a:r>
            <a:endParaRPr lang="en-US" sz="28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733741" y="620688"/>
            <a:ext cx="18565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0.153 g C    </a:t>
            </a:r>
          </a:p>
          <a:p>
            <a:pPr algn="ctr"/>
            <a:r>
              <a:rPr lang="en-US" sz="2800" dirty="0" smtClean="0"/>
              <a:t>12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V="1">
            <a:off x="2627461" y="1098295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11560" y="1825660"/>
            <a:ext cx="61430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H =                        = 0.0343 mol   </a:t>
            </a:r>
            <a:endParaRPr lang="en-US" sz="2800" dirty="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622875" y="2833772"/>
            <a:ext cx="6155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Moles of O =                        = 0.0043 mol   </a:t>
            </a:r>
            <a:endParaRPr lang="en-US" sz="28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19582" y="1669742"/>
            <a:ext cx="20730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0.0343 g H    </a:t>
            </a:r>
          </a:p>
          <a:p>
            <a:pPr algn="ctr"/>
            <a:r>
              <a:rPr lang="en-US" sz="2800" dirty="0" smtClean="0"/>
              <a:t>1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04541" y="2597723"/>
            <a:ext cx="19030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0.068 g O    </a:t>
            </a:r>
          </a:p>
          <a:p>
            <a:pPr algn="ctr"/>
            <a:r>
              <a:rPr lang="en-US" sz="2800" dirty="0" smtClean="0"/>
              <a:t>16 gmol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2649231" y="2113100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2601658" y="3088393"/>
            <a:ext cx="1466609" cy="66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80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82588" y="3846527"/>
            <a:ext cx="837882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Calculate the mole ratio by dividing by the smallest number of moles</a:t>
            </a:r>
            <a:r>
              <a:rPr lang="en-US" sz="2800" dirty="0" smtClean="0"/>
              <a:t>:								               C:H:O</a:t>
            </a:r>
          </a:p>
          <a:p>
            <a:r>
              <a:rPr lang="en-US" sz="2800" dirty="0" smtClean="0"/>
              <a:t>			</a:t>
            </a:r>
            <a:r>
              <a:rPr lang="en-US" sz="2400" dirty="0" smtClean="0"/>
              <a:t>2.98:7.91:1.00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275856" y="5642084"/>
            <a:ext cx="14638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</a:t>
            </a:r>
            <a:r>
              <a:rPr lang="en-US" sz="4000" baseline="-25000" dirty="0" smtClean="0">
                <a:solidFill>
                  <a:srgbClr val="FF0000"/>
                </a:solidFill>
              </a:rPr>
              <a:t>3</a:t>
            </a:r>
            <a:r>
              <a:rPr lang="en-US" sz="4000" dirty="0" smtClean="0">
                <a:solidFill>
                  <a:srgbClr val="FF0000"/>
                </a:solidFill>
              </a:rPr>
              <a:t>H</a:t>
            </a:r>
            <a:r>
              <a:rPr lang="en-US" sz="4000" baseline="-25000" dirty="0" smtClean="0">
                <a:solidFill>
                  <a:srgbClr val="FF0000"/>
                </a:solidFill>
              </a:rPr>
              <a:t>8</a:t>
            </a:r>
            <a:r>
              <a:rPr lang="en-US" sz="4000" dirty="0" smtClean="0">
                <a:solidFill>
                  <a:srgbClr val="FF0000"/>
                </a:solidFill>
              </a:rPr>
              <a:t>O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87847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4" grpId="0"/>
      <p:bldP spid="3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Stoichiometric Calculations</a:t>
            </a:r>
          </a:p>
        </p:txBody>
      </p:sp>
      <p:pic>
        <p:nvPicPr>
          <p:cNvPr id="4" name="Picture 12" descr="03_12-01UNT03"/>
          <p:cNvPicPr>
            <a:picLocks noChangeAspect="1" noChangeArrowheads="1"/>
          </p:cNvPicPr>
          <p:nvPr/>
        </p:nvPicPr>
        <p:blipFill>
          <a:blip r:embed="rId3" cstate="print"/>
          <a:srcRect t="19176" b="6598"/>
          <a:stretch>
            <a:fillRect/>
          </a:stretch>
        </p:blipFill>
        <p:spPr>
          <a:xfrm>
            <a:off x="185738" y="1295400"/>
            <a:ext cx="8763000" cy="255270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39552" y="4256112"/>
            <a:ext cx="7772400" cy="198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coefficients in the balanced equation give the ratio of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reactants and products.</a:t>
            </a:r>
          </a:p>
        </p:txBody>
      </p:sp>
    </p:spTree>
    <p:extLst>
      <p:ext uri="{BB962C8B-B14F-4D97-AF65-F5344CB8AC3E}">
        <p14:creationId xmlns:p14="http://schemas.microsoft.com/office/powerpoint/2010/main" val="27884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Stoichiometric Calculations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524000"/>
            <a:ext cx="38100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Starting with the mass of Substance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 can use the ratio of the coefficients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calculate the mass of Substance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formed (if it’s a product) or used (if it’s a reactant).</a:t>
            </a:r>
          </a:p>
        </p:txBody>
      </p:sp>
      <p:pic>
        <p:nvPicPr>
          <p:cNvPr id="5" name="Picture 10" descr="03_13"/>
          <p:cNvPicPr>
            <a:picLocks noChangeAspect="1" noChangeArrowheads="1"/>
          </p:cNvPicPr>
          <p:nvPr/>
        </p:nvPicPr>
        <p:blipFill>
          <a:blip r:embed="rId3" cstate="print"/>
          <a:srcRect b="4309"/>
          <a:stretch>
            <a:fillRect/>
          </a:stretch>
        </p:blipFill>
        <p:spPr>
          <a:xfrm>
            <a:off x="3810000" y="1630363"/>
            <a:ext cx="5181600" cy="38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413792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Volume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981200"/>
            <a:ext cx="4343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most commonly used metric units for volume are the liter (L) and the milliliter (mL).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liter is a cube 1 dm long on each side.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milliliter is a cube 1 cm long on each side.</a:t>
            </a:r>
          </a:p>
        </p:txBody>
      </p:sp>
      <p:pic>
        <p:nvPicPr>
          <p:cNvPr id="5" name="Picture 7" descr="01_19"/>
          <p:cNvPicPr>
            <a:picLocks noChangeAspect="1" noChangeArrowheads="1"/>
          </p:cNvPicPr>
          <p:nvPr/>
        </p:nvPicPr>
        <p:blipFill>
          <a:blip r:embed="rId3" cstate="print"/>
          <a:srcRect b="3360"/>
          <a:stretch>
            <a:fillRect/>
          </a:stretch>
        </p:blipFill>
        <p:spPr>
          <a:xfrm>
            <a:off x="5105400" y="1295400"/>
            <a:ext cx="3154363" cy="457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Stoichiometric Calculations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20900" y="1219200"/>
            <a:ext cx="497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82E32"/>
                </a:solidFill>
              </a:rPr>
              <a:t>C</a:t>
            </a:r>
            <a:r>
              <a:rPr lang="en-US" sz="2800" baseline="-25000" dirty="0">
                <a:solidFill>
                  <a:srgbClr val="C82E32"/>
                </a:solidFill>
              </a:rPr>
              <a:t>6</a:t>
            </a:r>
            <a:r>
              <a:rPr lang="en-US" sz="2800" dirty="0">
                <a:solidFill>
                  <a:srgbClr val="C82E32"/>
                </a:solidFill>
              </a:rPr>
              <a:t>H</a:t>
            </a:r>
            <a:r>
              <a:rPr lang="en-US" sz="2800" baseline="-25000" dirty="0">
                <a:solidFill>
                  <a:srgbClr val="C82E32"/>
                </a:solidFill>
              </a:rPr>
              <a:t>12</a:t>
            </a:r>
            <a:r>
              <a:rPr lang="en-US" sz="2800" dirty="0">
                <a:solidFill>
                  <a:srgbClr val="C82E32"/>
                </a:solidFill>
              </a:rPr>
              <a:t>O</a:t>
            </a:r>
            <a:r>
              <a:rPr lang="en-US" sz="2800" baseline="-25000" dirty="0">
                <a:solidFill>
                  <a:srgbClr val="C82E32"/>
                </a:solidFill>
              </a:rPr>
              <a:t>6</a:t>
            </a:r>
            <a:r>
              <a:rPr lang="en-US" sz="2800" dirty="0">
                <a:solidFill>
                  <a:srgbClr val="C82E32"/>
                </a:solidFill>
              </a:rPr>
              <a:t> + 6 O</a:t>
            </a:r>
            <a:r>
              <a:rPr lang="en-US" sz="2800" baseline="-25000" dirty="0">
                <a:solidFill>
                  <a:srgbClr val="C82E32"/>
                </a:solidFill>
              </a:rPr>
              <a:t>2</a:t>
            </a:r>
            <a:r>
              <a:rPr lang="en-US" sz="2800" dirty="0">
                <a:solidFill>
                  <a:srgbClr val="C82E32"/>
                </a:solidFill>
              </a:rPr>
              <a:t>  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  6 CO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 + 6 H</a:t>
            </a:r>
            <a:r>
              <a:rPr lang="en-US" sz="2800" baseline="-25000" dirty="0">
                <a:solidFill>
                  <a:srgbClr val="C82E32"/>
                </a:solidFill>
                <a:sym typeface="Symbol" pitchFamily="1" charset="2"/>
              </a:rPr>
              <a:t>2</a:t>
            </a:r>
            <a:r>
              <a:rPr lang="en-US" sz="2800" dirty="0">
                <a:solidFill>
                  <a:srgbClr val="C82E32"/>
                </a:solidFill>
                <a:sym typeface="Symbol" pitchFamily="1" charset="2"/>
              </a:rPr>
              <a:t>O</a:t>
            </a:r>
            <a:endParaRPr lang="en-US" sz="2800" dirty="0">
              <a:solidFill>
                <a:srgbClr val="C82E32"/>
              </a:solidFill>
            </a:endParaRPr>
          </a:p>
        </p:txBody>
      </p:sp>
      <p:pic>
        <p:nvPicPr>
          <p:cNvPr id="5" name="Picture 5" descr="03_13-01UN"/>
          <p:cNvPicPr>
            <a:picLocks noChangeAspect="1" noChangeArrowheads="1"/>
          </p:cNvPicPr>
          <p:nvPr/>
        </p:nvPicPr>
        <p:blipFill>
          <a:blip r:embed="rId3" cstate="print"/>
          <a:srcRect b="8220"/>
          <a:stretch>
            <a:fillRect/>
          </a:stretch>
        </p:blipFill>
        <p:spPr>
          <a:xfrm>
            <a:off x="609600" y="1819275"/>
            <a:ext cx="7924800" cy="2676525"/>
          </a:xfrm>
          <a:prstGeom prst="rect">
            <a:avLst/>
          </a:prstGeom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81000" y="2316061"/>
            <a:ext cx="3352800" cy="213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10000" y="3429000"/>
            <a:ext cx="480060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76200" y="4572000"/>
            <a:ext cx="8153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Starting with 1.00 g of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we calculate the moles of C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use the coefficients to find the moles of H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and then turn the moles of water to grams.</a:t>
            </a: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6477000" y="1676400"/>
            <a:ext cx="1752600" cy="1752600"/>
            <a:chOff x="4080" y="1056"/>
            <a:chExt cx="1104" cy="1104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176" y="1056"/>
              <a:ext cx="1008" cy="11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080" y="1920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819400" y="1828800"/>
            <a:ext cx="3840832" cy="52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43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C00000"/>
                </a:solidFill>
              </a:rPr>
              <a:t>Limiting Reactants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14338" y="1447800"/>
            <a:ext cx="8305800" cy="23383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reactant that is completely consumed in a reaction is called the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limiting reactant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(limiting reagent).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other words, it’s the reactant that run out first (in this case, the H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</p:txBody>
      </p:sp>
      <p:pic>
        <p:nvPicPr>
          <p:cNvPr id="5" name="Picture 6" descr="03_15"/>
          <p:cNvPicPr>
            <a:picLocks noChangeAspect="1" noChangeArrowheads="1"/>
          </p:cNvPicPr>
          <p:nvPr/>
        </p:nvPicPr>
        <p:blipFill>
          <a:blip r:embed="rId3" cstate="print"/>
          <a:srcRect b="5446"/>
          <a:stretch>
            <a:fillRect/>
          </a:stretch>
        </p:blipFill>
        <p:spPr>
          <a:xfrm>
            <a:off x="857224" y="3643314"/>
            <a:ext cx="7391129" cy="283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7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10" y="1785926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In example below,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would be the </a:t>
            </a:r>
            <a:r>
              <a:rPr lang="en-US" sz="2800" b="1" dirty="0" smtClean="0">
                <a:solidFill>
                  <a:srgbClr val="000080"/>
                </a:solidFill>
              </a:rPr>
              <a:t>excess reactant </a:t>
            </a:r>
            <a:r>
              <a:rPr lang="en-US" sz="2800" dirty="0" smtClean="0">
                <a:solidFill>
                  <a:srgbClr val="000080"/>
                </a:solidFill>
              </a:rPr>
              <a:t>(excess reagent).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C00000"/>
                </a:solidFill>
              </a:rPr>
              <a:t>Limiting Reactants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6" descr="03_15"/>
          <p:cNvPicPr>
            <a:picLocks noChangeAspect="1" noChangeArrowheads="1"/>
          </p:cNvPicPr>
          <p:nvPr/>
        </p:nvPicPr>
        <p:blipFill>
          <a:blip r:embed="rId3" cstate="print"/>
          <a:srcRect b="5446"/>
          <a:stretch>
            <a:fillRect/>
          </a:stretch>
        </p:blipFill>
        <p:spPr>
          <a:xfrm>
            <a:off x="785786" y="3500438"/>
            <a:ext cx="7391129" cy="283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Theoretical Yield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i="1" dirty="0" smtClean="0">
                <a:solidFill>
                  <a:srgbClr val="000080"/>
                </a:solidFill>
              </a:rPr>
              <a:t>theoretical yield </a:t>
            </a:r>
            <a:r>
              <a:rPr lang="en-US" sz="3200" dirty="0" smtClean="0"/>
              <a:t>is the maximum amount of product that can be made.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amount of product actually obtained in a reaction is called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actual yield</a:t>
            </a: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6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Theoretical Yield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The actual yield is almost always less than the theoretical yield.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  </a:t>
            </a:r>
            <a:r>
              <a:rPr lang="en-US" sz="3600" dirty="0" smtClean="0">
                <a:solidFill>
                  <a:srgbClr val="C00000"/>
                </a:solidFill>
              </a:rPr>
              <a:t>Why?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reactants may not react.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Side reaction.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Difficult recovery.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8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Percent Yield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The percent yield of a reaction relates to the actual yield to the theoretical (calculated) yield.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42938" y="4137039"/>
            <a:ext cx="7643812" cy="1077913"/>
            <a:chOff x="96" y="2028"/>
            <a:chExt cx="4815" cy="679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941" y="2028"/>
              <a:ext cx="206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C82E32"/>
                  </a:solidFill>
                </a:rPr>
                <a:t>Actual Yield</a:t>
              </a:r>
            </a:p>
            <a:p>
              <a:pPr algn="ctr"/>
              <a:r>
                <a:rPr lang="en-US" sz="3200" dirty="0">
                  <a:solidFill>
                    <a:srgbClr val="C82E32"/>
                  </a:solidFill>
                </a:rPr>
                <a:t>Theoretical Yield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96" y="2122"/>
              <a:ext cx="481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3200" dirty="0">
                  <a:solidFill>
                    <a:srgbClr val="C82E32"/>
                  </a:solidFill>
                </a:rPr>
                <a:t>Percent Yield =					x 100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 rot="10800000">
            <a:off x="3643307" y="4643446"/>
            <a:ext cx="3071834" cy="1588"/>
          </a:xfrm>
          <a:prstGeom prst="line">
            <a:avLst/>
          </a:prstGeom>
          <a:ln w="28575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45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671654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baseline="0" dirty="0" smtClean="0">
                <a:solidFill>
                  <a:srgbClr val="C00000"/>
                </a:solidFill>
              </a:rPr>
              <a:t>O</a:t>
            </a:r>
            <a:r>
              <a:rPr lang="en-US" sz="3200" baseline="-25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(s) + 3 CO(g)               2 Fe(s) + 3 CO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(g)</a:t>
            </a: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If we start with 150 g of </a:t>
            </a:r>
            <a:r>
              <a:rPr lang="en-US" sz="3200" dirty="0" smtClean="0">
                <a:solidFill>
                  <a:srgbClr val="C00000"/>
                </a:solidFill>
              </a:rPr>
              <a:t>Fe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O</a:t>
            </a:r>
            <a:r>
              <a:rPr lang="en-US" sz="3200" baseline="-25000" dirty="0" smtClean="0">
                <a:solidFill>
                  <a:srgbClr val="C00000"/>
                </a:solidFill>
              </a:rPr>
              <a:t>3 </a:t>
            </a:r>
            <a:r>
              <a:rPr lang="en-US" sz="3200" baseline="0" dirty="0" smtClean="0">
                <a:solidFill>
                  <a:srgbClr val="C00000"/>
                </a:solidFill>
              </a:rPr>
              <a:t>as the limiting </a:t>
            </a:r>
            <a:r>
              <a:rPr lang="en-US" sz="3200" dirty="0" smtClean="0">
                <a:solidFill>
                  <a:srgbClr val="C00000"/>
                </a:solidFill>
              </a:rPr>
              <a:t>r</a:t>
            </a:r>
            <a:r>
              <a:rPr lang="en-US" sz="3200" baseline="0" dirty="0" smtClean="0">
                <a:solidFill>
                  <a:srgbClr val="C00000"/>
                </a:solidFill>
              </a:rPr>
              <a:t>eactant,</a:t>
            </a:r>
            <a:r>
              <a:rPr lang="en-US" sz="3200" dirty="0" smtClean="0">
                <a:solidFill>
                  <a:srgbClr val="C00000"/>
                </a:solidFill>
              </a:rPr>
              <a:t> and found actual yield of Fe was 87.9 g, w</a:t>
            </a:r>
            <a:r>
              <a:rPr lang="en-US" sz="3200" baseline="0" dirty="0" smtClean="0">
                <a:solidFill>
                  <a:srgbClr val="C00000"/>
                </a:solidFill>
              </a:rPr>
              <a:t>hat is the percent yield? </a:t>
            </a: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29058" y="2000240"/>
            <a:ext cx="1000132" cy="1588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0800000">
            <a:off x="4000497" y="4643446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57158" y="4375200"/>
            <a:ext cx="771530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000" dirty="0" smtClean="0"/>
              <a:t>The percent yield =                               x </a:t>
            </a:r>
            <a:r>
              <a:rPr lang="en-US" sz="3000" dirty="0"/>
              <a:t>100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49613" y="4127849"/>
            <a:ext cx="30654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Actual Yield</a:t>
            </a:r>
          </a:p>
          <a:p>
            <a:pPr algn="ctr"/>
            <a:r>
              <a:rPr lang="en-US" sz="3000" dirty="0"/>
              <a:t>Theoretical Yield</a:t>
            </a:r>
          </a:p>
        </p:txBody>
      </p:sp>
    </p:spTree>
    <p:extLst>
      <p:ext uri="{BB962C8B-B14F-4D97-AF65-F5344CB8AC3E}">
        <p14:creationId xmlns:p14="http://schemas.microsoft.com/office/powerpoint/2010/main" val="31518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90566" y="4714884"/>
            <a:ext cx="8153400" cy="16430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Theoretical yield = 105 g.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dirty="0" smtClean="0"/>
              <a:t>The percent yield =                x 100 = 83.7 %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381000" y="500042"/>
            <a:ext cx="8477280" cy="3974269"/>
            <a:chOff x="381000" y="785794"/>
            <a:chExt cx="8477280" cy="3974269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1142976" y="785794"/>
              <a:ext cx="741978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sz="3200" dirty="0" smtClean="0">
                  <a:solidFill>
                    <a:srgbClr val="C00000"/>
                  </a:solidFill>
                </a:rPr>
                <a:t>Fe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US" sz="3200" dirty="0" smtClean="0">
                  <a:solidFill>
                    <a:srgbClr val="C00000"/>
                  </a:solidFill>
                </a:rPr>
                <a:t>O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3</a:t>
              </a:r>
              <a:r>
                <a:rPr lang="en-US" sz="3200" dirty="0" smtClean="0">
                  <a:solidFill>
                    <a:srgbClr val="C00000"/>
                  </a:solidFill>
                </a:rPr>
                <a:t>(s) + 3 CO(g)               2 Fe(s) + 3 CO</a:t>
              </a:r>
              <a:r>
                <a:rPr lang="en-US" sz="3200" baseline="-25000" dirty="0" smtClean="0">
                  <a:solidFill>
                    <a:srgbClr val="C00000"/>
                  </a:solidFill>
                </a:rPr>
                <a:t>2</a:t>
              </a:r>
              <a:r>
                <a:rPr lang="en-US" sz="3200" dirty="0" smtClean="0">
                  <a:solidFill>
                    <a:srgbClr val="C00000"/>
                  </a:solidFill>
                </a:rPr>
                <a:t>(g)</a:t>
              </a:r>
            </a:p>
            <a:p>
              <a:endParaRPr lang="en-US" sz="2800" dirty="0">
                <a:solidFill>
                  <a:srgbClr val="C82E32"/>
                </a:solidFill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81000" y="2316061"/>
              <a:ext cx="33528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286248" y="1071546"/>
              <a:ext cx="1000132" cy="1588"/>
            </a:xfrm>
            <a:prstGeom prst="straightConnector1">
              <a:avLst/>
            </a:prstGeom>
            <a:ln w="28575">
              <a:solidFill>
                <a:srgbClr val="CC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28662" y="1538575"/>
              <a:ext cx="164307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150 g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  <a:endParaRPr lang="en-GB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7224" y="2714620"/>
              <a:ext cx="207170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150 g </a:t>
              </a:r>
            </a:p>
            <a:p>
              <a:r>
                <a:rPr lang="en-GB" sz="2400" dirty="0" smtClean="0"/>
                <a:t>159 g mol-</a:t>
              </a:r>
              <a:r>
                <a:rPr lang="en-GB" sz="2400" baseline="30000" dirty="0" smtClean="0"/>
                <a:t>1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0800000">
              <a:off x="857224" y="3141659"/>
              <a:ext cx="114300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2910" y="4110343"/>
              <a:ext cx="221457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0.943 mol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  <a:endParaRPr lang="en-GB" sz="2400" baseline="-25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6200000" flipH="1">
              <a:off x="1357291" y="2357429"/>
              <a:ext cx="571503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6200000" flipH="1">
              <a:off x="1428728" y="3857628"/>
              <a:ext cx="428627" cy="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928926" y="4341176"/>
              <a:ext cx="785818" cy="1651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071934" y="3929066"/>
              <a:ext cx="1643074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2 mol Fe</a:t>
              </a:r>
            </a:p>
            <a:p>
              <a:r>
                <a:rPr lang="en-GB" sz="2400" dirty="0" smtClean="0"/>
                <a:t>1 mol Fe</a:t>
              </a:r>
              <a:r>
                <a:rPr lang="en-GB" sz="2400" baseline="-25000" dirty="0" smtClean="0"/>
                <a:t>2</a:t>
              </a:r>
              <a:r>
                <a:rPr lang="en-GB" sz="2400" dirty="0" smtClean="0"/>
                <a:t>O</a:t>
              </a:r>
              <a:r>
                <a:rPr lang="en-GB" sz="2400" baseline="-25000" dirty="0" smtClean="0"/>
                <a:t>3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10800000">
              <a:off x="4143373" y="4357694"/>
              <a:ext cx="114300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786182" y="4110343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X</a:t>
              </a:r>
              <a:endParaRPr lang="en-GB" sz="2400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5786446" y="4357694"/>
              <a:ext cx="785818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715140" y="4143380"/>
              <a:ext cx="192882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1.887 mol Fe</a:t>
              </a:r>
              <a:endParaRPr lang="en-GB" sz="2400" baseline="-25000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7286248" y="3857231"/>
              <a:ext cx="428628" cy="795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500694" y="3071810"/>
              <a:ext cx="335758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1.887 mol x 55.85 g mol</a:t>
              </a:r>
              <a:r>
                <a:rPr lang="en-GB" sz="2400" baseline="30000" dirty="0" smtClean="0"/>
                <a:t>-1</a:t>
              </a:r>
              <a:endParaRPr lang="en-GB" sz="2400" baseline="30000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7214411" y="2713827"/>
              <a:ext cx="571505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643702" y="1690975"/>
              <a:ext cx="164307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105 g Fe</a:t>
              </a:r>
              <a:endParaRPr lang="en-GB" sz="2400" dirty="0"/>
            </a:p>
          </p:txBody>
        </p:sp>
      </p:grpSp>
      <p:cxnSp>
        <p:nvCxnSpPr>
          <p:cNvPr id="58" name="Straight Connector 57"/>
          <p:cNvCxnSpPr/>
          <p:nvPr/>
        </p:nvCxnSpPr>
        <p:spPr>
          <a:xfrm rot="10800000">
            <a:off x="3571868" y="5784865"/>
            <a:ext cx="92869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"/>
          <p:cNvSpPr>
            <a:spLocks noChangeArrowheads="1"/>
          </p:cNvSpPr>
          <p:nvPr/>
        </p:nvSpPr>
        <p:spPr bwMode="auto">
          <a:xfrm>
            <a:off x="2928926" y="5270857"/>
            <a:ext cx="20717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87.9 g</a:t>
            </a:r>
            <a:endParaRPr lang="en-US" sz="3000" dirty="0"/>
          </a:p>
          <a:p>
            <a:pPr algn="ctr"/>
            <a:r>
              <a:rPr lang="en-US" sz="3000" dirty="0" smtClean="0"/>
              <a:t>105 g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984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04_16c"/>
          <p:cNvPicPr>
            <a:picLocks noChangeAspect="1" noChangeArrowheads="1"/>
          </p:cNvPicPr>
          <p:nvPr/>
        </p:nvPicPr>
        <p:blipFill>
          <a:blip r:embed="rId3" cstate="print"/>
          <a:srcRect b="3703"/>
          <a:stretch>
            <a:fillRect/>
          </a:stretch>
        </p:blipFill>
        <p:spPr>
          <a:xfrm>
            <a:off x="990600" y="1676400"/>
            <a:ext cx="2373313" cy="45720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343400" y="1676400"/>
            <a:ext cx="4419600" cy="502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Solutions are defined as homogeneous mixtures of two or more pure substances.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present in greatest abundance.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other substances are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3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Molarity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295400"/>
            <a:ext cx="7772400" cy="3124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solutions can contain the same compounds but be quite different because the proportions of those compounds are different.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Molarity is one way to measure the concentration of a solution.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00138" y="4733941"/>
            <a:ext cx="6938962" cy="1052513"/>
            <a:chOff x="861" y="2800"/>
            <a:chExt cx="4371" cy="663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3"/>
              <a:chOff x="2424" y="2800"/>
              <a:chExt cx="2808" cy="663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693" cy="663"/>
                <a:chOff x="1530" y="2752"/>
                <a:chExt cx="2693" cy="663"/>
              </a:xfrm>
            </p:grpSpPr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623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rgbClr val="C82E32"/>
                      </a:solidFill>
                    </a:rPr>
                    <a:t>moles of solute</a:t>
                  </a:r>
                </a:p>
              </p:txBody>
            </p:sp>
            <p:sp>
              <p:nvSpPr>
                <p:cNvPr id="11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693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>
                      <a:solidFill>
                        <a:srgbClr val="C82E32"/>
                      </a:solidFill>
                    </a:rPr>
                    <a:t>volume of solution in liters</a:t>
                  </a:r>
                </a:p>
              </p:txBody>
            </p:sp>
          </p:grp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>
                  <a:solidFill>
                    <a:srgbClr val="C82E32"/>
                  </a:solidFill>
                </a:rPr>
                <a:t>Molarity (</a:t>
              </a:r>
              <a:r>
                <a:rPr lang="en-US" sz="2800" i="1" dirty="0">
                  <a:solidFill>
                    <a:srgbClr val="C82E32"/>
                  </a:solidFill>
                </a:rPr>
                <a:t>M</a:t>
              </a:r>
              <a:r>
                <a:rPr lang="en-US" sz="2800" dirty="0">
                  <a:solidFill>
                    <a:srgbClr val="C82E32"/>
                  </a:solidFill>
                </a:rPr>
                <a:t>) =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705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413792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Density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70080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Density is a physical property of a substance.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3429000" y="4553297"/>
            <a:ext cx="2079104" cy="1323975"/>
            <a:chOff x="2160" y="1885"/>
            <a:chExt cx="1341" cy="834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160" y="2064"/>
              <a:ext cx="52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i="1" dirty="0">
                  <a:solidFill>
                    <a:srgbClr val="C82E32"/>
                  </a:solidFill>
                </a:rPr>
                <a:t>d </a:t>
              </a:r>
              <a:r>
                <a:rPr lang="en-US" sz="4000" dirty="0">
                  <a:solidFill>
                    <a:srgbClr val="C82E32"/>
                  </a:solidFill>
                </a:rPr>
                <a:t>=</a:t>
              </a:r>
              <a:endParaRPr lang="en-US" sz="4000" dirty="0">
                <a:solidFill>
                  <a:schemeClr val="accent2"/>
                </a:solidFill>
              </a:endParaRPr>
            </a:p>
          </p:txBody>
        </p: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2973" y="1885"/>
              <a:ext cx="528" cy="834"/>
              <a:chOff x="3664" y="1941"/>
              <a:chExt cx="528" cy="834"/>
            </a:xfrm>
          </p:grpSpPr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3738" y="1941"/>
                <a:ext cx="381" cy="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i="1" dirty="0">
                    <a:solidFill>
                      <a:srgbClr val="C82E32"/>
                    </a:solidFill>
                  </a:rPr>
                  <a:t>m</a:t>
                </a:r>
                <a:endParaRPr lang="en-US" sz="40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en-US" sz="4000" i="1" dirty="0">
                    <a:solidFill>
                      <a:srgbClr val="C82E32"/>
                    </a:solidFill>
                  </a:rPr>
                  <a:t>V</a:t>
                </a:r>
                <a:endParaRPr lang="en-US" sz="4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>
                <a:off x="3664" y="2349"/>
                <a:ext cx="528" cy="0"/>
              </a:xfrm>
              <a:prstGeom prst="line">
                <a:avLst/>
              </a:prstGeom>
              <a:noFill/>
              <a:ln w="31750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4000"/>
              </a:p>
            </p:txBody>
          </p:sp>
        </p:grp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840310" y="3020937"/>
            <a:ext cx="3459882" cy="1200151"/>
            <a:chOff x="2160" y="1885"/>
            <a:chExt cx="1400" cy="756"/>
          </a:xfrm>
        </p:grpSpPr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160" y="2064"/>
              <a:ext cx="77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rgbClr val="C82E32"/>
                  </a:solidFill>
                </a:rPr>
                <a:t>Density </a:t>
              </a:r>
              <a:r>
                <a:rPr lang="en-US" sz="3600" dirty="0">
                  <a:solidFill>
                    <a:srgbClr val="C82E32"/>
                  </a:solidFill>
                </a:rPr>
                <a:t>=</a:t>
              </a:r>
              <a:endParaRPr lang="en-US" sz="3600" dirty="0">
                <a:solidFill>
                  <a:schemeClr val="accent2"/>
                </a:solidFill>
              </a:endParaRPr>
            </a:p>
          </p:txBody>
        </p: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2915" y="1885"/>
              <a:ext cx="645" cy="756"/>
              <a:chOff x="3606" y="1941"/>
              <a:chExt cx="645" cy="756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3606" y="1941"/>
                <a:ext cx="645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 smtClean="0">
                    <a:solidFill>
                      <a:srgbClr val="C82E32"/>
                    </a:solidFill>
                  </a:rPr>
                  <a:t>mass</a:t>
                </a:r>
                <a:endParaRPr lang="en-US" sz="36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en-US" sz="3600" i="1" dirty="0" smtClean="0">
                    <a:solidFill>
                      <a:srgbClr val="C82E32"/>
                    </a:solidFill>
                  </a:rPr>
                  <a:t>Volume</a:t>
                </a:r>
                <a:endParaRPr lang="en-US" sz="36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>
                <a:off x="3664" y="2349"/>
                <a:ext cx="528" cy="0"/>
              </a:xfrm>
              <a:prstGeom prst="line">
                <a:avLst/>
              </a:prstGeom>
              <a:noFill/>
              <a:ln w="31750">
                <a:solidFill>
                  <a:srgbClr val="C82E3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sz="3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976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04_16a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457200" y="1447800"/>
            <a:ext cx="3308350" cy="4648200"/>
          </a:xfrm>
          <a:prstGeom prst="rect">
            <a:avLst/>
          </a:prstGeom>
          <a:noFill/>
          <a:ln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Mixing a Solution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3962400" y="1447800"/>
            <a:ext cx="4800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create a solution of a known molarity, one weighs out a known mass (and, therefore, number of moles) of the solute.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solute is added to a volumetric flask, and solvent is added to the line on the neck of the flask.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71612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Calculate</a:t>
            </a:r>
            <a:r>
              <a:rPr lang="en-US" sz="3200" dirty="0" smtClean="0">
                <a:solidFill>
                  <a:srgbClr val="C00000"/>
                </a:solidFill>
              </a:rPr>
              <a:t> the molarity of a solution made by dissolving 0.750 g of sodium sulfate (Na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) in enough water to form 850 mL of solution.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/>
              <a:t>Moles of </a:t>
            </a:r>
            <a:r>
              <a:rPr lang="en-US" sz="3200" dirty="0" smtClean="0"/>
              <a:t>Na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SO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 =                          = 0.0053 mol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/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Molarity =                        = 0.0062 M</a:t>
            </a:r>
            <a:endParaRPr lang="en-US" sz="3200" baseline="0" dirty="0" smtClean="0"/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00430" y="3556345"/>
            <a:ext cx="26432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0.750 g</a:t>
            </a:r>
          </a:p>
          <a:p>
            <a:pPr algn="ctr"/>
            <a:r>
              <a:rPr lang="en-US" sz="3000" dirty="0" smtClean="0"/>
              <a:t>       142 g mol</a:t>
            </a:r>
            <a:r>
              <a:rPr lang="en-US" sz="3000" baseline="30000" dirty="0" smtClean="0"/>
              <a:t>-1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4143372" y="4071942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143108" y="4672942"/>
            <a:ext cx="26432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   0.0053 mol</a:t>
            </a:r>
          </a:p>
          <a:p>
            <a:pPr algn="ctr"/>
            <a:r>
              <a:rPr lang="en-US" sz="3000" dirty="0" smtClean="0"/>
              <a:t>0.850 L</a:t>
            </a:r>
            <a:endParaRPr lang="en-US" sz="3000" dirty="0"/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2714613" y="5213361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37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42910" y="571480"/>
            <a:ext cx="8286808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How many moles of KMnO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are present in 250 mL of a 0.0475 M solution?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 =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/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Moles of KMnO</a:t>
            </a:r>
            <a:r>
              <a:rPr lang="en-US" sz="3200" baseline="-25000" dirty="0" smtClean="0"/>
              <a:t>4 </a:t>
            </a:r>
            <a:r>
              <a:rPr lang="en-US" sz="3200" dirty="0" smtClean="0"/>
              <a:t>= 0.0475          x 0.25 L 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                          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                              = 0.012 mol</a:t>
            </a:r>
          </a:p>
          <a:p>
            <a:pPr lvl="0" indent="-342900">
              <a:spcBef>
                <a:spcPct val="20000"/>
              </a:spcBef>
            </a:pPr>
            <a:r>
              <a:rPr lang="en-US" sz="3200" baseline="0" dirty="0" smtClean="0"/>
              <a:t>  </a:t>
            </a: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14414" y="2071678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mol</a:t>
            </a:r>
          </a:p>
          <a:p>
            <a:pPr algn="ctr"/>
            <a:r>
              <a:rPr lang="en-US" sz="3000" dirty="0" smtClean="0"/>
              <a:t>L</a:t>
            </a:r>
            <a:endParaRPr lang="en-US" sz="3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00166" y="2570156"/>
            <a:ext cx="92869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857752" y="3214686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mol</a:t>
            </a:r>
          </a:p>
          <a:p>
            <a:pPr algn="ctr"/>
            <a:r>
              <a:rPr lang="en-US" sz="3000" dirty="0" smtClean="0"/>
              <a:t>L</a:t>
            </a:r>
            <a:endParaRPr lang="en-US" sz="3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143504" y="3714752"/>
            <a:ext cx="57150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61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48" y="571480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How many milliliters</a:t>
            </a:r>
            <a:r>
              <a:rPr lang="en-US" sz="3200" dirty="0" smtClean="0">
                <a:solidFill>
                  <a:srgbClr val="C00000"/>
                </a:solidFill>
              </a:rPr>
              <a:t> of 11.6 M HCl solution are needed to obtain 0.250 mol of HCl?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857224" y="2071678"/>
            <a:ext cx="6938962" cy="1057276"/>
            <a:chOff x="861" y="2800"/>
            <a:chExt cx="4371" cy="666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6"/>
              <a:chOff x="2424" y="2800"/>
              <a:chExt cx="2808" cy="666"/>
            </a:xfrm>
          </p:grpSpPr>
          <p:grpSp>
            <p:nvGrpSpPr>
              <p:cNvPr id="7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560" cy="666"/>
                <a:chOff x="1530" y="2752"/>
                <a:chExt cx="2560" cy="666"/>
              </a:xfrm>
            </p:grpSpPr>
            <p:sp>
              <p:nvSpPr>
                <p:cNvPr id="9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524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moles of solute</a:t>
                  </a:r>
                </a:p>
              </p:txBody>
            </p:sp>
            <p:sp>
              <p:nvSpPr>
                <p:cNvPr id="10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560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volume of solution in liters</a:t>
                  </a:r>
                </a:p>
              </p:txBody>
            </p:sp>
          </p:grpSp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/>
                <a:t>Molarity (</a:t>
              </a:r>
              <a:r>
                <a:rPr lang="en-US" sz="2800" i="1" dirty="0"/>
                <a:t>M</a:t>
              </a:r>
              <a:r>
                <a:rPr lang="en-US" sz="2800" dirty="0"/>
                <a:t>) =</a:t>
              </a:r>
              <a:endParaRPr lang="en-US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42910" y="4643446"/>
            <a:ext cx="58305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 smtClean="0"/>
              <a:t> volume in liters = 0.022 L  =  22 </a:t>
            </a:r>
            <a:r>
              <a:rPr lang="en-US" sz="3000" dirty="0" err="1" smtClean="0"/>
              <a:t>mL.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sp>
        <p:nvSpPr>
          <p:cNvPr id="16" name="TextBox 15"/>
          <p:cNvSpPr txBox="1"/>
          <p:nvPr/>
        </p:nvSpPr>
        <p:spPr>
          <a:xfrm>
            <a:off x="642910" y="3351914"/>
            <a:ext cx="1857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11.6 M  = </a:t>
            </a:r>
          </a:p>
          <a:p>
            <a:endParaRPr lang="en-GB" sz="3200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285984" y="3185190"/>
            <a:ext cx="27860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0.250 mol</a:t>
            </a:r>
          </a:p>
          <a:p>
            <a:pPr algn="ctr"/>
            <a:r>
              <a:rPr lang="en-US" sz="3000" dirty="0" smtClean="0"/>
              <a:t> volume in liters</a:t>
            </a:r>
            <a:endParaRPr lang="en-US" sz="3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568538" y="3714752"/>
            <a:ext cx="24320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47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48" y="571480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What are the</a:t>
            </a:r>
            <a:r>
              <a:rPr lang="en-US" sz="3200" dirty="0" smtClean="0">
                <a:solidFill>
                  <a:srgbClr val="C00000"/>
                </a:solidFill>
              </a:rPr>
              <a:t> molar concentrations of each of the ions present in a 0.025 M aqueous solution of Ca(NO</a:t>
            </a:r>
            <a:r>
              <a:rPr lang="en-US" sz="3200" baseline="-25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Ca</a:t>
            </a:r>
            <a:r>
              <a:rPr lang="en-US" sz="3200" baseline="30000" dirty="0" smtClean="0"/>
              <a:t>2+ </a:t>
            </a:r>
            <a:r>
              <a:rPr lang="en-US" sz="3200" dirty="0" smtClean="0"/>
              <a:t>= 0.025 M</a:t>
            </a:r>
          </a:p>
          <a:p>
            <a:pPr lvl="0" indent="-342900">
              <a:spcBef>
                <a:spcPct val="20000"/>
              </a:spcBef>
            </a:pPr>
            <a:r>
              <a:rPr lang="en-US" sz="3200" dirty="0" smtClean="0"/>
              <a:t>NO</a:t>
            </a:r>
            <a:r>
              <a:rPr lang="en-US" sz="3200" baseline="-25000" dirty="0" smtClean="0"/>
              <a:t>3</a:t>
            </a:r>
            <a:r>
              <a:rPr lang="en-US" sz="3200" baseline="30000" dirty="0" smtClean="0"/>
              <a:t>-</a:t>
            </a:r>
            <a:r>
              <a:rPr lang="en-US" sz="3200" dirty="0" smtClean="0"/>
              <a:t> = 0.025 x 2 = 0.05 M</a:t>
            </a:r>
          </a:p>
          <a:p>
            <a:pPr lvl="0" indent="-342900">
              <a:spcBef>
                <a:spcPct val="20000"/>
              </a:spcBef>
            </a:pPr>
            <a:endParaRPr lang="en-US" sz="3200" baseline="-250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baseline="-250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rgbClr val="C00000"/>
              </a:solidFill>
            </a:endParaRPr>
          </a:p>
          <a:p>
            <a:pPr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79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Dilution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685800" y="1371600"/>
            <a:ext cx="7772400" cy="2514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can also dilute a more concentrated solution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a pipet to deliver a volume of the solution to a new volumetric flask, and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Adding solvent to the line on the neck of the new flask. </a:t>
            </a:r>
          </a:p>
        </p:txBody>
      </p:sp>
      <p:pic>
        <p:nvPicPr>
          <p:cNvPr id="12" name="Picture 9" descr="04_18"/>
          <p:cNvPicPr>
            <a:picLocks noChangeAspect="1" noChangeArrowheads="1"/>
          </p:cNvPicPr>
          <p:nvPr/>
        </p:nvPicPr>
        <p:blipFill>
          <a:blip r:embed="rId3" cstate="print"/>
          <a:srcRect b="12956"/>
          <a:stretch>
            <a:fillRect/>
          </a:stretch>
        </p:blipFill>
        <p:spPr>
          <a:xfrm>
            <a:off x="1981993" y="4116536"/>
            <a:ext cx="4894263" cy="233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74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Dilution</a:t>
            </a:r>
            <a:endParaRPr lang="en-GB" sz="4400" dirty="0">
              <a:solidFill>
                <a:srgbClr val="C00000"/>
              </a:solidFill>
            </a:endParaRPr>
          </a:p>
        </p:txBody>
      </p:sp>
      <p:pic>
        <p:nvPicPr>
          <p:cNvPr id="12" name="Picture 9" descr="04_18"/>
          <p:cNvPicPr>
            <a:picLocks noChangeAspect="1" noChangeArrowheads="1"/>
          </p:cNvPicPr>
          <p:nvPr/>
        </p:nvPicPr>
        <p:blipFill>
          <a:blip r:embed="rId3" cstate="print"/>
          <a:srcRect b="12956"/>
          <a:stretch>
            <a:fillRect/>
          </a:stretch>
        </p:blipFill>
        <p:spPr>
          <a:xfrm>
            <a:off x="1981993" y="4116536"/>
            <a:ext cx="4894263" cy="23368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4016" y="1371600"/>
            <a:ext cx="8820472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molarity of the new solution can be determined from the equation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 =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the molarity of the concentrated and dilute solutions, respectively,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the volumes of the two solutions.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7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Dilution</a:t>
            </a:r>
            <a:endParaRPr lang="en-GB" sz="4400" dirty="0">
              <a:solidFill>
                <a:srgbClr val="C00000"/>
              </a:solidFill>
            </a:endParaRPr>
          </a:p>
        </p:txBody>
      </p:sp>
      <p:pic>
        <p:nvPicPr>
          <p:cNvPr id="12" name="Picture 9" descr="04_18"/>
          <p:cNvPicPr>
            <a:picLocks noChangeAspect="1" noChangeArrowheads="1"/>
          </p:cNvPicPr>
          <p:nvPr/>
        </p:nvPicPr>
        <p:blipFill>
          <a:blip r:embed="rId3" cstate="print"/>
          <a:srcRect b="12956"/>
          <a:stretch>
            <a:fillRect/>
          </a:stretch>
        </p:blipFill>
        <p:spPr>
          <a:xfrm>
            <a:off x="1981993" y="4116536"/>
            <a:ext cx="4894263" cy="23368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4016" y="1415668"/>
            <a:ext cx="8820472" cy="2561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 =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M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 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V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-60" charset="2"/>
              </a:rPr>
              <a:t>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-60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Moles solute before dilution = moles solute after dilution</a:t>
            </a:r>
          </a:p>
        </p:txBody>
      </p:sp>
    </p:spTree>
    <p:extLst>
      <p:ext uri="{BB962C8B-B14F-4D97-AF65-F5344CB8AC3E}">
        <p14:creationId xmlns:p14="http://schemas.microsoft.com/office/powerpoint/2010/main" val="400561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571612"/>
            <a:ext cx="7772400" cy="4114800"/>
          </a:xfrm>
          <a:prstGeom prst="rect">
            <a:avLst/>
          </a:prstGeom>
        </p:spPr>
        <p:txBody>
          <a:bodyPr/>
          <a:lstStyle/>
          <a:p>
            <a:pPr lvl="0" indent="-342900">
              <a:spcBef>
                <a:spcPct val="20000"/>
              </a:spcBef>
            </a:pPr>
            <a:r>
              <a:rPr lang="en-US" sz="3200" baseline="0" dirty="0" smtClean="0">
                <a:solidFill>
                  <a:srgbClr val="C00000"/>
                </a:solidFill>
              </a:rPr>
              <a:t>How many milliliters of 3.0 M H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baseline="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baseline="0" dirty="0" smtClean="0">
                <a:solidFill>
                  <a:srgbClr val="C00000"/>
                </a:solidFill>
              </a:rPr>
              <a:t> are needed to make 450 mL of </a:t>
            </a:r>
            <a:r>
              <a:rPr lang="en-US" sz="3200" dirty="0" smtClean="0">
                <a:solidFill>
                  <a:srgbClr val="C00000"/>
                </a:solidFill>
              </a:rPr>
              <a:t>0.10 M H</a:t>
            </a:r>
            <a:r>
              <a:rPr lang="en-US" sz="3200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SO</a:t>
            </a:r>
            <a:r>
              <a:rPr lang="en-US" sz="3200" baseline="-25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?</a:t>
            </a: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/>
              <a:t>M</a:t>
            </a:r>
            <a:r>
              <a:rPr lang="en-US" sz="3200" baseline="-25000" dirty="0" smtClean="0"/>
              <a:t>c</a:t>
            </a:r>
            <a:r>
              <a:rPr lang="en-US" sz="3200" dirty="0" smtClean="0"/>
              <a:t> </a:t>
            </a:r>
            <a:r>
              <a:rPr lang="en-US" sz="3200" dirty="0" smtClean="0">
                <a:sym typeface="Symbol" pitchFamily="-60" charset="2"/>
              </a:rPr>
              <a:t> </a:t>
            </a:r>
            <a:r>
              <a:rPr lang="en-US" sz="3200" i="1" dirty="0" smtClean="0">
                <a:sym typeface="Symbol" pitchFamily="-60" charset="2"/>
              </a:rPr>
              <a:t>V</a:t>
            </a:r>
            <a:r>
              <a:rPr lang="en-US" sz="3200" baseline="-25000" dirty="0" smtClean="0">
                <a:sym typeface="Symbol" pitchFamily="-60" charset="2"/>
              </a:rPr>
              <a:t>c</a:t>
            </a:r>
            <a:r>
              <a:rPr lang="en-US" sz="3200" dirty="0" smtClean="0">
                <a:sym typeface="Symbol" pitchFamily="-60" charset="2"/>
              </a:rPr>
              <a:t>  =  </a:t>
            </a:r>
            <a:r>
              <a:rPr lang="en-US" sz="3200" i="1" dirty="0" smtClean="0">
                <a:sym typeface="Symbol" pitchFamily="-60" charset="2"/>
              </a:rPr>
              <a:t>M</a:t>
            </a:r>
            <a:r>
              <a:rPr lang="en-US" sz="3200" baseline="-25000" dirty="0" smtClean="0">
                <a:sym typeface="Symbol" pitchFamily="-60" charset="2"/>
              </a:rPr>
              <a:t>d</a:t>
            </a:r>
            <a:r>
              <a:rPr lang="en-US" sz="3200" dirty="0" smtClean="0">
                <a:sym typeface="Symbol" pitchFamily="-60" charset="2"/>
              </a:rPr>
              <a:t>  </a:t>
            </a:r>
            <a:r>
              <a:rPr lang="en-US" sz="3200" i="1" dirty="0" smtClean="0">
                <a:sym typeface="Symbol" pitchFamily="-60" charset="2"/>
              </a:rPr>
              <a:t>VV</a:t>
            </a: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>
                <a:sym typeface="Symbol" pitchFamily="-60" charset="2"/>
              </a:rPr>
              <a:t>3.0 M x V</a:t>
            </a:r>
            <a:r>
              <a:rPr lang="en-US" sz="3200" i="1" baseline="-25000" dirty="0" smtClean="0">
                <a:sym typeface="Symbol" pitchFamily="-60" charset="2"/>
              </a:rPr>
              <a:t>c </a:t>
            </a:r>
            <a:r>
              <a:rPr lang="en-US" sz="3200" i="1" dirty="0" smtClean="0">
                <a:sym typeface="Symbol" pitchFamily="-60" charset="2"/>
              </a:rPr>
              <a:t>= 0.10 M x 450 mL </a:t>
            </a:r>
          </a:p>
          <a:p>
            <a:pPr indent="-342900" algn="ctr">
              <a:spcBef>
                <a:spcPct val="20000"/>
              </a:spcBef>
            </a:pPr>
            <a:r>
              <a:rPr lang="en-US" sz="3200" i="1" dirty="0" smtClean="0">
                <a:sym typeface="Symbol" pitchFamily="-60" charset="2"/>
              </a:rPr>
              <a:t>V</a:t>
            </a:r>
            <a:r>
              <a:rPr lang="en-US" sz="3200" i="1" baseline="-25000" dirty="0" smtClean="0">
                <a:sym typeface="Symbol" pitchFamily="-60" charset="2"/>
              </a:rPr>
              <a:t>c</a:t>
            </a:r>
            <a:r>
              <a:rPr lang="en-US" sz="3200" i="1" dirty="0" smtClean="0">
                <a:sym typeface="Symbol" pitchFamily="-60" charset="2"/>
              </a:rPr>
              <a:t> = 15 mL</a:t>
            </a:r>
          </a:p>
          <a:p>
            <a:pPr indent="-342900" algn="ctr">
              <a:spcBef>
                <a:spcPct val="20000"/>
              </a:spcBef>
            </a:pPr>
            <a:endParaRPr lang="en-US" sz="3200" baseline="-25000" dirty="0" smtClean="0">
              <a:sym typeface="Symbol" pitchFamily="-60" charset="2"/>
            </a:endParaRPr>
          </a:p>
          <a:p>
            <a:pPr indent="-342900" algn="ctr">
              <a:spcBef>
                <a:spcPct val="20000"/>
              </a:spcBef>
            </a:pPr>
            <a:endParaRPr lang="en-US" sz="3200" dirty="0" smtClean="0">
              <a:sym typeface="Symbol" pitchFamily="-60" charset="2"/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 indent="-342900">
              <a:spcBef>
                <a:spcPct val="20000"/>
              </a:spcBef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 indent="-342900">
              <a:spcBef>
                <a:spcPct val="20000"/>
              </a:spcBef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 indent="-342900">
              <a:spcBef>
                <a:spcPct val="20000"/>
              </a:spcBef>
            </a:pPr>
            <a:endParaRPr lang="en-US" sz="3200" baseline="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85720" y="357166"/>
            <a:ext cx="8486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Ways of Expressing Concentrations of Solutions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2786050" y="3279781"/>
            <a:ext cx="4038600" cy="1077913"/>
            <a:chOff x="2016" y="1776"/>
            <a:chExt cx="2544" cy="67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843738" y="3529018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100</a:t>
            </a:r>
            <a:endParaRPr lang="en-US" sz="32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3529018"/>
            <a:ext cx="2895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 % of A =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596" y="1844093"/>
            <a:ext cx="6858048" cy="213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Mass Percentage, ppm, and ppb</a:t>
            </a:r>
          </a:p>
          <a:p>
            <a:pPr marL="342900" lvl="0" indent="193675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Mass Percentage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4509792"/>
            <a:ext cx="72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Example: </a:t>
            </a:r>
          </a:p>
          <a:p>
            <a:r>
              <a:rPr lang="en-GB" sz="3000" dirty="0" smtClean="0"/>
              <a:t> 36% HCl by mass contains 36 g of HCl for each 100 g of solution (64 g H</a:t>
            </a:r>
            <a:r>
              <a:rPr lang="en-GB" sz="3000" baseline="-25000" dirty="0" smtClean="0"/>
              <a:t>2</a:t>
            </a:r>
            <a:r>
              <a:rPr lang="en-GB" sz="3000" dirty="0" smtClean="0"/>
              <a:t>O)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82630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Chemical Equations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600200"/>
            <a:ext cx="8784976" cy="13247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Chemical equations are concise representations of chemical reactions.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3484984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3801616" y="3933056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4389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85794"/>
            <a:ext cx="4898264" cy="19513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</a:t>
            </a:r>
            <a:r>
              <a:rPr lang="en-US" sz="3200" dirty="0" smtClean="0">
                <a:solidFill>
                  <a:srgbClr val="C82E32"/>
                </a:solidFill>
              </a:rPr>
              <a:t>Parts per Million (ppm)</a:t>
            </a:r>
          </a:p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800" dirty="0" smtClean="0">
              <a:solidFill>
                <a:srgbClr val="C82E32"/>
              </a:solidFill>
            </a:endParaRPr>
          </a:p>
          <a:p>
            <a:pPr marL="34290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800" dirty="0" smtClean="0">
              <a:solidFill>
                <a:srgbClr val="C82E32"/>
              </a:solidFill>
            </a:endParaRPr>
          </a:p>
          <a:p>
            <a:pPr marL="342900" lvl="0" indent="160338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57260" y="1928802"/>
            <a:ext cx="1371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=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429000"/>
            <a:ext cx="492922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C82E32"/>
                </a:solidFill>
              </a:rPr>
              <a:t>Parts per Billion (ppb)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>
              <a:solidFill>
                <a:srgbClr val="C82E3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3200" dirty="0" smtClean="0">
              <a:solidFill>
                <a:srgbClr val="C82E32"/>
              </a:solidFill>
            </a:endParaRPr>
          </a:p>
          <a:p>
            <a:endParaRPr lang="en-US" sz="3200" dirty="0" smtClean="0">
              <a:solidFill>
                <a:srgbClr val="C82E32"/>
              </a:solidFill>
            </a:endParaRPr>
          </a:p>
          <a:p>
            <a:endParaRPr lang="en-GB" dirty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357422" y="1719259"/>
            <a:ext cx="4038600" cy="1077913"/>
            <a:chOff x="2016" y="1776"/>
            <a:chExt cx="2544" cy="679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500826" y="1957382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6</a:t>
            </a:r>
            <a:endParaRPr lang="en-US" sz="3200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928662" y="4643446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/>
              <a:t>ppb </a:t>
            </a:r>
            <a:r>
              <a:rPr lang="en-US" sz="3200" dirty="0" smtClean="0"/>
              <a:t>= </a:t>
            </a:r>
            <a:endParaRPr lang="en-US" sz="3200" dirty="0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2143108" y="4429132"/>
            <a:ext cx="4038600" cy="1077913"/>
            <a:chOff x="2016" y="1776"/>
            <a:chExt cx="2544" cy="679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040" y="1776"/>
              <a:ext cx="238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/>
                <a:t>mass of A in solution</a:t>
              </a:r>
            </a:p>
            <a:p>
              <a:pPr algn="ctr"/>
              <a:r>
                <a:rPr lang="en-US" sz="3200" dirty="0"/>
                <a:t>total mass of solution</a:t>
              </a: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215074" y="4643446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9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974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4178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7429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Calculate the mass percentage of Na</a:t>
            </a:r>
            <a:r>
              <a:rPr lang="en-GB" sz="3200" baseline="-25000" dirty="0" smtClean="0">
                <a:solidFill>
                  <a:srgbClr val="CC3300"/>
                </a:solidFill>
              </a:rPr>
              <a:t>2</a:t>
            </a:r>
            <a:r>
              <a:rPr lang="en-GB" sz="3200" dirty="0" smtClean="0">
                <a:solidFill>
                  <a:srgbClr val="CC3300"/>
                </a:solidFill>
              </a:rPr>
              <a:t>SO</a:t>
            </a:r>
            <a:r>
              <a:rPr lang="en-GB" sz="3200" baseline="-25000" dirty="0" smtClean="0">
                <a:solidFill>
                  <a:srgbClr val="CC3300"/>
                </a:solidFill>
              </a:rPr>
              <a:t>4</a:t>
            </a:r>
            <a:r>
              <a:rPr lang="en-GB" sz="3200" dirty="0" smtClean="0">
                <a:solidFill>
                  <a:srgbClr val="CC3300"/>
                </a:solidFill>
              </a:rPr>
              <a:t> in a solution containing 10.6 g Na</a:t>
            </a:r>
            <a:r>
              <a:rPr lang="en-GB" sz="3200" baseline="-25000" dirty="0" smtClean="0">
                <a:solidFill>
                  <a:srgbClr val="CC3300"/>
                </a:solidFill>
              </a:rPr>
              <a:t>2</a:t>
            </a:r>
            <a:r>
              <a:rPr lang="en-GB" sz="3200" dirty="0" smtClean="0">
                <a:solidFill>
                  <a:srgbClr val="CC3300"/>
                </a:solidFill>
              </a:rPr>
              <a:t>SO</a:t>
            </a:r>
            <a:r>
              <a:rPr lang="en-GB" sz="3200" baseline="-25000" dirty="0" smtClean="0">
                <a:solidFill>
                  <a:srgbClr val="CC3300"/>
                </a:solidFill>
              </a:rPr>
              <a:t>4</a:t>
            </a:r>
            <a:r>
              <a:rPr lang="en-GB" sz="3200" dirty="0" smtClean="0">
                <a:solidFill>
                  <a:srgbClr val="CC3300"/>
                </a:solidFill>
              </a:rPr>
              <a:t> in 483 g water.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>
                <a:solidFill>
                  <a:srgbClr val="CC3300"/>
                </a:solidFill>
              </a:rPr>
              <a:t>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                       = 2.15 %   </a:t>
            </a:r>
            <a:endParaRPr lang="en-GB" sz="3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71472" y="3429000"/>
            <a:ext cx="4071966" cy="6858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 % of </a:t>
            </a:r>
            <a:r>
              <a:rPr lang="en-GB" sz="3200" dirty="0" smtClean="0"/>
              <a:t>Na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SO</a:t>
            </a:r>
            <a:r>
              <a:rPr lang="en-GB" sz="3200" baseline="-25000" dirty="0" smtClean="0"/>
              <a:t>4</a:t>
            </a:r>
            <a:r>
              <a:rPr lang="en-GB" sz="3200" baseline="-25000" dirty="0" smtClean="0">
                <a:solidFill>
                  <a:srgbClr val="CC3300"/>
                </a:solidFill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3833066" y="3188341"/>
            <a:ext cx="2467126" cy="1077913"/>
            <a:chOff x="438" y="1776"/>
            <a:chExt cx="5011" cy="679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38" y="1776"/>
              <a:ext cx="501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10.6 g</a:t>
              </a:r>
              <a:endParaRPr lang="en-US" sz="3200" dirty="0"/>
            </a:p>
            <a:p>
              <a:pPr algn="ctr"/>
              <a:r>
                <a:rPr lang="en-US" sz="3200" dirty="0" smtClean="0"/>
                <a:t>(483 + 10.6) g</a:t>
              </a:r>
              <a:endParaRPr lang="en-US" sz="3200" dirty="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72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8184" y="3386142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019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71480"/>
            <a:ext cx="74295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An ore contains 2.86 g of silver per ton of ore. What is the concentration of silver in ppm?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= 2.86 </a:t>
            </a:r>
            <a:r>
              <a:rPr lang="en-GB" sz="3200" smtClean="0"/>
              <a:t>ppm</a:t>
            </a:r>
            <a:endParaRPr lang="en-GB" sz="3200" dirty="0" smtClean="0"/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>
                <a:solidFill>
                  <a:srgbClr val="CC3300"/>
                </a:solidFill>
              </a:rPr>
              <a:t> 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                                 </a:t>
            </a:r>
            <a:endParaRPr lang="en-GB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42910" y="2528886"/>
            <a:ext cx="1371600" cy="68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ppm =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000232" y="2285992"/>
            <a:ext cx="1642906" cy="1176338"/>
            <a:chOff x="2016" y="1776"/>
            <a:chExt cx="2786" cy="74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642" y="1776"/>
              <a:ext cx="2160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2.86 g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10</a:t>
              </a:r>
              <a:r>
                <a:rPr lang="en-US" sz="3200" baseline="30000" dirty="0" smtClean="0">
                  <a:sym typeface="Symbol" pitchFamily="1" charset="2"/>
                </a:rPr>
                <a:t>6   </a:t>
              </a:r>
              <a:r>
                <a:rPr lang="en-US" sz="3200" dirty="0" smtClean="0"/>
                <a:t>g</a:t>
              </a:r>
              <a:endParaRPr lang="en-US" sz="3200" baseline="-25000" dirty="0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629028" y="2528886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ym typeface="Symbol" pitchFamily="1" charset="2"/>
              </a:rPr>
              <a:t> 10</a:t>
            </a:r>
            <a:r>
              <a:rPr lang="en-US" sz="3200" baseline="30000" dirty="0">
                <a:sym typeface="Symbol" pitchFamily="1" charset="2"/>
              </a:rPr>
              <a:t>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7224" y="454804"/>
            <a:ext cx="6725752" cy="59031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Mole Fraction, Molarity, and Molality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Mole Fraction (X)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  Molarity (M)</a:t>
            </a: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342900" lvl="0" indent="1905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3200" dirty="0" smtClean="0">
              <a:solidFill>
                <a:srgbClr val="C00000"/>
              </a:solidFill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676400" y="2285992"/>
            <a:ext cx="5257800" cy="1077913"/>
            <a:chOff x="432" y="1744"/>
            <a:chExt cx="3312" cy="679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152" y="1744"/>
              <a:ext cx="2592" cy="679"/>
              <a:chOff x="1152" y="1744"/>
              <a:chExt cx="2592" cy="679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1159" y="1744"/>
                <a:ext cx="2460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/>
                  <a:t>moles of A</a:t>
                </a:r>
              </a:p>
              <a:p>
                <a:pPr algn="ctr"/>
                <a:r>
                  <a:rPr lang="en-US" sz="3200" dirty="0"/>
                  <a:t>total moles in solution</a:t>
                </a:r>
                <a:endParaRPr lang="en-US" sz="3600" dirty="0"/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1152" y="2088"/>
                <a:ext cx="2592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32" y="1904"/>
              <a:ext cx="53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i="1"/>
                <a:t>X</a:t>
              </a:r>
              <a:r>
                <a:rPr lang="en-US" sz="3200" i="1" baseline="-25000"/>
                <a:t>A</a:t>
              </a:r>
              <a:r>
                <a:rPr lang="en-US" sz="3200"/>
                <a:t> =</a:t>
              </a:r>
              <a:endParaRPr lang="en-US" sz="3200" i="1"/>
            </a:p>
          </p:txBody>
        </p:sp>
      </p:grp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1100138" y="4591067"/>
            <a:ext cx="6938962" cy="1057276"/>
            <a:chOff x="861" y="2800"/>
            <a:chExt cx="4371" cy="666"/>
          </a:xfrm>
        </p:grpSpPr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2424" y="2800"/>
              <a:ext cx="2808" cy="666"/>
              <a:chOff x="2424" y="2800"/>
              <a:chExt cx="2808" cy="666"/>
            </a:xfrm>
          </p:grpSpPr>
          <p:grpSp>
            <p:nvGrpSpPr>
              <p:cNvPr id="14" name="Group 7"/>
              <p:cNvGrpSpPr>
                <a:grpSpLocks/>
              </p:cNvGrpSpPr>
              <p:nvPr/>
            </p:nvGrpSpPr>
            <p:grpSpPr bwMode="auto">
              <a:xfrm>
                <a:off x="2424" y="2800"/>
                <a:ext cx="2560" cy="666"/>
                <a:chOff x="1530" y="2752"/>
                <a:chExt cx="2560" cy="666"/>
              </a:xfrm>
            </p:grpSpPr>
            <p:sp>
              <p:nvSpPr>
                <p:cNvPr id="16" name="Rectangle 5"/>
                <p:cNvSpPr>
                  <a:spLocks noChangeArrowheads="1"/>
                </p:cNvSpPr>
                <p:nvPr/>
              </p:nvSpPr>
              <p:spPr bwMode="auto">
                <a:xfrm>
                  <a:off x="2061" y="2752"/>
                  <a:ext cx="1524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 dirty="0"/>
                    <a:t>moles of solute</a:t>
                  </a:r>
                </a:p>
              </p:txBody>
            </p:sp>
            <p:sp>
              <p:nvSpPr>
                <p:cNvPr id="17" name="Rectangle 6"/>
                <p:cNvSpPr>
                  <a:spLocks noChangeArrowheads="1"/>
                </p:cNvSpPr>
                <p:nvPr/>
              </p:nvSpPr>
              <p:spPr bwMode="auto">
                <a:xfrm>
                  <a:off x="1530" y="3088"/>
                  <a:ext cx="2560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800"/>
                    <a:t>volume of solution in liters</a:t>
                  </a:r>
                </a:p>
              </p:txBody>
            </p:sp>
          </p:grp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>
                <a:off x="2448" y="3150"/>
                <a:ext cx="27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861" y="2976"/>
              <a:ext cx="14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/>
                <a:t>Molarity (</a:t>
              </a:r>
              <a:r>
                <a:rPr lang="en-US" sz="2800" i="1" dirty="0"/>
                <a:t>M</a:t>
              </a:r>
              <a:r>
                <a:rPr lang="en-US" sz="2800" dirty="0"/>
                <a:t>) =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3139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224153"/>
            <a:ext cx="36433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182563">
              <a:buFont typeface="Wingdings" pitchFamily="2" charset="2"/>
              <a:buChar char="Ø"/>
            </a:pPr>
            <a:r>
              <a:rPr lang="en-GB" sz="3200" dirty="0" smtClean="0">
                <a:solidFill>
                  <a:srgbClr val="C00000"/>
                </a:solidFill>
              </a:rPr>
              <a:t>  </a:t>
            </a:r>
            <a:r>
              <a:rPr lang="en-US" sz="3200" dirty="0" smtClean="0">
                <a:solidFill>
                  <a:srgbClr val="C00000"/>
                </a:solidFill>
              </a:rPr>
              <a:t>Molality (m)</a:t>
            </a:r>
          </a:p>
          <a:p>
            <a:pPr marL="182563" indent="182563">
              <a:buFont typeface="Wingdings" pitchFamily="2" charset="2"/>
              <a:buChar char="Ø"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182563" indent="182563">
              <a:buFont typeface="Wingdings" pitchFamily="2" charset="2"/>
              <a:buChar char="Ø"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182563" indent="182563">
              <a:buFont typeface="Wingdings" pitchFamily="2" charset="2"/>
              <a:buChar char="Ø"/>
            </a:pPr>
            <a:endParaRPr lang="en-GB" sz="3200" dirty="0">
              <a:solidFill>
                <a:srgbClr val="C0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785918" y="3065467"/>
            <a:ext cx="4454525" cy="1077913"/>
            <a:chOff x="1562" y="1488"/>
            <a:chExt cx="2806" cy="679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013" y="1488"/>
              <a:ext cx="2355" cy="679"/>
              <a:chOff x="2013" y="1488"/>
              <a:chExt cx="2355" cy="679"/>
            </a:xfrm>
          </p:grpSpPr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2013" y="1488"/>
                <a:ext cx="235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dirty="0" smtClean="0"/>
                  <a:t>moles </a:t>
                </a:r>
                <a:r>
                  <a:rPr lang="en-US" sz="3200" dirty="0"/>
                  <a:t>of solute</a:t>
                </a:r>
              </a:p>
              <a:p>
                <a:pPr algn="ctr"/>
                <a:r>
                  <a:rPr lang="en-US" sz="3200" dirty="0" smtClean="0"/>
                  <a:t> Kilograms  </a:t>
                </a:r>
                <a:r>
                  <a:rPr lang="en-US" sz="3200" dirty="0"/>
                  <a:t>of solvent</a:t>
                </a:r>
                <a:endParaRPr lang="en-US" sz="3600" dirty="0"/>
              </a:p>
            </p:txBody>
          </p:sp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2112" y="1832"/>
                <a:ext cx="1872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562" y="1648"/>
              <a:ext cx="5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/>
                <a:t>m =</a:t>
              </a:r>
              <a:endParaRPr lang="en-US" sz="3200" i="1"/>
            </a:p>
          </p:txBody>
        </p:sp>
      </p:grpSp>
      <p:sp>
        <p:nvSpPr>
          <p:cNvPr id="10" name="Rectangle 8"/>
          <p:cNvSpPr txBox="1">
            <a:spLocks noChangeArrowheads="1"/>
          </p:cNvSpPr>
          <p:nvPr/>
        </p:nvSpPr>
        <p:spPr>
          <a:xfrm>
            <a:off x="828676" y="4714900"/>
            <a:ext cx="7886728" cy="1785934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both moles and mass do not change with temperature, molality (unlike molarity) is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temperature-dependent.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642918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Since volume is temperature-dependent, molarity can change with temperature.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262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14298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Examples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928670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CC3300"/>
                </a:solidFill>
              </a:rPr>
              <a:t>An aqueous solution of hydrochloric acid contains 36 % HCl by mass. (a) Calculate the mole fraction of HCl in the solution. (b) Calculate the molality of HCl in the solution.</a:t>
            </a:r>
          </a:p>
          <a:p>
            <a:endParaRPr lang="en-GB" sz="3200" dirty="0" smtClean="0">
              <a:solidFill>
                <a:srgbClr val="CC3300"/>
              </a:solidFill>
            </a:endParaRPr>
          </a:p>
          <a:p>
            <a:r>
              <a:rPr lang="en-GB" sz="3200" dirty="0" smtClean="0"/>
              <a:t>Moles HCl  =                           = 0.99 mol</a:t>
            </a:r>
          </a:p>
          <a:p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Moles H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O =                          = 3.6 mol </a:t>
            </a:r>
          </a:p>
          <a:p>
            <a:endParaRPr lang="en-GB" sz="3200" dirty="0" smtClean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117631" y="3181356"/>
            <a:ext cx="2311625" cy="1176338"/>
            <a:chOff x="1895" y="1776"/>
            <a:chExt cx="3920" cy="74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895" y="1776"/>
              <a:ext cx="3920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36 g            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36.5</a:t>
              </a:r>
              <a:r>
                <a:rPr lang="en-US" sz="3200" baseline="30000" dirty="0" smtClean="0">
                  <a:sym typeface="Symbol" pitchFamily="1" charset="2"/>
                </a:rPr>
                <a:t> </a:t>
              </a:r>
              <a:r>
                <a:rPr lang="en-US" sz="3200" dirty="0" smtClean="0"/>
                <a:t>g mol</a:t>
              </a:r>
              <a:r>
                <a:rPr lang="en-US" sz="3200" baseline="30000" dirty="0" smtClean="0"/>
                <a:t>-1</a:t>
              </a:r>
              <a:endParaRPr lang="en-US" sz="3200" baseline="30000" dirty="0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260928" y="4572008"/>
            <a:ext cx="2168328" cy="1176338"/>
            <a:chOff x="1895" y="1776"/>
            <a:chExt cx="3677" cy="741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895" y="1776"/>
              <a:ext cx="3677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64 g            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18</a:t>
              </a:r>
              <a:r>
                <a:rPr lang="en-US" sz="3200" baseline="30000" dirty="0" smtClean="0">
                  <a:sym typeface="Symbol" pitchFamily="1" charset="2"/>
                </a:rPr>
                <a:t> </a:t>
              </a:r>
              <a:r>
                <a:rPr lang="en-US" sz="3200" dirty="0" smtClean="0"/>
                <a:t>g mol</a:t>
              </a:r>
              <a:r>
                <a:rPr lang="en-US" sz="3200" baseline="30000" dirty="0" smtClean="0"/>
                <a:t>-1</a:t>
              </a:r>
              <a:endParaRPr lang="en-US" sz="3200" baseline="30000" dirty="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358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32175" y="928670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err="1" smtClean="0"/>
              <a:t>X</a:t>
            </a:r>
            <a:r>
              <a:rPr lang="en-GB" sz="3200" baseline="-25000" dirty="0" err="1" smtClean="0"/>
              <a:t>HCl</a:t>
            </a:r>
            <a:r>
              <a:rPr lang="en-GB" sz="3200" dirty="0" smtClean="0"/>
              <a:t> =                                                  =                                                                                 </a:t>
            </a:r>
            <a:endParaRPr lang="en-GB" sz="32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00232" y="714356"/>
            <a:ext cx="417803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 smtClean="0"/>
              <a:t>moles HCl                         </a:t>
            </a:r>
            <a:endParaRPr lang="en-US" sz="3200" dirty="0"/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sym typeface="Symbol" pitchFamily="1" charset="2"/>
              </a:rPr>
              <a:t>moles H</a:t>
            </a:r>
            <a:r>
              <a:rPr lang="en-US" sz="3200" baseline="-25000" dirty="0" smtClean="0">
                <a:sym typeface="Symbol" pitchFamily="1" charset="2"/>
              </a:rPr>
              <a:t>2</a:t>
            </a:r>
            <a:r>
              <a:rPr lang="en-US" sz="3200" dirty="0" smtClean="0">
                <a:sym typeface="Symbol" pitchFamily="1" charset="2"/>
              </a:rPr>
              <a:t>O + moles HCl</a:t>
            </a:r>
            <a:endParaRPr lang="en-US" sz="3200" baseline="30000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786182" y="3143248"/>
            <a:ext cx="2611783" cy="1176338"/>
            <a:chOff x="1895" y="1776"/>
            <a:chExt cx="4429" cy="74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895" y="1776"/>
              <a:ext cx="4429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0.99 mol HCl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0.064 kg H</a:t>
              </a:r>
              <a:r>
                <a:rPr lang="en-US" sz="3200" baseline="-25000" dirty="0" smtClean="0">
                  <a:sym typeface="Symbol" pitchFamily="1" charset="2"/>
                </a:rPr>
                <a:t>2</a:t>
              </a:r>
              <a:r>
                <a:rPr lang="en-US" sz="3200" dirty="0" smtClean="0">
                  <a:sym typeface="Symbol" pitchFamily="1" charset="2"/>
                </a:rPr>
                <a:t>O</a:t>
              </a:r>
              <a:endParaRPr lang="en-US" sz="3200" baseline="30000" dirty="0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cxnSp>
        <p:nvCxnSpPr>
          <p:cNvPr id="11" name="Straight Connector 10"/>
          <p:cNvCxnSpPr/>
          <p:nvPr/>
        </p:nvCxnSpPr>
        <p:spPr>
          <a:xfrm rot="16200000" flipH="1">
            <a:off x="4116590" y="-762431"/>
            <a:ext cx="16669" cy="41066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643702" y="681026"/>
            <a:ext cx="2012057" cy="1176338"/>
            <a:chOff x="1895" y="1776"/>
            <a:chExt cx="3412" cy="741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895" y="1776"/>
              <a:ext cx="3412" cy="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/>
                <a:t>0.99</a:t>
              </a:r>
              <a:endParaRPr lang="en-US" sz="3200" dirty="0"/>
            </a:p>
            <a:p>
              <a:pPr marL="342900" indent="-342900">
                <a:spcBef>
                  <a:spcPct val="20000"/>
                </a:spcBef>
              </a:pPr>
              <a:r>
                <a:rPr lang="en-US" sz="3200" dirty="0" smtClean="0">
                  <a:sym typeface="Symbol" pitchFamily="1" charset="2"/>
                </a:rPr>
                <a:t>  3.6 + 0.99</a:t>
              </a:r>
              <a:endParaRPr lang="en-US" sz="3200" baseline="30000" dirty="0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2016" y="213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57224" y="1928802"/>
            <a:ext cx="757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        =  0.22</a:t>
            </a:r>
          </a:p>
          <a:p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Molality of HCl =                             =  15.5 m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248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97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a Chemical Equation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1371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762000" y="2286000"/>
            <a:ext cx="8001000" cy="2986088"/>
            <a:chOff x="480" y="1440"/>
            <a:chExt cx="5040" cy="1881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480" y="1443"/>
              <a:ext cx="4800" cy="1878"/>
              <a:chOff x="480" y="1434"/>
              <a:chExt cx="4800" cy="1878"/>
            </a:xfrm>
          </p:grpSpPr>
          <p:pic>
            <p:nvPicPr>
              <p:cNvPr id="8" name="Picture 7" descr="03_0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725"/>
              <a:stretch>
                <a:fillRect/>
              </a:stretch>
            </p:blipFill>
            <p:spPr bwMode="auto">
              <a:xfrm>
                <a:off x="480" y="1434"/>
                <a:ext cx="4800" cy="1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720" y="2640"/>
                <a:ext cx="4368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2976" y="1440"/>
              <a:ext cx="2544" cy="1200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496" y="5543358"/>
            <a:ext cx="9067800" cy="10515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Reactants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appear on the left side of the equation.</a:t>
            </a: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3873624" y="179926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817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97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a Chemical Equation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1371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533400" y="2286000"/>
            <a:ext cx="7848600" cy="2979738"/>
            <a:chOff x="336" y="1440"/>
            <a:chExt cx="4944" cy="1877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480" y="1440"/>
              <a:ext cx="4800" cy="1877"/>
              <a:chOff x="480" y="1440"/>
              <a:chExt cx="4800" cy="1877"/>
            </a:xfrm>
          </p:grpSpPr>
          <p:pic>
            <p:nvPicPr>
              <p:cNvPr id="14" name="Picture 7" descr="03_0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725"/>
              <a:stretch>
                <a:fillRect/>
              </a:stretch>
            </p:blipFill>
            <p:spPr bwMode="auto">
              <a:xfrm>
                <a:off x="480" y="1440"/>
                <a:ext cx="4800" cy="1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576" y="2640"/>
                <a:ext cx="4560" cy="2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36" y="1440"/>
              <a:ext cx="2160" cy="134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873624" y="18056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0" y="5545832"/>
            <a:ext cx="9144000" cy="1123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appear on the right side of the equation.</a:t>
            </a:r>
          </a:p>
        </p:txBody>
      </p:sp>
    </p:spTree>
    <p:extLst>
      <p:ext uri="{BB962C8B-B14F-4D97-AF65-F5344CB8AC3E}">
        <p14:creationId xmlns:p14="http://schemas.microsoft.com/office/powerpoint/2010/main" val="391533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97768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a Chemical Equation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1371600"/>
            <a:ext cx="8991600" cy="16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CH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4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+ 2 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          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  CO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+ 2 H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2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O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(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g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" charset="0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" charset="0"/>
              <a:ea typeface="+mn-ea"/>
              <a:cs typeface="+mn-cs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873624" y="1805635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19" name="Group 1033"/>
          <p:cNvGrpSpPr>
            <a:grpSpLocks/>
          </p:cNvGrpSpPr>
          <p:nvPr/>
        </p:nvGrpSpPr>
        <p:grpSpPr bwMode="auto">
          <a:xfrm>
            <a:off x="762000" y="2286000"/>
            <a:ext cx="7623175" cy="2984500"/>
            <a:chOff x="480" y="1440"/>
            <a:chExt cx="4802" cy="1880"/>
          </a:xfrm>
        </p:grpSpPr>
        <p:pic>
          <p:nvPicPr>
            <p:cNvPr id="20" name="Picture 1031" descr="03_04"/>
            <p:cNvPicPr>
              <a:picLocks noChangeAspect="1" noChangeArrowheads="1"/>
            </p:cNvPicPr>
            <p:nvPr/>
          </p:nvPicPr>
          <p:blipFill>
            <a:blip r:embed="rId3" cstate="print"/>
            <a:srcRect b="5638"/>
            <a:stretch>
              <a:fillRect/>
            </a:stretch>
          </p:blipFill>
          <p:spPr bwMode="auto">
            <a:xfrm>
              <a:off x="480" y="1440"/>
              <a:ext cx="4802" cy="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1032"/>
            <p:cNvSpPr>
              <a:spLocks noChangeArrowheads="1"/>
            </p:cNvSpPr>
            <p:nvPr/>
          </p:nvSpPr>
          <p:spPr bwMode="auto">
            <a:xfrm>
              <a:off x="624" y="2688"/>
              <a:ext cx="4560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" name="Rectangle 1027"/>
          <p:cNvSpPr txBox="1">
            <a:spLocks noChangeArrowheads="1"/>
          </p:cNvSpPr>
          <p:nvPr/>
        </p:nvSpPr>
        <p:spPr>
          <a:xfrm>
            <a:off x="-180528" y="5410200"/>
            <a:ext cx="91440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reactants and products are written in parentheses to the right of each compound.</a:t>
            </a:r>
          </a:p>
        </p:txBody>
      </p:sp>
    </p:spTree>
    <p:extLst>
      <p:ext uri="{BB962C8B-B14F-4D97-AF65-F5344CB8AC3E}">
        <p14:creationId xmlns:p14="http://schemas.microsoft.com/office/powerpoint/2010/main" val="23813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2294</Words>
  <Application>Microsoft Office PowerPoint</Application>
  <PresentationFormat>عرض على الشاشة (3:4)‏</PresentationFormat>
  <Paragraphs>458</Paragraphs>
  <Slides>66</Slides>
  <Notes>66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66</vt:i4>
      </vt:variant>
    </vt:vector>
  </HeadingPairs>
  <TitlesOfParts>
    <vt:vector size="67" baseType="lpstr">
      <vt:lpstr>Office Theme</vt:lpstr>
      <vt:lpstr>References </vt:lpstr>
      <vt:lpstr>Units of Measurement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Chemistry    101 CHEM</dc:title>
  <dc:creator>User</dc:creator>
  <cp:lastModifiedBy>المستخدم</cp:lastModifiedBy>
  <cp:revision>3</cp:revision>
  <dcterms:created xsi:type="dcterms:W3CDTF">2013-09-03T08:17:18Z</dcterms:created>
  <dcterms:modified xsi:type="dcterms:W3CDTF">2015-08-26T05:37:41Z</dcterms:modified>
</cp:coreProperties>
</file>