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1" r:id="rId5"/>
    <p:sldId id="260" r:id="rId6"/>
    <p:sldId id="257"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1" d="100"/>
          <a:sy n="31" d="100"/>
        </p:scale>
        <p:origin x="-830" y="-8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880D365-86CF-4342-9B9F-659EACD7F158}" type="datetimeFigureOut">
              <a:rPr lang="en-GB" smtClean="0"/>
              <a:t>20/11/2014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E2B0AE-4DD6-42A5-9C5E-F7933A259B02}" type="slidenum">
              <a:rPr lang="en-GB" smtClean="0"/>
              <a:t>‹#›</a:t>
            </a:fld>
            <a:endParaRPr lang="en-GB"/>
          </a:p>
        </p:txBody>
      </p:sp>
    </p:spTree>
    <p:extLst>
      <p:ext uri="{BB962C8B-B14F-4D97-AF65-F5344CB8AC3E}">
        <p14:creationId xmlns:p14="http://schemas.microsoft.com/office/powerpoint/2010/main" val="2668612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880D365-86CF-4342-9B9F-659EACD7F158}" type="datetimeFigureOut">
              <a:rPr lang="en-GB" smtClean="0"/>
              <a:t>20/11/2014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E2B0AE-4DD6-42A5-9C5E-F7933A259B02}" type="slidenum">
              <a:rPr lang="en-GB" smtClean="0"/>
              <a:t>‹#›</a:t>
            </a:fld>
            <a:endParaRPr lang="en-GB"/>
          </a:p>
        </p:txBody>
      </p:sp>
    </p:spTree>
    <p:extLst>
      <p:ext uri="{BB962C8B-B14F-4D97-AF65-F5344CB8AC3E}">
        <p14:creationId xmlns:p14="http://schemas.microsoft.com/office/powerpoint/2010/main" val="7930954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880D365-86CF-4342-9B9F-659EACD7F158}" type="datetimeFigureOut">
              <a:rPr lang="en-GB" smtClean="0"/>
              <a:t>20/11/2014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E2B0AE-4DD6-42A5-9C5E-F7933A259B02}" type="slidenum">
              <a:rPr lang="en-GB" smtClean="0"/>
              <a:t>‹#›</a:t>
            </a:fld>
            <a:endParaRPr lang="en-GB"/>
          </a:p>
        </p:txBody>
      </p:sp>
    </p:spTree>
    <p:extLst>
      <p:ext uri="{BB962C8B-B14F-4D97-AF65-F5344CB8AC3E}">
        <p14:creationId xmlns:p14="http://schemas.microsoft.com/office/powerpoint/2010/main" val="3939265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880D365-86CF-4342-9B9F-659EACD7F158}" type="datetimeFigureOut">
              <a:rPr lang="en-GB" smtClean="0"/>
              <a:t>20/11/2014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E2B0AE-4DD6-42A5-9C5E-F7933A259B02}" type="slidenum">
              <a:rPr lang="en-GB" smtClean="0"/>
              <a:t>‹#›</a:t>
            </a:fld>
            <a:endParaRPr lang="en-GB"/>
          </a:p>
        </p:txBody>
      </p:sp>
    </p:spTree>
    <p:extLst>
      <p:ext uri="{BB962C8B-B14F-4D97-AF65-F5344CB8AC3E}">
        <p14:creationId xmlns:p14="http://schemas.microsoft.com/office/powerpoint/2010/main" val="832625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80D365-86CF-4342-9B9F-659EACD7F158}" type="datetimeFigureOut">
              <a:rPr lang="en-GB" smtClean="0"/>
              <a:t>20/11/2014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5E2B0AE-4DD6-42A5-9C5E-F7933A259B02}" type="slidenum">
              <a:rPr lang="en-GB" smtClean="0"/>
              <a:t>‹#›</a:t>
            </a:fld>
            <a:endParaRPr lang="en-GB"/>
          </a:p>
        </p:txBody>
      </p:sp>
    </p:spTree>
    <p:extLst>
      <p:ext uri="{BB962C8B-B14F-4D97-AF65-F5344CB8AC3E}">
        <p14:creationId xmlns:p14="http://schemas.microsoft.com/office/powerpoint/2010/main" val="2452641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880D365-86CF-4342-9B9F-659EACD7F158}" type="datetimeFigureOut">
              <a:rPr lang="en-GB" smtClean="0"/>
              <a:t>20/11/2014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5E2B0AE-4DD6-42A5-9C5E-F7933A259B02}" type="slidenum">
              <a:rPr lang="en-GB" smtClean="0"/>
              <a:t>‹#›</a:t>
            </a:fld>
            <a:endParaRPr lang="en-GB"/>
          </a:p>
        </p:txBody>
      </p:sp>
    </p:spTree>
    <p:extLst>
      <p:ext uri="{BB962C8B-B14F-4D97-AF65-F5344CB8AC3E}">
        <p14:creationId xmlns:p14="http://schemas.microsoft.com/office/powerpoint/2010/main" val="2974583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880D365-86CF-4342-9B9F-659EACD7F158}" type="datetimeFigureOut">
              <a:rPr lang="en-GB" smtClean="0"/>
              <a:t>20/11/2014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5E2B0AE-4DD6-42A5-9C5E-F7933A259B02}" type="slidenum">
              <a:rPr lang="en-GB" smtClean="0"/>
              <a:t>‹#›</a:t>
            </a:fld>
            <a:endParaRPr lang="en-GB"/>
          </a:p>
        </p:txBody>
      </p:sp>
    </p:spTree>
    <p:extLst>
      <p:ext uri="{BB962C8B-B14F-4D97-AF65-F5344CB8AC3E}">
        <p14:creationId xmlns:p14="http://schemas.microsoft.com/office/powerpoint/2010/main" val="3343179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880D365-86CF-4342-9B9F-659EACD7F158}" type="datetimeFigureOut">
              <a:rPr lang="en-GB" smtClean="0"/>
              <a:t>20/11/2014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5E2B0AE-4DD6-42A5-9C5E-F7933A259B02}" type="slidenum">
              <a:rPr lang="en-GB" smtClean="0"/>
              <a:t>‹#›</a:t>
            </a:fld>
            <a:endParaRPr lang="en-GB"/>
          </a:p>
        </p:txBody>
      </p:sp>
    </p:spTree>
    <p:extLst>
      <p:ext uri="{BB962C8B-B14F-4D97-AF65-F5344CB8AC3E}">
        <p14:creationId xmlns:p14="http://schemas.microsoft.com/office/powerpoint/2010/main" val="1995556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80D365-86CF-4342-9B9F-659EACD7F158}" type="datetimeFigureOut">
              <a:rPr lang="en-GB" smtClean="0"/>
              <a:t>20/11/2014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5E2B0AE-4DD6-42A5-9C5E-F7933A259B02}" type="slidenum">
              <a:rPr lang="en-GB" smtClean="0"/>
              <a:t>‹#›</a:t>
            </a:fld>
            <a:endParaRPr lang="en-GB"/>
          </a:p>
        </p:txBody>
      </p:sp>
    </p:spTree>
    <p:extLst>
      <p:ext uri="{BB962C8B-B14F-4D97-AF65-F5344CB8AC3E}">
        <p14:creationId xmlns:p14="http://schemas.microsoft.com/office/powerpoint/2010/main" val="3609598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80D365-86CF-4342-9B9F-659EACD7F158}" type="datetimeFigureOut">
              <a:rPr lang="en-GB" smtClean="0"/>
              <a:t>20/11/2014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5E2B0AE-4DD6-42A5-9C5E-F7933A259B02}" type="slidenum">
              <a:rPr lang="en-GB" smtClean="0"/>
              <a:t>‹#›</a:t>
            </a:fld>
            <a:endParaRPr lang="en-GB"/>
          </a:p>
        </p:txBody>
      </p:sp>
    </p:spTree>
    <p:extLst>
      <p:ext uri="{BB962C8B-B14F-4D97-AF65-F5344CB8AC3E}">
        <p14:creationId xmlns:p14="http://schemas.microsoft.com/office/powerpoint/2010/main" val="366503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80D365-86CF-4342-9B9F-659EACD7F158}" type="datetimeFigureOut">
              <a:rPr lang="en-GB" smtClean="0"/>
              <a:t>20/11/2014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5E2B0AE-4DD6-42A5-9C5E-F7933A259B02}" type="slidenum">
              <a:rPr lang="en-GB" smtClean="0"/>
              <a:t>‹#›</a:t>
            </a:fld>
            <a:endParaRPr lang="en-GB"/>
          </a:p>
        </p:txBody>
      </p:sp>
    </p:spTree>
    <p:extLst>
      <p:ext uri="{BB962C8B-B14F-4D97-AF65-F5344CB8AC3E}">
        <p14:creationId xmlns:p14="http://schemas.microsoft.com/office/powerpoint/2010/main" val="3741751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80D365-86CF-4342-9B9F-659EACD7F158}" type="datetimeFigureOut">
              <a:rPr lang="en-GB" smtClean="0"/>
              <a:t>20/11/2014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E2B0AE-4DD6-42A5-9C5E-F7933A259B02}" type="slidenum">
              <a:rPr lang="en-GB" smtClean="0"/>
              <a:t>‹#›</a:t>
            </a:fld>
            <a:endParaRPr lang="en-GB"/>
          </a:p>
        </p:txBody>
      </p:sp>
    </p:spTree>
    <p:extLst>
      <p:ext uri="{BB962C8B-B14F-4D97-AF65-F5344CB8AC3E}">
        <p14:creationId xmlns:p14="http://schemas.microsoft.com/office/powerpoint/2010/main" val="28219717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46830" y="2200536"/>
            <a:ext cx="9144000" cy="2387600"/>
          </a:xfrm>
        </p:spPr>
        <p:txBody>
          <a:bodyPr>
            <a:normAutofit fontScale="90000"/>
          </a:bodyPr>
          <a:lstStyle/>
          <a:p>
            <a:r>
              <a:rPr lang="ar-SA" b="1" dirty="0"/>
              <a:t>تجربة تأثير تنافس افراد النوع الواحد على مساحة الاوراق ووزن المجموع </a:t>
            </a:r>
            <a:r>
              <a:rPr lang="ar-SA" b="1" dirty="0" smtClean="0"/>
              <a:t>الخضري</a:t>
            </a:r>
            <a:endParaRPr lang="en-GB" dirty="0"/>
          </a:p>
        </p:txBody>
      </p:sp>
    </p:spTree>
    <p:extLst>
      <p:ext uri="{BB962C8B-B14F-4D97-AF65-F5344CB8AC3E}">
        <p14:creationId xmlns:p14="http://schemas.microsoft.com/office/powerpoint/2010/main" val="33844329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90469"/>
          </a:xfrm>
        </p:spPr>
        <p:txBody>
          <a:bodyPr/>
          <a:lstStyle/>
          <a:p>
            <a:pPr algn="r"/>
            <a:r>
              <a:rPr lang="ar-SA" dirty="0" smtClean="0"/>
              <a:t>العوامل الاحيائية </a:t>
            </a:r>
            <a:endParaRPr lang="en-GB" dirty="0"/>
          </a:p>
        </p:txBody>
      </p:sp>
      <p:sp>
        <p:nvSpPr>
          <p:cNvPr id="3" name="Content Placeholder 2"/>
          <p:cNvSpPr>
            <a:spLocks noGrp="1"/>
          </p:cNvSpPr>
          <p:nvPr>
            <p:ph idx="1"/>
          </p:nvPr>
        </p:nvSpPr>
        <p:spPr>
          <a:xfrm>
            <a:off x="286603" y="1255594"/>
            <a:ext cx="11614245" cy="5404513"/>
          </a:xfrm>
        </p:spPr>
        <p:txBody>
          <a:bodyPr>
            <a:normAutofit fontScale="85000" lnSpcReduction="10000"/>
          </a:bodyPr>
          <a:lstStyle/>
          <a:p>
            <a:pPr algn="r" rtl="1">
              <a:lnSpc>
                <a:spcPct val="160000"/>
              </a:lnSpc>
            </a:pPr>
            <a:r>
              <a:rPr lang="ar-SA" dirty="0" smtClean="0"/>
              <a:t>مجمل </a:t>
            </a:r>
            <a:r>
              <a:rPr lang="ar-SA" dirty="0"/>
              <a:t>التفاعلات المتبادلة بين الكائنات الحية المختلفة بمعنى اخر هو العلاقة المتبادلة بين كائنين في نفس البيئة, مثل علاقات التعايش </a:t>
            </a:r>
            <a:r>
              <a:rPr lang="en-GB" dirty="0" smtClean="0"/>
              <a:t>Neutralism ,</a:t>
            </a:r>
            <a:r>
              <a:rPr lang="ar-SA" dirty="0" smtClean="0"/>
              <a:t> التكافل </a:t>
            </a:r>
            <a:r>
              <a:rPr lang="en-GB" dirty="0"/>
              <a:t>, Parasitism  ,</a:t>
            </a:r>
            <a:r>
              <a:rPr lang="ar-SA" dirty="0"/>
              <a:t>الافتراس </a:t>
            </a:r>
            <a:r>
              <a:rPr lang="en-GB" dirty="0"/>
              <a:t>Predation ,</a:t>
            </a:r>
            <a:r>
              <a:rPr lang="ar-SA" dirty="0"/>
              <a:t>التنافس </a:t>
            </a:r>
            <a:r>
              <a:rPr lang="en-GB" dirty="0"/>
              <a:t>Competition</a:t>
            </a:r>
            <a:r>
              <a:rPr lang="ar-SA" dirty="0"/>
              <a:t> .</a:t>
            </a:r>
            <a:endParaRPr lang="en-GB" dirty="0"/>
          </a:p>
          <a:p>
            <a:pPr algn="r" rtl="1">
              <a:lnSpc>
                <a:spcPct val="160000"/>
              </a:lnSpc>
            </a:pPr>
            <a:r>
              <a:rPr lang="ar-SA" dirty="0">
                <a:solidFill>
                  <a:srgbClr val="FF0000"/>
                </a:solidFill>
              </a:rPr>
              <a:t>ومن الممكن تقسيم هذي التفاعلات بين الكائنات الحية الى قسمين التفاعلات السالبة ِ</a:t>
            </a:r>
            <a:r>
              <a:rPr lang="en-GB" dirty="0">
                <a:solidFill>
                  <a:srgbClr val="FF0000"/>
                </a:solidFill>
              </a:rPr>
              <a:t>Antagonism</a:t>
            </a:r>
            <a:r>
              <a:rPr lang="ar-SA" dirty="0">
                <a:solidFill>
                  <a:srgbClr val="FF0000"/>
                </a:solidFill>
              </a:rPr>
              <a:t> وهي التفاعلات التي ينتج عنها اضرار بنوع واحد على لاقل من كلا النوعين المتصاحبين , والثانية مجموعة التفاعلات الموجبة </a:t>
            </a:r>
            <a:r>
              <a:rPr lang="en-GB" dirty="0" err="1">
                <a:solidFill>
                  <a:srgbClr val="FF0000"/>
                </a:solidFill>
              </a:rPr>
              <a:t>Symboiosis</a:t>
            </a:r>
            <a:r>
              <a:rPr lang="ar-SA" dirty="0">
                <a:solidFill>
                  <a:srgbClr val="FF0000"/>
                </a:solidFill>
              </a:rPr>
              <a:t> وهي التفاعلات التي ينتج عنها على الاقل افادة الاحد النوعين وعدم الاضرار بالنوع الاخر. ومن العلاقات البيئية التي تأثر في نمو النبات هي علاقة التنافس.</a:t>
            </a:r>
            <a:endParaRPr lang="en-GB" dirty="0">
              <a:solidFill>
                <a:srgbClr val="FF0000"/>
              </a:solidFill>
            </a:endParaRPr>
          </a:p>
          <a:p>
            <a:pPr algn="r" rtl="1">
              <a:lnSpc>
                <a:spcPct val="160000"/>
              </a:lnSpc>
            </a:pPr>
            <a:r>
              <a:rPr lang="ar-SA" dirty="0"/>
              <a:t>التنافس </a:t>
            </a:r>
            <a:r>
              <a:rPr lang="en-GB" dirty="0"/>
              <a:t>Competition</a:t>
            </a:r>
            <a:r>
              <a:rPr lang="ar-SA" dirty="0"/>
              <a:t> : هو الوضع الذي ينشأ عندما تمنو النباتات في موطن واحد يكون فيه عامل او اكثر من العوامل الضرورية غير كاف لسد احتياجات جميع الانواع.قد يكون هذا التنافس بين افراد النوع الواحد وقد يكون بين افراد الانواع المختلفة في نفس بيئة النمو.</a:t>
            </a:r>
            <a:endParaRPr lang="en-GB" dirty="0"/>
          </a:p>
          <a:p>
            <a:pPr algn="r" rtl="1">
              <a:lnSpc>
                <a:spcPct val="160000"/>
              </a:lnSpc>
            </a:pPr>
            <a:endParaRPr lang="en-GB" dirty="0"/>
          </a:p>
        </p:txBody>
      </p:sp>
    </p:spTree>
    <p:extLst>
      <p:ext uri="{BB962C8B-B14F-4D97-AF65-F5344CB8AC3E}">
        <p14:creationId xmlns:p14="http://schemas.microsoft.com/office/powerpoint/2010/main" val="1516951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u="sng" dirty="0" smtClean="0"/>
              <a:t>التجربة </a:t>
            </a:r>
            <a:endParaRPr lang="en-GB" dirty="0"/>
          </a:p>
        </p:txBody>
      </p:sp>
      <p:sp>
        <p:nvSpPr>
          <p:cNvPr id="4" name="Text Placeholder 3"/>
          <p:cNvSpPr>
            <a:spLocks noGrp="1"/>
          </p:cNvSpPr>
          <p:nvPr>
            <p:ph type="body" idx="1"/>
          </p:nvPr>
        </p:nvSpPr>
        <p:spPr/>
        <p:style>
          <a:lnRef idx="2">
            <a:schemeClr val="accent2"/>
          </a:lnRef>
          <a:fillRef idx="1">
            <a:schemeClr val="lt1"/>
          </a:fillRef>
          <a:effectRef idx="0">
            <a:schemeClr val="accent2"/>
          </a:effectRef>
          <a:fontRef idx="minor">
            <a:schemeClr val="dk1"/>
          </a:fontRef>
        </p:style>
        <p:txBody>
          <a:bodyPr>
            <a:normAutofit/>
          </a:bodyPr>
          <a:lstStyle/>
          <a:p>
            <a:pPr algn="r" rtl="1"/>
            <a:r>
              <a:rPr lang="ar-SA" sz="4000" dirty="0"/>
              <a:t>طريقة العمل</a:t>
            </a:r>
            <a:r>
              <a:rPr lang="ar-SA" sz="4000" dirty="0" smtClean="0"/>
              <a:t>:</a:t>
            </a:r>
            <a:endParaRPr lang="en-GB" sz="4000" dirty="0" smtClean="0"/>
          </a:p>
        </p:txBody>
      </p:sp>
      <p:sp>
        <p:nvSpPr>
          <p:cNvPr id="3" name="Content Placeholder 2"/>
          <p:cNvSpPr>
            <a:spLocks noGrp="1"/>
          </p:cNvSpPr>
          <p:nvPr>
            <p:ph sz="half" idx="2"/>
          </p:nvPr>
        </p:nvSpPr>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lvl="0" algn="r" rtl="1"/>
            <a:r>
              <a:rPr lang="ar-SA" dirty="0" smtClean="0"/>
              <a:t>توضع </a:t>
            </a:r>
            <a:r>
              <a:rPr lang="ar-SA" dirty="0"/>
              <a:t>التربة بكميات مناسبة في الاصيصين. </a:t>
            </a:r>
            <a:endParaRPr lang="en-GB" dirty="0"/>
          </a:p>
          <a:p>
            <a:pPr lvl="0" algn="r" rtl="1"/>
            <a:r>
              <a:rPr lang="ar-SA" dirty="0"/>
              <a:t>تشتل 3 بادرات في اصيص, تشتل بادرة واحد في الاصيص الاخر .</a:t>
            </a:r>
            <a:endParaRPr lang="en-GB" dirty="0"/>
          </a:p>
          <a:p>
            <a:pPr lvl="0" algn="r" rtl="1"/>
            <a:r>
              <a:rPr lang="ar-SA" dirty="0"/>
              <a:t>تسقى بكميات مناسبة من الماء تقريبا 10 مل يوميا في الصيف وكل يومين في الشتاء مع مراعاة عدم جفاف تربة النمو.</a:t>
            </a:r>
            <a:endParaRPr lang="en-GB" dirty="0"/>
          </a:p>
          <a:p>
            <a:pPr lvl="0" algn="r" rtl="1"/>
            <a:r>
              <a:rPr lang="ar-SA" dirty="0"/>
              <a:t>تنمو البادرات لمدة اسبوعين بعدها توخذ وزنة المجموع الخضري للبادرات الاربعة في كل الاصيصين ومساحة ورقة واحدة من كل شتلة.</a:t>
            </a:r>
            <a:endParaRPr lang="en-GB" dirty="0"/>
          </a:p>
          <a:p>
            <a:pPr lvl="0" algn="r" rtl="1"/>
            <a:r>
              <a:rPr lang="ar-SA" dirty="0"/>
              <a:t>توضع القياسات في الجدول التالي:</a:t>
            </a:r>
            <a:endParaRPr lang="en-GB" dirty="0"/>
          </a:p>
        </p:txBody>
      </p:sp>
      <p:sp>
        <p:nvSpPr>
          <p:cNvPr id="5" name="Text Placeholder 4"/>
          <p:cNvSpPr>
            <a:spLocks noGrp="1"/>
          </p:cNvSpPr>
          <p:nvPr>
            <p:ph type="body" sz="quarter" idx="3"/>
          </p:nvPr>
        </p:nvSpPr>
        <p:spPr/>
        <p:style>
          <a:lnRef idx="2">
            <a:schemeClr val="accent2"/>
          </a:lnRef>
          <a:fillRef idx="1">
            <a:schemeClr val="lt1"/>
          </a:fillRef>
          <a:effectRef idx="0">
            <a:schemeClr val="accent2"/>
          </a:effectRef>
          <a:fontRef idx="minor">
            <a:schemeClr val="dk1"/>
          </a:fontRef>
        </p:style>
        <p:txBody>
          <a:bodyPr>
            <a:normAutofit/>
          </a:bodyPr>
          <a:lstStyle/>
          <a:p>
            <a:pPr algn="r" rtl="1"/>
            <a:r>
              <a:rPr lang="ar-SA" sz="4000" dirty="0" smtClean="0"/>
              <a:t>المواد:</a:t>
            </a:r>
            <a:endParaRPr lang="en-GB" sz="4000" dirty="0" smtClean="0"/>
          </a:p>
        </p:txBody>
      </p:sp>
      <p:sp>
        <p:nvSpPr>
          <p:cNvPr id="6" name="Content Placeholder 5"/>
          <p:cNvSpPr>
            <a:spLocks noGrp="1"/>
          </p:cNvSpPr>
          <p:nvPr>
            <p:ph sz="quarter" idx="4"/>
          </p:nvPr>
        </p:nvSpPr>
        <p:spPr/>
        <p:style>
          <a:lnRef idx="2">
            <a:schemeClr val="accent2"/>
          </a:lnRef>
          <a:fillRef idx="1">
            <a:schemeClr val="lt1"/>
          </a:fillRef>
          <a:effectRef idx="0">
            <a:schemeClr val="accent2"/>
          </a:effectRef>
          <a:fontRef idx="minor">
            <a:schemeClr val="dk1"/>
          </a:fontRef>
        </p:style>
        <p:txBody>
          <a:bodyPr/>
          <a:lstStyle/>
          <a:p>
            <a:pPr algn="r" rtl="1"/>
            <a:r>
              <a:rPr lang="ar-SA" dirty="0" smtClean="0"/>
              <a:t>2 اصص </a:t>
            </a:r>
            <a:endParaRPr lang="en-GB" dirty="0" smtClean="0"/>
          </a:p>
          <a:p>
            <a:pPr algn="r" rtl="1"/>
            <a:r>
              <a:rPr lang="ar-SA" dirty="0" smtClean="0"/>
              <a:t>تربة بتموس ورمل 1:1</a:t>
            </a:r>
            <a:endParaRPr lang="en-GB" dirty="0" smtClean="0"/>
          </a:p>
          <a:p>
            <a:pPr algn="r" rtl="1"/>
            <a:r>
              <a:rPr lang="ar-SA" dirty="0" smtClean="0"/>
              <a:t>4 بادرات قمح (بعمر اسبوع)</a:t>
            </a:r>
            <a:endParaRPr lang="en-GB" dirty="0" smtClean="0"/>
          </a:p>
          <a:p>
            <a:pPr algn="r" rtl="1"/>
            <a:r>
              <a:rPr lang="ar-SA" dirty="0" smtClean="0"/>
              <a:t>جهاز قياس مساحة الورقة</a:t>
            </a:r>
            <a:endParaRPr lang="en-GB" dirty="0" smtClean="0"/>
          </a:p>
          <a:p>
            <a:pPr algn="r" rtl="1"/>
            <a:r>
              <a:rPr lang="ar-SA" dirty="0" smtClean="0"/>
              <a:t>ميزان</a:t>
            </a:r>
            <a:endParaRPr lang="en-GB" dirty="0" smtClean="0"/>
          </a:p>
          <a:p>
            <a:endParaRPr lang="en-GB" dirty="0"/>
          </a:p>
        </p:txBody>
      </p:sp>
    </p:spTree>
    <p:extLst>
      <p:ext uri="{BB962C8B-B14F-4D97-AF65-F5344CB8AC3E}">
        <p14:creationId xmlns:p14="http://schemas.microsoft.com/office/powerpoint/2010/main" val="4210680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stretch>
            <a:fillRect/>
          </a:stretch>
        </p:blipFill>
        <p:spPr>
          <a:xfrm>
            <a:off x="1154763" y="2321700"/>
            <a:ext cx="9882473" cy="3359187"/>
          </a:xfrm>
          <a:prstGeom prst="rect">
            <a:avLst/>
          </a:prstGeom>
        </p:spPr>
      </p:pic>
    </p:spTree>
    <p:extLst>
      <p:ext uri="{BB962C8B-B14F-4D97-AF65-F5344CB8AC3E}">
        <p14:creationId xmlns:p14="http://schemas.microsoft.com/office/powerpoint/2010/main" val="39646823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المناقشة</a:t>
            </a:r>
            <a:endParaRPr lang="en-GB" dirty="0"/>
          </a:p>
        </p:txBody>
      </p:sp>
      <p:sp>
        <p:nvSpPr>
          <p:cNvPr id="3" name="Content Placeholder 2"/>
          <p:cNvSpPr>
            <a:spLocks noGrp="1"/>
          </p:cNvSpPr>
          <p:nvPr>
            <p:ph sz="half" idx="1"/>
          </p:nvPr>
        </p:nvSpPr>
        <p:spPr/>
        <p:txBody>
          <a:bodyPr>
            <a:normAutofit fontScale="70000" lnSpcReduction="20000"/>
          </a:bodyPr>
          <a:lstStyle/>
          <a:p>
            <a:pPr algn="r" rtl="1">
              <a:lnSpc>
                <a:spcPct val="160000"/>
              </a:lnSpc>
            </a:pPr>
            <a:r>
              <a:rPr lang="ar-SA" dirty="0" smtClean="0"/>
              <a:t>يحدث التنافس عندما تكون كثافة افراد النوع عالية وتكون الاختلافات بينهما من حيث ارتفاع وامتدداد الاوراق وتغلل الجذور وانتشارها في مراحل النمو الاولى.</a:t>
            </a:r>
          </a:p>
          <a:p>
            <a:pPr algn="r" rtl="1">
              <a:lnSpc>
                <a:spcPct val="160000"/>
              </a:lnSpc>
            </a:pPr>
            <a:r>
              <a:rPr lang="ar-SA" dirty="0"/>
              <a:t>و</a:t>
            </a:r>
            <a:r>
              <a:rPr lang="ar-SA" dirty="0" smtClean="0"/>
              <a:t> ينتج التنافس بين افراد النوع الواحد نتيجة لتشابهها في احتياجتها الغذائية والمائية ومتطلبتها من الضوء.</a:t>
            </a:r>
          </a:p>
          <a:p>
            <a:pPr algn="r" rtl="1">
              <a:lnSpc>
                <a:spcPct val="160000"/>
              </a:lnSpc>
            </a:pPr>
            <a:r>
              <a:rPr lang="ar-SA" dirty="0" smtClean="0"/>
              <a:t>وينعكس التنافس على قوة نمو النبات وانتاجة ومساحة اوراقة وعمق المجموع الجذري ومع الوقت قد يزيدعدد الافراد الميتة او ينعكس على انتاج الافراد والحيوية.</a:t>
            </a:r>
          </a:p>
          <a:p>
            <a:pPr algn="r" rtl="1">
              <a:lnSpc>
                <a:spcPct val="160000"/>
              </a:lnSpc>
            </a:pPr>
            <a:endParaRPr lang="en-GB" dirty="0"/>
          </a:p>
        </p:txBody>
      </p:sp>
      <p:pic>
        <p:nvPicPr>
          <p:cNvPr id="5" name="عنصر نائب للمحتوى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2276224"/>
            <a:ext cx="5181600" cy="3450140"/>
          </a:xfrm>
        </p:spPr>
      </p:pic>
    </p:spTree>
    <p:extLst>
      <p:ext uri="{BB962C8B-B14F-4D97-AF65-F5344CB8AC3E}">
        <p14:creationId xmlns:p14="http://schemas.microsoft.com/office/powerpoint/2010/main" val="4094210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تجربة اخرى على نبات القمح زرع في المتر المربع الأول 7 افراد وفي الثاني 694 فردا فكانت النتيجة كالتالي:</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89267826"/>
              </p:ext>
            </p:extLst>
          </p:nvPr>
        </p:nvGraphicFramePr>
        <p:xfrm>
          <a:off x="838200" y="2197290"/>
          <a:ext cx="10325669" cy="2579427"/>
        </p:xfrm>
        <a:graphic>
          <a:graphicData uri="http://schemas.openxmlformats.org/drawingml/2006/table">
            <a:tbl>
              <a:tblPr rtl="1" firstRow="1" firstCol="1" bandRow="1"/>
              <a:tblGrid>
                <a:gridCol w="2605059"/>
                <a:gridCol w="2556251"/>
                <a:gridCol w="2556251"/>
                <a:gridCol w="2608108"/>
              </a:tblGrid>
              <a:tr h="1289711">
                <a:tc>
                  <a:txBody>
                    <a:bodyPr/>
                    <a:lstStyle/>
                    <a:p>
                      <a:pPr marL="457200" algn="r" rtl="1">
                        <a:lnSpc>
                          <a:spcPct val="107000"/>
                        </a:lnSpc>
                        <a:spcAft>
                          <a:spcPts val="0"/>
                        </a:spcAft>
                      </a:pPr>
                      <a:r>
                        <a:rPr lang="ar-SA" sz="2400" b="1" dirty="0">
                          <a:effectLst/>
                          <a:latin typeface="Calibri" panose="020F0502020204030204" pitchFamily="34" charset="0"/>
                          <a:ea typeface="Calibri" panose="020F0502020204030204" pitchFamily="34" charset="0"/>
                          <a:cs typeface="Times New Roman" panose="02020603050405020304" pitchFamily="18" charset="0"/>
                        </a:rPr>
                        <a:t>عدد الافراد في </a:t>
                      </a:r>
                      <a:r>
                        <a:rPr lang="ar-SA" sz="2400" b="1" dirty="0" smtClean="0">
                          <a:effectLst/>
                          <a:latin typeface="Calibri" panose="020F0502020204030204" pitchFamily="34" charset="0"/>
                          <a:ea typeface="Calibri" panose="020F0502020204030204" pitchFamily="34" charset="0"/>
                          <a:cs typeface="Times New Roman" panose="02020603050405020304" pitchFamily="18" charset="0"/>
                        </a:rPr>
                        <a:t>المتر</a:t>
                      </a:r>
                      <a:r>
                        <a:rPr lang="ar-SA" sz="2400" b="1" baseline="0" dirty="0" smtClean="0">
                          <a:effectLst/>
                          <a:latin typeface="Calibri" panose="020F0502020204030204" pitchFamily="34" charset="0"/>
                          <a:ea typeface="Calibri" panose="020F0502020204030204" pitchFamily="34" charset="0"/>
                          <a:cs typeface="Times New Roman" panose="02020603050405020304" pitchFamily="18" charset="0"/>
                        </a:rPr>
                        <a:t> الواحد</a:t>
                      </a:r>
                      <a:endParaRPr lang="en-GB"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07000"/>
                        </a:lnSpc>
                        <a:spcAft>
                          <a:spcPts val="0"/>
                        </a:spcAft>
                      </a:pPr>
                      <a:r>
                        <a:rPr lang="ar-SA" sz="2400" b="1">
                          <a:effectLst/>
                          <a:latin typeface="Calibri" panose="020F0502020204030204" pitchFamily="34" charset="0"/>
                          <a:ea typeface="Calibri" panose="020F0502020204030204" pitchFamily="34" charset="0"/>
                          <a:cs typeface="Times New Roman" panose="02020603050405020304" pitchFamily="18" charset="0"/>
                        </a:rPr>
                        <a:t>متوسط عدد الاوراق للنبات الواحد</a:t>
                      </a:r>
                      <a:endParaRPr lang="en-GB"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07000"/>
                        </a:lnSpc>
                        <a:spcAft>
                          <a:spcPts val="0"/>
                        </a:spcAft>
                      </a:pPr>
                      <a:r>
                        <a:rPr lang="ar-SA" sz="2400" b="1" dirty="0">
                          <a:effectLst/>
                          <a:latin typeface="Calibri" panose="020F0502020204030204" pitchFamily="34" charset="0"/>
                          <a:ea typeface="Calibri" panose="020F0502020204030204" pitchFamily="34" charset="0"/>
                          <a:cs typeface="Times New Roman" panose="02020603050405020304" pitchFamily="18" charset="0"/>
                        </a:rPr>
                        <a:t>متوسط مساحة الاوراق للنبات الواحد </a:t>
                      </a:r>
                      <a:r>
                        <a:rPr lang="en-GB" sz="2400" b="1" dirty="0">
                          <a:effectLst/>
                          <a:latin typeface="Times New Roman" panose="02020603050405020304" pitchFamily="18" charset="0"/>
                          <a:ea typeface="Calibri" panose="020F0502020204030204" pitchFamily="34" charset="0"/>
                          <a:cs typeface="Arial" panose="020B0604020202020204" pitchFamily="34" charset="0"/>
                        </a:rPr>
                        <a:t>/</a:t>
                      </a:r>
                      <a:r>
                        <a:rPr lang="ar-SA" sz="2400" b="1" dirty="0">
                          <a:effectLst/>
                          <a:latin typeface="Calibri" panose="020F0502020204030204" pitchFamily="34" charset="0"/>
                          <a:ea typeface="Calibri" panose="020F0502020204030204" pitchFamily="34" charset="0"/>
                          <a:cs typeface="Times New Roman" panose="02020603050405020304" pitchFamily="18" charset="0"/>
                        </a:rPr>
                        <a:t>سم</a:t>
                      </a:r>
                      <a:r>
                        <a:rPr lang="ar-SA" sz="2400" b="1" baseline="30000" dirty="0">
                          <a:effectLst/>
                          <a:latin typeface="Calibri" panose="020F0502020204030204" pitchFamily="34" charset="0"/>
                          <a:ea typeface="Calibri" panose="020F0502020204030204" pitchFamily="34" charset="0"/>
                          <a:cs typeface="Times New Roman" panose="02020603050405020304" pitchFamily="18" charset="0"/>
                        </a:rPr>
                        <a:t>2</a:t>
                      </a:r>
                      <a:endParaRPr lang="en-GB"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07000"/>
                        </a:lnSpc>
                        <a:spcAft>
                          <a:spcPts val="0"/>
                        </a:spcAft>
                      </a:pPr>
                      <a:r>
                        <a:rPr lang="ar-SA" sz="2400" b="1" dirty="0">
                          <a:effectLst/>
                          <a:latin typeface="Calibri" panose="020F0502020204030204" pitchFamily="34" charset="0"/>
                          <a:ea typeface="Calibri" panose="020F0502020204030204" pitchFamily="34" charset="0"/>
                          <a:cs typeface="Times New Roman" panose="02020603050405020304" pitchFamily="18" charset="0"/>
                        </a:rPr>
                        <a:t>متوسط وزن المجموع الخضري للنبات الواحد</a:t>
                      </a:r>
                      <a:r>
                        <a:rPr lang="en-GB" sz="2400" b="1" dirty="0">
                          <a:effectLst/>
                          <a:latin typeface="Times New Roman" panose="02020603050405020304" pitchFamily="18" charset="0"/>
                          <a:ea typeface="Calibri" panose="020F0502020204030204" pitchFamily="34" charset="0"/>
                          <a:cs typeface="Arial" panose="020B0604020202020204" pitchFamily="34" charset="0"/>
                        </a:rPr>
                        <a:t>/</a:t>
                      </a:r>
                      <a:r>
                        <a:rPr lang="ar-SA" sz="2400" b="1" dirty="0">
                          <a:effectLst/>
                          <a:latin typeface="Calibri" panose="020F0502020204030204" pitchFamily="34" charset="0"/>
                          <a:ea typeface="Calibri" panose="020F0502020204030204" pitchFamily="34" charset="0"/>
                          <a:cs typeface="Times New Roman" panose="02020603050405020304" pitchFamily="18" charset="0"/>
                        </a:rPr>
                        <a:t> جم</a:t>
                      </a:r>
                      <a:endParaRPr lang="en-GB"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4858">
                <a:tc>
                  <a:txBody>
                    <a:bodyPr/>
                    <a:lstStyle/>
                    <a:p>
                      <a:pPr marL="457200" algn="r" rtl="1">
                        <a:lnSpc>
                          <a:spcPct val="107000"/>
                        </a:lnSpc>
                        <a:spcAft>
                          <a:spcPts val="0"/>
                        </a:spcAft>
                      </a:pPr>
                      <a:r>
                        <a:rPr lang="ar-SA" sz="2400" dirty="0" smtClean="0">
                          <a:effectLst/>
                          <a:latin typeface="Calibri" panose="020F0502020204030204" pitchFamily="34" charset="0"/>
                          <a:ea typeface="Calibri" panose="020F0502020204030204" pitchFamily="34" charset="0"/>
                          <a:cs typeface="Times New Roman" panose="02020603050405020304" pitchFamily="18" charset="0"/>
                        </a:rPr>
                        <a:t>7</a:t>
                      </a:r>
                      <a:endParaRPr lang="en-GB"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07000"/>
                        </a:lnSpc>
                        <a:spcAft>
                          <a:spcPts val="0"/>
                        </a:spcAft>
                      </a:pPr>
                      <a:r>
                        <a:rPr lang="ar-SA" sz="2400" b="1" dirty="0">
                          <a:effectLst/>
                          <a:latin typeface="Calibri" panose="020F0502020204030204" pitchFamily="34" charset="0"/>
                          <a:ea typeface="Calibri" panose="020F0502020204030204" pitchFamily="34" charset="0"/>
                          <a:cs typeface="Times New Roman" panose="02020603050405020304" pitchFamily="18" charset="0"/>
                        </a:rPr>
                        <a:t> </a:t>
                      </a:r>
                      <a:r>
                        <a:rPr lang="ar-SA" sz="2400" b="1" dirty="0" smtClean="0">
                          <a:effectLst/>
                          <a:latin typeface="Calibri" panose="020F0502020204030204" pitchFamily="34" charset="0"/>
                          <a:ea typeface="Calibri" panose="020F0502020204030204" pitchFamily="34" charset="0"/>
                          <a:cs typeface="Times New Roman" panose="02020603050405020304" pitchFamily="18" charset="0"/>
                        </a:rPr>
                        <a:t>29.5</a:t>
                      </a:r>
                      <a:endParaRPr lang="en-GB"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07000"/>
                        </a:lnSpc>
                        <a:spcAft>
                          <a:spcPts val="0"/>
                        </a:spcAft>
                      </a:pPr>
                      <a:r>
                        <a:rPr lang="ar-SA" sz="2400" b="1" dirty="0">
                          <a:effectLst/>
                          <a:latin typeface="Calibri" panose="020F0502020204030204" pitchFamily="34" charset="0"/>
                          <a:ea typeface="Calibri" panose="020F0502020204030204" pitchFamily="34" charset="0"/>
                          <a:cs typeface="Times New Roman" panose="02020603050405020304" pitchFamily="18" charset="0"/>
                        </a:rPr>
                        <a:t> </a:t>
                      </a:r>
                      <a:r>
                        <a:rPr lang="ar-SA" sz="2400" b="1" dirty="0" smtClean="0">
                          <a:effectLst/>
                          <a:latin typeface="Calibri" panose="020F0502020204030204" pitchFamily="34" charset="0"/>
                          <a:ea typeface="Calibri" panose="020F0502020204030204" pitchFamily="34" charset="0"/>
                          <a:cs typeface="Times New Roman" panose="02020603050405020304" pitchFamily="18" charset="0"/>
                        </a:rPr>
                        <a:t>2660 سم</a:t>
                      </a:r>
                      <a:r>
                        <a:rPr lang="ar-SA" sz="2400" b="1" baseline="30000" dirty="0" smtClean="0">
                          <a:effectLst/>
                          <a:latin typeface="Calibri" panose="020F0502020204030204" pitchFamily="34" charset="0"/>
                          <a:ea typeface="Calibri" panose="020F0502020204030204" pitchFamily="34" charset="0"/>
                          <a:cs typeface="Times New Roman" panose="02020603050405020304" pitchFamily="18" charset="0"/>
                        </a:rPr>
                        <a:t>2</a:t>
                      </a:r>
                      <a:endParaRPr lang="en-GB"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07000"/>
                        </a:lnSpc>
                        <a:spcAft>
                          <a:spcPts val="0"/>
                        </a:spcAft>
                      </a:pPr>
                      <a:r>
                        <a:rPr lang="ar-SA" sz="2400" b="1" dirty="0">
                          <a:effectLst/>
                          <a:latin typeface="Calibri" panose="020F0502020204030204" pitchFamily="34" charset="0"/>
                          <a:ea typeface="Calibri" panose="020F0502020204030204" pitchFamily="34" charset="0"/>
                          <a:cs typeface="Times New Roman" panose="02020603050405020304" pitchFamily="18" charset="0"/>
                        </a:rPr>
                        <a:t> </a:t>
                      </a:r>
                      <a:r>
                        <a:rPr lang="ar-SA" sz="2400" b="1" dirty="0" smtClean="0">
                          <a:effectLst/>
                          <a:latin typeface="Calibri" panose="020F0502020204030204" pitchFamily="34" charset="0"/>
                          <a:ea typeface="Calibri" panose="020F0502020204030204" pitchFamily="34" charset="0"/>
                          <a:cs typeface="Times New Roman" panose="02020603050405020304" pitchFamily="18" charset="0"/>
                        </a:rPr>
                        <a:t>47.6 جم</a:t>
                      </a:r>
                      <a:endParaRPr lang="en-GB"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4858">
                <a:tc>
                  <a:txBody>
                    <a:bodyPr/>
                    <a:lstStyle/>
                    <a:p>
                      <a:pPr marL="457200" algn="r" rtl="1">
                        <a:lnSpc>
                          <a:spcPct val="107000"/>
                        </a:lnSpc>
                        <a:spcAft>
                          <a:spcPts val="0"/>
                        </a:spcAft>
                      </a:pPr>
                      <a:r>
                        <a:rPr lang="ar-SA" sz="2400" dirty="0" smtClean="0">
                          <a:effectLst/>
                          <a:latin typeface="Calibri" panose="020F0502020204030204" pitchFamily="34" charset="0"/>
                          <a:ea typeface="Calibri" panose="020F0502020204030204" pitchFamily="34" charset="0"/>
                          <a:cs typeface="Times New Roman" panose="02020603050405020304" pitchFamily="18" charset="0"/>
                        </a:rPr>
                        <a:t>694</a:t>
                      </a:r>
                      <a:endParaRPr lang="en-GB"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07000"/>
                        </a:lnSpc>
                        <a:spcAft>
                          <a:spcPts val="0"/>
                        </a:spcAft>
                      </a:pPr>
                      <a:r>
                        <a:rPr lang="ar-SA" sz="2400" b="1" dirty="0">
                          <a:effectLst/>
                          <a:latin typeface="Calibri" panose="020F0502020204030204" pitchFamily="34" charset="0"/>
                          <a:ea typeface="Calibri" panose="020F0502020204030204" pitchFamily="34" charset="0"/>
                          <a:cs typeface="Times New Roman" panose="02020603050405020304" pitchFamily="18" charset="0"/>
                        </a:rPr>
                        <a:t> </a:t>
                      </a:r>
                      <a:r>
                        <a:rPr lang="ar-SA" sz="2400" b="1" dirty="0" smtClean="0">
                          <a:effectLst/>
                          <a:latin typeface="Calibri" panose="020F0502020204030204" pitchFamily="34" charset="0"/>
                          <a:ea typeface="Calibri" panose="020F0502020204030204" pitchFamily="34" charset="0"/>
                          <a:cs typeface="Times New Roman" panose="02020603050405020304" pitchFamily="18" charset="0"/>
                        </a:rPr>
                        <a:t>1.2</a:t>
                      </a:r>
                      <a:endParaRPr lang="en-GB"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07000"/>
                        </a:lnSpc>
                        <a:spcAft>
                          <a:spcPts val="0"/>
                        </a:spcAft>
                      </a:pPr>
                      <a:r>
                        <a:rPr lang="ar-SA" sz="2400" b="1" dirty="0">
                          <a:effectLst/>
                          <a:latin typeface="Calibri" panose="020F0502020204030204" pitchFamily="34" charset="0"/>
                          <a:ea typeface="Calibri" panose="020F0502020204030204" pitchFamily="34" charset="0"/>
                          <a:cs typeface="Times New Roman" panose="02020603050405020304" pitchFamily="18" charset="0"/>
                        </a:rPr>
                        <a:t> </a:t>
                      </a:r>
                      <a:r>
                        <a:rPr lang="ar-SA" sz="2400" b="1" dirty="0" smtClean="0">
                          <a:effectLst/>
                          <a:latin typeface="Calibri" panose="020F0502020204030204" pitchFamily="34" charset="0"/>
                          <a:ea typeface="Calibri" panose="020F0502020204030204" pitchFamily="34" charset="0"/>
                          <a:cs typeface="Times New Roman" panose="02020603050405020304" pitchFamily="18" charset="0"/>
                        </a:rPr>
                        <a:t>50 سم</a:t>
                      </a:r>
                      <a:r>
                        <a:rPr lang="ar-SA" sz="2400" b="1" baseline="30000" dirty="0" smtClean="0">
                          <a:effectLst/>
                          <a:latin typeface="Calibri" panose="020F0502020204030204" pitchFamily="34" charset="0"/>
                          <a:ea typeface="Calibri" panose="020F0502020204030204" pitchFamily="34" charset="0"/>
                          <a:cs typeface="Times New Roman" panose="02020603050405020304" pitchFamily="18" charset="0"/>
                        </a:rPr>
                        <a:t>2</a:t>
                      </a:r>
                      <a:endParaRPr lang="en-GB"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r" rtl="1">
                        <a:lnSpc>
                          <a:spcPct val="107000"/>
                        </a:lnSpc>
                        <a:spcAft>
                          <a:spcPts val="0"/>
                        </a:spcAft>
                      </a:pPr>
                      <a:r>
                        <a:rPr lang="ar-SA" sz="2400" b="1" dirty="0">
                          <a:effectLst/>
                          <a:latin typeface="Calibri" panose="020F0502020204030204" pitchFamily="34" charset="0"/>
                          <a:ea typeface="Calibri" panose="020F0502020204030204" pitchFamily="34" charset="0"/>
                          <a:cs typeface="Times New Roman" panose="02020603050405020304" pitchFamily="18" charset="0"/>
                        </a:rPr>
                        <a:t> </a:t>
                      </a:r>
                      <a:r>
                        <a:rPr lang="ar-SA" sz="2400" b="1" dirty="0" smtClean="0">
                          <a:effectLst/>
                          <a:latin typeface="Calibri" panose="020F0502020204030204" pitchFamily="34" charset="0"/>
                          <a:ea typeface="Calibri" panose="020F0502020204030204" pitchFamily="34" charset="0"/>
                          <a:cs typeface="Times New Roman" panose="02020603050405020304" pitchFamily="18" charset="0"/>
                        </a:rPr>
                        <a:t>1.1 جم</a:t>
                      </a:r>
                      <a:endParaRPr lang="en-GB"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581968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TotalTime>
  <Words>360</Words>
  <Application>Microsoft Office PowerPoint</Application>
  <PresentationFormat>مخصص</PresentationFormat>
  <Paragraphs>35</Paragraphs>
  <Slides>6</Slides>
  <Notes>0</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Office Theme</vt:lpstr>
      <vt:lpstr>تجربة تأثير تنافس افراد النوع الواحد على مساحة الاوراق ووزن المجموع الخضري</vt:lpstr>
      <vt:lpstr>العوامل الاحيائية </vt:lpstr>
      <vt:lpstr>التجربة </vt:lpstr>
      <vt:lpstr>عرض تقديمي في PowerPoint</vt:lpstr>
      <vt:lpstr>المناقشة</vt:lpstr>
      <vt:lpstr>تجربة اخرى على نبات القمح زرع في المتر المربع الأول 7 افراد وفي الثاني 694 فردا فكانت النتيجة كالتالي: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تجربة تأثير تنافس افراد النوع الواحد على مساحة الاوراق ووزن المجموع الخضري</dc:title>
  <dc:creator>alanoud al-faghom</dc:creator>
  <cp:lastModifiedBy>العنود</cp:lastModifiedBy>
  <cp:revision>5</cp:revision>
  <dcterms:created xsi:type="dcterms:W3CDTF">2014-11-19T17:14:45Z</dcterms:created>
  <dcterms:modified xsi:type="dcterms:W3CDTF">2014-11-20T04:49:20Z</dcterms:modified>
</cp:coreProperties>
</file>