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ar-SA" dirty="0"/>
              <a:t>التعرف على بعض الاجهزه المستخدمة في رصد العوامل المناخية للدراسات البيئية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27000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a:t>الثرمومتر الرطب والجاف </a:t>
            </a:r>
            <a:r>
              <a:rPr lang="en-US" b="1" dirty="0"/>
              <a:t>Wet &amp; Dry Thermometers</a:t>
            </a:r>
            <a:endParaRPr lang="en-US" dirty="0"/>
          </a:p>
        </p:txBody>
      </p:sp>
      <p:pic>
        <p:nvPicPr>
          <p:cNvPr id="4098" name="Picture 2" descr="Wet%20&amp;%20Dry%20Bulb%20BS692%20Hygrometer%20s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2701925"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dry an w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600200"/>
            <a:ext cx="3886200" cy="452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3069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b="1" dirty="0"/>
              <a:t>جهاز قياس سرعة الرياح </a:t>
            </a:r>
            <a:r>
              <a:rPr lang="en-US" b="1" dirty="0" smtClean="0"/>
              <a:t>Anemometer</a:t>
            </a:r>
            <a:endParaRPr lang="en-US" dirty="0"/>
          </a:p>
        </p:txBody>
      </p:sp>
      <p:pic>
        <p:nvPicPr>
          <p:cNvPr id="5122" name="Picture 2" descr="weather-gadget-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981200"/>
            <a:ext cx="4648200" cy="3612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4288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جهاز قياس المطر </a:t>
            </a:r>
            <a:r>
              <a:rPr lang="en-US" b="1" dirty="0"/>
              <a:t>Rain Gauge</a:t>
            </a:r>
            <a:endParaRPr lang="en-US" dirty="0"/>
          </a:p>
        </p:txBody>
      </p:sp>
      <p:pic>
        <p:nvPicPr>
          <p:cNvPr id="6146" name="صورة 3" descr="Rain Gau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981200"/>
            <a:ext cx="4800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9659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ar-SA" dirty="0"/>
              <a:t>قراءة سرعة التبخر في عدد من المجتمعات النباتية</a:t>
            </a:r>
            <a:r>
              <a:rPr lang="ar-SA" dirty="0" smtClean="0"/>
              <a:t>.</a:t>
            </a:r>
            <a:endParaRPr lang="en-US" dirty="0"/>
          </a:p>
        </p:txBody>
      </p:sp>
      <p:sp>
        <p:nvSpPr>
          <p:cNvPr id="4" name="Text Placeholder 3"/>
          <p:cNvSpPr>
            <a:spLocks noGrp="1"/>
          </p:cNvSpPr>
          <p:nvPr>
            <p:ph type="body" idx="1"/>
          </p:nvPr>
        </p:nvSpPr>
        <p:spPr/>
        <p:txBody>
          <a:bodyPr/>
          <a:lstStyle/>
          <a:p>
            <a:pPr rtl="1"/>
            <a:r>
              <a:rPr lang="ar-SA" dirty="0"/>
              <a:t>مبخر بيتش  </a:t>
            </a:r>
            <a:r>
              <a:rPr lang="en-US" dirty="0" err="1"/>
              <a:t>Pich</a:t>
            </a:r>
            <a:r>
              <a:rPr lang="en-US" dirty="0"/>
              <a:t> </a:t>
            </a:r>
            <a:r>
              <a:rPr lang="en-US" dirty="0" err="1"/>
              <a:t>Evaporometer</a:t>
            </a:r>
            <a:r>
              <a:rPr lang="ar-SA" dirty="0"/>
              <a:t> </a:t>
            </a:r>
            <a:endParaRPr lang="en-US" dirty="0"/>
          </a:p>
        </p:txBody>
      </p:sp>
      <p:sp>
        <p:nvSpPr>
          <p:cNvPr id="5" name="Content Placeholder 4"/>
          <p:cNvSpPr>
            <a:spLocks noGrp="1"/>
          </p:cNvSpPr>
          <p:nvPr>
            <p:ph sz="half" idx="2"/>
          </p:nvPr>
        </p:nvSpPr>
        <p:spPr/>
        <p:style>
          <a:lnRef idx="2">
            <a:schemeClr val="accent4"/>
          </a:lnRef>
          <a:fillRef idx="1">
            <a:schemeClr val="lt1"/>
          </a:fillRef>
          <a:effectRef idx="0">
            <a:schemeClr val="accent4"/>
          </a:effectRef>
          <a:fontRef idx="minor">
            <a:schemeClr val="dk1"/>
          </a:fontRef>
        </p:style>
        <p:txBody>
          <a:bodyPr>
            <a:normAutofit fontScale="92500" lnSpcReduction="20000"/>
          </a:bodyPr>
          <a:lstStyle/>
          <a:p>
            <a:pPr algn="r" rtl="1"/>
            <a:r>
              <a:rPr lang="ar-SA" dirty="0"/>
              <a:t>يتركب من كأس خزفي مسامي ويستحسن ان يكون كروي الشكل تخرج من اسفلة انبوبة ممتدة في خزان من الماء المقطر,وعندما يتبخر الماء من سطح الكأس الخزفي يهبط مستوى الماء الموجود بالخزان وتقاس كمية البخر اما بمقدار الانخفاض في مستوى سطح الماء بالخزان او بمقدار النقص في وزن الجهاز كلة وذلك بتركيب حمام زئبقي أسفل انبوبة التوصيل لتفادي الاخطاء التي قد تنجم عن امتصاص الجهاز للمطر.وكذلك استعمال كؤوس سوداء بدلا من البيضاء لتفادي الاشعاع.</a:t>
            </a:r>
            <a:endParaRPr lang="en-US" dirty="0"/>
          </a:p>
        </p:txBody>
      </p:sp>
      <p:sp>
        <p:nvSpPr>
          <p:cNvPr id="6" name="Text Placeholder 5"/>
          <p:cNvSpPr>
            <a:spLocks noGrp="1"/>
          </p:cNvSpPr>
          <p:nvPr>
            <p:ph type="body" sz="quarter" idx="3"/>
          </p:nvPr>
        </p:nvSpPr>
        <p:spPr/>
        <p:txBody>
          <a:bodyPr>
            <a:normAutofit fontScale="92500" lnSpcReduction="20000"/>
          </a:bodyPr>
          <a:lstStyle/>
          <a:p>
            <a:pPr algn="l"/>
            <a:r>
              <a:rPr lang="en-US" dirty="0" err="1"/>
              <a:t>livingstone</a:t>
            </a:r>
            <a:r>
              <a:rPr lang="en-US" dirty="0"/>
              <a:t> </a:t>
            </a:r>
            <a:r>
              <a:rPr lang="en-US" dirty="0" err="1" smtClean="0"/>
              <a:t>Evaporometer</a:t>
            </a:r>
            <a:r>
              <a:rPr lang="ar-SA" dirty="0" smtClean="0"/>
              <a:t>مبخر ليفنقستون </a:t>
            </a:r>
            <a:endParaRPr lang="en-US" dirty="0"/>
          </a:p>
        </p:txBody>
      </p:sp>
      <p:sp>
        <p:nvSpPr>
          <p:cNvPr id="7" name="Content Placeholder 6"/>
          <p:cNvSpPr>
            <a:spLocks noGrp="1"/>
          </p:cNvSpPr>
          <p:nvPr>
            <p:ph sz="quarter" idx="4"/>
          </p:nvPr>
        </p:nvSpPr>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algn="r" rtl="1"/>
            <a:r>
              <a:rPr lang="ar-SA" dirty="0"/>
              <a:t>يتركب مبخر بيتش من أنبوبة زجاجية مدرجة تتصل في طرفها السفلي بقرص من ورقة ترشيح ويضل القرص مبتلا دائما بالماء الذي يصل الية من الانبوبة الزجاجية وتقاس كمية التبخر بقراءة تدريج الانبوبة مباشرة على فترات منتظمة,مدة كل منها ساعة او ساعتين حسب مقتضيات التجربة, ويعبر عن النتائج بالمليمترات عمقا او بالسنتيمترات المكعبة في الساعة ومن الممكن بهذا المبخر قراءة سرعة التبخر في عدد من المجتمعات النباتية.</a:t>
            </a:r>
            <a:endParaRPr lang="en-US" dirty="0"/>
          </a:p>
        </p:txBody>
      </p:sp>
    </p:spTree>
    <p:extLst>
      <p:ext uri="{BB962C8B-B14F-4D97-AF65-F5344CB8AC3E}">
        <p14:creationId xmlns:p14="http://schemas.microsoft.com/office/powerpoint/2010/main" val="275278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ar-SA" b="1" dirty="0"/>
              <a:t>محطة رصد جوية مبسطة</a:t>
            </a:r>
            <a:endParaRPr lang="en-US" dirty="0"/>
          </a:p>
        </p:txBody>
      </p:sp>
      <p:pic>
        <p:nvPicPr>
          <p:cNvPr id="7170" name="Picture 2" descr="Weather_station_lar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524000"/>
            <a:ext cx="4340225" cy="455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6708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العوامل المناخية</a:t>
            </a:r>
            <a:endParaRPr lang="en-US" dirty="0"/>
          </a:p>
        </p:txBody>
      </p:sp>
      <p:sp>
        <p:nvSpPr>
          <p:cNvPr id="3" name="Content Placeholder 2"/>
          <p:cNvSpPr>
            <a:spLocks noGrp="1"/>
          </p:cNvSpPr>
          <p:nvPr>
            <p:ph sz="half" idx="1"/>
          </p:nvPr>
        </p:nvSpPr>
        <p:spPr/>
        <p:txBody>
          <a:bodyPr>
            <a:normAutofit/>
          </a:bodyPr>
          <a:lstStyle/>
          <a:p>
            <a:pPr lvl="0" algn="r" rtl="1"/>
            <a:r>
              <a:rPr lang="ar-SA" b="1" dirty="0"/>
              <a:t>الإشعاع الشمسي </a:t>
            </a:r>
            <a:r>
              <a:rPr lang="en-US" b="1" dirty="0"/>
              <a:t>Solar </a:t>
            </a:r>
            <a:r>
              <a:rPr lang="en-US" b="1" dirty="0" smtClean="0"/>
              <a:t>Radiation</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24400" y="1752600"/>
            <a:ext cx="4038600" cy="42672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229" y="2667000"/>
            <a:ext cx="4191000" cy="3733800"/>
          </a:xfrm>
          <a:prstGeom prst="rect">
            <a:avLst/>
          </a:prstGeom>
        </p:spPr>
      </p:pic>
    </p:spTree>
    <p:extLst>
      <p:ext uri="{BB962C8B-B14F-4D97-AF65-F5344CB8AC3E}">
        <p14:creationId xmlns:p14="http://schemas.microsoft.com/office/powerpoint/2010/main" val="1578074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الحرارة </a:t>
            </a:r>
            <a:r>
              <a:rPr lang="en-US" b="1" dirty="0"/>
              <a:t>Temperature</a:t>
            </a:r>
            <a:r>
              <a:rPr lang="en-US" dirty="0"/>
              <a:t> </a:t>
            </a:r>
          </a:p>
        </p:txBody>
      </p:sp>
      <p:sp>
        <p:nvSpPr>
          <p:cNvPr id="3" name="Content Placeholder 2"/>
          <p:cNvSpPr>
            <a:spLocks noGrp="1"/>
          </p:cNvSpPr>
          <p:nvPr>
            <p:ph idx="1"/>
          </p:nvPr>
        </p:nvSpPr>
        <p:spPr/>
        <p:txBody>
          <a:bodyPr>
            <a:normAutofit fontScale="62500" lnSpcReduction="20000"/>
          </a:bodyPr>
          <a:lstStyle/>
          <a:p>
            <a:pPr lvl="0" algn="r" rtl="1"/>
            <a:r>
              <a:rPr lang="ar-SA" dirty="0" smtClean="0"/>
              <a:t>تختلف </a:t>
            </a:r>
            <a:r>
              <a:rPr lang="ar-SA" dirty="0"/>
              <a:t>درجات الحرارة على سطح الكرة الارضية اختلافا كبيرا من مكان الاخر. فسجلت اعلى درجة حرارة على الارض في</a:t>
            </a:r>
            <a:r>
              <a:rPr lang="en-US" dirty="0"/>
              <a:t>(Death valley)  </a:t>
            </a:r>
            <a:r>
              <a:rPr lang="ar-SA" dirty="0"/>
              <a:t> وادي الموت في كالفورنيا في الولايات المتحدة الامريكيه عام 1913 بمقدار 56,7 درجة مؤية. تستخدم الترمومترات لتسجيل الحرارة ونتيجة لتغيرات السريعه في درجات الحراره فان القراءات المنفردة تعتبر غير دقيقة وللك يفضل استعمال ترمومترات تسجل درجات الحرارة بشكل مستمر تسمى مسجلات الحرارية( </a:t>
            </a:r>
            <a:r>
              <a:rPr lang="en-US" dirty="0"/>
              <a:t>Thermographs</a:t>
            </a:r>
            <a:r>
              <a:rPr lang="ar-SA" dirty="0"/>
              <a:t>) هذا بالنسبة لحرارة الهواء المحيط , </a:t>
            </a:r>
            <a:endParaRPr lang="ar-SA" dirty="0" smtClean="0"/>
          </a:p>
          <a:p>
            <a:pPr lvl="0" algn="r" rtl="1"/>
            <a:r>
              <a:rPr lang="ar-SA" b="1" u="sng" dirty="0" smtClean="0"/>
              <a:t>اما </a:t>
            </a:r>
            <a:r>
              <a:rPr lang="ar-SA" b="1" u="sng" dirty="0"/>
              <a:t>درجة حرارة التربة </a:t>
            </a:r>
            <a:r>
              <a:rPr lang="ar-SA" dirty="0"/>
              <a:t>فأن درجة حرارة الطبقات السطحية تختلف عن الطبقات الداخلية او مايسمى بباطن التربة حيث تتعرض الطبقات السطحية للتربة لتقلبات شديدة في درجات الحراره على مدار اليوم او السنة عكس باطن التربة الذي يعتبر اكثر ثباتا.</a:t>
            </a:r>
            <a:endParaRPr lang="en-US" dirty="0"/>
          </a:p>
          <a:p>
            <a:pPr algn="r" rtl="1"/>
            <a:r>
              <a:rPr lang="ar-SA" b="1" dirty="0">
                <a:solidFill>
                  <a:srgbClr val="FF0000"/>
                </a:solidFill>
              </a:rPr>
              <a:t>للحرارة اهمية في حياة النباتات حيث انها تؤثر على العمليات الحيوية داخل النبات في ثلاث درجات: </a:t>
            </a:r>
            <a:endParaRPr lang="en-US" b="1" dirty="0">
              <a:solidFill>
                <a:srgbClr val="FF0000"/>
              </a:solidFill>
            </a:endParaRPr>
          </a:p>
          <a:p>
            <a:pPr lvl="0" algn="r" rtl="1"/>
            <a:r>
              <a:rPr lang="ar-SA" u="sng" dirty="0"/>
              <a:t>الدرجة المثلى: </a:t>
            </a:r>
            <a:r>
              <a:rPr lang="ar-SA" dirty="0"/>
              <a:t>وعندها تكون العمليات الحيوية داخل النبات في اعلى معدلاتها وغالبا ماتكون هي درجة الحرارة السائده في البيئة الطيعية لنمو النبات.</a:t>
            </a:r>
            <a:endParaRPr lang="en-US" dirty="0"/>
          </a:p>
          <a:p>
            <a:pPr lvl="0" algn="r" rtl="1"/>
            <a:r>
              <a:rPr lang="ar-SA" u="sng" dirty="0"/>
              <a:t>الدرجة الصغرى: </a:t>
            </a:r>
            <a:r>
              <a:rPr lang="ar-SA" dirty="0"/>
              <a:t>وهي اقل درجة تحتها تسير العمليات الحيوية بمعدل لايذكر.</a:t>
            </a:r>
            <a:endParaRPr lang="en-US" dirty="0"/>
          </a:p>
          <a:p>
            <a:pPr algn="r" rtl="1"/>
            <a:r>
              <a:rPr lang="ar-SA" u="sng" dirty="0"/>
              <a:t>الدرجة العظمى : </a:t>
            </a:r>
            <a:r>
              <a:rPr lang="ar-SA" dirty="0"/>
              <a:t>وهي أعلى درجة فوقها تسير العملبات الحيوية بمعدل لايذكر</a:t>
            </a:r>
            <a:endParaRPr lang="en-US" dirty="0"/>
          </a:p>
        </p:txBody>
      </p:sp>
    </p:spTree>
    <p:extLst>
      <p:ext uri="{BB962C8B-B14F-4D97-AF65-F5344CB8AC3E}">
        <p14:creationId xmlns:p14="http://schemas.microsoft.com/office/powerpoint/2010/main" val="2718313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sz="4000" b="1" dirty="0"/>
              <a:t>الماء (المطر </a:t>
            </a:r>
            <a:r>
              <a:rPr lang="en-US" sz="4000" b="1" dirty="0"/>
              <a:t>Rainfall</a:t>
            </a:r>
            <a:r>
              <a:rPr lang="ar-SA" sz="4000" b="1" dirty="0"/>
              <a:t> – الرطوبه </a:t>
            </a:r>
            <a:r>
              <a:rPr lang="en-US" sz="4000" b="1" dirty="0"/>
              <a:t>Evaporation</a:t>
            </a:r>
            <a:r>
              <a:rPr lang="ar-SA" sz="4000" b="1" dirty="0" smtClean="0"/>
              <a:t>)</a:t>
            </a:r>
            <a:endParaRPr lang="en-US" dirty="0"/>
          </a:p>
        </p:txBody>
      </p:sp>
      <p:sp>
        <p:nvSpPr>
          <p:cNvPr id="3" name="Content Placeholder 2"/>
          <p:cNvSpPr>
            <a:spLocks noGrp="1"/>
          </p:cNvSpPr>
          <p:nvPr>
            <p:ph idx="1"/>
          </p:nvPr>
        </p:nvSpPr>
        <p:spPr/>
        <p:txBody>
          <a:bodyPr>
            <a:normAutofit fontScale="85000" lnSpcReduction="10000"/>
          </a:bodyPr>
          <a:lstStyle/>
          <a:p>
            <a:pPr lvl="0" algn="r" rtl="1"/>
            <a:r>
              <a:rPr lang="ar-SA" dirty="0" smtClean="0"/>
              <a:t>الماء </a:t>
            </a:r>
            <a:r>
              <a:rPr lang="ar-SA" dirty="0"/>
              <a:t>داخل التربة متصل مع الماء داخل الانسجة النباتية والجهاز بأكملة في حركة مستمرة الى اعلى نتيجة لفقد الماء من النبات في عملية النتح. </a:t>
            </a:r>
            <a:endParaRPr lang="ar-SA" dirty="0" smtClean="0"/>
          </a:p>
          <a:p>
            <a:pPr algn="r" rtl="1"/>
            <a:r>
              <a:rPr lang="ar-SA" dirty="0" smtClean="0"/>
              <a:t>المطر</a:t>
            </a:r>
            <a:r>
              <a:rPr lang="ar-SA" dirty="0"/>
              <a:t>: من اهم العوامل المناخية ذات التأثير الفعال في حياة النبات حيث تستمد معظم الاراضي رطوبتها من المطر </a:t>
            </a:r>
            <a:endParaRPr lang="ar-SA" dirty="0" smtClean="0"/>
          </a:p>
          <a:p>
            <a:pPr algn="r" rtl="1"/>
            <a:r>
              <a:rPr lang="ar-SA" dirty="0" smtClean="0">
                <a:solidFill>
                  <a:srgbClr val="FF0000"/>
                </a:solidFill>
              </a:rPr>
              <a:t>وتتأثر </a:t>
            </a:r>
            <a:r>
              <a:rPr lang="ar-SA" dirty="0">
                <a:solidFill>
                  <a:srgbClr val="FF0000"/>
                </a:solidFill>
              </a:rPr>
              <a:t>فعالية الامطار بعدة عوامل منها </a:t>
            </a:r>
            <a:r>
              <a:rPr lang="ar-SA" dirty="0" smtClean="0"/>
              <a:t>:</a:t>
            </a:r>
          </a:p>
          <a:p>
            <a:pPr lvl="0" algn="r" rtl="1"/>
            <a:r>
              <a:rPr lang="ar-SA" dirty="0" smtClean="0"/>
              <a:t>توزيعها </a:t>
            </a:r>
            <a:r>
              <a:rPr lang="ar-SA" dirty="0"/>
              <a:t>على مدار </a:t>
            </a:r>
            <a:r>
              <a:rPr lang="ar-SA" dirty="0" smtClean="0"/>
              <a:t>السنة</a:t>
            </a:r>
          </a:p>
          <a:p>
            <a:pPr lvl="0" algn="r" rtl="1"/>
            <a:r>
              <a:rPr lang="ar-SA" dirty="0" smtClean="0"/>
              <a:t>نوع التربة</a:t>
            </a:r>
          </a:p>
          <a:p>
            <a:pPr lvl="0" algn="r" rtl="1"/>
            <a:r>
              <a:rPr lang="ar-SA" dirty="0" smtClean="0"/>
              <a:t>درجة </a:t>
            </a:r>
            <a:r>
              <a:rPr lang="ar-SA" dirty="0"/>
              <a:t>انحدار </a:t>
            </a:r>
            <a:r>
              <a:rPr lang="ar-SA" dirty="0" smtClean="0"/>
              <a:t>التربة</a:t>
            </a:r>
          </a:p>
          <a:p>
            <a:pPr lvl="0" algn="r" rtl="1"/>
            <a:r>
              <a:rPr lang="ar-SA" dirty="0" smtClean="0"/>
              <a:t> </a:t>
            </a:r>
            <a:r>
              <a:rPr lang="ar-SA" dirty="0"/>
              <a:t>الكساء </a:t>
            </a:r>
            <a:r>
              <a:rPr lang="ar-SA" dirty="0" smtClean="0"/>
              <a:t>الخضري</a:t>
            </a:r>
          </a:p>
          <a:p>
            <a:pPr lvl="0" algn="r" rtl="1"/>
            <a:r>
              <a:rPr lang="ar-SA" dirty="0" smtClean="0"/>
              <a:t>العوامل </a:t>
            </a:r>
            <a:r>
              <a:rPr lang="ar-SA" dirty="0"/>
              <a:t>المناخية الاخرى مثل الحراره والرياح. </a:t>
            </a:r>
            <a:endParaRPr lang="en-US" dirty="0"/>
          </a:p>
          <a:p>
            <a:pPr algn="r" rtl="1"/>
            <a:endParaRPr lang="en-US" dirty="0"/>
          </a:p>
        </p:txBody>
      </p:sp>
    </p:spTree>
    <p:extLst>
      <p:ext uri="{BB962C8B-B14F-4D97-AF65-F5344CB8AC3E}">
        <p14:creationId xmlns:p14="http://schemas.microsoft.com/office/powerpoint/2010/main" val="307040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الضوء </a:t>
            </a:r>
            <a:r>
              <a:rPr lang="en-US" b="1" dirty="0"/>
              <a:t>Light</a:t>
            </a:r>
            <a:r>
              <a:rPr lang="ar-SA" dirty="0"/>
              <a:t> </a:t>
            </a:r>
            <a:endParaRPr lang="en-US" dirty="0"/>
          </a:p>
        </p:txBody>
      </p:sp>
      <p:sp>
        <p:nvSpPr>
          <p:cNvPr id="3" name="Content Placeholder 2"/>
          <p:cNvSpPr>
            <a:spLocks noGrp="1"/>
          </p:cNvSpPr>
          <p:nvPr>
            <p:ph idx="1"/>
          </p:nvPr>
        </p:nvSpPr>
        <p:spPr/>
        <p:txBody>
          <a:bodyPr>
            <a:normAutofit fontScale="70000" lnSpcReduction="20000"/>
          </a:bodyPr>
          <a:lstStyle/>
          <a:p>
            <a:pPr lvl="0" algn="r" rtl="1"/>
            <a:r>
              <a:rPr lang="ar-SA" dirty="0" smtClean="0"/>
              <a:t>تعتبر </a:t>
            </a:r>
            <a:r>
              <a:rPr lang="ar-SA" dirty="0"/>
              <a:t>النباتات هي الكائنات القادرة على تحويل الطاقة الضوئية الى طاقة كميائيه بواسطة عملية التمثيل الغذائي ومن ثم انتقال الطاقة الى باقي السلسلة الغذائية. </a:t>
            </a:r>
            <a:endParaRPr lang="ar-SA" dirty="0" smtClean="0"/>
          </a:p>
          <a:p>
            <a:pPr lvl="0" algn="r" rtl="1"/>
            <a:r>
              <a:rPr lang="ar-SA" dirty="0" smtClean="0"/>
              <a:t>من </a:t>
            </a:r>
            <a:r>
              <a:rPr lang="ar-SA" dirty="0"/>
              <a:t>خلال قدرة تحمل النباتات للضوء فقد صنفت الى </a:t>
            </a:r>
            <a:r>
              <a:rPr lang="ar-SA" dirty="0">
                <a:solidFill>
                  <a:srgbClr val="FF0000"/>
                </a:solidFill>
              </a:rPr>
              <a:t>نباتات الشمس </a:t>
            </a:r>
            <a:r>
              <a:rPr lang="ar-SA" dirty="0"/>
              <a:t>و</a:t>
            </a:r>
            <a:r>
              <a:rPr lang="ar-SA" dirty="0">
                <a:solidFill>
                  <a:srgbClr val="FF0000"/>
                </a:solidFill>
              </a:rPr>
              <a:t>نباتات الظل</a:t>
            </a:r>
            <a:r>
              <a:rPr lang="ar-SA" dirty="0"/>
              <a:t>. </a:t>
            </a:r>
            <a:endParaRPr lang="ar-SA" dirty="0" smtClean="0"/>
          </a:p>
          <a:p>
            <a:pPr lvl="0" algn="r" rtl="1"/>
            <a:r>
              <a:rPr lang="ar-SA" b="1" dirty="0" smtClean="0"/>
              <a:t>ويعرف </a:t>
            </a:r>
            <a:r>
              <a:rPr lang="ar-SA" b="1" dirty="0"/>
              <a:t>التواقت الضوئي ( </a:t>
            </a:r>
            <a:r>
              <a:rPr lang="en-US" b="1" dirty="0" err="1"/>
              <a:t>Photoperiodism</a:t>
            </a:r>
            <a:r>
              <a:rPr lang="ar-SA" b="1" dirty="0"/>
              <a:t>)على انه مدى استجابة النباتات للتغير اليومي في فترة الاضاءة . </a:t>
            </a:r>
            <a:endParaRPr lang="ar-SA" b="1" dirty="0" smtClean="0"/>
          </a:p>
          <a:p>
            <a:pPr lvl="0" algn="r" rtl="1">
              <a:buFont typeface="Wingdings" pitchFamily="2" charset="2"/>
              <a:buChar char="q"/>
            </a:pPr>
            <a:r>
              <a:rPr lang="ar-SA" dirty="0" smtClean="0"/>
              <a:t>فتسمى </a:t>
            </a:r>
            <a:r>
              <a:rPr lang="ar-SA" dirty="0"/>
              <a:t>النباتات التى تزيد فيها فترة الضوء عن حد معين (14 ساعة مثلا) بنباتات النهار الطويل (</a:t>
            </a:r>
            <a:r>
              <a:rPr lang="en-US" dirty="0"/>
              <a:t>long-day plants</a:t>
            </a:r>
            <a:r>
              <a:rPr lang="ar-SA" dirty="0"/>
              <a:t>). </a:t>
            </a:r>
            <a:endParaRPr lang="ar-SA" dirty="0" smtClean="0"/>
          </a:p>
          <a:p>
            <a:pPr lvl="0" algn="r" rtl="1">
              <a:buFont typeface="Wingdings" pitchFamily="2" charset="2"/>
              <a:buChar char="q"/>
            </a:pPr>
            <a:r>
              <a:rPr lang="ar-SA" dirty="0" smtClean="0"/>
              <a:t>اما </a:t>
            </a:r>
            <a:r>
              <a:rPr lang="ar-SA" dirty="0"/>
              <a:t>النباتات التى لاتستطيع ان تتحمل فترات طويله من الضوء فتسمى نباتات النهار القصير (</a:t>
            </a:r>
            <a:r>
              <a:rPr lang="en-US" dirty="0"/>
              <a:t>Short-day plants</a:t>
            </a:r>
            <a:r>
              <a:rPr lang="ar-SA" dirty="0" smtClean="0"/>
              <a:t>).</a:t>
            </a:r>
          </a:p>
          <a:p>
            <a:pPr lvl="0" algn="r" rtl="1">
              <a:buFont typeface="Wingdings" pitchFamily="2" charset="2"/>
              <a:buChar char="q"/>
            </a:pPr>
            <a:r>
              <a:rPr lang="ar-SA" dirty="0" smtClean="0"/>
              <a:t>بألاضافة </a:t>
            </a:r>
            <a:r>
              <a:rPr lang="ar-SA" dirty="0"/>
              <a:t>الى تلك النباتات التي لاتتأثر بطول الفترة الضوية فتسمى نباتات النهار المحايد ( </a:t>
            </a:r>
            <a:r>
              <a:rPr lang="en-US" dirty="0"/>
              <a:t>Day-neutral plants</a:t>
            </a:r>
            <a:r>
              <a:rPr lang="ar-SA" dirty="0"/>
              <a:t>). </a:t>
            </a:r>
            <a:endParaRPr lang="en-US" dirty="0"/>
          </a:p>
          <a:p>
            <a:pPr algn="r" rtl="1"/>
            <a:r>
              <a:rPr lang="ar-SA" dirty="0"/>
              <a:t>يأثر الضوء في عمليات حيوية مهمه داخل النباتات مثل تنظيم عملية غلق </a:t>
            </a:r>
            <a:r>
              <a:rPr lang="ar-SA" dirty="0" smtClean="0"/>
              <a:t>وفتح </a:t>
            </a:r>
            <a:r>
              <a:rPr lang="ar-SA" dirty="0"/>
              <a:t>الثغور </a:t>
            </a:r>
            <a:r>
              <a:rPr lang="ar-SA" dirty="0" smtClean="0"/>
              <a:t>وانتاج الاكسينات </a:t>
            </a:r>
            <a:r>
              <a:rPr lang="ar-SA" dirty="0"/>
              <a:t>والانثوسيينات. </a:t>
            </a:r>
            <a:endParaRPr lang="en-US" dirty="0"/>
          </a:p>
        </p:txBody>
      </p:sp>
    </p:spTree>
    <p:extLst>
      <p:ext uri="{BB962C8B-B14F-4D97-AF65-F5344CB8AC3E}">
        <p14:creationId xmlns:p14="http://schemas.microsoft.com/office/powerpoint/2010/main" val="279885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a:t>الرياح </a:t>
            </a:r>
            <a:r>
              <a:rPr lang="en-US" b="1" dirty="0" smtClean="0"/>
              <a:t>Winds</a:t>
            </a:r>
            <a:endParaRPr lang="en-US" dirty="0"/>
          </a:p>
        </p:txBody>
      </p:sp>
      <p:sp>
        <p:nvSpPr>
          <p:cNvPr id="3" name="Content Placeholder 2"/>
          <p:cNvSpPr>
            <a:spLocks noGrp="1"/>
          </p:cNvSpPr>
          <p:nvPr>
            <p:ph idx="1"/>
          </p:nvPr>
        </p:nvSpPr>
        <p:spPr/>
        <p:txBody>
          <a:bodyPr/>
          <a:lstStyle/>
          <a:p>
            <a:pPr lvl="0" algn="r" rtl="1"/>
            <a:r>
              <a:rPr lang="ar-SA" b="1" dirty="0" smtClean="0">
                <a:solidFill>
                  <a:srgbClr val="FF0000"/>
                </a:solidFill>
              </a:rPr>
              <a:t>التأثيرات </a:t>
            </a:r>
            <a:r>
              <a:rPr lang="ar-SA" b="1" dirty="0">
                <a:solidFill>
                  <a:srgbClr val="FF0000"/>
                </a:solidFill>
              </a:rPr>
              <a:t>المباشره: </a:t>
            </a:r>
            <a:r>
              <a:rPr lang="ar-SA" dirty="0"/>
              <a:t>التأثير في معدلات النتح والبخر والاضرار الميكانيكية والمساعده على نتقال حبوب اللقاح والوحدات التكاثرية من مكان الى اخر. </a:t>
            </a:r>
            <a:endParaRPr lang="ar-SA" dirty="0" smtClean="0"/>
          </a:p>
          <a:p>
            <a:pPr lvl="0" algn="r" rtl="1"/>
            <a:r>
              <a:rPr lang="ar-SA" dirty="0" smtClean="0"/>
              <a:t> </a:t>
            </a:r>
            <a:r>
              <a:rPr lang="ar-SA" b="1" dirty="0">
                <a:solidFill>
                  <a:srgbClr val="FF0000"/>
                </a:solidFill>
              </a:rPr>
              <a:t>التاثيرات الغيرمباشره </a:t>
            </a:r>
            <a:r>
              <a:rPr lang="ar-SA" dirty="0"/>
              <a:t>: تؤثر على درجة الحرارة وتغيير السحب واتجاهاتها وكمية الامطار التي تهطل على المنطقة. فتؤثر الرياح على زيادة سرعة النتح من اسطح النباتات لاسيما تلك الرايح الجافة تؤدي الى تقزم تلك النباتات لعدم احتوى خلاياها على الماء الكافي لنموها. </a:t>
            </a:r>
            <a:endParaRPr lang="en-US" dirty="0"/>
          </a:p>
          <a:p>
            <a:pPr algn="r" rtl="1"/>
            <a:endParaRPr lang="en-US" dirty="0"/>
          </a:p>
        </p:txBody>
      </p:sp>
    </p:spTree>
    <p:extLst>
      <p:ext uri="{BB962C8B-B14F-4D97-AF65-F5344CB8AC3E}">
        <p14:creationId xmlns:p14="http://schemas.microsoft.com/office/powerpoint/2010/main" val="2369131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a:t>جهاز تسجيل درجات الحرارة </a:t>
            </a:r>
            <a:r>
              <a:rPr lang="en-US" b="1" dirty="0"/>
              <a:t>Thermograph</a:t>
            </a:r>
            <a:endParaRPr lang="en-US" dirty="0"/>
          </a:p>
        </p:txBody>
      </p:sp>
      <p:pic>
        <p:nvPicPr>
          <p:cNvPr id="1026" name="صورة 1" descr="Thermograph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600" y="1905000"/>
            <a:ext cx="5410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1261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b="1" dirty="0"/>
              <a:t>جهاز تسجيل الرطوبة النسبية </a:t>
            </a:r>
            <a:r>
              <a:rPr lang="en-US" b="1" dirty="0"/>
              <a:t>Hydrograph </a:t>
            </a:r>
            <a:endParaRPr lang="en-US" dirty="0"/>
          </a:p>
        </p:txBody>
      </p:sp>
      <p:pic>
        <p:nvPicPr>
          <p:cNvPr id="2050" name="صورة 2" descr="hydro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828800"/>
            <a:ext cx="6096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7679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جهاز تسجيل درجات الحرارة والرطوبة</a:t>
            </a:r>
            <a:endParaRPr lang="en-US" dirty="0"/>
          </a:p>
        </p:txBody>
      </p:sp>
      <p:pic>
        <p:nvPicPr>
          <p:cNvPr id="3074" name="Picture 2" descr="DATA29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9686" y="1905000"/>
            <a:ext cx="52578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3639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673</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التعرف على بعض الاجهزه المستخدمة في رصد العوامل المناخية للدراسات البيئية </vt:lpstr>
      <vt:lpstr>العوامل المناخية</vt:lpstr>
      <vt:lpstr>الحرارة Temperature </vt:lpstr>
      <vt:lpstr>الماء (المطر Rainfall – الرطوبه Evaporation)</vt:lpstr>
      <vt:lpstr>الضوء Light </vt:lpstr>
      <vt:lpstr>الرياح Winds</vt:lpstr>
      <vt:lpstr>جهاز تسجيل درجات الحرارة Thermograph</vt:lpstr>
      <vt:lpstr>جهاز تسجيل الرطوبة النسبية Hydrograph </vt:lpstr>
      <vt:lpstr>جهاز تسجيل درجات الحرارة والرطوبة</vt:lpstr>
      <vt:lpstr>الثرمومتر الرطب والجاف Wet &amp; Dry Thermometers</vt:lpstr>
      <vt:lpstr>جهاز قياس سرعة الرياح Anemometer</vt:lpstr>
      <vt:lpstr>جهاز قياس المطر Rain Gauge</vt:lpstr>
      <vt:lpstr>قراءة سرعة التبخر في عدد من المجتمعات النباتية.</vt:lpstr>
      <vt:lpstr>محطة رصد جوية مبسطة</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التعرف على بعض الاجهزه المستخدمة في رصد العوامل المناخية للدراسات البيئية </dc:title>
  <dc:creator>Alanoud Talal Alfaghom</dc:creator>
  <cp:lastModifiedBy>Alanoud Talal Alfaghom</cp:lastModifiedBy>
  <cp:revision>8</cp:revision>
  <dcterms:created xsi:type="dcterms:W3CDTF">2006-08-16T00:00:00Z</dcterms:created>
  <dcterms:modified xsi:type="dcterms:W3CDTF">2015-02-18T09:02:33Z</dcterms:modified>
</cp:coreProperties>
</file>