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0" r:id="rId1"/>
    <p:sldMasterId id="2147483846" r:id="rId2"/>
  </p:sldMasterIdLst>
  <p:sldIdLst>
    <p:sldId id="256" r:id="rId3"/>
    <p:sldId id="257" r:id="rId4"/>
    <p:sldId id="261" r:id="rId5"/>
    <p:sldId id="262" r:id="rId6"/>
    <p:sldId id="271" r:id="rId7"/>
    <p:sldId id="272" r:id="rId8"/>
    <p:sldId id="264" r:id="rId9"/>
    <p:sldId id="265" r:id="rId10"/>
    <p:sldId id="267" r:id="rId11"/>
    <p:sldId id="276" r:id="rId12"/>
    <p:sldId id="274" r:id="rId13"/>
    <p:sldId id="258" r:id="rId14"/>
    <p:sldId id="275" r:id="rId15"/>
    <p:sldId id="259" r:id="rId16"/>
    <p:sldId id="273" r:id="rId17"/>
    <p:sldId id="260" r:id="rId18"/>
    <p:sldId id="263" r:id="rId19"/>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0" d="100"/>
          <a:sy n="70" d="100"/>
        </p:scale>
        <p:origin x="7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9D87670-1776-4542-AF77-0049682DF8EC}"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825197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D87670-1776-4542-AF77-0049682DF8EC}"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876914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E9D87670-1776-4542-AF77-0049682DF8EC}"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8436651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r">
              <a:defRPr sz="5900" spc="-100" baseline="0">
                <a:solidFill>
                  <a:srgbClr val="FFFFFF"/>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r">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9D87670-1776-4542-AF77-0049682DF8EC}"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4982758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D87670-1776-4542-AF77-0049682DF8EC}"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563176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2">
                    <a:lumMod val="75000"/>
                  </a:schemeClr>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9D87670-1776-4542-AF77-0049682DF8EC}"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532809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8" name="Date Placeholder 7"/>
          <p:cNvSpPr>
            <a:spLocks noGrp="1"/>
          </p:cNvSpPr>
          <p:nvPr>
            <p:ph type="dt" sz="half" idx="10"/>
          </p:nvPr>
        </p:nvSpPr>
        <p:spPr/>
        <p:txBody>
          <a:bodyPr/>
          <a:lstStyle/>
          <a:p>
            <a:fld id="{E9D87670-1776-4542-AF77-0049682DF8EC}" type="datetimeFigureOut">
              <a:rPr lang="ar-SA" smtClean="0"/>
              <a:t>22/01/38</a:t>
            </a:fld>
            <a:endParaRPr lang="ar-SA"/>
          </a:p>
        </p:txBody>
      </p:sp>
      <p:sp>
        <p:nvSpPr>
          <p:cNvPr id="9" name="Footer Placeholder 8"/>
          <p:cNvSpPr>
            <a:spLocks noGrp="1"/>
          </p:cNvSpPr>
          <p:nvPr>
            <p:ph type="ftr" sz="quarter" idx="11"/>
          </p:nvPr>
        </p:nvSpPr>
        <p:spPr/>
        <p:txBody>
          <a:bodyPr/>
          <a:lstStyle/>
          <a:p>
            <a:endParaRPr lang="ar-SA"/>
          </a:p>
        </p:txBody>
      </p:sp>
      <p:sp>
        <p:nvSpPr>
          <p:cNvPr id="10" name="Slide Number Placeholder 9"/>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242596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2" name="Date Placeholder 1"/>
          <p:cNvSpPr>
            <a:spLocks noGrp="1"/>
          </p:cNvSpPr>
          <p:nvPr>
            <p:ph type="dt" sz="half" idx="10"/>
          </p:nvPr>
        </p:nvSpPr>
        <p:spPr/>
        <p:txBody>
          <a:bodyPr/>
          <a:lstStyle/>
          <a:p>
            <a:fld id="{E9D87670-1776-4542-AF77-0049682DF8EC}" type="datetimeFigureOut">
              <a:rPr lang="ar-SA" smtClean="0"/>
              <a:t>22/01/38</a:t>
            </a:fld>
            <a:endParaRPr lang="ar-SA"/>
          </a:p>
        </p:txBody>
      </p:sp>
      <p:sp>
        <p:nvSpPr>
          <p:cNvPr id="11" name="Footer Placeholder 10"/>
          <p:cNvSpPr>
            <a:spLocks noGrp="1"/>
          </p:cNvSpPr>
          <p:nvPr>
            <p:ph type="ftr" sz="quarter" idx="11"/>
          </p:nvPr>
        </p:nvSpPr>
        <p:spPr/>
        <p:txBody>
          <a:bodyPr/>
          <a:lstStyle/>
          <a:p>
            <a:endParaRPr lang="ar-SA"/>
          </a:p>
        </p:txBody>
      </p:sp>
      <p:sp>
        <p:nvSpPr>
          <p:cNvPr id="12" name="Slide Number Placeholder 11"/>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052693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ar-SA" smtClean="0"/>
              <a:t>انقر لتحرير نمط العنوان الرئيسي</a:t>
            </a:r>
            <a:endParaRPr lang="en-US" dirty="0"/>
          </a:p>
        </p:txBody>
      </p:sp>
      <p:sp>
        <p:nvSpPr>
          <p:cNvPr id="2" name="Date Placeholder 1"/>
          <p:cNvSpPr>
            <a:spLocks noGrp="1"/>
          </p:cNvSpPr>
          <p:nvPr>
            <p:ph type="dt" sz="half" idx="10"/>
          </p:nvPr>
        </p:nvSpPr>
        <p:spPr/>
        <p:txBody>
          <a:bodyPr/>
          <a:lstStyle/>
          <a:p>
            <a:fld id="{E9D87670-1776-4542-AF77-0049682DF8EC}" type="datetimeFigureOut">
              <a:rPr lang="ar-SA" smtClean="0"/>
              <a:t>22/01/38</a:t>
            </a:fld>
            <a:endParaRPr lang="ar-SA"/>
          </a:p>
        </p:txBody>
      </p:sp>
      <p:sp>
        <p:nvSpPr>
          <p:cNvPr id="7" name="Footer Placeholder 6"/>
          <p:cNvSpPr>
            <a:spLocks noGrp="1"/>
          </p:cNvSpPr>
          <p:nvPr>
            <p:ph type="ftr" sz="quarter" idx="11"/>
          </p:nvPr>
        </p:nvSpPr>
        <p:spPr/>
        <p:txBody>
          <a:bodyPr/>
          <a:lstStyle/>
          <a:p>
            <a:endParaRPr lang="ar-SA"/>
          </a:p>
        </p:txBody>
      </p:sp>
      <p:sp>
        <p:nvSpPr>
          <p:cNvPr id="8" name="Slide Number Placeholder 7"/>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20028292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9D87670-1776-4542-AF77-0049682DF8EC}" type="datetimeFigureOut">
              <a:rPr lang="ar-SA" smtClean="0"/>
              <a:t>22/01/38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6459925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E9D87670-1776-4542-AF77-0049682DF8EC}" type="datetimeFigureOut">
              <a:rPr lang="ar-SA" smtClean="0"/>
              <a:t>22/01/38</a:t>
            </a:fld>
            <a:endParaRPr lang="ar-SA"/>
          </a:p>
        </p:txBody>
      </p:sp>
      <p:sp>
        <p:nvSpPr>
          <p:cNvPr id="9" name="Footer Placeholder 8"/>
          <p:cNvSpPr>
            <a:spLocks noGrp="1"/>
          </p:cNvSpPr>
          <p:nvPr>
            <p:ph type="ftr" sz="quarter" idx="11"/>
          </p:nvPr>
        </p:nvSpPr>
        <p:spPr/>
        <p:txBody>
          <a:bodyPr/>
          <a:lstStyle/>
          <a:p>
            <a:endParaRPr lang="ar-SA"/>
          </a:p>
        </p:txBody>
      </p:sp>
      <p:sp>
        <p:nvSpPr>
          <p:cNvPr id="10" name="Slide Number Placeholder 9"/>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987805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D87670-1776-4542-AF77-0049682DF8EC}"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7241932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E9D87670-1776-4542-AF77-0049682DF8EC}" type="datetimeFigureOut">
              <a:rPr lang="ar-SA" smtClean="0"/>
              <a:t>22/01/38</a:t>
            </a:fld>
            <a:endParaRPr lang="ar-SA"/>
          </a:p>
        </p:txBody>
      </p:sp>
      <p:sp>
        <p:nvSpPr>
          <p:cNvPr id="9" name="Footer Placeholder 8"/>
          <p:cNvSpPr>
            <a:spLocks noGrp="1"/>
          </p:cNvSpPr>
          <p:nvPr>
            <p:ph type="ftr" sz="quarter" idx="11"/>
          </p:nvPr>
        </p:nvSpPr>
        <p:spPr>
          <a:xfrm>
            <a:off x="3499101" y="6356350"/>
            <a:ext cx="5911517" cy="365125"/>
          </a:xfrm>
        </p:spPr>
        <p:txBody>
          <a:bodyPr/>
          <a:lstStyle/>
          <a:p>
            <a:endParaRPr lang="ar-SA"/>
          </a:p>
        </p:txBody>
      </p:sp>
      <p:sp>
        <p:nvSpPr>
          <p:cNvPr id="10" name="Slide Number Placeholder 9"/>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4051198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9D87670-1776-4542-AF77-0049682DF8EC}" type="datetimeFigureOut">
              <a:rPr lang="ar-SA" smtClean="0"/>
              <a:t>22/01/38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7959853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9D87670-1776-4542-AF77-0049682DF8EC}" type="datetimeFigureOut">
              <a:rPr lang="ar-SA" smtClean="0"/>
              <a:t>22/01/38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603494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9D87670-1776-4542-AF77-0049682DF8EC}"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3722497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9D87670-1776-4542-AF77-0049682DF8EC}" type="datetimeFigureOut">
              <a:rPr lang="ar-SA" smtClean="0"/>
              <a:t>22/01/38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2136133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845127" y="2507550"/>
            <a:ext cx="5156200" cy="36805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72200" y="2507550"/>
            <a:ext cx="5181601" cy="36805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E9D87670-1776-4542-AF77-0049682DF8EC}" type="datetimeFigureOut">
              <a:rPr lang="ar-SA" smtClean="0"/>
              <a:t>22/01/38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3DB379D8-6469-4537-ABBC-CEE9C0AE03E6}"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extLst>
      <p:ext uri="{BB962C8B-B14F-4D97-AF65-F5344CB8AC3E}">
        <p14:creationId xmlns:p14="http://schemas.microsoft.com/office/powerpoint/2010/main" val="3775724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9D87670-1776-4542-AF77-0049682DF8EC}" type="datetimeFigureOut">
              <a:rPr lang="ar-SA" smtClean="0"/>
              <a:t>22/01/38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3DB379D8-6469-4537-ABBC-CEE9C0AE03E6}" type="slidenum">
              <a:rPr lang="ar-SA" smtClean="0"/>
              <a:t>‹#›</a:t>
            </a:fld>
            <a:endParaRPr lang="ar-SA"/>
          </a:p>
        </p:txBody>
      </p:sp>
      <p:sp>
        <p:nvSpPr>
          <p:cNvPr id="6" name="Title 5"/>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val="2561126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D87670-1776-4542-AF77-0049682DF8EC}" type="datetimeFigureOut">
              <a:rPr lang="ar-SA" smtClean="0"/>
              <a:t>22/01/38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786260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D87670-1776-4542-AF77-0049682DF8EC}" type="datetimeFigureOut">
              <a:rPr lang="ar-SA" smtClean="0"/>
              <a:t>22/01/38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44157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D87670-1776-4542-AF77-0049682DF8EC}" type="datetimeFigureOut">
              <a:rPr lang="ar-SA" smtClean="0"/>
              <a:t>22/01/38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DB379D8-6469-4537-ABBC-CEE9C0AE03E6}" type="slidenum">
              <a:rPr lang="ar-SA" smtClean="0"/>
              <a:t>‹#›</a:t>
            </a:fld>
            <a:endParaRPr lang="ar-SA"/>
          </a:p>
        </p:txBody>
      </p:sp>
    </p:spTree>
    <p:extLst>
      <p:ext uri="{BB962C8B-B14F-4D97-AF65-F5344CB8AC3E}">
        <p14:creationId xmlns:p14="http://schemas.microsoft.com/office/powerpoint/2010/main" val="1900492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E9D87670-1776-4542-AF77-0049682DF8EC}" type="datetimeFigureOut">
              <a:rPr lang="ar-SA" smtClean="0"/>
              <a:t>22/01/38</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ar-SA"/>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3DB379D8-6469-4537-ABBC-CEE9C0AE03E6}" type="slidenum">
              <a:rPr lang="ar-SA" smtClean="0"/>
              <a:t>‹#›</a:t>
            </a:fld>
            <a:endParaRPr lang="ar-SA"/>
          </a:p>
        </p:txBody>
      </p:sp>
    </p:spTree>
    <p:extLst>
      <p:ext uri="{BB962C8B-B14F-4D97-AF65-F5344CB8AC3E}">
        <p14:creationId xmlns:p14="http://schemas.microsoft.com/office/powerpoint/2010/main" val="416347286"/>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r">
              <a:defRPr sz="1100">
                <a:solidFill>
                  <a:schemeClr val="tx1">
                    <a:lumMod val="50000"/>
                    <a:lumOff val="50000"/>
                  </a:schemeClr>
                </a:solidFill>
              </a:defRPr>
            </a:lvl1pPr>
          </a:lstStyle>
          <a:p>
            <a:fld id="{E9D87670-1776-4542-AF77-0049682DF8EC}" type="datetimeFigureOut">
              <a:rPr lang="ar-SA" smtClean="0"/>
              <a:t>22/01/38</a:t>
            </a:fld>
            <a:endParaRPr lang="ar-SA"/>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r">
              <a:defRPr sz="1100">
                <a:solidFill>
                  <a:schemeClr val="tx1">
                    <a:lumMod val="50000"/>
                    <a:lumOff val="50000"/>
                  </a:schemeClr>
                </a:solidFill>
              </a:defRPr>
            </a:lvl1pPr>
          </a:lstStyle>
          <a:p>
            <a:endParaRPr lang="ar-SA"/>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3DB379D8-6469-4537-ABBC-CEE9C0AE03E6}" type="slidenum">
              <a:rPr lang="ar-SA" smtClean="0"/>
              <a:t>‹#›</a:t>
            </a:fld>
            <a:endParaRPr lang="ar-SA"/>
          </a:p>
        </p:txBody>
      </p:sp>
    </p:spTree>
    <p:extLst>
      <p:ext uri="{BB962C8B-B14F-4D97-AF65-F5344CB8AC3E}">
        <p14:creationId xmlns:p14="http://schemas.microsoft.com/office/powerpoint/2010/main" val="619698115"/>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xStyles>
    <p:titleStyle>
      <a:lvl1pPr algn="r" defTabSz="914400" rtl="1"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r" defTabSz="914400" rtl="1" eaLnBrk="1" latinLnBrk="0" hangingPunct="1">
        <a:lnSpc>
          <a:spcPct val="90000"/>
        </a:lnSpc>
        <a:spcBef>
          <a:spcPts val="1200"/>
        </a:spcBef>
        <a:buClr>
          <a:schemeClr val="accent1"/>
        </a:buClr>
        <a:buFont typeface="Wingdings 2" pitchFamily="18" charset="2"/>
        <a:buChar char=""/>
        <a:defRPr sz="2000" kern="1200">
          <a:solidFill>
            <a:schemeClr val="tx1">
              <a:lumMod val="75000"/>
              <a:lumOff val="25000"/>
            </a:schemeClr>
          </a:solidFill>
          <a:latin typeface="+mn-lt"/>
          <a:ea typeface="+mn-ea"/>
          <a:cs typeface="+mn-cs"/>
        </a:defRPr>
      </a:lvl1pPr>
      <a:lvl2pPr marL="6858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75000"/>
              <a:lumOff val="25000"/>
            </a:schemeClr>
          </a:solidFill>
          <a:latin typeface="+mn-lt"/>
          <a:ea typeface="+mn-ea"/>
          <a:cs typeface="+mn-cs"/>
        </a:defRPr>
      </a:lvl2pPr>
      <a:lvl3pPr marL="11430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75000"/>
              <a:lumOff val="25000"/>
            </a:schemeClr>
          </a:solidFill>
          <a:latin typeface="+mn-lt"/>
          <a:ea typeface="+mn-ea"/>
          <a:cs typeface="+mn-cs"/>
        </a:defRPr>
      </a:lvl3pPr>
      <a:lvl4pPr marL="16002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4pPr>
      <a:lvl5pPr marL="2057400" indent="-18288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5pPr>
      <a:lvl6pPr marL="25146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6pPr>
      <a:lvl7pPr marL="29718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7pPr>
      <a:lvl8pPr marL="34290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8pPr>
      <a:lvl9pPr marL="3886200" indent="-228600" algn="r" defTabSz="914400" rtl="1"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55093" y="1298448"/>
            <a:ext cx="7729955" cy="2481982"/>
          </a:xfrm>
        </p:spPr>
        <p:txBody>
          <a:bodyPr>
            <a:normAutofit/>
          </a:bodyPr>
          <a:lstStyle/>
          <a:p>
            <a:pPr algn="ctr"/>
            <a:r>
              <a:rPr lang="ar-SA" sz="6600" b="1" dirty="0" smtClean="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كتابة </a:t>
            </a:r>
            <a:br>
              <a:rPr lang="ar-SA" sz="6600" b="1" dirty="0" smtClean="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ar-SA" sz="6600" b="1" dirty="0" smtClean="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ملخص البحث ومقدمته</a:t>
            </a:r>
            <a:endParaRPr lang="ar-SA" sz="66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عنوان فرعي 2"/>
          <p:cNvSpPr>
            <a:spLocks noGrp="1"/>
          </p:cNvSpPr>
          <p:nvPr>
            <p:ph type="subTitle" idx="1"/>
          </p:nvPr>
        </p:nvSpPr>
        <p:spPr/>
        <p:txBody>
          <a:bodyPr>
            <a:normAutofit/>
          </a:bodyPr>
          <a:lstStyle/>
          <a:p>
            <a:pPr algn="ctr"/>
            <a:r>
              <a:rPr lang="ar-SA"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الورشة الخامسة: ضمن ورش مقرر دراسات وأبحاث</a:t>
            </a:r>
            <a:endParaRPr lang="ar-SA"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7" name="صورة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3308" y="928047"/>
            <a:ext cx="2647666" cy="4995081"/>
          </a:xfrm>
          <a:prstGeom prst="rect">
            <a:avLst/>
          </a:prstGeom>
        </p:spPr>
      </p:pic>
    </p:spTree>
    <p:extLst>
      <p:ext uri="{BB962C8B-B14F-4D97-AF65-F5344CB8AC3E}">
        <p14:creationId xmlns:p14="http://schemas.microsoft.com/office/powerpoint/2010/main" val="2205580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lgn="ctr">
              <a:buNone/>
            </a:pPr>
            <a:r>
              <a:rPr lang="ar-SA" sz="2800" b="1" dirty="0" smtClean="0"/>
              <a:t>نشاط</a:t>
            </a:r>
          </a:p>
          <a:p>
            <a:pPr marL="0" indent="0" algn="ctr">
              <a:buNone/>
            </a:pPr>
            <a:endParaRPr lang="ar-SA" sz="2800" b="1" dirty="0"/>
          </a:p>
          <a:p>
            <a:pPr marL="0" indent="0" algn="ctr">
              <a:buNone/>
            </a:pPr>
            <a:r>
              <a:rPr lang="ar-SA" sz="2800" b="1" dirty="0" smtClean="0"/>
              <a:t>اكتبي ملخص </a:t>
            </a:r>
            <a:r>
              <a:rPr lang="ar-SA" sz="2800" b="1" dirty="0" err="1" smtClean="0"/>
              <a:t>لاحدى</a:t>
            </a:r>
            <a:r>
              <a:rPr lang="ar-SA" sz="2800" b="1" dirty="0" smtClean="0"/>
              <a:t> الدراسات المتاحة أمامك بحيث لا تتجاوزي 250 كلمة.</a:t>
            </a:r>
            <a:endParaRPr lang="ar-SA" sz="2800" b="1" dirty="0"/>
          </a:p>
        </p:txBody>
      </p:sp>
      <p:pic>
        <p:nvPicPr>
          <p:cNvPr id="9" name="Picture 8" descr="نتيجة بحث الصور عن نشاط جماعي"/>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661" y="1043178"/>
            <a:ext cx="2852382"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8247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pPr algn="ctr"/>
            <a:r>
              <a:rPr lang="ar-SA" b="1" dirty="0" smtClean="0">
                <a:solidFill>
                  <a:srgbClr val="002060"/>
                </a:solidFill>
                <a:effectLst>
                  <a:outerShdw blurRad="38100" dist="38100" dir="2700000" algn="tl">
                    <a:srgbClr val="000000">
                      <a:alpha val="43137"/>
                    </a:srgbClr>
                  </a:outerShdw>
                </a:effectLst>
              </a:rPr>
              <a:t>مقدمة البحث</a:t>
            </a:r>
            <a:endParaRPr lang="ar-SA" b="1" dirty="0">
              <a:solidFill>
                <a:srgbClr val="002060"/>
              </a:solidFill>
              <a:effectLst>
                <a:outerShdw blurRad="38100" dist="38100" dir="2700000" algn="tl">
                  <a:srgbClr val="000000">
                    <a:alpha val="43137"/>
                  </a:srgbClr>
                </a:outerShdw>
              </a:effectLst>
            </a:endParaRPr>
          </a:p>
        </p:txBody>
      </p:sp>
      <p:pic>
        <p:nvPicPr>
          <p:cNvPr id="1026" name="Picture 2" descr="نتيجة بحث الصور عن مقدم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3306" y="914401"/>
            <a:ext cx="2634019" cy="4995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6669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sz="4000" b="1" dirty="0">
                <a:solidFill>
                  <a:srgbClr val="002060"/>
                </a:solidFill>
              </a:rPr>
              <a:t>مقدمة البحث</a:t>
            </a:r>
            <a:r>
              <a:rPr lang="ar-SA" b="1" dirty="0"/>
              <a:t/>
            </a:r>
            <a:br>
              <a:rPr lang="ar-SA" b="1" dirty="0"/>
            </a:br>
            <a:endParaRPr lang="ar-SA" dirty="0"/>
          </a:p>
        </p:txBody>
      </p:sp>
      <p:sp>
        <p:nvSpPr>
          <p:cNvPr id="3" name="عنصر نائب للمحتوى 2"/>
          <p:cNvSpPr>
            <a:spLocks noGrp="1"/>
          </p:cNvSpPr>
          <p:nvPr>
            <p:ph idx="1"/>
          </p:nvPr>
        </p:nvSpPr>
        <p:spPr/>
        <p:txBody>
          <a:bodyPr>
            <a:normAutofit/>
          </a:bodyPr>
          <a:lstStyle/>
          <a:p>
            <a:pPr algn="just">
              <a:lnSpc>
                <a:spcPct val="150000"/>
              </a:lnSpc>
            </a:pPr>
            <a:r>
              <a:rPr lang="ar-SA" sz="2800" dirty="0" smtClean="0">
                <a:latin typeface="Arial" panose="020B0604020202020204" pitchFamily="34" charset="0"/>
                <a:cs typeface="Arial" panose="020B0604020202020204" pitchFamily="34" charset="0"/>
              </a:rPr>
              <a:t>يمكن </a:t>
            </a:r>
            <a:r>
              <a:rPr lang="ar-SA" sz="2800" dirty="0">
                <a:latin typeface="Arial" panose="020B0604020202020204" pitchFamily="34" charset="0"/>
                <a:cs typeface="Arial" panose="020B0604020202020204" pitchFamily="34" charset="0"/>
              </a:rPr>
              <a:t>تعريف البحث بأنه كتابةٌ مفصّلةٌ في موضوعٍ معيّنٍ ومحددٍ، يهدف إلى إبراز فكرةٍ أو مجموعة أفكارٍ حول هذا الموضوع، لذلك يجب على الكاتب أن يبرز موضوعه بطريقةٍ مرتبةٍ بسلاسةٍ وتدرّجٍ بالفكرة لإتاحة الفرصة للقارئ لفهم موضوع البحث. </a:t>
            </a:r>
          </a:p>
          <a:p>
            <a:pPr marL="0" indent="0">
              <a:buNone/>
            </a:pPr>
            <a:endParaRPr lang="ar-SA" dirty="0"/>
          </a:p>
        </p:txBody>
      </p:sp>
    </p:spTree>
    <p:extLst>
      <p:ext uri="{BB962C8B-B14F-4D97-AF65-F5344CB8AC3E}">
        <p14:creationId xmlns:p14="http://schemas.microsoft.com/office/powerpoint/2010/main" val="30342376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smtClean="0">
                <a:solidFill>
                  <a:srgbClr val="002060"/>
                </a:solidFill>
              </a:rPr>
              <a:t>مقدمة</a:t>
            </a:r>
            <a:br>
              <a:rPr lang="ar-SA" b="1" dirty="0" smtClean="0">
                <a:solidFill>
                  <a:srgbClr val="002060"/>
                </a:solidFill>
              </a:rPr>
            </a:br>
            <a:r>
              <a:rPr lang="ar-SA" b="1" dirty="0" smtClean="0">
                <a:solidFill>
                  <a:srgbClr val="002060"/>
                </a:solidFill>
              </a:rPr>
              <a:t> </a:t>
            </a:r>
            <a:r>
              <a:rPr lang="ar-SA" b="1" dirty="0">
                <a:solidFill>
                  <a:srgbClr val="002060"/>
                </a:solidFill>
              </a:rPr>
              <a:t>البحث</a:t>
            </a:r>
            <a:endParaRPr lang="ar-SA" dirty="0"/>
          </a:p>
        </p:txBody>
      </p:sp>
      <p:sp>
        <p:nvSpPr>
          <p:cNvPr id="3" name="عنصر نائب للمحتوى 2"/>
          <p:cNvSpPr>
            <a:spLocks noGrp="1"/>
          </p:cNvSpPr>
          <p:nvPr>
            <p:ph idx="1"/>
          </p:nvPr>
        </p:nvSpPr>
        <p:spPr>
          <a:xfrm>
            <a:off x="3630305" y="864108"/>
            <a:ext cx="8106770" cy="5120640"/>
          </a:xfrm>
        </p:spPr>
        <p:txBody>
          <a:bodyPr>
            <a:noAutofit/>
          </a:bodyPr>
          <a:lstStyle/>
          <a:p>
            <a:pPr algn="just">
              <a:lnSpc>
                <a:spcPct val="100000"/>
              </a:lnSpc>
            </a:pPr>
            <a:r>
              <a:rPr lang="ar-SA" sz="2400" dirty="0" smtClean="0">
                <a:latin typeface="Arial" panose="020B0604020202020204" pitchFamily="34" charset="0"/>
                <a:cs typeface="Arial" panose="020B0604020202020204" pitchFamily="34" charset="0"/>
              </a:rPr>
              <a:t>أين تكتب؟</a:t>
            </a:r>
          </a:p>
          <a:p>
            <a:pPr marL="0" indent="0" algn="just">
              <a:lnSpc>
                <a:spcPct val="100000"/>
              </a:lnSpc>
              <a:buNone/>
            </a:pPr>
            <a:r>
              <a:rPr lang="ar-SA" sz="2400" dirty="0" smtClean="0">
                <a:latin typeface="Arial" panose="020B0604020202020204" pitchFamily="34" charset="0"/>
                <a:cs typeface="Arial" panose="020B0604020202020204" pitchFamily="34" charset="0"/>
              </a:rPr>
              <a:t>مباشرة بعد العنوان، الملخص، الكلمات المفتاحية</a:t>
            </a:r>
            <a:endParaRPr lang="ar-SA" sz="2400" dirty="0">
              <a:latin typeface="Arial" panose="020B0604020202020204" pitchFamily="34" charset="0"/>
              <a:cs typeface="Arial" panose="020B0604020202020204" pitchFamily="34" charset="0"/>
            </a:endParaRPr>
          </a:p>
          <a:p>
            <a:pPr marL="0" indent="0" algn="just">
              <a:lnSpc>
                <a:spcPct val="100000"/>
              </a:lnSpc>
              <a:buNone/>
            </a:pPr>
            <a:r>
              <a:rPr lang="ar-SA" sz="2400" dirty="0" smtClean="0">
                <a:latin typeface="Arial" panose="020B0604020202020204" pitchFamily="34" charset="0"/>
                <a:cs typeface="Arial" panose="020B0604020202020204" pitchFamily="34" charset="0"/>
              </a:rPr>
              <a:t>ما الذي ينبغي أن تشمله؟</a:t>
            </a:r>
          </a:p>
          <a:p>
            <a:pPr marL="457200" indent="-457200" algn="just">
              <a:lnSpc>
                <a:spcPct val="100000"/>
              </a:lnSpc>
              <a:buFont typeface="+mj-lt"/>
              <a:buAutoNum type="arabicPeriod"/>
            </a:pPr>
            <a:r>
              <a:rPr lang="ar-SA" sz="2400" dirty="0" smtClean="0">
                <a:latin typeface="Arial" panose="020B0604020202020204" pitchFamily="34" charset="0"/>
                <a:cs typeface="Arial" panose="020B0604020202020204" pitchFamily="34" charset="0"/>
              </a:rPr>
              <a:t>عرض عام لأهمية ومحفزات الدراسة</a:t>
            </a:r>
          </a:p>
          <a:p>
            <a:pPr marL="457200" indent="-457200" algn="just">
              <a:lnSpc>
                <a:spcPct val="100000"/>
              </a:lnSpc>
              <a:buFont typeface="+mj-lt"/>
              <a:buAutoNum type="arabicPeriod"/>
            </a:pPr>
            <a:r>
              <a:rPr lang="ar-SA" sz="2400" dirty="0" smtClean="0">
                <a:latin typeface="Arial" panose="020B0604020202020204" pitchFamily="34" charset="0"/>
                <a:cs typeface="Arial" panose="020B0604020202020204" pitchFamily="34" charset="0"/>
              </a:rPr>
              <a:t>تحديد أكبر وتفاصيل أكثر</a:t>
            </a:r>
          </a:p>
          <a:p>
            <a:pPr marL="457200" indent="-457200" algn="just">
              <a:lnSpc>
                <a:spcPct val="100000"/>
              </a:lnSpc>
              <a:buFont typeface="+mj-lt"/>
              <a:buAutoNum type="arabicPeriod"/>
            </a:pPr>
            <a:r>
              <a:rPr lang="ar-SA" sz="2400" dirty="0" smtClean="0">
                <a:latin typeface="Arial" panose="020B0604020202020204" pitchFamily="34" charset="0"/>
                <a:cs typeface="Arial" panose="020B0604020202020204" pitchFamily="34" charset="0"/>
              </a:rPr>
              <a:t>الاستشهاد بالدراسات الأخرى التي ترتبط بشكل مباشر بالدراسة في نمط تاريخي الأقدم أولاً ثم الأحدث.</a:t>
            </a:r>
          </a:p>
          <a:p>
            <a:pPr marL="457200" indent="-457200" algn="just">
              <a:lnSpc>
                <a:spcPct val="100000"/>
              </a:lnSpc>
              <a:buFont typeface="+mj-lt"/>
              <a:buAutoNum type="arabicPeriod"/>
            </a:pPr>
            <a:r>
              <a:rPr lang="ar-SA" sz="2400" dirty="0" smtClean="0">
                <a:latin typeface="Arial" panose="020B0604020202020204" pitchFamily="34" charset="0"/>
                <a:cs typeface="Arial" panose="020B0604020202020204" pitchFamily="34" charset="0"/>
              </a:rPr>
              <a:t>رسم خريطة طريق بالكتابة عن كيفية اسهام الباحث في تطوير البحث أو إيجاد حل أفضل للمشكلة.</a:t>
            </a:r>
            <a:endParaRPr lang="ar-S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2263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rPr>
              <a:t>مقدمة </a:t>
            </a:r>
            <a:r>
              <a:rPr lang="ar-SA" b="1" dirty="0" smtClean="0">
                <a:solidFill>
                  <a:srgbClr val="002060"/>
                </a:solidFill>
              </a:rPr>
              <a:t/>
            </a:r>
            <a:br>
              <a:rPr lang="ar-SA" b="1" dirty="0" smtClean="0">
                <a:solidFill>
                  <a:srgbClr val="002060"/>
                </a:solidFill>
              </a:rPr>
            </a:br>
            <a:r>
              <a:rPr lang="ar-SA" b="1" dirty="0" smtClean="0">
                <a:solidFill>
                  <a:srgbClr val="002060"/>
                </a:solidFill>
              </a:rPr>
              <a:t>البحث</a:t>
            </a:r>
            <a:endParaRPr lang="ar-SA" dirty="0"/>
          </a:p>
        </p:txBody>
      </p:sp>
      <p:sp>
        <p:nvSpPr>
          <p:cNvPr id="3" name="عنصر نائب للمحتوى 2"/>
          <p:cNvSpPr>
            <a:spLocks noGrp="1"/>
          </p:cNvSpPr>
          <p:nvPr>
            <p:ph idx="1"/>
          </p:nvPr>
        </p:nvSpPr>
        <p:spPr/>
        <p:txBody>
          <a:bodyPr>
            <a:normAutofit/>
          </a:bodyPr>
          <a:lstStyle/>
          <a:p>
            <a:pPr marL="0" indent="0" algn="just">
              <a:buNone/>
            </a:pPr>
            <a:r>
              <a:rPr lang="ar-SA" sz="2800" b="1" dirty="0" smtClean="0">
                <a:latin typeface="Arial" panose="020B0604020202020204" pitchFamily="34" charset="0"/>
                <a:cs typeface="Arial" panose="020B0604020202020204" pitchFamily="34" charset="0"/>
              </a:rPr>
              <a:t>أقسامها:</a:t>
            </a:r>
          </a:p>
          <a:p>
            <a:pPr marL="0" indent="0" algn="just">
              <a:buNone/>
            </a:pPr>
            <a:endParaRPr lang="ar-SA" sz="2800" b="1" dirty="0">
              <a:latin typeface="Arial" panose="020B0604020202020204" pitchFamily="34" charset="0"/>
              <a:cs typeface="Arial" panose="020B0604020202020204" pitchFamily="34" charset="0"/>
            </a:endParaRPr>
          </a:p>
          <a:p>
            <a:pPr marL="0" indent="0" algn="just">
              <a:buNone/>
            </a:pPr>
            <a:r>
              <a:rPr lang="ar-SA" sz="2800" dirty="0">
                <a:latin typeface="Arial" panose="020B0604020202020204" pitchFamily="34" charset="0"/>
                <a:cs typeface="Arial" panose="020B0604020202020204" pitchFamily="34" charset="0"/>
              </a:rPr>
              <a:t>من الأفضل أن تحتوي مقدمة البحث على ثلاثة أقسام هي: </a:t>
            </a:r>
          </a:p>
          <a:p>
            <a:pPr marL="514350" indent="-514350" algn="just">
              <a:buFont typeface="+mj-lt"/>
              <a:buAutoNum type="arabicPeriod"/>
            </a:pPr>
            <a:r>
              <a:rPr lang="ar-SA" sz="2800" dirty="0">
                <a:latin typeface="Arial" panose="020B0604020202020204" pitchFamily="34" charset="0"/>
                <a:cs typeface="Arial" panose="020B0604020202020204" pitchFamily="34" charset="0"/>
              </a:rPr>
              <a:t>تحضير القارئ، أو المستمع إلى فكرة البحث.</a:t>
            </a:r>
          </a:p>
          <a:p>
            <a:pPr marL="514350" indent="-514350" algn="just">
              <a:buFont typeface="+mj-lt"/>
              <a:buAutoNum type="arabicPeriod"/>
            </a:pPr>
            <a:r>
              <a:rPr lang="ar-SA" sz="2800" dirty="0">
                <a:latin typeface="Arial" panose="020B0604020202020204" pitchFamily="34" charset="0"/>
                <a:cs typeface="Arial" panose="020B0604020202020204" pitchFamily="34" charset="0"/>
              </a:rPr>
              <a:t>بيان وجهة نظر كاتب البحث في بحثه.</a:t>
            </a:r>
          </a:p>
          <a:p>
            <a:pPr marL="514350" indent="-514350" algn="just">
              <a:buFont typeface="+mj-lt"/>
              <a:buAutoNum type="arabicPeriod"/>
            </a:pPr>
            <a:r>
              <a:rPr lang="ar-SA" sz="2800" dirty="0">
                <a:latin typeface="Arial" panose="020B0604020202020204" pitchFamily="34" charset="0"/>
                <a:cs typeface="Arial" panose="020B0604020202020204" pitchFamily="34" charset="0"/>
              </a:rPr>
              <a:t>بيان طريقة إثبات وجهة نظر الكاتب في موضوع البحث.</a:t>
            </a:r>
          </a:p>
          <a:p>
            <a:pPr marL="0" indent="0" algn="just">
              <a:buNone/>
            </a:pPr>
            <a:endParaRPr lang="ar-SA" dirty="0"/>
          </a:p>
        </p:txBody>
      </p:sp>
    </p:spTree>
    <p:extLst>
      <p:ext uri="{BB962C8B-B14F-4D97-AF65-F5344CB8AC3E}">
        <p14:creationId xmlns:p14="http://schemas.microsoft.com/office/powerpoint/2010/main" val="30984034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rPr>
              <a:t>مقدمة </a:t>
            </a:r>
            <a:br>
              <a:rPr lang="ar-SA" b="1" dirty="0">
                <a:solidFill>
                  <a:srgbClr val="002060"/>
                </a:solidFill>
              </a:rPr>
            </a:br>
            <a:r>
              <a:rPr lang="ar-SA" b="1" dirty="0">
                <a:solidFill>
                  <a:srgbClr val="002060"/>
                </a:solidFill>
              </a:rPr>
              <a:t>البحث</a:t>
            </a:r>
            <a:endParaRPr lang="ar-SA" dirty="0"/>
          </a:p>
        </p:txBody>
      </p:sp>
      <p:sp>
        <p:nvSpPr>
          <p:cNvPr id="3" name="عنصر نائب للمحتوى 2"/>
          <p:cNvSpPr>
            <a:spLocks noGrp="1"/>
          </p:cNvSpPr>
          <p:nvPr>
            <p:ph idx="1"/>
          </p:nvPr>
        </p:nvSpPr>
        <p:spPr>
          <a:xfrm>
            <a:off x="3869268" y="450376"/>
            <a:ext cx="7315200" cy="5534372"/>
          </a:xfrm>
        </p:spPr>
        <p:txBody>
          <a:bodyPr>
            <a:noAutofit/>
          </a:bodyPr>
          <a:lstStyle/>
          <a:p>
            <a:pPr marL="0" indent="0" algn="just">
              <a:lnSpc>
                <a:spcPct val="150000"/>
              </a:lnSpc>
              <a:buNone/>
            </a:pPr>
            <a:r>
              <a:rPr lang="ar-SA" sz="2800" dirty="0">
                <a:latin typeface="Arial" panose="020B0604020202020204" pitchFamily="34" charset="0"/>
                <a:cs typeface="Arial" panose="020B0604020202020204" pitchFamily="34" charset="0"/>
              </a:rPr>
              <a:t/>
            </a:r>
            <a:br>
              <a:rPr lang="ar-SA" sz="2800" dirty="0">
                <a:latin typeface="Arial" panose="020B0604020202020204" pitchFamily="34" charset="0"/>
                <a:cs typeface="Arial" panose="020B0604020202020204" pitchFamily="34" charset="0"/>
              </a:rPr>
            </a:br>
            <a:r>
              <a:rPr lang="ar-SA" sz="2800" dirty="0">
                <a:latin typeface="Arial" panose="020B0604020202020204" pitchFamily="34" charset="0"/>
                <a:cs typeface="Arial" panose="020B0604020202020204" pitchFamily="34" charset="0"/>
              </a:rPr>
              <a:t>إنّ الدخول بموضوع البحث بشكل مباشر غير محبب، كما أنّ المقدمة الطويلة غير محببة أيضاً، لذا يجب أن تكون المقدمة ليست بالمختصرة جداً ولا بالطويلة، وعدم البدء بعباراتٍ عامةٍ فإذا كان موضوع البحث يتكلم </a:t>
            </a:r>
            <a:r>
              <a:rPr lang="ar-SA" sz="2800" dirty="0" smtClean="0">
                <a:latin typeface="Arial" panose="020B0604020202020204" pitchFamily="34" charset="0"/>
                <a:cs typeface="Arial" panose="020B0604020202020204" pitchFamily="34" charset="0"/>
              </a:rPr>
              <a:t>عن صعوبات التعلم مثلاً، </a:t>
            </a:r>
            <a:r>
              <a:rPr lang="ar-SA" sz="2800" dirty="0">
                <a:latin typeface="Arial" panose="020B0604020202020204" pitchFamily="34" charset="0"/>
                <a:cs typeface="Arial" panose="020B0604020202020204" pitchFamily="34" charset="0"/>
              </a:rPr>
              <a:t>فلا نبدأ مقدمة البحث بالحديث عن </a:t>
            </a:r>
            <a:r>
              <a:rPr lang="ar-SA" sz="2800" dirty="0" smtClean="0">
                <a:latin typeface="Arial" panose="020B0604020202020204" pitchFamily="34" charset="0"/>
                <a:cs typeface="Arial" panose="020B0604020202020204" pitchFamily="34" charset="0"/>
              </a:rPr>
              <a:t>أهمية </a:t>
            </a:r>
            <a:r>
              <a:rPr lang="ar-SA" sz="2800" dirty="0" smtClean="0">
                <a:latin typeface="Arial" panose="020B0604020202020204" pitchFamily="34" charset="0"/>
                <a:cs typeface="Arial" panose="020B0604020202020204" pitchFamily="34" charset="0"/>
              </a:rPr>
              <a:t>برامج التربية الخاصة بالنسبة لذوي الإعاقة بشكل </a:t>
            </a:r>
            <a:r>
              <a:rPr lang="ar-SA" sz="2800" dirty="0">
                <a:latin typeface="Arial" panose="020B0604020202020204" pitchFamily="34" charset="0"/>
                <a:cs typeface="Arial" panose="020B0604020202020204" pitchFamily="34" charset="0"/>
              </a:rPr>
              <a:t>عام، بل نبدأ م</a:t>
            </a:r>
            <a:r>
              <a:rPr lang="ar-SA" sz="2800" dirty="0" smtClean="0">
                <a:latin typeface="Arial" panose="020B0604020202020204" pitchFamily="34" charset="0"/>
                <a:cs typeface="Arial" panose="020B0604020202020204" pitchFamily="34" charset="0"/>
              </a:rPr>
              <a:t>باشرة </a:t>
            </a:r>
            <a:r>
              <a:rPr lang="ar-SA" sz="2800" dirty="0" smtClean="0">
                <a:latin typeface="Arial" panose="020B0604020202020204" pitchFamily="34" charset="0"/>
                <a:cs typeface="Arial" panose="020B0604020202020204" pitchFamily="34" charset="0"/>
              </a:rPr>
              <a:t>بالحديث </a:t>
            </a:r>
            <a:r>
              <a:rPr lang="ar-SA" sz="2800" dirty="0" smtClean="0">
                <a:latin typeface="Arial" panose="020B0604020202020204" pitchFamily="34" charset="0"/>
                <a:cs typeface="Arial" panose="020B0604020202020204" pitchFamily="34" charset="0"/>
              </a:rPr>
              <a:t>عن مجال صعوبات التعلم.</a:t>
            </a:r>
            <a:endParaRPr lang="ar-SA" sz="2800" dirty="0"/>
          </a:p>
        </p:txBody>
      </p:sp>
    </p:spTree>
    <p:extLst>
      <p:ext uri="{BB962C8B-B14F-4D97-AF65-F5344CB8AC3E}">
        <p14:creationId xmlns:p14="http://schemas.microsoft.com/office/powerpoint/2010/main" val="7098004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rPr>
              <a:t>مقدمة </a:t>
            </a:r>
            <a:r>
              <a:rPr lang="ar-SA" b="1" dirty="0" smtClean="0">
                <a:solidFill>
                  <a:srgbClr val="002060"/>
                </a:solidFill>
              </a:rPr>
              <a:t/>
            </a:r>
            <a:br>
              <a:rPr lang="ar-SA" b="1" dirty="0" smtClean="0">
                <a:solidFill>
                  <a:srgbClr val="002060"/>
                </a:solidFill>
              </a:rPr>
            </a:br>
            <a:r>
              <a:rPr lang="ar-SA" b="1" dirty="0" smtClean="0">
                <a:solidFill>
                  <a:srgbClr val="002060"/>
                </a:solidFill>
              </a:rPr>
              <a:t>البحث</a:t>
            </a:r>
            <a:endParaRPr lang="ar-SA" dirty="0"/>
          </a:p>
        </p:txBody>
      </p:sp>
      <p:sp>
        <p:nvSpPr>
          <p:cNvPr id="3" name="عنصر نائب للمحتوى 2"/>
          <p:cNvSpPr>
            <a:spLocks noGrp="1"/>
          </p:cNvSpPr>
          <p:nvPr>
            <p:ph idx="1"/>
          </p:nvPr>
        </p:nvSpPr>
        <p:spPr>
          <a:xfrm>
            <a:off x="3466531" y="864108"/>
            <a:ext cx="8120417" cy="5120640"/>
          </a:xfrm>
        </p:spPr>
        <p:txBody>
          <a:bodyPr>
            <a:normAutofit/>
          </a:bodyPr>
          <a:lstStyle/>
          <a:p>
            <a:pPr marL="0" indent="0">
              <a:buNone/>
            </a:pPr>
            <a:r>
              <a:rPr lang="ar-SA" sz="2800" b="1" dirty="0" smtClean="0">
                <a:latin typeface="Arial" panose="020B0604020202020204" pitchFamily="34" charset="0"/>
                <a:cs typeface="Arial" panose="020B0604020202020204" pitchFamily="34" charset="0"/>
              </a:rPr>
              <a:t>الشروط </a:t>
            </a:r>
            <a:r>
              <a:rPr lang="ar-SA" sz="2800" b="1" dirty="0">
                <a:latin typeface="Arial" panose="020B0604020202020204" pitchFamily="34" charset="0"/>
                <a:cs typeface="Arial" panose="020B0604020202020204" pitchFamily="34" charset="0"/>
              </a:rPr>
              <a:t>الواجب توفرها </a:t>
            </a:r>
            <a:r>
              <a:rPr lang="ar-SA" sz="2800" b="1" dirty="0" smtClean="0">
                <a:latin typeface="Arial" panose="020B0604020202020204" pitchFamily="34" charset="0"/>
                <a:cs typeface="Arial" panose="020B0604020202020204" pitchFamily="34" charset="0"/>
              </a:rPr>
              <a:t>في مقدمة البحث:</a:t>
            </a:r>
            <a:endParaRPr lang="ar-SA" sz="2800" b="1" dirty="0">
              <a:latin typeface="Arial" panose="020B0604020202020204" pitchFamily="34" charset="0"/>
              <a:cs typeface="Arial" panose="020B0604020202020204" pitchFamily="34" charset="0"/>
            </a:endParaRPr>
          </a:p>
          <a:p>
            <a:pPr marL="514350" indent="-514350">
              <a:buFont typeface="+mj-lt"/>
              <a:buAutoNum type="arabicPeriod"/>
            </a:pPr>
            <a:r>
              <a:rPr lang="ar-SA" sz="2800" dirty="0">
                <a:latin typeface="Arial" panose="020B0604020202020204" pitchFamily="34" charset="0"/>
                <a:cs typeface="Arial" panose="020B0604020202020204" pitchFamily="34" charset="0"/>
              </a:rPr>
              <a:t>البداية بمقدمةٍ تمهيديةٍ للموضوع.</a:t>
            </a:r>
          </a:p>
          <a:p>
            <a:pPr marL="514350" indent="-514350">
              <a:buFont typeface="+mj-lt"/>
              <a:buAutoNum type="arabicPeriod"/>
            </a:pPr>
            <a:r>
              <a:rPr lang="ar-SA" sz="2800" dirty="0">
                <a:latin typeface="Arial" panose="020B0604020202020204" pitchFamily="34" charset="0"/>
                <a:cs typeface="Arial" panose="020B0604020202020204" pitchFamily="34" charset="0"/>
              </a:rPr>
              <a:t>إبراز سبب اختيارنا للموضوع الذي نريد التحدّث عنه.</a:t>
            </a:r>
          </a:p>
          <a:p>
            <a:pPr marL="514350" indent="-514350">
              <a:buFont typeface="+mj-lt"/>
              <a:buAutoNum type="arabicPeriod"/>
            </a:pPr>
            <a:r>
              <a:rPr lang="ar-SA" sz="2800" dirty="0">
                <a:latin typeface="Arial" panose="020B0604020202020204" pitchFamily="34" charset="0"/>
                <a:cs typeface="Arial" panose="020B0604020202020204" pitchFamily="34" charset="0"/>
              </a:rPr>
              <a:t>ذكر الهدف من البحث.</a:t>
            </a:r>
          </a:p>
          <a:p>
            <a:pPr marL="514350" indent="-514350">
              <a:buFont typeface="+mj-lt"/>
              <a:buAutoNum type="arabicPeriod"/>
            </a:pPr>
            <a:r>
              <a:rPr lang="ar-SA" sz="2800" dirty="0">
                <a:latin typeface="Arial" panose="020B0604020202020204" pitchFamily="34" charset="0"/>
                <a:cs typeface="Arial" panose="020B0604020202020204" pitchFamily="34" charset="0"/>
              </a:rPr>
              <a:t>ذكر أقسام البحث وعناوينه الرئيسية.</a:t>
            </a:r>
          </a:p>
          <a:p>
            <a:pPr marL="514350" indent="-514350">
              <a:buFont typeface="+mj-lt"/>
              <a:buAutoNum type="arabicPeriod"/>
            </a:pPr>
            <a:r>
              <a:rPr lang="ar-SA" sz="2800" dirty="0">
                <a:latin typeface="Arial" panose="020B0604020202020204" pitchFamily="34" charset="0"/>
                <a:cs typeface="Arial" panose="020B0604020202020204" pitchFamily="34" charset="0"/>
              </a:rPr>
              <a:t>ذكر الصعوبات التي واجهتنا في إعداد البحث.</a:t>
            </a:r>
          </a:p>
          <a:p>
            <a:pPr marL="514350" indent="-514350">
              <a:buFont typeface="+mj-lt"/>
              <a:buAutoNum type="arabicPeriod"/>
            </a:pPr>
            <a:r>
              <a:rPr lang="ar-SA" sz="2800" dirty="0">
                <a:latin typeface="Arial" panose="020B0604020202020204" pitchFamily="34" charset="0"/>
                <a:cs typeface="Arial" panose="020B0604020202020204" pitchFamily="34" charset="0"/>
              </a:rPr>
              <a:t>الإشارة إلى المراجع التي استرشدنا بها في صياغة محتوى البحث.</a:t>
            </a:r>
          </a:p>
          <a:p>
            <a:pPr marL="514350" indent="-514350">
              <a:buFont typeface="+mj-lt"/>
              <a:buAutoNum type="arabicPeriod"/>
            </a:pPr>
            <a:r>
              <a:rPr lang="ar-SA" sz="2800" dirty="0">
                <a:latin typeface="Arial" panose="020B0604020202020204" pitchFamily="34" charset="0"/>
                <a:cs typeface="Arial" panose="020B0604020202020204" pitchFamily="34" charset="0"/>
              </a:rPr>
              <a:t>لغة الكتابةٍ تكون سليمةٍ، وخالية من الأخطاء الإملائية، واللغوية.</a:t>
            </a:r>
          </a:p>
          <a:p>
            <a:endParaRPr lang="ar-SA" dirty="0"/>
          </a:p>
        </p:txBody>
      </p:sp>
    </p:spTree>
    <p:extLst>
      <p:ext uri="{BB962C8B-B14F-4D97-AF65-F5344CB8AC3E}">
        <p14:creationId xmlns:p14="http://schemas.microsoft.com/office/powerpoint/2010/main" val="16071082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rPr>
              <a:t>مقدمة </a:t>
            </a:r>
            <a:br>
              <a:rPr lang="ar-SA" b="1" dirty="0">
                <a:solidFill>
                  <a:srgbClr val="002060"/>
                </a:solidFill>
              </a:rPr>
            </a:br>
            <a:r>
              <a:rPr lang="ar-SA" b="1" dirty="0">
                <a:solidFill>
                  <a:srgbClr val="002060"/>
                </a:solidFill>
              </a:rPr>
              <a:t>البحث</a:t>
            </a:r>
            <a:endParaRPr lang="ar-SA" dirty="0"/>
          </a:p>
        </p:txBody>
      </p:sp>
      <p:sp>
        <p:nvSpPr>
          <p:cNvPr id="3" name="عنصر نائب للمحتوى 2"/>
          <p:cNvSpPr>
            <a:spLocks noGrp="1"/>
          </p:cNvSpPr>
          <p:nvPr>
            <p:ph idx="1"/>
          </p:nvPr>
        </p:nvSpPr>
        <p:spPr>
          <a:xfrm>
            <a:off x="3869268" y="864108"/>
            <a:ext cx="7315200" cy="3694244"/>
          </a:xfrm>
        </p:spPr>
        <p:txBody>
          <a:bodyPr/>
          <a:lstStyle/>
          <a:p>
            <a:pPr marL="0" indent="0" algn="just">
              <a:lnSpc>
                <a:spcPct val="150000"/>
              </a:lnSpc>
              <a:buNone/>
            </a:pPr>
            <a:r>
              <a:rPr lang="ar-SA" dirty="0"/>
              <a:t/>
            </a:r>
            <a:br>
              <a:rPr lang="ar-SA" dirty="0"/>
            </a:br>
            <a:r>
              <a:rPr lang="ar-SA" sz="2800" dirty="0">
                <a:latin typeface="Arial" panose="020B0604020202020204" pitchFamily="34" charset="0"/>
                <a:cs typeface="Arial" panose="020B0604020202020204" pitchFamily="34" charset="0"/>
              </a:rPr>
              <a:t>من الأفضل تأخير كتابة المقدمة حتى الانتهاء من صياغة البحث بشكل كامل ونهائي، لكون الأفكار التي صيغ بها البحث تكون قد ترسخت في ذهن الكاتب، ويكون أكثر قدرةً على إيجاز الفكرة الرئيسية للبحث بصورةٍ أكثر دقة. </a:t>
            </a:r>
          </a:p>
          <a:p>
            <a:endParaRPr lang="ar-SA"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5265" y="4558352"/>
            <a:ext cx="2799308" cy="2099481"/>
          </a:xfrm>
          <a:prstGeom prst="rect">
            <a:avLst/>
          </a:prstGeom>
        </p:spPr>
      </p:pic>
    </p:spTree>
    <p:extLst>
      <p:ext uri="{BB962C8B-B14F-4D97-AF65-F5344CB8AC3E}">
        <p14:creationId xmlns:p14="http://schemas.microsoft.com/office/powerpoint/2010/main" val="38317928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lnSpc>
                <a:spcPct val="200000"/>
              </a:lnSpc>
            </a:pPr>
            <a:r>
              <a:rPr lang="ar-SA" sz="4000" b="1" dirty="0" smtClean="0">
                <a:solidFill>
                  <a:srgbClr val="002060"/>
                </a:solidFill>
              </a:rPr>
              <a:t/>
            </a:r>
            <a:br>
              <a:rPr lang="ar-SA" sz="4000" b="1" dirty="0" smtClean="0">
                <a:solidFill>
                  <a:srgbClr val="002060"/>
                </a:solidFill>
              </a:rPr>
            </a:br>
            <a:r>
              <a:rPr lang="ar-SA" sz="4400" b="1" dirty="0" smtClean="0">
                <a:solidFill>
                  <a:srgbClr val="002060"/>
                </a:solidFill>
              </a:rPr>
              <a:t>ملخص </a:t>
            </a:r>
            <a:r>
              <a:rPr lang="ar-SA" sz="4400" b="1" dirty="0">
                <a:solidFill>
                  <a:srgbClr val="002060"/>
                </a:solidFill>
              </a:rPr>
              <a:t>البحث</a:t>
            </a:r>
            <a:r>
              <a:rPr lang="ar-SA" b="1" dirty="0"/>
              <a:t/>
            </a:r>
            <a:br>
              <a:rPr lang="ar-SA" b="1" dirty="0"/>
            </a:br>
            <a:endParaRPr lang="ar-SA" dirty="0"/>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19030" y="863600"/>
            <a:ext cx="5814616" cy="5121275"/>
          </a:xfrm>
        </p:spPr>
      </p:pic>
    </p:spTree>
    <p:extLst>
      <p:ext uri="{BB962C8B-B14F-4D97-AF65-F5344CB8AC3E}">
        <p14:creationId xmlns:p14="http://schemas.microsoft.com/office/powerpoint/2010/main" val="32411217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lnSpc>
                <a:spcPct val="200000"/>
              </a:lnSpc>
            </a:pPr>
            <a:r>
              <a:rPr lang="ar-SA" sz="4000" b="1" dirty="0">
                <a:solidFill>
                  <a:srgbClr val="002060"/>
                </a:solidFill>
              </a:rPr>
              <a:t>ملخص البحث</a:t>
            </a:r>
            <a:endParaRPr lang="ar-SA" sz="4000" dirty="0"/>
          </a:p>
        </p:txBody>
      </p:sp>
      <p:sp>
        <p:nvSpPr>
          <p:cNvPr id="3" name="عنصر نائب للمحتوى 2"/>
          <p:cNvSpPr>
            <a:spLocks noGrp="1"/>
          </p:cNvSpPr>
          <p:nvPr>
            <p:ph idx="1"/>
          </p:nvPr>
        </p:nvSpPr>
        <p:spPr/>
        <p:txBody>
          <a:bodyPr>
            <a:normAutofit/>
          </a:bodyPr>
          <a:lstStyle/>
          <a:p>
            <a:pPr marL="0" indent="0" algn="just">
              <a:lnSpc>
                <a:spcPct val="150000"/>
              </a:lnSpc>
              <a:buNone/>
            </a:pPr>
            <a:r>
              <a:rPr lang="ar-SA" sz="28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أولا: ماهي الخلاصة ؟ </a:t>
            </a:r>
            <a:endParaRPr lang="ar-SA" sz="2800" b="1" dirty="0" smtClean="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just">
              <a:lnSpc>
                <a:spcPct val="150000"/>
              </a:lnSpc>
            </a:pPr>
            <a:r>
              <a:rPr lang="ar-SA" sz="2800" dirty="0" smtClean="0">
                <a:latin typeface="Arial" panose="020B0604020202020204" pitchFamily="34" charset="0"/>
                <a:cs typeface="Arial" panose="020B0604020202020204" pitchFamily="34" charset="0"/>
              </a:rPr>
              <a:t>توصف </a:t>
            </a:r>
            <a:r>
              <a:rPr lang="ar-SA" sz="2800" dirty="0">
                <a:latin typeface="Arial" panose="020B0604020202020204" pitchFamily="34" charset="0"/>
                <a:cs typeface="Arial" panose="020B0604020202020204" pitchFamily="34" charset="0"/>
              </a:rPr>
              <a:t>خلاصة البحث بانها مقالة </a:t>
            </a:r>
            <a:r>
              <a:rPr lang="ar-SA" sz="2800" dirty="0" smtClean="0">
                <a:latin typeface="Arial" panose="020B0604020202020204" pitchFamily="34" charset="0"/>
                <a:cs typeface="Arial" panose="020B0604020202020204" pitchFamily="34" charset="0"/>
              </a:rPr>
              <a:t>استدلالية </a:t>
            </a:r>
            <a:r>
              <a:rPr lang="ar-SA" sz="2800" dirty="0">
                <a:latin typeface="Arial" panose="020B0604020202020204" pitchFamily="34" charset="0"/>
                <a:cs typeface="Arial" panose="020B0604020202020204" pitchFamily="34" charset="0"/>
              </a:rPr>
              <a:t>مرجعية قصيرة تكتب على شكل فقرة واحدة وأن </a:t>
            </a:r>
            <a:r>
              <a:rPr lang="ar-SA" sz="2800" dirty="0" smtClean="0">
                <a:latin typeface="Arial" panose="020B0604020202020204" pitchFamily="34" charset="0"/>
                <a:cs typeface="Arial" panose="020B0604020202020204" pitchFamily="34" charset="0"/>
              </a:rPr>
              <a:t>لا تتجاوز </a:t>
            </a:r>
            <a:r>
              <a:rPr lang="ar-SA" sz="2800" dirty="0">
                <a:latin typeface="Arial" panose="020B0604020202020204" pitchFamily="34" charset="0"/>
                <a:cs typeface="Arial" panose="020B0604020202020204" pitchFamily="34" charset="0"/>
              </a:rPr>
              <a:t>كلماتها عن 250 </a:t>
            </a:r>
            <a:r>
              <a:rPr lang="ar-SA" sz="2800" dirty="0" smtClean="0">
                <a:latin typeface="Arial" panose="020B0604020202020204" pitchFamily="34" charset="0"/>
                <a:cs typeface="Arial" panose="020B0604020202020204" pitchFamily="34" charset="0"/>
              </a:rPr>
              <a:t>كلمة، </a:t>
            </a:r>
            <a:r>
              <a:rPr lang="ar-SA" sz="2800" dirty="0">
                <a:latin typeface="Arial" panose="020B0604020202020204" pitchFamily="34" charset="0"/>
                <a:cs typeface="Arial" panose="020B0604020202020204" pitchFamily="34" charset="0"/>
              </a:rPr>
              <a:t>لذلك فهي عبارة عن مراجعة مبكرة للعمل. تتضمن فقرة الخلاصة عدد من ال جمل المترابطة تعكس العمل </a:t>
            </a:r>
            <a:r>
              <a:rPr lang="ar-SA" sz="2800" dirty="0" smtClean="0">
                <a:latin typeface="Arial" panose="020B0604020202020204" pitchFamily="34" charset="0"/>
                <a:cs typeface="Arial" panose="020B0604020202020204" pitchFamily="34" charset="0"/>
              </a:rPr>
              <a:t>المنجز، </a:t>
            </a:r>
            <a:r>
              <a:rPr lang="ar-SA" sz="2800" dirty="0">
                <a:latin typeface="Arial" panose="020B0604020202020204" pitchFamily="34" charset="0"/>
                <a:cs typeface="Arial" panose="020B0604020202020204" pitchFamily="34" charset="0"/>
              </a:rPr>
              <a:t>على أن توفر </a:t>
            </a:r>
            <a:r>
              <a:rPr lang="ar-SA" sz="2800" dirty="0" smtClean="0">
                <a:latin typeface="Arial" panose="020B0604020202020204" pitchFamily="34" charset="0"/>
                <a:cs typeface="Arial" panose="020B0604020202020204" pitchFamily="34" charset="0"/>
              </a:rPr>
              <a:t>للقارئ </a:t>
            </a:r>
            <a:r>
              <a:rPr lang="ar-SA" sz="2800" dirty="0">
                <a:latin typeface="Arial" panose="020B0604020202020204" pitchFamily="34" charset="0"/>
                <a:cs typeface="Arial" panose="020B0604020202020204" pitchFamily="34" charset="0"/>
              </a:rPr>
              <a:t>معلومة علمية يمكن أن يتم </a:t>
            </a:r>
            <a:r>
              <a:rPr lang="ar-SA" sz="2800" dirty="0" smtClean="0">
                <a:latin typeface="Arial" panose="020B0604020202020204" pitchFamily="34" charset="0"/>
                <a:cs typeface="Arial" panose="020B0604020202020204" pitchFamily="34" charset="0"/>
              </a:rPr>
              <a:t>توظيفها </a:t>
            </a:r>
            <a:r>
              <a:rPr lang="ar-SA" sz="2800" dirty="0">
                <a:latin typeface="Arial" panose="020B0604020202020204" pitchFamily="34" charset="0"/>
                <a:cs typeface="Arial" panose="020B0604020202020204" pitchFamily="34" charset="0"/>
              </a:rPr>
              <a:t>في كتابات أخرى ضمن حدود التخصص. </a:t>
            </a:r>
          </a:p>
        </p:txBody>
      </p:sp>
    </p:spTree>
    <p:extLst>
      <p:ext uri="{BB962C8B-B14F-4D97-AF65-F5344CB8AC3E}">
        <p14:creationId xmlns:p14="http://schemas.microsoft.com/office/powerpoint/2010/main" val="2502375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lnSpc>
                <a:spcPct val="150000"/>
              </a:lnSpc>
            </a:pPr>
            <a:r>
              <a:rPr lang="ar-SA" sz="4000" b="1" dirty="0" smtClean="0">
                <a:solidFill>
                  <a:srgbClr val="002060"/>
                </a:solidFill>
                <a:effectLst>
                  <a:outerShdw blurRad="38100" dist="38100" dir="2700000" algn="tl">
                    <a:srgbClr val="000000">
                      <a:alpha val="43137"/>
                    </a:srgbClr>
                  </a:outerShdw>
                </a:effectLst>
              </a:rPr>
              <a:t>ملخص البحث</a:t>
            </a:r>
            <a:endParaRPr lang="ar-SA" sz="4000" b="1" dirty="0">
              <a:solidFill>
                <a:srgbClr val="002060"/>
              </a:solidFill>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p:txBody>
          <a:bodyPr>
            <a:normAutofit/>
          </a:bodyPr>
          <a:lstStyle/>
          <a:p>
            <a:pPr marL="0" indent="0" algn="just">
              <a:lnSpc>
                <a:spcPct val="150000"/>
              </a:lnSpc>
              <a:buNone/>
            </a:pPr>
            <a:r>
              <a:rPr lang="ar-SA" sz="2800" dirty="0" smtClean="0">
                <a:latin typeface="Arial" panose="020B0604020202020204" pitchFamily="34" charset="0"/>
                <a:cs typeface="Arial" panose="020B0604020202020204" pitchFamily="34" charset="0"/>
              </a:rPr>
              <a:t>ولما </a:t>
            </a:r>
            <a:r>
              <a:rPr lang="ar-SA" sz="2800" dirty="0">
                <a:latin typeface="Arial" panose="020B0604020202020204" pitchFamily="34" charset="0"/>
                <a:cs typeface="Arial" panose="020B0604020202020204" pitchFamily="34" charset="0"/>
              </a:rPr>
              <a:t>كانت الخلاصة هي موجز صغير لكل البحث ، فإن مكوناتها لابد أن تتضمن اجوبة على </a:t>
            </a:r>
            <a:r>
              <a:rPr lang="ar-SA" sz="2800" dirty="0" smtClean="0">
                <a:latin typeface="Arial" panose="020B0604020202020204" pitchFamily="34" charset="0"/>
                <a:cs typeface="Arial" panose="020B0604020202020204" pitchFamily="34" charset="0"/>
              </a:rPr>
              <a:t>الأسئلة </a:t>
            </a:r>
            <a:r>
              <a:rPr lang="ar-SA" sz="2800" dirty="0">
                <a:latin typeface="Arial" panose="020B0604020202020204" pitchFamily="34" charset="0"/>
                <a:cs typeface="Arial" panose="020B0604020202020204" pitchFamily="34" charset="0"/>
              </a:rPr>
              <a:t>التالية</a:t>
            </a:r>
            <a:r>
              <a:rPr lang="ar-SA" sz="2800" dirty="0" smtClean="0">
                <a:latin typeface="Arial" panose="020B0604020202020204" pitchFamily="34" charset="0"/>
                <a:cs typeface="Arial" panose="020B0604020202020204" pitchFamily="34" charset="0"/>
              </a:rPr>
              <a:t>:</a:t>
            </a:r>
          </a:p>
          <a:p>
            <a:pPr algn="just">
              <a:lnSpc>
                <a:spcPct val="150000"/>
              </a:lnSpc>
              <a:buFont typeface="Wingdings" panose="05000000000000000000" pitchFamily="2" charset="2"/>
              <a:buChar char="Ø"/>
            </a:pPr>
            <a:r>
              <a:rPr lang="ar-SA" sz="2800" dirty="0" smtClean="0">
                <a:latin typeface="Arial" panose="020B0604020202020204" pitchFamily="34" charset="0"/>
                <a:cs typeface="Arial" panose="020B0604020202020204" pitchFamily="34" charset="0"/>
              </a:rPr>
              <a:t> ماهي </a:t>
            </a:r>
            <a:r>
              <a:rPr lang="ar-SA" sz="2800" dirty="0">
                <a:latin typeface="Arial" panose="020B0604020202020204" pitchFamily="34" charset="0"/>
                <a:cs typeface="Arial" panose="020B0604020202020204" pitchFamily="34" charset="0"/>
              </a:rPr>
              <a:t>طبيعة البحث او الغرض من </a:t>
            </a:r>
            <a:r>
              <a:rPr lang="ar-SA" sz="2800" dirty="0" smtClean="0">
                <a:latin typeface="Arial" panose="020B0604020202020204" pitchFamily="34" charset="0"/>
                <a:cs typeface="Arial" panose="020B0604020202020204" pitchFamily="34" charset="0"/>
              </a:rPr>
              <a:t>إجرائه؟</a:t>
            </a:r>
          </a:p>
          <a:p>
            <a:pPr algn="just">
              <a:lnSpc>
                <a:spcPct val="150000"/>
              </a:lnSpc>
              <a:buFont typeface="Wingdings" panose="05000000000000000000" pitchFamily="2" charset="2"/>
              <a:buChar char="Ø"/>
            </a:pPr>
            <a:r>
              <a:rPr lang="ar-SA" sz="2800" dirty="0" smtClean="0">
                <a:latin typeface="Arial" panose="020B0604020202020204" pitchFamily="34" charset="0"/>
                <a:cs typeface="Arial" panose="020B0604020202020204" pitchFamily="34" charset="0"/>
              </a:rPr>
              <a:t>كيف </a:t>
            </a:r>
            <a:r>
              <a:rPr lang="ar-SA" sz="2800" dirty="0">
                <a:latin typeface="Arial" panose="020B0604020202020204" pitchFamily="34" charset="0"/>
                <a:cs typeface="Arial" panose="020B0604020202020204" pitchFamily="34" charset="0"/>
              </a:rPr>
              <a:t>وضفت المواد والمستلزمات والعدد في تحقيق </a:t>
            </a:r>
            <a:r>
              <a:rPr lang="ar-SA" sz="2800" dirty="0" smtClean="0">
                <a:latin typeface="Arial" panose="020B0604020202020204" pitchFamily="34" charset="0"/>
                <a:cs typeface="Arial" panose="020B0604020202020204" pitchFamily="34" charset="0"/>
              </a:rPr>
              <a:t>الغرض</a:t>
            </a:r>
          </a:p>
          <a:p>
            <a:pPr algn="just">
              <a:lnSpc>
                <a:spcPct val="150000"/>
              </a:lnSpc>
              <a:buFont typeface="Wingdings" panose="05000000000000000000" pitchFamily="2" charset="2"/>
              <a:buChar char="Ø"/>
            </a:pPr>
            <a:r>
              <a:rPr lang="ar-SA" sz="2800" dirty="0" smtClean="0">
                <a:latin typeface="Arial" panose="020B0604020202020204" pitchFamily="34" charset="0"/>
                <a:cs typeface="Arial" panose="020B0604020202020204" pitchFamily="34" charset="0"/>
              </a:rPr>
              <a:t>ماهي </a:t>
            </a:r>
            <a:r>
              <a:rPr lang="ar-SA" sz="2800" dirty="0">
                <a:latin typeface="Arial" panose="020B0604020202020204" pitchFamily="34" charset="0"/>
                <a:cs typeface="Arial" panose="020B0604020202020204" pitchFamily="34" charset="0"/>
              </a:rPr>
              <a:t>النتيجة الرئيسية او النتائج المتحققة من العمل </a:t>
            </a:r>
            <a:r>
              <a:rPr lang="ar-SA" sz="2800" dirty="0" smtClean="0">
                <a:latin typeface="Arial" panose="020B0604020202020204" pitchFamily="34" charset="0"/>
                <a:cs typeface="Arial" panose="020B0604020202020204" pitchFamily="34" charset="0"/>
              </a:rPr>
              <a:t>؟</a:t>
            </a:r>
          </a:p>
          <a:p>
            <a:pPr algn="just">
              <a:lnSpc>
                <a:spcPct val="150000"/>
              </a:lnSpc>
              <a:buFont typeface="Wingdings" panose="05000000000000000000" pitchFamily="2" charset="2"/>
              <a:buChar char="Ø"/>
            </a:pPr>
            <a:r>
              <a:rPr lang="ar-SA" sz="2800" dirty="0" smtClean="0">
                <a:latin typeface="Arial" panose="020B0604020202020204" pitchFamily="34" charset="0"/>
                <a:cs typeface="Arial" panose="020B0604020202020204" pitchFamily="34" charset="0"/>
              </a:rPr>
              <a:t>ما هو الاستنتاج </a:t>
            </a:r>
            <a:r>
              <a:rPr lang="ar-SA" sz="2800" dirty="0">
                <a:latin typeface="Arial" panose="020B0604020202020204" pitchFamily="34" charset="0"/>
                <a:cs typeface="Arial" panose="020B0604020202020204" pitchFamily="34" charset="0"/>
              </a:rPr>
              <a:t>المتحقق من النتائج التي أفرزها العمل</a:t>
            </a:r>
            <a:r>
              <a:rPr lang="ar-SA" sz="2800" dirty="0" smtClean="0">
                <a:latin typeface="Arial" panose="020B0604020202020204" pitchFamily="34" charset="0"/>
                <a:cs typeface="Arial" panose="020B0604020202020204" pitchFamily="34" charset="0"/>
              </a:rPr>
              <a:t>؟</a:t>
            </a:r>
            <a:endParaRPr lang="ar-SA"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020260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effectLst>
                  <a:outerShdw blurRad="38100" dist="38100" dir="2700000" algn="tl">
                    <a:srgbClr val="000000">
                      <a:alpha val="43137"/>
                    </a:srgbClr>
                  </a:outerShdw>
                </a:effectLst>
              </a:rPr>
              <a:t>ملخص البحث</a:t>
            </a:r>
            <a:endParaRPr lang="ar-SA" dirty="0"/>
          </a:p>
        </p:txBody>
      </p:sp>
      <p:sp>
        <p:nvSpPr>
          <p:cNvPr id="3" name="عنصر نائب للمحتوى 2"/>
          <p:cNvSpPr>
            <a:spLocks noGrp="1"/>
          </p:cNvSpPr>
          <p:nvPr>
            <p:ph idx="1"/>
          </p:nvPr>
        </p:nvSpPr>
        <p:spPr>
          <a:xfrm>
            <a:off x="3896563" y="643594"/>
            <a:ext cx="7315200" cy="5561667"/>
          </a:xfrm>
        </p:spPr>
        <p:txBody>
          <a:bodyPr>
            <a:normAutofit fontScale="92500"/>
          </a:bodyPr>
          <a:lstStyle/>
          <a:p>
            <a:pPr marL="0" indent="0" algn="just">
              <a:lnSpc>
                <a:spcPct val="150000"/>
              </a:lnSpc>
              <a:buNone/>
            </a:pPr>
            <a:r>
              <a:rPr lang="ar-SA"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أهم محتويات الملخص:</a:t>
            </a:r>
          </a:p>
          <a:p>
            <a:pPr algn="just">
              <a:lnSpc>
                <a:spcPct val="150000"/>
              </a:lnSpc>
              <a:buFont typeface="Wingdings" panose="05000000000000000000" pitchFamily="2" charset="2"/>
              <a:buChar char="ü"/>
            </a:pPr>
            <a:r>
              <a:rPr lang="ar-SA" sz="2800" dirty="0" smtClean="0">
                <a:latin typeface="Arial" panose="020B0604020202020204" pitchFamily="34" charset="0"/>
                <a:cs typeface="Arial" panose="020B0604020202020204" pitchFamily="34" charset="0"/>
              </a:rPr>
              <a:t>الخلفية /المقدمة/الأهداف(</a:t>
            </a:r>
            <a:r>
              <a:rPr lang="en-US" sz="2800" dirty="0" smtClean="0">
                <a:latin typeface="Arial" panose="020B0604020202020204" pitchFamily="34" charset="0"/>
                <a:cs typeface="Arial" panose="020B0604020202020204" pitchFamily="34" charset="0"/>
              </a:rPr>
              <a:t>Background</a:t>
            </a:r>
            <a:r>
              <a:rPr lang="ar-SA" sz="2800" dirty="0" smtClean="0">
                <a:latin typeface="Arial" panose="020B0604020202020204" pitchFamily="34" charset="0"/>
                <a:cs typeface="Arial" panose="020B0604020202020204" pitchFamily="34" charset="0"/>
              </a:rPr>
              <a:t>):</a:t>
            </a:r>
          </a:p>
          <a:p>
            <a:pPr marL="0" indent="0" algn="just">
              <a:lnSpc>
                <a:spcPct val="150000"/>
              </a:lnSpc>
              <a:buNone/>
            </a:pPr>
            <a:r>
              <a:rPr lang="ar-SA" sz="2800" dirty="0" smtClean="0">
                <a:latin typeface="Arial" panose="020B0604020202020204" pitchFamily="34" charset="0"/>
                <a:cs typeface="Arial" panose="020B0604020202020204" pitchFamily="34" charset="0"/>
              </a:rPr>
              <a:t> عادةً ما يهتم هذا الجزء من الملخص بالإجابة عن سؤال الفرضية، وقد يحتوي على الهدف الرئيس للبحث، كما يبين أهمية البحث</a:t>
            </a:r>
          </a:p>
          <a:p>
            <a:pPr algn="just">
              <a:lnSpc>
                <a:spcPct val="150000"/>
              </a:lnSpc>
              <a:buFont typeface="Wingdings" panose="05000000000000000000" pitchFamily="2" charset="2"/>
              <a:buChar char="ü"/>
            </a:pPr>
            <a:r>
              <a:rPr lang="ar-SA" sz="2800" dirty="0" smtClean="0">
                <a:latin typeface="Arial" panose="020B0604020202020204" pitchFamily="34" charset="0"/>
                <a:cs typeface="Arial" panose="020B0604020202020204" pitchFamily="34" charset="0"/>
              </a:rPr>
              <a:t>طريقة البحث (</a:t>
            </a:r>
            <a:r>
              <a:rPr lang="en-US" sz="2800" dirty="0" smtClean="0">
                <a:latin typeface="Arial" panose="020B0604020202020204" pitchFamily="34" charset="0"/>
                <a:cs typeface="Arial" panose="020B0604020202020204" pitchFamily="34" charset="0"/>
              </a:rPr>
              <a:t>method</a:t>
            </a:r>
            <a:r>
              <a:rPr lang="ar-SA" sz="2800" dirty="0" smtClean="0">
                <a:latin typeface="Arial" panose="020B0604020202020204" pitchFamily="34" charset="0"/>
                <a:cs typeface="Arial" panose="020B0604020202020204" pitchFamily="34" charset="0"/>
              </a:rPr>
              <a:t>):</a:t>
            </a:r>
          </a:p>
          <a:p>
            <a:pPr marL="0" indent="0" algn="just">
              <a:lnSpc>
                <a:spcPct val="150000"/>
              </a:lnSpc>
              <a:buNone/>
            </a:pPr>
            <a:r>
              <a:rPr lang="ar-SA" sz="2800" dirty="0" smtClean="0">
                <a:latin typeface="Arial" panose="020B0604020202020204" pitchFamily="34" charset="0"/>
                <a:cs typeface="Arial" panose="020B0604020202020204" pitchFamily="34" charset="0"/>
              </a:rPr>
              <a:t> يجب أن يركز هذا الجزء على طريقة تصميم العينة، وحجمها، والفئة المستهدفة، وماهي المقاييس أو الأدوات التي استخدمتها في البحث وكيف تم تحليل البيانات.</a:t>
            </a:r>
          </a:p>
          <a:p>
            <a:endParaRPr lang="ar-SA" dirty="0"/>
          </a:p>
        </p:txBody>
      </p:sp>
    </p:spTree>
    <p:extLst>
      <p:ext uri="{BB962C8B-B14F-4D97-AF65-F5344CB8AC3E}">
        <p14:creationId xmlns:p14="http://schemas.microsoft.com/office/powerpoint/2010/main" val="27129228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effectLst>
                  <a:outerShdw blurRad="38100" dist="38100" dir="2700000" algn="tl">
                    <a:srgbClr val="000000">
                      <a:alpha val="43137"/>
                    </a:srgbClr>
                  </a:outerShdw>
                </a:effectLst>
              </a:rPr>
              <a:t>ملخص البحث</a:t>
            </a:r>
            <a:endParaRPr lang="ar-SA" dirty="0"/>
          </a:p>
        </p:txBody>
      </p:sp>
      <p:sp>
        <p:nvSpPr>
          <p:cNvPr id="3" name="عنصر نائب للمحتوى 2"/>
          <p:cNvSpPr>
            <a:spLocks noGrp="1"/>
          </p:cNvSpPr>
          <p:nvPr>
            <p:ph idx="1"/>
          </p:nvPr>
        </p:nvSpPr>
        <p:spPr>
          <a:xfrm>
            <a:off x="3896563" y="643594"/>
            <a:ext cx="7315200" cy="5561667"/>
          </a:xfrm>
        </p:spPr>
        <p:txBody>
          <a:bodyPr>
            <a:normAutofit/>
          </a:bodyPr>
          <a:lstStyle/>
          <a:p>
            <a:pPr algn="just">
              <a:lnSpc>
                <a:spcPct val="150000"/>
              </a:lnSpc>
              <a:buFont typeface="Wingdings" panose="05000000000000000000" pitchFamily="2" charset="2"/>
              <a:buChar char="ü"/>
            </a:pPr>
            <a:r>
              <a:rPr lang="ar-SA" sz="2400" dirty="0" smtClean="0">
                <a:latin typeface="Arial" panose="020B0604020202020204" pitchFamily="34" charset="0"/>
                <a:cs typeface="Arial" panose="020B0604020202020204" pitchFamily="34" charset="0"/>
              </a:rPr>
              <a:t>النتائج (</a:t>
            </a:r>
            <a:r>
              <a:rPr lang="en-US" sz="2400" dirty="0" smtClean="0">
                <a:latin typeface="Arial" panose="020B0604020202020204" pitchFamily="34" charset="0"/>
                <a:cs typeface="Arial" panose="020B0604020202020204" pitchFamily="34" charset="0"/>
              </a:rPr>
              <a:t>Results</a:t>
            </a:r>
            <a:r>
              <a:rPr lang="ar-SA" sz="2400" dirty="0" smtClean="0">
                <a:latin typeface="Arial" panose="020B0604020202020204" pitchFamily="34" charset="0"/>
                <a:cs typeface="Arial" panose="020B0604020202020204" pitchFamily="34" charset="0"/>
              </a:rPr>
              <a:t>): </a:t>
            </a:r>
          </a:p>
          <a:p>
            <a:pPr marL="0" indent="0" algn="just">
              <a:lnSpc>
                <a:spcPct val="150000"/>
              </a:lnSpc>
              <a:buNone/>
            </a:pPr>
            <a:r>
              <a:rPr lang="ar-SA" sz="2400" dirty="0" smtClean="0">
                <a:latin typeface="Arial" panose="020B0604020202020204" pitchFamily="34" charset="0"/>
                <a:cs typeface="Arial" panose="020B0604020202020204" pitchFamily="34" charset="0"/>
              </a:rPr>
              <a:t>يجب أن تتأكد من تسليط الضوء على النتائج الأساسية والمهمة، وأن تعطي فكرة عن عدة مجالات في النتائج وليس التركيز على مجال واحد.</a:t>
            </a:r>
          </a:p>
          <a:p>
            <a:pPr algn="just">
              <a:lnSpc>
                <a:spcPct val="150000"/>
              </a:lnSpc>
              <a:buFont typeface="Wingdings" panose="05000000000000000000" pitchFamily="2" charset="2"/>
              <a:buChar char="ü"/>
            </a:pPr>
            <a:r>
              <a:rPr lang="ar-SA" sz="2400" dirty="0" smtClean="0">
                <a:latin typeface="Arial" panose="020B0604020202020204" pitchFamily="34" charset="0"/>
                <a:cs typeface="Arial" panose="020B0604020202020204" pitchFamily="34" charset="0"/>
              </a:rPr>
              <a:t>الاستنتاجات (</a:t>
            </a:r>
            <a:r>
              <a:rPr lang="en-US" sz="2400" dirty="0" smtClean="0">
                <a:latin typeface="Arial" panose="020B0604020202020204" pitchFamily="34" charset="0"/>
                <a:cs typeface="Arial" panose="020B0604020202020204" pitchFamily="34" charset="0"/>
              </a:rPr>
              <a:t>Conclusions</a:t>
            </a:r>
            <a:r>
              <a:rPr lang="ar-SA" sz="2400" dirty="0" smtClean="0">
                <a:latin typeface="Arial" panose="020B0604020202020204" pitchFamily="34" charset="0"/>
                <a:cs typeface="Arial" panose="020B0604020202020204" pitchFamily="34" charset="0"/>
              </a:rPr>
              <a:t>): </a:t>
            </a:r>
          </a:p>
          <a:p>
            <a:pPr marL="0" indent="0" algn="just">
              <a:lnSpc>
                <a:spcPct val="150000"/>
              </a:lnSpc>
              <a:buNone/>
            </a:pPr>
            <a:r>
              <a:rPr lang="ar-SA" sz="2400" dirty="0" smtClean="0">
                <a:latin typeface="Arial" panose="020B0604020202020204" pitchFamily="34" charset="0"/>
                <a:cs typeface="Arial" panose="020B0604020202020204" pitchFamily="34" charset="0"/>
              </a:rPr>
              <a:t>يهتم هذا الجزء بالتعرف على معنى أو أهمية النتائج التي حصلت عليها من البحص، وعليه لا تقم بإعادة ذكر النتائج مره أحرى أو كتابة تعابير سطحية غير مفهومه مثل « ان نتائج هذا البحث تدعم فرضيتنا» لا تكتب الاستنتاجات قبل أن تعرف نتائج البحث.</a:t>
            </a:r>
          </a:p>
          <a:p>
            <a:pPr>
              <a:buFont typeface="Wingdings" panose="05000000000000000000" pitchFamily="2" charset="2"/>
              <a:buChar char="ü"/>
            </a:pPr>
            <a:endParaRPr lang="ar-SA" dirty="0"/>
          </a:p>
        </p:txBody>
      </p:sp>
    </p:spTree>
    <p:extLst>
      <p:ext uri="{BB962C8B-B14F-4D97-AF65-F5344CB8AC3E}">
        <p14:creationId xmlns:p14="http://schemas.microsoft.com/office/powerpoint/2010/main" val="4442329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effectLst>
                  <a:outerShdw blurRad="38100" dist="38100" dir="2700000" algn="tl">
                    <a:srgbClr val="000000">
                      <a:alpha val="43137"/>
                    </a:srgbClr>
                  </a:outerShdw>
                </a:effectLst>
              </a:rPr>
              <a:t>ملخص البحث</a:t>
            </a:r>
            <a:endParaRPr lang="ar-SA" dirty="0"/>
          </a:p>
        </p:txBody>
      </p:sp>
      <p:sp>
        <p:nvSpPr>
          <p:cNvPr id="3" name="عنصر نائب للمحتوى 2"/>
          <p:cNvSpPr>
            <a:spLocks noGrp="1"/>
          </p:cNvSpPr>
          <p:nvPr>
            <p:ph idx="1"/>
          </p:nvPr>
        </p:nvSpPr>
        <p:spPr>
          <a:xfrm>
            <a:off x="3643952" y="709684"/>
            <a:ext cx="7902054" cy="5459104"/>
          </a:xfrm>
        </p:spPr>
        <p:txBody>
          <a:bodyPr>
            <a:noAutofit/>
          </a:bodyPr>
          <a:lstStyle/>
          <a:p>
            <a:pPr marL="0" indent="0">
              <a:buNone/>
            </a:pPr>
            <a:r>
              <a:rPr lang="ar-SA" sz="2800" b="1" dirty="0" smtClean="0">
                <a:latin typeface="Arial" panose="020B0604020202020204" pitchFamily="34" charset="0"/>
                <a:cs typeface="Arial" panose="020B0604020202020204" pitchFamily="34" charset="0"/>
              </a:rPr>
              <a:t>شروط </a:t>
            </a:r>
            <a:r>
              <a:rPr lang="ar-SA" sz="2800" b="1" dirty="0">
                <a:latin typeface="Arial" panose="020B0604020202020204" pitchFamily="34" charset="0"/>
                <a:cs typeface="Arial" panose="020B0604020202020204" pitchFamily="34" charset="0"/>
              </a:rPr>
              <a:t>كتابة </a:t>
            </a:r>
            <a:r>
              <a:rPr lang="ar-SA" sz="2800" b="1" dirty="0" smtClean="0">
                <a:latin typeface="Arial" panose="020B0604020202020204" pitchFamily="34" charset="0"/>
                <a:cs typeface="Arial" panose="020B0604020202020204" pitchFamily="34" charset="0"/>
              </a:rPr>
              <a:t>الخلاصة:</a:t>
            </a:r>
          </a:p>
          <a:p>
            <a:pPr>
              <a:buFont typeface="Wingdings" panose="05000000000000000000" pitchFamily="2" charset="2"/>
              <a:buChar char="Ø"/>
            </a:pPr>
            <a:r>
              <a:rPr lang="ar-SA" sz="2800" dirty="0" smtClean="0">
                <a:latin typeface="Arial" panose="020B0604020202020204" pitchFamily="34" charset="0"/>
                <a:cs typeface="Arial" panose="020B0604020202020204" pitchFamily="34" charset="0"/>
              </a:rPr>
              <a:t>تلخيص </a:t>
            </a:r>
            <a:r>
              <a:rPr lang="ar-SA" sz="2800" dirty="0">
                <a:latin typeface="Arial" panose="020B0604020202020204" pitchFamily="34" charset="0"/>
                <a:cs typeface="Arial" panose="020B0604020202020204" pitchFamily="34" charset="0"/>
              </a:rPr>
              <a:t>محتويات البحث على شكل فقرة واحدة </a:t>
            </a:r>
          </a:p>
          <a:p>
            <a:pPr>
              <a:buFont typeface="Wingdings" panose="05000000000000000000" pitchFamily="2" charset="2"/>
              <a:buChar char="Ø"/>
            </a:pPr>
            <a:r>
              <a:rPr lang="ar-SA" sz="2800" dirty="0" smtClean="0">
                <a:latin typeface="Arial" panose="020B0604020202020204" pitchFamily="34" charset="0"/>
                <a:cs typeface="Arial" panose="020B0604020202020204" pitchFamily="34" charset="0"/>
              </a:rPr>
              <a:t>تكون </a:t>
            </a:r>
            <a:r>
              <a:rPr lang="ar-SA" sz="2800" dirty="0">
                <a:latin typeface="Arial" panose="020B0604020202020204" pitchFamily="34" charset="0"/>
                <a:cs typeface="Arial" panose="020B0604020202020204" pitchFamily="34" charset="0"/>
              </a:rPr>
              <a:t>الفقرة مركزة ، ذات جمل مترابطة ومعبرة </a:t>
            </a:r>
            <a:endParaRPr lang="ar-SA" sz="2800"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ar-SA" sz="2800" dirty="0" smtClean="0">
                <a:latin typeface="Arial" panose="020B0604020202020204" pitchFamily="34" charset="0"/>
                <a:cs typeface="Arial" panose="020B0604020202020204" pitchFamily="34" charset="0"/>
              </a:rPr>
              <a:t>تتصف </a:t>
            </a:r>
            <a:r>
              <a:rPr lang="ar-SA" sz="2800" dirty="0">
                <a:latin typeface="Arial" panose="020B0604020202020204" pitchFamily="34" charset="0"/>
                <a:cs typeface="Arial" panose="020B0604020202020204" pitchFamily="34" charset="0"/>
              </a:rPr>
              <a:t>جمل الخلاصة بالكمال و الوضوح التام </a:t>
            </a:r>
          </a:p>
          <a:p>
            <a:pPr algn="just">
              <a:buFont typeface="Wingdings" panose="05000000000000000000" pitchFamily="2" charset="2"/>
              <a:buChar char="Ø"/>
            </a:pPr>
            <a:r>
              <a:rPr lang="ar-SA" sz="2800" dirty="0" smtClean="0">
                <a:latin typeface="Arial" panose="020B0604020202020204" pitchFamily="34" charset="0"/>
                <a:cs typeface="Arial" panose="020B0604020202020204" pitchFamily="34" charset="0"/>
              </a:rPr>
              <a:t>عدم </a:t>
            </a:r>
            <a:r>
              <a:rPr lang="ar-SA" sz="2800" dirty="0">
                <a:latin typeface="Arial" panose="020B0604020202020204" pitchFamily="34" charset="0"/>
                <a:cs typeface="Arial" panose="020B0604020202020204" pitchFamily="34" charset="0"/>
              </a:rPr>
              <a:t>تضمين الخلاصة أي إشارة لمصدر أو ذكر أسماء باحثين... مثل .. أيدت نتائج هذه الدراسة ما سجلة </a:t>
            </a:r>
            <a:r>
              <a:rPr lang="ar-SA" sz="2800" dirty="0" smtClean="0">
                <a:latin typeface="Arial" panose="020B0604020202020204" pitchFamily="34" charset="0"/>
                <a:cs typeface="Arial" panose="020B0604020202020204" pitchFamily="34" charset="0"/>
              </a:rPr>
              <a:t>أبونيان (2016)... </a:t>
            </a:r>
            <a:r>
              <a:rPr lang="ar-SA" sz="2800" dirty="0">
                <a:latin typeface="Arial" panose="020B0604020202020204" pitchFamily="34" charset="0"/>
                <a:cs typeface="Arial" panose="020B0604020202020204" pitchFamily="34" charset="0"/>
              </a:rPr>
              <a:t>لكنها تتعارض مع نتائج </a:t>
            </a:r>
            <a:r>
              <a:rPr lang="ar-SA" sz="2800" dirty="0" smtClean="0">
                <a:latin typeface="Arial" panose="020B0604020202020204" pitchFamily="34" charset="0"/>
                <a:cs typeface="Arial" panose="020B0604020202020204" pitchFamily="34" charset="0"/>
              </a:rPr>
              <a:t>الكثيري (2015) </a:t>
            </a:r>
          </a:p>
          <a:p>
            <a:pPr>
              <a:buFont typeface="Wingdings" panose="05000000000000000000" pitchFamily="2" charset="2"/>
              <a:buChar char="Ø"/>
            </a:pPr>
            <a:r>
              <a:rPr lang="ar-SA" sz="2800" dirty="0" smtClean="0">
                <a:latin typeface="Arial" panose="020B0604020202020204" pitchFamily="34" charset="0"/>
                <a:cs typeface="Arial" panose="020B0604020202020204" pitchFamily="34" charset="0"/>
              </a:rPr>
              <a:t>عدم الاستشهاد </a:t>
            </a:r>
            <a:r>
              <a:rPr lang="ar-SA" sz="2800" dirty="0">
                <a:latin typeface="Arial" panose="020B0604020202020204" pitchFamily="34" charset="0"/>
                <a:cs typeface="Arial" panose="020B0604020202020204" pitchFamily="34" charset="0"/>
              </a:rPr>
              <a:t>بالخلاصة نفسها أو بالبحث ... كأن يكتب... تشير الخلاصة.... أو يستدل من البحث .....أو توضح خلاصة البحث هذه.... </a:t>
            </a:r>
          </a:p>
          <a:p>
            <a:pPr>
              <a:buFont typeface="Wingdings" panose="05000000000000000000" pitchFamily="2" charset="2"/>
              <a:buChar char="Ø"/>
            </a:pPr>
            <a:r>
              <a:rPr lang="ar-SA" sz="2800" dirty="0" smtClean="0">
                <a:latin typeface="Arial" panose="020B0604020202020204" pitchFamily="34" charset="0"/>
                <a:cs typeface="Arial" panose="020B0604020202020204" pitchFamily="34" charset="0"/>
              </a:rPr>
              <a:t>استخدام </a:t>
            </a:r>
            <a:r>
              <a:rPr lang="ar-SA" sz="2800" dirty="0">
                <a:latin typeface="Arial" panose="020B0604020202020204" pitchFamily="34" charset="0"/>
                <a:cs typeface="Arial" panose="020B0604020202020204" pitchFamily="34" charset="0"/>
              </a:rPr>
              <a:t>الفعل الماضي عند الحديث عن طرائق العمل والنتائج المتحصل عليها .... </a:t>
            </a:r>
          </a:p>
        </p:txBody>
      </p:sp>
    </p:spTree>
    <p:extLst>
      <p:ext uri="{BB962C8B-B14F-4D97-AF65-F5344CB8AC3E}">
        <p14:creationId xmlns:p14="http://schemas.microsoft.com/office/powerpoint/2010/main" val="13535737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effectLst>
                  <a:outerShdw blurRad="38100" dist="38100" dir="2700000" algn="tl">
                    <a:srgbClr val="000000">
                      <a:alpha val="43137"/>
                    </a:srgbClr>
                  </a:outerShdw>
                </a:effectLst>
              </a:rPr>
              <a:t>ملخص البحث</a:t>
            </a:r>
            <a:endParaRPr lang="ar-SA" dirty="0"/>
          </a:p>
        </p:txBody>
      </p:sp>
      <p:sp>
        <p:nvSpPr>
          <p:cNvPr id="3" name="عنصر نائب للمحتوى 2"/>
          <p:cNvSpPr>
            <a:spLocks noGrp="1"/>
          </p:cNvSpPr>
          <p:nvPr>
            <p:ph idx="1"/>
          </p:nvPr>
        </p:nvSpPr>
        <p:spPr/>
        <p:txBody>
          <a:bodyPr>
            <a:noAutofit/>
          </a:bodyPr>
          <a:lstStyle/>
          <a:p>
            <a:pPr>
              <a:lnSpc>
                <a:spcPct val="150000"/>
              </a:lnSpc>
              <a:buFont typeface="Wingdings" panose="05000000000000000000" pitchFamily="2" charset="2"/>
              <a:buChar char="Ø"/>
            </a:pPr>
            <a:r>
              <a:rPr lang="ar-SA" sz="2400" dirty="0" smtClean="0">
                <a:latin typeface="Arial" panose="020B0604020202020204" pitchFamily="34" charset="0"/>
                <a:cs typeface="Arial" panose="020B0604020202020204" pitchFamily="34" charset="0"/>
              </a:rPr>
              <a:t>استخدام </a:t>
            </a:r>
            <a:r>
              <a:rPr lang="ar-SA" sz="2400" dirty="0">
                <a:latin typeface="Arial" panose="020B0604020202020204" pitchFamily="34" charset="0"/>
                <a:cs typeface="Arial" panose="020B0604020202020204" pitchFamily="34" charset="0"/>
              </a:rPr>
              <a:t>المصطلحات المعروفة لذوي </a:t>
            </a:r>
            <a:r>
              <a:rPr lang="ar-SA" sz="2400" dirty="0" smtClean="0">
                <a:latin typeface="Arial" panose="020B0604020202020204" pitchFamily="34" charset="0"/>
                <a:cs typeface="Arial" panose="020B0604020202020204" pitchFamily="34" charset="0"/>
              </a:rPr>
              <a:t>الاختصاص </a:t>
            </a:r>
            <a:r>
              <a:rPr lang="ar-SA" sz="2400" dirty="0">
                <a:latin typeface="Arial" panose="020B0604020202020204" pitchFamily="34" charset="0"/>
                <a:cs typeface="Arial" panose="020B0604020202020204" pitchFamily="34" charset="0"/>
              </a:rPr>
              <a:t>أينما جاء مكانها في الخلاصة على أن </a:t>
            </a:r>
            <a:r>
              <a:rPr lang="ar-SA" sz="2400" dirty="0" smtClean="0">
                <a:latin typeface="Arial" panose="020B0604020202020204" pitchFamily="34" charset="0"/>
                <a:cs typeface="Arial" panose="020B0604020202020204" pitchFamily="34" charset="0"/>
              </a:rPr>
              <a:t>لا تتضمن </a:t>
            </a:r>
            <a:r>
              <a:rPr lang="ar-SA" sz="2400" dirty="0">
                <a:latin typeface="Arial" panose="020B0604020202020204" pitchFamily="34" charset="0"/>
                <a:cs typeface="Arial" panose="020B0604020202020204" pitchFamily="34" charset="0"/>
              </a:rPr>
              <a:t>التلخيصات ( الحروف المعبرة عن الكلمات) إلا إذا كانت مشهورة ومعروفة ضمن </a:t>
            </a:r>
            <a:r>
              <a:rPr lang="ar-SA" sz="2400" dirty="0" smtClean="0">
                <a:latin typeface="Arial" panose="020B0604020202020204" pitchFamily="34" charset="0"/>
                <a:cs typeface="Arial" panose="020B0604020202020204" pitchFamily="34" charset="0"/>
              </a:rPr>
              <a:t>الاختصاص </a:t>
            </a:r>
            <a:r>
              <a:rPr lang="ar-SA" sz="2400" dirty="0">
                <a:latin typeface="Arial" panose="020B0604020202020204" pitchFamily="34" charset="0"/>
                <a:cs typeface="Arial" panose="020B0604020202020204" pitchFamily="34" charset="0"/>
              </a:rPr>
              <a:t>ويمكن توضيح المصطلح المستخدم إن كان غير معروف... وأن يكون التوضيح دقيقا ومختصرا وواضحا ... على أن يوضع الشرح بين </a:t>
            </a:r>
            <a:r>
              <a:rPr lang="ar-SA" sz="2400" dirty="0" smtClean="0">
                <a:latin typeface="Arial" panose="020B0604020202020204" pitchFamily="34" charset="0"/>
                <a:cs typeface="Arial" panose="020B0604020202020204" pitchFamily="34" charset="0"/>
              </a:rPr>
              <a:t>قوسين</a:t>
            </a:r>
          </a:p>
          <a:p>
            <a:pPr>
              <a:lnSpc>
                <a:spcPct val="150000"/>
              </a:lnSpc>
              <a:buFont typeface="Wingdings" panose="05000000000000000000" pitchFamily="2" charset="2"/>
              <a:buChar char="Ø"/>
            </a:pPr>
            <a:r>
              <a:rPr lang="ar-SA" sz="2400" dirty="0" smtClean="0">
                <a:latin typeface="Arial" panose="020B0604020202020204" pitchFamily="34" charset="0"/>
                <a:cs typeface="Arial" panose="020B0604020202020204" pitchFamily="34" charset="0"/>
              </a:rPr>
              <a:t> </a:t>
            </a:r>
            <a:r>
              <a:rPr lang="ar-SA" sz="2400" dirty="0">
                <a:latin typeface="Arial" panose="020B0604020202020204" pitchFamily="34" charset="0"/>
                <a:cs typeface="Arial" panose="020B0604020202020204" pitchFamily="34" charset="0"/>
              </a:rPr>
              <a:t>عدم ذكر أي معلومات أو </a:t>
            </a:r>
            <a:r>
              <a:rPr lang="ar-SA" sz="2400" dirty="0" smtClean="0">
                <a:latin typeface="Arial" panose="020B0604020202020204" pitchFamily="34" charset="0"/>
                <a:cs typeface="Arial" panose="020B0604020202020204" pitchFamily="34" charset="0"/>
              </a:rPr>
              <a:t>استنتاجات </a:t>
            </a:r>
            <a:r>
              <a:rPr lang="ar-SA" sz="2400" dirty="0">
                <a:latin typeface="Arial" panose="020B0604020202020204" pitchFamily="34" charset="0"/>
                <a:cs typeface="Arial" panose="020B0604020202020204" pitchFamily="34" charset="0"/>
              </a:rPr>
              <a:t>غير موجودة أو ليست لها علاقة بالعمل </a:t>
            </a:r>
            <a:endParaRPr lang="ar-SA" sz="2400" dirty="0" smtClean="0">
              <a:latin typeface="Arial" panose="020B0604020202020204" pitchFamily="34" charset="0"/>
              <a:cs typeface="Arial" panose="020B0604020202020204" pitchFamily="34" charset="0"/>
            </a:endParaRPr>
          </a:p>
          <a:p>
            <a:pPr>
              <a:lnSpc>
                <a:spcPct val="150000"/>
              </a:lnSpc>
              <a:buFont typeface="Wingdings" panose="05000000000000000000" pitchFamily="2" charset="2"/>
              <a:buChar char="Ø"/>
            </a:pPr>
            <a:r>
              <a:rPr lang="ar-SA" sz="2400" dirty="0" smtClean="0">
                <a:latin typeface="Arial" panose="020B0604020202020204" pitchFamily="34" charset="0"/>
                <a:cs typeface="Arial" panose="020B0604020202020204" pitchFamily="34" charset="0"/>
              </a:rPr>
              <a:t>عدم </a:t>
            </a:r>
            <a:r>
              <a:rPr lang="ar-SA" sz="2400" dirty="0">
                <a:latin typeface="Arial" panose="020B0604020202020204" pitchFamily="34" charset="0"/>
                <a:cs typeface="Arial" panose="020B0604020202020204" pitchFamily="34" charset="0"/>
              </a:rPr>
              <a:t>الإشارة إلى أي جدول أو شكل موجود في متن البحث </a:t>
            </a:r>
            <a:endParaRPr lang="ar-SA"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88563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lnSpc>
                <a:spcPct val="150000"/>
              </a:lnSpc>
            </a:pPr>
            <a:r>
              <a:rPr lang="ar-SA" b="1" dirty="0">
                <a:solidFill>
                  <a:srgbClr val="002060"/>
                </a:solidFill>
                <a:effectLst>
                  <a:outerShdw blurRad="38100" dist="38100" dir="2700000" algn="tl">
                    <a:srgbClr val="000000">
                      <a:alpha val="43137"/>
                    </a:srgbClr>
                  </a:outerShdw>
                </a:effectLst>
              </a:rPr>
              <a:t>ملخص البحث</a:t>
            </a:r>
            <a:endParaRPr lang="ar-SA" dirty="0"/>
          </a:p>
        </p:txBody>
      </p:sp>
      <p:sp>
        <p:nvSpPr>
          <p:cNvPr id="3" name="عنصر نائب للمحتوى 2"/>
          <p:cNvSpPr>
            <a:spLocks noGrp="1"/>
          </p:cNvSpPr>
          <p:nvPr>
            <p:ph idx="1"/>
          </p:nvPr>
        </p:nvSpPr>
        <p:spPr/>
        <p:txBody>
          <a:bodyPr>
            <a:noAutofit/>
          </a:bodyPr>
          <a:lstStyle/>
          <a:p>
            <a:pPr algn="just">
              <a:lnSpc>
                <a:spcPct val="150000"/>
              </a:lnSpc>
              <a:buFont typeface="Wingdings" panose="05000000000000000000" pitchFamily="2" charset="2"/>
              <a:buChar char="Ø"/>
            </a:pPr>
            <a:r>
              <a:rPr lang="ar-SA" sz="2400" dirty="0" smtClean="0">
                <a:latin typeface="Arial" panose="020B0604020202020204" pitchFamily="34" charset="0"/>
                <a:cs typeface="Arial" panose="020B0604020202020204" pitchFamily="34" charset="0"/>
              </a:rPr>
              <a:t>الحرص </a:t>
            </a:r>
            <a:r>
              <a:rPr lang="ar-SA" sz="2400" dirty="0">
                <a:latin typeface="Arial" panose="020B0604020202020204" pitchFamily="34" charset="0"/>
                <a:cs typeface="Arial" panose="020B0604020202020204" pitchFamily="34" charset="0"/>
              </a:rPr>
              <a:t>على تتضمن الخلاصة كل المصطلحات المفتاحية المهمة الموجودة في العنوان ، لأن العنوان والخلاصة لابد وأن يكونا </a:t>
            </a:r>
            <a:r>
              <a:rPr lang="ar-SA" sz="2400" dirty="0" smtClean="0">
                <a:latin typeface="Arial" panose="020B0604020202020204" pitchFamily="34" charset="0"/>
                <a:cs typeface="Arial" panose="020B0604020202020204" pitchFamily="34" charset="0"/>
              </a:rPr>
              <a:t>مترابطين</a:t>
            </a:r>
          </a:p>
          <a:p>
            <a:pPr algn="just">
              <a:lnSpc>
                <a:spcPct val="150000"/>
              </a:lnSpc>
              <a:buFont typeface="Wingdings" panose="05000000000000000000" pitchFamily="2" charset="2"/>
              <a:buChar char="Ø"/>
            </a:pPr>
            <a:r>
              <a:rPr lang="ar-SA" sz="2400" dirty="0" smtClean="0">
                <a:latin typeface="Arial" panose="020B0604020202020204" pitchFamily="34" charset="0"/>
                <a:cs typeface="Arial" panose="020B0604020202020204" pitchFamily="34" charset="0"/>
              </a:rPr>
              <a:t>يتوجب </a:t>
            </a:r>
            <a:r>
              <a:rPr lang="ar-SA" sz="2400" dirty="0">
                <a:latin typeface="Arial" panose="020B0604020202020204" pitchFamily="34" charset="0"/>
                <a:cs typeface="Arial" panose="020B0604020202020204" pitchFamily="34" charset="0"/>
              </a:rPr>
              <a:t>أن تكون فقرة الخلاصة قادرة على تمثيل البحث بدون وجود </a:t>
            </a:r>
            <a:r>
              <a:rPr lang="ar-SA" sz="2400" dirty="0" smtClean="0">
                <a:latin typeface="Arial" panose="020B0604020202020204" pitchFamily="34" charset="0"/>
                <a:cs typeface="Arial" panose="020B0604020202020204" pitchFamily="34" charset="0"/>
              </a:rPr>
              <a:t>المتن</a:t>
            </a:r>
            <a:endParaRPr lang="ar-SA" sz="2400" dirty="0">
              <a:latin typeface="Arial" panose="020B0604020202020204" pitchFamily="34" charset="0"/>
              <a:cs typeface="Arial" panose="020B0604020202020204" pitchFamily="34" charset="0"/>
            </a:endParaRPr>
          </a:p>
          <a:p>
            <a:pPr algn="just">
              <a:lnSpc>
                <a:spcPct val="150000"/>
              </a:lnSpc>
              <a:buFont typeface="Wingdings" panose="05000000000000000000" pitchFamily="2" charset="2"/>
              <a:buChar char="Ø"/>
            </a:pPr>
            <a:r>
              <a:rPr lang="ar-SA" sz="2400" dirty="0" smtClean="0">
                <a:latin typeface="Arial" panose="020B0604020202020204" pitchFamily="34" charset="0"/>
                <a:cs typeface="Arial" panose="020B0604020202020204" pitchFamily="34" charset="0"/>
              </a:rPr>
              <a:t> تجنب </a:t>
            </a:r>
            <a:r>
              <a:rPr lang="ar-SA" sz="2400" dirty="0">
                <a:latin typeface="Arial" panose="020B0604020202020204" pitchFamily="34" charset="0"/>
                <a:cs typeface="Arial" panose="020B0604020202020204" pitchFamily="34" charset="0"/>
              </a:rPr>
              <a:t>الوقوع في فخ التخصص الدقيق عند كتابة الخلاصة .. لأنك تخاطب جميع العاملين </a:t>
            </a:r>
            <a:r>
              <a:rPr lang="ar-SA" sz="2400" dirty="0" smtClean="0">
                <a:latin typeface="Arial" panose="020B0604020202020204" pitchFamily="34" charset="0"/>
                <a:cs typeface="Arial" panose="020B0604020202020204" pitchFamily="34" charset="0"/>
              </a:rPr>
              <a:t>بالاختصاص </a:t>
            </a:r>
            <a:r>
              <a:rPr lang="ar-SA" sz="2400" dirty="0">
                <a:latin typeface="Arial" panose="020B0604020202020204" pitchFamily="34" charset="0"/>
                <a:cs typeface="Arial" panose="020B0604020202020204" pitchFamily="34" charset="0"/>
              </a:rPr>
              <a:t>.... أي إنك تسعى لأن يقرأ خلاصتك أكبر عدد ممكن... </a:t>
            </a:r>
          </a:p>
        </p:txBody>
      </p:sp>
    </p:spTree>
    <p:extLst>
      <p:ext uri="{BB962C8B-B14F-4D97-AF65-F5344CB8AC3E}">
        <p14:creationId xmlns:p14="http://schemas.microsoft.com/office/powerpoint/2010/main" val="3995724314"/>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إطار">
  <a:themeElements>
    <a:clrScheme name="إطا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إطار">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إطار">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18A1B607-7BAE-46D6-8090-545AC7BDD739}"/>
    </a:ext>
  </a:extLst>
</a:theme>
</file>

<file path=docProps/app.xml><?xml version="1.0" encoding="utf-8"?>
<Properties xmlns="http://schemas.openxmlformats.org/officeDocument/2006/extended-properties" xmlns:vt="http://schemas.openxmlformats.org/officeDocument/2006/docPropsVTypes">
  <Template>TM02900722[[fn=مجلس إدارة أيون]]</Template>
  <TotalTime>664</TotalTime>
  <Words>739</Words>
  <Application>Microsoft Office PowerPoint</Application>
  <PresentationFormat>ملء الشاشة</PresentationFormat>
  <Paragraphs>73</Paragraphs>
  <Slides>17</Slides>
  <Notes>0</Notes>
  <HiddenSlides>0</HiddenSlides>
  <MMClips>0</MMClips>
  <ScaleCrop>false</ScaleCrop>
  <HeadingPairs>
    <vt:vector size="6" baseType="variant">
      <vt:variant>
        <vt:lpstr>الخطوط المستخدمة</vt:lpstr>
      </vt:variant>
      <vt:variant>
        <vt:i4>8</vt:i4>
      </vt:variant>
      <vt:variant>
        <vt:lpstr>نسق</vt:lpstr>
      </vt:variant>
      <vt:variant>
        <vt:i4>2</vt:i4>
      </vt:variant>
      <vt:variant>
        <vt:lpstr>عناوين الشرائح</vt:lpstr>
      </vt:variant>
      <vt:variant>
        <vt:i4>17</vt:i4>
      </vt:variant>
    </vt:vector>
  </HeadingPairs>
  <TitlesOfParts>
    <vt:vector size="27" baseType="lpstr">
      <vt:lpstr>Arial</vt:lpstr>
      <vt:lpstr>Calibri</vt:lpstr>
      <vt:lpstr>Calibri Light</vt:lpstr>
      <vt:lpstr>Corbel</vt:lpstr>
      <vt:lpstr>Tahoma</vt:lpstr>
      <vt:lpstr>Times New Roman</vt:lpstr>
      <vt:lpstr>Wingdings</vt:lpstr>
      <vt:lpstr>Wingdings 2</vt:lpstr>
      <vt:lpstr>HDOfficeLightV0</vt:lpstr>
      <vt:lpstr>إطار</vt:lpstr>
      <vt:lpstr>كتابة  ملخص البحث ومقدمته</vt:lpstr>
      <vt:lpstr> ملخص البحث </vt:lpstr>
      <vt:lpstr>ملخص البحث</vt:lpstr>
      <vt:lpstr>ملخص البحث</vt:lpstr>
      <vt:lpstr>ملخص البحث</vt:lpstr>
      <vt:lpstr>ملخص البحث</vt:lpstr>
      <vt:lpstr>ملخص البحث</vt:lpstr>
      <vt:lpstr>ملخص البحث</vt:lpstr>
      <vt:lpstr>ملخص البحث</vt:lpstr>
      <vt:lpstr>عرض تقديمي في PowerPoint</vt:lpstr>
      <vt:lpstr>مقدمة البحث</vt:lpstr>
      <vt:lpstr>مقدمة البحث </vt:lpstr>
      <vt:lpstr>مقدمة  البحث</vt:lpstr>
      <vt:lpstr>مقدمة  البحث</vt:lpstr>
      <vt:lpstr>مقدمة  البحث</vt:lpstr>
      <vt:lpstr>مقدمة  البحث</vt:lpstr>
      <vt:lpstr>مقدمة  البحث</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كتابة مقدمة وملخص البحث</dc:title>
  <dc:creator>وداد</dc:creator>
  <cp:lastModifiedBy>وداد</cp:lastModifiedBy>
  <cp:revision>21</cp:revision>
  <dcterms:created xsi:type="dcterms:W3CDTF">2016-10-22T12:28:30Z</dcterms:created>
  <dcterms:modified xsi:type="dcterms:W3CDTF">2016-10-23T15:34:26Z</dcterms:modified>
</cp:coreProperties>
</file>