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6" r:id="rId1"/>
  </p:sldMasterIdLst>
  <p:notesMasterIdLst>
    <p:notesMasterId r:id="rId62"/>
  </p:notesMasterIdLst>
  <p:sldIdLst>
    <p:sldId id="256" r:id="rId2"/>
    <p:sldId id="342" r:id="rId3"/>
    <p:sldId id="343" r:id="rId4"/>
    <p:sldId id="309" r:id="rId5"/>
    <p:sldId id="396" r:id="rId6"/>
    <p:sldId id="380" r:id="rId7"/>
    <p:sldId id="386" r:id="rId8"/>
    <p:sldId id="350" r:id="rId9"/>
    <p:sldId id="385" r:id="rId10"/>
    <p:sldId id="358" r:id="rId11"/>
    <p:sldId id="359" r:id="rId12"/>
    <p:sldId id="360" r:id="rId13"/>
    <p:sldId id="361" r:id="rId14"/>
    <p:sldId id="362" r:id="rId15"/>
    <p:sldId id="363" r:id="rId16"/>
    <p:sldId id="381" r:id="rId17"/>
    <p:sldId id="387" r:id="rId18"/>
    <p:sldId id="345" r:id="rId19"/>
    <p:sldId id="364" r:id="rId20"/>
    <p:sldId id="308" r:id="rId21"/>
    <p:sldId id="365" r:id="rId22"/>
    <p:sldId id="316" r:id="rId23"/>
    <p:sldId id="393" r:id="rId24"/>
    <p:sldId id="394" r:id="rId25"/>
    <p:sldId id="366" r:id="rId26"/>
    <p:sldId id="319" r:id="rId27"/>
    <p:sldId id="328" r:id="rId28"/>
    <p:sldId id="382" r:id="rId29"/>
    <p:sldId id="368" r:id="rId30"/>
    <p:sldId id="318" r:id="rId31"/>
    <p:sldId id="329" r:id="rId32"/>
    <p:sldId id="321" r:id="rId33"/>
    <p:sldId id="369" r:id="rId34"/>
    <p:sldId id="322" r:id="rId35"/>
    <p:sldId id="323" r:id="rId36"/>
    <p:sldId id="331" r:id="rId37"/>
    <p:sldId id="371" r:id="rId38"/>
    <p:sldId id="335" r:id="rId39"/>
    <p:sldId id="325" r:id="rId40"/>
    <p:sldId id="383" r:id="rId41"/>
    <p:sldId id="388" r:id="rId42"/>
    <p:sldId id="372" r:id="rId43"/>
    <p:sldId id="336" r:id="rId44"/>
    <p:sldId id="384" r:id="rId45"/>
    <p:sldId id="389" r:id="rId46"/>
    <p:sldId id="373" r:id="rId47"/>
    <p:sldId id="374" r:id="rId48"/>
    <p:sldId id="337" r:id="rId49"/>
    <p:sldId id="375" r:id="rId50"/>
    <p:sldId id="390" r:id="rId51"/>
    <p:sldId id="376" r:id="rId52"/>
    <p:sldId id="339" r:id="rId53"/>
    <p:sldId id="397" r:id="rId54"/>
    <p:sldId id="398" r:id="rId55"/>
    <p:sldId id="391" r:id="rId56"/>
    <p:sldId id="377" r:id="rId57"/>
    <p:sldId id="378" r:id="rId58"/>
    <p:sldId id="392" r:id="rId59"/>
    <p:sldId id="379" r:id="rId60"/>
    <p:sldId id="395"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C5B"/>
    <a:srgbClr val="EDEF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8"/>
      </p:cViewPr>
      <p:guideLst>
        <p:guide orient="horz" pos="2160"/>
        <p:guide pos="2880"/>
      </p:guideLst>
    </p:cSldViewPr>
  </p:slideViewPr>
  <p:notesTextViewPr>
    <p:cViewPr>
      <p:scale>
        <a:sx n="1" d="1"/>
        <a:sy n="1" d="1"/>
      </p:scale>
      <p:origin x="0" y="0"/>
    </p:cViewPr>
  </p:notesTextViewPr>
  <p:sorterViewPr>
    <p:cViewPr>
      <p:scale>
        <a:sx n="100" d="100"/>
        <a:sy n="100" d="100"/>
      </p:scale>
      <p:origin x="0" y="-1487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78623C-0F42-4E77-AECC-5117BF6E0D54}"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2240F73C-E791-4F01-9689-D065D076CA64}">
      <dgm:prSet phldrT="[نص]"/>
      <dgm:spPr/>
      <dgm:t>
        <a:bodyPr/>
        <a:lstStyle/>
        <a:p>
          <a:pPr rtl="1"/>
          <a:r>
            <a:rPr lang="ar-SA" dirty="0" smtClean="0"/>
            <a:t>المعالجة / المنهج</a:t>
          </a:r>
          <a:endParaRPr lang="ar-SA" dirty="0"/>
        </a:p>
      </dgm:t>
    </dgm:pt>
    <dgm:pt modelId="{D790AFBE-BEFE-4DD3-9B0E-0FACC597FB62}" type="parTrans" cxnId="{B315DFC7-2E2E-4E4D-840D-DB9EBC5558AE}">
      <dgm:prSet/>
      <dgm:spPr/>
      <dgm:t>
        <a:bodyPr/>
        <a:lstStyle/>
        <a:p>
          <a:pPr rtl="1"/>
          <a:endParaRPr lang="ar-SA"/>
        </a:p>
      </dgm:t>
    </dgm:pt>
    <dgm:pt modelId="{3C8B1C05-8EA1-46E8-9F31-0A6120B9BB45}" type="sibTrans" cxnId="{B315DFC7-2E2E-4E4D-840D-DB9EBC5558AE}">
      <dgm:prSet/>
      <dgm:spPr/>
      <dgm:t>
        <a:bodyPr/>
        <a:lstStyle/>
        <a:p>
          <a:pPr rtl="1"/>
          <a:endParaRPr lang="ar-SA"/>
        </a:p>
      </dgm:t>
    </dgm:pt>
    <dgm:pt modelId="{5AE172A5-CD4C-409C-AFAB-CF5A6B880DD3}">
      <dgm:prSet phldrT="[نص]"/>
      <dgm:spPr/>
      <dgm:t>
        <a:bodyPr/>
        <a:lstStyle/>
        <a:p>
          <a:pPr rtl="1"/>
          <a:r>
            <a:rPr lang="ar-SA" dirty="0" smtClean="0"/>
            <a:t>منهج وصفي</a:t>
          </a:r>
          <a:endParaRPr lang="ar-SA" dirty="0"/>
        </a:p>
      </dgm:t>
    </dgm:pt>
    <dgm:pt modelId="{7379FB11-0B90-4F8B-A841-0BFFA2E2A0B7}" type="parTrans" cxnId="{B185F307-F408-4678-9AB1-8A73FA141617}">
      <dgm:prSet/>
      <dgm:spPr/>
      <dgm:t>
        <a:bodyPr/>
        <a:lstStyle/>
        <a:p>
          <a:pPr rtl="1"/>
          <a:endParaRPr lang="ar-SA"/>
        </a:p>
      </dgm:t>
    </dgm:pt>
    <dgm:pt modelId="{3A2DCEC2-3B22-4D9B-8C82-9FA9070C8EBF}" type="sibTrans" cxnId="{B185F307-F408-4678-9AB1-8A73FA141617}">
      <dgm:prSet/>
      <dgm:spPr/>
      <dgm:t>
        <a:bodyPr/>
        <a:lstStyle/>
        <a:p>
          <a:pPr rtl="1"/>
          <a:endParaRPr lang="ar-SA"/>
        </a:p>
      </dgm:t>
    </dgm:pt>
    <dgm:pt modelId="{C1017534-B256-408E-A2A6-301B409D76B8}">
      <dgm:prSet phldrT="[نص]"/>
      <dgm:spPr/>
      <dgm:t>
        <a:bodyPr/>
        <a:lstStyle/>
        <a:p>
          <a:pPr rtl="1"/>
          <a:r>
            <a:rPr lang="ar-SA" dirty="0" smtClean="0"/>
            <a:t>العينة</a:t>
          </a:r>
          <a:endParaRPr lang="ar-SA" dirty="0"/>
        </a:p>
      </dgm:t>
    </dgm:pt>
    <dgm:pt modelId="{73E80F77-E936-4181-B5E5-588F7060A0E9}" type="parTrans" cxnId="{4BFF1E64-86C0-486B-AEE9-9FCF8D2A3472}">
      <dgm:prSet/>
      <dgm:spPr/>
      <dgm:t>
        <a:bodyPr/>
        <a:lstStyle/>
        <a:p>
          <a:pPr rtl="1"/>
          <a:endParaRPr lang="ar-SA"/>
        </a:p>
      </dgm:t>
    </dgm:pt>
    <dgm:pt modelId="{EBC64F54-837E-4CE5-849E-C84D23C1EED4}" type="sibTrans" cxnId="{4BFF1E64-86C0-486B-AEE9-9FCF8D2A3472}">
      <dgm:prSet/>
      <dgm:spPr/>
      <dgm:t>
        <a:bodyPr/>
        <a:lstStyle/>
        <a:p>
          <a:pPr rtl="1"/>
          <a:endParaRPr lang="ar-SA"/>
        </a:p>
      </dgm:t>
    </dgm:pt>
    <dgm:pt modelId="{EF3E2156-0105-4D16-B974-91E67A559F79}">
      <dgm:prSet phldrT="[نص]"/>
      <dgm:spPr/>
      <dgm:t>
        <a:bodyPr/>
        <a:lstStyle/>
        <a:p>
          <a:pPr rtl="1"/>
          <a:r>
            <a:rPr lang="ar-SA" dirty="0" smtClean="0"/>
            <a:t>المشرفات</a:t>
          </a:r>
          <a:endParaRPr lang="ar-SA" dirty="0"/>
        </a:p>
      </dgm:t>
    </dgm:pt>
    <dgm:pt modelId="{3FD35F4E-44DE-4DF8-A9FD-32B3BF012ADA}" type="parTrans" cxnId="{48B60A93-3886-4485-9AE5-6C54113B987E}">
      <dgm:prSet/>
      <dgm:spPr/>
      <dgm:t>
        <a:bodyPr/>
        <a:lstStyle/>
        <a:p>
          <a:pPr rtl="1"/>
          <a:endParaRPr lang="ar-SA"/>
        </a:p>
      </dgm:t>
    </dgm:pt>
    <dgm:pt modelId="{D7569831-7770-4475-A07F-9CA31C5204C9}" type="sibTrans" cxnId="{48B60A93-3886-4485-9AE5-6C54113B987E}">
      <dgm:prSet/>
      <dgm:spPr/>
      <dgm:t>
        <a:bodyPr/>
        <a:lstStyle/>
        <a:p>
          <a:pPr rtl="1"/>
          <a:endParaRPr lang="ar-SA"/>
        </a:p>
      </dgm:t>
    </dgm:pt>
    <dgm:pt modelId="{AFE7E9A1-314E-4E3A-9F2A-A006575E199B}">
      <dgm:prSet phldrT="[نص]"/>
      <dgm:spPr/>
      <dgm:t>
        <a:bodyPr/>
        <a:lstStyle/>
        <a:p>
          <a:pPr rtl="1"/>
          <a:r>
            <a:rPr lang="ar-SA" dirty="0" smtClean="0"/>
            <a:t>المكان</a:t>
          </a:r>
          <a:endParaRPr lang="ar-SA" dirty="0"/>
        </a:p>
      </dgm:t>
    </dgm:pt>
    <dgm:pt modelId="{6286555F-8862-4B85-B88C-330221A72A88}" type="parTrans" cxnId="{F1E49583-C6D4-4B81-B79D-43D1D38FF79B}">
      <dgm:prSet/>
      <dgm:spPr/>
      <dgm:t>
        <a:bodyPr/>
        <a:lstStyle/>
        <a:p>
          <a:pPr rtl="1"/>
          <a:endParaRPr lang="ar-SA"/>
        </a:p>
      </dgm:t>
    </dgm:pt>
    <dgm:pt modelId="{DEAE9E1D-5E45-4578-8CB6-4477E803B05E}" type="sibTrans" cxnId="{F1E49583-C6D4-4B81-B79D-43D1D38FF79B}">
      <dgm:prSet/>
      <dgm:spPr/>
      <dgm:t>
        <a:bodyPr/>
        <a:lstStyle/>
        <a:p>
          <a:pPr rtl="1"/>
          <a:endParaRPr lang="ar-SA"/>
        </a:p>
      </dgm:t>
    </dgm:pt>
    <dgm:pt modelId="{EBA9E117-4B6E-4692-9757-DAEF54A20C69}">
      <dgm:prSet phldrT="[نص]"/>
      <dgm:spPr/>
      <dgm:t>
        <a:bodyPr/>
        <a:lstStyle/>
        <a:p>
          <a:pPr rtl="1"/>
          <a:r>
            <a:rPr lang="ar-SA" dirty="0" smtClean="0"/>
            <a:t>مكاتب التعليم في منطقة الرياض</a:t>
          </a:r>
          <a:endParaRPr lang="ar-SA" dirty="0"/>
        </a:p>
      </dgm:t>
    </dgm:pt>
    <dgm:pt modelId="{3B504CA1-2F3D-42FA-9FE6-080582E705C4}" type="parTrans" cxnId="{D5A41A37-7FDC-45C1-9B8B-AADB9E317993}">
      <dgm:prSet/>
      <dgm:spPr/>
      <dgm:t>
        <a:bodyPr/>
        <a:lstStyle/>
        <a:p>
          <a:pPr rtl="1"/>
          <a:endParaRPr lang="ar-SA"/>
        </a:p>
      </dgm:t>
    </dgm:pt>
    <dgm:pt modelId="{E67DABC1-E8E2-4DE9-A5B0-BB947591D23B}" type="sibTrans" cxnId="{D5A41A37-7FDC-45C1-9B8B-AADB9E317993}">
      <dgm:prSet/>
      <dgm:spPr/>
      <dgm:t>
        <a:bodyPr/>
        <a:lstStyle/>
        <a:p>
          <a:pPr rtl="1"/>
          <a:endParaRPr lang="ar-SA"/>
        </a:p>
      </dgm:t>
    </dgm:pt>
    <dgm:pt modelId="{D568E3A0-C1E2-4B0C-B3F1-92386F121C76}">
      <dgm:prSet/>
      <dgm:spPr/>
      <dgm:t>
        <a:bodyPr/>
        <a:lstStyle/>
        <a:p>
          <a:pPr rtl="1"/>
          <a:r>
            <a:rPr lang="ar-SA" dirty="0" smtClean="0"/>
            <a:t>الوحدة أو الموضوع</a:t>
          </a:r>
          <a:endParaRPr lang="ar-SA" dirty="0"/>
        </a:p>
      </dgm:t>
    </dgm:pt>
    <dgm:pt modelId="{401CA646-66F4-477C-A600-0101526A3B70}" type="parTrans" cxnId="{98F2A644-1AC0-492B-9ACF-895A61CC8D25}">
      <dgm:prSet/>
      <dgm:spPr/>
      <dgm:t>
        <a:bodyPr/>
        <a:lstStyle/>
        <a:p>
          <a:pPr rtl="1"/>
          <a:endParaRPr lang="ar-SA"/>
        </a:p>
      </dgm:t>
    </dgm:pt>
    <dgm:pt modelId="{FDA34905-13D9-4B7A-AD1A-7E193FFA79D9}" type="sibTrans" cxnId="{98F2A644-1AC0-492B-9ACF-895A61CC8D25}">
      <dgm:prSet/>
      <dgm:spPr/>
      <dgm:t>
        <a:bodyPr/>
        <a:lstStyle/>
        <a:p>
          <a:pPr rtl="1"/>
          <a:endParaRPr lang="ar-SA"/>
        </a:p>
      </dgm:t>
    </dgm:pt>
    <dgm:pt modelId="{09526B92-1C41-47C5-A40C-62B50345B2EC}">
      <dgm:prSet/>
      <dgm:spPr/>
      <dgm:t>
        <a:bodyPr/>
        <a:lstStyle/>
        <a:p>
          <a:pPr rtl="1"/>
          <a:r>
            <a:rPr lang="ar-SA" dirty="0" smtClean="0"/>
            <a:t>الإشراف التعاوني</a:t>
          </a:r>
          <a:endParaRPr lang="ar-SA" dirty="0"/>
        </a:p>
      </dgm:t>
    </dgm:pt>
    <dgm:pt modelId="{E0E3D727-69E9-4FDE-8395-94CE175A4FA8}" type="parTrans" cxnId="{E172BF28-A415-433D-B5A0-76C18B6BF81D}">
      <dgm:prSet/>
      <dgm:spPr/>
      <dgm:t>
        <a:bodyPr/>
        <a:lstStyle/>
        <a:p>
          <a:pPr rtl="1"/>
          <a:endParaRPr lang="ar-SA"/>
        </a:p>
      </dgm:t>
    </dgm:pt>
    <dgm:pt modelId="{3A1DAC28-E6C9-47A1-8382-6CDAE4EC0C65}" type="sibTrans" cxnId="{E172BF28-A415-433D-B5A0-76C18B6BF81D}">
      <dgm:prSet/>
      <dgm:spPr/>
      <dgm:t>
        <a:bodyPr/>
        <a:lstStyle/>
        <a:p>
          <a:pPr rtl="1"/>
          <a:endParaRPr lang="ar-SA"/>
        </a:p>
      </dgm:t>
    </dgm:pt>
    <dgm:pt modelId="{934BE756-F219-4C72-B0FE-64BDA69E7D09}">
      <dgm:prSet/>
      <dgm:spPr/>
      <dgm:t>
        <a:bodyPr/>
        <a:lstStyle/>
        <a:p>
          <a:pPr rtl="1"/>
          <a:endParaRPr lang="ar-SA" dirty="0"/>
        </a:p>
      </dgm:t>
    </dgm:pt>
    <dgm:pt modelId="{D01F7C7F-4FB2-4D0C-8A94-373641036F98}" type="parTrans" cxnId="{514CB0C0-F5E5-4BA3-8BED-FF9677A73B59}">
      <dgm:prSet/>
      <dgm:spPr/>
      <dgm:t>
        <a:bodyPr/>
        <a:lstStyle/>
        <a:p>
          <a:pPr rtl="1"/>
          <a:endParaRPr lang="ar-SA"/>
        </a:p>
      </dgm:t>
    </dgm:pt>
    <dgm:pt modelId="{EC87E545-D492-4B56-907F-5B694FFB42FD}" type="sibTrans" cxnId="{514CB0C0-F5E5-4BA3-8BED-FF9677A73B59}">
      <dgm:prSet/>
      <dgm:spPr/>
      <dgm:t>
        <a:bodyPr/>
        <a:lstStyle/>
        <a:p>
          <a:pPr rtl="1"/>
          <a:endParaRPr lang="ar-SA"/>
        </a:p>
      </dgm:t>
    </dgm:pt>
    <dgm:pt modelId="{2C309ED9-4948-4A3D-B25C-05AE2FAEE089}" type="pres">
      <dgm:prSet presAssocID="{2C78623C-0F42-4E77-AECC-5117BF6E0D54}" presName="Name0" presStyleCnt="0">
        <dgm:presLayoutVars>
          <dgm:dir/>
          <dgm:animLvl val="lvl"/>
          <dgm:resizeHandles val="exact"/>
        </dgm:presLayoutVars>
      </dgm:prSet>
      <dgm:spPr/>
      <dgm:t>
        <a:bodyPr/>
        <a:lstStyle/>
        <a:p>
          <a:pPr rtl="1"/>
          <a:endParaRPr lang="ar-SA"/>
        </a:p>
      </dgm:t>
    </dgm:pt>
    <dgm:pt modelId="{0612452D-B579-40D2-B526-3466B83A6F52}" type="pres">
      <dgm:prSet presAssocID="{2240F73C-E791-4F01-9689-D065D076CA64}" presName="composite" presStyleCnt="0"/>
      <dgm:spPr/>
    </dgm:pt>
    <dgm:pt modelId="{68F572FF-EB45-4CBA-82AD-952D0181BD7F}" type="pres">
      <dgm:prSet presAssocID="{2240F73C-E791-4F01-9689-D065D076CA64}" presName="parTx" presStyleLbl="alignNode1" presStyleIdx="0" presStyleCnt="4">
        <dgm:presLayoutVars>
          <dgm:chMax val="0"/>
          <dgm:chPref val="0"/>
          <dgm:bulletEnabled val="1"/>
        </dgm:presLayoutVars>
      </dgm:prSet>
      <dgm:spPr/>
      <dgm:t>
        <a:bodyPr/>
        <a:lstStyle/>
        <a:p>
          <a:pPr rtl="1"/>
          <a:endParaRPr lang="ar-SA"/>
        </a:p>
      </dgm:t>
    </dgm:pt>
    <dgm:pt modelId="{FE30A310-F9F9-445E-94F0-23FB1B4B2900}" type="pres">
      <dgm:prSet presAssocID="{2240F73C-E791-4F01-9689-D065D076CA64}" presName="desTx" presStyleLbl="alignAccFollowNode1" presStyleIdx="0" presStyleCnt="4">
        <dgm:presLayoutVars>
          <dgm:bulletEnabled val="1"/>
        </dgm:presLayoutVars>
      </dgm:prSet>
      <dgm:spPr/>
      <dgm:t>
        <a:bodyPr/>
        <a:lstStyle/>
        <a:p>
          <a:pPr rtl="1"/>
          <a:endParaRPr lang="ar-SA"/>
        </a:p>
      </dgm:t>
    </dgm:pt>
    <dgm:pt modelId="{682D2760-F443-4AA9-8423-C12779B1F589}" type="pres">
      <dgm:prSet presAssocID="{3C8B1C05-8EA1-46E8-9F31-0A6120B9BB45}" presName="space" presStyleCnt="0"/>
      <dgm:spPr/>
    </dgm:pt>
    <dgm:pt modelId="{DED8215A-A6A0-49E9-843B-DDEBB51C5C43}" type="pres">
      <dgm:prSet presAssocID="{D568E3A0-C1E2-4B0C-B3F1-92386F121C76}" presName="composite" presStyleCnt="0"/>
      <dgm:spPr/>
    </dgm:pt>
    <dgm:pt modelId="{DC037BCB-D1CE-46DC-A0AE-F38B2EA57243}" type="pres">
      <dgm:prSet presAssocID="{D568E3A0-C1E2-4B0C-B3F1-92386F121C76}" presName="parTx" presStyleLbl="alignNode1" presStyleIdx="1" presStyleCnt="4">
        <dgm:presLayoutVars>
          <dgm:chMax val="0"/>
          <dgm:chPref val="0"/>
          <dgm:bulletEnabled val="1"/>
        </dgm:presLayoutVars>
      </dgm:prSet>
      <dgm:spPr/>
      <dgm:t>
        <a:bodyPr/>
        <a:lstStyle/>
        <a:p>
          <a:pPr rtl="1"/>
          <a:endParaRPr lang="ar-SA"/>
        </a:p>
      </dgm:t>
    </dgm:pt>
    <dgm:pt modelId="{52131205-AFA6-43C3-B3F9-74F19764588D}" type="pres">
      <dgm:prSet presAssocID="{D568E3A0-C1E2-4B0C-B3F1-92386F121C76}" presName="desTx" presStyleLbl="alignAccFollowNode1" presStyleIdx="1" presStyleCnt="4">
        <dgm:presLayoutVars>
          <dgm:bulletEnabled val="1"/>
        </dgm:presLayoutVars>
      </dgm:prSet>
      <dgm:spPr/>
      <dgm:t>
        <a:bodyPr/>
        <a:lstStyle/>
        <a:p>
          <a:pPr rtl="1"/>
          <a:endParaRPr lang="ar-SA"/>
        </a:p>
      </dgm:t>
    </dgm:pt>
    <dgm:pt modelId="{9068539B-A1C6-4E71-9C09-AC53A02D80F3}" type="pres">
      <dgm:prSet presAssocID="{FDA34905-13D9-4B7A-AD1A-7E193FFA79D9}" presName="space" presStyleCnt="0"/>
      <dgm:spPr/>
    </dgm:pt>
    <dgm:pt modelId="{E25B64B9-2011-45DF-9F78-F01253BBF94C}" type="pres">
      <dgm:prSet presAssocID="{C1017534-B256-408E-A2A6-301B409D76B8}" presName="composite" presStyleCnt="0"/>
      <dgm:spPr/>
    </dgm:pt>
    <dgm:pt modelId="{7ADDAAC0-AAD4-493D-B280-EA171BBB824B}" type="pres">
      <dgm:prSet presAssocID="{C1017534-B256-408E-A2A6-301B409D76B8}" presName="parTx" presStyleLbl="alignNode1" presStyleIdx="2" presStyleCnt="4">
        <dgm:presLayoutVars>
          <dgm:chMax val="0"/>
          <dgm:chPref val="0"/>
          <dgm:bulletEnabled val="1"/>
        </dgm:presLayoutVars>
      </dgm:prSet>
      <dgm:spPr/>
      <dgm:t>
        <a:bodyPr/>
        <a:lstStyle/>
        <a:p>
          <a:pPr rtl="1"/>
          <a:endParaRPr lang="ar-SA"/>
        </a:p>
      </dgm:t>
    </dgm:pt>
    <dgm:pt modelId="{DF36B8D4-AAAE-42A0-9768-9FF837BE80D2}" type="pres">
      <dgm:prSet presAssocID="{C1017534-B256-408E-A2A6-301B409D76B8}" presName="desTx" presStyleLbl="alignAccFollowNode1" presStyleIdx="2" presStyleCnt="4">
        <dgm:presLayoutVars>
          <dgm:bulletEnabled val="1"/>
        </dgm:presLayoutVars>
      </dgm:prSet>
      <dgm:spPr/>
      <dgm:t>
        <a:bodyPr/>
        <a:lstStyle/>
        <a:p>
          <a:pPr rtl="1"/>
          <a:endParaRPr lang="ar-SA"/>
        </a:p>
      </dgm:t>
    </dgm:pt>
    <dgm:pt modelId="{E126A89D-A451-470B-B783-11DEA71078D0}" type="pres">
      <dgm:prSet presAssocID="{EBC64F54-837E-4CE5-849E-C84D23C1EED4}" presName="space" presStyleCnt="0"/>
      <dgm:spPr/>
    </dgm:pt>
    <dgm:pt modelId="{6CFF8D41-BC7A-4A0D-B91B-E17D7973350D}" type="pres">
      <dgm:prSet presAssocID="{AFE7E9A1-314E-4E3A-9F2A-A006575E199B}" presName="composite" presStyleCnt="0"/>
      <dgm:spPr/>
    </dgm:pt>
    <dgm:pt modelId="{ADF069D6-7FF7-4956-96F6-90F28823CB55}" type="pres">
      <dgm:prSet presAssocID="{AFE7E9A1-314E-4E3A-9F2A-A006575E199B}" presName="parTx" presStyleLbl="alignNode1" presStyleIdx="3" presStyleCnt="4">
        <dgm:presLayoutVars>
          <dgm:chMax val="0"/>
          <dgm:chPref val="0"/>
          <dgm:bulletEnabled val="1"/>
        </dgm:presLayoutVars>
      </dgm:prSet>
      <dgm:spPr/>
      <dgm:t>
        <a:bodyPr/>
        <a:lstStyle/>
        <a:p>
          <a:pPr rtl="1"/>
          <a:endParaRPr lang="ar-SA"/>
        </a:p>
      </dgm:t>
    </dgm:pt>
    <dgm:pt modelId="{85E93503-A31F-47F7-B2C6-A13514000FB7}" type="pres">
      <dgm:prSet presAssocID="{AFE7E9A1-314E-4E3A-9F2A-A006575E199B}" presName="desTx" presStyleLbl="alignAccFollowNode1" presStyleIdx="3" presStyleCnt="4">
        <dgm:presLayoutVars>
          <dgm:bulletEnabled val="1"/>
        </dgm:presLayoutVars>
      </dgm:prSet>
      <dgm:spPr/>
      <dgm:t>
        <a:bodyPr/>
        <a:lstStyle/>
        <a:p>
          <a:pPr rtl="1"/>
          <a:endParaRPr lang="ar-SA"/>
        </a:p>
      </dgm:t>
    </dgm:pt>
  </dgm:ptLst>
  <dgm:cxnLst>
    <dgm:cxn modelId="{2C4686D3-F56A-408C-ACE9-7C02AEF94B23}" type="presOf" srcId="{C1017534-B256-408E-A2A6-301B409D76B8}" destId="{7ADDAAC0-AAD4-493D-B280-EA171BBB824B}" srcOrd="0" destOrd="0" presId="urn:microsoft.com/office/officeart/2005/8/layout/hList1"/>
    <dgm:cxn modelId="{698530AD-476F-4BE2-B2AA-3C829A97B095}" type="presOf" srcId="{AFE7E9A1-314E-4E3A-9F2A-A006575E199B}" destId="{ADF069D6-7FF7-4956-96F6-90F28823CB55}" srcOrd="0" destOrd="0" presId="urn:microsoft.com/office/officeart/2005/8/layout/hList1"/>
    <dgm:cxn modelId="{98F2A644-1AC0-492B-9ACF-895A61CC8D25}" srcId="{2C78623C-0F42-4E77-AECC-5117BF6E0D54}" destId="{D568E3A0-C1E2-4B0C-B3F1-92386F121C76}" srcOrd="1" destOrd="0" parTransId="{401CA646-66F4-477C-A600-0101526A3B70}" sibTransId="{FDA34905-13D9-4B7A-AD1A-7E193FFA79D9}"/>
    <dgm:cxn modelId="{CC4B200D-EB04-41F9-A983-FD50145A8281}" type="presOf" srcId="{09526B92-1C41-47C5-A40C-62B50345B2EC}" destId="{52131205-AFA6-43C3-B3F9-74F19764588D}" srcOrd="0" destOrd="0" presId="urn:microsoft.com/office/officeart/2005/8/layout/hList1"/>
    <dgm:cxn modelId="{D5A41A37-7FDC-45C1-9B8B-AADB9E317993}" srcId="{AFE7E9A1-314E-4E3A-9F2A-A006575E199B}" destId="{EBA9E117-4B6E-4692-9757-DAEF54A20C69}" srcOrd="0" destOrd="0" parTransId="{3B504CA1-2F3D-42FA-9FE6-080582E705C4}" sibTransId="{E67DABC1-E8E2-4DE9-A5B0-BB947591D23B}"/>
    <dgm:cxn modelId="{A4C30960-4337-434B-B549-285DEB20B341}" type="presOf" srcId="{934BE756-F219-4C72-B0FE-64BDA69E7D09}" destId="{52131205-AFA6-43C3-B3F9-74F19764588D}" srcOrd="0" destOrd="1" presId="urn:microsoft.com/office/officeart/2005/8/layout/hList1"/>
    <dgm:cxn modelId="{B185F307-F408-4678-9AB1-8A73FA141617}" srcId="{2240F73C-E791-4F01-9689-D065D076CA64}" destId="{5AE172A5-CD4C-409C-AFAB-CF5A6B880DD3}" srcOrd="0" destOrd="0" parTransId="{7379FB11-0B90-4F8B-A841-0BFFA2E2A0B7}" sibTransId="{3A2DCEC2-3B22-4D9B-8C82-9FA9070C8EBF}"/>
    <dgm:cxn modelId="{74309539-CE76-4BB6-8370-EA21C2CAF28A}" type="presOf" srcId="{EF3E2156-0105-4D16-B974-91E67A559F79}" destId="{DF36B8D4-AAAE-42A0-9768-9FF837BE80D2}" srcOrd="0" destOrd="0" presId="urn:microsoft.com/office/officeart/2005/8/layout/hList1"/>
    <dgm:cxn modelId="{6A0C0C0F-04AA-463F-BBA9-3A98D21F2E2B}" type="presOf" srcId="{D568E3A0-C1E2-4B0C-B3F1-92386F121C76}" destId="{DC037BCB-D1CE-46DC-A0AE-F38B2EA57243}" srcOrd="0" destOrd="0" presId="urn:microsoft.com/office/officeart/2005/8/layout/hList1"/>
    <dgm:cxn modelId="{00DB9C7F-E975-4A8D-82F7-29F3FACAECBE}" type="presOf" srcId="{EBA9E117-4B6E-4692-9757-DAEF54A20C69}" destId="{85E93503-A31F-47F7-B2C6-A13514000FB7}" srcOrd="0" destOrd="0" presId="urn:microsoft.com/office/officeart/2005/8/layout/hList1"/>
    <dgm:cxn modelId="{F1E49583-C6D4-4B81-B79D-43D1D38FF79B}" srcId="{2C78623C-0F42-4E77-AECC-5117BF6E0D54}" destId="{AFE7E9A1-314E-4E3A-9F2A-A006575E199B}" srcOrd="3" destOrd="0" parTransId="{6286555F-8862-4B85-B88C-330221A72A88}" sibTransId="{DEAE9E1D-5E45-4578-8CB6-4477E803B05E}"/>
    <dgm:cxn modelId="{E172BF28-A415-433D-B5A0-76C18B6BF81D}" srcId="{D568E3A0-C1E2-4B0C-B3F1-92386F121C76}" destId="{09526B92-1C41-47C5-A40C-62B50345B2EC}" srcOrd="0" destOrd="0" parTransId="{E0E3D727-69E9-4FDE-8395-94CE175A4FA8}" sibTransId="{3A1DAC28-E6C9-47A1-8382-6CDAE4EC0C65}"/>
    <dgm:cxn modelId="{514CB0C0-F5E5-4BA3-8BED-FF9677A73B59}" srcId="{D568E3A0-C1E2-4B0C-B3F1-92386F121C76}" destId="{934BE756-F219-4C72-B0FE-64BDA69E7D09}" srcOrd="1" destOrd="0" parTransId="{D01F7C7F-4FB2-4D0C-8A94-373641036F98}" sibTransId="{EC87E545-D492-4B56-907F-5B694FFB42FD}"/>
    <dgm:cxn modelId="{368F9DC3-2A8E-4639-9D8F-8EBCC7D00B42}" type="presOf" srcId="{5AE172A5-CD4C-409C-AFAB-CF5A6B880DD3}" destId="{FE30A310-F9F9-445E-94F0-23FB1B4B2900}" srcOrd="0" destOrd="0" presId="urn:microsoft.com/office/officeart/2005/8/layout/hList1"/>
    <dgm:cxn modelId="{6C9CBF47-5B1A-4E91-BE80-F78EDE0BB494}" type="presOf" srcId="{2C78623C-0F42-4E77-AECC-5117BF6E0D54}" destId="{2C309ED9-4948-4A3D-B25C-05AE2FAEE089}" srcOrd="0" destOrd="0" presId="urn:microsoft.com/office/officeart/2005/8/layout/hList1"/>
    <dgm:cxn modelId="{48B60A93-3886-4485-9AE5-6C54113B987E}" srcId="{C1017534-B256-408E-A2A6-301B409D76B8}" destId="{EF3E2156-0105-4D16-B974-91E67A559F79}" srcOrd="0" destOrd="0" parTransId="{3FD35F4E-44DE-4DF8-A9FD-32B3BF012ADA}" sibTransId="{D7569831-7770-4475-A07F-9CA31C5204C9}"/>
    <dgm:cxn modelId="{B315DFC7-2E2E-4E4D-840D-DB9EBC5558AE}" srcId="{2C78623C-0F42-4E77-AECC-5117BF6E0D54}" destId="{2240F73C-E791-4F01-9689-D065D076CA64}" srcOrd="0" destOrd="0" parTransId="{D790AFBE-BEFE-4DD3-9B0E-0FACC597FB62}" sibTransId="{3C8B1C05-8EA1-46E8-9F31-0A6120B9BB45}"/>
    <dgm:cxn modelId="{4BFF1E64-86C0-486B-AEE9-9FCF8D2A3472}" srcId="{2C78623C-0F42-4E77-AECC-5117BF6E0D54}" destId="{C1017534-B256-408E-A2A6-301B409D76B8}" srcOrd="2" destOrd="0" parTransId="{73E80F77-E936-4181-B5E5-588F7060A0E9}" sibTransId="{EBC64F54-837E-4CE5-849E-C84D23C1EED4}"/>
    <dgm:cxn modelId="{0C235CA8-0714-43B7-BC8A-3C4855AA8FE4}" type="presOf" srcId="{2240F73C-E791-4F01-9689-D065D076CA64}" destId="{68F572FF-EB45-4CBA-82AD-952D0181BD7F}" srcOrd="0" destOrd="0" presId="urn:microsoft.com/office/officeart/2005/8/layout/hList1"/>
    <dgm:cxn modelId="{1502B967-E705-4D1D-A5A4-FA994A5A9807}" type="presParOf" srcId="{2C309ED9-4948-4A3D-B25C-05AE2FAEE089}" destId="{0612452D-B579-40D2-B526-3466B83A6F52}" srcOrd="0" destOrd="0" presId="urn:microsoft.com/office/officeart/2005/8/layout/hList1"/>
    <dgm:cxn modelId="{1480F07C-B7DE-4B01-9AFB-25FEA2D328AF}" type="presParOf" srcId="{0612452D-B579-40D2-B526-3466B83A6F52}" destId="{68F572FF-EB45-4CBA-82AD-952D0181BD7F}" srcOrd="0" destOrd="0" presId="urn:microsoft.com/office/officeart/2005/8/layout/hList1"/>
    <dgm:cxn modelId="{9CB3BE35-9E8B-40F5-A1C0-87CFC36D93F3}" type="presParOf" srcId="{0612452D-B579-40D2-B526-3466B83A6F52}" destId="{FE30A310-F9F9-445E-94F0-23FB1B4B2900}" srcOrd="1" destOrd="0" presId="urn:microsoft.com/office/officeart/2005/8/layout/hList1"/>
    <dgm:cxn modelId="{E033BF12-753E-4D54-8DD9-B8172141D86B}" type="presParOf" srcId="{2C309ED9-4948-4A3D-B25C-05AE2FAEE089}" destId="{682D2760-F443-4AA9-8423-C12779B1F589}" srcOrd="1" destOrd="0" presId="urn:microsoft.com/office/officeart/2005/8/layout/hList1"/>
    <dgm:cxn modelId="{0D427E14-1539-48CA-9D86-698AA4AF9900}" type="presParOf" srcId="{2C309ED9-4948-4A3D-B25C-05AE2FAEE089}" destId="{DED8215A-A6A0-49E9-843B-DDEBB51C5C43}" srcOrd="2" destOrd="0" presId="urn:microsoft.com/office/officeart/2005/8/layout/hList1"/>
    <dgm:cxn modelId="{5F5587B8-2402-41D3-96BA-D9B5D6875104}" type="presParOf" srcId="{DED8215A-A6A0-49E9-843B-DDEBB51C5C43}" destId="{DC037BCB-D1CE-46DC-A0AE-F38B2EA57243}" srcOrd="0" destOrd="0" presId="urn:microsoft.com/office/officeart/2005/8/layout/hList1"/>
    <dgm:cxn modelId="{35FA5695-18D0-4D95-A007-54A1E8936FE3}" type="presParOf" srcId="{DED8215A-A6A0-49E9-843B-DDEBB51C5C43}" destId="{52131205-AFA6-43C3-B3F9-74F19764588D}" srcOrd="1" destOrd="0" presId="urn:microsoft.com/office/officeart/2005/8/layout/hList1"/>
    <dgm:cxn modelId="{63483FE9-815F-411C-8D9D-8F38D0B3AB45}" type="presParOf" srcId="{2C309ED9-4948-4A3D-B25C-05AE2FAEE089}" destId="{9068539B-A1C6-4E71-9C09-AC53A02D80F3}" srcOrd="3" destOrd="0" presId="urn:microsoft.com/office/officeart/2005/8/layout/hList1"/>
    <dgm:cxn modelId="{2A3A953D-98AC-4A8E-A214-C9629D852927}" type="presParOf" srcId="{2C309ED9-4948-4A3D-B25C-05AE2FAEE089}" destId="{E25B64B9-2011-45DF-9F78-F01253BBF94C}" srcOrd="4" destOrd="0" presId="urn:microsoft.com/office/officeart/2005/8/layout/hList1"/>
    <dgm:cxn modelId="{E2E98F09-0BF1-4D9A-930B-13BE64761875}" type="presParOf" srcId="{E25B64B9-2011-45DF-9F78-F01253BBF94C}" destId="{7ADDAAC0-AAD4-493D-B280-EA171BBB824B}" srcOrd="0" destOrd="0" presId="urn:microsoft.com/office/officeart/2005/8/layout/hList1"/>
    <dgm:cxn modelId="{58AFE28B-12E4-41F1-8FE6-2AE2EFACEF29}" type="presParOf" srcId="{E25B64B9-2011-45DF-9F78-F01253BBF94C}" destId="{DF36B8D4-AAAE-42A0-9768-9FF837BE80D2}" srcOrd="1" destOrd="0" presId="urn:microsoft.com/office/officeart/2005/8/layout/hList1"/>
    <dgm:cxn modelId="{377F7002-0046-4CCB-818D-9F5FD7223526}" type="presParOf" srcId="{2C309ED9-4948-4A3D-B25C-05AE2FAEE089}" destId="{E126A89D-A451-470B-B783-11DEA71078D0}" srcOrd="5" destOrd="0" presId="urn:microsoft.com/office/officeart/2005/8/layout/hList1"/>
    <dgm:cxn modelId="{5D92F53A-C4C5-4B33-8E1E-FB1D7C5F9244}" type="presParOf" srcId="{2C309ED9-4948-4A3D-B25C-05AE2FAEE089}" destId="{6CFF8D41-BC7A-4A0D-B91B-E17D7973350D}" srcOrd="6" destOrd="0" presId="urn:microsoft.com/office/officeart/2005/8/layout/hList1"/>
    <dgm:cxn modelId="{63B18408-2A5E-4622-BC1E-E9F0838A48A6}" type="presParOf" srcId="{6CFF8D41-BC7A-4A0D-B91B-E17D7973350D}" destId="{ADF069D6-7FF7-4956-96F6-90F28823CB55}" srcOrd="0" destOrd="0" presId="urn:microsoft.com/office/officeart/2005/8/layout/hList1"/>
    <dgm:cxn modelId="{53AE2D4A-6ACB-4CF6-900B-F1B4AB08C6D4}" type="presParOf" srcId="{6CFF8D41-BC7A-4A0D-B91B-E17D7973350D}" destId="{85E93503-A31F-47F7-B2C6-A13514000FB7}"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FBD55D-4DBE-4253-9D0D-61239DF5F261}"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00322A1A-7474-4009-B55A-7249081F6A9F}">
      <dgm:prSet phldrT="[نص]"/>
      <dgm:spPr/>
      <dgm:t>
        <a:bodyPr/>
        <a:lstStyle/>
        <a:p>
          <a:pPr rtl="1"/>
          <a:r>
            <a:rPr lang="ar-SA" dirty="0" smtClean="0"/>
            <a:t>منهج تحليل المحتوى</a:t>
          </a:r>
          <a:endParaRPr lang="ar-SA" dirty="0"/>
        </a:p>
      </dgm:t>
    </dgm:pt>
    <dgm:pt modelId="{69631489-88FD-47D9-B964-9493B72B5260}" type="parTrans" cxnId="{75B591F3-32C1-491D-981A-B73D33712706}">
      <dgm:prSet/>
      <dgm:spPr/>
      <dgm:t>
        <a:bodyPr/>
        <a:lstStyle/>
        <a:p>
          <a:pPr rtl="1"/>
          <a:endParaRPr lang="ar-SA"/>
        </a:p>
      </dgm:t>
    </dgm:pt>
    <dgm:pt modelId="{77140E16-2421-4CA4-A141-26B70D9478F5}" type="sibTrans" cxnId="{75B591F3-32C1-491D-981A-B73D33712706}">
      <dgm:prSet/>
      <dgm:spPr/>
      <dgm:t>
        <a:bodyPr/>
        <a:lstStyle/>
        <a:p>
          <a:pPr rtl="1"/>
          <a:endParaRPr lang="ar-SA"/>
        </a:p>
      </dgm:t>
    </dgm:pt>
    <dgm:pt modelId="{7152C8A3-69FC-47BC-AE3E-5B15DC5D0278}">
      <dgm:prSet phldrT="[نص]"/>
      <dgm:spPr/>
      <dgm:t>
        <a:bodyPr/>
        <a:lstStyle/>
        <a:p>
          <a:pPr rtl="1"/>
          <a:r>
            <a:rPr lang="ar-SA" b="1" dirty="0" smtClean="0">
              <a:solidFill>
                <a:srgbClr val="00B0F0"/>
              </a:solidFill>
            </a:rPr>
            <a:t>دراسة تحليلية</a:t>
          </a:r>
          <a:endParaRPr lang="ar-SA" b="1" dirty="0">
            <a:solidFill>
              <a:srgbClr val="00B0F0"/>
            </a:solidFill>
          </a:endParaRPr>
        </a:p>
      </dgm:t>
    </dgm:pt>
    <dgm:pt modelId="{A35E5308-E4CF-47AC-BD3D-51D73B96C204}" type="parTrans" cxnId="{564FAFB7-7F39-4186-9E2E-F2FEB8295915}">
      <dgm:prSet/>
      <dgm:spPr/>
      <dgm:t>
        <a:bodyPr/>
        <a:lstStyle/>
        <a:p>
          <a:pPr rtl="1"/>
          <a:endParaRPr lang="ar-SA"/>
        </a:p>
      </dgm:t>
    </dgm:pt>
    <dgm:pt modelId="{F71F0026-9897-4A4E-9175-68E960B425B4}" type="sibTrans" cxnId="{564FAFB7-7F39-4186-9E2E-F2FEB8295915}">
      <dgm:prSet/>
      <dgm:spPr/>
      <dgm:t>
        <a:bodyPr/>
        <a:lstStyle/>
        <a:p>
          <a:pPr rtl="1"/>
          <a:endParaRPr lang="ar-SA"/>
        </a:p>
      </dgm:t>
    </dgm:pt>
    <dgm:pt modelId="{5E348859-9281-4487-87C9-F6295B71AA3D}">
      <dgm:prSet phldrT="[نص]"/>
      <dgm:spPr/>
      <dgm:t>
        <a:bodyPr/>
        <a:lstStyle/>
        <a:p>
          <a:pPr rtl="1"/>
          <a:r>
            <a:rPr lang="ar-SA" dirty="0" smtClean="0"/>
            <a:t>المنهج الارتباطي</a:t>
          </a:r>
          <a:endParaRPr lang="ar-SA" dirty="0"/>
        </a:p>
      </dgm:t>
    </dgm:pt>
    <dgm:pt modelId="{1A6A04A4-1D73-4E2B-BE1A-A3533CA24D5C}" type="parTrans" cxnId="{992D032B-252C-4115-B21B-82136A144E6D}">
      <dgm:prSet/>
      <dgm:spPr/>
      <dgm:t>
        <a:bodyPr/>
        <a:lstStyle/>
        <a:p>
          <a:pPr rtl="1"/>
          <a:endParaRPr lang="ar-SA"/>
        </a:p>
      </dgm:t>
    </dgm:pt>
    <dgm:pt modelId="{CB53F8A6-167A-473D-B7CB-7AF7CB69B726}" type="sibTrans" cxnId="{992D032B-252C-4115-B21B-82136A144E6D}">
      <dgm:prSet/>
      <dgm:spPr/>
      <dgm:t>
        <a:bodyPr/>
        <a:lstStyle/>
        <a:p>
          <a:pPr rtl="1"/>
          <a:endParaRPr lang="ar-SA"/>
        </a:p>
      </dgm:t>
    </dgm:pt>
    <dgm:pt modelId="{7502F110-DE88-45B8-8D64-9EBFE471212F}">
      <dgm:prSet phldrT="[نص]"/>
      <dgm:spPr/>
      <dgm:t>
        <a:bodyPr/>
        <a:lstStyle/>
        <a:p>
          <a:pPr rtl="1"/>
          <a:r>
            <a:rPr lang="ar-SA" b="1" dirty="0" smtClean="0">
              <a:solidFill>
                <a:srgbClr val="FF0000"/>
              </a:solidFill>
            </a:rPr>
            <a:t>علاقة</a:t>
          </a:r>
          <a:endParaRPr lang="ar-SA" b="1" dirty="0">
            <a:solidFill>
              <a:srgbClr val="FF0000"/>
            </a:solidFill>
          </a:endParaRPr>
        </a:p>
      </dgm:t>
    </dgm:pt>
    <dgm:pt modelId="{245F1098-13A3-4D98-BCBC-52112152346A}" type="parTrans" cxnId="{B2A38A43-FE92-44EC-9A88-9F608FCE75FA}">
      <dgm:prSet/>
      <dgm:spPr/>
      <dgm:t>
        <a:bodyPr/>
        <a:lstStyle/>
        <a:p>
          <a:pPr rtl="1"/>
          <a:endParaRPr lang="ar-SA"/>
        </a:p>
      </dgm:t>
    </dgm:pt>
    <dgm:pt modelId="{ABF6A7B1-1C55-4CE9-8122-420DCD353342}" type="sibTrans" cxnId="{B2A38A43-FE92-44EC-9A88-9F608FCE75FA}">
      <dgm:prSet/>
      <dgm:spPr/>
      <dgm:t>
        <a:bodyPr/>
        <a:lstStyle/>
        <a:p>
          <a:pPr rtl="1"/>
          <a:endParaRPr lang="ar-SA"/>
        </a:p>
      </dgm:t>
    </dgm:pt>
    <dgm:pt modelId="{E952D805-D639-4BEA-A4C5-449A2025B87A}">
      <dgm:prSet phldrT="[نص]"/>
      <dgm:spPr/>
      <dgm:t>
        <a:bodyPr/>
        <a:lstStyle/>
        <a:p>
          <a:pPr rtl="1"/>
          <a:r>
            <a:rPr lang="ar-SA" dirty="0" smtClean="0"/>
            <a:t>المنهج الوصفي</a:t>
          </a:r>
          <a:endParaRPr lang="ar-SA" dirty="0"/>
        </a:p>
      </dgm:t>
    </dgm:pt>
    <dgm:pt modelId="{EEDDA02B-B29F-4CB7-8060-AF20DF2A2F97}" type="parTrans" cxnId="{F9FEDA38-7C6E-46D0-AAC5-7E2A52D97EAD}">
      <dgm:prSet/>
      <dgm:spPr/>
      <dgm:t>
        <a:bodyPr/>
        <a:lstStyle/>
        <a:p>
          <a:pPr rtl="1"/>
          <a:endParaRPr lang="ar-SA"/>
        </a:p>
      </dgm:t>
    </dgm:pt>
    <dgm:pt modelId="{25AD2BB8-1B24-43DC-990E-132D2CC97809}" type="sibTrans" cxnId="{F9FEDA38-7C6E-46D0-AAC5-7E2A52D97EAD}">
      <dgm:prSet/>
      <dgm:spPr/>
      <dgm:t>
        <a:bodyPr/>
        <a:lstStyle/>
        <a:p>
          <a:pPr rtl="1"/>
          <a:endParaRPr lang="ar-SA"/>
        </a:p>
      </dgm:t>
    </dgm:pt>
    <dgm:pt modelId="{C30D9609-E34A-4E53-8EDD-430A25EC7C66}">
      <dgm:prSet phldrT="[نص]"/>
      <dgm:spPr/>
      <dgm:t>
        <a:bodyPr/>
        <a:lstStyle/>
        <a:p>
          <a:pPr rtl="1"/>
          <a:r>
            <a:rPr lang="ar-SA" b="1" dirty="0" smtClean="0">
              <a:solidFill>
                <a:schemeClr val="accent5"/>
              </a:solidFill>
            </a:rPr>
            <a:t>فاعلية</a:t>
          </a:r>
          <a:endParaRPr lang="ar-SA" b="1" dirty="0">
            <a:solidFill>
              <a:schemeClr val="accent5"/>
            </a:solidFill>
          </a:endParaRPr>
        </a:p>
      </dgm:t>
    </dgm:pt>
    <dgm:pt modelId="{1ABF6E33-FB09-4439-9BAC-63B57222A6EC}" type="parTrans" cxnId="{6B6FE447-6AF5-4FDB-8AC1-301197F7ED7E}">
      <dgm:prSet/>
      <dgm:spPr/>
      <dgm:t>
        <a:bodyPr/>
        <a:lstStyle/>
        <a:p>
          <a:pPr rtl="1"/>
          <a:endParaRPr lang="ar-SA"/>
        </a:p>
      </dgm:t>
    </dgm:pt>
    <dgm:pt modelId="{B16F49A9-B938-4AE4-844E-123CCC30D96F}" type="sibTrans" cxnId="{6B6FE447-6AF5-4FDB-8AC1-301197F7ED7E}">
      <dgm:prSet/>
      <dgm:spPr/>
      <dgm:t>
        <a:bodyPr/>
        <a:lstStyle/>
        <a:p>
          <a:pPr rtl="1"/>
          <a:endParaRPr lang="ar-SA"/>
        </a:p>
      </dgm:t>
    </dgm:pt>
    <dgm:pt modelId="{BE4EA81F-9F01-4FF4-A69D-DE8954F4C06D}">
      <dgm:prSet phldrT="[نص]"/>
      <dgm:spPr/>
      <dgm:t>
        <a:bodyPr/>
        <a:lstStyle/>
        <a:p>
          <a:pPr rtl="1"/>
          <a:r>
            <a:rPr lang="ar-SA" b="1" dirty="0" smtClean="0">
              <a:solidFill>
                <a:schemeClr val="accent5"/>
              </a:solidFill>
            </a:rPr>
            <a:t>دور</a:t>
          </a:r>
          <a:endParaRPr lang="ar-SA" b="1" dirty="0">
            <a:solidFill>
              <a:schemeClr val="accent5"/>
            </a:solidFill>
          </a:endParaRPr>
        </a:p>
      </dgm:t>
    </dgm:pt>
    <dgm:pt modelId="{DDA564A6-55B9-47A3-BA7A-3F9A4645D40D}" type="parTrans" cxnId="{5E86850A-178B-4B96-BF38-EA5A22F2CFF8}">
      <dgm:prSet/>
      <dgm:spPr/>
      <dgm:t>
        <a:bodyPr/>
        <a:lstStyle/>
        <a:p>
          <a:pPr rtl="1"/>
          <a:endParaRPr lang="ar-SA"/>
        </a:p>
      </dgm:t>
    </dgm:pt>
    <dgm:pt modelId="{15B83CBA-83A1-4D7F-BB58-F5EFD1113F46}" type="sibTrans" cxnId="{5E86850A-178B-4B96-BF38-EA5A22F2CFF8}">
      <dgm:prSet/>
      <dgm:spPr/>
      <dgm:t>
        <a:bodyPr/>
        <a:lstStyle/>
        <a:p>
          <a:pPr rtl="1"/>
          <a:endParaRPr lang="ar-SA"/>
        </a:p>
      </dgm:t>
    </dgm:pt>
    <dgm:pt modelId="{817E5DEB-4B1B-4F52-BD9D-7B1420B7EC3E}">
      <dgm:prSet/>
      <dgm:spPr/>
      <dgm:t>
        <a:bodyPr/>
        <a:lstStyle/>
        <a:p>
          <a:pPr rtl="1"/>
          <a:r>
            <a:rPr lang="ar-SA" dirty="0" smtClean="0"/>
            <a:t>المنهج التجريبي</a:t>
          </a:r>
          <a:endParaRPr lang="ar-SA" dirty="0"/>
        </a:p>
      </dgm:t>
    </dgm:pt>
    <dgm:pt modelId="{C7F969FE-6EF2-4C46-A0D4-BBD5F804E261}" type="parTrans" cxnId="{B8D7E6EF-C276-413A-97A7-97622623BA15}">
      <dgm:prSet/>
      <dgm:spPr/>
      <dgm:t>
        <a:bodyPr/>
        <a:lstStyle/>
        <a:p>
          <a:pPr rtl="1"/>
          <a:endParaRPr lang="ar-SA"/>
        </a:p>
      </dgm:t>
    </dgm:pt>
    <dgm:pt modelId="{2B1D0CD0-6820-4C53-91F0-6689ACD8F974}" type="sibTrans" cxnId="{B8D7E6EF-C276-413A-97A7-97622623BA15}">
      <dgm:prSet/>
      <dgm:spPr/>
      <dgm:t>
        <a:bodyPr/>
        <a:lstStyle/>
        <a:p>
          <a:pPr rtl="1"/>
          <a:endParaRPr lang="ar-SA"/>
        </a:p>
      </dgm:t>
    </dgm:pt>
    <dgm:pt modelId="{CB297941-49BC-45B2-87A9-5A5647035E5F}">
      <dgm:prSet phldrT="[نص]"/>
      <dgm:spPr/>
      <dgm:t>
        <a:bodyPr/>
        <a:lstStyle/>
        <a:p>
          <a:pPr rtl="1"/>
          <a:r>
            <a:rPr lang="ar-SA" b="1" dirty="0" smtClean="0">
              <a:solidFill>
                <a:schemeClr val="accent5"/>
              </a:solidFill>
            </a:rPr>
            <a:t>واقع</a:t>
          </a:r>
          <a:endParaRPr lang="ar-SA" b="1" dirty="0">
            <a:solidFill>
              <a:schemeClr val="accent5"/>
            </a:solidFill>
          </a:endParaRPr>
        </a:p>
      </dgm:t>
    </dgm:pt>
    <dgm:pt modelId="{51F89511-FFCD-45BE-BAA4-F399AF486B1A}" type="parTrans" cxnId="{918E3099-42D4-4553-A751-10E4AC14D9A8}">
      <dgm:prSet/>
      <dgm:spPr/>
      <dgm:t>
        <a:bodyPr/>
        <a:lstStyle/>
        <a:p>
          <a:pPr rtl="1"/>
          <a:endParaRPr lang="ar-SA"/>
        </a:p>
      </dgm:t>
    </dgm:pt>
    <dgm:pt modelId="{28B3A75E-1689-4DA5-B212-57A0D57DB632}" type="sibTrans" cxnId="{918E3099-42D4-4553-A751-10E4AC14D9A8}">
      <dgm:prSet/>
      <dgm:spPr/>
      <dgm:t>
        <a:bodyPr/>
        <a:lstStyle/>
        <a:p>
          <a:pPr rtl="1"/>
          <a:endParaRPr lang="ar-SA"/>
        </a:p>
      </dgm:t>
    </dgm:pt>
    <dgm:pt modelId="{0D23BB27-1F36-489C-ACAD-9B32032DA383}">
      <dgm:prSet phldrT="[نص]"/>
      <dgm:spPr/>
      <dgm:t>
        <a:bodyPr/>
        <a:lstStyle/>
        <a:p>
          <a:pPr rtl="1"/>
          <a:r>
            <a:rPr lang="ar-SA" b="1" dirty="0" smtClean="0">
              <a:solidFill>
                <a:schemeClr val="accent5"/>
              </a:solidFill>
            </a:rPr>
            <a:t>مدى</a:t>
          </a:r>
          <a:endParaRPr lang="ar-SA" b="1" dirty="0">
            <a:solidFill>
              <a:schemeClr val="accent5"/>
            </a:solidFill>
          </a:endParaRPr>
        </a:p>
      </dgm:t>
    </dgm:pt>
    <dgm:pt modelId="{DD4D9E14-9859-4470-BCC6-1B268412402E}" type="parTrans" cxnId="{00FA351D-16E5-40F3-BB66-2751162FBBFB}">
      <dgm:prSet/>
      <dgm:spPr/>
      <dgm:t>
        <a:bodyPr/>
        <a:lstStyle/>
        <a:p>
          <a:pPr rtl="1"/>
          <a:endParaRPr lang="ar-SA"/>
        </a:p>
      </dgm:t>
    </dgm:pt>
    <dgm:pt modelId="{4D6FEAFD-E2FF-4431-8148-90B9A0CA1DEC}" type="sibTrans" cxnId="{00FA351D-16E5-40F3-BB66-2751162FBBFB}">
      <dgm:prSet/>
      <dgm:spPr/>
      <dgm:t>
        <a:bodyPr/>
        <a:lstStyle/>
        <a:p>
          <a:pPr rtl="1"/>
          <a:endParaRPr lang="ar-SA"/>
        </a:p>
      </dgm:t>
    </dgm:pt>
    <dgm:pt modelId="{7C238961-5544-40EA-9D2A-595196CA982A}">
      <dgm:prSet/>
      <dgm:spPr/>
      <dgm:t>
        <a:bodyPr/>
        <a:lstStyle/>
        <a:p>
          <a:pPr rtl="1"/>
          <a:r>
            <a:rPr lang="ar-SA" b="1" dirty="0" smtClean="0">
              <a:solidFill>
                <a:schemeClr val="accent2"/>
              </a:solidFill>
            </a:rPr>
            <a:t>أثر</a:t>
          </a:r>
          <a:endParaRPr lang="ar-SA" b="1" dirty="0">
            <a:solidFill>
              <a:schemeClr val="accent2"/>
            </a:solidFill>
          </a:endParaRPr>
        </a:p>
      </dgm:t>
    </dgm:pt>
    <dgm:pt modelId="{1B051048-BD1F-43DA-B829-1DC7B520B54A}" type="parTrans" cxnId="{65E7BC55-ACC5-48EE-821A-9BFECDC1241E}">
      <dgm:prSet/>
      <dgm:spPr/>
      <dgm:t>
        <a:bodyPr/>
        <a:lstStyle/>
        <a:p>
          <a:pPr rtl="1"/>
          <a:endParaRPr lang="ar-SA"/>
        </a:p>
      </dgm:t>
    </dgm:pt>
    <dgm:pt modelId="{63224502-8016-437C-B9D2-A0354D2DCD6B}" type="sibTrans" cxnId="{65E7BC55-ACC5-48EE-821A-9BFECDC1241E}">
      <dgm:prSet/>
      <dgm:spPr/>
      <dgm:t>
        <a:bodyPr/>
        <a:lstStyle/>
        <a:p>
          <a:pPr rtl="1"/>
          <a:endParaRPr lang="ar-SA"/>
        </a:p>
      </dgm:t>
    </dgm:pt>
    <dgm:pt modelId="{3712C0AD-6AA1-4893-B3EC-850FCDBF103B}">
      <dgm:prSet phldrT="[نص]"/>
      <dgm:spPr/>
      <dgm:t>
        <a:bodyPr/>
        <a:lstStyle/>
        <a:p>
          <a:pPr rtl="1"/>
          <a:r>
            <a:rPr lang="ar-SA" b="1" dirty="0" smtClean="0">
              <a:solidFill>
                <a:srgbClr val="00B0F0"/>
              </a:solidFill>
            </a:rPr>
            <a:t>تحليل</a:t>
          </a:r>
          <a:endParaRPr lang="ar-SA" b="1" dirty="0">
            <a:solidFill>
              <a:srgbClr val="00B0F0"/>
            </a:solidFill>
          </a:endParaRPr>
        </a:p>
      </dgm:t>
    </dgm:pt>
    <dgm:pt modelId="{26A6B8F2-20C5-4301-AC0C-232502AE7463}" type="parTrans" cxnId="{48CB7B66-5908-4E31-A269-4AB88AB42332}">
      <dgm:prSet/>
      <dgm:spPr/>
      <dgm:t>
        <a:bodyPr/>
        <a:lstStyle/>
        <a:p>
          <a:pPr rtl="1"/>
          <a:endParaRPr lang="ar-SA"/>
        </a:p>
      </dgm:t>
    </dgm:pt>
    <dgm:pt modelId="{AF1923B0-3A29-4079-8822-59D48075AB50}" type="sibTrans" cxnId="{48CB7B66-5908-4E31-A269-4AB88AB42332}">
      <dgm:prSet/>
      <dgm:spPr/>
      <dgm:t>
        <a:bodyPr/>
        <a:lstStyle/>
        <a:p>
          <a:pPr rtl="1"/>
          <a:endParaRPr lang="ar-SA"/>
        </a:p>
      </dgm:t>
    </dgm:pt>
    <dgm:pt modelId="{271DC5AA-A8F6-4A96-B4E7-A098E9890997}" type="pres">
      <dgm:prSet presAssocID="{59FBD55D-4DBE-4253-9D0D-61239DF5F261}" presName="Name0" presStyleCnt="0">
        <dgm:presLayoutVars>
          <dgm:dir/>
          <dgm:animLvl val="lvl"/>
          <dgm:resizeHandles val="exact"/>
        </dgm:presLayoutVars>
      </dgm:prSet>
      <dgm:spPr/>
      <dgm:t>
        <a:bodyPr/>
        <a:lstStyle/>
        <a:p>
          <a:pPr rtl="1"/>
          <a:endParaRPr lang="ar-SA"/>
        </a:p>
      </dgm:t>
    </dgm:pt>
    <dgm:pt modelId="{ABF11788-89FC-48E6-A9BA-F193638A7225}" type="pres">
      <dgm:prSet presAssocID="{00322A1A-7474-4009-B55A-7249081F6A9F}" presName="composite" presStyleCnt="0"/>
      <dgm:spPr/>
    </dgm:pt>
    <dgm:pt modelId="{77EA4097-6BB3-4E65-9A92-6D19EF4C6910}" type="pres">
      <dgm:prSet presAssocID="{00322A1A-7474-4009-B55A-7249081F6A9F}" presName="parTx" presStyleLbl="alignNode1" presStyleIdx="0" presStyleCnt="4">
        <dgm:presLayoutVars>
          <dgm:chMax val="0"/>
          <dgm:chPref val="0"/>
          <dgm:bulletEnabled val="1"/>
        </dgm:presLayoutVars>
      </dgm:prSet>
      <dgm:spPr/>
      <dgm:t>
        <a:bodyPr/>
        <a:lstStyle/>
        <a:p>
          <a:pPr rtl="1"/>
          <a:endParaRPr lang="ar-SA"/>
        </a:p>
      </dgm:t>
    </dgm:pt>
    <dgm:pt modelId="{3372A0A6-EB99-4818-91D4-77ECD093B4DE}" type="pres">
      <dgm:prSet presAssocID="{00322A1A-7474-4009-B55A-7249081F6A9F}" presName="desTx" presStyleLbl="alignAccFollowNode1" presStyleIdx="0" presStyleCnt="4">
        <dgm:presLayoutVars>
          <dgm:bulletEnabled val="1"/>
        </dgm:presLayoutVars>
      </dgm:prSet>
      <dgm:spPr/>
      <dgm:t>
        <a:bodyPr/>
        <a:lstStyle/>
        <a:p>
          <a:pPr rtl="1"/>
          <a:endParaRPr lang="ar-SA"/>
        </a:p>
      </dgm:t>
    </dgm:pt>
    <dgm:pt modelId="{1531F8C9-3ACE-4CE0-AF40-E7A9FB7FA105}" type="pres">
      <dgm:prSet presAssocID="{77140E16-2421-4CA4-A141-26B70D9478F5}" presName="space" presStyleCnt="0"/>
      <dgm:spPr/>
    </dgm:pt>
    <dgm:pt modelId="{4A06E26B-F9EA-4D2F-A5EE-1A057F25593B}" type="pres">
      <dgm:prSet presAssocID="{817E5DEB-4B1B-4F52-BD9D-7B1420B7EC3E}" presName="composite" presStyleCnt="0"/>
      <dgm:spPr/>
    </dgm:pt>
    <dgm:pt modelId="{D2B47CA8-E794-4D75-820C-D905B8E989C7}" type="pres">
      <dgm:prSet presAssocID="{817E5DEB-4B1B-4F52-BD9D-7B1420B7EC3E}" presName="parTx" presStyleLbl="alignNode1" presStyleIdx="1" presStyleCnt="4">
        <dgm:presLayoutVars>
          <dgm:chMax val="0"/>
          <dgm:chPref val="0"/>
          <dgm:bulletEnabled val="1"/>
        </dgm:presLayoutVars>
      </dgm:prSet>
      <dgm:spPr/>
      <dgm:t>
        <a:bodyPr/>
        <a:lstStyle/>
        <a:p>
          <a:pPr rtl="1"/>
          <a:endParaRPr lang="ar-SA"/>
        </a:p>
      </dgm:t>
    </dgm:pt>
    <dgm:pt modelId="{ED8E6537-ECEA-49B9-B541-73A770B83A28}" type="pres">
      <dgm:prSet presAssocID="{817E5DEB-4B1B-4F52-BD9D-7B1420B7EC3E}" presName="desTx" presStyleLbl="alignAccFollowNode1" presStyleIdx="1" presStyleCnt="4">
        <dgm:presLayoutVars>
          <dgm:bulletEnabled val="1"/>
        </dgm:presLayoutVars>
      </dgm:prSet>
      <dgm:spPr/>
      <dgm:t>
        <a:bodyPr/>
        <a:lstStyle/>
        <a:p>
          <a:pPr rtl="1"/>
          <a:endParaRPr lang="ar-SA"/>
        </a:p>
      </dgm:t>
    </dgm:pt>
    <dgm:pt modelId="{E3A49D35-6B14-4FEE-A1CF-F240F62AC62D}" type="pres">
      <dgm:prSet presAssocID="{2B1D0CD0-6820-4C53-91F0-6689ACD8F974}" presName="space" presStyleCnt="0"/>
      <dgm:spPr/>
    </dgm:pt>
    <dgm:pt modelId="{5FD69D4D-E950-4B04-891A-ACD8C82D6388}" type="pres">
      <dgm:prSet presAssocID="{5E348859-9281-4487-87C9-F6295B71AA3D}" presName="composite" presStyleCnt="0"/>
      <dgm:spPr/>
    </dgm:pt>
    <dgm:pt modelId="{5E06FACB-B440-4E25-8DF3-620E73156EFE}" type="pres">
      <dgm:prSet presAssocID="{5E348859-9281-4487-87C9-F6295B71AA3D}" presName="parTx" presStyleLbl="alignNode1" presStyleIdx="2" presStyleCnt="4">
        <dgm:presLayoutVars>
          <dgm:chMax val="0"/>
          <dgm:chPref val="0"/>
          <dgm:bulletEnabled val="1"/>
        </dgm:presLayoutVars>
      </dgm:prSet>
      <dgm:spPr/>
      <dgm:t>
        <a:bodyPr/>
        <a:lstStyle/>
        <a:p>
          <a:pPr rtl="1"/>
          <a:endParaRPr lang="ar-SA"/>
        </a:p>
      </dgm:t>
    </dgm:pt>
    <dgm:pt modelId="{87F7A0C4-A3E3-4847-86A3-9C1F9B421623}" type="pres">
      <dgm:prSet presAssocID="{5E348859-9281-4487-87C9-F6295B71AA3D}" presName="desTx" presStyleLbl="alignAccFollowNode1" presStyleIdx="2" presStyleCnt="4">
        <dgm:presLayoutVars>
          <dgm:bulletEnabled val="1"/>
        </dgm:presLayoutVars>
      </dgm:prSet>
      <dgm:spPr/>
      <dgm:t>
        <a:bodyPr/>
        <a:lstStyle/>
        <a:p>
          <a:pPr rtl="1"/>
          <a:endParaRPr lang="ar-SA"/>
        </a:p>
      </dgm:t>
    </dgm:pt>
    <dgm:pt modelId="{0F66B487-9447-4195-BC15-96F72F7C4713}" type="pres">
      <dgm:prSet presAssocID="{CB53F8A6-167A-473D-B7CB-7AF7CB69B726}" presName="space" presStyleCnt="0"/>
      <dgm:spPr/>
    </dgm:pt>
    <dgm:pt modelId="{63C717D7-0DCF-4974-919C-57117F5560AF}" type="pres">
      <dgm:prSet presAssocID="{E952D805-D639-4BEA-A4C5-449A2025B87A}" presName="composite" presStyleCnt="0"/>
      <dgm:spPr/>
    </dgm:pt>
    <dgm:pt modelId="{6E59B8B7-1AA6-487A-A52F-312E40D69D32}" type="pres">
      <dgm:prSet presAssocID="{E952D805-D639-4BEA-A4C5-449A2025B87A}" presName="parTx" presStyleLbl="alignNode1" presStyleIdx="3" presStyleCnt="4">
        <dgm:presLayoutVars>
          <dgm:chMax val="0"/>
          <dgm:chPref val="0"/>
          <dgm:bulletEnabled val="1"/>
        </dgm:presLayoutVars>
      </dgm:prSet>
      <dgm:spPr/>
      <dgm:t>
        <a:bodyPr/>
        <a:lstStyle/>
        <a:p>
          <a:pPr rtl="1"/>
          <a:endParaRPr lang="ar-SA"/>
        </a:p>
      </dgm:t>
    </dgm:pt>
    <dgm:pt modelId="{89DA7CDE-C8F4-4D1B-B589-D708CC85B719}" type="pres">
      <dgm:prSet presAssocID="{E952D805-D639-4BEA-A4C5-449A2025B87A}" presName="desTx" presStyleLbl="alignAccFollowNode1" presStyleIdx="3" presStyleCnt="4">
        <dgm:presLayoutVars>
          <dgm:bulletEnabled val="1"/>
        </dgm:presLayoutVars>
      </dgm:prSet>
      <dgm:spPr/>
      <dgm:t>
        <a:bodyPr/>
        <a:lstStyle/>
        <a:p>
          <a:pPr rtl="1"/>
          <a:endParaRPr lang="ar-SA"/>
        </a:p>
      </dgm:t>
    </dgm:pt>
  </dgm:ptLst>
  <dgm:cxnLst>
    <dgm:cxn modelId="{5E86850A-178B-4B96-BF38-EA5A22F2CFF8}" srcId="{E952D805-D639-4BEA-A4C5-449A2025B87A}" destId="{BE4EA81F-9F01-4FF4-A69D-DE8954F4C06D}" srcOrd="1" destOrd="0" parTransId="{DDA564A6-55B9-47A3-BA7A-3F9A4645D40D}" sibTransId="{15B83CBA-83A1-4D7F-BB58-F5EFD1113F46}"/>
    <dgm:cxn modelId="{7AFD8ECF-485B-403A-8236-939E4B85CD38}" type="presOf" srcId="{817E5DEB-4B1B-4F52-BD9D-7B1420B7EC3E}" destId="{D2B47CA8-E794-4D75-820C-D905B8E989C7}" srcOrd="0" destOrd="0" presId="urn:microsoft.com/office/officeart/2005/8/layout/hList1"/>
    <dgm:cxn modelId="{B0369EB3-19F8-4054-B6D5-24A95540DC24}" type="presOf" srcId="{0D23BB27-1F36-489C-ACAD-9B32032DA383}" destId="{89DA7CDE-C8F4-4D1B-B589-D708CC85B719}" srcOrd="0" destOrd="3" presId="urn:microsoft.com/office/officeart/2005/8/layout/hList1"/>
    <dgm:cxn modelId="{48CB7B66-5908-4E31-A269-4AB88AB42332}" srcId="{00322A1A-7474-4009-B55A-7249081F6A9F}" destId="{3712C0AD-6AA1-4893-B3EC-850FCDBF103B}" srcOrd="1" destOrd="0" parTransId="{26A6B8F2-20C5-4301-AC0C-232502AE7463}" sibTransId="{AF1923B0-3A29-4079-8822-59D48075AB50}"/>
    <dgm:cxn modelId="{B2A38A43-FE92-44EC-9A88-9F608FCE75FA}" srcId="{5E348859-9281-4487-87C9-F6295B71AA3D}" destId="{7502F110-DE88-45B8-8D64-9EBFE471212F}" srcOrd="0" destOrd="0" parTransId="{245F1098-13A3-4D98-BCBC-52112152346A}" sibTransId="{ABF6A7B1-1C55-4CE9-8122-420DCD353342}"/>
    <dgm:cxn modelId="{C72A9B43-245E-4D0B-A225-59BC3AFD88E1}" type="presOf" srcId="{7152C8A3-69FC-47BC-AE3E-5B15DC5D0278}" destId="{3372A0A6-EB99-4818-91D4-77ECD093B4DE}" srcOrd="0" destOrd="0" presId="urn:microsoft.com/office/officeart/2005/8/layout/hList1"/>
    <dgm:cxn modelId="{CC8985F4-0253-43A7-8A55-ACFFB6C80ED6}" type="presOf" srcId="{7502F110-DE88-45B8-8D64-9EBFE471212F}" destId="{87F7A0C4-A3E3-4847-86A3-9C1F9B421623}" srcOrd="0" destOrd="0" presId="urn:microsoft.com/office/officeart/2005/8/layout/hList1"/>
    <dgm:cxn modelId="{8CA1FD34-FFF3-4E09-B95C-2E3ECC43949B}" type="presOf" srcId="{E952D805-D639-4BEA-A4C5-449A2025B87A}" destId="{6E59B8B7-1AA6-487A-A52F-312E40D69D32}" srcOrd="0" destOrd="0" presId="urn:microsoft.com/office/officeart/2005/8/layout/hList1"/>
    <dgm:cxn modelId="{F9FEDA38-7C6E-46D0-AAC5-7E2A52D97EAD}" srcId="{59FBD55D-4DBE-4253-9D0D-61239DF5F261}" destId="{E952D805-D639-4BEA-A4C5-449A2025B87A}" srcOrd="3" destOrd="0" parTransId="{EEDDA02B-B29F-4CB7-8060-AF20DF2A2F97}" sibTransId="{25AD2BB8-1B24-43DC-990E-132D2CC97809}"/>
    <dgm:cxn modelId="{6B6FE447-6AF5-4FDB-8AC1-301197F7ED7E}" srcId="{E952D805-D639-4BEA-A4C5-449A2025B87A}" destId="{C30D9609-E34A-4E53-8EDD-430A25EC7C66}" srcOrd="0" destOrd="0" parTransId="{1ABF6E33-FB09-4439-9BAC-63B57222A6EC}" sibTransId="{B16F49A9-B938-4AE4-844E-123CCC30D96F}"/>
    <dgm:cxn modelId="{564FAFB7-7F39-4186-9E2E-F2FEB8295915}" srcId="{00322A1A-7474-4009-B55A-7249081F6A9F}" destId="{7152C8A3-69FC-47BC-AE3E-5B15DC5D0278}" srcOrd="0" destOrd="0" parTransId="{A35E5308-E4CF-47AC-BD3D-51D73B96C204}" sibTransId="{F71F0026-9897-4A4E-9175-68E960B425B4}"/>
    <dgm:cxn modelId="{00FA351D-16E5-40F3-BB66-2751162FBBFB}" srcId="{E952D805-D639-4BEA-A4C5-449A2025B87A}" destId="{0D23BB27-1F36-489C-ACAD-9B32032DA383}" srcOrd="3" destOrd="0" parTransId="{DD4D9E14-9859-4470-BCC6-1B268412402E}" sibTransId="{4D6FEAFD-E2FF-4431-8148-90B9A0CA1DEC}"/>
    <dgm:cxn modelId="{883ADF4E-A185-43D0-9198-8A303C79D220}" type="presOf" srcId="{3712C0AD-6AA1-4893-B3EC-850FCDBF103B}" destId="{3372A0A6-EB99-4818-91D4-77ECD093B4DE}" srcOrd="0" destOrd="1" presId="urn:microsoft.com/office/officeart/2005/8/layout/hList1"/>
    <dgm:cxn modelId="{918E3099-42D4-4553-A751-10E4AC14D9A8}" srcId="{E952D805-D639-4BEA-A4C5-449A2025B87A}" destId="{CB297941-49BC-45B2-87A9-5A5647035E5F}" srcOrd="2" destOrd="0" parTransId="{51F89511-FFCD-45BE-BAA4-F399AF486B1A}" sibTransId="{28B3A75E-1689-4DA5-B212-57A0D57DB632}"/>
    <dgm:cxn modelId="{BB41102D-B783-4615-B611-2C05E23DD4B3}" type="presOf" srcId="{59FBD55D-4DBE-4253-9D0D-61239DF5F261}" destId="{271DC5AA-A8F6-4A96-B4E7-A098E9890997}" srcOrd="0" destOrd="0" presId="urn:microsoft.com/office/officeart/2005/8/layout/hList1"/>
    <dgm:cxn modelId="{992D032B-252C-4115-B21B-82136A144E6D}" srcId="{59FBD55D-4DBE-4253-9D0D-61239DF5F261}" destId="{5E348859-9281-4487-87C9-F6295B71AA3D}" srcOrd="2" destOrd="0" parTransId="{1A6A04A4-1D73-4E2B-BE1A-A3533CA24D5C}" sibTransId="{CB53F8A6-167A-473D-B7CB-7AF7CB69B726}"/>
    <dgm:cxn modelId="{B8D7E6EF-C276-413A-97A7-97622623BA15}" srcId="{59FBD55D-4DBE-4253-9D0D-61239DF5F261}" destId="{817E5DEB-4B1B-4F52-BD9D-7B1420B7EC3E}" srcOrd="1" destOrd="0" parTransId="{C7F969FE-6EF2-4C46-A0D4-BBD5F804E261}" sibTransId="{2B1D0CD0-6820-4C53-91F0-6689ACD8F974}"/>
    <dgm:cxn modelId="{966D1D22-91BC-4D8E-B6AA-9772EB4EA105}" type="presOf" srcId="{CB297941-49BC-45B2-87A9-5A5647035E5F}" destId="{89DA7CDE-C8F4-4D1B-B589-D708CC85B719}" srcOrd="0" destOrd="2" presId="urn:microsoft.com/office/officeart/2005/8/layout/hList1"/>
    <dgm:cxn modelId="{1283C786-D793-4D94-90A0-7FBF2FCD6E10}" type="presOf" srcId="{5E348859-9281-4487-87C9-F6295B71AA3D}" destId="{5E06FACB-B440-4E25-8DF3-620E73156EFE}" srcOrd="0" destOrd="0" presId="urn:microsoft.com/office/officeart/2005/8/layout/hList1"/>
    <dgm:cxn modelId="{2BC37B3A-B292-4C35-8F13-86E55A5C4A2A}" type="presOf" srcId="{BE4EA81F-9F01-4FF4-A69D-DE8954F4C06D}" destId="{89DA7CDE-C8F4-4D1B-B589-D708CC85B719}" srcOrd="0" destOrd="1" presId="urn:microsoft.com/office/officeart/2005/8/layout/hList1"/>
    <dgm:cxn modelId="{3F4CF21E-BB4C-4F84-90A7-079135976AB6}" type="presOf" srcId="{00322A1A-7474-4009-B55A-7249081F6A9F}" destId="{77EA4097-6BB3-4E65-9A92-6D19EF4C6910}" srcOrd="0" destOrd="0" presId="urn:microsoft.com/office/officeart/2005/8/layout/hList1"/>
    <dgm:cxn modelId="{07872C48-4F35-4A2B-BB26-AD022DBC0C16}" type="presOf" srcId="{C30D9609-E34A-4E53-8EDD-430A25EC7C66}" destId="{89DA7CDE-C8F4-4D1B-B589-D708CC85B719}" srcOrd="0" destOrd="0" presId="urn:microsoft.com/office/officeart/2005/8/layout/hList1"/>
    <dgm:cxn modelId="{F71644AB-A541-49C9-A676-BE91C54F0541}" type="presOf" srcId="{7C238961-5544-40EA-9D2A-595196CA982A}" destId="{ED8E6537-ECEA-49B9-B541-73A770B83A28}" srcOrd="0" destOrd="0" presId="urn:microsoft.com/office/officeart/2005/8/layout/hList1"/>
    <dgm:cxn modelId="{65E7BC55-ACC5-48EE-821A-9BFECDC1241E}" srcId="{817E5DEB-4B1B-4F52-BD9D-7B1420B7EC3E}" destId="{7C238961-5544-40EA-9D2A-595196CA982A}" srcOrd="0" destOrd="0" parTransId="{1B051048-BD1F-43DA-B829-1DC7B520B54A}" sibTransId="{63224502-8016-437C-B9D2-A0354D2DCD6B}"/>
    <dgm:cxn modelId="{75B591F3-32C1-491D-981A-B73D33712706}" srcId="{59FBD55D-4DBE-4253-9D0D-61239DF5F261}" destId="{00322A1A-7474-4009-B55A-7249081F6A9F}" srcOrd="0" destOrd="0" parTransId="{69631489-88FD-47D9-B964-9493B72B5260}" sibTransId="{77140E16-2421-4CA4-A141-26B70D9478F5}"/>
    <dgm:cxn modelId="{412BBCF5-5C42-403C-8B4F-A84276884B58}" type="presParOf" srcId="{271DC5AA-A8F6-4A96-B4E7-A098E9890997}" destId="{ABF11788-89FC-48E6-A9BA-F193638A7225}" srcOrd="0" destOrd="0" presId="urn:microsoft.com/office/officeart/2005/8/layout/hList1"/>
    <dgm:cxn modelId="{5AC7FA67-E615-4885-9585-85618140C9E1}" type="presParOf" srcId="{ABF11788-89FC-48E6-A9BA-F193638A7225}" destId="{77EA4097-6BB3-4E65-9A92-6D19EF4C6910}" srcOrd="0" destOrd="0" presId="urn:microsoft.com/office/officeart/2005/8/layout/hList1"/>
    <dgm:cxn modelId="{A6ABF5AA-339D-42CD-A754-9091C4C49F01}" type="presParOf" srcId="{ABF11788-89FC-48E6-A9BA-F193638A7225}" destId="{3372A0A6-EB99-4818-91D4-77ECD093B4DE}" srcOrd="1" destOrd="0" presId="urn:microsoft.com/office/officeart/2005/8/layout/hList1"/>
    <dgm:cxn modelId="{9C76BC89-0F87-457B-9ACA-7AFC03EB9C95}" type="presParOf" srcId="{271DC5AA-A8F6-4A96-B4E7-A098E9890997}" destId="{1531F8C9-3ACE-4CE0-AF40-E7A9FB7FA105}" srcOrd="1" destOrd="0" presId="urn:microsoft.com/office/officeart/2005/8/layout/hList1"/>
    <dgm:cxn modelId="{37F84096-1162-40F3-BB24-874218B5CEC8}" type="presParOf" srcId="{271DC5AA-A8F6-4A96-B4E7-A098E9890997}" destId="{4A06E26B-F9EA-4D2F-A5EE-1A057F25593B}" srcOrd="2" destOrd="0" presId="urn:microsoft.com/office/officeart/2005/8/layout/hList1"/>
    <dgm:cxn modelId="{EAB9ABA4-A45A-441A-880F-676EC74C6B1E}" type="presParOf" srcId="{4A06E26B-F9EA-4D2F-A5EE-1A057F25593B}" destId="{D2B47CA8-E794-4D75-820C-D905B8E989C7}" srcOrd="0" destOrd="0" presId="urn:microsoft.com/office/officeart/2005/8/layout/hList1"/>
    <dgm:cxn modelId="{201BD605-D058-4737-9560-BEFCC066D95F}" type="presParOf" srcId="{4A06E26B-F9EA-4D2F-A5EE-1A057F25593B}" destId="{ED8E6537-ECEA-49B9-B541-73A770B83A28}" srcOrd="1" destOrd="0" presId="urn:microsoft.com/office/officeart/2005/8/layout/hList1"/>
    <dgm:cxn modelId="{F2E30AA9-84B4-4DA2-9BA3-53604B69C174}" type="presParOf" srcId="{271DC5AA-A8F6-4A96-B4E7-A098E9890997}" destId="{E3A49D35-6B14-4FEE-A1CF-F240F62AC62D}" srcOrd="3" destOrd="0" presId="urn:microsoft.com/office/officeart/2005/8/layout/hList1"/>
    <dgm:cxn modelId="{AF809A6E-B406-4C12-A3FD-A5E7D21280C6}" type="presParOf" srcId="{271DC5AA-A8F6-4A96-B4E7-A098E9890997}" destId="{5FD69D4D-E950-4B04-891A-ACD8C82D6388}" srcOrd="4" destOrd="0" presId="urn:microsoft.com/office/officeart/2005/8/layout/hList1"/>
    <dgm:cxn modelId="{A7D1A950-7618-409E-8A0D-7B12638EFB0A}" type="presParOf" srcId="{5FD69D4D-E950-4B04-891A-ACD8C82D6388}" destId="{5E06FACB-B440-4E25-8DF3-620E73156EFE}" srcOrd="0" destOrd="0" presId="urn:microsoft.com/office/officeart/2005/8/layout/hList1"/>
    <dgm:cxn modelId="{B900D767-0452-4F8D-8F4E-F881833DD10D}" type="presParOf" srcId="{5FD69D4D-E950-4B04-891A-ACD8C82D6388}" destId="{87F7A0C4-A3E3-4847-86A3-9C1F9B421623}" srcOrd="1" destOrd="0" presId="urn:microsoft.com/office/officeart/2005/8/layout/hList1"/>
    <dgm:cxn modelId="{D5634CC0-94E4-4939-A4A5-48605F08A44D}" type="presParOf" srcId="{271DC5AA-A8F6-4A96-B4E7-A098E9890997}" destId="{0F66B487-9447-4195-BC15-96F72F7C4713}" srcOrd="5" destOrd="0" presId="urn:microsoft.com/office/officeart/2005/8/layout/hList1"/>
    <dgm:cxn modelId="{C1177134-A4D5-4931-90BC-C05E1E878D42}" type="presParOf" srcId="{271DC5AA-A8F6-4A96-B4E7-A098E9890997}" destId="{63C717D7-0DCF-4974-919C-57117F5560AF}" srcOrd="6" destOrd="0" presId="urn:microsoft.com/office/officeart/2005/8/layout/hList1"/>
    <dgm:cxn modelId="{09D21374-B0B4-45E3-A14C-C41F1D6D72BC}" type="presParOf" srcId="{63C717D7-0DCF-4974-919C-57117F5560AF}" destId="{6E59B8B7-1AA6-487A-A52F-312E40D69D32}" srcOrd="0" destOrd="0" presId="urn:microsoft.com/office/officeart/2005/8/layout/hList1"/>
    <dgm:cxn modelId="{9F25751E-459F-432A-8AB7-B4A7CAF25953}" type="presParOf" srcId="{63C717D7-0DCF-4974-919C-57117F5560AF}" destId="{89DA7CDE-C8F4-4D1B-B589-D708CC85B71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572FF-EB45-4CBA-82AD-952D0181BD7F}">
      <dsp:nvSpPr>
        <dsp:cNvPr id="0" name=""/>
        <dsp:cNvSpPr/>
      </dsp:nvSpPr>
      <dsp:spPr>
        <a:xfrm>
          <a:off x="2864"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ar-SA" sz="1900" kern="1200" dirty="0" smtClean="0"/>
            <a:t>المعالجة / المنهج</a:t>
          </a:r>
          <a:endParaRPr lang="ar-SA" sz="1900" kern="1200" dirty="0"/>
        </a:p>
      </dsp:txBody>
      <dsp:txXfrm>
        <a:off x="2864" y="1072100"/>
        <a:ext cx="1722685" cy="680207"/>
      </dsp:txXfrm>
    </dsp:sp>
    <dsp:sp modelId="{FE30A310-F9F9-445E-94F0-23FB1B4B2900}">
      <dsp:nvSpPr>
        <dsp:cNvPr id="0" name=""/>
        <dsp:cNvSpPr/>
      </dsp:nvSpPr>
      <dsp:spPr>
        <a:xfrm>
          <a:off x="2864"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منهج وصفي</a:t>
          </a:r>
          <a:endParaRPr lang="ar-SA" sz="1900" kern="1200" dirty="0"/>
        </a:p>
      </dsp:txBody>
      <dsp:txXfrm>
        <a:off x="2864" y="1752307"/>
        <a:ext cx="1722685" cy="1334842"/>
      </dsp:txXfrm>
    </dsp:sp>
    <dsp:sp modelId="{DC037BCB-D1CE-46DC-A0AE-F38B2EA57243}">
      <dsp:nvSpPr>
        <dsp:cNvPr id="0" name=""/>
        <dsp:cNvSpPr/>
      </dsp:nvSpPr>
      <dsp:spPr>
        <a:xfrm>
          <a:off x="1966726"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ar-SA" sz="1900" kern="1200" dirty="0" smtClean="0"/>
            <a:t>الوحدة أو الموضوع</a:t>
          </a:r>
          <a:endParaRPr lang="ar-SA" sz="1900" kern="1200" dirty="0"/>
        </a:p>
      </dsp:txBody>
      <dsp:txXfrm>
        <a:off x="1966726" y="1072100"/>
        <a:ext cx="1722685" cy="680207"/>
      </dsp:txXfrm>
    </dsp:sp>
    <dsp:sp modelId="{52131205-AFA6-43C3-B3F9-74F19764588D}">
      <dsp:nvSpPr>
        <dsp:cNvPr id="0" name=""/>
        <dsp:cNvSpPr/>
      </dsp:nvSpPr>
      <dsp:spPr>
        <a:xfrm>
          <a:off x="1966726"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الإشراف التعاوني</a:t>
          </a:r>
          <a:endParaRPr lang="ar-SA" sz="1900" kern="1200" dirty="0"/>
        </a:p>
        <a:p>
          <a:pPr marL="171450" lvl="1" indent="-171450" algn="r" defTabSz="844550" rtl="1">
            <a:lnSpc>
              <a:spcPct val="90000"/>
            </a:lnSpc>
            <a:spcBef>
              <a:spcPct val="0"/>
            </a:spcBef>
            <a:spcAft>
              <a:spcPct val="15000"/>
            </a:spcAft>
            <a:buChar char="••"/>
          </a:pPr>
          <a:endParaRPr lang="ar-SA" sz="1900" kern="1200" dirty="0"/>
        </a:p>
      </dsp:txBody>
      <dsp:txXfrm>
        <a:off x="1966726" y="1752307"/>
        <a:ext cx="1722685" cy="1334842"/>
      </dsp:txXfrm>
    </dsp:sp>
    <dsp:sp modelId="{7ADDAAC0-AAD4-493D-B280-EA171BBB824B}">
      <dsp:nvSpPr>
        <dsp:cNvPr id="0" name=""/>
        <dsp:cNvSpPr/>
      </dsp:nvSpPr>
      <dsp:spPr>
        <a:xfrm>
          <a:off x="3930587"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ar-SA" sz="1900" kern="1200" dirty="0" smtClean="0"/>
            <a:t>العينة</a:t>
          </a:r>
          <a:endParaRPr lang="ar-SA" sz="1900" kern="1200" dirty="0"/>
        </a:p>
      </dsp:txBody>
      <dsp:txXfrm>
        <a:off x="3930587" y="1072100"/>
        <a:ext cx="1722685" cy="680207"/>
      </dsp:txXfrm>
    </dsp:sp>
    <dsp:sp modelId="{DF36B8D4-AAAE-42A0-9768-9FF837BE80D2}">
      <dsp:nvSpPr>
        <dsp:cNvPr id="0" name=""/>
        <dsp:cNvSpPr/>
      </dsp:nvSpPr>
      <dsp:spPr>
        <a:xfrm>
          <a:off x="3930587"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المشرفات</a:t>
          </a:r>
          <a:endParaRPr lang="ar-SA" sz="1900" kern="1200" dirty="0"/>
        </a:p>
      </dsp:txBody>
      <dsp:txXfrm>
        <a:off x="3930587" y="1752307"/>
        <a:ext cx="1722685" cy="1334842"/>
      </dsp:txXfrm>
    </dsp:sp>
    <dsp:sp modelId="{ADF069D6-7FF7-4956-96F6-90F28823CB55}">
      <dsp:nvSpPr>
        <dsp:cNvPr id="0" name=""/>
        <dsp:cNvSpPr/>
      </dsp:nvSpPr>
      <dsp:spPr>
        <a:xfrm>
          <a:off x="5894449" y="1072100"/>
          <a:ext cx="1722685" cy="680207"/>
        </a:xfrm>
        <a:prstGeom prst="rect">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rtl="1">
            <a:lnSpc>
              <a:spcPct val="90000"/>
            </a:lnSpc>
            <a:spcBef>
              <a:spcPct val="0"/>
            </a:spcBef>
            <a:spcAft>
              <a:spcPct val="35000"/>
            </a:spcAft>
          </a:pPr>
          <a:r>
            <a:rPr lang="ar-SA" sz="1900" kern="1200" dirty="0" smtClean="0"/>
            <a:t>المكان</a:t>
          </a:r>
          <a:endParaRPr lang="ar-SA" sz="1900" kern="1200" dirty="0"/>
        </a:p>
      </dsp:txBody>
      <dsp:txXfrm>
        <a:off x="5894449" y="1072100"/>
        <a:ext cx="1722685" cy="680207"/>
      </dsp:txXfrm>
    </dsp:sp>
    <dsp:sp modelId="{85E93503-A31F-47F7-B2C6-A13514000FB7}">
      <dsp:nvSpPr>
        <dsp:cNvPr id="0" name=""/>
        <dsp:cNvSpPr/>
      </dsp:nvSpPr>
      <dsp:spPr>
        <a:xfrm>
          <a:off x="5894449" y="1752307"/>
          <a:ext cx="1722685" cy="1334842"/>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r" defTabSz="844550" rtl="1">
            <a:lnSpc>
              <a:spcPct val="90000"/>
            </a:lnSpc>
            <a:spcBef>
              <a:spcPct val="0"/>
            </a:spcBef>
            <a:spcAft>
              <a:spcPct val="15000"/>
            </a:spcAft>
            <a:buChar char="••"/>
          </a:pPr>
          <a:r>
            <a:rPr lang="ar-SA" sz="1900" kern="1200" dirty="0" smtClean="0"/>
            <a:t>مكاتب التعليم في منطقة الرياض</a:t>
          </a:r>
          <a:endParaRPr lang="ar-SA" sz="1900" kern="1200" dirty="0"/>
        </a:p>
      </dsp:txBody>
      <dsp:txXfrm>
        <a:off x="5894449" y="1752307"/>
        <a:ext cx="1722685" cy="13348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753DB8B2-4089-47DE-B985-03420B54C4B7}" type="datetimeFigureOut">
              <a:rPr lang="ar-SA" smtClean="0"/>
              <a:t>23/12/37</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AD360951-B1BB-4CF9-A8D6-B1F9EC0113C2}" type="slidenum">
              <a:rPr lang="ar-SA" smtClean="0"/>
              <a:t>‹#›</a:t>
            </a:fld>
            <a:endParaRPr lang="ar-SA"/>
          </a:p>
        </p:txBody>
      </p:sp>
    </p:spTree>
    <p:extLst>
      <p:ext uri="{BB962C8B-B14F-4D97-AF65-F5344CB8AC3E}">
        <p14:creationId xmlns:p14="http://schemas.microsoft.com/office/powerpoint/2010/main" val="408612498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0F6895-911C-470F-9343-36BFE577144A}" type="slidenum">
              <a:rPr lang="en-US" smtClean="0"/>
              <a:pPr/>
              <a:t>10</a:t>
            </a:fld>
            <a:endParaRPr lang="en-US"/>
          </a:p>
        </p:txBody>
      </p:sp>
    </p:spTree>
    <p:extLst>
      <p:ext uri="{BB962C8B-B14F-4D97-AF65-F5344CB8AC3E}">
        <p14:creationId xmlns:p14="http://schemas.microsoft.com/office/powerpoint/2010/main" val="1735305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70F6895-911C-470F-9343-36BFE577144A}" type="slidenum">
              <a:rPr lang="en-US" smtClean="0"/>
              <a:pPr/>
              <a:t>11</a:t>
            </a:fld>
            <a:endParaRPr lang="en-US"/>
          </a:p>
        </p:txBody>
      </p:sp>
    </p:spTree>
    <p:extLst>
      <p:ext uri="{BB962C8B-B14F-4D97-AF65-F5344CB8AC3E}">
        <p14:creationId xmlns:p14="http://schemas.microsoft.com/office/powerpoint/2010/main" val="1640378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AD360951-B1BB-4CF9-A8D6-B1F9EC0113C2}" type="slidenum">
              <a:rPr lang="ar-SA" smtClean="0"/>
              <a:t>22</a:t>
            </a:fld>
            <a:endParaRPr lang="ar-SA"/>
          </a:p>
        </p:txBody>
      </p:sp>
    </p:spTree>
    <p:extLst>
      <p:ext uri="{BB962C8B-B14F-4D97-AF65-F5344CB8AC3E}">
        <p14:creationId xmlns:p14="http://schemas.microsoft.com/office/powerpoint/2010/main" val="1938973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AD360951-B1BB-4CF9-A8D6-B1F9EC0113C2}" type="slidenum">
              <a:rPr lang="ar-SA" smtClean="0"/>
              <a:t>37</a:t>
            </a:fld>
            <a:endParaRPr lang="ar-SA"/>
          </a:p>
        </p:txBody>
      </p:sp>
    </p:spTree>
    <p:extLst>
      <p:ext uri="{BB962C8B-B14F-4D97-AF65-F5344CB8AC3E}">
        <p14:creationId xmlns:p14="http://schemas.microsoft.com/office/powerpoint/2010/main" val="760817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861A052A-CE87-4FBC-A196-E53CC9BE1A9D}"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95403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58C249A-20A7-4A99-89D4-67AD09DD82F7}"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314423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65AFD163-313C-449A-8DA0-C4BCA40B3AA1}"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38933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38CA765F-E06A-4AF7-A23F-46A3E5CEBFC9}" type="datetime1">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23368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8E96024C-FBCF-4780-A410-172CC6A2D678}" type="datetime1">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28488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FA4A1C81-A1E6-46B6-B98C-9BFEF15839F5}" type="datetime1">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945945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4E23987-7813-48CF-9F0E-ABCA2972DCA1}"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447832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2463263A-AB83-4A88-AFC5-B275A114177F}"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817860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7BA79111-ADF2-4F09-A61E-4AC201D26C08}"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1291405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1A13E67-9ACB-4459-A504-9A1145501BD2}" type="datetime1">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124106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4E28BD2-EB18-4F8C-8060-8C7AF8950081}" type="datetime1">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4077810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D7EC4363-F0A4-4A15-9A03-4605A74D0E3E}" type="datetime1">
              <a:rPr lang="en-US" smtClean="0"/>
              <a:t>9/25/2016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4158374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1C3EBDDB-43A8-4492-8AB9-3F75D9A87521}" type="datetime1">
              <a:rPr lang="en-US" smtClean="0"/>
              <a:t>9/25/2016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884991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612AF-5FBD-4CA2-90DE-066B15DAED6E}" type="datetime1">
              <a:rPr lang="en-US" smtClean="0"/>
              <a:t>9/25/2016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2940963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7209BAC-2DE7-4AAE-B7E5-6D89D2CE5D0C}" type="datetime1">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3207452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0FAE450-EDFC-494B-AB26-50BB367C1559}" type="datetime1">
              <a:rPr lang="en-US" smtClean="0"/>
              <a:t>9/25/2016</a:t>
            </a:fld>
            <a:endParaRPr lang="en-US"/>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C39E874F-B357-4D81-93EE-A63801E01A9A}" type="slidenum">
              <a:rPr lang="en-US" smtClean="0"/>
              <a:t>‹#›</a:t>
            </a:fld>
            <a:endParaRPr lang="en-US"/>
          </a:p>
        </p:txBody>
      </p:sp>
    </p:spTree>
    <p:extLst>
      <p:ext uri="{BB962C8B-B14F-4D97-AF65-F5344CB8AC3E}">
        <p14:creationId xmlns:p14="http://schemas.microsoft.com/office/powerpoint/2010/main" val="562304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C534FD0-7F63-442E-9C39-8795E6360E85}" type="datetime1">
              <a:rPr lang="en-US" smtClean="0"/>
              <a:t>9/25/2016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C39E874F-B357-4D81-93EE-A63801E01A9A}" type="slidenum">
              <a:rPr lang="en-US" smtClean="0"/>
              <a:t>‹#›</a:t>
            </a:fld>
            <a:endParaRPr lang="en-US"/>
          </a:p>
        </p:txBody>
      </p:sp>
    </p:spTree>
    <p:extLst>
      <p:ext uri="{BB962C8B-B14F-4D97-AF65-F5344CB8AC3E}">
        <p14:creationId xmlns:p14="http://schemas.microsoft.com/office/powerpoint/2010/main" val="1690049147"/>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 id="2147484038" r:id="rId12"/>
    <p:sldLayoutId id="2147484039" r:id="rId13"/>
    <p:sldLayoutId id="2147484040" r:id="rId14"/>
    <p:sldLayoutId id="2147484041" r:id="rId15"/>
    <p:sldLayoutId id="2147484042" r:id="rId16"/>
  </p:sldLayoutIdLst>
  <p:hf hdr="0" ftr="0" dt="0"/>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com.sa/url?sa=i&amp;rct=j&amp;q=goal&amp;source=images&amp;cd=&amp;cad=rja&amp;docid=wsy70v6B-0x90M&amp;tbnid=4OiC-DxM05KMzM:&amp;ved=0CAUQjRw&amp;url=http://depositphotos.com/2038808/stock-photo-Competitors-Aiming-for-the-Same-Goal.html&amp;ei=3FcuUt6KMqqm0wXCm4G4DA&amp;psig=AFQjCNF4t16ceoxz2oDjS1bi9oNVyIaPgg&amp;ust=1378855063524435"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ight2know.afteegypt.org/uploads/posts/2012-03/1330951356_4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685800"/>
            <a:ext cx="5365952" cy="27724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4" name="TextBox 3"/>
          <p:cNvSpPr txBox="1"/>
          <p:nvPr/>
        </p:nvSpPr>
        <p:spPr>
          <a:xfrm>
            <a:off x="7961" y="4419600"/>
            <a:ext cx="9144000" cy="2492990"/>
          </a:xfrm>
          <a:prstGeom prst="rect">
            <a:avLst/>
          </a:prstGeom>
          <a:noFill/>
        </p:spPr>
        <p:txBody>
          <a:bodyPr wrap="square" rtlCol="0">
            <a:spAutoFit/>
          </a:bodyPr>
          <a:lstStyle/>
          <a:p>
            <a:pPr algn="ctr"/>
            <a:r>
              <a:rPr lang="ar-SA" sz="3600" b="1" dirty="0" smtClean="0">
                <a:solidFill>
                  <a:schemeClr val="accent4"/>
                </a:solidFill>
                <a:effectLst>
                  <a:outerShdw blurRad="38100" dist="38100" dir="2700000" algn="tl">
                    <a:srgbClr val="000000">
                      <a:alpha val="43137"/>
                    </a:srgbClr>
                  </a:outerShdw>
                </a:effectLst>
                <a:cs typeface="AdvertisingExtraBold" pitchFamily="2" charset="-78"/>
              </a:rPr>
              <a:t>الورشة الأولى :</a:t>
            </a:r>
          </a:p>
          <a:p>
            <a:pPr algn="ctr"/>
            <a:r>
              <a:rPr lang="ar-SA" sz="3600" b="1" dirty="0" smtClean="0">
                <a:solidFill>
                  <a:schemeClr val="accent4"/>
                </a:solidFill>
                <a:effectLst>
                  <a:outerShdw blurRad="38100" dist="38100" dir="2700000" algn="tl">
                    <a:srgbClr val="000000">
                      <a:alpha val="43137"/>
                    </a:srgbClr>
                  </a:outerShdw>
                </a:effectLst>
                <a:cs typeface="AdvertisingExtraBold" pitchFamily="2" charset="-78"/>
              </a:rPr>
              <a:t>إعداد خطة البحث</a:t>
            </a:r>
          </a:p>
          <a:p>
            <a:pPr algn="ctr"/>
            <a:r>
              <a:rPr lang="ar-SA" sz="2800" b="1" dirty="0" smtClean="0">
                <a:solidFill>
                  <a:schemeClr val="accent4"/>
                </a:solidFill>
                <a:effectLst>
                  <a:outerShdw blurRad="38100" dist="38100" dir="2700000" algn="tl">
                    <a:srgbClr val="000000">
                      <a:alpha val="43137"/>
                    </a:srgbClr>
                  </a:outerShdw>
                </a:effectLst>
                <a:cs typeface="AdvertisingExtraBold" pitchFamily="2" charset="-78"/>
              </a:rPr>
              <a:t>25 / 12 / 1437 هـ</a:t>
            </a:r>
          </a:p>
          <a:p>
            <a:pPr algn="ctr"/>
            <a:endParaRPr lang="ar-SA" sz="2800" b="1" dirty="0" smtClean="0">
              <a:solidFill>
                <a:schemeClr val="accent1"/>
              </a:solidFill>
              <a:effectLst>
                <a:outerShdw blurRad="38100" dist="38100" dir="2700000" algn="tl">
                  <a:srgbClr val="000000">
                    <a:alpha val="43137"/>
                  </a:srgbClr>
                </a:outerShdw>
              </a:effectLst>
              <a:latin typeface="Angsana New" panose="02020603050405020304" pitchFamily="18" charset="-34"/>
              <a:cs typeface="AdvertisingExtraBold" pitchFamily="2" charset="-78"/>
            </a:endParaRPr>
          </a:p>
          <a:p>
            <a:pPr algn="ctr"/>
            <a:r>
              <a:rPr lang="ar-SA" sz="2800" b="1" dirty="0" smtClean="0">
                <a:solidFill>
                  <a:schemeClr val="accent1"/>
                </a:solidFill>
                <a:effectLst>
                  <a:outerShdw blurRad="38100" dist="38100" dir="2700000" algn="tl">
                    <a:srgbClr val="000000">
                      <a:alpha val="43137"/>
                    </a:srgbClr>
                  </a:outerShdw>
                </a:effectLst>
                <a:latin typeface="Angsana New" panose="02020603050405020304" pitchFamily="18" charset="-34"/>
                <a:cs typeface="AdvertisingExtraBold" pitchFamily="2" charset="-78"/>
              </a:rPr>
              <a:t>ضمن ورش مقرر دراسات وأبحاث </a:t>
            </a:r>
            <a:endParaRPr lang="en-US" sz="2000" b="1" dirty="0">
              <a:solidFill>
                <a:schemeClr val="accent1"/>
              </a:solidFill>
              <a:effectLst>
                <a:outerShdw blurRad="38100" dist="38100" dir="2700000" algn="tl">
                  <a:srgbClr val="000000">
                    <a:alpha val="43137"/>
                  </a:srgbClr>
                </a:outerShdw>
              </a:effectLst>
              <a:latin typeface="Angsana New" panose="02020603050405020304" pitchFamily="18" charset="-34"/>
              <a:cs typeface="Angsana New" panose="02020603050405020304" pitchFamily="18" charset="-34"/>
            </a:endParaRPr>
          </a:p>
        </p:txBody>
      </p:sp>
      <p:sp>
        <p:nvSpPr>
          <p:cNvPr id="3" name="عنصر نائب لرقم الشريحة 2"/>
          <p:cNvSpPr>
            <a:spLocks noGrp="1"/>
          </p:cNvSpPr>
          <p:nvPr>
            <p:ph type="sldNum" sz="quarter" idx="12"/>
          </p:nvPr>
        </p:nvSpPr>
        <p:spPr/>
        <p:txBody>
          <a:bodyPr/>
          <a:lstStyle/>
          <a:p>
            <a:fld id="{C39E874F-B357-4D81-93EE-A63801E01A9A}" type="slidenum">
              <a:rPr lang="en-US" smtClean="0"/>
              <a:t>1</a:t>
            </a:fld>
            <a:endParaRPr lang="en-US"/>
          </a:p>
        </p:txBody>
      </p:sp>
    </p:spTree>
    <p:extLst>
      <p:ext uri="{BB962C8B-B14F-4D97-AF65-F5344CB8AC3E}">
        <p14:creationId xmlns:p14="http://schemas.microsoft.com/office/powerpoint/2010/main" val="2969601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05800" cy="4267200"/>
          </a:xfrm>
        </p:spPr>
        <p:txBody>
          <a:bodyPr>
            <a:noAutofit/>
          </a:bodyPr>
          <a:lstStyle/>
          <a:p>
            <a:pPr marL="342900" indent="-342900" algn="ctr" rtl="1">
              <a:lnSpc>
                <a:spcPct val="150000"/>
              </a:lnSpc>
            </a:pPr>
            <a:r>
              <a:rPr lang="ar-SA" sz="3600" b="1" dirty="0" smtClean="0">
                <a:solidFill>
                  <a:schemeClr val="accent1"/>
                </a:solidFill>
                <a:effectLst>
                  <a:outerShdw blurRad="38100" dist="38100" dir="2700000" algn="tl">
                    <a:srgbClr val="000000">
                      <a:alpha val="43137"/>
                    </a:srgbClr>
                  </a:outerShdw>
                </a:effectLst>
                <a:latin typeface="Simplified Arabic" pitchFamily="18" charset="-78"/>
                <a:cs typeface="Simplified Arabic" pitchFamily="18" charset="-78"/>
              </a:rPr>
              <a:t>أما الهدف الرئيس</a:t>
            </a:r>
            <a:r>
              <a:rPr lang="ar-SA" sz="3600" dirty="0">
                <a:latin typeface="Simplified Arabic" pitchFamily="18" charset="-78"/>
                <a:cs typeface="Simplified Arabic" pitchFamily="18" charset="-78"/>
              </a:rPr>
              <a:t/>
            </a:r>
            <a:br>
              <a:rPr lang="ar-SA" sz="3600" dirty="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فهو أن يقنع الطالب الأساتذة وأعضاء هيئة مناقشة الخطط (السمنار)</a:t>
            </a:r>
            <a:r>
              <a:rPr lang="en-US" sz="3600" dirty="0" smtClean="0">
                <a:latin typeface="Simplified Arabic" pitchFamily="18" charset="-78"/>
                <a:cs typeface="Simplified Arabic" pitchFamily="18" charset="-78"/>
              </a:rPr>
              <a:t> </a:t>
            </a:r>
            <a:r>
              <a:rPr lang="ar-SA" sz="3600" dirty="0" smtClean="0">
                <a:latin typeface="Simplified Arabic" pitchFamily="18" charset="-78"/>
                <a:cs typeface="Simplified Arabic" pitchFamily="18" charset="-78"/>
              </a:rPr>
              <a:t>أن البحث يسد حاجة مهمة نظرياً وعملياً في مجال التخصص</a:t>
            </a:r>
            <a:r>
              <a:rPr lang="en-US" sz="3600" dirty="0" smtClean="0">
                <a:latin typeface="Simplified Arabic" pitchFamily="18" charset="-78"/>
                <a:cs typeface="Simplified Arabic" pitchFamily="18" charset="-78"/>
              </a:rPr>
              <a:t>.</a:t>
            </a:r>
            <a:br>
              <a:rPr lang="en-US" sz="3600" dirty="0" smtClean="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10</a:t>
            </a:fld>
            <a:endParaRPr lang="en-US"/>
          </a:p>
        </p:txBody>
      </p:sp>
    </p:spTree>
    <p:extLst>
      <p:ext uri="{BB962C8B-B14F-4D97-AF65-F5344CB8AC3E}">
        <p14:creationId xmlns:p14="http://schemas.microsoft.com/office/powerpoint/2010/main" val="363605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1295400"/>
            <a:ext cx="7848600" cy="4800600"/>
          </a:xfrm>
        </p:spPr>
        <p:txBody>
          <a:bodyPr>
            <a:noAutofit/>
          </a:bodyPr>
          <a:lstStyle/>
          <a:p>
            <a:pPr marL="342900" indent="-342900" algn="just" rtl="1">
              <a:lnSpc>
                <a:spcPct val="150000"/>
              </a:lnSpc>
            </a:pPr>
            <a:r>
              <a:rPr lang="ar-SA" sz="3200" dirty="0" smtClean="0">
                <a:latin typeface="Simplified Arabic" pitchFamily="18" charset="-78"/>
                <a:cs typeface="Simplified Arabic" pitchFamily="18" charset="-78"/>
              </a:rPr>
              <a:t> </a:t>
            </a:r>
            <a:r>
              <a:rPr lang="en-US" sz="3200" dirty="0" smtClean="0">
                <a:latin typeface="Simplified Arabic" pitchFamily="18" charset="-78"/>
                <a:cs typeface="Simplified Arabic" pitchFamily="18" charset="-78"/>
              </a:rPr>
              <a:t> </a:t>
            </a:r>
            <a:r>
              <a:rPr lang="ar-SA" sz="3200" dirty="0" smtClean="0">
                <a:latin typeface="Simplified Arabic" pitchFamily="18" charset="-78"/>
                <a:cs typeface="Simplified Arabic" pitchFamily="18" charset="-78"/>
              </a:rPr>
              <a:t>أن الطالب يفهم تماماً مشكلته البحثية، ولديه إلمام بالمعارف والمهارات اللازمة للقيام بالبحث، وأنه قد حدد بحثه تحديداً واضحاً يساعد على أن يبدأ العمل فيه فور تسجيل الموضوع، ومن ثم يشرف عليه أحد الأساتذة المتخصصين في القسم</a:t>
            </a:r>
            <a:endParaRPr lang="en-US" sz="32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11</a:t>
            </a:fld>
            <a:endParaRPr lang="en-US"/>
          </a:p>
        </p:txBody>
      </p:sp>
    </p:spTree>
    <p:extLst>
      <p:ext uri="{BB962C8B-B14F-4D97-AF65-F5344CB8AC3E}">
        <p14:creationId xmlns:p14="http://schemas.microsoft.com/office/powerpoint/2010/main" val="113719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000" dirty="0" smtClean="0">
                <a:solidFill>
                  <a:schemeClr val="accent1"/>
                </a:solidFill>
                <a:cs typeface="PT Bold Broken" panose="02010400000000000000" pitchFamily="2" charset="-78"/>
              </a:rPr>
              <a:t>تعريف خطة البحث</a:t>
            </a:r>
            <a:endParaRPr lang="en-US" sz="6000"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12</a:t>
            </a:fld>
            <a:endParaRPr lang="en-US"/>
          </a:p>
        </p:txBody>
      </p:sp>
    </p:spTree>
    <p:extLst>
      <p:ext uri="{BB962C8B-B14F-4D97-AF65-F5344CB8AC3E}">
        <p14:creationId xmlns:p14="http://schemas.microsoft.com/office/powerpoint/2010/main" val="42123319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3000" y="609600"/>
            <a:ext cx="8001000" cy="5562600"/>
          </a:xfrm>
        </p:spPr>
        <p:txBody>
          <a:bodyPr>
            <a:noAutofit/>
          </a:bodyPr>
          <a:lstStyle/>
          <a:p>
            <a:pPr algn="ctr" rtl="1">
              <a:lnSpc>
                <a:spcPct val="150000"/>
              </a:lnSpc>
            </a:pPr>
            <a:r>
              <a:rPr lang="ar-SA" sz="3600" dirty="0" smtClean="0">
                <a:latin typeface="Simplified Arabic" pitchFamily="18" charset="-78"/>
                <a:cs typeface="Simplified Arabic" pitchFamily="18" charset="-78"/>
              </a:rPr>
              <a:t>تعنى خطة البحث : التصور المستقبلى</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 المسبق لطريقة تنفيذ البحث</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و جمع المادة العلمية، وطريقة معالجتها أو تحليلها، وطريقة عرض نتائج البحث بعد التنفيذ. </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وهي الخطوات شبه التفصيلية والقواعد التي سيلتزم بها الباحث أثناء عملية البحث</a:t>
            </a:r>
            <a:r>
              <a:rPr lang="en-US" sz="3600" dirty="0" smtClean="0">
                <a:latin typeface="Simplified Arabic" pitchFamily="18" charset="-78"/>
                <a:cs typeface="Simplified Arabic" pitchFamily="18" charset="-78"/>
              </a:rPr>
              <a:t>.</a:t>
            </a:r>
            <a:br>
              <a:rPr lang="en-US" sz="3600" dirty="0" smtClean="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13</a:t>
            </a:fld>
            <a:endParaRPr lang="en-US"/>
          </a:p>
        </p:txBody>
      </p:sp>
    </p:spTree>
    <p:extLst>
      <p:ext uri="{BB962C8B-B14F-4D97-AF65-F5344CB8AC3E}">
        <p14:creationId xmlns:p14="http://schemas.microsoft.com/office/powerpoint/2010/main" val="403819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4343400"/>
          </a:xfrm>
        </p:spPr>
        <p:txBody>
          <a:bodyPr>
            <a:noAutofit/>
          </a:bodyPr>
          <a:lstStyle/>
          <a:p>
            <a:pPr algn="ctr" rtl="1">
              <a:lnSpc>
                <a:spcPct val="150000"/>
              </a:lnSpc>
            </a:pPr>
            <a:r>
              <a:rPr lang="ar-SA" sz="3600" dirty="0" smtClean="0">
                <a:latin typeface="Simplified Arabic" pitchFamily="18" charset="-78"/>
                <a:cs typeface="Simplified Arabic" pitchFamily="18" charset="-78"/>
              </a:rPr>
              <a:t>وتعرف خطة البحث بصفة عامة بأنها:</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 الخطوط العريضة التي يسترشد بها الباحث عند تنفيذ دراسته ”</a:t>
            </a:r>
            <a:br>
              <a:rPr lang="ar-SA" sz="3600" dirty="0" smtClean="0">
                <a:latin typeface="Simplified Arabic" pitchFamily="18" charset="-78"/>
                <a:cs typeface="Simplified Arabic" pitchFamily="18" charset="-78"/>
              </a:rPr>
            </a:br>
            <a:r>
              <a:rPr lang="ar-SA" sz="3600" dirty="0" smtClean="0">
                <a:latin typeface="Simplified Arabic" pitchFamily="18" charset="-78"/>
                <a:cs typeface="Simplified Arabic" pitchFamily="18" charset="-78"/>
              </a:rPr>
              <a:t>وتشبه بالبوصلة التي يُدرك بها السائر إلى أين يسير، ويسترشد بها في مسيرته</a:t>
            </a:r>
            <a:r>
              <a:rPr lang="en-US" sz="3600" dirty="0" smtClean="0">
                <a:latin typeface="Simplified Arabic" pitchFamily="18" charset="-78"/>
                <a:cs typeface="Simplified Arabic" pitchFamily="18" charset="-78"/>
              </a:rPr>
              <a:t>.</a:t>
            </a:r>
            <a:br>
              <a:rPr lang="en-US" sz="3600" dirty="0" smtClean="0">
                <a:latin typeface="Simplified Arabic" pitchFamily="18" charset="-78"/>
                <a:cs typeface="Simplified Arabic" pitchFamily="18" charset="-78"/>
              </a:rPr>
            </a:br>
            <a:endParaRPr lang="en-US" sz="3600"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14</a:t>
            </a:fld>
            <a:endParaRPr lang="en-US"/>
          </a:p>
        </p:txBody>
      </p:sp>
    </p:spTree>
    <p:extLst>
      <p:ext uri="{BB962C8B-B14F-4D97-AF65-F5344CB8AC3E}">
        <p14:creationId xmlns:p14="http://schemas.microsoft.com/office/powerpoint/2010/main" val="18903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514601"/>
            <a:ext cx="7620000" cy="2262781"/>
          </a:xfrm>
        </p:spPr>
        <p:txBody>
          <a:bodyPr>
            <a:normAutofit/>
          </a:bodyPr>
          <a:lstStyle/>
          <a:p>
            <a:pPr algn="ctr"/>
            <a:r>
              <a:rPr lang="ar-SA" sz="6000" dirty="0" smtClean="0">
                <a:solidFill>
                  <a:schemeClr val="accent1"/>
                </a:solidFill>
                <a:cs typeface="PT Bold Broken" panose="02010400000000000000" pitchFamily="2" charset="-78"/>
              </a:rPr>
              <a:t>خطوات اعداد خطة البحث</a:t>
            </a:r>
            <a:endParaRPr lang="en-US" sz="6000"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15</a:t>
            </a:fld>
            <a:endParaRPr lang="en-US"/>
          </a:p>
        </p:txBody>
      </p:sp>
    </p:spTree>
    <p:extLst>
      <p:ext uri="{BB962C8B-B14F-4D97-AF65-F5344CB8AC3E}">
        <p14:creationId xmlns:p14="http://schemas.microsoft.com/office/powerpoint/2010/main" val="17004720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t>نشاط 3</a:t>
            </a:r>
            <a:endParaRPr lang="ar-SA" sz="4400" dirty="0"/>
          </a:p>
        </p:txBody>
      </p:sp>
      <p:sp>
        <p:nvSpPr>
          <p:cNvPr id="4" name="عنصر نائب للمحتوى 3"/>
          <p:cNvSpPr>
            <a:spLocks noGrp="1"/>
          </p:cNvSpPr>
          <p:nvPr>
            <p:ph type="body" idx="1"/>
          </p:nvPr>
        </p:nvSpPr>
        <p:spPr/>
        <p:txBody>
          <a:bodyPr>
            <a:normAutofit/>
          </a:bodyPr>
          <a:lstStyle/>
          <a:p>
            <a:pPr marL="0" indent="0" algn="ctr" rtl="1">
              <a:lnSpc>
                <a:spcPct val="200000"/>
              </a:lnSpc>
              <a:buNone/>
            </a:pPr>
            <a:r>
              <a:rPr lang="ar-SA" sz="2400" b="1" dirty="0" smtClean="0">
                <a:solidFill>
                  <a:schemeClr val="accent4"/>
                </a:solidFill>
              </a:rPr>
              <a:t>ماهي معايير اختيار موضوع البحث؟</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5" name="عنصر نائب لرقم الشريحة 4"/>
          <p:cNvSpPr>
            <a:spLocks noGrp="1"/>
          </p:cNvSpPr>
          <p:nvPr>
            <p:ph type="sldNum" sz="quarter" idx="12"/>
          </p:nvPr>
        </p:nvSpPr>
        <p:spPr/>
        <p:txBody>
          <a:bodyPr/>
          <a:lstStyle/>
          <a:p>
            <a:fld id="{C39E874F-B357-4D81-93EE-A63801E01A9A}" type="slidenum">
              <a:rPr lang="en-US" smtClean="0"/>
              <a:t>16</a:t>
            </a:fld>
            <a:endParaRPr lang="en-US"/>
          </a:p>
        </p:txBody>
      </p:sp>
    </p:spTree>
    <p:extLst>
      <p:ext uri="{BB962C8B-B14F-4D97-AF65-F5344CB8AC3E}">
        <p14:creationId xmlns:p14="http://schemas.microsoft.com/office/powerpoint/2010/main" val="3154471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447800" y="2133600"/>
            <a:ext cx="7543800" cy="2262781"/>
          </a:xfrm>
        </p:spPr>
        <p:txBody>
          <a:bodyPr/>
          <a:lstStyle/>
          <a:p>
            <a:pPr algn="ctr"/>
            <a:r>
              <a:rPr lang="ar-SA" dirty="0">
                <a:solidFill>
                  <a:schemeClr val="accent1"/>
                </a:solidFill>
                <a:cs typeface="PT Bold Broken" panose="02010400000000000000" pitchFamily="2" charset="-78"/>
              </a:rPr>
              <a:t>معايير اختيار موضوع البحث</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17</a:t>
            </a:fld>
            <a:endParaRPr lang="en-US"/>
          </a:p>
        </p:txBody>
      </p:sp>
    </p:spTree>
    <p:extLst>
      <p:ext uri="{BB962C8B-B14F-4D97-AF65-F5344CB8AC3E}">
        <p14:creationId xmlns:p14="http://schemas.microsoft.com/office/powerpoint/2010/main" val="2906743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685800"/>
            <a:ext cx="7620000" cy="5718412"/>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150000"/>
              </a:lnSpc>
              <a:spcBef>
                <a:spcPct val="0"/>
              </a:spcBef>
              <a:spcAft>
                <a:spcPts val="0"/>
              </a:spcAft>
              <a:buClrTx/>
              <a:buSzTx/>
              <a:tabLst/>
              <a:defRPr/>
            </a:pPr>
            <a:r>
              <a:rPr kumimoji="0" lang="ar-SA" sz="3200" b="0" i="0"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rPr>
              <a:t>اختاري موضوعاً:</a:t>
            </a:r>
          </a:p>
          <a:p>
            <a:pPr marL="0" marR="0" lvl="0" indent="0" algn="r" defTabSz="914400" rtl="1" eaLnBrk="1" fontAlgn="auto" latinLnBrk="0" hangingPunct="1">
              <a:lnSpc>
                <a:spcPct val="150000"/>
              </a:lnSpc>
              <a:spcBef>
                <a:spcPct val="0"/>
              </a:spcBef>
              <a:spcAft>
                <a:spcPts val="0"/>
              </a:spcAft>
              <a:buClrTx/>
              <a:buSzTx/>
              <a:tabLst/>
              <a:defRPr/>
            </a:pPr>
            <a:endParaRPr kumimoji="0" lang="ar-SA" sz="3200" b="0" i="0"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endParaRP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rPr>
              <a:t> يخدم تخصصك</a:t>
            </a:r>
            <a:endParaRPr kumimoji="0" lang="ar-SA" sz="3200" b="0" i="1"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endParaRPr>
          </a:p>
          <a:p>
            <a:pPr marL="457200" indent="-457200" algn="r" rtl="1">
              <a:lnSpc>
                <a:spcPct val="150000"/>
              </a:lnSpc>
              <a:spcBef>
                <a:spcPct val="0"/>
              </a:spcBef>
              <a:buFont typeface="Wingdings" panose="05000000000000000000" pitchFamily="2" charset="2"/>
              <a:buChar char="ü"/>
              <a:defRPr/>
            </a:pPr>
            <a:r>
              <a:rPr lang="ar-SA" sz="3200" dirty="0" smtClean="0">
                <a:solidFill>
                  <a:schemeClr val="accent3">
                    <a:lumMod val="50000"/>
                  </a:schemeClr>
                </a:solidFill>
                <a:latin typeface="Simplified Arabic" pitchFamily="18" charset="-78"/>
                <a:ea typeface="+mj-ea"/>
                <a:cs typeface="Simplified Arabic" pitchFamily="18" charset="-78"/>
              </a:rPr>
              <a:t>بسيطاً </a:t>
            </a:r>
            <a:r>
              <a:rPr lang="ar-SA" sz="3200" dirty="0">
                <a:solidFill>
                  <a:schemeClr val="accent3">
                    <a:lumMod val="50000"/>
                  </a:schemeClr>
                </a:solidFill>
                <a:latin typeface="Simplified Arabic" pitchFamily="18" charset="-78"/>
                <a:ea typeface="+mj-ea"/>
                <a:cs typeface="Simplified Arabic" pitchFamily="18" charset="-78"/>
              </a:rPr>
              <a:t>غير مركب</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rPr>
              <a:t>قابلاً للبحث في حدود الفترة الزمنية المتاحة لك</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lang="ar-SA" sz="3200" dirty="0" smtClean="0">
                <a:solidFill>
                  <a:schemeClr val="accent3">
                    <a:lumMod val="50000"/>
                  </a:schemeClr>
                </a:solidFill>
                <a:latin typeface="Simplified Arabic" pitchFamily="18" charset="-78"/>
                <a:ea typeface="+mj-ea"/>
                <a:cs typeface="Simplified Arabic" pitchFamily="18" charset="-78"/>
              </a:rPr>
              <a:t>قابلاً للبحث على المستوى الميداني </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kumimoji="0" lang="ar-SA" sz="3200" b="0" i="0" u="none" strike="noStrike" kern="1200" cap="none" spc="0" normalizeH="0" baseline="0" noProof="0" dirty="0" smtClean="0">
                <a:ln>
                  <a:noFill/>
                </a:ln>
                <a:solidFill>
                  <a:schemeClr val="accent3">
                    <a:lumMod val="50000"/>
                  </a:schemeClr>
                </a:solidFill>
                <a:effectLst/>
                <a:uLnTx/>
                <a:uFillTx/>
                <a:latin typeface="Simplified Arabic" pitchFamily="18" charset="-78"/>
                <a:ea typeface="+mj-ea"/>
                <a:cs typeface="Simplified Arabic" pitchFamily="18" charset="-78"/>
              </a:rPr>
              <a:t>خذي وقتاً كافياً وابحثي في المراجع </a:t>
            </a:r>
          </a:p>
          <a:p>
            <a:pPr marL="457200" marR="0" lvl="0" indent="-457200" algn="r" defTabSz="914400" rtl="1" eaLnBrk="1" fontAlgn="auto" latinLnBrk="0" hangingPunct="1">
              <a:lnSpc>
                <a:spcPct val="150000"/>
              </a:lnSpc>
              <a:spcBef>
                <a:spcPct val="0"/>
              </a:spcBef>
              <a:spcAft>
                <a:spcPts val="0"/>
              </a:spcAft>
              <a:buClrTx/>
              <a:buSzTx/>
              <a:buFont typeface="Wingdings" panose="05000000000000000000" pitchFamily="2" charset="2"/>
              <a:buChar char="ü"/>
              <a:tabLst/>
              <a:defRPr/>
            </a:pPr>
            <a:r>
              <a:rPr lang="ar-SA" sz="3200" dirty="0" smtClean="0">
                <a:solidFill>
                  <a:schemeClr val="accent3">
                    <a:lumMod val="50000"/>
                  </a:schemeClr>
                </a:solidFill>
                <a:latin typeface="Simplified Arabic" pitchFamily="18" charset="-78"/>
                <a:ea typeface="+mj-ea"/>
                <a:cs typeface="Simplified Arabic" pitchFamily="18" charset="-78"/>
              </a:rPr>
              <a:t>موضوعاً تحبه</a:t>
            </a:r>
            <a:endParaRPr kumimoji="0" lang="en-US" sz="3200" b="0" i="0" u="none" strike="noStrike" kern="1200" cap="none" spc="0" normalizeH="0" baseline="0" noProof="0" dirty="0">
              <a:ln>
                <a:noFill/>
              </a:ln>
              <a:solidFill>
                <a:schemeClr val="accent3">
                  <a:lumMod val="50000"/>
                </a:schemeClr>
              </a:solidFill>
              <a:effectLst/>
              <a:uLnTx/>
              <a:uFillTx/>
              <a:latin typeface="Simplified Arabic" pitchFamily="18" charset="-78"/>
              <a:ea typeface="+mj-ea"/>
              <a:cs typeface="Simplified Arabic"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18</a:t>
            </a:fld>
            <a:endParaRPr lang="en-US"/>
          </a:p>
        </p:txBody>
      </p:sp>
    </p:spTree>
    <p:extLst>
      <p:ext uri="{BB962C8B-B14F-4D97-AF65-F5344CB8AC3E}">
        <p14:creationId xmlns:p14="http://schemas.microsoft.com/office/powerpoint/2010/main" val="553537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rtl="1"/>
            <a:r>
              <a:rPr lang="ar-SA" sz="6600" dirty="0" smtClean="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rPr>
              <a:t>العنوان</a:t>
            </a:r>
            <a:endParaRPr lang="en-US" sz="6000"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19</a:t>
            </a:fld>
            <a:endParaRPr lang="en-US"/>
          </a:p>
        </p:txBody>
      </p:sp>
    </p:spTree>
    <p:extLst>
      <p:ext uri="{BB962C8B-B14F-4D97-AF65-F5344CB8AC3E}">
        <p14:creationId xmlns:p14="http://schemas.microsoft.com/office/powerpoint/2010/main" val="3991243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28767" y="381000"/>
            <a:ext cx="6600451" cy="2262781"/>
          </a:xfrm>
        </p:spPr>
        <p:txBody>
          <a:bodyPr>
            <a:normAutofit/>
          </a:bodyPr>
          <a:lstStyle/>
          <a:p>
            <a:pPr algn="ctr"/>
            <a:r>
              <a:rPr lang="ar-SA" sz="4400" dirty="0" smtClean="0"/>
              <a:t>نشاط 1</a:t>
            </a:r>
            <a:endParaRPr lang="ar-SA" sz="4400" dirty="0"/>
          </a:p>
        </p:txBody>
      </p:sp>
      <p:sp>
        <p:nvSpPr>
          <p:cNvPr id="4" name="عنصر نائب للمحتوى 3"/>
          <p:cNvSpPr>
            <a:spLocks noGrp="1"/>
          </p:cNvSpPr>
          <p:nvPr>
            <p:ph type="subTitle" idx="1"/>
          </p:nvPr>
        </p:nvSpPr>
        <p:spPr>
          <a:xfrm>
            <a:off x="1942415" y="3494053"/>
            <a:ext cx="6600451" cy="1126283"/>
          </a:xfrm>
        </p:spPr>
        <p:txBody>
          <a:bodyPr>
            <a:normAutofit/>
          </a:bodyPr>
          <a:lstStyle/>
          <a:p>
            <a:pPr marL="0" indent="0" algn="ctr" rtl="1">
              <a:lnSpc>
                <a:spcPct val="200000"/>
              </a:lnSpc>
              <a:buNone/>
            </a:pPr>
            <a:r>
              <a:rPr lang="ar-SA" sz="2400" b="1" dirty="0" smtClean="0">
                <a:solidFill>
                  <a:schemeClr val="accent4"/>
                </a:solidFill>
              </a:rPr>
              <a:t>ما الفرق بين خطة البحث والرسالة؟</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9" name="عنصر نائب لرقم الشريحة 8"/>
          <p:cNvSpPr>
            <a:spLocks noGrp="1"/>
          </p:cNvSpPr>
          <p:nvPr>
            <p:ph type="sldNum" sz="quarter" idx="12"/>
          </p:nvPr>
        </p:nvSpPr>
        <p:spPr/>
        <p:txBody>
          <a:bodyPr/>
          <a:lstStyle/>
          <a:p>
            <a:fld id="{C39E874F-B357-4D81-93EE-A63801E01A9A}" type="slidenum">
              <a:rPr lang="en-US" smtClean="0"/>
              <a:t>2</a:t>
            </a:fld>
            <a:endParaRPr lang="en-US"/>
          </a:p>
        </p:txBody>
      </p:sp>
    </p:spTree>
    <p:extLst>
      <p:ext uri="{BB962C8B-B14F-4D97-AF65-F5344CB8AC3E}">
        <p14:creationId xmlns:p14="http://schemas.microsoft.com/office/powerpoint/2010/main" val="35950456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382000" cy="5139869"/>
          </a:xfrm>
          <a:prstGeom prst="rect">
            <a:avLst/>
          </a:prstGeom>
          <a:noFill/>
        </p:spPr>
        <p:txBody>
          <a:bodyPr wrap="square" rtlCol="0">
            <a:spAutoFit/>
          </a:bodyPr>
          <a:lstStyle/>
          <a:p>
            <a:pPr algn="ctr"/>
            <a:r>
              <a:rPr lang="ar-SA" sz="4400" dirty="0" smtClean="0">
                <a:solidFill>
                  <a:schemeClr val="accent1"/>
                </a:solidFill>
                <a:latin typeface="Simplified Arabic" panose="02020603050405020304" pitchFamily="18" charset="-78"/>
                <a:cs typeface="PT Bold Broken" panose="02010400000000000000" pitchFamily="2" charset="-78"/>
              </a:rPr>
              <a:t>صفحة </a:t>
            </a:r>
            <a:r>
              <a:rPr lang="ar-SA" sz="4400" dirty="0">
                <a:solidFill>
                  <a:schemeClr val="accent1"/>
                </a:solidFill>
                <a:latin typeface="Simplified Arabic" panose="02020603050405020304" pitchFamily="18" charset="-78"/>
                <a:cs typeface="PT Bold Broken" panose="02010400000000000000" pitchFamily="2" charset="-78"/>
              </a:rPr>
              <a:t>العنوان </a:t>
            </a:r>
            <a:endParaRPr lang="en-US" sz="4400" dirty="0" smtClean="0">
              <a:solidFill>
                <a:schemeClr val="accent1"/>
              </a:solidFill>
              <a:latin typeface="Simplified Arabic" panose="02020603050405020304" pitchFamily="18" charset="-78"/>
              <a:cs typeface="PT Bold Broken" panose="02010400000000000000" pitchFamily="2" charset="-78"/>
            </a:endParaRPr>
          </a:p>
          <a:p>
            <a:pPr algn="ctr"/>
            <a:endParaRPr lang="ar-SA" sz="4400" b="1" dirty="0" smtClean="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a:r>
              <a:rPr lang="ar-SA" sz="3200" dirty="0" smtClean="0">
                <a:latin typeface="Simplified Arabic" panose="02020603050405020304" pitchFamily="18" charset="-78"/>
                <a:cs typeface="Simplified Arabic" panose="02020603050405020304" pitchFamily="18" charset="-78"/>
              </a:rPr>
              <a:t>وتتضمن </a:t>
            </a:r>
            <a:r>
              <a:rPr lang="ar-SA" sz="3200" dirty="0">
                <a:latin typeface="Simplified Arabic" panose="02020603050405020304" pitchFamily="18" charset="-78"/>
                <a:cs typeface="Simplified Arabic" panose="02020603050405020304" pitchFamily="18" charset="-78"/>
              </a:rPr>
              <a:t>عنوان البحث والذي ينبغي أن يكون حول فكرة البحث وعباراته دقيقة ويحدد متغيرات البحث ، وتجنب ذكر (دراسة عن او دراسة تجريبية ل</a:t>
            </a:r>
            <a:r>
              <a:rPr lang="ar-SA" sz="3200" dirty="0" smtClean="0">
                <a:latin typeface="Simplified Arabic" panose="02020603050405020304" pitchFamily="18" charset="-78"/>
                <a:cs typeface="Simplified Arabic" panose="02020603050405020304" pitchFamily="18" charset="-78"/>
              </a:rPr>
              <a:t>)</a:t>
            </a:r>
            <a:endParaRPr lang="en-US" sz="3200" dirty="0" smtClean="0">
              <a:latin typeface="Simplified Arabic" panose="02020603050405020304" pitchFamily="18" charset="-78"/>
              <a:cs typeface="Simplified Arabic" panose="02020603050405020304" pitchFamily="18" charset="-78"/>
            </a:endParaRPr>
          </a:p>
          <a:p>
            <a:pPr algn="ctr">
              <a:lnSpc>
                <a:spcPct val="150000"/>
              </a:lnSpc>
            </a:pPr>
            <a:r>
              <a:rPr lang="ar-SA" sz="3200" dirty="0">
                <a:latin typeface="Simplified Arabic" panose="02020603050405020304" pitchFamily="18" charset="-78"/>
                <a:cs typeface="Simplified Arabic" panose="02020603050405020304" pitchFamily="18" charset="-78"/>
              </a:rPr>
              <a:t>• اسم المؤلف وعنوانه الوظيفي ( مؤسسة العمل ) وهنا يكتب الاسم الاول ثم الأوسط </a:t>
            </a:r>
            <a:r>
              <a:rPr lang="ar-SA" sz="3200" dirty="0" smtClean="0">
                <a:latin typeface="Simplified Arabic" panose="02020603050405020304" pitchFamily="18" charset="-78"/>
                <a:cs typeface="Simplified Arabic" panose="02020603050405020304" pitchFamily="18" charset="-78"/>
              </a:rPr>
              <a:t>مختصراً والاسم </a:t>
            </a:r>
            <a:r>
              <a:rPr lang="ar-SA" sz="3200" dirty="0">
                <a:latin typeface="Simplified Arabic" panose="02020603050405020304" pitchFamily="18" charset="-78"/>
                <a:cs typeface="Simplified Arabic" panose="02020603050405020304" pitchFamily="18" charset="-78"/>
              </a:rPr>
              <a:t>الأخير بدون كلمة دكتور او استاذ والدرجة العلمية </a:t>
            </a:r>
            <a:endParaRPr lang="ar-SA" sz="3200" dirty="0" smtClean="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20</a:t>
            </a:fld>
            <a:endParaRPr lang="en-US"/>
          </a:p>
        </p:txBody>
      </p:sp>
    </p:spTree>
    <p:extLst>
      <p:ext uri="{BB962C8B-B14F-4D97-AF65-F5344CB8AC3E}">
        <p14:creationId xmlns:p14="http://schemas.microsoft.com/office/powerpoint/2010/main" val="1657091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600200"/>
            <a:ext cx="7772400" cy="4114800"/>
          </a:xfrm>
        </p:spPr>
        <p:txBody>
          <a:bodyPr>
            <a:noAutofit/>
          </a:bodyPr>
          <a:lstStyle/>
          <a:p>
            <a:pPr algn="just" rtl="1">
              <a:lnSpc>
                <a:spcPct val="150000"/>
              </a:lnSpc>
            </a:pPr>
            <a:r>
              <a:rPr lang="ar-SA" dirty="0" smtClean="0">
                <a:latin typeface="Simplified Arabic" pitchFamily="18" charset="-78"/>
                <a:cs typeface="Simplified Arabic" pitchFamily="18" charset="-78"/>
              </a:rPr>
              <a:t>يجب أن يتميز بالوضوح وسهولة اللغة والعبارات القصيرة المختصرة والدقة في التعبير بحيث يبلور مشكلة البحث ويحدد ابعادها وجوانبها الرئيسية.</a:t>
            </a:r>
            <a:endParaRPr lang="en-US" dirty="0">
              <a:latin typeface="Simplified Arabic" pitchFamily="18" charset="-78"/>
              <a:cs typeface="Simplified Arabic"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21</a:t>
            </a:fld>
            <a:endParaRPr lang="en-US"/>
          </a:p>
        </p:txBody>
      </p:sp>
    </p:spTree>
    <p:extLst>
      <p:ext uri="{BB962C8B-B14F-4D97-AF65-F5344CB8AC3E}">
        <p14:creationId xmlns:p14="http://schemas.microsoft.com/office/powerpoint/2010/main" val="124982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3400" y="533400"/>
            <a:ext cx="8001000" cy="5909310"/>
          </a:xfrm>
          <a:prstGeom prst="rect">
            <a:avLst/>
          </a:prstGeom>
        </p:spPr>
        <p:txBody>
          <a:bodyPr wrap="square">
            <a:spAutoFit/>
          </a:bodyPr>
          <a:lstStyle/>
          <a:p>
            <a:pPr marR="0" algn="ctr"/>
            <a:endParaRPr lang="ar-SA" altLang="ar-SA" sz="2800" b="1" dirty="0">
              <a:solidFill>
                <a:schemeClr val="accent3"/>
              </a:solidFill>
              <a:effectLst>
                <a:outerShdw blurRad="38100" dist="38100" dir="2700000" algn="tl">
                  <a:srgbClr val="000000">
                    <a:alpha val="43137"/>
                  </a:srgbClr>
                </a:outerShdw>
              </a:effectLst>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altLang="ar-SA" sz="2800" dirty="0">
                <a:latin typeface="Simplified Arabic" panose="02020603050405020304" pitchFamily="18" charset="-78"/>
                <a:cs typeface="Simplified Arabic" panose="02020603050405020304" pitchFamily="18" charset="-78"/>
              </a:rPr>
              <a:t>يراعى أن يكون العنوان مختصراً محدداً لمحتويات الورقة العلمية وعادة لا يزيد عن 70 </a:t>
            </a:r>
            <a:r>
              <a:rPr lang="ar-SA" altLang="ar-SA" sz="2800" dirty="0" smtClean="0">
                <a:latin typeface="Simplified Arabic" panose="02020603050405020304" pitchFamily="18" charset="-78"/>
                <a:cs typeface="Simplified Arabic" panose="02020603050405020304" pitchFamily="18" charset="-78"/>
              </a:rPr>
              <a:t>حرفاً وقيل 50 حرف </a:t>
            </a:r>
            <a:r>
              <a:rPr lang="ar-SA" sz="2800" dirty="0" smtClean="0">
                <a:latin typeface="Simplified Arabic" panose="02020603050405020304" pitchFamily="18" charset="-78"/>
                <a:cs typeface="Simplified Arabic" panose="02020603050405020304" pitchFamily="18" charset="-78"/>
              </a:rPr>
              <a:t>والطول </a:t>
            </a:r>
            <a:r>
              <a:rPr lang="ar-SA" sz="2800" dirty="0">
                <a:latin typeface="Simplified Arabic" panose="02020603050405020304" pitchFamily="18" charset="-78"/>
                <a:cs typeface="Simplified Arabic" panose="02020603050405020304" pitchFamily="18" charset="-78"/>
              </a:rPr>
              <a:t>الملائم للعنوان من ۱۲-۱۰ كلمة </a:t>
            </a:r>
            <a:endParaRPr lang="ar-SA" altLang="ar-SA" sz="2800" dirty="0" smtClean="0">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محدد ودقيق وواضح</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a:p>
            <a:pPr marL="457200" marR="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قصير ومركز على نقطة معينة</a:t>
            </a:r>
            <a:r>
              <a:rPr lang="en-US" sz="2800" dirty="0">
                <a:latin typeface="Simplified Arabic" panose="02020603050405020304" pitchFamily="18" charset="-78"/>
                <a:cs typeface="Simplified Arabic" panose="02020603050405020304" pitchFamily="18" charset="-78"/>
              </a:rPr>
              <a:t> </a:t>
            </a:r>
            <a:endParaRPr lang="ar-SA" altLang="ar-SA" sz="2800" dirty="0">
              <a:latin typeface="Simplified Arabic" panose="02020603050405020304" pitchFamily="18" charset="-78"/>
              <a:cs typeface="Simplified Arabic" panose="02020603050405020304" pitchFamily="18" charset="-78"/>
            </a:endParaRP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يثير الفضول عند القارئ ويلفت انتباهه ليعرف ما بعده</a:t>
            </a:r>
          </a:p>
          <a:p>
            <a:pPr marL="457200" indent="-457200" algn="ctr" rtl="1">
              <a:lnSpc>
                <a:spcPct val="140000"/>
              </a:lnSpc>
              <a:buFont typeface="Wingdings" panose="05000000000000000000" pitchFamily="2" charset="2"/>
              <a:buChar char="ü"/>
            </a:pPr>
            <a:r>
              <a:rPr lang="ar-SA" sz="2800" dirty="0">
                <a:latin typeface="Simplified Arabic" panose="02020603050405020304" pitchFamily="18" charset="-78"/>
                <a:cs typeface="Simplified Arabic" panose="02020603050405020304" pitchFamily="18" charset="-78"/>
              </a:rPr>
              <a:t>يبين المجال الذي يناقشه الكلمات المستخدمة فيه سهلة الفهم وبعيدة عن التقعر والألفاظ الركيكة </a:t>
            </a:r>
          </a:p>
          <a:p>
            <a:pPr marL="457200" marR="0" indent="-457200" algn="ctr" rtl="1">
              <a:lnSpc>
                <a:spcPct val="140000"/>
              </a:lnSpc>
              <a:buFont typeface="Wingdings" panose="05000000000000000000" pitchFamily="2" charset="2"/>
              <a:buChar char="ü"/>
            </a:pPr>
            <a:r>
              <a:rPr lang="ar-SA" sz="2800" dirty="0" smtClean="0">
                <a:latin typeface="Simplified Arabic" panose="02020603050405020304" pitchFamily="18" charset="-78"/>
                <a:cs typeface="Simplified Arabic" panose="02020603050405020304" pitchFamily="18" charset="-78"/>
              </a:rPr>
              <a:t>يشير إلى مشكلة البحث ويبرزها وبشكل محدد </a:t>
            </a:r>
            <a:endParaRPr lang="ar-SA" alt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22</a:t>
            </a:fld>
            <a:endParaRPr lang="en-US"/>
          </a:p>
        </p:txBody>
      </p:sp>
    </p:spTree>
    <p:extLst>
      <p:ext uri="{BB962C8B-B14F-4D97-AF65-F5344CB8AC3E}">
        <p14:creationId xmlns:p14="http://schemas.microsoft.com/office/powerpoint/2010/main" val="283877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lstStyle/>
          <a:p>
            <a:pPr algn="ctr"/>
            <a:r>
              <a:rPr lang="ar-SA" dirty="0" smtClean="0">
                <a:solidFill>
                  <a:schemeClr val="accent1"/>
                </a:solidFill>
                <a:cs typeface="PT Bold Broken" panose="02010400000000000000" pitchFamily="2" charset="-78"/>
              </a:rPr>
              <a:t>العناصر الرئيسية في عنوان البحث</a:t>
            </a:r>
            <a:endParaRPr lang="ar-SA" dirty="0">
              <a:solidFill>
                <a:schemeClr val="accent1"/>
              </a:solidFill>
              <a:cs typeface="PT Bold Broken" panose="02010400000000000000" pitchFamily="2" charset="-78"/>
            </a:endParaRPr>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23</a:t>
            </a:fld>
            <a:endParaRPr lang="en-US"/>
          </a:p>
        </p:txBody>
      </p:sp>
    </p:spTree>
    <p:extLst>
      <p:ext uri="{BB962C8B-B14F-4D97-AF65-F5344CB8AC3E}">
        <p14:creationId xmlns:p14="http://schemas.microsoft.com/office/powerpoint/2010/main" val="28005991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dirty="0" smtClean="0">
                <a:latin typeface="Simplified Arabic" panose="02020603050405020304" pitchFamily="18" charset="-78"/>
                <a:cs typeface="Simplified Arabic" panose="02020603050405020304" pitchFamily="18" charset="-78"/>
              </a:rPr>
              <a:t>«فاعلية الإشراف التعاوني في مكاتب التعليم من وجهة نظر المشرفات التربويات»</a:t>
            </a:r>
            <a:endParaRPr lang="ar-SA" dirty="0">
              <a:latin typeface="Simplified Arabic" panose="02020603050405020304" pitchFamily="18" charset="-78"/>
              <a:cs typeface="Simplified Arabic" panose="02020603050405020304" pitchFamily="18" charset="-78"/>
            </a:endParaRPr>
          </a:p>
        </p:txBody>
      </p:sp>
      <p:graphicFrame>
        <p:nvGraphicFramePr>
          <p:cNvPr id="5" name="عنصر نائب للمحتوى 4"/>
          <p:cNvGraphicFramePr>
            <a:graphicFrameLocks noGrp="1"/>
          </p:cNvGraphicFramePr>
          <p:nvPr>
            <p:ph idx="1"/>
            <p:extLst>
              <p:ext uri="{D42A27DB-BD31-4B8C-83A1-F6EECF244321}">
                <p14:modId xmlns:p14="http://schemas.microsoft.com/office/powerpoint/2010/main" val="32004563"/>
              </p:ext>
            </p:extLst>
          </p:nvPr>
        </p:nvGraphicFramePr>
        <p:xfrm>
          <a:off x="914400" y="1752600"/>
          <a:ext cx="7620000" cy="4159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عنصر نائب لرقم الشريحة 3"/>
          <p:cNvSpPr>
            <a:spLocks noGrp="1"/>
          </p:cNvSpPr>
          <p:nvPr>
            <p:ph type="sldNum" sz="quarter" idx="12"/>
          </p:nvPr>
        </p:nvSpPr>
        <p:spPr/>
        <p:txBody>
          <a:bodyPr/>
          <a:lstStyle/>
          <a:p>
            <a:fld id="{C39E874F-B357-4D81-93EE-A63801E01A9A}" type="slidenum">
              <a:rPr lang="en-US" smtClean="0"/>
              <a:t>24</a:t>
            </a:fld>
            <a:endParaRPr lang="en-US"/>
          </a:p>
        </p:txBody>
      </p:sp>
    </p:spTree>
    <p:extLst>
      <p:ext uri="{BB962C8B-B14F-4D97-AF65-F5344CB8AC3E}">
        <p14:creationId xmlns:p14="http://schemas.microsoft.com/office/powerpoint/2010/main" val="374664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lnSpc>
                <a:spcPct val="150000"/>
              </a:lnSpc>
            </a:pPr>
            <a:r>
              <a:rPr lang="ar-SA" sz="6000" dirty="0" smtClean="0">
                <a:solidFill>
                  <a:schemeClr val="accent1"/>
                </a:solidFill>
                <a:latin typeface="Simplified Arabic" panose="02020603050405020304" pitchFamily="18" charset="-78"/>
                <a:cs typeface="PT Bold Broken" panose="02010400000000000000" pitchFamily="2" charset="-78"/>
              </a:rPr>
              <a:t>المقدمة</a:t>
            </a:r>
            <a:endParaRPr lang="en-US" sz="6000" dirty="0">
              <a:solidFill>
                <a:schemeClr val="accent1"/>
              </a:solidFill>
              <a:latin typeface="Simplified Arabic" panose="02020603050405020304" pitchFamily="18" charset="-78"/>
              <a:cs typeface="PT Bold Broken" panose="02010400000000000000" pitchFamily="2" charset="-78"/>
            </a:endParaRP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25</a:t>
            </a:fld>
            <a:endParaRPr lang="en-US"/>
          </a:p>
        </p:txBody>
      </p:sp>
    </p:spTree>
    <p:extLst>
      <p:ext uri="{BB962C8B-B14F-4D97-AF65-F5344CB8AC3E}">
        <p14:creationId xmlns:p14="http://schemas.microsoft.com/office/powerpoint/2010/main" val="42851143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533400"/>
            <a:ext cx="7924800" cy="5586145"/>
          </a:xfrm>
          <a:prstGeom prst="rect">
            <a:avLst/>
          </a:prstGeom>
        </p:spPr>
        <p:txBody>
          <a:bodyPr wrap="square">
            <a:spAutoFit/>
          </a:bodyPr>
          <a:lstStyle/>
          <a:p>
            <a:pPr algn="ctr" rtl="1">
              <a:lnSpc>
                <a:spcPct val="150000"/>
              </a:lnSpc>
              <a:defRPr/>
            </a:pPr>
            <a:endParaRPr lang="ar-SA" altLang="ar-SA" sz="2400" dirty="0" smtClean="0">
              <a:latin typeface="Simplified Arabic" panose="02020603050405020304" pitchFamily="18" charset="-78"/>
              <a:cs typeface="Simplified Arabic" panose="02020603050405020304" pitchFamily="18" charset="-78"/>
            </a:endParaRPr>
          </a:p>
          <a:p>
            <a:pPr algn="ctr" rtl="1">
              <a:lnSpc>
                <a:spcPct val="150000"/>
              </a:lnSpc>
              <a:defRPr/>
            </a:pPr>
            <a:r>
              <a:rPr lang="ar-SA" sz="2800" dirty="0" smtClean="0">
                <a:latin typeface="Simplified Arabic" panose="02020603050405020304" pitchFamily="18" charset="-78"/>
                <a:cs typeface="Simplified Arabic" panose="02020603050405020304" pitchFamily="18" charset="-78"/>
              </a:rPr>
              <a:t>من أهم مواصفات المقدمة </a:t>
            </a:r>
            <a:r>
              <a:rPr lang="ar-SA" sz="2800" dirty="0" err="1" smtClean="0">
                <a:latin typeface="Simplified Arabic" panose="02020603050405020304" pitchFamily="18" charset="-78"/>
                <a:cs typeface="Simplified Arabic" panose="02020603050405020304" pitchFamily="18" charset="-78"/>
              </a:rPr>
              <a:t>مايلي</a:t>
            </a:r>
            <a:r>
              <a:rPr lang="ar-SA" sz="2800" dirty="0" smtClean="0">
                <a:latin typeface="Simplified Arabic" panose="02020603050405020304" pitchFamily="18" charset="-78"/>
                <a:cs typeface="Simplified Arabic" panose="02020603050405020304" pitchFamily="18" charset="-78"/>
              </a:rPr>
              <a:t>:</a:t>
            </a:r>
          </a:p>
          <a:p>
            <a:pPr marL="342900" indent="-342900" algn="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مناسبة</a:t>
            </a:r>
            <a:r>
              <a:rPr lang="en-US" sz="2800" dirty="0" smtClean="0">
                <a:latin typeface="Simplified Arabic" panose="02020603050405020304" pitchFamily="18" charset="-78"/>
                <a:cs typeface="Simplified Arabic" panose="02020603050405020304" pitchFamily="18" charset="-78"/>
              </a:rPr>
              <a:t> </a:t>
            </a:r>
            <a:r>
              <a:rPr lang="ar-SA" sz="2800" dirty="0">
                <a:latin typeface="Simplified Arabic" panose="02020603050405020304" pitchFamily="18" charset="-78"/>
                <a:cs typeface="Simplified Arabic" panose="02020603050405020304" pitchFamily="18" charset="-78"/>
              </a:rPr>
              <a:t>ليست طويلة مملة ولا قصيرة مخلة</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defRPr/>
            </a:pPr>
            <a:r>
              <a:rPr lang="ar-SA" sz="2800" dirty="0" err="1" smtClean="0">
                <a:latin typeface="Simplified Arabic" panose="02020603050405020304" pitchFamily="18" charset="-78"/>
                <a:cs typeface="Simplified Arabic" panose="02020603050405020304" pitchFamily="18" charset="-78"/>
              </a:rPr>
              <a:t>مهيئة</a:t>
            </a:r>
            <a:r>
              <a:rPr lang="ar-SA" sz="2800" dirty="0" smtClean="0">
                <a:latin typeface="Simplified Arabic" panose="02020603050405020304" pitchFamily="18" charset="-78"/>
                <a:cs typeface="Simplified Arabic" panose="02020603050405020304" pitchFamily="18" charset="-78"/>
              </a:rPr>
              <a:t> </a:t>
            </a:r>
            <a:r>
              <a:rPr lang="ar-SA" sz="2800" dirty="0">
                <a:latin typeface="Simplified Arabic" panose="02020603050405020304" pitchFamily="18" charset="-78"/>
                <a:cs typeface="Simplified Arabic" panose="02020603050405020304" pitchFamily="18" charset="-78"/>
              </a:rPr>
              <a:t>للمشكلة </a:t>
            </a:r>
            <a:endParaRPr lang="en-US" sz="28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تبرز </a:t>
            </a:r>
            <a:r>
              <a:rPr lang="ar-SA" sz="2800" dirty="0">
                <a:latin typeface="Simplified Arabic" panose="02020603050405020304" pitchFamily="18" charset="-78"/>
                <a:cs typeface="Simplified Arabic" panose="02020603050405020304" pitchFamily="18" charset="-78"/>
              </a:rPr>
              <a:t>المشكلة بشكل واضح وسهل ولكن لا تحددها </a:t>
            </a:r>
          </a:p>
          <a:p>
            <a:pPr marL="342900" indent="-3429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وتوضح المجال التي تنتمي إليه المشكلة </a:t>
            </a:r>
            <a:endParaRPr lang="ar-SA" sz="2800" dirty="0" smtClean="0">
              <a:latin typeface="Simplified Arabic" panose="02020603050405020304" pitchFamily="18" charset="-78"/>
              <a:cs typeface="Simplified Arabic" panose="02020603050405020304" pitchFamily="18" charset="-78"/>
            </a:endParaRP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توضح العنوان وتتصل به بشكل مباشر</a:t>
            </a: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لا تزيد على صفحتين </a:t>
            </a:r>
          </a:p>
          <a:p>
            <a:pPr algn="ctr" rtl="1">
              <a:lnSpc>
                <a:spcPct val="150000"/>
              </a:lnSpc>
              <a:defRPr/>
            </a:pPr>
            <a:endParaRPr lang="ar-SA"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26</a:t>
            </a:fld>
            <a:endParaRPr lang="en-US"/>
          </a:p>
        </p:txBody>
      </p:sp>
    </p:spTree>
    <p:extLst>
      <p:ext uri="{BB962C8B-B14F-4D97-AF65-F5344CB8AC3E}">
        <p14:creationId xmlns:p14="http://schemas.microsoft.com/office/powerpoint/2010/main" val="333490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1219200"/>
            <a:ext cx="7924800" cy="3970318"/>
          </a:xfrm>
          <a:prstGeom prst="rect">
            <a:avLst/>
          </a:prstGeom>
        </p:spPr>
        <p:txBody>
          <a:bodyPr wrap="square">
            <a:spAutoFit/>
          </a:bodyPr>
          <a:lstStyle/>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تبين أسباب اختيار هذه المشكلة </a:t>
            </a:r>
          </a:p>
          <a:p>
            <a:pPr marL="457200" indent="-457200" algn="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تبين </a:t>
            </a:r>
            <a:r>
              <a:rPr lang="ar-SA" sz="2800" dirty="0">
                <a:latin typeface="Simplified Arabic" panose="02020603050405020304" pitchFamily="18" charset="-78"/>
                <a:cs typeface="Simplified Arabic" panose="02020603050405020304" pitchFamily="18" charset="-78"/>
              </a:rPr>
              <a:t>الفائدة التي ستتحقق من نتائج البحث  </a:t>
            </a:r>
            <a:endParaRPr lang="ar-SA" sz="2800" dirty="0" smtClean="0">
              <a:latin typeface="Simplified Arabic" panose="02020603050405020304" pitchFamily="18" charset="-78"/>
              <a:cs typeface="Simplified Arabic" panose="02020603050405020304" pitchFamily="18" charset="-78"/>
            </a:endParaRPr>
          </a:p>
          <a:p>
            <a:pPr marL="457200" indent="-457200" algn="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تبين الجهات التي يمكن أن تستفيد من هذا البحث </a:t>
            </a:r>
          </a:p>
          <a:p>
            <a:pPr marL="457200" indent="-457200" algn="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تستعرض </a:t>
            </a:r>
            <a:r>
              <a:rPr lang="ar-SA" sz="2800" dirty="0">
                <a:latin typeface="Simplified Arabic" panose="02020603050405020304" pitchFamily="18" charset="-78"/>
                <a:cs typeface="Simplified Arabic" panose="02020603050405020304" pitchFamily="18" charset="-78"/>
              </a:rPr>
              <a:t>الجهود السابقة التي أبرزت أهمية هذا الموضوع </a:t>
            </a:r>
            <a:r>
              <a:rPr lang="ar-SA" sz="2800" dirty="0" smtClean="0">
                <a:latin typeface="Simplified Arabic" panose="02020603050405020304" pitchFamily="18" charset="-78"/>
                <a:cs typeface="Simplified Arabic" panose="02020603050405020304" pitchFamily="18" charset="-78"/>
              </a:rPr>
              <a:t>وناقشت</a:t>
            </a:r>
          </a:p>
          <a:p>
            <a:pPr marL="457200" indent="-457200" algn="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واضحة </a:t>
            </a:r>
            <a:r>
              <a:rPr lang="ar-SA" sz="2800" dirty="0">
                <a:latin typeface="Simplified Arabic" panose="02020603050405020304" pitchFamily="18" charset="-78"/>
                <a:cs typeface="Simplified Arabic" panose="02020603050405020304" pitchFamily="18" charset="-78"/>
              </a:rPr>
              <a:t>من ناحية الصياغة ومترابطة من ناحية الأفكار </a:t>
            </a:r>
          </a:p>
          <a:p>
            <a:pPr marL="457200" indent="-457200" algn="r" rtl="1">
              <a:lnSpc>
                <a:spcPct val="150000"/>
              </a:lnSpc>
              <a:buFont typeface="Arial" panose="020B0604020202020204" pitchFamily="34" charset="0"/>
              <a:buChar char="•"/>
              <a:defRPr/>
            </a:pPr>
            <a:endParaRPr lang="ar-SA" sz="2800" dirty="0" smtClean="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27</a:t>
            </a:fld>
            <a:endParaRPr lang="en-US"/>
          </a:p>
        </p:txBody>
      </p:sp>
    </p:spTree>
    <p:extLst>
      <p:ext uri="{BB962C8B-B14F-4D97-AF65-F5344CB8AC3E}">
        <p14:creationId xmlns:p14="http://schemas.microsoft.com/office/powerpoint/2010/main" val="14962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t>نشاط 4</a:t>
            </a:r>
            <a:endParaRPr lang="ar-SA" sz="4400" dirty="0"/>
          </a:p>
        </p:txBody>
      </p:sp>
      <p:sp>
        <p:nvSpPr>
          <p:cNvPr id="4" name="عنصر نائب للمحتوى 3"/>
          <p:cNvSpPr>
            <a:spLocks noGrp="1"/>
          </p:cNvSpPr>
          <p:nvPr>
            <p:ph type="body" sz="half" idx="2"/>
          </p:nvPr>
        </p:nvSpPr>
        <p:spPr>
          <a:xfrm>
            <a:off x="1752600" y="3651878"/>
            <a:ext cx="6591985" cy="729622"/>
          </a:xfrm>
        </p:spPr>
        <p:txBody>
          <a:bodyPr>
            <a:normAutofit fontScale="92500" lnSpcReduction="10000"/>
          </a:bodyPr>
          <a:lstStyle/>
          <a:p>
            <a:pPr marL="0" indent="0" algn="ctr" rtl="1">
              <a:lnSpc>
                <a:spcPct val="200000"/>
              </a:lnSpc>
              <a:buNone/>
            </a:pPr>
            <a:r>
              <a:rPr lang="ar-SA" sz="2400" b="1" dirty="0" smtClean="0">
                <a:solidFill>
                  <a:schemeClr val="accent4"/>
                </a:solidFill>
              </a:rPr>
              <a:t>كيف يمكننا تحديد مشكلة البحث؟</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28</a:t>
            </a:fld>
            <a:endParaRPr lang="en-US"/>
          </a:p>
        </p:txBody>
      </p:sp>
    </p:spTree>
    <p:extLst>
      <p:ext uri="{BB962C8B-B14F-4D97-AF65-F5344CB8AC3E}">
        <p14:creationId xmlns:p14="http://schemas.microsoft.com/office/powerpoint/2010/main" val="34384039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6000" dirty="0" smtClean="0">
                <a:solidFill>
                  <a:schemeClr val="accent1"/>
                </a:solidFill>
                <a:cs typeface="PT Bold Broken" panose="02010400000000000000" pitchFamily="2" charset="-78"/>
              </a:rPr>
              <a:t>مشكلة البحث</a:t>
            </a:r>
            <a:endParaRPr lang="en-US" dirty="0">
              <a:solidFill>
                <a:schemeClr val="accent1"/>
              </a:solidFill>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29</a:t>
            </a:fld>
            <a:endParaRPr lang="en-US"/>
          </a:p>
        </p:txBody>
      </p:sp>
    </p:spTree>
    <p:extLst>
      <p:ext uri="{BB962C8B-B14F-4D97-AF65-F5344CB8AC3E}">
        <p14:creationId xmlns:p14="http://schemas.microsoft.com/office/powerpoint/2010/main" val="4158037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نتيجة بحث الصور عن أهداف"/>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676465" y="1905000"/>
            <a:ext cx="3197225" cy="40386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1176866" y="915337"/>
            <a:ext cx="6798734" cy="913463"/>
          </a:xfrm>
        </p:spPr>
        <p:txBody>
          <a:bodyPr>
            <a:normAutofit/>
          </a:bodyPr>
          <a:lstStyle/>
          <a:p>
            <a:pPr algn="ctr"/>
            <a:r>
              <a:rPr lang="ar-SA" sz="4400" dirty="0" smtClean="0">
                <a:solidFill>
                  <a:schemeClr val="accent1"/>
                </a:solidFill>
                <a:cs typeface="PT Bold Broken" panose="02010400000000000000" pitchFamily="2" charset="-78"/>
              </a:rPr>
              <a:t>أهداف الورشة</a:t>
            </a:r>
            <a:endParaRPr lang="ar-SA" sz="4400" dirty="0">
              <a:solidFill>
                <a:schemeClr val="accent1"/>
              </a:solidFill>
              <a:cs typeface="PT Bold Broken" panose="02010400000000000000" pitchFamily="2" charset="-78"/>
            </a:endParaRPr>
          </a:p>
        </p:txBody>
      </p:sp>
      <p:sp>
        <p:nvSpPr>
          <p:cNvPr id="4" name="عنصر نائب للمحتوى 3"/>
          <p:cNvSpPr>
            <a:spLocks noGrp="1"/>
          </p:cNvSpPr>
          <p:nvPr>
            <p:ph sz="half" idx="2"/>
          </p:nvPr>
        </p:nvSpPr>
        <p:spPr>
          <a:xfrm>
            <a:off x="3886200" y="1905000"/>
            <a:ext cx="4648200" cy="4114800"/>
          </a:xfrm>
        </p:spPr>
        <p:txBody>
          <a:bodyPr>
            <a:noAutofit/>
          </a:bodyPr>
          <a:lstStyle/>
          <a:p>
            <a:pPr algn="r" rtl="1">
              <a:buFont typeface="Wingdings" panose="05000000000000000000" pitchFamily="2" charset="2"/>
              <a:buChar char="ü"/>
            </a:pPr>
            <a:r>
              <a:rPr lang="ar-SA" sz="2000" dirty="0" smtClean="0"/>
              <a:t>مفهوم خطة البحث</a:t>
            </a:r>
          </a:p>
          <a:p>
            <a:pPr algn="r" rtl="1">
              <a:buFont typeface="Wingdings" panose="05000000000000000000" pitchFamily="2" charset="2"/>
              <a:buChar char="ü"/>
            </a:pPr>
            <a:r>
              <a:rPr lang="ar-SA" sz="2000" dirty="0" smtClean="0"/>
              <a:t>التفريق </a:t>
            </a:r>
            <a:r>
              <a:rPr lang="ar-SA" sz="2000" dirty="0" smtClean="0"/>
              <a:t>بين مكونات خطة البحث والبحث</a:t>
            </a:r>
          </a:p>
          <a:p>
            <a:pPr>
              <a:buFont typeface="Wingdings" panose="05000000000000000000" pitchFamily="2" charset="2"/>
              <a:buChar char="ü"/>
            </a:pPr>
            <a:r>
              <a:rPr lang="ar-SA" sz="2000" dirty="0"/>
              <a:t>اختيار العنوان</a:t>
            </a:r>
          </a:p>
          <a:p>
            <a:pPr algn="r" rtl="1">
              <a:buFont typeface="Wingdings" panose="05000000000000000000" pitchFamily="2" charset="2"/>
              <a:buChar char="ü"/>
            </a:pPr>
            <a:r>
              <a:rPr lang="ar-SA" sz="2000" dirty="0" smtClean="0"/>
              <a:t>مكونات صفحة العنوان</a:t>
            </a:r>
          </a:p>
          <a:p>
            <a:pPr algn="r" rtl="1">
              <a:buFont typeface="Wingdings" panose="05000000000000000000" pitchFamily="2" charset="2"/>
              <a:buChar char="ü"/>
            </a:pPr>
            <a:r>
              <a:rPr lang="ar-SA" sz="2000" dirty="0" smtClean="0"/>
              <a:t>كتابة المقدمة</a:t>
            </a:r>
          </a:p>
          <a:p>
            <a:pPr algn="r" rtl="1">
              <a:buFont typeface="Wingdings" panose="05000000000000000000" pitchFamily="2" charset="2"/>
              <a:buChar char="ü"/>
            </a:pPr>
            <a:r>
              <a:rPr lang="ar-SA" sz="2000" dirty="0" smtClean="0"/>
              <a:t>صياغة المشكلة، الأهداف، الأسئلة</a:t>
            </a:r>
          </a:p>
          <a:p>
            <a:pPr algn="r" rtl="1">
              <a:buFont typeface="Wingdings" panose="05000000000000000000" pitchFamily="2" charset="2"/>
              <a:buChar char="ü"/>
            </a:pPr>
            <a:r>
              <a:rPr lang="ar-SA" sz="2000" dirty="0" smtClean="0"/>
              <a:t>اختيار الدراسات السابقة</a:t>
            </a:r>
          </a:p>
          <a:p>
            <a:pPr algn="r" rtl="1">
              <a:buFont typeface="Wingdings" panose="05000000000000000000" pitchFamily="2" charset="2"/>
              <a:buChar char="ü"/>
            </a:pPr>
            <a:r>
              <a:rPr lang="ar-SA" sz="2000" dirty="0" smtClean="0"/>
              <a:t>اختيار المنهج، الأداة ، العينة</a:t>
            </a:r>
          </a:p>
          <a:p>
            <a:pPr algn="r" rtl="1">
              <a:buFont typeface="Wingdings" panose="05000000000000000000" pitchFamily="2" charset="2"/>
              <a:buChar char="ü"/>
            </a:pPr>
            <a:r>
              <a:rPr lang="ar-SA" sz="2000" dirty="0" smtClean="0"/>
              <a:t>توثيق </a:t>
            </a:r>
            <a:r>
              <a:rPr lang="ar-SA" sz="2000" dirty="0" smtClean="0"/>
              <a:t>المراجع</a:t>
            </a:r>
          </a:p>
          <a:p>
            <a:pPr algn="r" rtl="1">
              <a:buFont typeface="Wingdings" panose="05000000000000000000" pitchFamily="2" charset="2"/>
              <a:buChar char="ü"/>
            </a:pPr>
            <a:r>
              <a:rPr lang="ar-SA" sz="2000" dirty="0" smtClean="0"/>
              <a:t>استدراكات بحثية</a:t>
            </a:r>
            <a:endParaRPr lang="ar-SA" sz="2000" dirty="0" smtClean="0"/>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a:t>
            </a:fld>
            <a:endParaRPr lang="en-US"/>
          </a:p>
        </p:txBody>
      </p:sp>
    </p:spTree>
    <p:extLst>
      <p:ext uri="{BB962C8B-B14F-4D97-AF65-F5344CB8AC3E}">
        <p14:creationId xmlns:p14="http://schemas.microsoft.com/office/powerpoint/2010/main" val="214993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8" end="8"/>
                                            </p:txEl>
                                          </p:spTgt>
                                        </p:tgtEl>
                                        <p:attrNameLst>
                                          <p:attrName>style.visibility</p:attrName>
                                        </p:attrNameLst>
                                      </p:cBhvr>
                                      <p:to>
                                        <p:strVal val="visible"/>
                                      </p:to>
                                    </p:set>
                                    <p:anim calcmode="lin" valueType="num">
                                      <p:cBhvr additive="base">
                                        <p:cTn id="61"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
                                            <p:txEl>
                                              <p:pRg st="9" end="9"/>
                                            </p:txEl>
                                          </p:spTgt>
                                        </p:tgtEl>
                                        <p:attrNameLst>
                                          <p:attrName>style.visibility</p:attrName>
                                        </p:attrNameLst>
                                      </p:cBhvr>
                                      <p:to>
                                        <p:strVal val="visible"/>
                                      </p:to>
                                    </p:set>
                                    <p:anim calcmode="lin" valueType="num">
                                      <p:cBhvr additive="base">
                                        <p:cTn id="6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85800" y="838200"/>
            <a:ext cx="8229600" cy="5262979"/>
          </a:xfrm>
          <a:prstGeom prst="rect">
            <a:avLst/>
          </a:prstGeom>
        </p:spPr>
        <p:txBody>
          <a:bodyPr wrap="square">
            <a:spAutoFit/>
          </a:bodyPr>
          <a:lstStyle/>
          <a:p>
            <a:pPr algn="ctr" rtl="1">
              <a:lnSpc>
                <a:spcPct val="150000"/>
              </a:lnSpc>
            </a:pPr>
            <a:r>
              <a:rPr lang="ar-SA" sz="2800" dirty="0">
                <a:latin typeface="Simplified Arabic" panose="02020603050405020304" pitchFamily="18" charset="-78"/>
                <a:cs typeface="Simplified Arabic" panose="02020603050405020304" pitchFamily="18" charset="-78"/>
              </a:rPr>
              <a:t>تقديم مشكلة البحث : </a:t>
            </a:r>
            <a:endParaRPr lang="ar-SA" sz="2800" dirty="0" smtClean="0">
              <a:latin typeface="Simplified Arabic" panose="02020603050405020304" pitchFamily="18" charset="-78"/>
              <a:cs typeface="Simplified Arabic" panose="02020603050405020304" pitchFamily="18" charset="-78"/>
            </a:endParaRPr>
          </a:p>
          <a:p>
            <a:pPr algn="ctr" rtl="1">
              <a:lnSpc>
                <a:spcPct val="150000"/>
              </a:lnSpc>
            </a:pPr>
            <a:r>
              <a:rPr lang="ar-SA" sz="2800" dirty="0" smtClean="0">
                <a:latin typeface="Simplified Arabic" panose="02020603050405020304" pitchFamily="18" charset="-78"/>
                <a:cs typeface="Simplified Arabic" panose="02020603050405020304" pitchFamily="18" charset="-78"/>
              </a:rPr>
              <a:t>• </a:t>
            </a:r>
            <a:r>
              <a:rPr lang="ar-SA" sz="2800" dirty="0">
                <a:latin typeface="Simplified Arabic" panose="02020603050405020304" pitchFamily="18" charset="-78"/>
                <a:cs typeface="Simplified Arabic" panose="02020603050405020304" pitchFamily="18" charset="-78"/>
              </a:rPr>
              <a:t>يتضمن الاجابة عن لما المشكلة مهمة كيف ترتبط الفرضيات </a:t>
            </a:r>
            <a:r>
              <a:rPr lang="ar-SA" sz="2800" dirty="0" smtClean="0">
                <a:latin typeface="Simplified Arabic" panose="02020603050405020304" pitchFamily="18" charset="-78"/>
                <a:cs typeface="Simplified Arabic" panose="02020603050405020304" pitchFamily="18" charset="-78"/>
              </a:rPr>
              <a:t>البحث </a:t>
            </a:r>
            <a:r>
              <a:rPr lang="ar-SA" sz="2800" dirty="0">
                <a:latin typeface="Simplified Arabic" panose="02020603050405020304" pitchFamily="18" charset="-78"/>
                <a:cs typeface="Simplified Arabic" panose="02020603050405020304" pitchFamily="18" charset="-78"/>
              </a:rPr>
              <a:t>وتصميمها التجريبي بمشكلتها ، </a:t>
            </a:r>
            <a:r>
              <a:rPr lang="ar-SA" sz="2800" dirty="0" smtClean="0">
                <a:latin typeface="Simplified Arabic" panose="02020603050405020304" pitchFamily="18" charset="-78"/>
                <a:cs typeface="Simplified Arabic" panose="02020603050405020304" pitchFamily="18" charset="-78"/>
              </a:rPr>
              <a:t>والمضامين </a:t>
            </a:r>
            <a:r>
              <a:rPr lang="ar-SA" sz="2800" dirty="0">
                <a:latin typeface="Simplified Arabic" panose="02020603050405020304" pitchFamily="18" charset="-78"/>
                <a:cs typeface="Simplified Arabic" panose="02020603050405020304" pitchFamily="18" charset="-78"/>
              </a:rPr>
              <a:t>النظرية قيد الاختبار والدراسات السابقة فيما لا يزيد عن فقرتين . </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تعريف المشكلة</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  تبدأ عملية البحث بمشكلة ما. فماذا نقصد بمشكلة البحث؟</a:t>
            </a:r>
          </a:p>
          <a:p>
            <a:pPr algn="ctr" rtl="1">
              <a:lnSpc>
                <a:spcPct val="150000"/>
              </a:lnSpc>
            </a:pPr>
            <a:r>
              <a:rPr lang="ar-SA" altLang="ar-SA" sz="2800" dirty="0" smtClean="0">
                <a:latin typeface="Simplified Arabic" panose="02020603050405020304" pitchFamily="18" charset="-78"/>
                <a:cs typeface="Simplified Arabic" panose="02020603050405020304" pitchFamily="18" charset="-78"/>
              </a:rPr>
              <a:t>«المشكلة </a:t>
            </a:r>
            <a:r>
              <a:rPr lang="ar-SA" altLang="ar-SA" sz="2800" dirty="0">
                <a:latin typeface="Simplified Arabic" panose="02020603050405020304" pitchFamily="18" charset="-78"/>
                <a:cs typeface="Simplified Arabic" panose="02020603050405020304" pitchFamily="18" charset="-78"/>
              </a:rPr>
              <a:t>بأنها تساؤل أو عبارة عن نوع العلاقة بين متغيرين أو </a:t>
            </a:r>
            <a:r>
              <a:rPr lang="ar-SA" altLang="ar-SA" sz="2800" dirty="0" smtClean="0">
                <a:latin typeface="Simplified Arabic" panose="02020603050405020304" pitchFamily="18" charset="-78"/>
                <a:cs typeface="Simplified Arabic" panose="02020603050405020304" pitchFamily="18" charset="-78"/>
              </a:rPr>
              <a:t>أكثر</a:t>
            </a:r>
            <a:r>
              <a:rPr lang="ar-SA" altLang="ar-SA" sz="2800" dirty="0" smtClean="0">
                <a:latin typeface="Sakkal Majalla" panose="02000000000000000000" pitchFamily="2" charset="-78"/>
                <a:cs typeface="Sakkal Majalla" panose="02000000000000000000" pitchFamily="2" charset="-78"/>
              </a:rPr>
              <a:t>»</a:t>
            </a:r>
            <a:endParaRPr lang="ar-SA" altLang="ar-SA" sz="2800" dirty="0">
              <a:latin typeface="Sakkal Majalla" panose="02000000000000000000" pitchFamily="2" charset="-78"/>
              <a:cs typeface="Sakkal Majalla" panose="02000000000000000000" pitchFamily="2" charset="-78"/>
            </a:endParaRPr>
          </a:p>
          <a:p>
            <a:pPr algn="ctr" rtl="1">
              <a:lnSpc>
                <a:spcPct val="150000"/>
              </a:lnSpc>
            </a:pPr>
            <a:endParaRPr lang="ar-SA" altLang="ar-SA" sz="2800" dirty="0">
              <a:latin typeface="Sakkal Majalla" panose="02000000000000000000" pitchFamily="2" charset="-78"/>
              <a:cs typeface="Sakkal Majalla" panose="02000000000000000000" pitchFamily="2"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30</a:t>
            </a:fld>
            <a:endParaRPr lang="en-US"/>
          </a:p>
        </p:txBody>
      </p:sp>
    </p:spTree>
    <p:extLst>
      <p:ext uri="{BB962C8B-B14F-4D97-AF65-F5344CB8AC3E}">
        <p14:creationId xmlns:p14="http://schemas.microsoft.com/office/powerpoint/2010/main" val="7781529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762000"/>
            <a:ext cx="8915400" cy="6894195"/>
          </a:xfrm>
          <a:prstGeom prst="rect">
            <a:avLst/>
          </a:prstGeom>
        </p:spPr>
        <p:txBody>
          <a:bodyPr wrap="square">
            <a:spAutoFit/>
          </a:bodyPr>
          <a:lstStyle/>
          <a:p>
            <a:pPr algn="ctr" rtl="1"/>
            <a:r>
              <a:rPr lang="ar-SA" altLang="ar-SA" sz="32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Simplified Arabic" panose="02020603050405020304" pitchFamily="18" charset="-78"/>
              </a:rPr>
              <a:t>ما هي المشكلة في البحث العلمي</a:t>
            </a:r>
            <a:r>
              <a:rPr lang="ar-SA" altLang="ar-SA" sz="3200" b="1" dirty="0" smtClean="0">
                <a:solidFill>
                  <a:schemeClr val="accent1"/>
                </a:solidFill>
                <a:effectLst>
                  <a:outerShdw blurRad="38100" dist="38100" dir="2700000" algn="tl">
                    <a:srgbClr val="000000">
                      <a:alpha val="43137"/>
                    </a:srgbClr>
                  </a:outerShdw>
                </a:effectLst>
                <a:latin typeface="Simplified Arabic" panose="02020603050405020304" pitchFamily="18" charset="-78"/>
                <a:cs typeface="Simplified Arabic" panose="02020603050405020304" pitchFamily="18" charset="-78"/>
              </a:rPr>
              <a:t>؟</a:t>
            </a:r>
            <a:endParaRPr lang="ar-SA" altLang="ar-SA" sz="2800" dirty="0">
              <a:solidFill>
                <a:schemeClr val="accent3"/>
              </a:solidFill>
              <a:latin typeface="Simplified Arabic" panose="02020603050405020304" pitchFamily="18" charset="-78"/>
              <a:cs typeface="Simplified Arabic" panose="02020603050405020304" pitchFamily="18" charset="-78"/>
            </a:endParaRPr>
          </a:p>
          <a:p>
            <a:pPr algn="ctr" rtl="1">
              <a:lnSpc>
                <a:spcPct val="150000"/>
              </a:lnSpc>
            </a:pPr>
            <a:r>
              <a:rPr lang="ar-SA" altLang="ar-SA" sz="2800" dirty="0">
                <a:latin typeface="Simplified Arabic" panose="02020603050405020304" pitchFamily="18" charset="-78"/>
                <a:cs typeface="Simplified Arabic" panose="02020603050405020304" pitchFamily="18" charset="-78"/>
              </a:rPr>
              <a:t>نعني بعبارة المشكلة في البحث العلمي احد الأمور الآتية :</a:t>
            </a:r>
          </a:p>
          <a:p>
            <a:pPr algn="ctr" rtl="1">
              <a:lnSpc>
                <a:spcPct val="150000"/>
              </a:lnSpc>
            </a:pPr>
            <a:r>
              <a:rPr lang="ar-SA" altLang="ar-SA" sz="2800" dirty="0">
                <a:latin typeface="Simplified Arabic" panose="02020603050405020304" pitchFamily="18" charset="-78"/>
                <a:cs typeface="Simplified Arabic" panose="02020603050405020304" pitchFamily="18" charset="-78"/>
              </a:rPr>
              <a:t>أ / سؤال يحتاج إلي توضيح وإجابة</a:t>
            </a:r>
          </a:p>
          <a:p>
            <a:pPr lvl="1" algn="ctr" rtl="1">
              <a:lnSpc>
                <a:spcPct val="150000"/>
              </a:lnSpc>
            </a:pPr>
            <a:r>
              <a:rPr lang="ar-SA" altLang="ar-SA" sz="2800" dirty="0" smtClean="0">
                <a:latin typeface="Simplified Arabic" panose="02020603050405020304" pitchFamily="18" charset="-78"/>
                <a:cs typeface="Simplified Arabic" panose="02020603050405020304" pitchFamily="18" charset="-78"/>
              </a:rPr>
              <a:t>هل توجد علاقة بين الإدارة اللامركزية وزيادة الإنتاج في المؤسسات الإنتاجية؟</a:t>
            </a:r>
            <a:endParaRPr lang="ar-SA" altLang="ar-SA" sz="2800" dirty="0">
              <a:latin typeface="Simplified Arabic" panose="02020603050405020304" pitchFamily="18" charset="-78"/>
              <a:cs typeface="Simplified Arabic" panose="02020603050405020304" pitchFamily="18" charset="-78"/>
            </a:endParaRPr>
          </a:p>
          <a:p>
            <a:pPr algn="ctr" rtl="1">
              <a:lnSpc>
                <a:spcPct val="150000"/>
              </a:lnSpc>
            </a:pPr>
            <a:r>
              <a:rPr lang="ar-SA" altLang="ar-SA" sz="2800" dirty="0">
                <a:latin typeface="Simplified Arabic" panose="02020603050405020304" pitchFamily="18" charset="-78"/>
                <a:cs typeface="Simplified Arabic" panose="02020603050405020304" pitchFamily="18" charset="-78"/>
              </a:rPr>
              <a:t>ب / موقف غامض يحتاج إلي إيضاح وتفسير واف </a:t>
            </a:r>
            <a:r>
              <a:rPr lang="ar-SA" altLang="ar-SA" sz="2800" dirty="0" smtClean="0">
                <a:latin typeface="Simplified Arabic" panose="02020603050405020304" pitchFamily="18" charset="-78"/>
                <a:cs typeface="Simplified Arabic" panose="02020603050405020304" pitchFamily="18" charset="-78"/>
              </a:rPr>
              <a:t>مثال ذلك</a:t>
            </a:r>
          </a:p>
          <a:p>
            <a:pPr lvl="1" algn="ctr" rtl="1">
              <a:lnSpc>
                <a:spcPct val="150000"/>
              </a:lnSpc>
            </a:pPr>
            <a:r>
              <a:rPr lang="ar-SA" altLang="ar-SA" sz="2800" dirty="0" smtClean="0">
                <a:latin typeface="Simplified Arabic" panose="02020603050405020304" pitchFamily="18" charset="-78"/>
                <a:cs typeface="Simplified Arabic" panose="02020603050405020304" pitchFamily="18" charset="-78"/>
              </a:rPr>
              <a:t>اختفاء سلع استهلاكية معينة من الأسواق برغم إنتاج أو استرداد كميات كافية منها</a:t>
            </a:r>
          </a:p>
          <a:p>
            <a:pPr algn="ctr" rtl="1">
              <a:lnSpc>
                <a:spcPct val="150000"/>
              </a:lnSpc>
            </a:pPr>
            <a:r>
              <a:rPr lang="ar-SA" altLang="ar-SA" sz="2800" dirty="0" smtClean="0">
                <a:latin typeface="Simplified Arabic" panose="02020603050405020304" pitchFamily="18" charset="-78"/>
                <a:cs typeface="Simplified Arabic" panose="02020603050405020304" pitchFamily="18" charset="-78"/>
              </a:rPr>
              <a:t>ج </a:t>
            </a:r>
            <a:r>
              <a:rPr lang="ar-SA" altLang="ar-SA" sz="2800" dirty="0">
                <a:latin typeface="Simplified Arabic" panose="02020603050405020304" pitchFamily="18" charset="-78"/>
                <a:cs typeface="Simplified Arabic" panose="02020603050405020304" pitchFamily="18" charset="-78"/>
              </a:rPr>
              <a:t>/ حاجة لم تلب أو تشبع فكثيرا ما يحتاج الإنسان إلي تلبية طلب من </a:t>
            </a:r>
            <a:r>
              <a:rPr lang="ar-SA" altLang="ar-SA" sz="2800" dirty="0" smtClean="0">
                <a:latin typeface="Simplified Arabic" panose="02020603050405020304" pitchFamily="18" charset="-78"/>
                <a:cs typeface="Simplified Arabic" panose="02020603050405020304" pitchFamily="18" charset="-78"/>
              </a:rPr>
              <a:t>طلباته</a:t>
            </a:r>
          </a:p>
          <a:p>
            <a:pPr lvl="1" algn="ctr" rtl="1">
              <a:lnSpc>
                <a:spcPct val="150000"/>
              </a:lnSpc>
            </a:pPr>
            <a:r>
              <a:rPr lang="ar-SA" altLang="ar-SA" sz="2800" dirty="0" smtClean="0">
                <a:latin typeface="Simplified Arabic" panose="02020603050405020304" pitchFamily="18" charset="-78"/>
                <a:cs typeface="Simplified Arabic" panose="02020603050405020304" pitchFamily="18" charset="-78"/>
              </a:rPr>
              <a:t>عدم تلبية برامج التلفزيون لأذواق وحاجات المشاهدين </a:t>
            </a:r>
            <a:endParaRPr lang="en-US" altLang="ar-SA" sz="2800" dirty="0" smtClean="0">
              <a:latin typeface="Simplified Arabic" panose="02020603050405020304" pitchFamily="18" charset="-78"/>
              <a:cs typeface="Simplified Arabic" panose="02020603050405020304" pitchFamily="18" charset="-78"/>
            </a:endParaRPr>
          </a:p>
          <a:p>
            <a:pPr algn="r" rtl="1"/>
            <a:endParaRPr lang="ar-SA" sz="1400" dirty="0"/>
          </a:p>
          <a:p>
            <a:endParaRPr lang="ar-SA" dirty="0"/>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31</a:t>
            </a:fld>
            <a:endParaRPr lang="en-US"/>
          </a:p>
        </p:txBody>
      </p:sp>
    </p:spTree>
    <p:extLst>
      <p:ext uri="{BB962C8B-B14F-4D97-AF65-F5344CB8AC3E}">
        <p14:creationId xmlns:p14="http://schemas.microsoft.com/office/powerpoint/2010/main" val="16468240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609600"/>
            <a:ext cx="8534400" cy="6186309"/>
          </a:xfrm>
          <a:prstGeom prst="rect">
            <a:avLst/>
          </a:prstGeom>
        </p:spPr>
        <p:txBody>
          <a:bodyPr wrap="square">
            <a:spAutoFit/>
          </a:bodyPr>
          <a:lstStyle/>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في نطاق تخصص الباحث.</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أن تكون المشكلة ضمن اهتماماته البحثية.</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ذات قيمة علمية وعملية. </a:t>
            </a:r>
            <a:endParaRPr lang="ar-SA"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يجب أن تكون المشكلة حديثة. </a:t>
            </a:r>
            <a:endParaRPr lang="en-US" altLang="ar-SA" sz="2400" dirty="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smtClean="0">
                <a:latin typeface="Simplified Arabic" panose="02020603050405020304" pitchFamily="18" charset="-78"/>
                <a:cs typeface="Simplified Arabic" panose="02020603050405020304" pitchFamily="18" charset="-78"/>
              </a:rPr>
              <a:t>يجب </a:t>
            </a:r>
            <a:r>
              <a:rPr lang="ar-BH" altLang="ar-SA" sz="2400" dirty="0">
                <a:latin typeface="Simplified Arabic" panose="02020603050405020304" pitchFamily="18" charset="-78"/>
                <a:cs typeface="Simplified Arabic" panose="02020603050405020304" pitchFamily="18" charset="-78"/>
              </a:rPr>
              <a:t>أن تكون المشكلة واقعية مرتبطة بواقع المجتمع. </a:t>
            </a:r>
            <a:endParaRPr lang="ar-SA" altLang="ar-SA" sz="2400" dirty="0" smtClean="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smtClean="0">
                <a:latin typeface="Simplified Arabic" panose="02020603050405020304" pitchFamily="18" charset="-78"/>
                <a:cs typeface="Simplified Arabic" panose="02020603050405020304" pitchFamily="18" charset="-78"/>
              </a:rPr>
              <a:t>يجب </a:t>
            </a:r>
            <a:r>
              <a:rPr lang="ar-BH" altLang="ar-SA" sz="2400" dirty="0">
                <a:latin typeface="Simplified Arabic" panose="02020603050405020304" pitchFamily="18" charset="-78"/>
                <a:cs typeface="Simplified Arabic" panose="02020603050405020304" pitchFamily="18" charset="-78"/>
              </a:rPr>
              <a:t>عند تحديد مشكلة البحث مراعاة الصعوبات الاجتماعية والسياسية وغيرها حيث هنالك موضوعات يصعب تناولها لحساسيتها بالنسبة للمجتمع. </a:t>
            </a:r>
            <a:endParaRPr lang="ar-SA" altLang="ar-SA" sz="2400" dirty="0" smtClean="0">
              <a:latin typeface="Simplified Arabic" panose="02020603050405020304" pitchFamily="18" charset="-78"/>
              <a:cs typeface="Simplified Arabic" panose="02020603050405020304" pitchFamily="18" charset="-78"/>
            </a:endParaRPr>
          </a:p>
          <a:p>
            <a:pPr marL="342900" indent="-342900" algn="r" rtl="1">
              <a:lnSpc>
                <a:spcPct val="150000"/>
              </a:lnSpc>
              <a:buFont typeface="Arial" panose="020B0604020202020204" pitchFamily="34" charset="0"/>
              <a:buChar char="•"/>
            </a:pPr>
            <a:r>
              <a:rPr lang="ar-BH" altLang="ar-SA" sz="2400" dirty="0" smtClean="0">
                <a:latin typeface="Simplified Arabic" panose="02020603050405020304" pitchFamily="18" charset="-78"/>
                <a:cs typeface="Simplified Arabic" panose="02020603050405020304" pitchFamily="18" charset="-78"/>
              </a:rPr>
              <a:t>يجب </a:t>
            </a:r>
            <a:r>
              <a:rPr lang="ar-BH" altLang="ar-SA" sz="2400" dirty="0">
                <a:latin typeface="Simplified Arabic" panose="02020603050405020304" pitchFamily="18" charset="-78"/>
                <a:cs typeface="Simplified Arabic" panose="02020603050405020304" pitchFamily="18" charset="-78"/>
              </a:rPr>
              <a:t>على الباحث أن يحدد مشكلة البحث بوضوح أي أن يكون الموضوع محدداً وليس موضوعاً عاماً واسعاً يحتوي على كثير من المشاكل الفرعية.</a:t>
            </a:r>
          </a:p>
          <a:p>
            <a:pPr marL="342900" indent="-342900" algn="r" rtl="1">
              <a:lnSpc>
                <a:spcPct val="150000"/>
              </a:lnSpc>
              <a:buFont typeface="Arial" panose="020B0604020202020204" pitchFamily="34" charset="0"/>
              <a:buChar char="•"/>
            </a:pPr>
            <a:r>
              <a:rPr lang="ar-BH" altLang="ar-SA" sz="2400" dirty="0">
                <a:latin typeface="Simplified Arabic" panose="02020603050405020304" pitchFamily="18" charset="-78"/>
                <a:cs typeface="Simplified Arabic" panose="02020603050405020304" pitchFamily="18" charset="-78"/>
              </a:rPr>
              <a:t>على الباحث أن يشرح المصطلحات التي سوف يستخدمها في بحثه حتى </a:t>
            </a:r>
            <a:r>
              <a:rPr lang="ar-BH" altLang="ar-SA" sz="2400" dirty="0" err="1">
                <a:latin typeface="Simplified Arabic" panose="02020603050405020304" pitchFamily="18" charset="-78"/>
                <a:cs typeface="Simplified Arabic" panose="02020603050405020304" pitchFamily="18" charset="-78"/>
              </a:rPr>
              <a:t>يتلافي</a:t>
            </a:r>
            <a:r>
              <a:rPr lang="ar-BH" altLang="ar-SA" sz="2400" dirty="0">
                <a:latin typeface="Simplified Arabic" panose="02020603050405020304" pitchFamily="18" charset="-78"/>
                <a:cs typeface="Simplified Arabic" panose="02020603050405020304" pitchFamily="18" charset="-78"/>
              </a:rPr>
              <a:t> اللبس ويتمكن من توصيل ما يريد للقارئ.</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32</a:t>
            </a:fld>
            <a:endParaRPr lang="en-US"/>
          </a:p>
        </p:txBody>
      </p:sp>
    </p:spTree>
    <p:extLst>
      <p:ext uri="{BB962C8B-B14F-4D97-AF65-F5344CB8AC3E}">
        <p14:creationId xmlns:p14="http://schemas.microsoft.com/office/powerpoint/2010/main" val="26970617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6629400" cy="1143000"/>
          </a:xfrm>
        </p:spPr>
        <p:txBody>
          <a:bodyPr>
            <a:normAutofit/>
          </a:bodyPr>
          <a:lstStyle/>
          <a:p>
            <a:pPr algn="ctr"/>
            <a:r>
              <a:rPr lang="ar-SA" sz="4800" dirty="0" smtClean="0">
                <a:solidFill>
                  <a:schemeClr val="accent1"/>
                </a:solidFill>
                <a:cs typeface="PT Bold Broken" panose="02010400000000000000" pitchFamily="2" charset="-78"/>
              </a:rPr>
              <a:t>معايير تقويم مشكلة البحث</a:t>
            </a:r>
            <a:endParaRPr lang="en-US" sz="4800"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endParaRPr>
          </a:p>
        </p:txBody>
      </p:sp>
      <p:sp>
        <p:nvSpPr>
          <p:cNvPr id="4" name="Title 1"/>
          <p:cNvSpPr txBox="1">
            <a:spLocks/>
          </p:cNvSpPr>
          <p:nvPr/>
        </p:nvSpPr>
        <p:spPr>
          <a:xfrm>
            <a:off x="838200" y="1676400"/>
            <a:ext cx="7239000" cy="4267200"/>
          </a:xfrm>
          <a:prstGeom prst="rect">
            <a:avLst/>
          </a:prstGeom>
        </p:spPr>
        <p:txBody>
          <a:bodyPr vert="horz" lIns="91440" tIns="45720" rIns="91440" bIns="45720" rtlCol="0" anchor="ctr">
            <a:noAutofit/>
          </a:bodyPr>
          <a:lstStyle/>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smtClean="0">
                <a:ln>
                  <a:noFill/>
                </a:ln>
                <a:effectLst/>
                <a:uLnTx/>
                <a:uFillTx/>
                <a:latin typeface="Simplified Arabic" pitchFamily="18" charset="-78"/>
                <a:ea typeface="+mj-ea"/>
                <a:cs typeface="Simplified Arabic" pitchFamily="18" charset="-78"/>
              </a:rPr>
              <a:t>هل تعالج المشكلة موضوع حديث أو مكرر؟</a:t>
            </a:r>
            <a:endParaRPr kumimoji="0" lang="ar-SA" sz="2800" b="0" i="0" u="none" strike="noStrike" kern="1200" cap="none" spc="0" normalizeH="0" noProof="0" dirty="0" smtClean="0">
              <a:ln>
                <a:noFill/>
              </a:ln>
              <a:effectLst/>
              <a:uLnTx/>
              <a:uFillTx/>
              <a:latin typeface="Simplified Arabic" pitchFamily="18" charset="-78"/>
              <a:ea typeface="+mj-ea"/>
              <a:cs typeface="Simplified Arabic" pitchFamily="18" charset="-78"/>
            </a:endParaRPr>
          </a:p>
          <a:p>
            <a:pPr marL="342900" indent="-342900" algn="r" rtl="1">
              <a:lnSpc>
                <a:spcPct val="170000"/>
              </a:lnSpc>
              <a:spcBef>
                <a:spcPct val="0"/>
              </a:spcBef>
              <a:buFont typeface="Wingdings" panose="05000000000000000000" pitchFamily="2" charset="2"/>
              <a:buChar char="ü"/>
              <a:defRPr/>
            </a:pPr>
            <a:r>
              <a:rPr lang="ar-SA" sz="2800" dirty="0" smtClean="0">
                <a:latin typeface="Simplified Arabic" pitchFamily="18" charset="-78"/>
                <a:ea typeface="+mj-ea"/>
                <a:cs typeface="Simplified Arabic" pitchFamily="18" charset="-78"/>
              </a:rPr>
              <a:t>هل يسهم الموضوع في </a:t>
            </a:r>
            <a:r>
              <a:rPr lang="ar-SA" sz="2800" dirty="0">
                <a:latin typeface="Simplified Arabic" pitchFamily="18" charset="-78"/>
                <a:ea typeface="+mj-ea"/>
                <a:cs typeface="Simplified Arabic" pitchFamily="18" charset="-78"/>
              </a:rPr>
              <a:t>إ</a:t>
            </a:r>
            <a:r>
              <a:rPr lang="ar-SA" sz="2800" dirty="0" smtClean="0">
                <a:latin typeface="Simplified Arabic" pitchFamily="18" charset="-78"/>
                <a:ea typeface="+mj-ea"/>
                <a:cs typeface="Simplified Arabic" pitchFamily="18" charset="-78"/>
              </a:rPr>
              <a:t>ضافة علمية؟</a:t>
            </a:r>
            <a:endParaRPr lang="ar-SA" sz="2800" dirty="0">
              <a:latin typeface="Simplified Arabic" pitchFamily="18" charset="-78"/>
              <a:ea typeface="+mj-ea"/>
              <a:cs typeface="Simplified Arabic" pitchFamily="18" charset="-78"/>
            </a:endParaRP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smtClean="0">
                <a:ln>
                  <a:noFill/>
                </a:ln>
                <a:effectLst/>
                <a:uLnTx/>
                <a:uFillTx/>
                <a:latin typeface="Simplified Arabic" pitchFamily="18" charset="-78"/>
                <a:ea typeface="+mj-ea"/>
                <a:cs typeface="Simplified Arabic" pitchFamily="18" charset="-78"/>
              </a:rPr>
              <a:t>هل تمت صياغتها بعبارات محددة واضحة؟</a:t>
            </a: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lang="ar-SA" sz="2800" dirty="0" smtClean="0">
                <a:latin typeface="Simplified Arabic" pitchFamily="18" charset="-78"/>
                <a:ea typeface="+mj-ea"/>
                <a:cs typeface="Simplified Arabic" pitchFamily="18" charset="-78"/>
              </a:rPr>
              <a:t>هل ستؤدي إلى توجيه الاهتمام إلى بحوث ودراسات أخرى؟</a:t>
            </a:r>
          </a:p>
          <a:p>
            <a:pPr marL="342900" marR="0" lvl="0" indent="-342900" algn="r" defTabSz="914400" rtl="1" eaLnBrk="1" fontAlgn="auto" latinLnBrk="0" hangingPunct="1">
              <a:lnSpc>
                <a:spcPct val="170000"/>
              </a:lnSpc>
              <a:spcBef>
                <a:spcPct val="0"/>
              </a:spcBef>
              <a:spcAft>
                <a:spcPts val="0"/>
              </a:spcAft>
              <a:buClrTx/>
              <a:buSzTx/>
              <a:buFont typeface="Wingdings" panose="05000000000000000000" pitchFamily="2" charset="2"/>
              <a:buChar char="ü"/>
              <a:tabLst/>
              <a:defRPr/>
            </a:pPr>
            <a:r>
              <a:rPr kumimoji="0" lang="ar-SA" sz="2800" b="0" i="0" u="none" strike="noStrike" kern="1200" cap="none" spc="0" normalizeH="0" baseline="0" noProof="0" dirty="0" smtClean="0">
                <a:ln>
                  <a:noFill/>
                </a:ln>
                <a:effectLst/>
                <a:uLnTx/>
                <a:uFillTx/>
                <a:latin typeface="Simplified Arabic" pitchFamily="18" charset="-78"/>
                <a:ea typeface="+mj-ea"/>
                <a:cs typeface="Simplified Arabic" pitchFamily="18" charset="-78"/>
              </a:rPr>
              <a:t>هل ستقدم فائدة للمجتمع ؟</a:t>
            </a: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33</a:t>
            </a:fld>
            <a:endParaRPr lang="en-US"/>
          </a:p>
        </p:txBody>
      </p:sp>
    </p:spTree>
    <p:extLst>
      <p:ext uri="{BB962C8B-B14F-4D97-AF65-F5344CB8AC3E}">
        <p14:creationId xmlns:p14="http://schemas.microsoft.com/office/powerpoint/2010/main" val="39900142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914400"/>
            <a:ext cx="6019800" cy="5355312"/>
          </a:xfrm>
          <a:prstGeom prst="rect">
            <a:avLst/>
          </a:prstGeom>
        </p:spPr>
        <p:txBody>
          <a:bodyPr wrap="square">
            <a:spAutoFit/>
          </a:bodyPr>
          <a:lstStyle/>
          <a:p>
            <a:pPr algn="ctr">
              <a:lnSpc>
                <a:spcPct val="150000"/>
              </a:lnSpc>
            </a:pPr>
            <a:r>
              <a:rPr lang="ar-SA" altLang="ar-SA" sz="3200" b="1" dirty="0">
                <a:latin typeface="Simplified Arabic" panose="02020603050405020304" pitchFamily="18" charset="-78"/>
                <a:cs typeface="Simplified Arabic" panose="02020603050405020304" pitchFamily="18" charset="-78"/>
              </a:rPr>
              <a:t>مصادر الحصول على المشكلة:</a:t>
            </a:r>
            <a:endParaRPr lang="ar-SA" altLang="ar-SA" sz="3200" dirty="0">
              <a:latin typeface="Simplified Arabic" panose="02020603050405020304" pitchFamily="18" charset="-78"/>
              <a:cs typeface="Simplified Arabic" panose="02020603050405020304" pitchFamily="18" charset="-78"/>
            </a:endParaRPr>
          </a:p>
          <a:p>
            <a:pPr algn="ctr">
              <a:lnSpc>
                <a:spcPct val="150000"/>
              </a:lnSpc>
            </a:pPr>
            <a:endParaRPr lang="ar-SA" altLang="ar-SA" sz="2800" dirty="0">
              <a:latin typeface="Simplified Arabic" panose="02020603050405020304" pitchFamily="18" charset="-78"/>
              <a:cs typeface="Simplified Arabic" panose="02020603050405020304" pitchFamily="18" charset="-78"/>
            </a:endParaRP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محيط العمل</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القراءات الواسعة والناقدة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استقراء النظريات التربوية والنفسية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البحوث السابقة</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تكليف من جهة العمل</a:t>
            </a:r>
          </a:p>
          <a:p>
            <a:pPr marL="457200" indent="-457200" algn="ctr" rtl="1">
              <a:lnSpc>
                <a:spcPct val="150000"/>
              </a:lnSpc>
              <a:buFont typeface="+mj-lt"/>
              <a:buAutoNum type="arabicPeriod"/>
            </a:pPr>
            <a:r>
              <a:rPr lang="ar-SA" altLang="ar-SA" sz="2800" dirty="0">
                <a:latin typeface="Simplified Arabic" panose="02020603050405020304" pitchFamily="18" charset="-78"/>
                <a:cs typeface="Simplified Arabic" panose="02020603050405020304" pitchFamily="18" charset="-78"/>
              </a:rPr>
              <a:t>القضايا الاجتماعية</a:t>
            </a: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34</a:t>
            </a:fld>
            <a:endParaRPr lang="en-US"/>
          </a:p>
        </p:txBody>
      </p:sp>
    </p:spTree>
    <p:extLst>
      <p:ext uri="{BB962C8B-B14F-4D97-AF65-F5344CB8AC3E}">
        <p14:creationId xmlns:p14="http://schemas.microsoft.com/office/powerpoint/2010/main" val="38774138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04800" y="609600"/>
            <a:ext cx="8153400" cy="5509200"/>
          </a:xfrm>
          <a:prstGeom prst="rect">
            <a:avLst/>
          </a:prstGeom>
        </p:spPr>
        <p:txBody>
          <a:bodyPr wrap="square">
            <a:spAutoFit/>
          </a:bodyPr>
          <a:lstStyle/>
          <a:p>
            <a:pPr algn="ctr" rtl="1"/>
            <a:r>
              <a:rPr lang="ar-SA" altLang="ar-SA" sz="3600" dirty="0">
                <a:solidFill>
                  <a:schemeClr val="accent1"/>
                </a:solidFill>
                <a:latin typeface="Simplified Arabic" panose="02020603050405020304" pitchFamily="18" charset="-78"/>
                <a:cs typeface="PT Bold Broken" panose="02010400000000000000" pitchFamily="2" charset="-78"/>
              </a:rPr>
              <a:t>أسس اختيار المشكلة </a:t>
            </a:r>
            <a:endParaRPr lang="ar-SA" altLang="ar-SA" sz="3600" dirty="0" smtClean="0">
              <a:solidFill>
                <a:schemeClr val="accent1"/>
              </a:solidFill>
              <a:latin typeface="Simplified Arabic" panose="02020603050405020304" pitchFamily="18" charset="-78"/>
              <a:cs typeface="PT Bold Broken" panose="02010400000000000000" pitchFamily="2" charset="-78"/>
            </a:endParaRPr>
          </a:p>
          <a:p>
            <a:pPr algn="r" rtl="1"/>
            <a:endParaRPr lang="ar-SA" altLang="ar-SA" sz="2800" dirty="0">
              <a:latin typeface="Simplified Arabic" panose="02020603050405020304" pitchFamily="18" charset="-78"/>
              <a:cs typeface="Simplified Arabic" panose="02020603050405020304" pitchFamily="18" charset="-78"/>
            </a:endParaRPr>
          </a:p>
          <a:p>
            <a:pPr algn="r" rtl="1"/>
            <a:r>
              <a:rPr lang="ar-SA" altLang="ar-SA" sz="2400" dirty="0">
                <a:latin typeface="Simplified Arabic" panose="02020603050405020304" pitchFamily="18" charset="-78"/>
                <a:cs typeface="Simplified Arabic" panose="02020603050405020304" pitchFamily="18" charset="-78"/>
              </a:rPr>
              <a:t>         هناك عدد من الأسس التي تمثل المقاييس والمعايير التي تساعد الباحث في </a:t>
            </a:r>
            <a:r>
              <a:rPr lang="ar-SA" altLang="ar-SA" sz="2400" dirty="0" smtClean="0">
                <a:latin typeface="Simplified Arabic" panose="02020603050405020304" pitchFamily="18" charset="-78"/>
                <a:cs typeface="Simplified Arabic" panose="02020603050405020304" pitchFamily="18" charset="-78"/>
              </a:rPr>
              <a:t>تحديد أحقية </a:t>
            </a:r>
            <a:r>
              <a:rPr lang="ar-SA" altLang="ar-SA" sz="2400" dirty="0">
                <a:latin typeface="Simplified Arabic" panose="02020603050405020304" pitchFamily="18" charset="-78"/>
                <a:cs typeface="Simplified Arabic" panose="02020603050405020304" pitchFamily="18" charset="-78"/>
              </a:rPr>
              <a:t>و أهمية المشكلة المراد بحثها</a:t>
            </a:r>
            <a:r>
              <a:rPr lang="ar-SA" altLang="ar-SA" sz="2400" dirty="0" smtClean="0">
                <a:latin typeface="Simplified Arabic" panose="02020603050405020304" pitchFamily="18" charset="-78"/>
                <a:cs typeface="Simplified Arabic" panose="02020603050405020304" pitchFamily="18" charset="-78"/>
              </a:rPr>
              <a:t>.</a:t>
            </a:r>
            <a:endParaRPr lang="ar-SA" altLang="ar-SA" sz="2400" dirty="0">
              <a:latin typeface="Simplified Arabic" panose="02020603050405020304" pitchFamily="18" charset="-78"/>
              <a:cs typeface="Simplified Arabic" panose="02020603050405020304" pitchFamily="18" charset="-78"/>
            </a:endParaRPr>
          </a:p>
          <a:p>
            <a:pPr algn="r" rtl="1">
              <a:buFontTx/>
              <a:buChar char="•"/>
            </a:pPr>
            <a:r>
              <a:rPr lang="ar-SA" altLang="ar-SA" sz="2400" dirty="0">
                <a:latin typeface="Simplified Arabic" panose="02020603050405020304" pitchFamily="18" charset="-78"/>
                <a:cs typeface="Simplified Arabic" panose="02020603050405020304" pitchFamily="18" charset="-78"/>
              </a:rPr>
              <a:t>هل تستحوذ المشكلة على اهتمام الباحث؟ وهل تنسجم مع رغبته في هذا النوع من الموضوعات ؟</a:t>
            </a:r>
          </a:p>
          <a:p>
            <a:pPr algn="r" rtl="1">
              <a:buFontTx/>
              <a:buChar char="•"/>
            </a:pPr>
            <a:r>
              <a:rPr lang="ar-SA" altLang="ar-SA" sz="2400" dirty="0">
                <a:latin typeface="Simplified Arabic" panose="02020603050405020304" pitchFamily="18" charset="-78"/>
                <a:cs typeface="Simplified Arabic" panose="02020603050405020304" pitchFamily="18" charset="-78"/>
              </a:rPr>
              <a:t>هل يستطيع الباحث بالقيام </a:t>
            </a:r>
            <a:r>
              <a:rPr lang="ar-SA" altLang="ar-SA" sz="2400" dirty="0" smtClean="0">
                <a:latin typeface="Simplified Arabic" panose="02020603050405020304" pitchFamily="18" charset="-78"/>
                <a:cs typeface="Simplified Arabic" panose="02020603050405020304" pitchFamily="18" charset="-78"/>
              </a:rPr>
              <a:t>بالبحث </a:t>
            </a:r>
            <a:r>
              <a:rPr lang="ar-SA" altLang="ar-SA" sz="2400" dirty="0">
                <a:latin typeface="Simplified Arabic" panose="02020603050405020304" pitchFamily="18" charset="-78"/>
                <a:cs typeface="Simplified Arabic" panose="02020603050405020304" pitchFamily="18" charset="-78"/>
              </a:rPr>
              <a:t>المقترحة بضوء مشكلاتها المطروحة؟</a:t>
            </a:r>
          </a:p>
          <a:p>
            <a:pPr algn="r" rtl="1">
              <a:buFontTx/>
              <a:buChar char="•"/>
            </a:pPr>
            <a:r>
              <a:rPr lang="ar-SA" altLang="ar-SA" sz="2400" dirty="0">
                <a:latin typeface="Simplified Arabic" panose="02020603050405020304" pitchFamily="18" charset="-78"/>
                <a:cs typeface="Simplified Arabic" panose="02020603050405020304" pitchFamily="18" charset="-78"/>
              </a:rPr>
              <a:t>هل تتوفر المعلومات اللازمة عن المشكلة؟ أن المشكلة قابلة للبحث؟</a:t>
            </a:r>
          </a:p>
          <a:p>
            <a:pPr algn="r" rtl="1">
              <a:buFontTx/>
              <a:buChar char="•"/>
            </a:pPr>
            <a:r>
              <a:rPr lang="ar-SA" altLang="ar-SA" sz="2400" dirty="0">
                <a:latin typeface="Simplified Arabic" panose="02020603050405020304" pitchFamily="18" charset="-78"/>
                <a:cs typeface="Simplified Arabic" panose="02020603050405020304" pitchFamily="18" charset="-78"/>
              </a:rPr>
              <a:t>هل توجد  مساعدات إدارية أو وظيفة لبحث المشكلة؟</a:t>
            </a:r>
          </a:p>
          <a:p>
            <a:pPr algn="r" rtl="1">
              <a:buFontTx/>
              <a:buChar char="•"/>
            </a:pPr>
            <a:r>
              <a:rPr lang="ar-SA" altLang="ar-SA" sz="2400" dirty="0">
                <a:latin typeface="Simplified Arabic" panose="02020603050405020304" pitchFamily="18" charset="-78"/>
                <a:cs typeface="Simplified Arabic" panose="02020603050405020304" pitchFamily="18" charset="-78"/>
              </a:rPr>
              <a:t>ما هي أهمية مشكلة البحث وفائدتها العملية والاجتماعية؟</a:t>
            </a:r>
          </a:p>
          <a:p>
            <a:pPr algn="r" rtl="1">
              <a:buFontTx/>
              <a:buChar char="•"/>
            </a:pPr>
            <a:r>
              <a:rPr lang="ar-SA" altLang="ar-SA" sz="2400" dirty="0">
                <a:latin typeface="Simplified Arabic" panose="02020603050405020304" pitchFamily="18" charset="-78"/>
                <a:cs typeface="Simplified Arabic" panose="02020603050405020304" pitchFamily="18" charset="-78"/>
              </a:rPr>
              <a:t>هل هي مشكلة جديدة؟</a:t>
            </a:r>
          </a:p>
          <a:p>
            <a:pPr algn="r" rtl="1">
              <a:buFontTx/>
              <a:buChar char="•"/>
            </a:pPr>
            <a:r>
              <a:rPr lang="ar-SA" altLang="ar-SA" sz="2400" dirty="0">
                <a:latin typeface="Simplified Arabic" panose="02020603050405020304" pitchFamily="18" charset="-78"/>
                <a:cs typeface="Simplified Arabic" panose="02020603050405020304" pitchFamily="18" charset="-78"/>
              </a:rPr>
              <a:t>هل هناك إمكانية تعميم النتائج التي سيحصل عليها الباحث في معالجته للمشكلة على مشاكل أخرى مشابهة؟</a:t>
            </a:r>
          </a:p>
          <a:p>
            <a:pPr algn="r" rtl="1">
              <a:buFontTx/>
              <a:buChar char="•"/>
            </a:pPr>
            <a:r>
              <a:rPr lang="ar-SA" altLang="ar-SA" sz="2400" dirty="0">
                <a:latin typeface="Simplified Arabic" panose="02020603050405020304" pitchFamily="18" charset="-78"/>
                <a:cs typeface="Simplified Arabic" panose="02020603050405020304" pitchFamily="18" charset="-78"/>
              </a:rPr>
              <a:t>هل للمشكلة علاقة بدائرة أو مؤسسة وطنية أو قومية محددة؟</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35</a:t>
            </a:fld>
            <a:endParaRPr lang="en-US"/>
          </a:p>
        </p:txBody>
      </p:sp>
    </p:spTree>
    <p:extLst>
      <p:ext uri="{BB962C8B-B14F-4D97-AF65-F5344CB8AC3E}">
        <p14:creationId xmlns:p14="http://schemas.microsoft.com/office/powerpoint/2010/main" val="41675591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838200"/>
            <a:ext cx="8077200" cy="5493812"/>
          </a:xfrm>
          <a:prstGeom prst="rect">
            <a:avLst/>
          </a:prstGeom>
        </p:spPr>
        <p:txBody>
          <a:bodyPr wrap="square">
            <a:spAutoFit/>
          </a:bodyPr>
          <a:lstStyle/>
          <a:p>
            <a:pPr algn="ctr" rtl="1">
              <a:lnSpc>
                <a:spcPct val="150000"/>
              </a:lnSpc>
            </a:pPr>
            <a:r>
              <a:rPr lang="ar-SA" altLang="ar-SA" sz="4000" dirty="0" smtClean="0">
                <a:solidFill>
                  <a:schemeClr val="accent1"/>
                </a:solidFill>
                <a:latin typeface="Simplified Arabic" panose="02020603050405020304" pitchFamily="18" charset="-78"/>
                <a:cs typeface="PT Bold Broken" panose="02010400000000000000" pitchFamily="2" charset="-78"/>
              </a:rPr>
              <a:t>الدراسة الاستطلاعية</a:t>
            </a:r>
          </a:p>
          <a:p>
            <a:pPr algn="ctr" rtl="1">
              <a:lnSpc>
                <a:spcPct val="150000"/>
              </a:lnSpc>
            </a:pPr>
            <a:endParaRPr lang="ar-SA" altLang="ar-SA" sz="200" dirty="0">
              <a:solidFill>
                <a:schemeClr val="accent1"/>
              </a:solidFill>
              <a:latin typeface="Simplified Arabic" panose="02020603050405020304" pitchFamily="18" charset="-78"/>
              <a:cs typeface="PT Bold Broken" panose="02010400000000000000" pitchFamily="2" charset="-78"/>
            </a:endParaRPr>
          </a:p>
          <a:p>
            <a:pPr algn="r" rtl="1">
              <a:lnSpc>
                <a:spcPct val="150000"/>
              </a:lnSpc>
            </a:pPr>
            <a:r>
              <a:rPr lang="ar-SA" altLang="ar-SA" sz="2400" dirty="0">
                <a:latin typeface="Simplified Arabic" panose="02020603050405020304" pitchFamily="18" charset="-78"/>
                <a:cs typeface="Simplified Arabic" panose="02020603050405020304" pitchFamily="18" charset="-78"/>
              </a:rPr>
              <a:t>قبل الاستقرار </a:t>
            </a:r>
            <a:r>
              <a:rPr lang="ar-SA" altLang="ar-SA" sz="2400" dirty="0" smtClean="0">
                <a:latin typeface="Simplified Arabic" panose="02020603050405020304" pitchFamily="18" charset="-78"/>
                <a:cs typeface="Simplified Arabic" panose="02020603050405020304" pitchFamily="18" charset="-78"/>
              </a:rPr>
              <a:t>نهائياً </a:t>
            </a:r>
            <a:r>
              <a:rPr lang="ar-SA" altLang="ar-SA" sz="2400" dirty="0">
                <a:latin typeface="Simplified Arabic" panose="02020603050405020304" pitchFamily="18" charset="-78"/>
                <a:cs typeface="Simplified Arabic" panose="02020603050405020304" pitchFamily="18" charset="-78"/>
              </a:rPr>
              <a:t>على خطة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يفضل القيام بدراسة استطلاعية على عدد محدود من الأفراد  وهذه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الاستطلاعية تحقق عدة أهداف للباحث أهمها : </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التأكد من جدوى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التي يرغب القيام بها </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توفر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الاستطلاعية للباحث الفرصة لتقويم مدى مناسبة البيانات التي يحصل عليها للدراسة</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تساعد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الاستطلاعية على اختبار أولي للفروض</a:t>
            </a:r>
          </a:p>
          <a:p>
            <a:pPr algn="r" rtl="1">
              <a:lnSpc>
                <a:spcPct val="150000"/>
              </a:lnSpc>
              <a:buFont typeface="Wingdings" panose="05000000000000000000" pitchFamily="2" charset="2"/>
              <a:buChar char="v"/>
            </a:pPr>
            <a:r>
              <a:rPr lang="ar-SA" altLang="ar-SA" sz="2400" dirty="0">
                <a:latin typeface="Simplified Arabic" panose="02020603050405020304" pitchFamily="18" charset="-78"/>
                <a:cs typeface="Simplified Arabic" panose="02020603050405020304" pitchFamily="18" charset="-78"/>
              </a:rPr>
              <a:t>تمكن </a:t>
            </a:r>
            <a:r>
              <a:rPr lang="ar-SA" altLang="ar-SA" sz="2400" dirty="0" smtClean="0">
                <a:latin typeface="Simplified Arabic" panose="02020603050405020304" pitchFamily="18" charset="-78"/>
                <a:cs typeface="Simplified Arabic" panose="02020603050405020304" pitchFamily="18" charset="-78"/>
              </a:rPr>
              <a:t>البحث </a:t>
            </a:r>
            <a:r>
              <a:rPr lang="ar-SA" altLang="ar-SA" sz="2400" dirty="0">
                <a:latin typeface="Simplified Arabic" panose="02020603050405020304" pitchFamily="18" charset="-78"/>
                <a:cs typeface="Simplified Arabic" panose="02020603050405020304" pitchFamily="18" charset="-78"/>
              </a:rPr>
              <a:t>الاستطلاعية الباحث من إظهار مدى كفاية </a:t>
            </a:r>
            <a:r>
              <a:rPr lang="ar-SA" altLang="ar-SA" sz="2400" dirty="0" smtClean="0">
                <a:latin typeface="Simplified Arabic" panose="02020603050405020304" pitchFamily="18" charset="-78"/>
                <a:cs typeface="Simplified Arabic" panose="02020603050405020304" pitchFamily="18" charset="-78"/>
              </a:rPr>
              <a:t>إجراءات </a:t>
            </a:r>
            <a:r>
              <a:rPr lang="ar-SA" altLang="ar-SA" sz="2400" dirty="0">
                <a:latin typeface="Simplified Arabic" panose="02020603050405020304" pitchFamily="18" charset="-78"/>
                <a:cs typeface="Simplified Arabic" panose="02020603050405020304" pitchFamily="18" charset="-78"/>
              </a:rPr>
              <a:t>البحث والمقاييس التي اختيرت لقياس المتغيرات</a:t>
            </a:r>
            <a:endParaRPr lang="en-US" alt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36</a:t>
            </a:fld>
            <a:endParaRPr lang="en-US"/>
          </a:p>
        </p:txBody>
      </p:sp>
    </p:spTree>
    <p:extLst>
      <p:ext uri="{BB962C8B-B14F-4D97-AF65-F5344CB8AC3E}">
        <p14:creationId xmlns:p14="http://schemas.microsoft.com/office/powerpoint/2010/main" val="7657878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2895600"/>
            <a:ext cx="6600451" cy="2262781"/>
          </a:xfrm>
        </p:spPr>
        <p:txBody>
          <a:bodyPr>
            <a:noAutofit/>
          </a:bodyPr>
          <a:lstStyle/>
          <a:p>
            <a:pPr algn="ctr" rtl="1"/>
            <a:r>
              <a:rPr lang="ar-SA" sz="4400" b="1" dirty="0" smtClean="0">
                <a:solidFill>
                  <a:schemeClr val="accent1"/>
                </a:solidFill>
                <a:latin typeface="Simplified Arabic" pitchFamily="18" charset="-78"/>
                <a:cs typeface="PT Bold Broken" panose="02010400000000000000" pitchFamily="2" charset="-78"/>
              </a:rPr>
              <a:t/>
            </a:r>
            <a:br>
              <a:rPr lang="ar-SA" sz="4400" b="1" dirty="0" smtClean="0">
                <a:solidFill>
                  <a:schemeClr val="accent1"/>
                </a:solidFill>
                <a:latin typeface="Simplified Arabic" pitchFamily="18" charset="-78"/>
                <a:cs typeface="PT Bold Broken" panose="02010400000000000000" pitchFamily="2" charset="-78"/>
              </a:rPr>
            </a:br>
            <a:r>
              <a:rPr lang="ar-SA" sz="4400" b="1" dirty="0">
                <a:solidFill>
                  <a:schemeClr val="accent1"/>
                </a:solidFill>
                <a:latin typeface="Simplified Arabic" pitchFamily="18" charset="-78"/>
                <a:cs typeface="PT Bold Broken" panose="02010400000000000000" pitchFamily="2" charset="-78"/>
              </a:rPr>
              <a:t/>
            </a:r>
            <a:br>
              <a:rPr lang="ar-SA" sz="4400" b="1" dirty="0">
                <a:solidFill>
                  <a:schemeClr val="accent1"/>
                </a:solidFill>
                <a:latin typeface="Simplified Arabic" pitchFamily="18" charset="-78"/>
                <a:cs typeface="PT Bold Broken" panose="02010400000000000000" pitchFamily="2" charset="-78"/>
              </a:rPr>
            </a:br>
            <a:r>
              <a:rPr lang="ar-SA" sz="4400" b="1" dirty="0" smtClean="0">
                <a:solidFill>
                  <a:schemeClr val="accent1"/>
                </a:solidFill>
                <a:latin typeface="Simplified Arabic" pitchFamily="18" charset="-78"/>
                <a:cs typeface="PT Bold Broken" panose="02010400000000000000" pitchFamily="2" charset="-78"/>
              </a:rPr>
              <a:t>أهمية البحث</a:t>
            </a:r>
            <a:br>
              <a:rPr lang="ar-SA" sz="4400" b="1" dirty="0" smtClean="0">
                <a:solidFill>
                  <a:schemeClr val="accent1"/>
                </a:solidFill>
                <a:latin typeface="Simplified Arabic" pitchFamily="18" charset="-78"/>
                <a:cs typeface="PT Bold Broken" panose="02010400000000000000" pitchFamily="2" charset="-78"/>
              </a:rPr>
            </a:br>
            <a:endParaRPr lang="en-US" sz="4400" b="1" dirty="0">
              <a:solidFill>
                <a:schemeClr val="accent1"/>
              </a:solidFill>
              <a:latin typeface="Simplified Arabic" pitchFamily="18"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37</a:t>
            </a:fld>
            <a:endParaRPr lang="en-US"/>
          </a:p>
        </p:txBody>
      </p:sp>
    </p:spTree>
    <p:extLst>
      <p:ext uri="{BB962C8B-B14F-4D97-AF65-F5344CB8AC3E}">
        <p14:creationId xmlns:p14="http://schemas.microsoft.com/office/powerpoint/2010/main" val="22846719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19200" y="990600"/>
            <a:ext cx="6858000" cy="3970318"/>
          </a:xfrm>
          <a:prstGeom prst="rect">
            <a:avLst/>
          </a:prstGeom>
        </p:spPr>
        <p:txBody>
          <a:bodyPr wrap="square">
            <a:spAutoFit/>
          </a:bodyPr>
          <a:lstStyle/>
          <a:p>
            <a:pPr algn="ctr" rtl="1">
              <a:lnSpc>
                <a:spcPct val="150000"/>
              </a:lnSpc>
              <a:defRPr/>
            </a:pPr>
            <a:endParaRPr lang="ar-SA" sz="2800" b="1" dirty="0" smtClean="0">
              <a:latin typeface="Simplified Arabic" panose="02020603050405020304" pitchFamily="18" charset="-78"/>
              <a:cs typeface="Simplified Arabic" panose="02020603050405020304" pitchFamily="18" charset="-78"/>
            </a:endParaRPr>
          </a:p>
          <a:p>
            <a:pPr marL="342900" indent="-342900" algn="ct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التطرق إلى </a:t>
            </a:r>
            <a:r>
              <a:rPr lang="ar-SA" sz="2800" dirty="0">
                <a:latin typeface="Simplified Arabic" panose="02020603050405020304" pitchFamily="18" charset="-78"/>
                <a:cs typeface="Simplified Arabic" panose="02020603050405020304" pitchFamily="18" charset="-78"/>
              </a:rPr>
              <a:t>مدى أهمية </a:t>
            </a:r>
            <a:r>
              <a:rPr lang="ar-SA" sz="2800" dirty="0" smtClean="0">
                <a:latin typeface="Simplified Arabic" panose="02020603050405020304" pitchFamily="18" charset="-78"/>
                <a:cs typeface="Simplified Arabic" panose="02020603050405020304" pitchFamily="18" charset="-78"/>
              </a:rPr>
              <a:t>البحث </a:t>
            </a:r>
            <a:r>
              <a:rPr lang="ar-SA" sz="2800" dirty="0">
                <a:latin typeface="Simplified Arabic" panose="02020603050405020304" pitchFamily="18" charset="-78"/>
                <a:cs typeface="Simplified Arabic" panose="02020603050405020304" pitchFamily="18" charset="-78"/>
              </a:rPr>
              <a:t>العلمية </a:t>
            </a:r>
            <a:r>
              <a:rPr lang="ar-SA" sz="2800" dirty="0" smtClean="0">
                <a:latin typeface="Simplified Arabic" panose="02020603050405020304" pitchFamily="18" charset="-78"/>
                <a:cs typeface="Simplified Arabic" panose="02020603050405020304" pitchFamily="18" charset="-78"/>
              </a:rPr>
              <a:t>بصيغة دقيقة </a:t>
            </a:r>
            <a:endParaRPr lang="ar-SA" sz="2800" dirty="0">
              <a:latin typeface="Simplified Arabic" panose="02020603050405020304" pitchFamily="18" charset="-78"/>
              <a:cs typeface="Simplified Arabic" panose="02020603050405020304" pitchFamily="18" charset="-78"/>
            </a:endParaRP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مدى أهميتها العلمية </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ارتباطها بأهداف </a:t>
            </a:r>
            <a:r>
              <a:rPr lang="ar-SA" sz="2800" dirty="0" smtClean="0">
                <a:latin typeface="Simplified Arabic" panose="02020603050405020304" pitchFamily="18" charset="-78"/>
                <a:cs typeface="Simplified Arabic" panose="02020603050405020304" pitchFamily="18" charset="-78"/>
              </a:rPr>
              <a:t>البحث </a:t>
            </a:r>
            <a:r>
              <a:rPr lang="ar-SA" sz="2800" dirty="0">
                <a:latin typeface="Simplified Arabic" panose="02020603050405020304" pitchFamily="18" charset="-78"/>
                <a:cs typeface="Simplified Arabic" panose="02020603050405020304" pitchFamily="18" charset="-78"/>
              </a:rPr>
              <a:t>واضح</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ارتباطها بتساؤلات </a:t>
            </a:r>
            <a:r>
              <a:rPr lang="ar-SA" sz="2800" dirty="0" smtClean="0">
                <a:latin typeface="Simplified Arabic" panose="02020603050405020304" pitchFamily="18" charset="-78"/>
                <a:cs typeface="Simplified Arabic" panose="02020603050405020304" pitchFamily="18" charset="-78"/>
              </a:rPr>
              <a:t>البحث </a:t>
            </a:r>
            <a:r>
              <a:rPr lang="ar-SA" sz="2800" dirty="0">
                <a:latin typeface="Simplified Arabic" panose="02020603050405020304" pitchFamily="18" charset="-78"/>
                <a:cs typeface="Simplified Arabic" panose="02020603050405020304" pitchFamily="18" charset="-78"/>
              </a:rPr>
              <a:t>واضح</a:t>
            </a:r>
          </a:p>
          <a:p>
            <a:pPr marL="342900" indent="-342900" algn="ct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صياغتها </a:t>
            </a:r>
            <a:r>
              <a:rPr lang="ar-SA" sz="2800" dirty="0">
                <a:latin typeface="Simplified Arabic" panose="02020603050405020304" pitchFamily="18" charset="-78"/>
                <a:cs typeface="Simplified Arabic" panose="02020603050405020304" pitchFamily="18" charset="-78"/>
              </a:rPr>
              <a:t>على شكل نقاط محددة</a:t>
            </a:r>
            <a:r>
              <a:rPr lang="en-US" sz="2800" dirty="0">
                <a:latin typeface="Simplified Arabic" panose="02020603050405020304" pitchFamily="18" charset="-78"/>
                <a:cs typeface="Simplified Arabic" panose="02020603050405020304" pitchFamily="18" charset="-78"/>
              </a:rPr>
              <a:t> </a:t>
            </a:r>
            <a:endParaRPr 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38</a:t>
            </a:fld>
            <a:endParaRPr lang="en-US"/>
          </a:p>
        </p:txBody>
      </p:sp>
    </p:spTree>
    <p:extLst>
      <p:ext uri="{BB962C8B-B14F-4D97-AF65-F5344CB8AC3E}">
        <p14:creationId xmlns:p14="http://schemas.microsoft.com/office/powerpoint/2010/main" val="26957585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990600" y="1752600"/>
            <a:ext cx="7848600" cy="3185487"/>
          </a:xfrm>
          <a:prstGeom prst="rect">
            <a:avLst/>
          </a:prstGeom>
        </p:spPr>
        <p:txBody>
          <a:bodyPr wrap="square">
            <a:spAutoFit/>
          </a:bodyPr>
          <a:lstStyle/>
          <a:p>
            <a:pPr marL="342900" indent="-342900" algn="ctr" rtl="1">
              <a:lnSpc>
                <a:spcPct val="150000"/>
              </a:lnSpc>
              <a:buFont typeface="Arial" panose="020B0604020202020204" pitchFamily="34" charset="0"/>
              <a:buChar char="•"/>
            </a:pPr>
            <a:r>
              <a:rPr lang="ar-SA" altLang="ar-SA" sz="2800" dirty="0" smtClean="0">
                <a:latin typeface="Simplified Arabic" panose="02020603050405020304" pitchFamily="18" charset="-78"/>
                <a:cs typeface="Simplified Arabic" panose="02020603050405020304" pitchFamily="18" charset="-78"/>
              </a:rPr>
              <a:t>تصاغ </a:t>
            </a:r>
            <a:r>
              <a:rPr lang="ar-SA" altLang="ar-SA" sz="2800" dirty="0">
                <a:latin typeface="Simplified Arabic" panose="02020603050405020304" pitchFamily="18" charset="-78"/>
                <a:cs typeface="Simplified Arabic" panose="02020603050405020304" pitchFamily="18" charset="-78"/>
              </a:rPr>
              <a:t>الأهداف من خلال الاطلاع على مشكلة </a:t>
            </a:r>
            <a:r>
              <a:rPr lang="ar-SA" altLang="ar-SA" sz="2800" dirty="0" smtClean="0">
                <a:latin typeface="Simplified Arabic" panose="02020603050405020304" pitchFamily="18" charset="-78"/>
                <a:cs typeface="Simplified Arabic" panose="02020603050405020304" pitchFamily="18" charset="-78"/>
              </a:rPr>
              <a:t>البحث والفروض</a:t>
            </a:r>
            <a:endParaRPr lang="ar-SA" altLang="ar-SA" sz="2800" dirty="0">
              <a:latin typeface="Simplified Arabic" panose="02020603050405020304" pitchFamily="18" charset="-78"/>
              <a:cs typeface="Simplified Arabic" panose="02020603050405020304" pitchFamily="18" charset="-78"/>
            </a:endParaRPr>
          </a:p>
          <a:p>
            <a:pPr marL="342900" indent="-342900" algn="ct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مرتبطة </a:t>
            </a:r>
            <a:r>
              <a:rPr lang="ar-SA" sz="2800" dirty="0">
                <a:latin typeface="Simplified Arabic" panose="02020603050405020304" pitchFamily="18" charset="-78"/>
                <a:cs typeface="Simplified Arabic" panose="02020603050405020304" pitchFamily="18" charset="-78"/>
              </a:rPr>
              <a:t>بتساؤلات </a:t>
            </a:r>
            <a:r>
              <a:rPr lang="ar-SA" sz="2800" dirty="0" smtClean="0">
                <a:latin typeface="Simplified Arabic" panose="02020603050405020304" pitchFamily="18" charset="-78"/>
                <a:cs typeface="Simplified Arabic" panose="02020603050405020304" pitchFamily="18" charset="-78"/>
              </a:rPr>
              <a:t>البحث والمشكلة</a:t>
            </a:r>
          </a:p>
          <a:p>
            <a:pPr marL="342900" indent="-342900" algn="ctr" rtl="1">
              <a:lnSpc>
                <a:spcPct val="150000"/>
              </a:lnSpc>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دقيقة </a:t>
            </a:r>
            <a:r>
              <a:rPr lang="ar-SA" sz="2800" dirty="0">
                <a:latin typeface="Simplified Arabic" panose="02020603050405020304" pitchFamily="18" charset="-78"/>
                <a:cs typeface="Simplified Arabic" panose="02020603050405020304" pitchFamily="18" charset="-78"/>
              </a:rPr>
              <a:t>وقابلة للقياس</a:t>
            </a:r>
          </a:p>
          <a:p>
            <a:pPr marL="342900" indent="-342900" algn="ctr" rtl="1">
              <a:lnSpc>
                <a:spcPct val="150000"/>
              </a:lnSpc>
              <a:buFont typeface="Arial" panose="020B0604020202020204" pitchFamily="34" charset="0"/>
              <a:buChar char="•"/>
              <a:defRPr/>
            </a:pPr>
            <a:r>
              <a:rPr lang="ar-SA" sz="2800" dirty="0">
                <a:latin typeface="Simplified Arabic" panose="02020603050405020304" pitchFamily="18" charset="-78"/>
                <a:cs typeface="Simplified Arabic" panose="02020603050405020304" pitchFamily="18" charset="-78"/>
              </a:rPr>
              <a:t>واقعية وقابلة للتحقيق في ضوء الظروف المتاحة </a:t>
            </a:r>
            <a:r>
              <a:rPr lang="ar-SA" sz="2800" dirty="0" smtClean="0">
                <a:latin typeface="Simplified Arabic" panose="02020603050405020304" pitchFamily="18" charset="-78"/>
                <a:cs typeface="Simplified Arabic" panose="02020603050405020304" pitchFamily="18" charset="-78"/>
              </a:rPr>
              <a:t>حولها</a:t>
            </a:r>
          </a:p>
          <a:p>
            <a:pPr algn="ctr" rtl="1">
              <a:lnSpc>
                <a:spcPct val="150000"/>
              </a:lnSpc>
              <a:defRPr/>
            </a:pPr>
            <a:endParaRPr lang="ar-SA" sz="24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39</a:t>
            </a:fld>
            <a:endParaRPr lang="en-US"/>
          </a:p>
        </p:txBody>
      </p:sp>
    </p:spTree>
    <p:extLst>
      <p:ext uri="{BB962C8B-B14F-4D97-AF65-F5344CB8AC3E}">
        <p14:creationId xmlns:p14="http://schemas.microsoft.com/office/powerpoint/2010/main" val="3323645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5108" y="4637782"/>
            <a:ext cx="5029200" cy="1077218"/>
          </a:xfrm>
          <a:prstGeom prst="rect">
            <a:avLst/>
          </a:prstGeom>
          <a:noFill/>
        </p:spPr>
        <p:txBody>
          <a:bodyPr wrap="square" rtlCol="0">
            <a:spAutoFit/>
          </a:bodyPr>
          <a:lstStyle/>
          <a:p>
            <a:pPr algn="ctr" rtl="1"/>
            <a:r>
              <a:rPr lang="ar-EG" sz="3200" dirty="0" smtClean="0">
                <a:cs typeface="AdvertisingExtraBold" pitchFamily="2" charset="-78"/>
              </a:rPr>
              <a:t>بؤرة الإهتمام خلال هذا الفصل الدراسي.....</a:t>
            </a:r>
            <a:endParaRPr lang="en-US" sz="3200" dirty="0">
              <a:cs typeface="AdvertisingExtraBold" pitchFamily="2" charset="-78"/>
            </a:endParaRPr>
          </a:p>
        </p:txBody>
      </p:sp>
      <p:pic>
        <p:nvPicPr>
          <p:cNvPr id="6146" name="Picture 2" descr="http://t2.gstatic.com/images?q=tbn:ANd9GcQL_axYZ7KoeFzvzCrlX0bESSDPWJVeInwXGA4t08xwnLFWSuhx">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990600"/>
            <a:ext cx="3352800" cy="3505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عنصر نائب لرقم الشريحة 2"/>
          <p:cNvSpPr>
            <a:spLocks noGrp="1"/>
          </p:cNvSpPr>
          <p:nvPr>
            <p:ph type="sldNum" sz="quarter" idx="12"/>
          </p:nvPr>
        </p:nvSpPr>
        <p:spPr/>
        <p:txBody>
          <a:bodyPr/>
          <a:lstStyle/>
          <a:p>
            <a:fld id="{C39E874F-B357-4D81-93EE-A63801E01A9A}" type="slidenum">
              <a:rPr lang="en-US" smtClean="0"/>
              <a:t>4</a:t>
            </a:fld>
            <a:endParaRPr lang="en-US"/>
          </a:p>
        </p:txBody>
      </p:sp>
    </p:spTree>
    <p:extLst>
      <p:ext uri="{BB962C8B-B14F-4D97-AF65-F5344CB8AC3E}">
        <p14:creationId xmlns:p14="http://schemas.microsoft.com/office/powerpoint/2010/main" val="11620967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t>نشاط 5</a:t>
            </a:r>
            <a:endParaRPr lang="ar-SA" sz="4400" dirty="0"/>
          </a:p>
        </p:txBody>
      </p:sp>
      <p:sp>
        <p:nvSpPr>
          <p:cNvPr id="4" name="عنصر نائب للمحتوى 3"/>
          <p:cNvSpPr>
            <a:spLocks noGrp="1"/>
          </p:cNvSpPr>
          <p:nvPr>
            <p:ph type="body" sz="half" idx="2"/>
          </p:nvPr>
        </p:nvSpPr>
        <p:spPr>
          <a:xfrm>
            <a:off x="1942415" y="3733800"/>
            <a:ext cx="6591985" cy="729622"/>
          </a:xfrm>
        </p:spPr>
        <p:txBody>
          <a:bodyPr>
            <a:normAutofit fontScale="92500" lnSpcReduction="10000"/>
          </a:bodyPr>
          <a:lstStyle/>
          <a:p>
            <a:pPr marL="0" indent="0" algn="ctr" rtl="1">
              <a:lnSpc>
                <a:spcPct val="200000"/>
              </a:lnSpc>
              <a:buNone/>
            </a:pPr>
            <a:r>
              <a:rPr lang="ar-SA" sz="2400" b="1" dirty="0" smtClean="0">
                <a:solidFill>
                  <a:schemeClr val="accent4"/>
                </a:solidFill>
              </a:rPr>
              <a:t>فرقي بين الأهمية النظرية والتطبيقية؟</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40</a:t>
            </a:fld>
            <a:endParaRPr lang="en-US"/>
          </a:p>
        </p:txBody>
      </p:sp>
    </p:spTree>
    <p:extLst>
      <p:ext uri="{BB962C8B-B14F-4D97-AF65-F5344CB8AC3E}">
        <p14:creationId xmlns:p14="http://schemas.microsoft.com/office/powerpoint/2010/main" val="20249768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dirty="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rPr>
              <a:t>حدود </a:t>
            </a:r>
            <a:r>
              <a:rPr lang="ar-SA" dirty="0" smtClean="0">
                <a:solidFill>
                  <a:schemeClr val="accent1"/>
                </a:solidFill>
                <a:effectLst>
                  <a:outerShdw blurRad="38100" dist="38100" dir="2700000" algn="tl">
                    <a:srgbClr val="000000">
                      <a:alpha val="43137"/>
                    </a:srgbClr>
                  </a:outerShdw>
                </a:effectLst>
                <a:latin typeface="Simplified Arabic" pitchFamily="18" charset="-78"/>
                <a:cs typeface="PT Bold Broken" panose="02010400000000000000" pitchFamily="2" charset="-78"/>
              </a:rPr>
              <a:t>البحث</a:t>
            </a:r>
            <a:endParaRPr lang="ar-SA" dirty="0"/>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41</a:t>
            </a:fld>
            <a:endParaRPr lang="en-US"/>
          </a:p>
        </p:txBody>
      </p:sp>
    </p:spTree>
    <p:extLst>
      <p:ext uri="{BB962C8B-B14F-4D97-AF65-F5344CB8AC3E}">
        <p14:creationId xmlns:p14="http://schemas.microsoft.com/office/powerpoint/2010/main" val="11669579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04800" y="1981200"/>
            <a:ext cx="8229600" cy="1905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50000"/>
              </a:lnSpc>
              <a:spcBef>
                <a:spcPct val="0"/>
              </a:spcBef>
              <a:spcAft>
                <a:spcPts val="0"/>
              </a:spcAft>
              <a:buClrTx/>
              <a:buSzTx/>
              <a:buFontTx/>
              <a:buNone/>
              <a:tabLst/>
              <a:defRPr/>
            </a:pPr>
            <a:r>
              <a:rPr kumimoji="0" lang="ar-SA" sz="4000" b="0" i="0" u="none" strike="noStrike" kern="1200" cap="none" spc="0" normalizeH="0" baseline="0" noProof="0" dirty="0" smtClean="0">
                <a:ln>
                  <a:noFill/>
                </a:ln>
                <a:effectLst/>
                <a:uLnTx/>
                <a:uFillTx/>
                <a:latin typeface="Simplified Arabic" pitchFamily="18" charset="-78"/>
                <a:ea typeface="+mj-ea"/>
                <a:cs typeface="Simplified Arabic" pitchFamily="18" charset="-78"/>
              </a:rPr>
              <a:t>توضيح القيود المتعلقة بتعميم نتائج البحث سواء أكانت بشرية أو مكانية أو زمانية أو موضوعية</a:t>
            </a:r>
            <a:endParaRPr kumimoji="0" lang="en-US" sz="4000" b="0" i="0" u="none" strike="noStrike" kern="1200" cap="none" spc="0" normalizeH="0" baseline="0" noProof="0" dirty="0">
              <a:ln>
                <a:noFill/>
              </a:ln>
              <a:effectLst/>
              <a:uLnTx/>
              <a:uFillTx/>
              <a:latin typeface="Simplified Arabic" pitchFamily="18" charset="-78"/>
              <a:ea typeface="+mj-ea"/>
              <a:cs typeface="Simplified Arabic"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42</a:t>
            </a:fld>
            <a:endParaRPr lang="en-US"/>
          </a:p>
        </p:txBody>
      </p:sp>
    </p:spTree>
    <p:extLst>
      <p:ext uri="{BB962C8B-B14F-4D97-AF65-F5344CB8AC3E}">
        <p14:creationId xmlns:p14="http://schemas.microsoft.com/office/powerpoint/2010/main" val="9757772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66800" y="609600"/>
            <a:ext cx="8077200" cy="5909310"/>
          </a:xfrm>
          <a:prstGeom prst="rect">
            <a:avLst/>
          </a:prstGeom>
        </p:spPr>
        <p:txBody>
          <a:bodyPr wrap="square">
            <a:spAutoFit/>
          </a:bodyPr>
          <a:lstStyle/>
          <a:p>
            <a:pPr algn="ctr">
              <a:lnSpc>
                <a:spcPct val="150000"/>
              </a:lnSpc>
            </a:pPr>
            <a:r>
              <a:rPr lang="ar-SA" altLang="ar-SA" sz="2800" dirty="0" smtClean="0">
                <a:latin typeface="Simplified Arabic" panose="02020603050405020304" pitchFamily="18" charset="-78"/>
                <a:cs typeface="Simplified Arabic" panose="02020603050405020304" pitchFamily="18" charset="-78"/>
              </a:rPr>
              <a:t>الحدود الزمانية: </a:t>
            </a:r>
            <a:r>
              <a:rPr lang="ar-BH" altLang="ar-SA" sz="2800" dirty="0" smtClean="0">
                <a:latin typeface="Simplified Arabic" panose="02020603050405020304" pitchFamily="18" charset="-78"/>
                <a:cs typeface="Simplified Arabic" panose="02020603050405020304" pitchFamily="18" charset="-78"/>
              </a:rPr>
              <a:t>هنالك </a:t>
            </a:r>
            <a:r>
              <a:rPr lang="ar-BH" altLang="ar-SA" sz="2800" dirty="0">
                <a:latin typeface="Simplified Arabic" panose="02020603050405020304" pitchFamily="18" charset="-78"/>
                <a:cs typeface="Simplified Arabic" panose="02020603050405020304" pitchFamily="18" charset="-78"/>
              </a:rPr>
              <a:t>العديد من الدراسات التي تجرى في زمان أو مكان بعينه وعليه لا بد في مثل هذا النوع من </a:t>
            </a:r>
            <a:r>
              <a:rPr lang="ar-BH" altLang="ar-SA" sz="2800" dirty="0" smtClean="0">
                <a:latin typeface="Simplified Arabic" panose="02020603050405020304" pitchFamily="18" charset="-78"/>
                <a:cs typeface="Simplified Arabic" panose="02020603050405020304" pitchFamily="18" charset="-78"/>
              </a:rPr>
              <a:t>البحث </a:t>
            </a:r>
            <a:r>
              <a:rPr lang="ar-BH" altLang="ar-SA" sz="2800" dirty="0">
                <a:latin typeface="Simplified Arabic" panose="02020603050405020304" pitchFamily="18" charset="-78"/>
                <a:cs typeface="Simplified Arabic" panose="02020603050405020304" pitchFamily="18" charset="-78"/>
              </a:rPr>
              <a:t>تحديد الفترة الزمنية التي يشملها البحث بدقة وكذلك المكان الذي </a:t>
            </a:r>
            <a:r>
              <a:rPr lang="ar-BH" altLang="ar-SA" sz="2800" dirty="0" smtClean="0">
                <a:latin typeface="Simplified Arabic" panose="02020603050405020304" pitchFamily="18" charset="-78"/>
                <a:cs typeface="Simplified Arabic" panose="02020603050405020304" pitchFamily="18" charset="-78"/>
              </a:rPr>
              <a:t>اجر</a:t>
            </a:r>
            <a:r>
              <a:rPr lang="ar-SA" altLang="ar-SA" sz="2800" dirty="0" smtClean="0">
                <a:latin typeface="Simplified Arabic" panose="02020603050405020304" pitchFamily="18" charset="-78"/>
                <a:cs typeface="Simplified Arabic" panose="02020603050405020304" pitchFamily="18" charset="-78"/>
              </a:rPr>
              <a:t>ي</a:t>
            </a:r>
            <a:r>
              <a:rPr lang="ar-BH" altLang="ar-SA" sz="2800" dirty="0" smtClean="0">
                <a:latin typeface="Simplified Arabic" panose="02020603050405020304" pitchFamily="18" charset="-78"/>
                <a:cs typeface="Simplified Arabic" panose="02020603050405020304" pitchFamily="18" charset="-78"/>
              </a:rPr>
              <a:t> </a:t>
            </a:r>
            <a:r>
              <a:rPr lang="ar-BH" altLang="ar-SA" sz="2800" dirty="0">
                <a:latin typeface="Simplified Arabic" panose="02020603050405020304" pitchFamily="18" charset="-78"/>
                <a:cs typeface="Simplified Arabic" panose="02020603050405020304" pitchFamily="18" charset="-78"/>
              </a:rPr>
              <a:t>فيه </a:t>
            </a:r>
            <a:r>
              <a:rPr lang="ar-BH" altLang="ar-SA" sz="2800" dirty="0" smtClean="0">
                <a:latin typeface="Simplified Arabic" panose="02020603050405020304" pitchFamily="18" charset="-78"/>
                <a:cs typeface="Simplified Arabic" panose="02020603050405020304" pitchFamily="18" charset="-78"/>
              </a:rPr>
              <a:t>البحث</a:t>
            </a:r>
            <a:r>
              <a:rPr lang="ar-SA" altLang="ar-SA" sz="2800" dirty="0" smtClean="0">
                <a:latin typeface="Simplified Arabic" panose="02020603050405020304" pitchFamily="18" charset="-78"/>
                <a:cs typeface="Simplified Arabic" panose="02020603050405020304" pitchFamily="18" charset="-78"/>
              </a:rPr>
              <a:t> مثل : </a:t>
            </a:r>
            <a:r>
              <a:rPr lang="ar-BH" altLang="ar-SA" sz="2800" dirty="0" smtClean="0">
                <a:latin typeface="Simplified Arabic" panose="02020603050405020304" pitchFamily="18" charset="-78"/>
                <a:cs typeface="Simplified Arabic" panose="02020603050405020304" pitchFamily="18" charset="-78"/>
              </a:rPr>
              <a:t>الدراسات التاريخية</a:t>
            </a:r>
            <a:endParaRPr lang="en-US" altLang="ar-SA" sz="2800" dirty="0" smtClean="0">
              <a:latin typeface="Simplified Arabic" panose="02020603050405020304" pitchFamily="18" charset="-78"/>
              <a:cs typeface="Simplified Arabic" panose="02020603050405020304" pitchFamily="18" charset="-78"/>
            </a:endParaRPr>
          </a:p>
          <a:p>
            <a:pPr marL="64008" algn="ctr" rtl="1">
              <a:lnSpc>
                <a:spcPct val="150000"/>
              </a:lnSpc>
              <a:buClr>
                <a:schemeClr val="accent3"/>
              </a:buClr>
              <a:defRPr/>
            </a:pPr>
            <a:r>
              <a:rPr lang="ar-SA" sz="2800" dirty="0" smtClean="0">
                <a:latin typeface="Simplified Arabic" panose="02020603050405020304" pitchFamily="18" charset="-78"/>
                <a:cs typeface="Simplified Arabic" panose="02020603050405020304" pitchFamily="18" charset="-78"/>
              </a:rPr>
              <a:t>دقيقة </a:t>
            </a:r>
            <a:r>
              <a:rPr lang="ar-SA" sz="2800" dirty="0">
                <a:latin typeface="Simplified Arabic" panose="02020603050405020304" pitchFamily="18" charset="-78"/>
                <a:cs typeface="Simplified Arabic" panose="02020603050405020304" pitchFamily="18" charset="-78"/>
              </a:rPr>
              <a:t>وصيغت بشكل </a:t>
            </a:r>
            <a:r>
              <a:rPr lang="ar-SA" sz="2800" dirty="0" smtClean="0">
                <a:latin typeface="Simplified Arabic" panose="02020603050405020304" pitchFamily="18" charset="-78"/>
                <a:cs typeface="Simplified Arabic" panose="02020603050405020304" pitchFamily="18" charset="-78"/>
              </a:rPr>
              <a:t>دقيق ويحدد مثلاً في الدراسات التربوية الفصل الدراسي الأول من العام ______</a:t>
            </a:r>
            <a:endParaRPr lang="ar-SA" sz="2800" dirty="0">
              <a:latin typeface="Simplified Arabic" panose="02020603050405020304" pitchFamily="18" charset="-78"/>
              <a:cs typeface="Simplified Arabic" panose="02020603050405020304" pitchFamily="18" charset="-78"/>
            </a:endParaRPr>
          </a:p>
          <a:p>
            <a:pPr marL="448056" indent="-384048" algn="ctr" rtl="1">
              <a:lnSpc>
                <a:spcPct val="150000"/>
              </a:lnSpc>
              <a:buClr>
                <a:schemeClr val="accent3"/>
              </a:buClr>
              <a:buFont typeface="Arial" panose="020B0604020202020204" pitchFamily="34" charset="0"/>
              <a:buChar char="•"/>
              <a:defRPr/>
            </a:pPr>
            <a:r>
              <a:rPr lang="ar-SA" sz="2800" dirty="0" smtClean="0">
                <a:latin typeface="Simplified Arabic" panose="02020603050405020304" pitchFamily="18" charset="-78"/>
                <a:cs typeface="Simplified Arabic" panose="02020603050405020304" pitchFamily="18" charset="-78"/>
              </a:rPr>
              <a:t>الحدود </a:t>
            </a:r>
            <a:r>
              <a:rPr lang="ar-SA" sz="2800" dirty="0">
                <a:latin typeface="Simplified Arabic" panose="02020603050405020304" pitchFamily="18" charset="-78"/>
                <a:cs typeface="Simplified Arabic" panose="02020603050405020304" pitchFamily="18" charset="-78"/>
              </a:rPr>
              <a:t>الموضوعية (إذا كان البحث يتطلب ذلك</a:t>
            </a:r>
            <a:r>
              <a:rPr lang="en-US" sz="2800" dirty="0" smtClean="0">
                <a:latin typeface="Simplified Arabic" panose="02020603050405020304" pitchFamily="18" charset="-78"/>
                <a:cs typeface="Simplified Arabic" panose="02020603050405020304" pitchFamily="18" charset="-78"/>
              </a:rPr>
              <a:t>(</a:t>
            </a:r>
            <a:r>
              <a:rPr lang="ar-SA" sz="2800" dirty="0" smtClean="0">
                <a:latin typeface="Simplified Arabic" panose="02020603050405020304" pitchFamily="18" charset="-78"/>
                <a:cs typeface="Simplified Arabic" panose="02020603050405020304" pitchFamily="18" charset="-78"/>
              </a:rPr>
              <a:t> مثال : </a:t>
            </a:r>
            <a:r>
              <a:rPr lang="ar-SA" altLang="ar-SA" sz="2800" dirty="0" smtClean="0">
                <a:latin typeface="Simplified Arabic" panose="02020603050405020304" pitchFamily="18" charset="-78"/>
                <a:cs typeface="Simplified Arabic" panose="02020603050405020304" pitchFamily="18" charset="-78"/>
              </a:rPr>
              <a:t>الصعوبات النمائية والأكاديمية في ......</a:t>
            </a:r>
          </a:p>
          <a:p>
            <a:pPr marL="448056" indent="-384048" algn="ctr" rtl="1">
              <a:lnSpc>
                <a:spcPct val="150000"/>
              </a:lnSpc>
              <a:buClr>
                <a:schemeClr val="accent3"/>
              </a:buClr>
              <a:buFont typeface="Arial" panose="020B0604020202020204" pitchFamily="34" charset="0"/>
              <a:buChar char="•"/>
              <a:defRPr/>
            </a:pPr>
            <a:r>
              <a:rPr lang="ar-SA" altLang="ar-SA" sz="2800" dirty="0" smtClean="0">
                <a:latin typeface="Simplified Arabic" panose="02020603050405020304" pitchFamily="18" charset="-78"/>
                <a:cs typeface="Simplified Arabic" panose="02020603050405020304" pitchFamily="18" charset="-78"/>
              </a:rPr>
              <a:t>الحدود المكانية: تحديد مكان إجراء البحث برنامج ، مدرسة، جامعة</a:t>
            </a:r>
            <a:endParaRPr lang="en-US" altLang="ar-SA" sz="28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43</a:t>
            </a:fld>
            <a:endParaRPr lang="en-US"/>
          </a:p>
        </p:txBody>
      </p:sp>
    </p:spTree>
    <p:extLst>
      <p:ext uri="{BB962C8B-B14F-4D97-AF65-F5344CB8AC3E}">
        <p14:creationId xmlns:p14="http://schemas.microsoft.com/office/powerpoint/2010/main" val="379832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t>نشاط 6</a:t>
            </a:r>
            <a:endParaRPr lang="ar-SA" sz="4400" dirty="0"/>
          </a:p>
        </p:txBody>
      </p:sp>
      <p:sp>
        <p:nvSpPr>
          <p:cNvPr id="4" name="عنصر نائب للمحتوى 3"/>
          <p:cNvSpPr>
            <a:spLocks noGrp="1"/>
          </p:cNvSpPr>
          <p:nvPr>
            <p:ph type="body" sz="half" idx="2"/>
          </p:nvPr>
        </p:nvSpPr>
        <p:spPr>
          <a:xfrm>
            <a:off x="1942415" y="3733800"/>
            <a:ext cx="6591985" cy="729622"/>
          </a:xfrm>
        </p:spPr>
        <p:txBody>
          <a:bodyPr>
            <a:normAutofit fontScale="92500" lnSpcReduction="10000"/>
          </a:bodyPr>
          <a:lstStyle/>
          <a:p>
            <a:pPr marL="0" indent="0" algn="ctr" rtl="1">
              <a:lnSpc>
                <a:spcPct val="200000"/>
              </a:lnSpc>
              <a:buNone/>
            </a:pPr>
            <a:r>
              <a:rPr lang="ar-SA" sz="2400" b="1" dirty="0" smtClean="0">
                <a:solidFill>
                  <a:schemeClr val="accent4"/>
                </a:solidFill>
              </a:rPr>
              <a:t>كيف يتم </a:t>
            </a:r>
            <a:r>
              <a:rPr lang="ar-SA" sz="2400" b="1" dirty="0">
                <a:solidFill>
                  <a:schemeClr val="accent4"/>
                </a:solidFill>
              </a:rPr>
              <a:t>ت</a:t>
            </a:r>
            <a:r>
              <a:rPr lang="ar-SA" sz="2400" b="1" dirty="0" smtClean="0">
                <a:solidFill>
                  <a:schemeClr val="accent4"/>
                </a:solidFill>
              </a:rPr>
              <a:t>حديد مصطلحات البحث لتعريفها؟</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44</a:t>
            </a:fld>
            <a:endParaRPr lang="en-US"/>
          </a:p>
        </p:txBody>
      </p:sp>
    </p:spTree>
    <p:extLst>
      <p:ext uri="{BB962C8B-B14F-4D97-AF65-F5344CB8AC3E}">
        <p14:creationId xmlns:p14="http://schemas.microsoft.com/office/powerpoint/2010/main" val="428559884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مصطلحات </a:t>
            </a:r>
            <a:r>
              <a:rPr lang="ar-SA" dirty="0" smtClean="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البحث</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45</a:t>
            </a:fld>
            <a:endParaRPr lang="en-US"/>
          </a:p>
        </p:txBody>
      </p:sp>
    </p:spTree>
    <p:extLst>
      <p:ext uri="{BB962C8B-B14F-4D97-AF65-F5344CB8AC3E}">
        <p14:creationId xmlns:p14="http://schemas.microsoft.com/office/powerpoint/2010/main" val="10947152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2438400"/>
            <a:ext cx="8229600" cy="1981200"/>
          </a:xfrm>
          <a:prstGeom prst="rect">
            <a:avLst/>
          </a:prstGeom>
        </p:spPr>
        <p:txBody>
          <a:bodyPr vert="horz" lIns="91440" tIns="45720" rIns="91440" bIns="45720" rtlCol="0" anchor="ctr">
            <a:noAutofit/>
          </a:bodyPr>
          <a:lstStyle/>
          <a:p>
            <a:pPr marL="0" marR="0" lvl="0" indent="0" algn="just" defTabSz="914400" rtl="1" eaLnBrk="1" fontAlgn="auto" latinLnBrk="0" hangingPunct="1">
              <a:lnSpc>
                <a:spcPct val="150000"/>
              </a:lnSpc>
              <a:spcBef>
                <a:spcPct val="0"/>
              </a:spcBef>
              <a:spcAft>
                <a:spcPts val="0"/>
              </a:spcAft>
              <a:buClrTx/>
              <a:buSzTx/>
              <a:buFontTx/>
              <a:buNone/>
              <a:tabLst/>
              <a:defRPr/>
            </a:pPr>
            <a:r>
              <a:rPr kumimoji="0" lang="ar-SA" sz="4000" b="0" i="0" u="none" strike="noStrike" kern="1200" cap="none" spc="0" normalizeH="0" baseline="0" noProof="0" dirty="0" smtClean="0">
                <a:ln>
                  <a:noFill/>
                </a:ln>
                <a:solidFill>
                  <a:schemeClr val="accent3">
                    <a:lumMod val="50000"/>
                  </a:schemeClr>
                </a:solidFill>
                <a:effectLst/>
                <a:uLnTx/>
                <a:uFillTx/>
                <a:latin typeface="Simplified Arabic" panose="02020603050405020304" pitchFamily="18" charset="-78"/>
                <a:ea typeface="+mj-ea"/>
                <a:cs typeface="Simplified Arabic" panose="02020603050405020304" pitchFamily="18" charset="-78"/>
              </a:rPr>
              <a:t>تعريف المفاهيم الأساسية في البحث والمتغيرات تعريفًا إجرائياً دون الخوض في تفصيلات لغوية واصطلاحية</a:t>
            </a:r>
            <a:endParaRPr kumimoji="0" lang="en-US" sz="4000" b="0" i="0" u="none" strike="noStrike" kern="1200" cap="none" spc="0" normalizeH="0" baseline="0" noProof="0" dirty="0">
              <a:ln>
                <a:noFill/>
              </a:ln>
              <a:solidFill>
                <a:schemeClr val="accent3">
                  <a:lumMod val="50000"/>
                </a:schemeClr>
              </a:solidFill>
              <a:effectLst/>
              <a:uLnTx/>
              <a:uFillTx/>
              <a:latin typeface="Simplified Arabic" panose="02020603050405020304" pitchFamily="18" charset="-78"/>
              <a:ea typeface="+mj-ea"/>
              <a:cs typeface="Simplified Arabic" panose="02020603050405020304"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46</a:t>
            </a:fld>
            <a:endParaRPr lang="en-US"/>
          </a:p>
        </p:txBody>
      </p:sp>
    </p:spTree>
    <p:extLst>
      <p:ext uri="{BB962C8B-B14F-4D97-AF65-F5344CB8AC3E}">
        <p14:creationId xmlns:p14="http://schemas.microsoft.com/office/powerpoint/2010/main" val="7746673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ar-SA" sz="4400" dirty="0" smtClean="0">
                <a:solidFill>
                  <a:schemeClr val="accent1"/>
                </a:solidFill>
                <a:latin typeface="Arabic Typesetting" panose="03020402040406030203" pitchFamily="66" charset="-78"/>
                <a:cs typeface="PT Bold Broken" panose="02010400000000000000" pitchFamily="2" charset="-78"/>
              </a:rPr>
              <a:t> الدراسات السابقة</a:t>
            </a:r>
            <a:endParaRPr lang="en-US" sz="4400" dirty="0">
              <a:solidFill>
                <a:schemeClr val="accent1"/>
              </a:solidFill>
              <a:latin typeface="Arabic Typesetting" panose="03020402040406030203" pitchFamily="66" charset="-78"/>
              <a:cs typeface="PT Bold Broken" panose="02010400000000000000" pitchFamily="2"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47</a:t>
            </a:fld>
            <a:endParaRPr lang="en-US"/>
          </a:p>
        </p:txBody>
      </p:sp>
    </p:spTree>
    <p:extLst>
      <p:ext uri="{BB962C8B-B14F-4D97-AF65-F5344CB8AC3E}">
        <p14:creationId xmlns:p14="http://schemas.microsoft.com/office/powerpoint/2010/main" val="15479130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09600" y="838200"/>
            <a:ext cx="8001000" cy="5909310"/>
          </a:xfrm>
          <a:prstGeom prst="rect">
            <a:avLst/>
          </a:prstGeom>
        </p:spPr>
        <p:txBody>
          <a:bodyPr wrap="square">
            <a:spAutoFit/>
          </a:bodyPr>
          <a:lstStyle/>
          <a:p>
            <a:pPr algn="ctr">
              <a:lnSpc>
                <a:spcPct val="150000"/>
              </a:lnSpc>
            </a:pPr>
            <a:r>
              <a:rPr lang="ar-BH" altLang="ar-SA" sz="3600" dirty="0" smtClean="0">
                <a:latin typeface="Simplified Arabic" panose="02020603050405020304" pitchFamily="18" charset="-78"/>
                <a:cs typeface="Simplified Arabic" panose="02020603050405020304" pitchFamily="18" charset="-78"/>
              </a:rPr>
              <a:t>يتناول </a:t>
            </a:r>
            <a:r>
              <a:rPr lang="ar-BH" altLang="ar-SA" sz="3600" dirty="0">
                <a:latin typeface="Simplified Arabic" panose="02020603050405020304" pitchFamily="18" charset="-78"/>
                <a:cs typeface="Simplified Arabic" panose="02020603050405020304" pitchFamily="18" charset="-78"/>
              </a:rPr>
              <a:t>الباحث في هذا الجانب قراءاته واطلاعه على الدراسات التي سبقته في تناول هذا </a:t>
            </a:r>
            <a:r>
              <a:rPr lang="ar-BH" altLang="ar-SA" sz="3600" dirty="0" smtClean="0">
                <a:latin typeface="Simplified Arabic" panose="02020603050405020304" pitchFamily="18" charset="-78"/>
                <a:cs typeface="Simplified Arabic" panose="02020603050405020304" pitchFamily="18" charset="-78"/>
              </a:rPr>
              <a:t>الموضوع.</a:t>
            </a:r>
            <a:r>
              <a:rPr lang="ar-SA" altLang="ar-SA" sz="3600" dirty="0" smtClean="0">
                <a:latin typeface="Simplified Arabic" panose="02020603050405020304" pitchFamily="18" charset="-78"/>
                <a:cs typeface="Simplified Arabic" panose="02020603050405020304" pitchFamily="18" charset="-78"/>
              </a:rPr>
              <a:t> </a:t>
            </a:r>
            <a:r>
              <a:rPr lang="ar-BH" altLang="ar-SA" sz="3600" dirty="0" smtClean="0">
                <a:latin typeface="Simplified Arabic" panose="02020603050405020304" pitchFamily="18" charset="-78"/>
                <a:cs typeface="Simplified Arabic" panose="02020603050405020304" pitchFamily="18" charset="-78"/>
              </a:rPr>
              <a:t>ليس </a:t>
            </a:r>
            <a:r>
              <a:rPr lang="ar-BH" altLang="ar-SA" sz="3600" dirty="0">
                <a:latin typeface="Simplified Arabic" panose="02020603050405020304" pitchFamily="18" charset="-78"/>
                <a:cs typeface="Simplified Arabic" panose="02020603050405020304" pitchFamily="18" charset="-78"/>
              </a:rPr>
              <a:t>بالضرورة أن يلم الباحث بكل التفاصيل الدقيقة التي شملتها هذه الدراسات ولكن يتحتم عليه الالمام بأهم ما ورد فيها والفترة الزمانية التي أجريت فيها </a:t>
            </a:r>
            <a:r>
              <a:rPr lang="ar-BH" altLang="ar-SA" sz="3600" dirty="0" smtClean="0">
                <a:latin typeface="Simplified Arabic" panose="02020603050405020304" pitchFamily="18" charset="-78"/>
                <a:cs typeface="Simplified Arabic" panose="02020603050405020304" pitchFamily="18" charset="-78"/>
              </a:rPr>
              <a:t>البحث </a:t>
            </a:r>
            <a:r>
              <a:rPr lang="ar-BH" altLang="ar-SA" sz="3600" dirty="0">
                <a:latin typeface="Simplified Arabic" panose="02020603050405020304" pitchFamily="18" charset="-78"/>
                <a:cs typeface="Simplified Arabic" panose="02020603050405020304" pitchFamily="18" charset="-78"/>
              </a:rPr>
              <a:t>والمكان الذي أجريت فيه والجوانب التي ركزت فيها وأهم النتائج التي توصلت إليها والتوصيات التي أوصت بها</a:t>
            </a:r>
            <a:r>
              <a:rPr lang="ar-BH" altLang="ar-SA" sz="3600" dirty="0" smtClean="0">
                <a:latin typeface="Simplified Arabic" panose="02020603050405020304" pitchFamily="18" charset="-78"/>
                <a:cs typeface="Simplified Arabic" panose="02020603050405020304" pitchFamily="18" charset="-78"/>
              </a:rPr>
              <a:t>.</a:t>
            </a:r>
            <a:endParaRPr lang="ar-BH" altLang="ar-SA" sz="3600" dirty="0">
              <a:latin typeface="Simplified Arabic" panose="02020603050405020304" pitchFamily="18" charset="-78"/>
              <a:cs typeface="Simplified Arabic" panose="02020603050405020304" pitchFamily="18" charset="-78"/>
            </a:endParaRPr>
          </a:p>
        </p:txBody>
      </p:sp>
      <p:sp>
        <p:nvSpPr>
          <p:cNvPr id="4" name="عنصر نائب لرقم الشريحة 3"/>
          <p:cNvSpPr>
            <a:spLocks noGrp="1"/>
          </p:cNvSpPr>
          <p:nvPr>
            <p:ph type="sldNum" sz="quarter" idx="12"/>
          </p:nvPr>
        </p:nvSpPr>
        <p:spPr/>
        <p:txBody>
          <a:bodyPr/>
          <a:lstStyle/>
          <a:p>
            <a:fld id="{C39E874F-B357-4D81-93EE-A63801E01A9A}" type="slidenum">
              <a:rPr lang="en-US" smtClean="0"/>
              <a:t>48</a:t>
            </a:fld>
            <a:endParaRPr lang="en-US"/>
          </a:p>
        </p:txBody>
      </p:sp>
    </p:spTree>
    <p:extLst>
      <p:ext uri="{BB962C8B-B14F-4D97-AF65-F5344CB8AC3E}">
        <p14:creationId xmlns:p14="http://schemas.microsoft.com/office/powerpoint/2010/main" val="322220622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71600"/>
            <a:ext cx="8458200" cy="3124200"/>
          </a:xfrm>
        </p:spPr>
        <p:txBody>
          <a:bodyPr>
            <a:noAutofit/>
          </a:bodyPr>
          <a:lstStyle/>
          <a:p>
            <a:pPr algn="just" rtl="1">
              <a:lnSpc>
                <a:spcPct val="150000"/>
              </a:lnSpc>
            </a:pPr>
            <a:r>
              <a:rPr lang="ar-SA" sz="4000" dirty="0" smtClean="0">
                <a:solidFill>
                  <a:schemeClr val="tx1"/>
                </a:solidFill>
                <a:latin typeface="Simplified Arabic" panose="02020603050405020304" pitchFamily="18" charset="-78"/>
                <a:cs typeface="Simplified Arabic" panose="02020603050405020304" pitchFamily="18" charset="-78"/>
              </a:rPr>
              <a:t>تقديم موجز عن الدراسات السابقة العربية أو الأجنبية ذات الصلة بالبحث، وعرضها بشكل منطقي في فقرات غير مرقمة. ويراعى أن يتم توضيح أوجه الاتفاق والاختلاف بين تلك الدراسات وما يميز البحث الحالية عنها</a:t>
            </a:r>
            <a:r>
              <a:rPr lang="ar-SA" sz="3200" dirty="0" smtClean="0">
                <a:solidFill>
                  <a:schemeClr val="tx1"/>
                </a:solidFill>
                <a:latin typeface="Simplified Arabic" panose="02020603050405020304" pitchFamily="18" charset="-78"/>
                <a:cs typeface="Simplified Arabic" panose="02020603050405020304" pitchFamily="18" charset="-78"/>
              </a:rPr>
              <a:t>.</a:t>
            </a:r>
            <a:endParaRPr lang="en-US" sz="3200" dirty="0">
              <a:solidFill>
                <a:schemeClr val="tx1"/>
              </a:solidFill>
              <a:latin typeface="Simplified Arabic" panose="02020603050405020304" pitchFamily="18" charset="-78"/>
              <a:cs typeface="Simplified Arabic" panose="02020603050405020304"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49</a:t>
            </a:fld>
            <a:endParaRPr lang="en-US"/>
          </a:p>
        </p:txBody>
      </p:sp>
    </p:spTree>
    <p:extLst>
      <p:ext uri="{BB962C8B-B14F-4D97-AF65-F5344CB8AC3E}">
        <p14:creationId xmlns:p14="http://schemas.microsoft.com/office/powerpoint/2010/main" val="2503814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rmAutofit/>
          </a:bodyPr>
          <a:lstStyle/>
          <a:p>
            <a:pPr algn="ctr"/>
            <a:r>
              <a:rPr lang="ar-SA" sz="4400" dirty="0" smtClean="0">
                <a:solidFill>
                  <a:schemeClr val="accent1"/>
                </a:solidFill>
                <a:cs typeface="PT Bold Broken" panose="02010400000000000000" pitchFamily="2" charset="-78"/>
              </a:rPr>
              <a:t>مكونات خطة البحث</a:t>
            </a:r>
            <a:endParaRPr lang="ar-SA" sz="4400" dirty="0">
              <a:solidFill>
                <a:schemeClr val="accent1"/>
              </a:solidFill>
              <a:cs typeface="PT Bold Broken" panose="02010400000000000000" pitchFamily="2" charset="-78"/>
            </a:endParaRPr>
          </a:p>
        </p:txBody>
      </p:sp>
      <p:sp>
        <p:nvSpPr>
          <p:cNvPr id="4" name="عنصر نائب للمحتوى 3"/>
          <p:cNvSpPr>
            <a:spLocks noGrp="1"/>
          </p:cNvSpPr>
          <p:nvPr>
            <p:ph sz="half" idx="1"/>
          </p:nvPr>
        </p:nvSpPr>
        <p:spPr/>
        <p:txBody>
          <a:bodyPr>
            <a:normAutofit fontScale="92500" lnSpcReduction="20000"/>
          </a:bodyPr>
          <a:lstStyle/>
          <a:p>
            <a:pPr marL="457200" indent="-457200">
              <a:lnSpc>
                <a:spcPct val="150000"/>
              </a:lnSpc>
              <a:buFont typeface="+mj-lt"/>
              <a:buAutoNum type="arabicPeriod" startAt="8"/>
            </a:pPr>
            <a:r>
              <a:rPr lang="ar-SA" sz="2300" b="1" dirty="0" smtClean="0">
                <a:latin typeface="Simplified Arabic" panose="02020603050405020304" pitchFamily="18" charset="-78"/>
                <a:cs typeface="Simplified Arabic" panose="02020603050405020304" pitchFamily="18" charset="-78"/>
              </a:rPr>
              <a:t>حدود البحث </a:t>
            </a:r>
          </a:p>
          <a:p>
            <a:pPr marL="457200" indent="-457200">
              <a:lnSpc>
                <a:spcPct val="150000"/>
              </a:lnSpc>
              <a:buFont typeface="+mj-lt"/>
              <a:buAutoNum type="arabicPeriod" startAt="8"/>
            </a:pPr>
            <a:r>
              <a:rPr lang="ar-EG" sz="2300" b="1" dirty="0" smtClean="0">
                <a:latin typeface="Simplified Arabic" panose="02020603050405020304" pitchFamily="18" charset="-78"/>
                <a:cs typeface="Simplified Arabic" panose="02020603050405020304" pitchFamily="18" charset="-78"/>
              </a:rPr>
              <a:t>فروض </a:t>
            </a:r>
            <a:r>
              <a:rPr lang="ar-EG" sz="2300" b="1" dirty="0">
                <a:latin typeface="Simplified Arabic" panose="02020603050405020304" pitchFamily="18" charset="-78"/>
                <a:cs typeface="Simplified Arabic" panose="02020603050405020304" pitchFamily="18" charset="-78"/>
              </a:rPr>
              <a:t>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منهج البحث</a:t>
            </a:r>
            <a:endParaRPr lang="ar-SA" sz="2300" b="1" dirty="0">
              <a:latin typeface="Simplified Arabic" panose="02020603050405020304" pitchFamily="18" charset="-78"/>
              <a:cs typeface="Simplified Arabic" panose="02020603050405020304" pitchFamily="18" charset="-78"/>
            </a:endParaRPr>
          </a:p>
          <a:p>
            <a:pPr marL="457200" indent="-457200">
              <a:lnSpc>
                <a:spcPct val="150000"/>
              </a:lnSpc>
              <a:buFont typeface="+mj-lt"/>
              <a:buAutoNum type="arabicPeriod" startAt="8"/>
            </a:pPr>
            <a:r>
              <a:rPr lang="ar-SA" sz="2300" b="1" dirty="0">
                <a:latin typeface="Simplified Arabic" panose="02020603050405020304" pitchFamily="18" charset="-78"/>
                <a:cs typeface="Simplified Arabic" panose="02020603050405020304" pitchFamily="18" charset="-78"/>
              </a:rPr>
              <a:t>مجتمع وعينة البحث</a:t>
            </a:r>
            <a:endParaRPr lang="ar-EG" sz="2300" b="1" dirty="0">
              <a:latin typeface="Simplified Arabic" panose="02020603050405020304" pitchFamily="18" charset="-78"/>
              <a:cs typeface="Simplified Arabic" panose="02020603050405020304" pitchFamily="18" charset="-78"/>
            </a:endParaRP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أدوات ومواد 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إجراءات البحث</a:t>
            </a:r>
          </a:p>
          <a:p>
            <a:pPr marL="457200" indent="-457200">
              <a:lnSpc>
                <a:spcPct val="150000"/>
              </a:lnSpc>
              <a:buFont typeface="+mj-lt"/>
              <a:buAutoNum type="arabicPeriod" startAt="8"/>
            </a:pPr>
            <a:r>
              <a:rPr lang="ar-EG" sz="2300" b="1" dirty="0">
                <a:latin typeface="Simplified Arabic" panose="02020603050405020304" pitchFamily="18" charset="-78"/>
                <a:cs typeface="Simplified Arabic" panose="02020603050405020304" pitchFamily="18" charset="-78"/>
              </a:rPr>
              <a:t>المراجع</a:t>
            </a:r>
          </a:p>
          <a:p>
            <a:endParaRPr lang="ar-SA" dirty="0"/>
          </a:p>
        </p:txBody>
      </p:sp>
      <p:sp>
        <p:nvSpPr>
          <p:cNvPr id="6" name="عنصر نائب للمحتوى 5"/>
          <p:cNvSpPr>
            <a:spLocks noGrp="1"/>
          </p:cNvSpPr>
          <p:nvPr>
            <p:ph sz="half" idx="2"/>
          </p:nvPr>
        </p:nvSpPr>
        <p:spPr/>
        <p:txBody>
          <a:bodyPr>
            <a:normAutofit fontScale="92500" lnSpcReduction="20000"/>
          </a:bodyPr>
          <a:lstStyle/>
          <a:p>
            <a:pPr marL="457200" indent="-457200">
              <a:lnSpc>
                <a:spcPct val="150000"/>
              </a:lnSpc>
              <a:buFont typeface="+mj-lt"/>
              <a:buAutoNum type="arabicPeriod"/>
            </a:pPr>
            <a:r>
              <a:rPr lang="ar-SA" sz="2100" b="1" dirty="0">
                <a:latin typeface="Simplified Arabic" panose="02020603050405020304" pitchFamily="18" charset="-78"/>
                <a:cs typeface="Simplified Arabic" panose="02020603050405020304" pitchFamily="18" charset="-78"/>
              </a:rPr>
              <a:t>عنوان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المقدمة</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مشكلة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أهداف البحث</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أهمية البحث</a:t>
            </a:r>
          </a:p>
          <a:p>
            <a:pPr marL="457200" indent="-457200">
              <a:lnSpc>
                <a:spcPct val="150000"/>
              </a:lnSpc>
              <a:buFont typeface="+mj-lt"/>
              <a:buAutoNum type="arabicPeriod"/>
            </a:pPr>
            <a:r>
              <a:rPr lang="ar-SA" sz="2100" b="1" dirty="0">
                <a:latin typeface="Simplified Arabic" panose="02020603050405020304" pitchFamily="18" charset="-78"/>
                <a:cs typeface="Simplified Arabic" panose="02020603050405020304" pitchFamily="18" charset="-78"/>
              </a:rPr>
              <a:t>أسئلة البحث </a:t>
            </a:r>
          </a:p>
          <a:p>
            <a:pPr marL="457200" indent="-457200">
              <a:lnSpc>
                <a:spcPct val="150000"/>
              </a:lnSpc>
              <a:buFont typeface="+mj-lt"/>
              <a:buAutoNum type="arabicPeriod"/>
            </a:pPr>
            <a:r>
              <a:rPr lang="ar-EG" sz="2100" b="1" dirty="0">
                <a:latin typeface="Simplified Arabic" panose="02020603050405020304" pitchFamily="18" charset="-78"/>
                <a:cs typeface="Simplified Arabic" panose="02020603050405020304" pitchFamily="18" charset="-78"/>
              </a:rPr>
              <a:t>مصطلحات </a:t>
            </a:r>
            <a:r>
              <a:rPr lang="ar-EG" sz="2100" b="1" dirty="0" smtClean="0">
                <a:latin typeface="Simplified Arabic" panose="02020603050405020304" pitchFamily="18" charset="-78"/>
                <a:cs typeface="Simplified Arabic" panose="02020603050405020304" pitchFamily="18" charset="-78"/>
              </a:rPr>
              <a:t>البحث</a:t>
            </a:r>
            <a:endParaRPr lang="ar-EG" sz="2100" b="1" dirty="0">
              <a:latin typeface="Simplified Arabic" panose="02020603050405020304" pitchFamily="18" charset="-78"/>
              <a:cs typeface="Simplified Arabic" panose="02020603050405020304" pitchFamily="18" charset="-78"/>
            </a:endParaRPr>
          </a:p>
          <a:p>
            <a:endParaRPr lang="ar-SA" dirty="0"/>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5</a:t>
            </a:fld>
            <a:endParaRPr lang="en-US"/>
          </a:p>
        </p:txBody>
      </p:sp>
    </p:spTree>
    <p:extLst>
      <p:ext uri="{BB962C8B-B14F-4D97-AF65-F5344CB8AC3E}">
        <p14:creationId xmlns:p14="http://schemas.microsoft.com/office/powerpoint/2010/main" val="68121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 calcmode="lin" valueType="num">
                                      <p:cBhvr additive="base">
                                        <p:cTn id="32"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6">
                                            <p:txEl>
                                              <p:pRg st="4" end="4"/>
                                            </p:txEl>
                                          </p:spTgt>
                                        </p:tgtEl>
                                        <p:attrNameLst>
                                          <p:attrName>style.visibility</p:attrName>
                                        </p:attrNameLst>
                                      </p:cBhvr>
                                      <p:to>
                                        <p:strVal val="visible"/>
                                      </p:to>
                                    </p:set>
                                    <p:anim calcmode="lin" valueType="num">
                                      <p:cBhvr additive="base">
                                        <p:cTn id="3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6">
                                            <p:txEl>
                                              <p:pRg st="5" end="5"/>
                                            </p:txEl>
                                          </p:spTgt>
                                        </p:tgtEl>
                                        <p:attrNameLst>
                                          <p:attrName>style.visibility</p:attrName>
                                        </p:attrNameLst>
                                      </p:cBhvr>
                                      <p:to>
                                        <p:strVal val="visible"/>
                                      </p:to>
                                    </p:set>
                                    <p:anim calcmode="lin" valueType="num">
                                      <p:cBhvr additive="base">
                                        <p:cTn id="44"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
                                            <p:txEl>
                                              <p:pRg st="6" end="6"/>
                                            </p:txEl>
                                          </p:spTgt>
                                        </p:tgtEl>
                                        <p:attrNameLst>
                                          <p:attrName>style.visibility</p:attrName>
                                        </p:attrNameLst>
                                      </p:cBhvr>
                                      <p:to>
                                        <p:strVal val="visible"/>
                                      </p:to>
                                    </p:set>
                                    <p:anim calcmode="lin" valueType="num">
                                      <p:cBhvr additive="base">
                                        <p:cTn id="5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4">
                                            <p:txEl>
                                              <p:pRg st="0" end="0"/>
                                            </p:txEl>
                                          </p:spTgt>
                                        </p:tgtEl>
                                        <p:attrNameLst>
                                          <p:attrName>style.visibility</p:attrName>
                                        </p:attrNameLst>
                                      </p:cBhvr>
                                      <p:to>
                                        <p:strVal val="visible"/>
                                      </p:to>
                                    </p:set>
                                    <p:anim calcmode="lin" valueType="num">
                                      <p:cBhvr additive="base">
                                        <p:cTn id="5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4">
                                            <p:txEl>
                                              <p:pRg st="1" end="1"/>
                                            </p:txEl>
                                          </p:spTgt>
                                        </p:tgtEl>
                                        <p:attrNameLst>
                                          <p:attrName>style.visibility</p:attrName>
                                        </p:attrNameLst>
                                      </p:cBhvr>
                                      <p:to>
                                        <p:strVal val="visible"/>
                                      </p:to>
                                    </p:set>
                                    <p:anim calcmode="lin" valueType="num">
                                      <p:cBhvr additive="base">
                                        <p:cTn id="6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4">
                                            <p:txEl>
                                              <p:pRg st="2" end="2"/>
                                            </p:txEl>
                                          </p:spTgt>
                                        </p:tgtEl>
                                        <p:attrNameLst>
                                          <p:attrName>style.visibility</p:attrName>
                                        </p:attrNameLst>
                                      </p:cBhvr>
                                      <p:to>
                                        <p:strVal val="visible"/>
                                      </p:to>
                                    </p:set>
                                    <p:anim calcmode="lin" valueType="num">
                                      <p:cBhvr additive="base">
                                        <p:cTn id="6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4">
                                            <p:txEl>
                                              <p:pRg st="3" end="3"/>
                                            </p:txEl>
                                          </p:spTgt>
                                        </p:tgtEl>
                                        <p:attrNameLst>
                                          <p:attrName>style.visibility</p:attrName>
                                        </p:attrNameLst>
                                      </p:cBhvr>
                                      <p:to>
                                        <p:strVal val="visible"/>
                                      </p:to>
                                    </p:set>
                                    <p:anim calcmode="lin" valueType="num">
                                      <p:cBhvr additive="base">
                                        <p:cTn id="7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4">
                                            <p:txEl>
                                              <p:pRg st="4" end="4"/>
                                            </p:txEl>
                                          </p:spTgt>
                                        </p:tgtEl>
                                        <p:attrNameLst>
                                          <p:attrName>style.visibility</p:attrName>
                                        </p:attrNameLst>
                                      </p:cBhvr>
                                      <p:to>
                                        <p:strVal val="visible"/>
                                      </p:to>
                                    </p:set>
                                    <p:anim calcmode="lin" valueType="num">
                                      <p:cBhvr additive="base">
                                        <p:cTn id="8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4">
                                            <p:txEl>
                                              <p:pRg st="5" end="5"/>
                                            </p:txEl>
                                          </p:spTgt>
                                        </p:tgtEl>
                                        <p:attrNameLst>
                                          <p:attrName>style.visibility</p:attrName>
                                        </p:attrNameLst>
                                      </p:cBhvr>
                                      <p:to>
                                        <p:strVal val="visible"/>
                                      </p:to>
                                    </p:set>
                                    <p:anim calcmode="lin" valueType="num">
                                      <p:cBhvr additive="base">
                                        <p:cTn id="86"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4">
                                            <p:txEl>
                                              <p:pRg st="6" end="6"/>
                                            </p:txEl>
                                          </p:spTgt>
                                        </p:tgtEl>
                                        <p:attrNameLst>
                                          <p:attrName>style.visibility</p:attrName>
                                        </p:attrNameLst>
                                      </p:cBhvr>
                                      <p:to>
                                        <p:strVal val="visible"/>
                                      </p:to>
                                    </p:set>
                                    <p:anim calcmode="lin" valueType="num">
                                      <p:cBhvr additive="base">
                                        <p:cTn id="92"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build="p"/>
      <p:bldP spid="6"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normAutofit/>
          </a:bodyPr>
          <a:lstStyle/>
          <a:p>
            <a:pPr algn="ctr"/>
            <a:r>
              <a:rPr lang="ar-SA" sz="4800" dirty="0">
                <a:solidFill>
                  <a:schemeClr val="accent1"/>
                </a:solidFill>
                <a:latin typeface="Arabic Typesetting" panose="03020402040406030203" pitchFamily="66" charset="-78"/>
                <a:cs typeface="PT Bold Broken" panose="02010400000000000000" pitchFamily="2" charset="-78"/>
              </a:rPr>
              <a:t>منهج </a:t>
            </a:r>
            <a:r>
              <a:rPr lang="ar-SA" sz="4800" dirty="0" smtClean="0">
                <a:solidFill>
                  <a:schemeClr val="accent1"/>
                </a:solidFill>
                <a:latin typeface="Arabic Typesetting" panose="03020402040406030203" pitchFamily="66" charset="-78"/>
                <a:cs typeface="PT Bold Broken" panose="02010400000000000000" pitchFamily="2" charset="-78"/>
              </a:rPr>
              <a:t>البحث </a:t>
            </a:r>
            <a:r>
              <a:rPr lang="ar-SA" sz="4800" dirty="0">
                <a:solidFill>
                  <a:schemeClr val="accent1"/>
                </a:solidFill>
                <a:latin typeface="Arabic Typesetting" panose="03020402040406030203" pitchFamily="66" charset="-78"/>
                <a:cs typeface="PT Bold Broken" panose="02010400000000000000" pitchFamily="2" charset="-78"/>
              </a:rPr>
              <a:t>واجراءاتها</a:t>
            </a:r>
            <a:endParaRPr lang="ar-SA" sz="4800"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50</a:t>
            </a:fld>
            <a:endParaRPr lang="en-US"/>
          </a:p>
        </p:txBody>
      </p:sp>
    </p:spTree>
    <p:extLst>
      <p:ext uri="{BB962C8B-B14F-4D97-AF65-F5344CB8AC3E}">
        <p14:creationId xmlns:p14="http://schemas.microsoft.com/office/powerpoint/2010/main" val="23348466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09800" y="1676400"/>
            <a:ext cx="6248400" cy="4114800"/>
          </a:xfrm>
          <a:prstGeom prst="rect">
            <a:avLst/>
          </a:prstGeom>
        </p:spPr>
        <p:txBody>
          <a:bodyPr vert="horz" lIns="91440" tIns="45720" rIns="91440" bIns="45720" rtlCol="0" anchor="ctr">
            <a:normAutofit/>
          </a:bodyPr>
          <a:lstStyle/>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smtClean="0">
                <a:latin typeface="Simplified Arabic" panose="02020603050405020304" pitchFamily="18" charset="-78"/>
                <a:ea typeface="+mj-ea"/>
                <a:cs typeface="Simplified Arabic" panose="02020603050405020304" pitchFamily="18" charset="-78"/>
              </a:rPr>
              <a:t>المنهج</a:t>
            </a:r>
            <a:endParaRPr kumimoji="0" lang="ar-SA" sz="3600" b="0" i="0" u="none" strike="noStrike" kern="1200" cap="none" spc="0" normalizeH="0" baseline="0" noProof="0" dirty="0" smtClean="0">
              <a:ln>
                <a:noFill/>
              </a:ln>
              <a:effectLst/>
              <a:uLnTx/>
              <a:uFillTx/>
              <a:latin typeface="Simplified Arabic" panose="02020603050405020304" pitchFamily="18" charset="-78"/>
              <a:ea typeface="+mj-ea"/>
              <a:cs typeface="Simplified Arabic" panose="02020603050405020304" pitchFamily="18" charset="-78"/>
            </a:endParaRP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smtClean="0">
                <a:latin typeface="Simplified Arabic" panose="02020603050405020304" pitchFamily="18" charset="-78"/>
                <a:ea typeface="+mj-ea"/>
                <a:cs typeface="Simplified Arabic" panose="02020603050405020304" pitchFamily="18" charset="-78"/>
              </a:rPr>
              <a:t>المجتمع والعينة</a:t>
            </a: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kumimoji="0" lang="ar-SA" sz="3600" b="0" i="0" u="none" strike="noStrike" kern="1200" cap="none" spc="0" normalizeH="0" baseline="0" noProof="0" dirty="0" smtClean="0">
                <a:ln>
                  <a:noFill/>
                </a:ln>
                <a:effectLst/>
                <a:uLnTx/>
                <a:uFillTx/>
                <a:latin typeface="Simplified Arabic" panose="02020603050405020304" pitchFamily="18" charset="-78"/>
                <a:ea typeface="+mj-ea"/>
                <a:cs typeface="Simplified Arabic" panose="02020603050405020304" pitchFamily="18" charset="-78"/>
              </a:rPr>
              <a:t>الأدوات</a:t>
            </a:r>
          </a:p>
          <a:p>
            <a:pPr marL="685800" marR="0" lvl="0" indent="-685800" algn="r" defTabSz="914400" rtl="1" eaLnBrk="1" fontAlgn="auto" latinLnBrk="0" hangingPunct="1">
              <a:lnSpc>
                <a:spcPct val="160000"/>
              </a:lnSpc>
              <a:spcBef>
                <a:spcPct val="0"/>
              </a:spcBef>
              <a:spcAft>
                <a:spcPts val="0"/>
              </a:spcAft>
              <a:buClrTx/>
              <a:buSzTx/>
              <a:buFont typeface="Wingdings" panose="05000000000000000000" pitchFamily="2" charset="2"/>
              <a:buChar char="Ø"/>
              <a:tabLst/>
              <a:defRPr/>
            </a:pPr>
            <a:r>
              <a:rPr lang="ar-SA" sz="3600" dirty="0" smtClean="0">
                <a:latin typeface="Simplified Arabic" panose="02020603050405020304" pitchFamily="18" charset="-78"/>
                <a:ea typeface="+mj-ea"/>
                <a:cs typeface="Simplified Arabic" panose="02020603050405020304" pitchFamily="18" charset="-78"/>
              </a:rPr>
              <a:t>الأساليب الإحصائية</a:t>
            </a: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51</a:t>
            </a:fld>
            <a:endParaRPr lang="en-US"/>
          </a:p>
        </p:txBody>
      </p:sp>
    </p:spTree>
    <p:extLst>
      <p:ext uri="{BB962C8B-B14F-4D97-AF65-F5344CB8AC3E}">
        <p14:creationId xmlns:p14="http://schemas.microsoft.com/office/powerpoint/2010/main" val="54421481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 y="533400"/>
            <a:ext cx="8153400" cy="6047809"/>
          </a:xfrm>
          <a:prstGeom prst="rect">
            <a:avLst/>
          </a:prstGeom>
        </p:spPr>
        <p:txBody>
          <a:bodyPr wrap="square">
            <a:spAutoFit/>
          </a:bodyPr>
          <a:lstStyle/>
          <a:p>
            <a:pPr algn="ctr" rtl="1">
              <a:lnSpc>
                <a:spcPct val="150000"/>
              </a:lnSpc>
            </a:pPr>
            <a:r>
              <a:rPr lang="ar-BH" altLang="ar-SA" sz="4400"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rPr>
              <a:t>المنهج </a:t>
            </a:r>
            <a:r>
              <a:rPr lang="ar-BH" altLang="ar-SA" sz="4400" b="1" dirty="0" smtClean="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rPr>
              <a:t>العلمي</a:t>
            </a:r>
            <a:endParaRPr lang="ar-SA" altLang="ar-SA" sz="4400" b="1" dirty="0" smtClean="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rtl="1">
              <a:lnSpc>
                <a:spcPct val="150000"/>
              </a:lnSpc>
            </a:pPr>
            <a:endParaRPr lang="en-US" altLang="ar-SA" sz="2200" b="1" dirty="0" smtClean="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endParaRPr>
          </a:p>
          <a:p>
            <a:pPr algn="ctr">
              <a:lnSpc>
                <a:spcPct val="150000"/>
              </a:lnSpc>
            </a:pPr>
            <a:r>
              <a:rPr lang="ar-BH" altLang="ar-SA" sz="3200" dirty="0">
                <a:latin typeface="Simplified Arabic" panose="02020603050405020304" pitchFamily="18" charset="-78"/>
                <a:cs typeface="Simplified Arabic" panose="02020603050405020304" pitchFamily="18" charset="-78"/>
              </a:rPr>
              <a:t>المنهج العلمي </a:t>
            </a:r>
            <a:r>
              <a:rPr lang="ar-BH" altLang="ar-SA" sz="3200" dirty="0" smtClean="0">
                <a:latin typeface="Simplified Arabic" panose="02020603050405020304" pitchFamily="18" charset="-78"/>
                <a:cs typeface="Simplified Arabic" panose="02020603050405020304" pitchFamily="18" charset="-78"/>
              </a:rPr>
              <a:t>في </a:t>
            </a:r>
            <a:r>
              <a:rPr lang="ar-BH" altLang="ar-SA" sz="3200" dirty="0">
                <a:latin typeface="Simplified Arabic" panose="02020603050405020304" pitchFamily="18" charset="-78"/>
                <a:cs typeface="Simplified Arabic" panose="02020603050405020304" pitchFamily="18" charset="-78"/>
              </a:rPr>
              <a:t>البحث هو اتباع خطوات منطقية معينة في تناول المشكلات أو الظاهرات أو في معالجة القضايا العلمية. </a:t>
            </a:r>
          </a:p>
          <a:p>
            <a:pPr algn="ctr">
              <a:lnSpc>
                <a:spcPct val="150000"/>
              </a:lnSpc>
            </a:pPr>
            <a:r>
              <a:rPr lang="ar-BH" altLang="ar-SA" sz="3200" dirty="0">
                <a:latin typeface="Simplified Arabic" panose="02020603050405020304" pitchFamily="18" charset="-78"/>
                <a:cs typeface="Simplified Arabic" panose="02020603050405020304" pitchFamily="18" charset="-78"/>
              </a:rPr>
              <a:t>يمكن القول أن منهج البحث هو أسلوب للتفكير والعمل يعتمده الباحث لتنظيم أفكاره وعرضها وتحليلها للوصول للنتائج المرجوة وتحقيق أهداف البحث. </a:t>
            </a:r>
          </a:p>
          <a:p>
            <a:pPr algn="ctr">
              <a:lnSpc>
                <a:spcPct val="150000"/>
              </a:lnSpc>
            </a:pPr>
            <a:r>
              <a:rPr lang="ar-BH" altLang="ar-SA" sz="3200" dirty="0">
                <a:latin typeface="Simplified Arabic" panose="02020603050405020304" pitchFamily="18" charset="-78"/>
                <a:cs typeface="Simplified Arabic" panose="02020603050405020304" pitchFamily="18" charset="-78"/>
              </a:rPr>
              <a:t> </a:t>
            </a:r>
            <a:endParaRPr lang="en-US" altLang="ar-SA" sz="3200" dirty="0">
              <a:latin typeface="Simplified Arabic" panose="02020603050405020304" pitchFamily="18" charset="-78"/>
              <a:cs typeface="Simplified Arabic" panose="02020603050405020304" pitchFamily="18" charset="-78"/>
            </a:endParaRPr>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52</a:t>
            </a:fld>
            <a:endParaRPr lang="en-US"/>
          </a:p>
        </p:txBody>
      </p:sp>
    </p:spTree>
    <p:extLst>
      <p:ext uri="{BB962C8B-B14F-4D97-AF65-F5344CB8AC3E}">
        <p14:creationId xmlns:p14="http://schemas.microsoft.com/office/powerpoint/2010/main" val="13343100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ctrTitle"/>
          </p:nvPr>
        </p:nvSpPr>
        <p:spPr/>
        <p:txBody>
          <a:bodyPr>
            <a:normAutofit/>
          </a:bodyPr>
          <a:lstStyle/>
          <a:p>
            <a:pPr algn="ctr"/>
            <a:r>
              <a:rPr lang="ar-SA" sz="4000" dirty="0" smtClean="0">
                <a:solidFill>
                  <a:schemeClr val="accent1"/>
                </a:solidFill>
                <a:cs typeface="PT Bold Broken" panose="02010400000000000000" pitchFamily="2" charset="-78"/>
              </a:rPr>
              <a:t>أمثلة على بعض المناهج الحديثة</a:t>
            </a:r>
            <a:endParaRPr lang="ar-SA" sz="4000" dirty="0">
              <a:solidFill>
                <a:schemeClr val="accent1"/>
              </a:solidFill>
              <a:cs typeface="PT Bold Broken" panose="02010400000000000000" pitchFamily="2" charset="-78"/>
            </a:endParaRPr>
          </a:p>
        </p:txBody>
      </p:sp>
      <p:sp>
        <p:nvSpPr>
          <p:cNvPr id="2" name="عنصر نائب لرقم الشريحة 1"/>
          <p:cNvSpPr>
            <a:spLocks noGrp="1"/>
          </p:cNvSpPr>
          <p:nvPr>
            <p:ph type="sldNum" sz="quarter" idx="12"/>
          </p:nvPr>
        </p:nvSpPr>
        <p:spPr/>
        <p:txBody>
          <a:bodyPr/>
          <a:lstStyle/>
          <a:p>
            <a:fld id="{C39E874F-B357-4D81-93EE-A63801E01A9A}" type="slidenum">
              <a:rPr lang="en-US" smtClean="0"/>
              <a:t>53</a:t>
            </a:fld>
            <a:endParaRPr lang="en-US"/>
          </a:p>
        </p:txBody>
      </p:sp>
    </p:spTree>
    <p:extLst>
      <p:ext uri="{BB962C8B-B14F-4D97-AF65-F5344CB8AC3E}">
        <p14:creationId xmlns:p14="http://schemas.microsoft.com/office/powerpoint/2010/main" val="23007052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780859" y="3276600"/>
            <a:ext cx="6589199" cy="1228130"/>
          </a:xfrm>
        </p:spPr>
        <p:txBody>
          <a:bodyPr>
            <a:noAutofit/>
          </a:bodyPr>
          <a:lstStyle/>
          <a:p>
            <a:pPr algn="r"/>
            <a:r>
              <a:rPr lang="ar-SA" sz="1800" b="1" dirty="0" smtClean="0">
                <a:solidFill>
                  <a:schemeClr val="accent5"/>
                </a:solidFill>
                <a:latin typeface="Simplified Arabic" panose="02020603050405020304" pitchFamily="18" charset="-78"/>
                <a:cs typeface="Simplified Arabic" panose="02020603050405020304" pitchFamily="18" charset="-78"/>
              </a:rPr>
              <a:t>فاعلية الإشراف التعاوني في....</a:t>
            </a:r>
            <a:br>
              <a:rPr lang="ar-SA" sz="1800" b="1" dirty="0" smtClean="0">
                <a:solidFill>
                  <a:schemeClr val="accent5"/>
                </a:solidFill>
                <a:latin typeface="Simplified Arabic" panose="02020603050405020304" pitchFamily="18" charset="-78"/>
                <a:cs typeface="Simplified Arabic" panose="02020603050405020304" pitchFamily="18" charset="-78"/>
              </a:rPr>
            </a:br>
            <a:r>
              <a:rPr lang="ar-SA" sz="1800" b="1" dirty="0" smtClean="0">
                <a:solidFill>
                  <a:schemeClr val="accent5"/>
                </a:solidFill>
                <a:latin typeface="Simplified Arabic" panose="02020603050405020304" pitchFamily="18" charset="-78"/>
                <a:cs typeface="Simplified Arabic" panose="02020603050405020304" pitchFamily="18" charset="-78"/>
              </a:rPr>
              <a:t>واقع الخدمات الانتقالية في ...</a:t>
            </a:r>
            <a:br>
              <a:rPr lang="ar-SA" sz="1800" b="1" dirty="0" smtClean="0">
                <a:solidFill>
                  <a:schemeClr val="accent5"/>
                </a:solidFill>
                <a:latin typeface="Simplified Arabic" panose="02020603050405020304" pitchFamily="18" charset="-78"/>
                <a:cs typeface="Simplified Arabic" panose="02020603050405020304" pitchFamily="18" charset="-78"/>
              </a:rPr>
            </a:br>
            <a:r>
              <a:rPr lang="ar-SA" sz="1800" b="1" dirty="0" smtClean="0">
                <a:solidFill>
                  <a:schemeClr val="accent5"/>
                </a:solidFill>
                <a:latin typeface="Simplified Arabic" panose="02020603050405020304" pitchFamily="18" charset="-78"/>
                <a:cs typeface="Simplified Arabic" panose="02020603050405020304" pitchFamily="18" charset="-78"/>
              </a:rPr>
              <a:t>مدى مساهمة غرف المصادر في..</a:t>
            </a:r>
            <a:br>
              <a:rPr lang="ar-SA" sz="1800" b="1" dirty="0" smtClean="0">
                <a:solidFill>
                  <a:schemeClr val="accent5"/>
                </a:solidFill>
                <a:latin typeface="Simplified Arabic" panose="02020603050405020304" pitchFamily="18" charset="-78"/>
                <a:cs typeface="Simplified Arabic" panose="02020603050405020304" pitchFamily="18" charset="-78"/>
              </a:rPr>
            </a:br>
            <a:r>
              <a:rPr lang="ar-SA" sz="1800" b="1" dirty="0" smtClean="0">
                <a:solidFill>
                  <a:schemeClr val="accent5"/>
                </a:solidFill>
                <a:latin typeface="Simplified Arabic" panose="02020603050405020304" pitchFamily="18" charset="-78"/>
                <a:cs typeface="Simplified Arabic" panose="02020603050405020304" pitchFamily="18" charset="-78"/>
              </a:rPr>
              <a:t>دور الاستراتيجيات الحديثة في ...</a:t>
            </a:r>
            <a:endParaRPr lang="ar-SA" sz="1800" b="1" dirty="0">
              <a:solidFill>
                <a:schemeClr val="accent5"/>
              </a:solidFill>
              <a:latin typeface="Simplified Arabic" panose="02020603050405020304" pitchFamily="18" charset="-78"/>
              <a:cs typeface="Simplified Arabic" panose="02020603050405020304" pitchFamily="18" charset="-78"/>
            </a:endParaRPr>
          </a:p>
        </p:txBody>
      </p:sp>
      <p:graphicFrame>
        <p:nvGraphicFramePr>
          <p:cNvPr id="7" name="عنصر نائب للمحتوى 6"/>
          <p:cNvGraphicFramePr>
            <a:graphicFrameLocks noGrp="1"/>
          </p:cNvGraphicFramePr>
          <p:nvPr>
            <p:ph idx="1"/>
            <p:extLst>
              <p:ext uri="{D42A27DB-BD31-4B8C-83A1-F6EECF244321}">
                <p14:modId xmlns:p14="http://schemas.microsoft.com/office/powerpoint/2010/main" val="1399491795"/>
              </p:ext>
            </p:extLst>
          </p:nvPr>
        </p:nvGraphicFramePr>
        <p:xfrm>
          <a:off x="1752600" y="-6824"/>
          <a:ext cx="65913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عنصر نائب لرقم الشريحة 1"/>
          <p:cNvSpPr>
            <a:spLocks noGrp="1"/>
          </p:cNvSpPr>
          <p:nvPr>
            <p:ph type="sldNum" sz="quarter" idx="12"/>
          </p:nvPr>
        </p:nvSpPr>
        <p:spPr/>
        <p:txBody>
          <a:bodyPr/>
          <a:lstStyle/>
          <a:p>
            <a:fld id="{C39E874F-B357-4D81-93EE-A63801E01A9A}" type="slidenum">
              <a:rPr lang="en-US" smtClean="0"/>
              <a:t>54</a:t>
            </a:fld>
            <a:endParaRPr lang="en-US"/>
          </a:p>
        </p:txBody>
      </p:sp>
      <p:sp>
        <p:nvSpPr>
          <p:cNvPr id="4" name="مربع نص 3"/>
          <p:cNvSpPr txBox="1"/>
          <p:nvPr/>
        </p:nvSpPr>
        <p:spPr>
          <a:xfrm>
            <a:off x="609600" y="3325104"/>
            <a:ext cx="3657600" cy="707886"/>
          </a:xfrm>
          <a:prstGeom prst="rect">
            <a:avLst/>
          </a:prstGeom>
          <a:noFill/>
        </p:spPr>
        <p:txBody>
          <a:bodyPr wrap="square" rtlCol="1">
            <a:spAutoFit/>
          </a:bodyPr>
          <a:lstStyle/>
          <a:p>
            <a:pPr algn="r"/>
            <a:r>
              <a:rPr lang="ar-SA" sz="2000" b="1" dirty="0" smtClean="0">
                <a:solidFill>
                  <a:srgbClr val="FF0000"/>
                </a:solidFill>
                <a:latin typeface="Simplified Arabic" panose="02020603050405020304" pitchFamily="18" charset="-78"/>
                <a:cs typeface="Simplified Arabic" panose="02020603050405020304" pitchFamily="18" charset="-78"/>
              </a:rPr>
              <a:t>برامج المهارات الحياتية وعلاقتها بالتحصيل الدراسي</a:t>
            </a:r>
            <a:endParaRPr lang="ar-SA" sz="2000" b="1" dirty="0">
              <a:solidFill>
                <a:srgbClr val="FF0000"/>
              </a:solidFill>
              <a:latin typeface="Simplified Arabic" panose="02020603050405020304" pitchFamily="18" charset="-78"/>
              <a:cs typeface="Simplified Arabic" panose="02020603050405020304" pitchFamily="18" charset="-78"/>
            </a:endParaRPr>
          </a:p>
        </p:txBody>
      </p:sp>
      <p:sp>
        <p:nvSpPr>
          <p:cNvPr id="5" name="مربع نص 4"/>
          <p:cNvSpPr txBox="1"/>
          <p:nvPr/>
        </p:nvSpPr>
        <p:spPr>
          <a:xfrm>
            <a:off x="5257800" y="4876800"/>
            <a:ext cx="3086100" cy="707886"/>
          </a:xfrm>
          <a:prstGeom prst="rect">
            <a:avLst/>
          </a:prstGeom>
          <a:noFill/>
        </p:spPr>
        <p:txBody>
          <a:bodyPr wrap="square" rtlCol="1">
            <a:spAutoFit/>
          </a:bodyPr>
          <a:lstStyle/>
          <a:p>
            <a:pPr algn="r"/>
            <a:r>
              <a:rPr lang="ar-SA" sz="2000" b="1" dirty="0" smtClean="0">
                <a:solidFill>
                  <a:schemeClr val="accent2"/>
                </a:solidFill>
                <a:latin typeface="Simplified Arabic" panose="02020603050405020304" pitchFamily="18" charset="-78"/>
                <a:cs typeface="Simplified Arabic" panose="02020603050405020304" pitchFamily="18" charset="-78"/>
              </a:rPr>
              <a:t>أثر التدريب الالكتروني على مستوى الأداء....</a:t>
            </a:r>
            <a:endParaRPr lang="ar-SA" sz="2000" b="1" dirty="0">
              <a:solidFill>
                <a:schemeClr val="accent2"/>
              </a:solidFill>
              <a:latin typeface="Simplified Arabic" panose="02020603050405020304" pitchFamily="18" charset="-78"/>
              <a:cs typeface="Simplified Arabic" panose="02020603050405020304" pitchFamily="18" charset="-78"/>
            </a:endParaRPr>
          </a:p>
        </p:txBody>
      </p:sp>
      <p:sp>
        <p:nvSpPr>
          <p:cNvPr id="6" name="مربع نص 5"/>
          <p:cNvSpPr txBox="1"/>
          <p:nvPr/>
        </p:nvSpPr>
        <p:spPr>
          <a:xfrm>
            <a:off x="381000" y="4892722"/>
            <a:ext cx="3886200" cy="707886"/>
          </a:xfrm>
          <a:prstGeom prst="rect">
            <a:avLst/>
          </a:prstGeom>
          <a:noFill/>
        </p:spPr>
        <p:txBody>
          <a:bodyPr wrap="square" rtlCol="1">
            <a:spAutoFit/>
          </a:bodyPr>
          <a:lstStyle/>
          <a:p>
            <a:pPr algn="r"/>
            <a:r>
              <a:rPr lang="ar-SA" sz="2000" b="1" dirty="0" smtClean="0">
                <a:solidFill>
                  <a:srgbClr val="00B0F0"/>
                </a:solidFill>
                <a:latin typeface="Simplified Arabic" panose="02020603050405020304" pitchFamily="18" charset="-78"/>
                <a:cs typeface="Simplified Arabic" panose="02020603050405020304" pitchFamily="18" charset="-78"/>
              </a:rPr>
              <a:t>دراسة تحليلية للمفاهيم الأخلاقية في كتب ...</a:t>
            </a:r>
          </a:p>
          <a:p>
            <a:pPr algn="r"/>
            <a:r>
              <a:rPr lang="ar-SA" sz="2000" b="1" dirty="0" smtClean="0">
                <a:solidFill>
                  <a:srgbClr val="00B0F0"/>
                </a:solidFill>
                <a:latin typeface="Simplified Arabic" panose="02020603050405020304" pitchFamily="18" charset="-78"/>
                <a:cs typeface="Simplified Arabic" panose="02020603050405020304" pitchFamily="18" charset="-78"/>
              </a:rPr>
              <a:t>تحليل وثيقة سياسة التعليم في ضوء...</a:t>
            </a:r>
            <a:endParaRPr lang="ar-SA" sz="2000" b="1" dirty="0">
              <a:solidFill>
                <a:srgbClr val="00B0F0"/>
              </a:solidFill>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323834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التصور المبدئي لفصول </a:t>
            </a:r>
            <a:r>
              <a:rPr lang="ar-SA" b="1" dirty="0" smtClean="0">
                <a:solidFill>
                  <a:schemeClr val="accent1"/>
                </a:solidFill>
                <a:effectLst>
                  <a:outerShdw blurRad="38100" dist="38100" dir="2700000" algn="tl">
                    <a:srgbClr val="000000">
                      <a:alpha val="43137"/>
                    </a:srgbClr>
                  </a:outerShdw>
                </a:effectLst>
                <a:latin typeface="Arabic Typesetting" panose="03020402040406030203" pitchFamily="66" charset="-78"/>
                <a:cs typeface="PT Bold Broken" panose="02010400000000000000" pitchFamily="2" charset="-78"/>
              </a:rPr>
              <a:t>البحث</a:t>
            </a:r>
            <a:endParaRPr lang="ar-SA" dirty="0"/>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55</a:t>
            </a:fld>
            <a:endParaRPr lang="en-US"/>
          </a:p>
        </p:txBody>
      </p:sp>
    </p:spTree>
    <p:extLst>
      <p:ext uri="{BB962C8B-B14F-4D97-AF65-F5344CB8AC3E}">
        <p14:creationId xmlns:p14="http://schemas.microsoft.com/office/powerpoint/2010/main" val="11864706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553200"/>
          </a:xfrm>
        </p:spPr>
        <p:txBody>
          <a:bodyPr>
            <a:noAutofit/>
          </a:bodyPr>
          <a:lstStyle/>
          <a:p>
            <a:pPr rtl="1"/>
            <a:r>
              <a:rPr lang="ar-SA" sz="3200" dirty="0">
                <a:latin typeface="Simplified Arabic" panose="02020603050405020304" pitchFamily="18" charset="-78"/>
                <a:cs typeface="Simplified Arabic" panose="02020603050405020304" pitchFamily="18" charset="-78"/>
              </a:rPr>
              <a:t>ملخص </a:t>
            </a:r>
            <a:r>
              <a:rPr lang="ar-SA" sz="3200" dirty="0" smtClean="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a:p>
            <a:pPr rtl="1"/>
            <a:r>
              <a:rPr lang="ar-SA" sz="3200" dirty="0">
                <a:latin typeface="Simplified Arabic" panose="02020603050405020304" pitchFamily="18" charset="-78"/>
                <a:cs typeface="Simplified Arabic" panose="02020603050405020304" pitchFamily="18" charset="-78"/>
              </a:rPr>
              <a:t>الفصل الأول: مدخل </a:t>
            </a:r>
            <a:r>
              <a:rPr lang="ar-SA" sz="3200" dirty="0" smtClean="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مقدمة </a:t>
            </a:r>
            <a:r>
              <a:rPr lang="ar-SA" sz="3200" dirty="0" smtClean="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مشكلة </a:t>
            </a:r>
            <a:r>
              <a:rPr lang="ar-SA" sz="3200" dirty="0" smtClean="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smtClean="0">
                <a:latin typeface="Simplified Arabic" panose="02020603050405020304" pitchFamily="18" charset="-78"/>
                <a:cs typeface="Simplified Arabic" panose="02020603050405020304" pitchFamily="18" charset="-78"/>
              </a:rPr>
              <a:t>أهداف البحث</a:t>
            </a:r>
            <a:endParaRPr lang="en-US" sz="3200" dirty="0">
              <a:latin typeface="Simplified Arabic" panose="02020603050405020304" pitchFamily="18" charset="-78"/>
              <a:cs typeface="Simplified Arabic" panose="02020603050405020304" pitchFamily="18" charset="-78"/>
            </a:endParaRPr>
          </a:p>
          <a:p>
            <a:r>
              <a:rPr lang="ar-SA" sz="3200" dirty="0">
                <a:latin typeface="Simplified Arabic" panose="02020603050405020304" pitchFamily="18" charset="-78"/>
                <a:cs typeface="Simplified Arabic" panose="02020603050405020304" pitchFamily="18" charset="-78"/>
              </a:rPr>
              <a:t>أهمية البحث</a:t>
            </a:r>
            <a:endParaRPr lang="en-US" sz="3200" dirty="0">
              <a:latin typeface="Simplified Arabic" panose="02020603050405020304" pitchFamily="18" charset="-78"/>
              <a:cs typeface="Simplified Arabic" panose="02020603050405020304" pitchFamily="18" charset="-78"/>
            </a:endParaRPr>
          </a:p>
          <a:p>
            <a:r>
              <a:rPr lang="ar-SA" sz="3200" dirty="0" smtClean="0">
                <a:latin typeface="Simplified Arabic" panose="02020603050405020304" pitchFamily="18" charset="-78"/>
                <a:cs typeface="Simplified Arabic" panose="02020603050405020304" pitchFamily="18" charset="-78"/>
              </a:rPr>
              <a:t>أسئلة </a:t>
            </a:r>
            <a:r>
              <a:rPr lang="ar-SA" sz="3200" dirty="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smtClean="0">
                <a:latin typeface="Simplified Arabic" panose="02020603050405020304" pitchFamily="18" charset="-78"/>
                <a:cs typeface="Simplified Arabic" panose="02020603050405020304" pitchFamily="18" charset="-78"/>
              </a:rPr>
              <a:t>حدود البحث</a:t>
            </a:r>
            <a:endParaRPr lang="en-US" sz="3200" dirty="0">
              <a:latin typeface="Simplified Arabic" panose="02020603050405020304" pitchFamily="18" charset="-78"/>
              <a:cs typeface="Simplified Arabic" panose="02020603050405020304" pitchFamily="18" charset="-78"/>
            </a:endParaRPr>
          </a:p>
          <a:p>
            <a:pPr lvl="0" rtl="1"/>
            <a:r>
              <a:rPr lang="ar-SA" sz="3200" dirty="0">
                <a:latin typeface="Simplified Arabic" panose="02020603050405020304" pitchFamily="18" charset="-78"/>
                <a:cs typeface="Simplified Arabic" panose="02020603050405020304" pitchFamily="18" charset="-78"/>
              </a:rPr>
              <a:t>مصطلحات </a:t>
            </a:r>
            <a:r>
              <a:rPr lang="ar-SA" sz="3200" dirty="0" smtClean="0">
                <a:latin typeface="Simplified Arabic" panose="02020603050405020304" pitchFamily="18" charset="-78"/>
                <a:cs typeface="Simplified Arabic" panose="02020603050405020304" pitchFamily="18" charset="-78"/>
              </a:rPr>
              <a:t>البحث</a:t>
            </a:r>
            <a:endParaRPr lang="en-US" sz="3200" dirty="0">
              <a:latin typeface="Simplified Arabic" panose="02020603050405020304" pitchFamily="18" charset="-78"/>
              <a:cs typeface="Simplified Arabic" panose="02020603050405020304" pitchFamily="18" charset="-78"/>
            </a:endParaRPr>
          </a:p>
        </p:txBody>
      </p:sp>
      <p:sp>
        <p:nvSpPr>
          <p:cNvPr id="5" name="عنصر نائب لرقم الشريحة 4"/>
          <p:cNvSpPr>
            <a:spLocks noGrp="1"/>
          </p:cNvSpPr>
          <p:nvPr>
            <p:ph type="sldNum" sz="quarter" idx="12"/>
          </p:nvPr>
        </p:nvSpPr>
        <p:spPr/>
        <p:txBody>
          <a:bodyPr/>
          <a:lstStyle/>
          <a:p>
            <a:fld id="{C39E874F-B357-4D81-93EE-A63801E01A9A}" type="slidenum">
              <a:rPr lang="en-US" smtClean="0"/>
              <a:t>56</a:t>
            </a:fld>
            <a:endParaRPr lang="en-US"/>
          </a:p>
        </p:txBody>
      </p:sp>
    </p:spTree>
    <p:extLst>
      <p:ext uri="{BB962C8B-B14F-4D97-AF65-F5344CB8AC3E}">
        <p14:creationId xmlns:p14="http://schemas.microsoft.com/office/powerpoint/2010/main" val="11757276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6172200"/>
          </a:xfrm>
        </p:spPr>
        <p:txBody>
          <a:bodyPr>
            <a:normAutofit fontScale="25000" lnSpcReduction="20000"/>
          </a:bodyPr>
          <a:lstStyle/>
          <a:p>
            <a:pPr rtl="1"/>
            <a:r>
              <a:rPr lang="ar-SA" sz="9600" dirty="0" smtClean="0">
                <a:latin typeface="Simplified Arabic" panose="02020603050405020304" pitchFamily="18" charset="-78"/>
                <a:cs typeface="Simplified Arabic" panose="02020603050405020304" pitchFamily="18" charset="-78"/>
              </a:rPr>
              <a:t>الفصل الثاني: الإطار النظري والدراسات السابقة</a:t>
            </a:r>
            <a:endParaRPr lang="en-US" sz="9600" dirty="0" smtClean="0">
              <a:latin typeface="Simplified Arabic" panose="02020603050405020304" pitchFamily="18" charset="-78"/>
              <a:cs typeface="Simplified Arabic" panose="02020603050405020304" pitchFamily="18" charset="-78"/>
            </a:endParaRPr>
          </a:p>
          <a:p>
            <a:pPr rtl="1"/>
            <a:r>
              <a:rPr lang="ar-SA" sz="9600" dirty="0" smtClean="0">
                <a:latin typeface="Simplified Arabic" panose="02020603050405020304" pitchFamily="18" charset="-78"/>
                <a:cs typeface="Simplified Arabic" panose="02020603050405020304" pitchFamily="18" charset="-78"/>
              </a:rPr>
              <a:t>الفصل الثالث: منهج البحث وإجراءاتها</a:t>
            </a:r>
            <a:endParaRPr lang="en-US" sz="9600" dirty="0" smtClean="0">
              <a:latin typeface="Simplified Arabic" panose="02020603050405020304" pitchFamily="18" charset="-78"/>
              <a:cs typeface="Simplified Arabic" panose="02020603050405020304" pitchFamily="18" charset="-78"/>
            </a:endParaRPr>
          </a:p>
          <a:p>
            <a:pPr lvl="0" rtl="1"/>
            <a:r>
              <a:rPr lang="ar-SA" sz="9600" dirty="0" smtClean="0">
                <a:latin typeface="Simplified Arabic" panose="02020603050405020304" pitchFamily="18" charset="-78"/>
                <a:cs typeface="Simplified Arabic" panose="02020603050405020304" pitchFamily="18" charset="-78"/>
              </a:rPr>
              <a:t>منهج البحث</a:t>
            </a:r>
            <a:endParaRPr lang="en-US" sz="9600" dirty="0" smtClean="0">
              <a:latin typeface="Simplified Arabic" panose="02020603050405020304" pitchFamily="18" charset="-78"/>
              <a:cs typeface="Simplified Arabic" panose="02020603050405020304" pitchFamily="18" charset="-78"/>
            </a:endParaRPr>
          </a:p>
          <a:p>
            <a:pPr lvl="0" rtl="1"/>
            <a:r>
              <a:rPr lang="ar-SA" sz="9600" dirty="0" smtClean="0">
                <a:latin typeface="Simplified Arabic" panose="02020603050405020304" pitchFamily="18" charset="-78"/>
                <a:cs typeface="Simplified Arabic" panose="02020603050405020304" pitchFamily="18" charset="-78"/>
              </a:rPr>
              <a:t>عينه البحث</a:t>
            </a:r>
            <a:endParaRPr lang="en-US" sz="9600" dirty="0" smtClean="0">
              <a:latin typeface="Simplified Arabic" panose="02020603050405020304" pitchFamily="18" charset="-78"/>
              <a:cs typeface="Simplified Arabic" panose="02020603050405020304" pitchFamily="18" charset="-78"/>
            </a:endParaRPr>
          </a:p>
          <a:p>
            <a:pPr lvl="0" rtl="1"/>
            <a:r>
              <a:rPr lang="ar-SA" sz="9600" dirty="0" smtClean="0">
                <a:latin typeface="Simplified Arabic" panose="02020603050405020304" pitchFamily="18" charset="-78"/>
                <a:cs typeface="Simplified Arabic" panose="02020603050405020304" pitchFamily="18" charset="-78"/>
              </a:rPr>
              <a:t>أداة البحث</a:t>
            </a:r>
            <a:endParaRPr lang="en-US" sz="9600" dirty="0" smtClean="0">
              <a:latin typeface="Simplified Arabic" panose="02020603050405020304" pitchFamily="18" charset="-78"/>
              <a:cs typeface="Simplified Arabic" panose="02020603050405020304" pitchFamily="18" charset="-78"/>
            </a:endParaRPr>
          </a:p>
          <a:p>
            <a:pPr lvl="0" rtl="1"/>
            <a:r>
              <a:rPr lang="ar-SA" sz="9600" dirty="0" smtClean="0">
                <a:latin typeface="Simplified Arabic" panose="02020603050405020304" pitchFamily="18" charset="-78"/>
                <a:cs typeface="Simplified Arabic" panose="02020603050405020304" pitchFamily="18" charset="-78"/>
              </a:rPr>
              <a:t>إجراءات البحث</a:t>
            </a:r>
            <a:endParaRPr lang="en-US" sz="9600" dirty="0" smtClean="0">
              <a:latin typeface="Simplified Arabic" panose="02020603050405020304" pitchFamily="18" charset="-78"/>
              <a:cs typeface="Simplified Arabic" panose="02020603050405020304" pitchFamily="18" charset="-78"/>
            </a:endParaRPr>
          </a:p>
          <a:p>
            <a:pPr lvl="0" rtl="1"/>
            <a:r>
              <a:rPr lang="ar-SA" sz="9600" dirty="0" smtClean="0">
                <a:latin typeface="Simplified Arabic" panose="02020603050405020304" pitchFamily="18" charset="-78"/>
                <a:cs typeface="Simplified Arabic" panose="02020603050405020304" pitchFamily="18" charset="-78"/>
              </a:rPr>
              <a:t>الأساليب الإحصائية</a:t>
            </a:r>
            <a:endParaRPr lang="en-US" sz="9600" dirty="0" smtClean="0">
              <a:latin typeface="Simplified Arabic" panose="02020603050405020304" pitchFamily="18" charset="-78"/>
              <a:cs typeface="Simplified Arabic" panose="02020603050405020304" pitchFamily="18" charset="-78"/>
            </a:endParaRPr>
          </a:p>
          <a:p>
            <a:pPr rtl="1"/>
            <a:r>
              <a:rPr lang="ar-SA" sz="9600" dirty="0" smtClean="0">
                <a:latin typeface="Simplified Arabic" panose="02020603050405020304" pitchFamily="18" charset="-78"/>
                <a:cs typeface="Simplified Arabic" panose="02020603050405020304" pitchFamily="18" charset="-78"/>
              </a:rPr>
              <a:t>الفصل </a:t>
            </a:r>
            <a:r>
              <a:rPr lang="ar-SA" sz="9600" dirty="0">
                <a:latin typeface="Simplified Arabic" panose="02020603050405020304" pitchFamily="18" charset="-78"/>
                <a:cs typeface="Simplified Arabic" panose="02020603050405020304" pitchFamily="18" charset="-78"/>
              </a:rPr>
              <a:t>الرابع: النتائج والمناقشة</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عرض النتائج</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مناقشة نتائج </a:t>
            </a:r>
            <a:endParaRPr lang="en-US" sz="9600" dirty="0">
              <a:latin typeface="Simplified Arabic" panose="02020603050405020304" pitchFamily="18" charset="-78"/>
              <a:cs typeface="Simplified Arabic" panose="02020603050405020304" pitchFamily="18" charset="-78"/>
            </a:endParaRPr>
          </a:p>
          <a:p>
            <a:pPr lvl="0" rtl="1"/>
            <a:r>
              <a:rPr lang="ar-SA" sz="9600" dirty="0">
                <a:latin typeface="Simplified Arabic" panose="02020603050405020304" pitchFamily="18" charset="-78"/>
                <a:cs typeface="Simplified Arabic" panose="02020603050405020304" pitchFamily="18" charset="-78"/>
              </a:rPr>
              <a:t>الخلاصة</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المراجع</a:t>
            </a:r>
            <a:endParaRPr lang="en-US" sz="9600" dirty="0">
              <a:latin typeface="Simplified Arabic" panose="02020603050405020304" pitchFamily="18" charset="-78"/>
              <a:cs typeface="Simplified Arabic" panose="02020603050405020304" pitchFamily="18" charset="-78"/>
            </a:endParaRPr>
          </a:p>
          <a:p>
            <a:pPr rtl="1"/>
            <a:r>
              <a:rPr lang="ar-SA" sz="9600" dirty="0">
                <a:latin typeface="Simplified Arabic" panose="02020603050405020304" pitchFamily="18" charset="-78"/>
                <a:cs typeface="Simplified Arabic" panose="02020603050405020304" pitchFamily="18" charset="-78"/>
              </a:rPr>
              <a:t>الملاحق</a:t>
            </a:r>
            <a:endParaRPr lang="en-US" sz="9600" dirty="0">
              <a:latin typeface="Simplified Arabic" panose="02020603050405020304" pitchFamily="18" charset="-78"/>
              <a:cs typeface="Simplified Arabic" panose="02020603050405020304" pitchFamily="18" charset="-78"/>
            </a:endParaRPr>
          </a:p>
          <a:p>
            <a:endParaRPr lang="en-US" dirty="0"/>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57</a:t>
            </a:fld>
            <a:endParaRPr lang="en-US"/>
          </a:p>
        </p:txBody>
      </p:sp>
    </p:spTree>
    <p:extLst>
      <p:ext uri="{BB962C8B-B14F-4D97-AF65-F5344CB8AC3E}">
        <p14:creationId xmlns:p14="http://schemas.microsoft.com/office/powerpoint/2010/main" val="19799038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p:txBody>
          <a:bodyPr/>
          <a:lstStyle/>
          <a:p>
            <a:pPr algn="ctr"/>
            <a:r>
              <a:rPr lang="ar-SA" b="1" dirty="0">
                <a:solidFill>
                  <a:schemeClr val="accent1"/>
                </a:solidFill>
                <a:effectLst>
                  <a:outerShdw blurRad="38100" dist="38100" dir="2700000" algn="tl">
                    <a:srgbClr val="000000">
                      <a:alpha val="43137"/>
                    </a:srgbClr>
                  </a:outerShdw>
                </a:effectLst>
                <a:latin typeface="Simplified Arabic" panose="02020603050405020304" pitchFamily="18" charset="-78"/>
                <a:cs typeface="PT Bold Broken" panose="02010400000000000000" pitchFamily="2" charset="-78"/>
              </a:rPr>
              <a:t>المراجع</a:t>
            </a:r>
            <a:endParaRPr lang="ar-SA" dirty="0"/>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58</a:t>
            </a:fld>
            <a:endParaRPr lang="en-US"/>
          </a:p>
        </p:txBody>
      </p:sp>
    </p:spTree>
    <p:extLst>
      <p:ext uri="{BB962C8B-B14F-4D97-AF65-F5344CB8AC3E}">
        <p14:creationId xmlns:p14="http://schemas.microsoft.com/office/powerpoint/2010/main" val="395924634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533400"/>
            <a:ext cx="6589199" cy="1280890"/>
          </a:xfrm>
        </p:spPr>
        <p:txBody>
          <a:bodyPr>
            <a:noAutofit/>
          </a:bodyPr>
          <a:lstStyle/>
          <a:p>
            <a:pPr algn="just" rtl="1">
              <a:lnSpc>
                <a:spcPct val="150000"/>
              </a:lnSpc>
            </a:pPr>
            <a:r>
              <a:rPr lang="ar-SA" dirty="0">
                <a:latin typeface="Simplified Arabic" panose="02020603050405020304" pitchFamily="18" charset="-78"/>
                <a:cs typeface="Simplified Arabic" panose="02020603050405020304" pitchFamily="18" charset="-78"/>
              </a:rPr>
              <a:t/>
            </a:r>
            <a:br>
              <a:rPr lang="ar-SA" dirty="0">
                <a:latin typeface="Simplified Arabic" panose="02020603050405020304" pitchFamily="18" charset="-78"/>
                <a:cs typeface="Simplified Arabic" panose="02020603050405020304" pitchFamily="18" charset="-78"/>
              </a:rPr>
            </a:br>
            <a:r>
              <a:rPr lang="ar-SA" dirty="0" smtClean="0">
                <a:latin typeface="Simplified Arabic" panose="02020603050405020304" pitchFamily="18" charset="-78"/>
                <a:cs typeface="Simplified Arabic" panose="02020603050405020304" pitchFamily="18" charset="-78"/>
              </a:rPr>
              <a:t/>
            </a:r>
            <a:br>
              <a:rPr lang="ar-SA" dirty="0" smtClean="0">
                <a:latin typeface="Simplified Arabic" panose="02020603050405020304" pitchFamily="18" charset="-78"/>
                <a:cs typeface="Simplified Arabic" panose="02020603050405020304" pitchFamily="18" charset="-78"/>
              </a:rPr>
            </a:br>
            <a:r>
              <a:rPr lang="ar-SA" dirty="0" smtClean="0">
                <a:latin typeface="Simplified Arabic" panose="02020603050405020304" pitchFamily="18" charset="-78"/>
                <a:cs typeface="Simplified Arabic" panose="02020603050405020304" pitchFamily="18" charset="-78"/>
              </a:rPr>
              <a:t> عرض قائمة المصادر والمراجع والدراسات التي تم الرجوع لها في إعداد الخطة باتباع أسلوب جمعية علم النفس الأمريكية </a:t>
            </a:r>
            <a:r>
              <a:rPr lang="en-US" dirty="0" smtClean="0">
                <a:latin typeface="Simplified Arabic" panose="02020603050405020304" pitchFamily="18" charset="-78"/>
                <a:cs typeface="Simplified Arabic" panose="02020603050405020304" pitchFamily="18" charset="-78"/>
              </a:rPr>
              <a:t>APA</a:t>
            </a:r>
            <a:r>
              <a:rPr lang="ar-SA" dirty="0" smtClean="0">
                <a:latin typeface="Simplified Arabic" panose="02020603050405020304" pitchFamily="18" charset="-78"/>
                <a:cs typeface="Simplified Arabic" panose="02020603050405020304" pitchFamily="18" charset="-78"/>
              </a:rPr>
              <a:t>.</a:t>
            </a:r>
            <a:endParaRPr lang="en-US" dirty="0">
              <a:latin typeface="Simplified Arabic" panose="02020603050405020304" pitchFamily="18" charset="-78"/>
              <a:cs typeface="Simplified Arabic" panose="02020603050405020304" pitchFamily="18" charset="-78"/>
            </a:endParaRP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59</a:t>
            </a:fld>
            <a:endParaRPr lang="en-US"/>
          </a:p>
        </p:txBody>
      </p:sp>
    </p:spTree>
    <p:extLst>
      <p:ext uri="{BB962C8B-B14F-4D97-AF65-F5344CB8AC3E}">
        <p14:creationId xmlns:p14="http://schemas.microsoft.com/office/powerpoint/2010/main" val="1037213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4400" dirty="0" smtClean="0"/>
              <a:t>نشاط 2</a:t>
            </a:r>
            <a:endParaRPr lang="ar-SA" sz="4400" dirty="0"/>
          </a:p>
        </p:txBody>
      </p:sp>
      <p:sp>
        <p:nvSpPr>
          <p:cNvPr id="4" name="عنصر نائب للمحتوى 3"/>
          <p:cNvSpPr>
            <a:spLocks noGrp="1"/>
          </p:cNvSpPr>
          <p:nvPr>
            <p:ph type="body" sz="half" idx="2"/>
          </p:nvPr>
        </p:nvSpPr>
        <p:spPr>
          <a:xfrm>
            <a:off x="1828800" y="3507427"/>
            <a:ext cx="6591985" cy="729622"/>
          </a:xfrm>
        </p:spPr>
        <p:txBody>
          <a:bodyPr>
            <a:normAutofit fontScale="85000" lnSpcReduction="10000"/>
          </a:bodyPr>
          <a:lstStyle/>
          <a:p>
            <a:pPr marL="0" indent="0" algn="ctr" rtl="1">
              <a:lnSpc>
                <a:spcPct val="200000"/>
              </a:lnSpc>
              <a:buNone/>
            </a:pPr>
            <a:r>
              <a:rPr lang="ar-SA" sz="2400" b="1" dirty="0" smtClean="0">
                <a:solidFill>
                  <a:schemeClr val="accent4"/>
                </a:solidFill>
              </a:rPr>
              <a:t>ماهي أبرز النقاط التي تدل على أهمية خطة البحث؟</a:t>
            </a:r>
            <a:endParaRPr lang="ar-SA" sz="2400" b="1" dirty="0">
              <a:solidFill>
                <a:schemeClr val="accent4"/>
              </a:solidFill>
            </a:endParaRPr>
          </a:p>
        </p:txBody>
      </p:sp>
      <p:pic>
        <p:nvPicPr>
          <p:cNvPr id="1026" name="Picture 2" descr="نتيجة بحث الصور عن نشاط فردي"/>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tretch>
            <a:fillRect/>
          </a:stretch>
        </p:blipFill>
        <p:spPr bwMode="auto">
          <a:xfrm>
            <a:off x="7115175" y="4610100"/>
            <a:ext cx="2028825" cy="2247900"/>
          </a:xfrm>
          <a:prstGeom prst="rect">
            <a:avLst/>
          </a:prstGeom>
          <a:noFill/>
          <a:extLst>
            <a:ext uri="{909E8E84-426E-40DD-AFC4-6F175D3DCCD1}">
              <a14:hiddenFill xmlns:a14="http://schemas.microsoft.com/office/drawing/2010/main">
                <a:solidFill>
                  <a:srgbClr val="FFFFFF"/>
                </a:solidFill>
              </a14:hiddenFill>
            </a:ext>
          </a:extLst>
        </p:spPr>
      </p:pic>
      <p:sp>
        <p:nvSpPr>
          <p:cNvPr id="6" name="عنصر نائب لرقم الشريحة 5"/>
          <p:cNvSpPr>
            <a:spLocks noGrp="1"/>
          </p:cNvSpPr>
          <p:nvPr>
            <p:ph type="sldNum" sz="quarter" idx="12"/>
          </p:nvPr>
        </p:nvSpPr>
        <p:spPr/>
        <p:txBody>
          <a:bodyPr/>
          <a:lstStyle/>
          <a:p>
            <a:fld id="{C39E874F-B357-4D81-93EE-A63801E01A9A}" type="slidenum">
              <a:rPr lang="en-US" smtClean="0"/>
              <a:t>6</a:t>
            </a:fld>
            <a:endParaRPr lang="en-US"/>
          </a:p>
        </p:txBody>
      </p:sp>
    </p:spTree>
    <p:extLst>
      <p:ext uri="{BB962C8B-B14F-4D97-AF65-F5344CB8AC3E}">
        <p14:creationId xmlns:p14="http://schemas.microsoft.com/office/powerpoint/2010/main" val="239661851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fld id="{C39E874F-B357-4D81-93EE-A63801E01A9A}" type="slidenum">
              <a:rPr lang="en-US" smtClean="0"/>
              <a:t>60</a:t>
            </a:fld>
            <a:endParaRPr lang="en-US"/>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l="1149" t="12222" r="1149" b="13333"/>
          <a:stretch/>
        </p:blipFill>
        <p:spPr>
          <a:xfrm>
            <a:off x="0" y="0"/>
            <a:ext cx="9144000" cy="6858000"/>
          </a:xfrm>
          <a:prstGeom prst="rect">
            <a:avLst/>
          </a:prstGeom>
        </p:spPr>
      </p:pic>
    </p:spTree>
    <p:extLst>
      <p:ext uri="{BB962C8B-B14F-4D97-AF65-F5344CB8AC3E}">
        <p14:creationId xmlns:p14="http://schemas.microsoft.com/office/powerpoint/2010/main" val="32871342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ctrTitle"/>
          </p:nvPr>
        </p:nvSpPr>
        <p:spPr/>
        <p:txBody>
          <a:bodyPr/>
          <a:lstStyle/>
          <a:p>
            <a:pPr algn="ctr"/>
            <a:r>
              <a:rPr lang="ar-SA" dirty="0">
                <a:solidFill>
                  <a:schemeClr val="accent1"/>
                </a:solidFill>
                <a:cs typeface="PT Bold Broken" panose="02010400000000000000" pitchFamily="2" charset="-78"/>
              </a:rPr>
              <a:t>أهمية خطة البحث</a:t>
            </a:r>
            <a:endParaRPr lang="ar-SA" dirty="0"/>
          </a:p>
        </p:txBody>
      </p:sp>
      <p:sp>
        <p:nvSpPr>
          <p:cNvPr id="8" name="عنصر نائب لرقم الشريحة 7"/>
          <p:cNvSpPr>
            <a:spLocks noGrp="1"/>
          </p:cNvSpPr>
          <p:nvPr>
            <p:ph type="sldNum" sz="quarter" idx="12"/>
          </p:nvPr>
        </p:nvSpPr>
        <p:spPr/>
        <p:txBody>
          <a:bodyPr/>
          <a:lstStyle/>
          <a:p>
            <a:fld id="{C39E874F-B357-4D81-93EE-A63801E01A9A}" type="slidenum">
              <a:rPr lang="en-US" smtClean="0"/>
              <a:t>7</a:t>
            </a:fld>
            <a:endParaRPr lang="en-US"/>
          </a:p>
        </p:txBody>
      </p:sp>
    </p:spTree>
    <p:extLst>
      <p:ext uri="{BB962C8B-B14F-4D97-AF65-F5344CB8AC3E}">
        <p14:creationId xmlns:p14="http://schemas.microsoft.com/office/powerpoint/2010/main" val="40558229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304800" y="1600201"/>
            <a:ext cx="8534400" cy="4876799"/>
          </a:xfrm>
        </p:spPr>
        <p:txBody>
          <a:bodyPr>
            <a:noAutofit/>
          </a:bodyPr>
          <a:lstStyle/>
          <a:p>
            <a:pPr algn="r" rtl="1">
              <a:lnSpc>
                <a:spcPct val="150000"/>
              </a:lnSpc>
            </a:pPr>
            <a:r>
              <a:rPr lang="ar-SA" sz="2800" dirty="0" smtClean="0">
                <a:latin typeface="Simplified Arabic" pitchFamily="18" charset="-78"/>
                <a:cs typeface="Simplified Arabic" pitchFamily="18" charset="-78"/>
              </a:rPr>
              <a:t>تعين </a:t>
            </a:r>
            <a:r>
              <a:rPr lang="ar-SA" sz="2800" dirty="0">
                <a:latin typeface="Simplified Arabic" pitchFamily="18" charset="-78"/>
                <a:cs typeface="Simplified Arabic" pitchFamily="18" charset="-78"/>
              </a:rPr>
              <a:t>الباحث على تحديد الهدف من دراسته بالدقة </a:t>
            </a:r>
            <a:r>
              <a:rPr lang="ar-SA" sz="2800" dirty="0" smtClean="0">
                <a:latin typeface="Simplified Arabic" pitchFamily="18" charset="-78"/>
                <a:cs typeface="Simplified Arabic" pitchFamily="18" charset="-78"/>
              </a:rPr>
              <a:t>المطلوبة</a:t>
            </a:r>
          </a:p>
          <a:p>
            <a:pPr algn="r" rtl="1">
              <a:lnSpc>
                <a:spcPct val="150000"/>
              </a:lnSpc>
            </a:pPr>
            <a:r>
              <a:rPr lang="ar-SA" sz="2800" dirty="0">
                <a:latin typeface="Simplified Arabic" pitchFamily="18" charset="-78"/>
                <a:cs typeface="Simplified Arabic" pitchFamily="18" charset="-78"/>
              </a:rPr>
              <a:t>تعين الباحث على تحديد أيسر طريق يؤدي به إلى الهدف المحدد </a:t>
            </a:r>
            <a:r>
              <a:rPr lang="ar-SA" sz="2800" dirty="0" smtClean="0">
                <a:latin typeface="Simplified Arabic" pitchFamily="18" charset="-78"/>
                <a:cs typeface="Simplified Arabic" pitchFamily="18" charset="-78"/>
              </a:rPr>
              <a:t>بسهولة</a:t>
            </a:r>
            <a:endParaRPr lang="en-US" sz="2800" dirty="0" smtClean="0">
              <a:latin typeface="Simplified Arabic" pitchFamily="18" charset="-78"/>
              <a:cs typeface="Simplified Arabic" pitchFamily="18" charset="-78"/>
            </a:endParaRPr>
          </a:p>
          <a:p>
            <a:pPr algn="r" rtl="1">
              <a:lnSpc>
                <a:spcPct val="150000"/>
              </a:lnSpc>
            </a:pPr>
            <a:r>
              <a:rPr lang="ar-SA" sz="2800" dirty="0" smtClean="0">
                <a:latin typeface="Simplified Arabic" pitchFamily="18" charset="-78"/>
                <a:cs typeface="Simplified Arabic" pitchFamily="18" charset="-78"/>
              </a:rPr>
              <a:t>تساعد </a:t>
            </a:r>
            <a:r>
              <a:rPr lang="ar-SA" sz="2800" dirty="0">
                <a:latin typeface="Simplified Arabic" pitchFamily="18" charset="-78"/>
                <a:cs typeface="Simplified Arabic" pitchFamily="18" charset="-78"/>
              </a:rPr>
              <a:t>الباحث في تصور العقبات التي قد </a:t>
            </a:r>
            <a:r>
              <a:rPr lang="ar-SA" sz="2800" dirty="0" smtClean="0">
                <a:latin typeface="Simplified Arabic" pitchFamily="18" charset="-78"/>
                <a:cs typeface="Simplified Arabic" pitchFamily="18" charset="-78"/>
              </a:rPr>
              <a:t>تعترضه </a:t>
            </a:r>
            <a:r>
              <a:rPr lang="ar-SA" sz="2800" dirty="0">
                <a:latin typeface="Simplified Arabic" pitchFamily="18" charset="-78"/>
                <a:cs typeface="Simplified Arabic" pitchFamily="18" charset="-78"/>
              </a:rPr>
              <a:t>عند تنفيذ </a:t>
            </a:r>
            <a:r>
              <a:rPr lang="ar-SA" sz="2800" dirty="0" smtClean="0">
                <a:latin typeface="Simplified Arabic" pitchFamily="18" charset="-78"/>
                <a:cs typeface="Simplified Arabic" pitchFamily="18" charset="-78"/>
              </a:rPr>
              <a:t>البحث</a:t>
            </a:r>
            <a:endParaRPr lang="en-US" sz="2800" dirty="0">
              <a:latin typeface="Simplified Arabic" pitchFamily="18" charset="-78"/>
              <a:cs typeface="Simplified Arabic" pitchFamily="18" charset="-78"/>
            </a:endParaRPr>
          </a:p>
          <a:p>
            <a:pPr algn="r" rtl="1">
              <a:lnSpc>
                <a:spcPct val="150000"/>
              </a:lnSpc>
            </a:pPr>
            <a:r>
              <a:rPr lang="ar-SA" sz="2800" dirty="0">
                <a:latin typeface="Simplified Arabic" pitchFamily="18" charset="-78"/>
                <a:cs typeface="Simplified Arabic" pitchFamily="18" charset="-78"/>
              </a:rPr>
              <a:t> كما تضمن</a:t>
            </a:r>
            <a:r>
              <a:rPr lang="en-US" sz="2800" dirty="0">
                <a:latin typeface="Simplified Arabic" pitchFamily="18" charset="-78"/>
                <a:cs typeface="Simplified Arabic" pitchFamily="18" charset="-78"/>
              </a:rPr>
              <a:t> </a:t>
            </a:r>
            <a:r>
              <a:rPr lang="ar-SA" sz="2800" dirty="0">
                <a:latin typeface="Simplified Arabic" pitchFamily="18" charset="-78"/>
                <a:cs typeface="Simplified Arabic" pitchFamily="18" charset="-78"/>
              </a:rPr>
              <a:t>للباحث توفير الوقت والجهد </a:t>
            </a:r>
            <a:r>
              <a:rPr lang="ar-SA" sz="2800" dirty="0" smtClean="0">
                <a:latin typeface="Simplified Arabic" pitchFamily="18" charset="-78"/>
                <a:cs typeface="Simplified Arabic" pitchFamily="18" charset="-78"/>
              </a:rPr>
              <a:t>والمال</a:t>
            </a:r>
          </a:p>
        </p:txBody>
      </p:sp>
      <p:sp>
        <p:nvSpPr>
          <p:cNvPr id="7" name="عنصر نائب لرقم الشريحة 6"/>
          <p:cNvSpPr>
            <a:spLocks noGrp="1"/>
          </p:cNvSpPr>
          <p:nvPr>
            <p:ph type="sldNum" sz="quarter" idx="12"/>
          </p:nvPr>
        </p:nvSpPr>
        <p:spPr/>
        <p:txBody>
          <a:bodyPr/>
          <a:lstStyle/>
          <a:p>
            <a:fld id="{C39E874F-B357-4D81-93EE-A63801E01A9A}" type="slidenum">
              <a:rPr lang="en-US" smtClean="0"/>
              <a:t>8</a:t>
            </a:fld>
            <a:endParaRPr lang="en-US"/>
          </a:p>
        </p:txBody>
      </p:sp>
    </p:spTree>
    <p:extLst>
      <p:ext uri="{BB962C8B-B14F-4D97-AF65-F5344CB8AC3E}">
        <p14:creationId xmlns:p14="http://schemas.microsoft.com/office/powerpoint/2010/main" val="668968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762000" y="914400"/>
            <a:ext cx="7924800" cy="4876799"/>
          </a:xfrm>
        </p:spPr>
        <p:txBody>
          <a:bodyPr>
            <a:noAutofit/>
          </a:bodyPr>
          <a:lstStyle/>
          <a:p>
            <a:pPr algn="r" rtl="1">
              <a:lnSpc>
                <a:spcPct val="150000"/>
              </a:lnSpc>
            </a:pPr>
            <a:r>
              <a:rPr lang="ar-SA" sz="2800" dirty="0" smtClean="0">
                <a:latin typeface="Simplified Arabic" pitchFamily="18" charset="-78"/>
                <a:cs typeface="Simplified Arabic" pitchFamily="18" charset="-78"/>
              </a:rPr>
              <a:t>تساعد </a:t>
            </a:r>
            <a:r>
              <a:rPr lang="ar-SA" sz="2800" dirty="0">
                <a:latin typeface="Simplified Arabic" pitchFamily="18" charset="-78"/>
                <a:cs typeface="Simplified Arabic" pitchFamily="18" charset="-78"/>
              </a:rPr>
              <a:t>الباحث واللجنة </a:t>
            </a:r>
            <a:r>
              <a:rPr lang="ar-SA" sz="2800" dirty="0" err="1">
                <a:latin typeface="Simplified Arabic" pitchFamily="18" charset="-78"/>
                <a:cs typeface="Simplified Arabic" pitchFamily="18" charset="-78"/>
              </a:rPr>
              <a:t>المجيزة</a:t>
            </a:r>
            <a:r>
              <a:rPr lang="ar-SA" sz="2800" dirty="0">
                <a:latin typeface="Simplified Arabic" pitchFamily="18" charset="-78"/>
                <a:cs typeface="Simplified Arabic" pitchFamily="18" charset="-78"/>
              </a:rPr>
              <a:t> لها </a:t>
            </a:r>
            <a:r>
              <a:rPr lang="ar-SA" sz="2800" dirty="0" smtClean="0">
                <a:latin typeface="Simplified Arabic" pitchFamily="18" charset="-78"/>
                <a:cs typeface="Simplified Arabic" pitchFamily="18" charset="-78"/>
              </a:rPr>
              <a:t>في </a:t>
            </a:r>
            <a:r>
              <a:rPr lang="ar-SA" sz="2800" dirty="0">
                <a:latin typeface="Simplified Arabic" pitchFamily="18" charset="-78"/>
                <a:cs typeface="Simplified Arabic" pitchFamily="18" charset="-78"/>
              </a:rPr>
              <a:t>تقويم البحث حتى قبل تنفيذه، وذلك من حيث أهميته، وتقدير حجم الجهد الذي </a:t>
            </a:r>
            <a:r>
              <a:rPr lang="ar-SA" sz="2800" dirty="0" err="1">
                <a:latin typeface="Simplified Arabic" pitchFamily="18" charset="-78"/>
                <a:cs typeface="Simplified Arabic" pitchFamily="18" charset="-78"/>
              </a:rPr>
              <a:t>يتطلبه</a:t>
            </a:r>
            <a:r>
              <a:rPr lang="ar-SA" sz="2800" dirty="0">
                <a:latin typeface="Simplified Arabic" pitchFamily="18" charset="-78"/>
                <a:cs typeface="Simplified Arabic" pitchFamily="18" charset="-78"/>
              </a:rPr>
              <a:t> البحث، وقدرة الباحث</a:t>
            </a:r>
            <a:r>
              <a:rPr lang="ar-SA" sz="2800" dirty="0" smtClean="0">
                <a:latin typeface="Simplified Arabic" pitchFamily="18" charset="-78"/>
                <a:cs typeface="Simplified Arabic" pitchFamily="18" charset="-78"/>
              </a:rPr>
              <a:t>، ووضوح منهجه</a:t>
            </a:r>
            <a:endParaRPr lang="en-US" sz="2800" dirty="0" smtClean="0">
              <a:latin typeface="Simplified Arabic" pitchFamily="18" charset="-78"/>
              <a:cs typeface="Simplified Arabic" pitchFamily="18" charset="-78"/>
            </a:endParaRPr>
          </a:p>
          <a:p>
            <a:pPr algn="r" rtl="1">
              <a:lnSpc>
                <a:spcPct val="150000"/>
              </a:lnSpc>
            </a:pPr>
            <a:r>
              <a:rPr lang="ar-SA" sz="2800" dirty="0" smtClean="0">
                <a:latin typeface="Simplified Arabic" pitchFamily="18" charset="-78"/>
                <a:cs typeface="Simplified Arabic" pitchFamily="18" charset="-78"/>
              </a:rPr>
              <a:t>توفر </a:t>
            </a:r>
            <a:r>
              <a:rPr lang="ar-SA" sz="2800" dirty="0">
                <a:latin typeface="Simplified Arabic" pitchFamily="18" charset="-78"/>
                <a:cs typeface="Simplified Arabic" pitchFamily="18" charset="-78"/>
              </a:rPr>
              <a:t>الخطة المكتوبة للباحث </a:t>
            </a:r>
            <a:r>
              <a:rPr lang="ar-SA" sz="2800" dirty="0" smtClean="0">
                <a:latin typeface="Simplified Arabic" pitchFamily="18" charset="-78"/>
                <a:cs typeface="Simplified Arabic" pitchFamily="18" charset="-78"/>
              </a:rPr>
              <a:t>مرجعاً ومرشداً </a:t>
            </a:r>
            <a:r>
              <a:rPr lang="ar-SA" sz="2800" dirty="0">
                <a:latin typeface="Simplified Arabic" pitchFamily="18" charset="-78"/>
                <a:cs typeface="Simplified Arabic" pitchFamily="18" charset="-78"/>
              </a:rPr>
              <a:t>له أثناء إجرائه للبحث فيسهل عليه الرجوع إليها عند نسيانه بعض العناصر أو </a:t>
            </a:r>
            <a:r>
              <a:rPr lang="ar-SA" sz="2800" dirty="0" smtClean="0">
                <a:latin typeface="Simplified Arabic" pitchFamily="18" charset="-78"/>
                <a:cs typeface="Simplified Arabic" pitchFamily="18" charset="-78"/>
              </a:rPr>
              <a:t>في </a:t>
            </a:r>
            <a:r>
              <a:rPr lang="ar-SA" sz="2800" dirty="0">
                <a:latin typeface="Simplified Arabic" pitchFamily="18" charset="-78"/>
                <a:cs typeface="Simplified Arabic" pitchFamily="18" charset="-78"/>
              </a:rPr>
              <a:t>حالة حدوث طارئ ما، ولهذا فإن وجود خطة مكتوبة يساعد الباحث على تقويم موقفه من الخطوات المتبقية من </a:t>
            </a:r>
            <a:r>
              <a:rPr lang="ar-SA" sz="2800" dirty="0" smtClean="0">
                <a:latin typeface="Simplified Arabic" pitchFamily="18" charset="-78"/>
                <a:cs typeface="Simplified Arabic" pitchFamily="18" charset="-78"/>
              </a:rPr>
              <a:t>البحث</a:t>
            </a:r>
            <a:endParaRPr lang="ar-SA" sz="2800" dirty="0"/>
          </a:p>
        </p:txBody>
      </p:sp>
      <p:sp>
        <p:nvSpPr>
          <p:cNvPr id="6" name="عنصر نائب لرقم الشريحة 5"/>
          <p:cNvSpPr>
            <a:spLocks noGrp="1"/>
          </p:cNvSpPr>
          <p:nvPr>
            <p:ph type="sldNum" sz="quarter" idx="12"/>
          </p:nvPr>
        </p:nvSpPr>
        <p:spPr/>
        <p:txBody>
          <a:bodyPr/>
          <a:lstStyle/>
          <a:p>
            <a:fld id="{C39E874F-B357-4D81-93EE-A63801E01A9A}" type="slidenum">
              <a:rPr lang="en-US" smtClean="0"/>
              <a:t>9</a:t>
            </a:fld>
            <a:endParaRPr lang="en-US"/>
          </a:p>
        </p:txBody>
      </p:sp>
    </p:spTree>
    <p:extLst>
      <p:ext uri="{BB962C8B-B14F-4D97-AF65-F5344CB8AC3E}">
        <p14:creationId xmlns:p14="http://schemas.microsoft.com/office/powerpoint/2010/main" val="370014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4479</TotalTime>
  <Words>1598</Words>
  <Application>Microsoft Office PowerPoint</Application>
  <PresentationFormat>عرض على الشاشة (3:4)‏</PresentationFormat>
  <Paragraphs>296</Paragraphs>
  <Slides>60</Slides>
  <Notes>4</Notes>
  <HiddenSlides>0</HiddenSlides>
  <MMClips>0</MMClips>
  <ScaleCrop>false</ScaleCrop>
  <HeadingPairs>
    <vt:vector size="6" baseType="variant">
      <vt:variant>
        <vt:lpstr>الخطوط المستخدمة</vt:lpstr>
      </vt:variant>
      <vt:variant>
        <vt:i4>12</vt:i4>
      </vt:variant>
      <vt:variant>
        <vt:lpstr>نسق</vt:lpstr>
      </vt:variant>
      <vt:variant>
        <vt:i4>1</vt:i4>
      </vt:variant>
      <vt:variant>
        <vt:lpstr>عناوين الشرائح</vt:lpstr>
      </vt:variant>
      <vt:variant>
        <vt:i4>60</vt:i4>
      </vt:variant>
    </vt:vector>
  </HeadingPairs>
  <TitlesOfParts>
    <vt:vector size="73" baseType="lpstr">
      <vt:lpstr>AdvertisingExtraBold</vt:lpstr>
      <vt:lpstr>Angsana New</vt:lpstr>
      <vt:lpstr>Arabic Typesetting</vt:lpstr>
      <vt:lpstr>Arial</vt:lpstr>
      <vt:lpstr>Calibri</vt:lpstr>
      <vt:lpstr>Century Gothic</vt:lpstr>
      <vt:lpstr>PT Bold Broken</vt:lpstr>
      <vt:lpstr>Sakkal Majalla</vt:lpstr>
      <vt:lpstr>Simplified Arabic</vt:lpstr>
      <vt:lpstr>Tahoma</vt:lpstr>
      <vt:lpstr>Wingdings</vt:lpstr>
      <vt:lpstr>Wingdings 3</vt:lpstr>
      <vt:lpstr>ربطة</vt:lpstr>
      <vt:lpstr>عرض تقديمي في PowerPoint</vt:lpstr>
      <vt:lpstr>نشاط 1</vt:lpstr>
      <vt:lpstr>أهداف الورشة</vt:lpstr>
      <vt:lpstr>عرض تقديمي في PowerPoint</vt:lpstr>
      <vt:lpstr>مكونات خطة البحث</vt:lpstr>
      <vt:lpstr>نشاط 2</vt:lpstr>
      <vt:lpstr>أهمية خطة البحث</vt:lpstr>
      <vt:lpstr>عرض تقديمي في PowerPoint</vt:lpstr>
      <vt:lpstr>عرض تقديمي في PowerPoint</vt:lpstr>
      <vt:lpstr>أما الهدف الرئيس  فهو أن يقنع الطالب الأساتذة وأعضاء هيئة مناقشة الخطط (السمنار) أن البحث يسد حاجة مهمة نظرياً وعملياً في مجال التخصص. </vt:lpstr>
      <vt:lpstr>  أن الطالب يفهم تماماً مشكلته البحثية، ولديه إلمام بالمعارف والمهارات اللازمة للقيام بالبحث، وأنه قد حدد بحثه تحديداً واضحاً يساعد على أن يبدأ العمل فيه فور تسجيل الموضوع، ومن ثم يشرف عليه أحد الأساتذة المتخصصين في القسم</vt:lpstr>
      <vt:lpstr>تعريف خطة البحث</vt:lpstr>
      <vt:lpstr>تعنى خطة البحث : التصور المستقبلى  المسبق لطريقة تنفيذ البحث و جمع المادة العلمية، وطريقة معالجتها أو تحليلها، وطريقة عرض نتائج البحث بعد التنفيذ.  وهي الخطوات شبه التفصيلية والقواعد التي سيلتزم بها الباحث أثناء عملية البحث. </vt:lpstr>
      <vt:lpstr>وتعرف خطة البحث بصفة عامة بأنها: " الخطوط العريضة التي يسترشد بها الباحث عند تنفيذ دراسته ” وتشبه بالبوصلة التي يُدرك بها السائر إلى أين يسير، ويسترشد بها في مسيرته. </vt:lpstr>
      <vt:lpstr>خطوات اعداد خطة البحث</vt:lpstr>
      <vt:lpstr>نشاط 3</vt:lpstr>
      <vt:lpstr>معايير اختيار موضوع البحث</vt:lpstr>
      <vt:lpstr>عرض تقديمي في PowerPoint</vt:lpstr>
      <vt:lpstr>العنوان</vt:lpstr>
      <vt:lpstr>عرض تقديمي في PowerPoint</vt:lpstr>
      <vt:lpstr>يجب أن يتميز بالوضوح وسهولة اللغة والعبارات القصيرة المختصرة والدقة في التعبير بحيث يبلور مشكلة البحث ويحدد ابعادها وجوانبها الرئيسية.</vt:lpstr>
      <vt:lpstr>عرض تقديمي في PowerPoint</vt:lpstr>
      <vt:lpstr>العناصر الرئيسية في عنوان البحث</vt:lpstr>
      <vt:lpstr>«فاعلية الإشراف التعاوني في مكاتب التعليم من وجهة نظر المشرفات التربويات»</vt:lpstr>
      <vt:lpstr>المقدمة</vt:lpstr>
      <vt:lpstr>عرض تقديمي في PowerPoint</vt:lpstr>
      <vt:lpstr>عرض تقديمي في PowerPoint</vt:lpstr>
      <vt:lpstr>نشاط 4</vt:lpstr>
      <vt:lpstr>مشكلة البحث</vt:lpstr>
      <vt:lpstr>عرض تقديمي في PowerPoint</vt:lpstr>
      <vt:lpstr>عرض تقديمي في PowerPoint</vt:lpstr>
      <vt:lpstr>عرض تقديمي في PowerPoint</vt:lpstr>
      <vt:lpstr>معايير تقويم مشكلة البحث</vt:lpstr>
      <vt:lpstr>عرض تقديمي في PowerPoint</vt:lpstr>
      <vt:lpstr>عرض تقديمي في PowerPoint</vt:lpstr>
      <vt:lpstr>عرض تقديمي في PowerPoint</vt:lpstr>
      <vt:lpstr>  أهمية البحث </vt:lpstr>
      <vt:lpstr>عرض تقديمي في PowerPoint</vt:lpstr>
      <vt:lpstr>عرض تقديمي في PowerPoint</vt:lpstr>
      <vt:lpstr>نشاط 5</vt:lpstr>
      <vt:lpstr>حدود البحث</vt:lpstr>
      <vt:lpstr>عرض تقديمي في PowerPoint</vt:lpstr>
      <vt:lpstr>عرض تقديمي في PowerPoint</vt:lpstr>
      <vt:lpstr>نشاط 6</vt:lpstr>
      <vt:lpstr>مصطلحات البحث</vt:lpstr>
      <vt:lpstr>عرض تقديمي في PowerPoint</vt:lpstr>
      <vt:lpstr> الدراسات السابقة</vt:lpstr>
      <vt:lpstr>عرض تقديمي في PowerPoint</vt:lpstr>
      <vt:lpstr>تقديم موجز عن الدراسات السابقة العربية أو الأجنبية ذات الصلة بالبحث، وعرضها بشكل منطقي في فقرات غير مرقمة. ويراعى أن يتم توضيح أوجه الاتفاق والاختلاف بين تلك الدراسات وما يميز البحث الحالية عنها.</vt:lpstr>
      <vt:lpstr>منهج البحث واجراءاتها</vt:lpstr>
      <vt:lpstr>عرض تقديمي في PowerPoint</vt:lpstr>
      <vt:lpstr>عرض تقديمي في PowerPoint</vt:lpstr>
      <vt:lpstr>أمثلة على بعض المناهج الحديثة</vt:lpstr>
      <vt:lpstr>فاعلية الإشراف التعاوني في.... واقع الخدمات الانتقالية في ... مدى مساهمة غرف المصادر في.. دور الاستراتيجيات الحديثة في ...</vt:lpstr>
      <vt:lpstr>التصور المبدئي لفصول البحث</vt:lpstr>
      <vt:lpstr>عرض تقديمي في PowerPoint</vt:lpstr>
      <vt:lpstr>عرض تقديمي في PowerPoint</vt:lpstr>
      <vt:lpstr>المراجع</vt:lpstr>
      <vt:lpstr>   عرض قائمة المصادر والمراجع والدراسات التي تم الرجوع لها في إعداد الخطة باتباع أسلوب جمعية علم النفس الأمريكية APA.</vt:lpstr>
      <vt:lpstr>عرض تقديمي في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وداد</cp:lastModifiedBy>
  <cp:revision>134</cp:revision>
  <dcterms:created xsi:type="dcterms:W3CDTF">2013-02-12T09:52:55Z</dcterms:created>
  <dcterms:modified xsi:type="dcterms:W3CDTF">2016-09-25T19:45:25Z</dcterms:modified>
</cp:coreProperties>
</file>