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62"/>
  </p:notesMasterIdLst>
  <p:sldIdLst>
    <p:sldId id="256" r:id="rId2"/>
    <p:sldId id="342" r:id="rId3"/>
    <p:sldId id="343" r:id="rId4"/>
    <p:sldId id="309" r:id="rId5"/>
    <p:sldId id="396" r:id="rId6"/>
    <p:sldId id="380" r:id="rId7"/>
    <p:sldId id="386" r:id="rId8"/>
    <p:sldId id="350" r:id="rId9"/>
    <p:sldId id="385" r:id="rId10"/>
    <p:sldId id="358" r:id="rId11"/>
    <p:sldId id="359" r:id="rId12"/>
    <p:sldId id="360" r:id="rId13"/>
    <p:sldId id="361" r:id="rId14"/>
    <p:sldId id="362" r:id="rId15"/>
    <p:sldId id="363" r:id="rId16"/>
    <p:sldId id="381" r:id="rId17"/>
    <p:sldId id="387" r:id="rId18"/>
    <p:sldId id="345" r:id="rId19"/>
    <p:sldId id="364" r:id="rId20"/>
    <p:sldId id="308" r:id="rId21"/>
    <p:sldId id="365" r:id="rId22"/>
    <p:sldId id="316" r:id="rId23"/>
    <p:sldId id="393" r:id="rId24"/>
    <p:sldId id="394" r:id="rId25"/>
    <p:sldId id="366" r:id="rId26"/>
    <p:sldId id="319" r:id="rId27"/>
    <p:sldId id="328" r:id="rId28"/>
    <p:sldId id="382" r:id="rId29"/>
    <p:sldId id="368" r:id="rId30"/>
    <p:sldId id="318" r:id="rId31"/>
    <p:sldId id="329" r:id="rId32"/>
    <p:sldId id="321" r:id="rId33"/>
    <p:sldId id="369" r:id="rId34"/>
    <p:sldId id="322" r:id="rId35"/>
    <p:sldId id="323" r:id="rId36"/>
    <p:sldId id="331" r:id="rId37"/>
    <p:sldId id="371" r:id="rId38"/>
    <p:sldId id="335" r:id="rId39"/>
    <p:sldId id="325" r:id="rId40"/>
    <p:sldId id="383" r:id="rId41"/>
    <p:sldId id="388" r:id="rId42"/>
    <p:sldId id="372" r:id="rId43"/>
    <p:sldId id="336" r:id="rId44"/>
    <p:sldId id="384" r:id="rId45"/>
    <p:sldId id="389" r:id="rId46"/>
    <p:sldId id="373" r:id="rId47"/>
    <p:sldId id="374" r:id="rId48"/>
    <p:sldId id="337" r:id="rId49"/>
    <p:sldId id="375" r:id="rId50"/>
    <p:sldId id="390" r:id="rId51"/>
    <p:sldId id="376" r:id="rId52"/>
    <p:sldId id="339" r:id="rId53"/>
    <p:sldId id="397" r:id="rId54"/>
    <p:sldId id="398" r:id="rId55"/>
    <p:sldId id="391" r:id="rId56"/>
    <p:sldId id="377" r:id="rId57"/>
    <p:sldId id="378" r:id="rId58"/>
    <p:sldId id="392" r:id="rId59"/>
    <p:sldId id="379" r:id="rId60"/>
    <p:sldId id="39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5B"/>
    <a:srgbClr val="EDE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48"/>
      </p:cViewPr>
      <p:guideLst>
        <p:guide orient="horz" pos="2160"/>
        <p:guide pos="2880"/>
      </p:guideLst>
    </p:cSldViewPr>
  </p:slideViewPr>
  <p:notesTextViewPr>
    <p:cViewPr>
      <p:scale>
        <a:sx n="1" d="1"/>
        <a:sy n="1" d="1"/>
      </p:scale>
      <p:origin x="0" y="0"/>
    </p:cViewPr>
  </p:notesTextViewPr>
  <p:sorterViewPr>
    <p:cViewPr>
      <p:scale>
        <a:sx n="100" d="100"/>
        <a:sy n="100" d="100"/>
      </p:scale>
      <p:origin x="0" y="-148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8623C-0F42-4E77-AECC-5117BF6E0D54}"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2240F73C-E791-4F01-9689-D065D076CA64}">
      <dgm:prSet phldrT="[نص]"/>
      <dgm:spPr/>
      <dgm:t>
        <a:bodyPr/>
        <a:lstStyle/>
        <a:p>
          <a:pPr rtl="1"/>
          <a:r>
            <a:rPr lang="ar-SA" dirty="0"/>
            <a:t>المعالجة / المنهج</a:t>
          </a:r>
        </a:p>
      </dgm:t>
    </dgm:pt>
    <dgm:pt modelId="{D790AFBE-BEFE-4DD3-9B0E-0FACC597FB62}" type="parTrans" cxnId="{B315DFC7-2E2E-4E4D-840D-DB9EBC5558AE}">
      <dgm:prSet/>
      <dgm:spPr/>
      <dgm:t>
        <a:bodyPr/>
        <a:lstStyle/>
        <a:p>
          <a:pPr rtl="1"/>
          <a:endParaRPr lang="ar-SA"/>
        </a:p>
      </dgm:t>
    </dgm:pt>
    <dgm:pt modelId="{3C8B1C05-8EA1-46E8-9F31-0A6120B9BB45}" type="sibTrans" cxnId="{B315DFC7-2E2E-4E4D-840D-DB9EBC5558AE}">
      <dgm:prSet/>
      <dgm:spPr/>
      <dgm:t>
        <a:bodyPr/>
        <a:lstStyle/>
        <a:p>
          <a:pPr rtl="1"/>
          <a:endParaRPr lang="ar-SA"/>
        </a:p>
      </dgm:t>
    </dgm:pt>
    <dgm:pt modelId="{5AE172A5-CD4C-409C-AFAB-CF5A6B880DD3}">
      <dgm:prSet phldrT="[نص]"/>
      <dgm:spPr/>
      <dgm:t>
        <a:bodyPr/>
        <a:lstStyle/>
        <a:p>
          <a:pPr rtl="1"/>
          <a:r>
            <a:rPr lang="ar-SA" dirty="0"/>
            <a:t>منهج وصفي</a:t>
          </a:r>
        </a:p>
      </dgm:t>
    </dgm:pt>
    <dgm:pt modelId="{7379FB11-0B90-4F8B-A841-0BFFA2E2A0B7}" type="parTrans" cxnId="{B185F307-F408-4678-9AB1-8A73FA141617}">
      <dgm:prSet/>
      <dgm:spPr/>
      <dgm:t>
        <a:bodyPr/>
        <a:lstStyle/>
        <a:p>
          <a:pPr rtl="1"/>
          <a:endParaRPr lang="ar-SA"/>
        </a:p>
      </dgm:t>
    </dgm:pt>
    <dgm:pt modelId="{3A2DCEC2-3B22-4D9B-8C82-9FA9070C8EBF}" type="sibTrans" cxnId="{B185F307-F408-4678-9AB1-8A73FA141617}">
      <dgm:prSet/>
      <dgm:spPr/>
      <dgm:t>
        <a:bodyPr/>
        <a:lstStyle/>
        <a:p>
          <a:pPr rtl="1"/>
          <a:endParaRPr lang="ar-SA"/>
        </a:p>
      </dgm:t>
    </dgm:pt>
    <dgm:pt modelId="{C1017534-B256-408E-A2A6-301B409D76B8}">
      <dgm:prSet phldrT="[نص]"/>
      <dgm:spPr/>
      <dgm:t>
        <a:bodyPr/>
        <a:lstStyle/>
        <a:p>
          <a:pPr rtl="1"/>
          <a:r>
            <a:rPr lang="ar-SA" dirty="0"/>
            <a:t>العينة</a:t>
          </a:r>
        </a:p>
      </dgm:t>
    </dgm:pt>
    <dgm:pt modelId="{73E80F77-E936-4181-B5E5-588F7060A0E9}" type="parTrans" cxnId="{4BFF1E64-86C0-486B-AEE9-9FCF8D2A3472}">
      <dgm:prSet/>
      <dgm:spPr/>
      <dgm:t>
        <a:bodyPr/>
        <a:lstStyle/>
        <a:p>
          <a:pPr rtl="1"/>
          <a:endParaRPr lang="ar-SA"/>
        </a:p>
      </dgm:t>
    </dgm:pt>
    <dgm:pt modelId="{EBC64F54-837E-4CE5-849E-C84D23C1EED4}" type="sibTrans" cxnId="{4BFF1E64-86C0-486B-AEE9-9FCF8D2A3472}">
      <dgm:prSet/>
      <dgm:spPr/>
      <dgm:t>
        <a:bodyPr/>
        <a:lstStyle/>
        <a:p>
          <a:pPr rtl="1"/>
          <a:endParaRPr lang="ar-SA"/>
        </a:p>
      </dgm:t>
    </dgm:pt>
    <dgm:pt modelId="{EF3E2156-0105-4D16-B974-91E67A559F79}">
      <dgm:prSet phldrT="[نص]"/>
      <dgm:spPr/>
      <dgm:t>
        <a:bodyPr/>
        <a:lstStyle/>
        <a:p>
          <a:pPr rtl="1"/>
          <a:r>
            <a:rPr lang="ar-SA" dirty="0"/>
            <a:t>المشرفات</a:t>
          </a:r>
        </a:p>
      </dgm:t>
    </dgm:pt>
    <dgm:pt modelId="{3FD35F4E-44DE-4DF8-A9FD-32B3BF012ADA}" type="parTrans" cxnId="{48B60A93-3886-4485-9AE5-6C54113B987E}">
      <dgm:prSet/>
      <dgm:spPr/>
      <dgm:t>
        <a:bodyPr/>
        <a:lstStyle/>
        <a:p>
          <a:pPr rtl="1"/>
          <a:endParaRPr lang="ar-SA"/>
        </a:p>
      </dgm:t>
    </dgm:pt>
    <dgm:pt modelId="{D7569831-7770-4475-A07F-9CA31C5204C9}" type="sibTrans" cxnId="{48B60A93-3886-4485-9AE5-6C54113B987E}">
      <dgm:prSet/>
      <dgm:spPr/>
      <dgm:t>
        <a:bodyPr/>
        <a:lstStyle/>
        <a:p>
          <a:pPr rtl="1"/>
          <a:endParaRPr lang="ar-SA"/>
        </a:p>
      </dgm:t>
    </dgm:pt>
    <dgm:pt modelId="{AFE7E9A1-314E-4E3A-9F2A-A006575E199B}">
      <dgm:prSet phldrT="[نص]"/>
      <dgm:spPr/>
      <dgm:t>
        <a:bodyPr/>
        <a:lstStyle/>
        <a:p>
          <a:pPr rtl="1"/>
          <a:r>
            <a:rPr lang="ar-SA" dirty="0"/>
            <a:t>المكان</a:t>
          </a:r>
        </a:p>
      </dgm:t>
    </dgm:pt>
    <dgm:pt modelId="{6286555F-8862-4B85-B88C-330221A72A88}" type="parTrans" cxnId="{F1E49583-C6D4-4B81-B79D-43D1D38FF79B}">
      <dgm:prSet/>
      <dgm:spPr/>
      <dgm:t>
        <a:bodyPr/>
        <a:lstStyle/>
        <a:p>
          <a:pPr rtl="1"/>
          <a:endParaRPr lang="ar-SA"/>
        </a:p>
      </dgm:t>
    </dgm:pt>
    <dgm:pt modelId="{DEAE9E1D-5E45-4578-8CB6-4477E803B05E}" type="sibTrans" cxnId="{F1E49583-C6D4-4B81-B79D-43D1D38FF79B}">
      <dgm:prSet/>
      <dgm:spPr/>
      <dgm:t>
        <a:bodyPr/>
        <a:lstStyle/>
        <a:p>
          <a:pPr rtl="1"/>
          <a:endParaRPr lang="ar-SA"/>
        </a:p>
      </dgm:t>
    </dgm:pt>
    <dgm:pt modelId="{EBA9E117-4B6E-4692-9757-DAEF54A20C69}">
      <dgm:prSet phldrT="[نص]"/>
      <dgm:spPr/>
      <dgm:t>
        <a:bodyPr/>
        <a:lstStyle/>
        <a:p>
          <a:pPr rtl="1"/>
          <a:r>
            <a:rPr lang="ar-SA" dirty="0"/>
            <a:t>مكاتب التعليم في منطقة الرياض</a:t>
          </a:r>
        </a:p>
      </dgm:t>
    </dgm:pt>
    <dgm:pt modelId="{3B504CA1-2F3D-42FA-9FE6-080582E705C4}" type="parTrans" cxnId="{D5A41A37-7FDC-45C1-9B8B-AADB9E317993}">
      <dgm:prSet/>
      <dgm:spPr/>
      <dgm:t>
        <a:bodyPr/>
        <a:lstStyle/>
        <a:p>
          <a:pPr rtl="1"/>
          <a:endParaRPr lang="ar-SA"/>
        </a:p>
      </dgm:t>
    </dgm:pt>
    <dgm:pt modelId="{E67DABC1-E8E2-4DE9-A5B0-BB947591D23B}" type="sibTrans" cxnId="{D5A41A37-7FDC-45C1-9B8B-AADB9E317993}">
      <dgm:prSet/>
      <dgm:spPr/>
      <dgm:t>
        <a:bodyPr/>
        <a:lstStyle/>
        <a:p>
          <a:pPr rtl="1"/>
          <a:endParaRPr lang="ar-SA"/>
        </a:p>
      </dgm:t>
    </dgm:pt>
    <dgm:pt modelId="{D568E3A0-C1E2-4B0C-B3F1-92386F121C76}">
      <dgm:prSet/>
      <dgm:spPr/>
      <dgm:t>
        <a:bodyPr/>
        <a:lstStyle/>
        <a:p>
          <a:pPr rtl="1"/>
          <a:r>
            <a:rPr lang="ar-SA" dirty="0"/>
            <a:t>الوحدة أو الموضوع</a:t>
          </a:r>
        </a:p>
      </dgm:t>
    </dgm:pt>
    <dgm:pt modelId="{401CA646-66F4-477C-A600-0101526A3B70}" type="parTrans" cxnId="{98F2A644-1AC0-492B-9ACF-895A61CC8D25}">
      <dgm:prSet/>
      <dgm:spPr/>
      <dgm:t>
        <a:bodyPr/>
        <a:lstStyle/>
        <a:p>
          <a:pPr rtl="1"/>
          <a:endParaRPr lang="ar-SA"/>
        </a:p>
      </dgm:t>
    </dgm:pt>
    <dgm:pt modelId="{FDA34905-13D9-4B7A-AD1A-7E193FFA79D9}" type="sibTrans" cxnId="{98F2A644-1AC0-492B-9ACF-895A61CC8D25}">
      <dgm:prSet/>
      <dgm:spPr/>
      <dgm:t>
        <a:bodyPr/>
        <a:lstStyle/>
        <a:p>
          <a:pPr rtl="1"/>
          <a:endParaRPr lang="ar-SA"/>
        </a:p>
      </dgm:t>
    </dgm:pt>
    <dgm:pt modelId="{09526B92-1C41-47C5-A40C-62B50345B2EC}">
      <dgm:prSet/>
      <dgm:spPr/>
      <dgm:t>
        <a:bodyPr/>
        <a:lstStyle/>
        <a:p>
          <a:pPr rtl="1"/>
          <a:r>
            <a:rPr lang="ar-SA" dirty="0"/>
            <a:t>الإشراف التعاوني</a:t>
          </a:r>
        </a:p>
      </dgm:t>
    </dgm:pt>
    <dgm:pt modelId="{E0E3D727-69E9-4FDE-8395-94CE175A4FA8}" type="parTrans" cxnId="{E172BF28-A415-433D-B5A0-76C18B6BF81D}">
      <dgm:prSet/>
      <dgm:spPr/>
      <dgm:t>
        <a:bodyPr/>
        <a:lstStyle/>
        <a:p>
          <a:pPr rtl="1"/>
          <a:endParaRPr lang="ar-SA"/>
        </a:p>
      </dgm:t>
    </dgm:pt>
    <dgm:pt modelId="{3A1DAC28-E6C9-47A1-8382-6CDAE4EC0C65}" type="sibTrans" cxnId="{E172BF28-A415-433D-B5A0-76C18B6BF81D}">
      <dgm:prSet/>
      <dgm:spPr/>
      <dgm:t>
        <a:bodyPr/>
        <a:lstStyle/>
        <a:p>
          <a:pPr rtl="1"/>
          <a:endParaRPr lang="ar-SA"/>
        </a:p>
      </dgm:t>
    </dgm:pt>
    <dgm:pt modelId="{934BE756-F219-4C72-B0FE-64BDA69E7D09}">
      <dgm:prSet/>
      <dgm:spPr/>
      <dgm:t>
        <a:bodyPr/>
        <a:lstStyle/>
        <a:p>
          <a:pPr rtl="1"/>
          <a:endParaRPr lang="ar-SA" dirty="0"/>
        </a:p>
      </dgm:t>
    </dgm:pt>
    <dgm:pt modelId="{D01F7C7F-4FB2-4D0C-8A94-373641036F98}" type="parTrans" cxnId="{514CB0C0-F5E5-4BA3-8BED-FF9677A73B59}">
      <dgm:prSet/>
      <dgm:spPr/>
      <dgm:t>
        <a:bodyPr/>
        <a:lstStyle/>
        <a:p>
          <a:pPr rtl="1"/>
          <a:endParaRPr lang="ar-SA"/>
        </a:p>
      </dgm:t>
    </dgm:pt>
    <dgm:pt modelId="{EC87E545-D492-4B56-907F-5B694FFB42FD}" type="sibTrans" cxnId="{514CB0C0-F5E5-4BA3-8BED-FF9677A73B59}">
      <dgm:prSet/>
      <dgm:spPr/>
      <dgm:t>
        <a:bodyPr/>
        <a:lstStyle/>
        <a:p>
          <a:pPr rtl="1"/>
          <a:endParaRPr lang="ar-SA"/>
        </a:p>
      </dgm:t>
    </dgm:pt>
    <dgm:pt modelId="{2C309ED9-4948-4A3D-B25C-05AE2FAEE089}" type="pres">
      <dgm:prSet presAssocID="{2C78623C-0F42-4E77-AECC-5117BF6E0D54}" presName="Name0" presStyleCnt="0">
        <dgm:presLayoutVars>
          <dgm:dir/>
          <dgm:animLvl val="lvl"/>
          <dgm:resizeHandles val="exact"/>
        </dgm:presLayoutVars>
      </dgm:prSet>
      <dgm:spPr/>
    </dgm:pt>
    <dgm:pt modelId="{0612452D-B579-40D2-B526-3466B83A6F52}" type="pres">
      <dgm:prSet presAssocID="{2240F73C-E791-4F01-9689-D065D076CA64}" presName="composite" presStyleCnt="0"/>
      <dgm:spPr/>
    </dgm:pt>
    <dgm:pt modelId="{68F572FF-EB45-4CBA-82AD-952D0181BD7F}" type="pres">
      <dgm:prSet presAssocID="{2240F73C-E791-4F01-9689-D065D076CA64}" presName="parTx" presStyleLbl="alignNode1" presStyleIdx="0" presStyleCnt="4">
        <dgm:presLayoutVars>
          <dgm:chMax val="0"/>
          <dgm:chPref val="0"/>
          <dgm:bulletEnabled val="1"/>
        </dgm:presLayoutVars>
      </dgm:prSet>
      <dgm:spPr/>
    </dgm:pt>
    <dgm:pt modelId="{FE30A310-F9F9-445E-94F0-23FB1B4B2900}" type="pres">
      <dgm:prSet presAssocID="{2240F73C-E791-4F01-9689-D065D076CA64}" presName="desTx" presStyleLbl="alignAccFollowNode1" presStyleIdx="0" presStyleCnt="4">
        <dgm:presLayoutVars>
          <dgm:bulletEnabled val="1"/>
        </dgm:presLayoutVars>
      </dgm:prSet>
      <dgm:spPr/>
    </dgm:pt>
    <dgm:pt modelId="{682D2760-F443-4AA9-8423-C12779B1F589}" type="pres">
      <dgm:prSet presAssocID="{3C8B1C05-8EA1-46E8-9F31-0A6120B9BB45}" presName="space" presStyleCnt="0"/>
      <dgm:spPr/>
    </dgm:pt>
    <dgm:pt modelId="{DED8215A-A6A0-49E9-843B-DDEBB51C5C43}" type="pres">
      <dgm:prSet presAssocID="{D568E3A0-C1E2-4B0C-B3F1-92386F121C76}" presName="composite" presStyleCnt="0"/>
      <dgm:spPr/>
    </dgm:pt>
    <dgm:pt modelId="{DC037BCB-D1CE-46DC-A0AE-F38B2EA57243}" type="pres">
      <dgm:prSet presAssocID="{D568E3A0-C1E2-4B0C-B3F1-92386F121C76}" presName="parTx" presStyleLbl="alignNode1" presStyleIdx="1" presStyleCnt="4">
        <dgm:presLayoutVars>
          <dgm:chMax val="0"/>
          <dgm:chPref val="0"/>
          <dgm:bulletEnabled val="1"/>
        </dgm:presLayoutVars>
      </dgm:prSet>
      <dgm:spPr/>
    </dgm:pt>
    <dgm:pt modelId="{52131205-AFA6-43C3-B3F9-74F19764588D}" type="pres">
      <dgm:prSet presAssocID="{D568E3A0-C1E2-4B0C-B3F1-92386F121C76}" presName="desTx" presStyleLbl="alignAccFollowNode1" presStyleIdx="1" presStyleCnt="4">
        <dgm:presLayoutVars>
          <dgm:bulletEnabled val="1"/>
        </dgm:presLayoutVars>
      </dgm:prSet>
      <dgm:spPr/>
    </dgm:pt>
    <dgm:pt modelId="{9068539B-A1C6-4E71-9C09-AC53A02D80F3}" type="pres">
      <dgm:prSet presAssocID="{FDA34905-13D9-4B7A-AD1A-7E193FFA79D9}" presName="space" presStyleCnt="0"/>
      <dgm:spPr/>
    </dgm:pt>
    <dgm:pt modelId="{E25B64B9-2011-45DF-9F78-F01253BBF94C}" type="pres">
      <dgm:prSet presAssocID="{C1017534-B256-408E-A2A6-301B409D76B8}" presName="composite" presStyleCnt="0"/>
      <dgm:spPr/>
    </dgm:pt>
    <dgm:pt modelId="{7ADDAAC0-AAD4-493D-B280-EA171BBB824B}" type="pres">
      <dgm:prSet presAssocID="{C1017534-B256-408E-A2A6-301B409D76B8}" presName="parTx" presStyleLbl="alignNode1" presStyleIdx="2" presStyleCnt="4">
        <dgm:presLayoutVars>
          <dgm:chMax val="0"/>
          <dgm:chPref val="0"/>
          <dgm:bulletEnabled val="1"/>
        </dgm:presLayoutVars>
      </dgm:prSet>
      <dgm:spPr/>
    </dgm:pt>
    <dgm:pt modelId="{DF36B8D4-AAAE-42A0-9768-9FF837BE80D2}" type="pres">
      <dgm:prSet presAssocID="{C1017534-B256-408E-A2A6-301B409D76B8}" presName="desTx" presStyleLbl="alignAccFollowNode1" presStyleIdx="2" presStyleCnt="4">
        <dgm:presLayoutVars>
          <dgm:bulletEnabled val="1"/>
        </dgm:presLayoutVars>
      </dgm:prSet>
      <dgm:spPr/>
    </dgm:pt>
    <dgm:pt modelId="{E126A89D-A451-470B-B783-11DEA71078D0}" type="pres">
      <dgm:prSet presAssocID="{EBC64F54-837E-4CE5-849E-C84D23C1EED4}" presName="space" presStyleCnt="0"/>
      <dgm:spPr/>
    </dgm:pt>
    <dgm:pt modelId="{6CFF8D41-BC7A-4A0D-B91B-E17D7973350D}" type="pres">
      <dgm:prSet presAssocID="{AFE7E9A1-314E-4E3A-9F2A-A006575E199B}" presName="composite" presStyleCnt="0"/>
      <dgm:spPr/>
    </dgm:pt>
    <dgm:pt modelId="{ADF069D6-7FF7-4956-96F6-90F28823CB55}" type="pres">
      <dgm:prSet presAssocID="{AFE7E9A1-314E-4E3A-9F2A-A006575E199B}" presName="parTx" presStyleLbl="alignNode1" presStyleIdx="3" presStyleCnt="4">
        <dgm:presLayoutVars>
          <dgm:chMax val="0"/>
          <dgm:chPref val="0"/>
          <dgm:bulletEnabled val="1"/>
        </dgm:presLayoutVars>
      </dgm:prSet>
      <dgm:spPr/>
    </dgm:pt>
    <dgm:pt modelId="{85E93503-A31F-47F7-B2C6-A13514000FB7}" type="pres">
      <dgm:prSet presAssocID="{AFE7E9A1-314E-4E3A-9F2A-A006575E199B}" presName="desTx" presStyleLbl="alignAccFollowNode1" presStyleIdx="3" presStyleCnt="4">
        <dgm:presLayoutVars>
          <dgm:bulletEnabled val="1"/>
        </dgm:presLayoutVars>
      </dgm:prSet>
      <dgm:spPr/>
    </dgm:pt>
  </dgm:ptLst>
  <dgm:cxnLst>
    <dgm:cxn modelId="{2C4686D3-F56A-408C-ACE9-7C02AEF94B23}" type="presOf" srcId="{C1017534-B256-408E-A2A6-301B409D76B8}" destId="{7ADDAAC0-AAD4-493D-B280-EA171BBB824B}" srcOrd="0" destOrd="0" presId="urn:microsoft.com/office/officeart/2005/8/layout/hList1"/>
    <dgm:cxn modelId="{00DB9C7F-E975-4A8D-82F7-29F3FACAECBE}" type="presOf" srcId="{EBA9E117-4B6E-4692-9757-DAEF54A20C69}" destId="{85E93503-A31F-47F7-B2C6-A13514000FB7}" srcOrd="0" destOrd="0" presId="urn:microsoft.com/office/officeart/2005/8/layout/hList1"/>
    <dgm:cxn modelId="{98F2A644-1AC0-492B-9ACF-895A61CC8D25}" srcId="{2C78623C-0F42-4E77-AECC-5117BF6E0D54}" destId="{D568E3A0-C1E2-4B0C-B3F1-92386F121C76}" srcOrd="1" destOrd="0" parTransId="{401CA646-66F4-477C-A600-0101526A3B70}" sibTransId="{FDA34905-13D9-4B7A-AD1A-7E193FFA79D9}"/>
    <dgm:cxn modelId="{6A0C0C0F-04AA-463F-BBA9-3A98D21F2E2B}" type="presOf" srcId="{D568E3A0-C1E2-4B0C-B3F1-92386F121C76}" destId="{DC037BCB-D1CE-46DC-A0AE-F38B2EA57243}" srcOrd="0" destOrd="0" presId="urn:microsoft.com/office/officeart/2005/8/layout/hList1"/>
    <dgm:cxn modelId="{6C9CBF47-5B1A-4E91-BE80-F78EDE0BB494}" type="presOf" srcId="{2C78623C-0F42-4E77-AECC-5117BF6E0D54}" destId="{2C309ED9-4948-4A3D-B25C-05AE2FAEE089}" srcOrd="0" destOrd="0" presId="urn:microsoft.com/office/officeart/2005/8/layout/hList1"/>
    <dgm:cxn modelId="{74309539-CE76-4BB6-8370-EA21C2CAF28A}" type="presOf" srcId="{EF3E2156-0105-4D16-B974-91E67A559F79}" destId="{DF36B8D4-AAAE-42A0-9768-9FF837BE80D2}" srcOrd="0" destOrd="0" presId="urn:microsoft.com/office/officeart/2005/8/layout/hList1"/>
    <dgm:cxn modelId="{514CB0C0-F5E5-4BA3-8BED-FF9677A73B59}" srcId="{D568E3A0-C1E2-4B0C-B3F1-92386F121C76}" destId="{934BE756-F219-4C72-B0FE-64BDA69E7D09}" srcOrd="1" destOrd="0" parTransId="{D01F7C7F-4FB2-4D0C-8A94-373641036F98}" sibTransId="{EC87E545-D492-4B56-907F-5B694FFB42FD}"/>
    <dgm:cxn modelId="{B185F307-F408-4678-9AB1-8A73FA141617}" srcId="{2240F73C-E791-4F01-9689-D065D076CA64}" destId="{5AE172A5-CD4C-409C-AFAB-CF5A6B880DD3}" srcOrd="0" destOrd="0" parTransId="{7379FB11-0B90-4F8B-A841-0BFFA2E2A0B7}" sibTransId="{3A2DCEC2-3B22-4D9B-8C82-9FA9070C8EBF}"/>
    <dgm:cxn modelId="{A4C30960-4337-434B-B549-285DEB20B341}" type="presOf" srcId="{934BE756-F219-4C72-B0FE-64BDA69E7D09}" destId="{52131205-AFA6-43C3-B3F9-74F19764588D}" srcOrd="0" destOrd="1" presId="urn:microsoft.com/office/officeart/2005/8/layout/hList1"/>
    <dgm:cxn modelId="{F1E49583-C6D4-4B81-B79D-43D1D38FF79B}" srcId="{2C78623C-0F42-4E77-AECC-5117BF6E0D54}" destId="{AFE7E9A1-314E-4E3A-9F2A-A006575E199B}" srcOrd="3" destOrd="0" parTransId="{6286555F-8862-4B85-B88C-330221A72A88}" sibTransId="{DEAE9E1D-5E45-4578-8CB6-4477E803B05E}"/>
    <dgm:cxn modelId="{48B60A93-3886-4485-9AE5-6C54113B987E}" srcId="{C1017534-B256-408E-A2A6-301B409D76B8}" destId="{EF3E2156-0105-4D16-B974-91E67A559F79}" srcOrd="0" destOrd="0" parTransId="{3FD35F4E-44DE-4DF8-A9FD-32B3BF012ADA}" sibTransId="{D7569831-7770-4475-A07F-9CA31C5204C9}"/>
    <dgm:cxn modelId="{368F9DC3-2A8E-4639-9D8F-8EBCC7D00B42}" type="presOf" srcId="{5AE172A5-CD4C-409C-AFAB-CF5A6B880DD3}" destId="{FE30A310-F9F9-445E-94F0-23FB1B4B2900}" srcOrd="0" destOrd="0" presId="urn:microsoft.com/office/officeart/2005/8/layout/hList1"/>
    <dgm:cxn modelId="{698530AD-476F-4BE2-B2AA-3C829A97B095}" type="presOf" srcId="{AFE7E9A1-314E-4E3A-9F2A-A006575E199B}" destId="{ADF069D6-7FF7-4956-96F6-90F28823CB55}" srcOrd="0" destOrd="0" presId="urn:microsoft.com/office/officeart/2005/8/layout/hList1"/>
    <dgm:cxn modelId="{0C235CA8-0714-43B7-BC8A-3C4855AA8FE4}" type="presOf" srcId="{2240F73C-E791-4F01-9689-D065D076CA64}" destId="{68F572FF-EB45-4CBA-82AD-952D0181BD7F}" srcOrd="0" destOrd="0" presId="urn:microsoft.com/office/officeart/2005/8/layout/hList1"/>
    <dgm:cxn modelId="{D5A41A37-7FDC-45C1-9B8B-AADB9E317993}" srcId="{AFE7E9A1-314E-4E3A-9F2A-A006575E199B}" destId="{EBA9E117-4B6E-4692-9757-DAEF54A20C69}" srcOrd="0" destOrd="0" parTransId="{3B504CA1-2F3D-42FA-9FE6-080582E705C4}" sibTransId="{E67DABC1-E8E2-4DE9-A5B0-BB947591D23B}"/>
    <dgm:cxn modelId="{4BFF1E64-86C0-486B-AEE9-9FCF8D2A3472}" srcId="{2C78623C-0F42-4E77-AECC-5117BF6E0D54}" destId="{C1017534-B256-408E-A2A6-301B409D76B8}" srcOrd="2" destOrd="0" parTransId="{73E80F77-E936-4181-B5E5-588F7060A0E9}" sibTransId="{EBC64F54-837E-4CE5-849E-C84D23C1EED4}"/>
    <dgm:cxn modelId="{E172BF28-A415-433D-B5A0-76C18B6BF81D}" srcId="{D568E3A0-C1E2-4B0C-B3F1-92386F121C76}" destId="{09526B92-1C41-47C5-A40C-62B50345B2EC}" srcOrd="0" destOrd="0" parTransId="{E0E3D727-69E9-4FDE-8395-94CE175A4FA8}" sibTransId="{3A1DAC28-E6C9-47A1-8382-6CDAE4EC0C65}"/>
    <dgm:cxn modelId="{CC4B200D-EB04-41F9-A983-FD50145A8281}" type="presOf" srcId="{09526B92-1C41-47C5-A40C-62B50345B2EC}" destId="{52131205-AFA6-43C3-B3F9-74F19764588D}" srcOrd="0" destOrd="0" presId="urn:microsoft.com/office/officeart/2005/8/layout/hList1"/>
    <dgm:cxn modelId="{B315DFC7-2E2E-4E4D-840D-DB9EBC5558AE}" srcId="{2C78623C-0F42-4E77-AECC-5117BF6E0D54}" destId="{2240F73C-E791-4F01-9689-D065D076CA64}" srcOrd="0" destOrd="0" parTransId="{D790AFBE-BEFE-4DD3-9B0E-0FACC597FB62}" sibTransId="{3C8B1C05-8EA1-46E8-9F31-0A6120B9BB45}"/>
    <dgm:cxn modelId="{1502B967-E705-4D1D-A5A4-FA994A5A9807}" type="presParOf" srcId="{2C309ED9-4948-4A3D-B25C-05AE2FAEE089}" destId="{0612452D-B579-40D2-B526-3466B83A6F52}" srcOrd="0" destOrd="0" presId="urn:microsoft.com/office/officeart/2005/8/layout/hList1"/>
    <dgm:cxn modelId="{1480F07C-B7DE-4B01-9AFB-25FEA2D328AF}" type="presParOf" srcId="{0612452D-B579-40D2-B526-3466B83A6F52}" destId="{68F572FF-EB45-4CBA-82AD-952D0181BD7F}" srcOrd="0" destOrd="0" presId="urn:microsoft.com/office/officeart/2005/8/layout/hList1"/>
    <dgm:cxn modelId="{9CB3BE35-9E8B-40F5-A1C0-87CFC36D93F3}" type="presParOf" srcId="{0612452D-B579-40D2-B526-3466B83A6F52}" destId="{FE30A310-F9F9-445E-94F0-23FB1B4B2900}" srcOrd="1" destOrd="0" presId="urn:microsoft.com/office/officeart/2005/8/layout/hList1"/>
    <dgm:cxn modelId="{E033BF12-753E-4D54-8DD9-B8172141D86B}" type="presParOf" srcId="{2C309ED9-4948-4A3D-B25C-05AE2FAEE089}" destId="{682D2760-F443-4AA9-8423-C12779B1F589}" srcOrd="1" destOrd="0" presId="urn:microsoft.com/office/officeart/2005/8/layout/hList1"/>
    <dgm:cxn modelId="{0D427E14-1539-48CA-9D86-698AA4AF9900}" type="presParOf" srcId="{2C309ED9-4948-4A3D-B25C-05AE2FAEE089}" destId="{DED8215A-A6A0-49E9-843B-DDEBB51C5C43}" srcOrd="2" destOrd="0" presId="urn:microsoft.com/office/officeart/2005/8/layout/hList1"/>
    <dgm:cxn modelId="{5F5587B8-2402-41D3-96BA-D9B5D6875104}" type="presParOf" srcId="{DED8215A-A6A0-49E9-843B-DDEBB51C5C43}" destId="{DC037BCB-D1CE-46DC-A0AE-F38B2EA57243}" srcOrd="0" destOrd="0" presId="urn:microsoft.com/office/officeart/2005/8/layout/hList1"/>
    <dgm:cxn modelId="{35FA5695-18D0-4D95-A007-54A1E8936FE3}" type="presParOf" srcId="{DED8215A-A6A0-49E9-843B-DDEBB51C5C43}" destId="{52131205-AFA6-43C3-B3F9-74F19764588D}" srcOrd="1" destOrd="0" presId="urn:microsoft.com/office/officeart/2005/8/layout/hList1"/>
    <dgm:cxn modelId="{63483FE9-815F-411C-8D9D-8F38D0B3AB45}" type="presParOf" srcId="{2C309ED9-4948-4A3D-B25C-05AE2FAEE089}" destId="{9068539B-A1C6-4E71-9C09-AC53A02D80F3}" srcOrd="3" destOrd="0" presId="urn:microsoft.com/office/officeart/2005/8/layout/hList1"/>
    <dgm:cxn modelId="{2A3A953D-98AC-4A8E-A214-C9629D852927}" type="presParOf" srcId="{2C309ED9-4948-4A3D-B25C-05AE2FAEE089}" destId="{E25B64B9-2011-45DF-9F78-F01253BBF94C}" srcOrd="4" destOrd="0" presId="urn:microsoft.com/office/officeart/2005/8/layout/hList1"/>
    <dgm:cxn modelId="{E2E98F09-0BF1-4D9A-930B-13BE64761875}" type="presParOf" srcId="{E25B64B9-2011-45DF-9F78-F01253BBF94C}" destId="{7ADDAAC0-AAD4-493D-B280-EA171BBB824B}" srcOrd="0" destOrd="0" presId="urn:microsoft.com/office/officeart/2005/8/layout/hList1"/>
    <dgm:cxn modelId="{58AFE28B-12E4-41F1-8FE6-2AE2EFACEF29}" type="presParOf" srcId="{E25B64B9-2011-45DF-9F78-F01253BBF94C}" destId="{DF36B8D4-AAAE-42A0-9768-9FF837BE80D2}" srcOrd="1" destOrd="0" presId="urn:microsoft.com/office/officeart/2005/8/layout/hList1"/>
    <dgm:cxn modelId="{377F7002-0046-4CCB-818D-9F5FD7223526}" type="presParOf" srcId="{2C309ED9-4948-4A3D-B25C-05AE2FAEE089}" destId="{E126A89D-A451-470B-B783-11DEA71078D0}" srcOrd="5" destOrd="0" presId="urn:microsoft.com/office/officeart/2005/8/layout/hList1"/>
    <dgm:cxn modelId="{5D92F53A-C4C5-4B33-8E1E-FB1D7C5F9244}" type="presParOf" srcId="{2C309ED9-4948-4A3D-B25C-05AE2FAEE089}" destId="{6CFF8D41-BC7A-4A0D-B91B-E17D7973350D}" srcOrd="6" destOrd="0" presId="urn:microsoft.com/office/officeart/2005/8/layout/hList1"/>
    <dgm:cxn modelId="{63B18408-2A5E-4622-BC1E-E9F0838A48A6}" type="presParOf" srcId="{6CFF8D41-BC7A-4A0D-B91B-E17D7973350D}" destId="{ADF069D6-7FF7-4956-96F6-90F28823CB55}" srcOrd="0" destOrd="0" presId="urn:microsoft.com/office/officeart/2005/8/layout/hList1"/>
    <dgm:cxn modelId="{53AE2D4A-6ACB-4CF6-900B-F1B4AB08C6D4}" type="presParOf" srcId="{6CFF8D41-BC7A-4A0D-B91B-E17D7973350D}" destId="{85E93503-A31F-47F7-B2C6-A13514000FB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BD55D-4DBE-4253-9D0D-61239DF5F261}"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00322A1A-7474-4009-B55A-7249081F6A9F}">
      <dgm:prSet phldrT="[نص]"/>
      <dgm:spPr/>
      <dgm:t>
        <a:bodyPr/>
        <a:lstStyle/>
        <a:p>
          <a:pPr rtl="1"/>
          <a:r>
            <a:rPr lang="ar-SA" dirty="0"/>
            <a:t>منهج تحليل المحتوى</a:t>
          </a:r>
        </a:p>
      </dgm:t>
    </dgm:pt>
    <dgm:pt modelId="{69631489-88FD-47D9-B964-9493B72B5260}" type="parTrans" cxnId="{75B591F3-32C1-491D-981A-B73D33712706}">
      <dgm:prSet/>
      <dgm:spPr/>
      <dgm:t>
        <a:bodyPr/>
        <a:lstStyle/>
        <a:p>
          <a:pPr rtl="1"/>
          <a:endParaRPr lang="ar-SA"/>
        </a:p>
      </dgm:t>
    </dgm:pt>
    <dgm:pt modelId="{77140E16-2421-4CA4-A141-26B70D9478F5}" type="sibTrans" cxnId="{75B591F3-32C1-491D-981A-B73D33712706}">
      <dgm:prSet/>
      <dgm:spPr/>
      <dgm:t>
        <a:bodyPr/>
        <a:lstStyle/>
        <a:p>
          <a:pPr rtl="1"/>
          <a:endParaRPr lang="ar-SA"/>
        </a:p>
      </dgm:t>
    </dgm:pt>
    <dgm:pt modelId="{7152C8A3-69FC-47BC-AE3E-5B15DC5D0278}">
      <dgm:prSet phldrT="[نص]"/>
      <dgm:spPr/>
      <dgm:t>
        <a:bodyPr/>
        <a:lstStyle/>
        <a:p>
          <a:pPr rtl="1"/>
          <a:r>
            <a:rPr lang="ar-SA" b="1" dirty="0">
              <a:solidFill>
                <a:srgbClr val="00B0F0"/>
              </a:solidFill>
            </a:rPr>
            <a:t>دراسة تحليلية</a:t>
          </a:r>
        </a:p>
      </dgm:t>
    </dgm:pt>
    <dgm:pt modelId="{A35E5308-E4CF-47AC-BD3D-51D73B96C204}" type="parTrans" cxnId="{564FAFB7-7F39-4186-9E2E-F2FEB8295915}">
      <dgm:prSet/>
      <dgm:spPr/>
      <dgm:t>
        <a:bodyPr/>
        <a:lstStyle/>
        <a:p>
          <a:pPr rtl="1"/>
          <a:endParaRPr lang="ar-SA"/>
        </a:p>
      </dgm:t>
    </dgm:pt>
    <dgm:pt modelId="{F71F0026-9897-4A4E-9175-68E960B425B4}" type="sibTrans" cxnId="{564FAFB7-7F39-4186-9E2E-F2FEB8295915}">
      <dgm:prSet/>
      <dgm:spPr/>
      <dgm:t>
        <a:bodyPr/>
        <a:lstStyle/>
        <a:p>
          <a:pPr rtl="1"/>
          <a:endParaRPr lang="ar-SA"/>
        </a:p>
      </dgm:t>
    </dgm:pt>
    <dgm:pt modelId="{5E348859-9281-4487-87C9-F6295B71AA3D}">
      <dgm:prSet phldrT="[نص]"/>
      <dgm:spPr/>
      <dgm:t>
        <a:bodyPr/>
        <a:lstStyle/>
        <a:p>
          <a:pPr rtl="1"/>
          <a:r>
            <a:rPr lang="ar-SA" dirty="0"/>
            <a:t>المنهج الارتباطي</a:t>
          </a:r>
        </a:p>
      </dgm:t>
    </dgm:pt>
    <dgm:pt modelId="{1A6A04A4-1D73-4E2B-BE1A-A3533CA24D5C}" type="parTrans" cxnId="{992D032B-252C-4115-B21B-82136A144E6D}">
      <dgm:prSet/>
      <dgm:spPr/>
      <dgm:t>
        <a:bodyPr/>
        <a:lstStyle/>
        <a:p>
          <a:pPr rtl="1"/>
          <a:endParaRPr lang="ar-SA"/>
        </a:p>
      </dgm:t>
    </dgm:pt>
    <dgm:pt modelId="{CB53F8A6-167A-473D-B7CB-7AF7CB69B726}" type="sibTrans" cxnId="{992D032B-252C-4115-B21B-82136A144E6D}">
      <dgm:prSet/>
      <dgm:spPr/>
      <dgm:t>
        <a:bodyPr/>
        <a:lstStyle/>
        <a:p>
          <a:pPr rtl="1"/>
          <a:endParaRPr lang="ar-SA"/>
        </a:p>
      </dgm:t>
    </dgm:pt>
    <dgm:pt modelId="{7502F110-DE88-45B8-8D64-9EBFE471212F}">
      <dgm:prSet phldrT="[نص]"/>
      <dgm:spPr/>
      <dgm:t>
        <a:bodyPr/>
        <a:lstStyle/>
        <a:p>
          <a:pPr rtl="1"/>
          <a:r>
            <a:rPr lang="ar-SA" b="1" dirty="0">
              <a:solidFill>
                <a:srgbClr val="FF0000"/>
              </a:solidFill>
            </a:rPr>
            <a:t>علاقة</a:t>
          </a:r>
        </a:p>
      </dgm:t>
    </dgm:pt>
    <dgm:pt modelId="{245F1098-13A3-4D98-BCBC-52112152346A}" type="parTrans" cxnId="{B2A38A43-FE92-44EC-9A88-9F608FCE75FA}">
      <dgm:prSet/>
      <dgm:spPr/>
      <dgm:t>
        <a:bodyPr/>
        <a:lstStyle/>
        <a:p>
          <a:pPr rtl="1"/>
          <a:endParaRPr lang="ar-SA"/>
        </a:p>
      </dgm:t>
    </dgm:pt>
    <dgm:pt modelId="{ABF6A7B1-1C55-4CE9-8122-420DCD353342}" type="sibTrans" cxnId="{B2A38A43-FE92-44EC-9A88-9F608FCE75FA}">
      <dgm:prSet/>
      <dgm:spPr/>
      <dgm:t>
        <a:bodyPr/>
        <a:lstStyle/>
        <a:p>
          <a:pPr rtl="1"/>
          <a:endParaRPr lang="ar-SA"/>
        </a:p>
      </dgm:t>
    </dgm:pt>
    <dgm:pt modelId="{E952D805-D639-4BEA-A4C5-449A2025B87A}">
      <dgm:prSet phldrT="[نص]"/>
      <dgm:spPr/>
      <dgm:t>
        <a:bodyPr/>
        <a:lstStyle/>
        <a:p>
          <a:pPr rtl="1"/>
          <a:r>
            <a:rPr lang="ar-SA" dirty="0"/>
            <a:t>المنهج الوصفي</a:t>
          </a:r>
        </a:p>
      </dgm:t>
    </dgm:pt>
    <dgm:pt modelId="{EEDDA02B-B29F-4CB7-8060-AF20DF2A2F97}" type="parTrans" cxnId="{F9FEDA38-7C6E-46D0-AAC5-7E2A52D97EAD}">
      <dgm:prSet/>
      <dgm:spPr/>
      <dgm:t>
        <a:bodyPr/>
        <a:lstStyle/>
        <a:p>
          <a:pPr rtl="1"/>
          <a:endParaRPr lang="ar-SA"/>
        </a:p>
      </dgm:t>
    </dgm:pt>
    <dgm:pt modelId="{25AD2BB8-1B24-43DC-990E-132D2CC97809}" type="sibTrans" cxnId="{F9FEDA38-7C6E-46D0-AAC5-7E2A52D97EAD}">
      <dgm:prSet/>
      <dgm:spPr/>
      <dgm:t>
        <a:bodyPr/>
        <a:lstStyle/>
        <a:p>
          <a:pPr rtl="1"/>
          <a:endParaRPr lang="ar-SA"/>
        </a:p>
      </dgm:t>
    </dgm:pt>
    <dgm:pt modelId="{C30D9609-E34A-4E53-8EDD-430A25EC7C66}">
      <dgm:prSet phldrT="[نص]"/>
      <dgm:spPr/>
      <dgm:t>
        <a:bodyPr/>
        <a:lstStyle/>
        <a:p>
          <a:pPr rtl="1"/>
          <a:r>
            <a:rPr lang="ar-SA" b="1" dirty="0">
              <a:solidFill>
                <a:schemeClr val="accent5"/>
              </a:solidFill>
            </a:rPr>
            <a:t>فاعلية</a:t>
          </a:r>
        </a:p>
      </dgm:t>
    </dgm:pt>
    <dgm:pt modelId="{1ABF6E33-FB09-4439-9BAC-63B57222A6EC}" type="parTrans" cxnId="{6B6FE447-6AF5-4FDB-8AC1-301197F7ED7E}">
      <dgm:prSet/>
      <dgm:spPr/>
      <dgm:t>
        <a:bodyPr/>
        <a:lstStyle/>
        <a:p>
          <a:pPr rtl="1"/>
          <a:endParaRPr lang="ar-SA"/>
        </a:p>
      </dgm:t>
    </dgm:pt>
    <dgm:pt modelId="{B16F49A9-B938-4AE4-844E-123CCC30D96F}" type="sibTrans" cxnId="{6B6FE447-6AF5-4FDB-8AC1-301197F7ED7E}">
      <dgm:prSet/>
      <dgm:spPr/>
      <dgm:t>
        <a:bodyPr/>
        <a:lstStyle/>
        <a:p>
          <a:pPr rtl="1"/>
          <a:endParaRPr lang="ar-SA"/>
        </a:p>
      </dgm:t>
    </dgm:pt>
    <dgm:pt modelId="{BE4EA81F-9F01-4FF4-A69D-DE8954F4C06D}">
      <dgm:prSet phldrT="[نص]"/>
      <dgm:spPr/>
      <dgm:t>
        <a:bodyPr/>
        <a:lstStyle/>
        <a:p>
          <a:pPr rtl="1"/>
          <a:r>
            <a:rPr lang="ar-SA" b="1" dirty="0">
              <a:solidFill>
                <a:schemeClr val="accent5"/>
              </a:solidFill>
            </a:rPr>
            <a:t>دور</a:t>
          </a:r>
        </a:p>
      </dgm:t>
    </dgm:pt>
    <dgm:pt modelId="{DDA564A6-55B9-47A3-BA7A-3F9A4645D40D}" type="parTrans" cxnId="{5E86850A-178B-4B96-BF38-EA5A22F2CFF8}">
      <dgm:prSet/>
      <dgm:spPr/>
      <dgm:t>
        <a:bodyPr/>
        <a:lstStyle/>
        <a:p>
          <a:pPr rtl="1"/>
          <a:endParaRPr lang="ar-SA"/>
        </a:p>
      </dgm:t>
    </dgm:pt>
    <dgm:pt modelId="{15B83CBA-83A1-4D7F-BB58-F5EFD1113F46}" type="sibTrans" cxnId="{5E86850A-178B-4B96-BF38-EA5A22F2CFF8}">
      <dgm:prSet/>
      <dgm:spPr/>
      <dgm:t>
        <a:bodyPr/>
        <a:lstStyle/>
        <a:p>
          <a:pPr rtl="1"/>
          <a:endParaRPr lang="ar-SA"/>
        </a:p>
      </dgm:t>
    </dgm:pt>
    <dgm:pt modelId="{817E5DEB-4B1B-4F52-BD9D-7B1420B7EC3E}">
      <dgm:prSet/>
      <dgm:spPr/>
      <dgm:t>
        <a:bodyPr/>
        <a:lstStyle/>
        <a:p>
          <a:pPr rtl="1"/>
          <a:r>
            <a:rPr lang="ar-SA" dirty="0"/>
            <a:t>المنهج التجريبي</a:t>
          </a:r>
        </a:p>
      </dgm:t>
    </dgm:pt>
    <dgm:pt modelId="{C7F969FE-6EF2-4C46-A0D4-BBD5F804E261}" type="parTrans" cxnId="{B8D7E6EF-C276-413A-97A7-97622623BA15}">
      <dgm:prSet/>
      <dgm:spPr/>
      <dgm:t>
        <a:bodyPr/>
        <a:lstStyle/>
        <a:p>
          <a:pPr rtl="1"/>
          <a:endParaRPr lang="ar-SA"/>
        </a:p>
      </dgm:t>
    </dgm:pt>
    <dgm:pt modelId="{2B1D0CD0-6820-4C53-91F0-6689ACD8F974}" type="sibTrans" cxnId="{B8D7E6EF-C276-413A-97A7-97622623BA15}">
      <dgm:prSet/>
      <dgm:spPr/>
      <dgm:t>
        <a:bodyPr/>
        <a:lstStyle/>
        <a:p>
          <a:pPr rtl="1"/>
          <a:endParaRPr lang="ar-SA"/>
        </a:p>
      </dgm:t>
    </dgm:pt>
    <dgm:pt modelId="{CB297941-49BC-45B2-87A9-5A5647035E5F}">
      <dgm:prSet phldrT="[نص]"/>
      <dgm:spPr/>
      <dgm:t>
        <a:bodyPr/>
        <a:lstStyle/>
        <a:p>
          <a:pPr rtl="1"/>
          <a:r>
            <a:rPr lang="ar-SA" b="1" dirty="0">
              <a:solidFill>
                <a:schemeClr val="accent5"/>
              </a:solidFill>
            </a:rPr>
            <a:t>واقع</a:t>
          </a:r>
        </a:p>
      </dgm:t>
    </dgm:pt>
    <dgm:pt modelId="{51F89511-FFCD-45BE-BAA4-F399AF486B1A}" type="parTrans" cxnId="{918E3099-42D4-4553-A751-10E4AC14D9A8}">
      <dgm:prSet/>
      <dgm:spPr/>
      <dgm:t>
        <a:bodyPr/>
        <a:lstStyle/>
        <a:p>
          <a:pPr rtl="1"/>
          <a:endParaRPr lang="ar-SA"/>
        </a:p>
      </dgm:t>
    </dgm:pt>
    <dgm:pt modelId="{28B3A75E-1689-4DA5-B212-57A0D57DB632}" type="sibTrans" cxnId="{918E3099-42D4-4553-A751-10E4AC14D9A8}">
      <dgm:prSet/>
      <dgm:spPr/>
      <dgm:t>
        <a:bodyPr/>
        <a:lstStyle/>
        <a:p>
          <a:pPr rtl="1"/>
          <a:endParaRPr lang="ar-SA"/>
        </a:p>
      </dgm:t>
    </dgm:pt>
    <dgm:pt modelId="{0D23BB27-1F36-489C-ACAD-9B32032DA383}">
      <dgm:prSet phldrT="[نص]"/>
      <dgm:spPr/>
      <dgm:t>
        <a:bodyPr/>
        <a:lstStyle/>
        <a:p>
          <a:pPr rtl="1"/>
          <a:r>
            <a:rPr lang="ar-SA" b="1" dirty="0">
              <a:solidFill>
                <a:schemeClr val="accent5"/>
              </a:solidFill>
            </a:rPr>
            <a:t>مدى</a:t>
          </a:r>
        </a:p>
      </dgm:t>
    </dgm:pt>
    <dgm:pt modelId="{DD4D9E14-9859-4470-BCC6-1B268412402E}" type="parTrans" cxnId="{00FA351D-16E5-40F3-BB66-2751162FBBFB}">
      <dgm:prSet/>
      <dgm:spPr/>
      <dgm:t>
        <a:bodyPr/>
        <a:lstStyle/>
        <a:p>
          <a:pPr rtl="1"/>
          <a:endParaRPr lang="ar-SA"/>
        </a:p>
      </dgm:t>
    </dgm:pt>
    <dgm:pt modelId="{4D6FEAFD-E2FF-4431-8148-90B9A0CA1DEC}" type="sibTrans" cxnId="{00FA351D-16E5-40F3-BB66-2751162FBBFB}">
      <dgm:prSet/>
      <dgm:spPr/>
      <dgm:t>
        <a:bodyPr/>
        <a:lstStyle/>
        <a:p>
          <a:pPr rtl="1"/>
          <a:endParaRPr lang="ar-SA"/>
        </a:p>
      </dgm:t>
    </dgm:pt>
    <dgm:pt modelId="{7C238961-5544-40EA-9D2A-595196CA982A}">
      <dgm:prSet/>
      <dgm:spPr/>
      <dgm:t>
        <a:bodyPr/>
        <a:lstStyle/>
        <a:p>
          <a:pPr rtl="1"/>
          <a:r>
            <a:rPr lang="ar-SA" b="1" dirty="0">
              <a:solidFill>
                <a:schemeClr val="accent2"/>
              </a:solidFill>
            </a:rPr>
            <a:t>أثر</a:t>
          </a:r>
        </a:p>
      </dgm:t>
    </dgm:pt>
    <dgm:pt modelId="{1B051048-BD1F-43DA-B829-1DC7B520B54A}" type="parTrans" cxnId="{65E7BC55-ACC5-48EE-821A-9BFECDC1241E}">
      <dgm:prSet/>
      <dgm:spPr/>
      <dgm:t>
        <a:bodyPr/>
        <a:lstStyle/>
        <a:p>
          <a:pPr rtl="1"/>
          <a:endParaRPr lang="ar-SA"/>
        </a:p>
      </dgm:t>
    </dgm:pt>
    <dgm:pt modelId="{63224502-8016-437C-B9D2-A0354D2DCD6B}" type="sibTrans" cxnId="{65E7BC55-ACC5-48EE-821A-9BFECDC1241E}">
      <dgm:prSet/>
      <dgm:spPr/>
      <dgm:t>
        <a:bodyPr/>
        <a:lstStyle/>
        <a:p>
          <a:pPr rtl="1"/>
          <a:endParaRPr lang="ar-SA"/>
        </a:p>
      </dgm:t>
    </dgm:pt>
    <dgm:pt modelId="{3712C0AD-6AA1-4893-B3EC-850FCDBF103B}">
      <dgm:prSet phldrT="[نص]"/>
      <dgm:spPr/>
      <dgm:t>
        <a:bodyPr/>
        <a:lstStyle/>
        <a:p>
          <a:pPr rtl="1"/>
          <a:r>
            <a:rPr lang="ar-SA" b="1" dirty="0">
              <a:solidFill>
                <a:srgbClr val="00B0F0"/>
              </a:solidFill>
            </a:rPr>
            <a:t>تحليل</a:t>
          </a:r>
        </a:p>
      </dgm:t>
    </dgm:pt>
    <dgm:pt modelId="{26A6B8F2-20C5-4301-AC0C-232502AE7463}" type="parTrans" cxnId="{48CB7B66-5908-4E31-A269-4AB88AB42332}">
      <dgm:prSet/>
      <dgm:spPr/>
      <dgm:t>
        <a:bodyPr/>
        <a:lstStyle/>
        <a:p>
          <a:pPr rtl="1"/>
          <a:endParaRPr lang="ar-SA"/>
        </a:p>
      </dgm:t>
    </dgm:pt>
    <dgm:pt modelId="{AF1923B0-3A29-4079-8822-59D48075AB50}" type="sibTrans" cxnId="{48CB7B66-5908-4E31-A269-4AB88AB42332}">
      <dgm:prSet/>
      <dgm:spPr/>
      <dgm:t>
        <a:bodyPr/>
        <a:lstStyle/>
        <a:p>
          <a:pPr rtl="1"/>
          <a:endParaRPr lang="ar-SA"/>
        </a:p>
      </dgm:t>
    </dgm:pt>
    <dgm:pt modelId="{271DC5AA-A8F6-4A96-B4E7-A098E9890997}" type="pres">
      <dgm:prSet presAssocID="{59FBD55D-4DBE-4253-9D0D-61239DF5F261}" presName="Name0" presStyleCnt="0">
        <dgm:presLayoutVars>
          <dgm:dir/>
          <dgm:animLvl val="lvl"/>
          <dgm:resizeHandles val="exact"/>
        </dgm:presLayoutVars>
      </dgm:prSet>
      <dgm:spPr/>
    </dgm:pt>
    <dgm:pt modelId="{ABF11788-89FC-48E6-A9BA-F193638A7225}" type="pres">
      <dgm:prSet presAssocID="{00322A1A-7474-4009-B55A-7249081F6A9F}" presName="composite" presStyleCnt="0"/>
      <dgm:spPr/>
    </dgm:pt>
    <dgm:pt modelId="{77EA4097-6BB3-4E65-9A92-6D19EF4C6910}" type="pres">
      <dgm:prSet presAssocID="{00322A1A-7474-4009-B55A-7249081F6A9F}" presName="parTx" presStyleLbl="alignNode1" presStyleIdx="0" presStyleCnt="4">
        <dgm:presLayoutVars>
          <dgm:chMax val="0"/>
          <dgm:chPref val="0"/>
          <dgm:bulletEnabled val="1"/>
        </dgm:presLayoutVars>
      </dgm:prSet>
      <dgm:spPr/>
    </dgm:pt>
    <dgm:pt modelId="{3372A0A6-EB99-4818-91D4-77ECD093B4DE}" type="pres">
      <dgm:prSet presAssocID="{00322A1A-7474-4009-B55A-7249081F6A9F}" presName="desTx" presStyleLbl="alignAccFollowNode1" presStyleIdx="0" presStyleCnt="4">
        <dgm:presLayoutVars>
          <dgm:bulletEnabled val="1"/>
        </dgm:presLayoutVars>
      </dgm:prSet>
      <dgm:spPr/>
    </dgm:pt>
    <dgm:pt modelId="{1531F8C9-3ACE-4CE0-AF40-E7A9FB7FA105}" type="pres">
      <dgm:prSet presAssocID="{77140E16-2421-4CA4-A141-26B70D9478F5}" presName="space" presStyleCnt="0"/>
      <dgm:spPr/>
    </dgm:pt>
    <dgm:pt modelId="{4A06E26B-F9EA-4D2F-A5EE-1A057F25593B}" type="pres">
      <dgm:prSet presAssocID="{817E5DEB-4B1B-4F52-BD9D-7B1420B7EC3E}" presName="composite" presStyleCnt="0"/>
      <dgm:spPr/>
    </dgm:pt>
    <dgm:pt modelId="{D2B47CA8-E794-4D75-820C-D905B8E989C7}" type="pres">
      <dgm:prSet presAssocID="{817E5DEB-4B1B-4F52-BD9D-7B1420B7EC3E}" presName="parTx" presStyleLbl="alignNode1" presStyleIdx="1" presStyleCnt="4">
        <dgm:presLayoutVars>
          <dgm:chMax val="0"/>
          <dgm:chPref val="0"/>
          <dgm:bulletEnabled val="1"/>
        </dgm:presLayoutVars>
      </dgm:prSet>
      <dgm:spPr/>
    </dgm:pt>
    <dgm:pt modelId="{ED8E6537-ECEA-49B9-B541-73A770B83A28}" type="pres">
      <dgm:prSet presAssocID="{817E5DEB-4B1B-4F52-BD9D-7B1420B7EC3E}" presName="desTx" presStyleLbl="alignAccFollowNode1" presStyleIdx="1" presStyleCnt="4">
        <dgm:presLayoutVars>
          <dgm:bulletEnabled val="1"/>
        </dgm:presLayoutVars>
      </dgm:prSet>
      <dgm:spPr/>
    </dgm:pt>
    <dgm:pt modelId="{E3A49D35-6B14-4FEE-A1CF-F240F62AC62D}" type="pres">
      <dgm:prSet presAssocID="{2B1D0CD0-6820-4C53-91F0-6689ACD8F974}" presName="space" presStyleCnt="0"/>
      <dgm:spPr/>
    </dgm:pt>
    <dgm:pt modelId="{5FD69D4D-E950-4B04-891A-ACD8C82D6388}" type="pres">
      <dgm:prSet presAssocID="{5E348859-9281-4487-87C9-F6295B71AA3D}" presName="composite" presStyleCnt="0"/>
      <dgm:spPr/>
    </dgm:pt>
    <dgm:pt modelId="{5E06FACB-B440-4E25-8DF3-620E73156EFE}" type="pres">
      <dgm:prSet presAssocID="{5E348859-9281-4487-87C9-F6295B71AA3D}" presName="parTx" presStyleLbl="alignNode1" presStyleIdx="2" presStyleCnt="4">
        <dgm:presLayoutVars>
          <dgm:chMax val="0"/>
          <dgm:chPref val="0"/>
          <dgm:bulletEnabled val="1"/>
        </dgm:presLayoutVars>
      </dgm:prSet>
      <dgm:spPr/>
    </dgm:pt>
    <dgm:pt modelId="{87F7A0C4-A3E3-4847-86A3-9C1F9B421623}" type="pres">
      <dgm:prSet presAssocID="{5E348859-9281-4487-87C9-F6295B71AA3D}" presName="desTx" presStyleLbl="alignAccFollowNode1" presStyleIdx="2" presStyleCnt="4">
        <dgm:presLayoutVars>
          <dgm:bulletEnabled val="1"/>
        </dgm:presLayoutVars>
      </dgm:prSet>
      <dgm:spPr/>
    </dgm:pt>
    <dgm:pt modelId="{0F66B487-9447-4195-BC15-96F72F7C4713}" type="pres">
      <dgm:prSet presAssocID="{CB53F8A6-167A-473D-B7CB-7AF7CB69B726}" presName="space" presStyleCnt="0"/>
      <dgm:spPr/>
    </dgm:pt>
    <dgm:pt modelId="{63C717D7-0DCF-4974-919C-57117F5560AF}" type="pres">
      <dgm:prSet presAssocID="{E952D805-D639-4BEA-A4C5-449A2025B87A}" presName="composite" presStyleCnt="0"/>
      <dgm:spPr/>
    </dgm:pt>
    <dgm:pt modelId="{6E59B8B7-1AA6-487A-A52F-312E40D69D32}" type="pres">
      <dgm:prSet presAssocID="{E952D805-D639-4BEA-A4C5-449A2025B87A}" presName="parTx" presStyleLbl="alignNode1" presStyleIdx="3" presStyleCnt="4">
        <dgm:presLayoutVars>
          <dgm:chMax val="0"/>
          <dgm:chPref val="0"/>
          <dgm:bulletEnabled val="1"/>
        </dgm:presLayoutVars>
      </dgm:prSet>
      <dgm:spPr/>
    </dgm:pt>
    <dgm:pt modelId="{89DA7CDE-C8F4-4D1B-B589-D708CC85B719}" type="pres">
      <dgm:prSet presAssocID="{E952D805-D639-4BEA-A4C5-449A2025B87A}" presName="desTx" presStyleLbl="alignAccFollowNode1" presStyleIdx="3" presStyleCnt="4">
        <dgm:presLayoutVars>
          <dgm:bulletEnabled val="1"/>
        </dgm:presLayoutVars>
      </dgm:prSet>
      <dgm:spPr/>
    </dgm:pt>
  </dgm:ptLst>
  <dgm:cxnLst>
    <dgm:cxn modelId="{5E86850A-178B-4B96-BF38-EA5A22F2CFF8}" srcId="{E952D805-D639-4BEA-A4C5-449A2025B87A}" destId="{BE4EA81F-9F01-4FF4-A69D-DE8954F4C06D}" srcOrd="1" destOrd="0" parTransId="{DDA564A6-55B9-47A3-BA7A-3F9A4645D40D}" sibTransId="{15B83CBA-83A1-4D7F-BB58-F5EFD1113F46}"/>
    <dgm:cxn modelId="{7AFD8ECF-485B-403A-8236-939E4B85CD38}" type="presOf" srcId="{817E5DEB-4B1B-4F52-BD9D-7B1420B7EC3E}" destId="{D2B47CA8-E794-4D75-820C-D905B8E989C7}" srcOrd="0" destOrd="0" presId="urn:microsoft.com/office/officeart/2005/8/layout/hList1"/>
    <dgm:cxn modelId="{B0369EB3-19F8-4054-B6D5-24A95540DC24}" type="presOf" srcId="{0D23BB27-1F36-489C-ACAD-9B32032DA383}" destId="{89DA7CDE-C8F4-4D1B-B589-D708CC85B719}" srcOrd="0" destOrd="3" presId="urn:microsoft.com/office/officeart/2005/8/layout/hList1"/>
    <dgm:cxn modelId="{48CB7B66-5908-4E31-A269-4AB88AB42332}" srcId="{00322A1A-7474-4009-B55A-7249081F6A9F}" destId="{3712C0AD-6AA1-4893-B3EC-850FCDBF103B}" srcOrd="1" destOrd="0" parTransId="{26A6B8F2-20C5-4301-AC0C-232502AE7463}" sibTransId="{AF1923B0-3A29-4079-8822-59D48075AB50}"/>
    <dgm:cxn modelId="{B2A38A43-FE92-44EC-9A88-9F608FCE75FA}" srcId="{5E348859-9281-4487-87C9-F6295B71AA3D}" destId="{7502F110-DE88-45B8-8D64-9EBFE471212F}" srcOrd="0" destOrd="0" parTransId="{245F1098-13A3-4D98-BCBC-52112152346A}" sibTransId="{ABF6A7B1-1C55-4CE9-8122-420DCD353342}"/>
    <dgm:cxn modelId="{C72A9B43-245E-4D0B-A225-59BC3AFD88E1}" type="presOf" srcId="{7152C8A3-69FC-47BC-AE3E-5B15DC5D0278}" destId="{3372A0A6-EB99-4818-91D4-77ECD093B4DE}" srcOrd="0" destOrd="0" presId="urn:microsoft.com/office/officeart/2005/8/layout/hList1"/>
    <dgm:cxn modelId="{CC8985F4-0253-43A7-8A55-ACFFB6C80ED6}" type="presOf" srcId="{7502F110-DE88-45B8-8D64-9EBFE471212F}" destId="{87F7A0C4-A3E3-4847-86A3-9C1F9B421623}" srcOrd="0" destOrd="0" presId="urn:microsoft.com/office/officeart/2005/8/layout/hList1"/>
    <dgm:cxn modelId="{8CA1FD34-FFF3-4E09-B95C-2E3ECC43949B}" type="presOf" srcId="{E952D805-D639-4BEA-A4C5-449A2025B87A}" destId="{6E59B8B7-1AA6-487A-A52F-312E40D69D32}" srcOrd="0" destOrd="0" presId="urn:microsoft.com/office/officeart/2005/8/layout/hList1"/>
    <dgm:cxn modelId="{F9FEDA38-7C6E-46D0-AAC5-7E2A52D97EAD}" srcId="{59FBD55D-4DBE-4253-9D0D-61239DF5F261}" destId="{E952D805-D639-4BEA-A4C5-449A2025B87A}" srcOrd="3" destOrd="0" parTransId="{EEDDA02B-B29F-4CB7-8060-AF20DF2A2F97}" sibTransId="{25AD2BB8-1B24-43DC-990E-132D2CC97809}"/>
    <dgm:cxn modelId="{6B6FE447-6AF5-4FDB-8AC1-301197F7ED7E}" srcId="{E952D805-D639-4BEA-A4C5-449A2025B87A}" destId="{C30D9609-E34A-4E53-8EDD-430A25EC7C66}" srcOrd="0" destOrd="0" parTransId="{1ABF6E33-FB09-4439-9BAC-63B57222A6EC}" sibTransId="{B16F49A9-B938-4AE4-844E-123CCC30D96F}"/>
    <dgm:cxn modelId="{564FAFB7-7F39-4186-9E2E-F2FEB8295915}" srcId="{00322A1A-7474-4009-B55A-7249081F6A9F}" destId="{7152C8A3-69FC-47BC-AE3E-5B15DC5D0278}" srcOrd="0" destOrd="0" parTransId="{A35E5308-E4CF-47AC-BD3D-51D73B96C204}" sibTransId="{F71F0026-9897-4A4E-9175-68E960B425B4}"/>
    <dgm:cxn modelId="{00FA351D-16E5-40F3-BB66-2751162FBBFB}" srcId="{E952D805-D639-4BEA-A4C5-449A2025B87A}" destId="{0D23BB27-1F36-489C-ACAD-9B32032DA383}" srcOrd="3" destOrd="0" parTransId="{DD4D9E14-9859-4470-BCC6-1B268412402E}" sibTransId="{4D6FEAFD-E2FF-4431-8148-90B9A0CA1DEC}"/>
    <dgm:cxn modelId="{883ADF4E-A185-43D0-9198-8A303C79D220}" type="presOf" srcId="{3712C0AD-6AA1-4893-B3EC-850FCDBF103B}" destId="{3372A0A6-EB99-4818-91D4-77ECD093B4DE}" srcOrd="0" destOrd="1" presId="urn:microsoft.com/office/officeart/2005/8/layout/hList1"/>
    <dgm:cxn modelId="{918E3099-42D4-4553-A751-10E4AC14D9A8}" srcId="{E952D805-D639-4BEA-A4C5-449A2025B87A}" destId="{CB297941-49BC-45B2-87A9-5A5647035E5F}" srcOrd="2" destOrd="0" parTransId="{51F89511-FFCD-45BE-BAA4-F399AF486B1A}" sibTransId="{28B3A75E-1689-4DA5-B212-57A0D57DB632}"/>
    <dgm:cxn modelId="{BB41102D-B783-4615-B611-2C05E23DD4B3}" type="presOf" srcId="{59FBD55D-4DBE-4253-9D0D-61239DF5F261}" destId="{271DC5AA-A8F6-4A96-B4E7-A098E9890997}" srcOrd="0" destOrd="0" presId="urn:microsoft.com/office/officeart/2005/8/layout/hList1"/>
    <dgm:cxn modelId="{992D032B-252C-4115-B21B-82136A144E6D}" srcId="{59FBD55D-4DBE-4253-9D0D-61239DF5F261}" destId="{5E348859-9281-4487-87C9-F6295B71AA3D}" srcOrd="2" destOrd="0" parTransId="{1A6A04A4-1D73-4E2B-BE1A-A3533CA24D5C}" sibTransId="{CB53F8A6-167A-473D-B7CB-7AF7CB69B726}"/>
    <dgm:cxn modelId="{B8D7E6EF-C276-413A-97A7-97622623BA15}" srcId="{59FBD55D-4DBE-4253-9D0D-61239DF5F261}" destId="{817E5DEB-4B1B-4F52-BD9D-7B1420B7EC3E}" srcOrd="1" destOrd="0" parTransId="{C7F969FE-6EF2-4C46-A0D4-BBD5F804E261}" sibTransId="{2B1D0CD0-6820-4C53-91F0-6689ACD8F974}"/>
    <dgm:cxn modelId="{966D1D22-91BC-4D8E-B6AA-9772EB4EA105}" type="presOf" srcId="{CB297941-49BC-45B2-87A9-5A5647035E5F}" destId="{89DA7CDE-C8F4-4D1B-B589-D708CC85B719}" srcOrd="0" destOrd="2" presId="urn:microsoft.com/office/officeart/2005/8/layout/hList1"/>
    <dgm:cxn modelId="{1283C786-D793-4D94-90A0-7FBF2FCD6E10}" type="presOf" srcId="{5E348859-9281-4487-87C9-F6295B71AA3D}" destId="{5E06FACB-B440-4E25-8DF3-620E73156EFE}" srcOrd="0" destOrd="0" presId="urn:microsoft.com/office/officeart/2005/8/layout/hList1"/>
    <dgm:cxn modelId="{2BC37B3A-B292-4C35-8F13-86E55A5C4A2A}" type="presOf" srcId="{BE4EA81F-9F01-4FF4-A69D-DE8954F4C06D}" destId="{89DA7CDE-C8F4-4D1B-B589-D708CC85B719}" srcOrd="0" destOrd="1" presId="urn:microsoft.com/office/officeart/2005/8/layout/hList1"/>
    <dgm:cxn modelId="{3F4CF21E-BB4C-4F84-90A7-079135976AB6}" type="presOf" srcId="{00322A1A-7474-4009-B55A-7249081F6A9F}" destId="{77EA4097-6BB3-4E65-9A92-6D19EF4C6910}" srcOrd="0" destOrd="0" presId="urn:microsoft.com/office/officeart/2005/8/layout/hList1"/>
    <dgm:cxn modelId="{07872C48-4F35-4A2B-BB26-AD022DBC0C16}" type="presOf" srcId="{C30D9609-E34A-4E53-8EDD-430A25EC7C66}" destId="{89DA7CDE-C8F4-4D1B-B589-D708CC85B719}" srcOrd="0" destOrd="0" presId="urn:microsoft.com/office/officeart/2005/8/layout/hList1"/>
    <dgm:cxn modelId="{F71644AB-A541-49C9-A676-BE91C54F0541}" type="presOf" srcId="{7C238961-5544-40EA-9D2A-595196CA982A}" destId="{ED8E6537-ECEA-49B9-B541-73A770B83A28}" srcOrd="0" destOrd="0" presId="urn:microsoft.com/office/officeart/2005/8/layout/hList1"/>
    <dgm:cxn modelId="{65E7BC55-ACC5-48EE-821A-9BFECDC1241E}" srcId="{817E5DEB-4B1B-4F52-BD9D-7B1420B7EC3E}" destId="{7C238961-5544-40EA-9D2A-595196CA982A}" srcOrd="0" destOrd="0" parTransId="{1B051048-BD1F-43DA-B829-1DC7B520B54A}" sibTransId="{63224502-8016-437C-B9D2-A0354D2DCD6B}"/>
    <dgm:cxn modelId="{75B591F3-32C1-491D-981A-B73D33712706}" srcId="{59FBD55D-4DBE-4253-9D0D-61239DF5F261}" destId="{00322A1A-7474-4009-B55A-7249081F6A9F}" srcOrd="0" destOrd="0" parTransId="{69631489-88FD-47D9-B964-9493B72B5260}" sibTransId="{77140E16-2421-4CA4-A141-26B70D9478F5}"/>
    <dgm:cxn modelId="{412BBCF5-5C42-403C-8B4F-A84276884B58}" type="presParOf" srcId="{271DC5AA-A8F6-4A96-B4E7-A098E9890997}" destId="{ABF11788-89FC-48E6-A9BA-F193638A7225}" srcOrd="0" destOrd="0" presId="urn:microsoft.com/office/officeart/2005/8/layout/hList1"/>
    <dgm:cxn modelId="{5AC7FA67-E615-4885-9585-85618140C9E1}" type="presParOf" srcId="{ABF11788-89FC-48E6-A9BA-F193638A7225}" destId="{77EA4097-6BB3-4E65-9A92-6D19EF4C6910}" srcOrd="0" destOrd="0" presId="urn:microsoft.com/office/officeart/2005/8/layout/hList1"/>
    <dgm:cxn modelId="{A6ABF5AA-339D-42CD-A754-9091C4C49F01}" type="presParOf" srcId="{ABF11788-89FC-48E6-A9BA-F193638A7225}" destId="{3372A0A6-EB99-4818-91D4-77ECD093B4DE}" srcOrd="1" destOrd="0" presId="urn:microsoft.com/office/officeart/2005/8/layout/hList1"/>
    <dgm:cxn modelId="{9C76BC89-0F87-457B-9ACA-7AFC03EB9C95}" type="presParOf" srcId="{271DC5AA-A8F6-4A96-B4E7-A098E9890997}" destId="{1531F8C9-3ACE-4CE0-AF40-E7A9FB7FA105}" srcOrd="1" destOrd="0" presId="urn:microsoft.com/office/officeart/2005/8/layout/hList1"/>
    <dgm:cxn modelId="{37F84096-1162-40F3-BB24-874218B5CEC8}" type="presParOf" srcId="{271DC5AA-A8F6-4A96-B4E7-A098E9890997}" destId="{4A06E26B-F9EA-4D2F-A5EE-1A057F25593B}" srcOrd="2" destOrd="0" presId="urn:microsoft.com/office/officeart/2005/8/layout/hList1"/>
    <dgm:cxn modelId="{EAB9ABA4-A45A-441A-880F-676EC74C6B1E}" type="presParOf" srcId="{4A06E26B-F9EA-4D2F-A5EE-1A057F25593B}" destId="{D2B47CA8-E794-4D75-820C-D905B8E989C7}" srcOrd="0" destOrd="0" presId="urn:microsoft.com/office/officeart/2005/8/layout/hList1"/>
    <dgm:cxn modelId="{201BD605-D058-4737-9560-BEFCC066D95F}" type="presParOf" srcId="{4A06E26B-F9EA-4D2F-A5EE-1A057F25593B}" destId="{ED8E6537-ECEA-49B9-B541-73A770B83A28}" srcOrd="1" destOrd="0" presId="urn:microsoft.com/office/officeart/2005/8/layout/hList1"/>
    <dgm:cxn modelId="{F2E30AA9-84B4-4DA2-9BA3-53604B69C174}" type="presParOf" srcId="{271DC5AA-A8F6-4A96-B4E7-A098E9890997}" destId="{E3A49D35-6B14-4FEE-A1CF-F240F62AC62D}" srcOrd="3" destOrd="0" presId="urn:microsoft.com/office/officeart/2005/8/layout/hList1"/>
    <dgm:cxn modelId="{AF809A6E-B406-4C12-A3FD-A5E7D21280C6}" type="presParOf" srcId="{271DC5AA-A8F6-4A96-B4E7-A098E9890997}" destId="{5FD69D4D-E950-4B04-891A-ACD8C82D6388}" srcOrd="4" destOrd="0" presId="urn:microsoft.com/office/officeart/2005/8/layout/hList1"/>
    <dgm:cxn modelId="{A7D1A950-7618-409E-8A0D-7B12638EFB0A}" type="presParOf" srcId="{5FD69D4D-E950-4B04-891A-ACD8C82D6388}" destId="{5E06FACB-B440-4E25-8DF3-620E73156EFE}" srcOrd="0" destOrd="0" presId="urn:microsoft.com/office/officeart/2005/8/layout/hList1"/>
    <dgm:cxn modelId="{B900D767-0452-4F8D-8F4E-F881833DD10D}" type="presParOf" srcId="{5FD69D4D-E950-4B04-891A-ACD8C82D6388}" destId="{87F7A0C4-A3E3-4847-86A3-9C1F9B421623}" srcOrd="1" destOrd="0" presId="urn:microsoft.com/office/officeart/2005/8/layout/hList1"/>
    <dgm:cxn modelId="{D5634CC0-94E4-4939-A4A5-48605F08A44D}" type="presParOf" srcId="{271DC5AA-A8F6-4A96-B4E7-A098E9890997}" destId="{0F66B487-9447-4195-BC15-96F72F7C4713}" srcOrd="5" destOrd="0" presId="urn:microsoft.com/office/officeart/2005/8/layout/hList1"/>
    <dgm:cxn modelId="{C1177134-A4D5-4931-90BC-C05E1E878D42}" type="presParOf" srcId="{271DC5AA-A8F6-4A96-B4E7-A098E9890997}" destId="{63C717D7-0DCF-4974-919C-57117F5560AF}" srcOrd="6" destOrd="0" presId="urn:microsoft.com/office/officeart/2005/8/layout/hList1"/>
    <dgm:cxn modelId="{09D21374-B0B4-45E3-A14C-C41F1D6D72BC}" type="presParOf" srcId="{63C717D7-0DCF-4974-919C-57117F5560AF}" destId="{6E59B8B7-1AA6-487A-A52F-312E40D69D32}" srcOrd="0" destOrd="0" presId="urn:microsoft.com/office/officeart/2005/8/layout/hList1"/>
    <dgm:cxn modelId="{9F25751E-459F-432A-8AB7-B4A7CAF25953}" type="presParOf" srcId="{63C717D7-0DCF-4974-919C-57117F5560AF}" destId="{89DA7CDE-C8F4-4D1B-B589-D708CC85B7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72FF-EB45-4CBA-82AD-952D0181BD7F}">
      <dsp:nvSpPr>
        <dsp:cNvPr id="0" name=""/>
        <dsp:cNvSpPr/>
      </dsp:nvSpPr>
      <dsp:spPr>
        <a:xfrm>
          <a:off x="2864" y="1072100"/>
          <a:ext cx="1722685" cy="68020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kern="1200" dirty="0"/>
            <a:t>المعالجة / المنهج</a:t>
          </a:r>
        </a:p>
      </dsp:txBody>
      <dsp:txXfrm>
        <a:off x="2864" y="1072100"/>
        <a:ext cx="1722685" cy="680207"/>
      </dsp:txXfrm>
    </dsp:sp>
    <dsp:sp modelId="{FE30A310-F9F9-445E-94F0-23FB1B4B2900}">
      <dsp:nvSpPr>
        <dsp:cNvPr id="0" name=""/>
        <dsp:cNvSpPr/>
      </dsp:nvSpPr>
      <dsp:spPr>
        <a:xfrm>
          <a:off x="2864" y="1752307"/>
          <a:ext cx="1722685" cy="133484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t>منهج وصفي</a:t>
          </a:r>
        </a:p>
      </dsp:txBody>
      <dsp:txXfrm>
        <a:off x="2864" y="1752307"/>
        <a:ext cx="1722685" cy="1334842"/>
      </dsp:txXfrm>
    </dsp:sp>
    <dsp:sp modelId="{DC037BCB-D1CE-46DC-A0AE-F38B2EA57243}">
      <dsp:nvSpPr>
        <dsp:cNvPr id="0" name=""/>
        <dsp:cNvSpPr/>
      </dsp:nvSpPr>
      <dsp:spPr>
        <a:xfrm>
          <a:off x="1966726" y="1072100"/>
          <a:ext cx="1722685" cy="68020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kern="1200" dirty="0"/>
            <a:t>الوحدة أو الموضوع</a:t>
          </a:r>
        </a:p>
      </dsp:txBody>
      <dsp:txXfrm>
        <a:off x="1966726" y="1072100"/>
        <a:ext cx="1722685" cy="680207"/>
      </dsp:txXfrm>
    </dsp:sp>
    <dsp:sp modelId="{52131205-AFA6-43C3-B3F9-74F19764588D}">
      <dsp:nvSpPr>
        <dsp:cNvPr id="0" name=""/>
        <dsp:cNvSpPr/>
      </dsp:nvSpPr>
      <dsp:spPr>
        <a:xfrm>
          <a:off x="1966726" y="1752307"/>
          <a:ext cx="1722685" cy="133484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t>الإشراف التعاوني</a:t>
          </a:r>
        </a:p>
        <a:p>
          <a:pPr marL="171450" lvl="1" indent="-171450" algn="r" defTabSz="844550" rtl="1">
            <a:lnSpc>
              <a:spcPct val="90000"/>
            </a:lnSpc>
            <a:spcBef>
              <a:spcPct val="0"/>
            </a:spcBef>
            <a:spcAft>
              <a:spcPct val="15000"/>
            </a:spcAft>
            <a:buChar char="•"/>
          </a:pPr>
          <a:endParaRPr lang="ar-SA" sz="1900" kern="1200" dirty="0"/>
        </a:p>
      </dsp:txBody>
      <dsp:txXfrm>
        <a:off x="1966726" y="1752307"/>
        <a:ext cx="1722685" cy="1334842"/>
      </dsp:txXfrm>
    </dsp:sp>
    <dsp:sp modelId="{7ADDAAC0-AAD4-493D-B280-EA171BBB824B}">
      <dsp:nvSpPr>
        <dsp:cNvPr id="0" name=""/>
        <dsp:cNvSpPr/>
      </dsp:nvSpPr>
      <dsp:spPr>
        <a:xfrm>
          <a:off x="3930587" y="1072100"/>
          <a:ext cx="1722685" cy="68020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kern="1200" dirty="0"/>
            <a:t>العينة</a:t>
          </a:r>
        </a:p>
      </dsp:txBody>
      <dsp:txXfrm>
        <a:off x="3930587" y="1072100"/>
        <a:ext cx="1722685" cy="680207"/>
      </dsp:txXfrm>
    </dsp:sp>
    <dsp:sp modelId="{DF36B8D4-AAAE-42A0-9768-9FF837BE80D2}">
      <dsp:nvSpPr>
        <dsp:cNvPr id="0" name=""/>
        <dsp:cNvSpPr/>
      </dsp:nvSpPr>
      <dsp:spPr>
        <a:xfrm>
          <a:off x="3930587" y="1752307"/>
          <a:ext cx="1722685" cy="133484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t>المشرفات</a:t>
          </a:r>
        </a:p>
      </dsp:txBody>
      <dsp:txXfrm>
        <a:off x="3930587" y="1752307"/>
        <a:ext cx="1722685" cy="1334842"/>
      </dsp:txXfrm>
    </dsp:sp>
    <dsp:sp modelId="{ADF069D6-7FF7-4956-96F6-90F28823CB55}">
      <dsp:nvSpPr>
        <dsp:cNvPr id="0" name=""/>
        <dsp:cNvSpPr/>
      </dsp:nvSpPr>
      <dsp:spPr>
        <a:xfrm>
          <a:off x="5894449" y="1072100"/>
          <a:ext cx="1722685" cy="68020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kern="1200" dirty="0"/>
            <a:t>المكان</a:t>
          </a:r>
        </a:p>
      </dsp:txBody>
      <dsp:txXfrm>
        <a:off x="5894449" y="1072100"/>
        <a:ext cx="1722685" cy="680207"/>
      </dsp:txXfrm>
    </dsp:sp>
    <dsp:sp modelId="{85E93503-A31F-47F7-B2C6-A13514000FB7}">
      <dsp:nvSpPr>
        <dsp:cNvPr id="0" name=""/>
        <dsp:cNvSpPr/>
      </dsp:nvSpPr>
      <dsp:spPr>
        <a:xfrm>
          <a:off x="5894449" y="1752307"/>
          <a:ext cx="1722685" cy="133484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t>مكاتب التعليم في منطقة الرياض</a:t>
          </a:r>
        </a:p>
      </dsp:txBody>
      <dsp:txXfrm>
        <a:off x="5894449" y="1752307"/>
        <a:ext cx="1722685" cy="1334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4097-6BB3-4E65-9A92-6D19EF4C6910}">
      <dsp:nvSpPr>
        <dsp:cNvPr id="0" name=""/>
        <dsp:cNvSpPr/>
      </dsp:nvSpPr>
      <dsp:spPr>
        <a:xfrm>
          <a:off x="2478" y="996394"/>
          <a:ext cx="1490122" cy="5749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SA" sz="1600" kern="1200" dirty="0"/>
            <a:t>منهج تحليل المحتوى</a:t>
          </a:r>
        </a:p>
      </dsp:txBody>
      <dsp:txXfrm>
        <a:off x="2478" y="996394"/>
        <a:ext cx="1490122" cy="574916"/>
      </dsp:txXfrm>
    </dsp:sp>
    <dsp:sp modelId="{3372A0A6-EB99-4818-91D4-77ECD093B4DE}">
      <dsp:nvSpPr>
        <dsp:cNvPr id="0" name=""/>
        <dsp:cNvSpPr/>
      </dsp:nvSpPr>
      <dsp:spPr>
        <a:xfrm>
          <a:off x="2478" y="1571310"/>
          <a:ext cx="1490122" cy="121054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solidFill>
                <a:srgbClr val="00B0F0"/>
              </a:solidFill>
            </a:rPr>
            <a:t>دراسة تحليلية</a:t>
          </a:r>
        </a:p>
        <a:p>
          <a:pPr marL="171450" lvl="1" indent="-171450" algn="r" defTabSz="711200" rtl="1">
            <a:lnSpc>
              <a:spcPct val="90000"/>
            </a:lnSpc>
            <a:spcBef>
              <a:spcPct val="0"/>
            </a:spcBef>
            <a:spcAft>
              <a:spcPct val="15000"/>
            </a:spcAft>
            <a:buChar char="•"/>
          </a:pPr>
          <a:r>
            <a:rPr lang="ar-SA" sz="1600" b="1" kern="1200" dirty="0">
              <a:solidFill>
                <a:srgbClr val="00B0F0"/>
              </a:solidFill>
            </a:rPr>
            <a:t>تحليل</a:t>
          </a:r>
        </a:p>
      </dsp:txBody>
      <dsp:txXfrm>
        <a:off x="2478" y="1571310"/>
        <a:ext cx="1490122" cy="1210545"/>
      </dsp:txXfrm>
    </dsp:sp>
    <dsp:sp modelId="{D2B47CA8-E794-4D75-820C-D905B8E989C7}">
      <dsp:nvSpPr>
        <dsp:cNvPr id="0" name=""/>
        <dsp:cNvSpPr/>
      </dsp:nvSpPr>
      <dsp:spPr>
        <a:xfrm>
          <a:off x="1701218" y="996394"/>
          <a:ext cx="1490122" cy="5749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SA" sz="1600" kern="1200" dirty="0"/>
            <a:t>المنهج التجريبي</a:t>
          </a:r>
        </a:p>
      </dsp:txBody>
      <dsp:txXfrm>
        <a:off x="1701218" y="996394"/>
        <a:ext cx="1490122" cy="574916"/>
      </dsp:txXfrm>
    </dsp:sp>
    <dsp:sp modelId="{ED8E6537-ECEA-49B9-B541-73A770B83A28}">
      <dsp:nvSpPr>
        <dsp:cNvPr id="0" name=""/>
        <dsp:cNvSpPr/>
      </dsp:nvSpPr>
      <dsp:spPr>
        <a:xfrm>
          <a:off x="1701218" y="1571310"/>
          <a:ext cx="1490122" cy="121054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solidFill>
                <a:schemeClr val="accent2"/>
              </a:solidFill>
            </a:rPr>
            <a:t>أثر</a:t>
          </a:r>
        </a:p>
      </dsp:txBody>
      <dsp:txXfrm>
        <a:off x="1701218" y="1571310"/>
        <a:ext cx="1490122" cy="1210545"/>
      </dsp:txXfrm>
    </dsp:sp>
    <dsp:sp modelId="{5E06FACB-B440-4E25-8DF3-620E73156EFE}">
      <dsp:nvSpPr>
        <dsp:cNvPr id="0" name=""/>
        <dsp:cNvSpPr/>
      </dsp:nvSpPr>
      <dsp:spPr>
        <a:xfrm>
          <a:off x="3399958" y="996394"/>
          <a:ext cx="1490122" cy="5749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SA" sz="1600" kern="1200" dirty="0"/>
            <a:t>المنهج الارتباطي</a:t>
          </a:r>
        </a:p>
      </dsp:txBody>
      <dsp:txXfrm>
        <a:off x="3399958" y="996394"/>
        <a:ext cx="1490122" cy="574916"/>
      </dsp:txXfrm>
    </dsp:sp>
    <dsp:sp modelId="{87F7A0C4-A3E3-4847-86A3-9C1F9B421623}">
      <dsp:nvSpPr>
        <dsp:cNvPr id="0" name=""/>
        <dsp:cNvSpPr/>
      </dsp:nvSpPr>
      <dsp:spPr>
        <a:xfrm>
          <a:off x="3399958" y="1571310"/>
          <a:ext cx="1490122" cy="121054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solidFill>
                <a:srgbClr val="FF0000"/>
              </a:solidFill>
            </a:rPr>
            <a:t>علاقة</a:t>
          </a:r>
        </a:p>
      </dsp:txBody>
      <dsp:txXfrm>
        <a:off x="3399958" y="1571310"/>
        <a:ext cx="1490122" cy="1210545"/>
      </dsp:txXfrm>
    </dsp:sp>
    <dsp:sp modelId="{6E59B8B7-1AA6-487A-A52F-312E40D69D32}">
      <dsp:nvSpPr>
        <dsp:cNvPr id="0" name=""/>
        <dsp:cNvSpPr/>
      </dsp:nvSpPr>
      <dsp:spPr>
        <a:xfrm>
          <a:off x="5098698" y="996394"/>
          <a:ext cx="1490122" cy="5749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SA" sz="1600" kern="1200" dirty="0"/>
            <a:t>المنهج الوصفي</a:t>
          </a:r>
        </a:p>
      </dsp:txBody>
      <dsp:txXfrm>
        <a:off x="5098698" y="996394"/>
        <a:ext cx="1490122" cy="574916"/>
      </dsp:txXfrm>
    </dsp:sp>
    <dsp:sp modelId="{89DA7CDE-C8F4-4D1B-B589-D708CC85B719}">
      <dsp:nvSpPr>
        <dsp:cNvPr id="0" name=""/>
        <dsp:cNvSpPr/>
      </dsp:nvSpPr>
      <dsp:spPr>
        <a:xfrm>
          <a:off x="5098698" y="1571310"/>
          <a:ext cx="1490122" cy="121054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solidFill>
                <a:schemeClr val="accent5"/>
              </a:solidFill>
            </a:rPr>
            <a:t>فاعلية</a:t>
          </a:r>
        </a:p>
        <a:p>
          <a:pPr marL="171450" lvl="1" indent="-171450" algn="r" defTabSz="711200" rtl="1">
            <a:lnSpc>
              <a:spcPct val="90000"/>
            </a:lnSpc>
            <a:spcBef>
              <a:spcPct val="0"/>
            </a:spcBef>
            <a:spcAft>
              <a:spcPct val="15000"/>
            </a:spcAft>
            <a:buChar char="•"/>
          </a:pPr>
          <a:r>
            <a:rPr lang="ar-SA" sz="1600" b="1" kern="1200" dirty="0">
              <a:solidFill>
                <a:schemeClr val="accent5"/>
              </a:solidFill>
            </a:rPr>
            <a:t>دور</a:t>
          </a:r>
        </a:p>
        <a:p>
          <a:pPr marL="171450" lvl="1" indent="-171450" algn="r" defTabSz="711200" rtl="1">
            <a:lnSpc>
              <a:spcPct val="90000"/>
            </a:lnSpc>
            <a:spcBef>
              <a:spcPct val="0"/>
            </a:spcBef>
            <a:spcAft>
              <a:spcPct val="15000"/>
            </a:spcAft>
            <a:buChar char="•"/>
          </a:pPr>
          <a:r>
            <a:rPr lang="ar-SA" sz="1600" b="1" kern="1200" dirty="0">
              <a:solidFill>
                <a:schemeClr val="accent5"/>
              </a:solidFill>
            </a:rPr>
            <a:t>واقع</a:t>
          </a:r>
        </a:p>
        <a:p>
          <a:pPr marL="171450" lvl="1" indent="-171450" algn="r" defTabSz="711200" rtl="1">
            <a:lnSpc>
              <a:spcPct val="90000"/>
            </a:lnSpc>
            <a:spcBef>
              <a:spcPct val="0"/>
            </a:spcBef>
            <a:spcAft>
              <a:spcPct val="15000"/>
            </a:spcAft>
            <a:buChar char="•"/>
          </a:pPr>
          <a:r>
            <a:rPr lang="ar-SA" sz="1600" b="1" kern="1200" dirty="0">
              <a:solidFill>
                <a:schemeClr val="accent5"/>
              </a:solidFill>
            </a:rPr>
            <a:t>مدى</a:t>
          </a:r>
        </a:p>
      </dsp:txBody>
      <dsp:txXfrm>
        <a:off x="5098698" y="1571310"/>
        <a:ext cx="1490122" cy="12105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53DB8B2-4089-47DE-B985-03420B54C4B7}" type="datetimeFigureOut">
              <a:rPr lang="ar-SA" smtClean="0"/>
              <a:t>26/01/1438</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D360951-B1BB-4CF9-A8D6-B1F9EC0113C2}" type="slidenum">
              <a:rPr lang="ar-SA" smtClean="0"/>
              <a:t>‹#›</a:t>
            </a:fld>
            <a:endParaRPr lang="ar-SA"/>
          </a:p>
        </p:txBody>
      </p:sp>
    </p:spTree>
    <p:extLst>
      <p:ext uri="{BB962C8B-B14F-4D97-AF65-F5344CB8AC3E}">
        <p14:creationId xmlns:p14="http://schemas.microsoft.com/office/powerpoint/2010/main" val="40861249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0F6895-911C-470F-9343-36BFE577144A}" type="slidenum">
              <a:rPr lang="en-US" smtClean="0"/>
              <a:pPr/>
              <a:t>10</a:t>
            </a:fld>
            <a:endParaRPr lang="en-US"/>
          </a:p>
        </p:txBody>
      </p:sp>
    </p:spTree>
    <p:extLst>
      <p:ext uri="{BB962C8B-B14F-4D97-AF65-F5344CB8AC3E}">
        <p14:creationId xmlns:p14="http://schemas.microsoft.com/office/powerpoint/2010/main" val="173530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0F6895-911C-470F-9343-36BFE577144A}" type="slidenum">
              <a:rPr lang="en-US" smtClean="0"/>
              <a:pPr/>
              <a:t>11</a:t>
            </a:fld>
            <a:endParaRPr lang="en-US"/>
          </a:p>
        </p:txBody>
      </p:sp>
    </p:spTree>
    <p:extLst>
      <p:ext uri="{BB962C8B-B14F-4D97-AF65-F5344CB8AC3E}">
        <p14:creationId xmlns:p14="http://schemas.microsoft.com/office/powerpoint/2010/main" val="164037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D360951-B1BB-4CF9-A8D6-B1F9EC0113C2}" type="slidenum">
              <a:rPr lang="ar-SA" smtClean="0"/>
              <a:t>22</a:t>
            </a:fld>
            <a:endParaRPr lang="ar-SA"/>
          </a:p>
        </p:txBody>
      </p:sp>
    </p:spTree>
    <p:extLst>
      <p:ext uri="{BB962C8B-B14F-4D97-AF65-F5344CB8AC3E}">
        <p14:creationId xmlns:p14="http://schemas.microsoft.com/office/powerpoint/2010/main" val="193897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AD360951-B1BB-4CF9-A8D6-B1F9EC0113C2}" type="slidenum">
              <a:rPr lang="ar-SA" smtClean="0"/>
              <a:t>37</a:t>
            </a:fld>
            <a:endParaRPr lang="ar-SA"/>
          </a:p>
        </p:txBody>
      </p:sp>
    </p:spTree>
    <p:extLst>
      <p:ext uri="{BB962C8B-B14F-4D97-AF65-F5344CB8AC3E}">
        <p14:creationId xmlns:p14="http://schemas.microsoft.com/office/powerpoint/2010/main" val="76081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61A052A-CE87-4FBC-A196-E53CC9BE1A9D}"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299540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58C249A-20A7-4A99-89D4-67AD09DD82F7}"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331442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5AFD163-313C-449A-8DA0-C4BCA40B3AA1}"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9E874F-B357-4D81-93EE-A63801E01A9A}"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893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38CA765F-E06A-4AF7-A23F-46A3E5CEBFC9}" type="datetime1">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292336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8E96024C-FBCF-4780-A410-172CC6A2D678}" type="datetime1">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9E874F-B357-4D81-93EE-A63801E01A9A}"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848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FA4A1C81-A1E6-46B6-B98C-9BFEF15839F5}" type="datetime1">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94594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4E23987-7813-48CF-9F0E-ABCA2972DCA1}"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344783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463263A-AB83-4A88-AFC5-B275A114177F}"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81786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BA79111-ADF2-4F09-A61E-4AC201D26C08}"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12914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1A13E67-9ACB-4459-A504-9A1145501BD2}" type="datetime1">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212410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4E28BD2-EB18-4F8C-8060-8C7AF8950081}" type="datetime1">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407781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7EC4363-F0A4-4A15-9A03-4605A74D0E3E}" type="datetime1">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415837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C3EBDDB-43A8-4492-8AB9-3F75D9A87521}" type="datetime1">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288499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612AF-5FBD-4CA2-90DE-066B15DAED6E}" type="datetime1">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294096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47209BAC-2DE7-4AAE-B7E5-6D89D2CE5D0C}" type="datetime1">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320745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F0FAE450-EDFC-494B-AB26-50BB367C1559}" type="datetime1">
              <a:rPr lang="en-US" smtClean="0"/>
              <a:t>10/27/2016</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9E874F-B357-4D81-93EE-A63801E01A9A}" type="slidenum">
              <a:rPr lang="en-US" smtClean="0"/>
              <a:t>‹#›</a:t>
            </a:fld>
            <a:endParaRPr lang="en-US"/>
          </a:p>
        </p:txBody>
      </p:sp>
    </p:spTree>
    <p:extLst>
      <p:ext uri="{BB962C8B-B14F-4D97-AF65-F5344CB8AC3E}">
        <p14:creationId xmlns:p14="http://schemas.microsoft.com/office/powerpoint/2010/main" val="56230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C534FD0-7F63-442E-9C39-8795E6360E85}" type="datetime1">
              <a:rPr lang="en-US" smtClean="0"/>
              <a:t>10/27/2016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39E874F-B357-4D81-93EE-A63801E01A9A}" type="slidenum">
              <a:rPr lang="en-US" smtClean="0"/>
              <a:t>‹#›</a:t>
            </a:fld>
            <a:endParaRPr lang="en-US"/>
          </a:p>
        </p:txBody>
      </p:sp>
    </p:spTree>
    <p:extLst>
      <p:ext uri="{BB962C8B-B14F-4D97-AF65-F5344CB8AC3E}">
        <p14:creationId xmlns:p14="http://schemas.microsoft.com/office/powerpoint/2010/main" val="169004914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sa/url?sa=i&amp;rct=j&amp;q=goal&amp;source=images&amp;cd=&amp;cad=rja&amp;docid=wsy70v6B-0x90M&amp;tbnid=4OiC-DxM05KMzM:&amp;ved=0CAUQjRw&amp;url=http://depositphotos.com/2038808/stock-photo-Competitors-Aiming-for-the-Same-Goal.html&amp;ei=3FcuUt6KMqqm0wXCm4G4DA&amp;psig=AFQjCNF4t16ceoxz2oDjS1bi9oNVyIaPgg&amp;ust=1378855063524435"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ght2know.afteegypt.org/uploads/posts/2012-03/1330951356_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5365952" cy="2772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7961" y="4419600"/>
            <a:ext cx="9144000" cy="2492990"/>
          </a:xfrm>
          <a:prstGeom prst="rect">
            <a:avLst/>
          </a:prstGeom>
          <a:noFill/>
        </p:spPr>
        <p:txBody>
          <a:bodyPr wrap="square" rtlCol="0">
            <a:spAutoFit/>
          </a:bodyPr>
          <a:lstStyle/>
          <a:p>
            <a:pPr algn="ctr"/>
            <a:r>
              <a:rPr lang="ar-SA" sz="3600" b="1" dirty="0">
                <a:solidFill>
                  <a:schemeClr val="accent4"/>
                </a:solidFill>
                <a:effectLst>
                  <a:outerShdw blurRad="38100" dist="38100" dir="2700000" algn="tl">
                    <a:srgbClr val="000000">
                      <a:alpha val="43137"/>
                    </a:srgbClr>
                  </a:outerShdw>
                </a:effectLst>
                <a:cs typeface="AdvertisingExtraBold" pitchFamily="2" charset="-78"/>
              </a:rPr>
              <a:t>الورشة الأولى :</a:t>
            </a:r>
          </a:p>
          <a:p>
            <a:pPr algn="ctr"/>
            <a:r>
              <a:rPr lang="ar-SA" sz="3600" b="1" dirty="0">
                <a:solidFill>
                  <a:schemeClr val="accent4"/>
                </a:solidFill>
                <a:effectLst>
                  <a:outerShdw blurRad="38100" dist="38100" dir="2700000" algn="tl">
                    <a:srgbClr val="000000">
                      <a:alpha val="43137"/>
                    </a:srgbClr>
                  </a:outerShdw>
                </a:effectLst>
                <a:cs typeface="AdvertisingExtraBold" pitchFamily="2" charset="-78"/>
              </a:rPr>
              <a:t>إعداد خطة البحث</a:t>
            </a:r>
          </a:p>
          <a:p>
            <a:pPr algn="ctr"/>
            <a:r>
              <a:rPr lang="ar-SA" sz="2800" b="1" dirty="0">
                <a:solidFill>
                  <a:schemeClr val="accent4"/>
                </a:solidFill>
                <a:effectLst>
                  <a:outerShdw blurRad="38100" dist="38100" dir="2700000" algn="tl">
                    <a:srgbClr val="000000">
                      <a:alpha val="43137"/>
                    </a:srgbClr>
                  </a:outerShdw>
                </a:effectLst>
                <a:cs typeface="AdvertisingExtraBold" pitchFamily="2" charset="-78"/>
              </a:rPr>
              <a:t>25 / 12 / 1437 هـ</a:t>
            </a:r>
          </a:p>
          <a:p>
            <a:pPr algn="ctr"/>
            <a:endParaRPr lang="ar-SA" sz="2800" b="1" dirty="0">
              <a:solidFill>
                <a:schemeClr val="accent1"/>
              </a:solidFill>
              <a:effectLst>
                <a:outerShdw blurRad="38100" dist="38100" dir="2700000" algn="tl">
                  <a:srgbClr val="000000">
                    <a:alpha val="43137"/>
                  </a:srgbClr>
                </a:outerShdw>
              </a:effectLst>
              <a:latin typeface="Angsana New" panose="02020603050405020304" pitchFamily="18" charset="-34"/>
              <a:cs typeface="AdvertisingExtraBold" pitchFamily="2" charset="-78"/>
            </a:endParaRPr>
          </a:p>
          <a:p>
            <a:pPr algn="ctr"/>
            <a:r>
              <a:rPr lang="ar-SA" sz="2800" b="1" dirty="0">
                <a:solidFill>
                  <a:schemeClr val="accent1"/>
                </a:solidFill>
                <a:effectLst>
                  <a:outerShdw blurRad="38100" dist="38100" dir="2700000" algn="tl">
                    <a:srgbClr val="000000">
                      <a:alpha val="43137"/>
                    </a:srgbClr>
                  </a:outerShdw>
                </a:effectLst>
                <a:latin typeface="Angsana New" panose="02020603050405020304" pitchFamily="18" charset="-34"/>
                <a:cs typeface="AdvertisingExtraBold" pitchFamily="2" charset="-78"/>
              </a:rPr>
              <a:t>ضمن ورش مقرر دراسات وأبحاث </a:t>
            </a:r>
            <a:endParaRPr lang="en-US" sz="2000" b="1" dirty="0">
              <a:solidFill>
                <a:schemeClr val="accent1"/>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endParaRPr>
          </a:p>
        </p:txBody>
      </p:sp>
      <p:sp>
        <p:nvSpPr>
          <p:cNvPr id="3" name="عنصر نائب لرقم الشريحة 2"/>
          <p:cNvSpPr>
            <a:spLocks noGrp="1"/>
          </p:cNvSpPr>
          <p:nvPr>
            <p:ph type="sldNum" sz="quarter" idx="12"/>
          </p:nvPr>
        </p:nvSpPr>
        <p:spPr/>
        <p:txBody>
          <a:bodyPr/>
          <a:lstStyle/>
          <a:p>
            <a:fld id="{C39E874F-B357-4D81-93EE-A63801E01A9A}" type="slidenum">
              <a:rPr lang="en-US" smtClean="0"/>
              <a:t>1</a:t>
            </a:fld>
            <a:endParaRPr lang="en-US"/>
          </a:p>
        </p:txBody>
      </p:sp>
    </p:spTree>
    <p:extLst>
      <p:ext uri="{BB962C8B-B14F-4D97-AF65-F5344CB8AC3E}">
        <p14:creationId xmlns:p14="http://schemas.microsoft.com/office/powerpoint/2010/main" val="296960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4267200"/>
          </a:xfrm>
        </p:spPr>
        <p:txBody>
          <a:bodyPr>
            <a:noAutofit/>
          </a:bodyPr>
          <a:lstStyle/>
          <a:p>
            <a:pPr marL="342900" indent="-342900" algn="ctr" rtl="1">
              <a:lnSpc>
                <a:spcPct val="150000"/>
              </a:lnSpc>
            </a:pPr>
            <a:r>
              <a:rPr lang="ar-SA" sz="3600" b="1" dirty="0">
                <a:solidFill>
                  <a:schemeClr val="accent1"/>
                </a:solidFill>
                <a:effectLst>
                  <a:outerShdw blurRad="38100" dist="38100" dir="2700000" algn="tl">
                    <a:srgbClr val="000000">
                      <a:alpha val="43137"/>
                    </a:srgbClr>
                  </a:outerShdw>
                </a:effectLst>
                <a:latin typeface="Simplified Arabic" pitchFamily="18" charset="-78"/>
                <a:cs typeface="Simplified Arabic" pitchFamily="18" charset="-78"/>
              </a:rPr>
              <a:t>أما الهدف الرئيس</a:t>
            </a:r>
            <a:br>
              <a:rPr lang="ar-SA" sz="3600" dirty="0">
                <a:latin typeface="Simplified Arabic" pitchFamily="18" charset="-78"/>
                <a:cs typeface="Simplified Arabic" pitchFamily="18" charset="-78"/>
              </a:rPr>
            </a:b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فهو أن يقنع الطالب الأساتذة وأعضاء هيئة مناقشة الخطط (السمنار)</a:t>
            </a:r>
            <a:r>
              <a:rPr lang="en-US" sz="3600" dirty="0">
                <a:latin typeface="Simplified Arabic" pitchFamily="18" charset="-78"/>
                <a:cs typeface="Simplified Arabic" pitchFamily="18" charset="-78"/>
              </a:rPr>
              <a:t> </a:t>
            </a:r>
            <a:r>
              <a:rPr lang="ar-SA" sz="3600" dirty="0">
                <a:latin typeface="Simplified Arabic" pitchFamily="18" charset="-78"/>
                <a:cs typeface="Simplified Arabic" pitchFamily="18" charset="-78"/>
              </a:rPr>
              <a:t>أن البحث يسد حاجة مهمة نظرياً وعملياً في مجال التخصص</a:t>
            </a:r>
            <a:r>
              <a:rPr lang="en-US" sz="3600" dirty="0">
                <a:latin typeface="Simplified Arabic" pitchFamily="18" charset="-78"/>
                <a:cs typeface="Simplified Arabic" pitchFamily="18" charset="-78"/>
              </a:rPr>
              <a:t>.</a:t>
            </a:r>
            <a:br>
              <a:rPr lang="en-US" sz="3600" dirty="0">
                <a:latin typeface="Simplified Arabic" pitchFamily="18" charset="-78"/>
                <a:cs typeface="Simplified Arabic" pitchFamily="18" charset="-78"/>
              </a:rPr>
            </a:br>
            <a:endParaRPr lang="en-US" sz="3600" dirty="0">
              <a:latin typeface="Simplified Arabic" pitchFamily="18" charset="-78"/>
              <a:cs typeface="Simplified Arabic"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10</a:t>
            </a:fld>
            <a:endParaRPr lang="en-US"/>
          </a:p>
        </p:txBody>
      </p:sp>
    </p:spTree>
    <p:extLst>
      <p:ext uri="{BB962C8B-B14F-4D97-AF65-F5344CB8AC3E}">
        <p14:creationId xmlns:p14="http://schemas.microsoft.com/office/powerpoint/2010/main" val="36360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295400"/>
            <a:ext cx="7848600" cy="4800600"/>
          </a:xfrm>
        </p:spPr>
        <p:txBody>
          <a:bodyPr>
            <a:noAutofit/>
          </a:bodyPr>
          <a:lstStyle/>
          <a:p>
            <a:pPr marL="342900" indent="-342900" algn="just" rtl="1">
              <a:lnSpc>
                <a:spcPct val="150000"/>
              </a:lnSpc>
            </a:pPr>
            <a:r>
              <a:rPr lang="ar-SA" sz="3200" dirty="0">
                <a:latin typeface="Simplified Arabic" pitchFamily="18" charset="-78"/>
                <a:cs typeface="Simplified Arabic" pitchFamily="18" charset="-78"/>
              </a:rPr>
              <a:t> </a:t>
            </a:r>
            <a:r>
              <a:rPr lang="en-US" sz="3200" dirty="0">
                <a:latin typeface="Simplified Arabic" pitchFamily="18" charset="-78"/>
                <a:cs typeface="Simplified Arabic" pitchFamily="18" charset="-78"/>
              </a:rPr>
              <a:t> </a:t>
            </a:r>
            <a:r>
              <a:rPr lang="ar-SA" sz="3200" dirty="0">
                <a:latin typeface="Simplified Arabic" pitchFamily="18" charset="-78"/>
                <a:cs typeface="Simplified Arabic" pitchFamily="18" charset="-78"/>
              </a:rPr>
              <a:t>أن الطالب يفهم تماماً مشكلته البحثية، ولديه إلمام بالمعارف والمهارات اللازمة للقيام بالبحث، وأنه قد حدد بحثه تحديداً واضحاً يساعد على أن يبدأ العمل فيه فور تسجيل الموضوع، ومن ثم يشرف عليه أحد الأساتذة المتخصصين في القسم</a:t>
            </a:r>
            <a:endParaRPr lang="en-US" sz="3200" dirty="0">
              <a:latin typeface="Simplified Arabic" pitchFamily="18" charset="-78"/>
              <a:cs typeface="Simplified Arabic"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11</a:t>
            </a:fld>
            <a:endParaRPr lang="en-US"/>
          </a:p>
        </p:txBody>
      </p:sp>
    </p:spTree>
    <p:extLst>
      <p:ext uri="{BB962C8B-B14F-4D97-AF65-F5344CB8AC3E}">
        <p14:creationId xmlns:p14="http://schemas.microsoft.com/office/powerpoint/2010/main" val="11371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6000" dirty="0">
                <a:solidFill>
                  <a:schemeClr val="accent1"/>
                </a:solidFill>
                <a:cs typeface="PT Bold Broken" panose="02010400000000000000" pitchFamily="2" charset="-78"/>
              </a:rPr>
              <a:t>تعريف خطة البحث</a:t>
            </a:r>
            <a:endParaRPr lang="en-US" sz="6000" dirty="0">
              <a:solidFill>
                <a:schemeClr val="accent1"/>
              </a:solidFill>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12</a:t>
            </a:fld>
            <a:endParaRPr lang="en-US"/>
          </a:p>
        </p:txBody>
      </p:sp>
    </p:spTree>
    <p:extLst>
      <p:ext uri="{BB962C8B-B14F-4D97-AF65-F5344CB8AC3E}">
        <p14:creationId xmlns:p14="http://schemas.microsoft.com/office/powerpoint/2010/main" val="421233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8001000" cy="5562600"/>
          </a:xfrm>
        </p:spPr>
        <p:txBody>
          <a:bodyPr>
            <a:noAutofit/>
          </a:bodyPr>
          <a:lstStyle/>
          <a:p>
            <a:pPr algn="ctr" rtl="1">
              <a:lnSpc>
                <a:spcPct val="150000"/>
              </a:lnSpc>
            </a:pPr>
            <a:r>
              <a:rPr lang="ar-SA" sz="3600" dirty="0">
                <a:latin typeface="Simplified Arabic" pitchFamily="18" charset="-78"/>
                <a:cs typeface="Simplified Arabic" pitchFamily="18" charset="-78"/>
              </a:rPr>
              <a:t>تعنى خطة البحث : التصور المستقبلى</a:t>
            </a: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 المسبق لطريقة تنفيذ البحث</a:t>
            </a: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و جمع المادة العلمية، وطريقة معالجتها أو تحليلها، وطريقة عرض نتائج البحث بعد التنفيذ. </a:t>
            </a: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وهي الخطوات شبه التفصيلية والقواعد التي سيلتزم بها الباحث أثناء عملية البحث</a:t>
            </a:r>
            <a:r>
              <a:rPr lang="en-US" sz="3600" dirty="0">
                <a:latin typeface="Simplified Arabic" pitchFamily="18" charset="-78"/>
                <a:cs typeface="Simplified Arabic" pitchFamily="18" charset="-78"/>
              </a:rPr>
              <a:t>.</a:t>
            </a:r>
            <a:br>
              <a:rPr lang="en-US" sz="3600" dirty="0">
                <a:latin typeface="Simplified Arabic" pitchFamily="18" charset="-78"/>
                <a:cs typeface="Simplified Arabic" pitchFamily="18" charset="-78"/>
              </a:rPr>
            </a:br>
            <a:endParaRPr lang="en-US" sz="3600" dirty="0">
              <a:latin typeface="Simplified Arabic" pitchFamily="18" charset="-78"/>
              <a:cs typeface="Simplified Arabic"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13</a:t>
            </a:fld>
            <a:endParaRPr lang="en-US"/>
          </a:p>
        </p:txBody>
      </p:sp>
    </p:spTree>
    <p:extLst>
      <p:ext uri="{BB962C8B-B14F-4D97-AF65-F5344CB8AC3E}">
        <p14:creationId xmlns:p14="http://schemas.microsoft.com/office/powerpoint/2010/main" val="40381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343400"/>
          </a:xfrm>
        </p:spPr>
        <p:txBody>
          <a:bodyPr>
            <a:noAutofit/>
          </a:bodyPr>
          <a:lstStyle/>
          <a:p>
            <a:pPr algn="ctr" rtl="1">
              <a:lnSpc>
                <a:spcPct val="150000"/>
              </a:lnSpc>
            </a:pPr>
            <a:r>
              <a:rPr lang="ar-SA" sz="3600" dirty="0">
                <a:latin typeface="Simplified Arabic" pitchFamily="18" charset="-78"/>
                <a:cs typeface="Simplified Arabic" pitchFamily="18" charset="-78"/>
              </a:rPr>
              <a:t>وتعرف خطة البحث بصفة عامة بأنها:</a:t>
            </a: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 الخطوط العريضة التي يسترشد بها الباحث عند تنفيذ دراسته ”</a:t>
            </a:r>
            <a:br>
              <a:rPr lang="ar-SA" sz="3600" dirty="0">
                <a:latin typeface="Simplified Arabic" pitchFamily="18" charset="-78"/>
                <a:cs typeface="Simplified Arabic" pitchFamily="18" charset="-78"/>
              </a:rPr>
            </a:br>
            <a:r>
              <a:rPr lang="ar-SA" sz="3600" dirty="0">
                <a:latin typeface="Simplified Arabic" pitchFamily="18" charset="-78"/>
                <a:cs typeface="Simplified Arabic" pitchFamily="18" charset="-78"/>
              </a:rPr>
              <a:t>وتشبه بالبوصلة التي يُدرك بها السائر إلى أين يسير، ويسترشد بها في مسيرته</a:t>
            </a:r>
            <a:r>
              <a:rPr lang="en-US" sz="3600" dirty="0">
                <a:latin typeface="Simplified Arabic" pitchFamily="18" charset="-78"/>
                <a:cs typeface="Simplified Arabic" pitchFamily="18" charset="-78"/>
              </a:rPr>
              <a:t>.</a:t>
            </a:r>
            <a:br>
              <a:rPr lang="en-US" sz="3600" dirty="0">
                <a:latin typeface="Simplified Arabic" pitchFamily="18" charset="-78"/>
                <a:cs typeface="Simplified Arabic" pitchFamily="18" charset="-78"/>
              </a:rPr>
            </a:br>
            <a:endParaRPr lang="en-US" sz="3600" dirty="0">
              <a:latin typeface="Simplified Arabic" pitchFamily="18" charset="-78"/>
              <a:cs typeface="Simplified Arabic"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14</a:t>
            </a:fld>
            <a:endParaRPr lang="en-US"/>
          </a:p>
        </p:txBody>
      </p:sp>
    </p:spTree>
    <p:extLst>
      <p:ext uri="{BB962C8B-B14F-4D97-AF65-F5344CB8AC3E}">
        <p14:creationId xmlns:p14="http://schemas.microsoft.com/office/powerpoint/2010/main" val="1890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1"/>
            <a:ext cx="7620000" cy="2262781"/>
          </a:xfrm>
        </p:spPr>
        <p:txBody>
          <a:bodyPr>
            <a:normAutofit/>
          </a:bodyPr>
          <a:lstStyle/>
          <a:p>
            <a:pPr algn="ctr"/>
            <a:r>
              <a:rPr lang="ar-SA" sz="6000" dirty="0">
                <a:solidFill>
                  <a:schemeClr val="accent1"/>
                </a:solidFill>
                <a:cs typeface="PT Bold Broken" panose="02010400000000000000" pitchFamily="2" charset="-78"/>
              </a:rPr>
              <a:t>خطوات اعداد خطة البحث</a:t>
            </a:r>
            <a:endParaRPr lang="en-US" sz="6000" dirty="0">
              <a:solidFill>
                <a:schemeClr val="accent1"/>
              </a:solidFill>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15</a:t>
            </a:fld>
            <a:endParaRPr lang="en-US"/>
          </a:p>
        </p:txBody>
      </p:sp>
    </p:spTree>
    <p:extLst>
      <p:ext uri="{BB962C8B-B14F-4D97-AF65-F5344CB8AC3E}">
        <p14:creationId xmlns:p14="http://schemas.microsoft.com/office/powerpoint/2010/main" val="170047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a:t>نشاط 3</a:t>
            </a:r>
          </a:p>
        </p:txBody>
      </p:sp>
      <p:sp>
        <p:nvSpPr>
          <p:cNvPr id="4" name="عنصر نائب للمحتوى 3"/>
          <p:cNvSpPr>
            <a:spLocks noGrp="1"/>
          </p:cNvSpPr>
          <p:nvPr>
            <p:ph type="body" idx="1"/>
          </p:nvPr>
        </p:nvSpPr>
        <p:spPr/>
        <p:txBody>
          <a:bodyPr>
            <a:normAutofit/>
          </a:bodyPr>
          <a:lstStyle/>
          <a:p>
            <a:pPr marL="0" indent="0" algn="ctr" rtl="1">
              <a:lnSpc>
                <a:spcPct val="200000"/>
              </a:lnSpc>
              <a:buNone/>
            </a:pPr>
            <a:r>
              <a:rPr lang="ar-SA" sz="2400" b="1" dirty="0">
                <a:solidFill>
                  <a:schemeClr val="accent4"/>
                </a:solidFill>
              </a:rPr>
              <a:t>ماهي معايير اختيار موضوع البحث؟</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C39E874F-B357-4D81-93EE-A63801E01A9A}" type="slidenum">
              <a:rPr lang="en-US" smtClean="0"/>
              <a:t>16</a:t>
            </a:fld>
            <a:endParaRPr lang="en-US"/>
          </a:p>
        </p:txBody>
      </p:sp>
    </p:spTree>
    <p:extLst>
      <p:ext uri="{BB962C8B-B14F-4D97-AF65-F5344CB8AC3E}">
        <p14:creationId xmlns:p14="http://schemas.microsoft.com/office/powerpoint/2010/main" val="315447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447800" y="2133600"/>
            <a:ext cx="7543800" cy="2262781"/>
          </a:xfrm>
        </p:spPr>
        <p:txBody>
          <a:bodyPr/>
          <a:lstStyle/>
          <a:p>
            <a:pPr algn="ctr"/>
            <a:r>
              <a:rPr lang="ar-SA" dirty="0">
                <a:solidFill>
                  <a:schemeClr val="accent1"/>
                </a:solidFill>
                <a:cs typeface="PT Bold Broken" panose="02010400000000000000" pitchFamily="2" charset="-78"/>
              </a:rPr>
              <a:t>معايير اختيار موضوع البحث</a:t>
            </a:r>
            <a:endParaRPr lang="ar-SA" dirty="0"/>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17</a:t>
            </a:fld>
            <a:endParaRPr lang="en-US"/>
          </a:p>
        </p:txBody>
      </p:sp>
    </p:spTree>
    <p:extLst>
      <p:ext uri="{BB962C8B-B14F-4D97-AF65-F5344CB8AC3E}">
        <p14:creationId xmlns:p14="http://schemas.microsoft.com/office/powerpoint/2010/main" val="290674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685800"/>
            <a:ext cx="7620000" cy="5718412"/>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50000"/>
              </a:lnSpc>
              <a:spcBef>
                <a:spcPct val="0"/>
              </a:spcBef>
              <a:spcAft>
                <a:spcPts val="0"/>
              </a:spcAft>
              <a:buClrTx/>
              <a:buSzTx/>
              <a:tabLst/>
              <a:defRPr/>
            </a:pPr>
            <a:r>
              <a:rPr kumimoji="0" lang="ar-SA"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rPr>
              <a:t>اختاري موضوعاً:</a:t>
            </a:r>
          </a:p>
          <a:p>
            <a:pPr marL="0" marR="0" lvl="0" indent="0" algn="r" defTabSz="914400" rtl="1" eaLnBrk="1" fontAlgn="auto" latinLnBrk="0" hangingPunct="1">
              <a:lnSpc>
                <a:spcPct val="150000"/>
              </a:lnSpc>
              <a:spcBef>
                <a:spcPct val="0"/>
              </a:spcBef>
              <a:spcAft>
                <a:spcPts val="0"/>
              </a:spcAft>
              <a:buClrTx/>
              <a:buSzTx/>
              <a:tabLst/>
              <a:defRPr/>
            </a:pPr>
            <a:endParaRPr kumimoji="0" lang="ar-SA"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endParaRPr>
          </a:p>
          <a:p>
            <a:pPr marL="457200" marR="0" lvl="0" indent="-457200" algn="r" defTabSz="914400" rtl="1" eaLnBrk="1" fontAlgn="auto" latinLnBrk="0" hangingPunct="1">
              <a:lnSpc>
                <a:spcPct val="150000"/>
              </a:lnSpc>
              <a:spcBef>
                <a:spcPct val="0"/>
              </a:spcBef>
              <a:spcAft>
                <a:spcPts val="0"/>
              </a:spcAft>
              <a:buClrTx/>
              <a:buSzTx/>
              <a:buFont typeface="Wingdings" panose="05000000000000000000" pitchFamily="2" charset="2"/>
              <a:buChar char="ü"/>
              <a:tabLst/>
              <a:defRPr/>
            </a:pPr>
            <a:r>
              <a:rPr kumimoji="0" lang="ar-SA"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rPr>
              <a:t> يخدم تخصصك</a:t>
            </a:r>
            <a:endParaRPr kumimoji="0" lang="ar-SA" sz="3200" b="0" i="1"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endParaRPr>
          </a:p>
          <a:p>
            <a:pPr marL="457200" indent="-457200" algn="r" rtl="1">
              <a:lnSpc>
                <a:spcPct val="150000"/>
              </a:lnSpc>
              <a:spcBef>
                <a:spcPct val="0"/>
              </a:spcBef>
              <a:buFont typeface="Wingdings" panose="05000000000000000000" pitchFamily="2" charset="2"/>
              <a:buChar char="ü"/>
              <a:defRPr/>
            </a:pPr>
            <a:r>
              <a:rPr lang="ar-SA" sz="3200" dirty="0">
                <a:solidFill>
                  <a:schemeClr val="accent3">
                    <a:lumMod val="50000"/>
                  </a:schemeClr>
                </a:solidFill>
                <a:latin typeface="Simplified Arabic" pitchFamily="18" charset="-78"/>
                <a:ea typeface="+mj-ea"/>
                <a:cs typeface="Simplified Arabic" pitchFamily="18" charset="-78"/>
              </a:rPr>
              <a:t>بسيطاً غير مركب</a:t>
            </a:r>
          </a:p>
          <a:p>
            <a:pPr marL="457200" marR="0" lvl="0" indent="-457200" algn="r" defTabSz="914400" rtl="1" eaLnBrk="1" fontAlgn="auto" latinLnBrk="0" hangingPunct="1">
              <a:lnSpc>
                <a:spcPct val="150000"/>
              </a:lnSpc>
              <a:spcBef>
                <a:spcPct val="0"/>
              </a:spcBef>
              <a:spcAft>
                <a:spcPts val="0"/>
              </a:spcAft>
              <a:buClrTx/>
              <a:buSzTx/>
              <a:buFont typeface="Wingdings" panose="05000000000000000000" pitchFamily="2" charset="2"/>
              <a:buChar char="ü"/>
              <a:tabLst/>
              <a:defRPr/>
            </a:pPr>
            <a:r>
              <a:rPr kumimoji="0" lang="ar-SA"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rPr>
              <a:t>قابلاً للبحث في حدود الفترة الزمنية المتاحة لك</a:t>
            </a:r>
          </a:p>
          <a:p>
            <a:pPr marL="457200" marR="0" lvl="0" indent="-457200" algn="r" defTabSz="914400" rtl="1" eaLnBrk="1" fontAlgn="auto" latinLnBrk="0" hangingPunct="1">
              <a:lnSpc>
                <a:spcPct val="150000"/>
              </a:lnSpc>
              <a:spcBef>
                <a:spcPct val="0"/>
              </a:spcBef>
              <a:spcAft>
                <a:spcPts val="0"/>
              </a:spcAft>
              <a:buClrTx/>
              <a:buSzTx/>
              <a:buFont typeface="Wingdings" panose="05000000000000000000" pitchFamily="2" charset="2"/>
              <a:buChar char="ü"/>
              <a:tabLst/>
              <a:defRPr/>
            </a:pPr>
            <a:r>
              <a:rPr lang="ar-SA" sz="3200" dirty="0">
                <a:solidFill>
                  <a:schemeClr val="accent3">
                    <a:lumMod val="50000"/>
                  </a:schemeClr>
                </a:solidFill>
                <a:latin typeface="Simplified Arabic" pitchFamily="18" charset="-78"/>
                <a:ea typeface="+mj-ea"/>
                <a:cs typeface="Simplified Arabic" pitchFamily="18" charset="-78"/>
              </a:rPr>
              <a:t>قابلاً للبحث على المستوى الميداني </a:t>
            </a:r>
          </a:p>
          <a:p>
            <a:pPr marL="457200" marR="0" lvl="0" indent="-457200" algn="r" defTabSz="914400" rtl="1" eaLnBrk="1" fontAlgn="auto" latinLnBrk="0" hangingPunct="1">
              <a:lnSpc>
                <a:spcPct val="150000"/>
              </a:lnSpc>
              <a:spcBef>
                <a:spcPct val="0"/>
              </a:spcBef>
              <a:spcAft>
                <a:spcPts val="0"/>
              </a:spcAft>
              <a:buClrTx/>
              <a:buSzTx/>
              <a:buFont typeface="Wingdings" panose="05000000000000000000" pitchFamily="2" charset="2"/>
              <a:buChar char="ü"/>
              <a:tabLst/>
              <a:defRPr/>
            </a:pPr>
            <a:r>
              <a:rPr kumimoji="0" lang="ar-SA"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rPr>
              <a:t>خذي وقتاً كافياً وابحثي في المراجع </a:t>
            </a:r>
          </a:p>
          <a:p>
            <a:pPr marL="457200" marR="0" lvl="0" indent="-457200" algn="r" defTabSz="914400" rtl="1" eaLnBrk="1" fontAlgn="auto" latinLnBrk="0" hangingPunct="1">
              <a:lnSpc>
                <a:spcPct val="150000"/>
              </a:lnSpc>
              <a:spcBef>
                <a:spcPct val="0"/>
              </a:spcBef>
              <a:spcAft>
                <a:spcPts val="0"/>
              </a:spcAft>
              <a:buClrTx/>
              <a:buSzTx/>
              <a:buFont typeface="Wingdings" panose="05000000000000000000" pitchFamily="2" charset="2"/>
              <a:buChar char="ü"/>
              <a:tabLst/>
              <a:defRPr/>
            </a:pPr>
            <a:r>
              <a:rPr lang="ar-SA" sz="3200" dirty="0">
                <a:solidFill>
                  <a:schemeClr val="accent3">
                    <a:lumMod val="50000"/>
                  </a:schemeClr>
                </a:solidFill>
                <a:latin typeface="Simplified Arabic" pitchFamily="18" charset="-78"/>
                <a:ea typeface="+mj-ea"/>
                <a:cs typeface="Simplified Arabic" pitchFamily="18" charset="-78"/>
              </a:rPr>
              <a:t>موضوعاً تحبه</a:t>
            </a:r>
            <a:endParaRPr kumimoji="0" lang="en-US" sz="3200" b="0" i="0" u="none" strike="noStrike" kern="1200" cap="none" spc="0" normalizeH="0" baseline="0" noProof="0" dirty="0">
              <a:ln>
                <a:noFill/>
              </a:ln>
              <a:solidFill>
                <a:schemeClr val="accent3">
                  <a:lumMod val="50000"/>
                </a:schemeClr>
              </a:solidFill>
              <a:effectLst/>
              <a:uLnTx/>
              <a:uFillTx/>
              <a:latin typeface="Simplified Arabic" pitchFamily="18" charset="-78"/>
              <a:ea typeface="+mj-ea"/>
              <a:cs typeface="Simplified Arabic" pitchFamily="18"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18</a:t>
            </a:fld>
            <a:endParaRPr lang="en-US"/>
          </a:p>
        </p:txBody>
      </p:sp>
    </p:spTree>
    <p:extLst>
      <p:ext uri="{BB962C8B-B14F-4D97-AF65-F5344CB8AC3E}">
        <p14:creationId xmlns:p14="http://schemas.microsoft.com/office/powerpoint/2010/main" val="5535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ar-SA" sz="6600" dirty="0">
                <a:solidFill>
                  <a:schemeClr val="accent1"/>
                </a:solidFill>
                <a:effectLst>
                  <a:outerShdw blurRad="38100" dist="38100" dir="2700000" algn="tl">
                    <a:srgbClr val="000000">
                      <a:alpha val="43137"/>
                    </a:srgbClr>
                  </a:outerShdw>
                </a:effectLst>
                <a:latin typeface="Simplified Arabic" pitchFamily="18" charset="-78"/>
                <a:cs typeface="PT Bold Broken" panose="02010400000000000000" pitchFamily="2" charset="-78"/>
              </a:rPr>
              <a:t>العنوان</a:t>
            </a:r>
            <a:endParaRPr lang="en-US" sz="6000" dirty="0">
              <a:solidFill>
                <a:schemeClr val="accent1"/>
              </a:solidFill>
              <a:effectLst>
                <a:outerShdw blurRad="38100" dist="38100" dir="2700000" algn="tl">
                  <a:srgbClr val="000000">
                    <a:alpha val="43137"/>
                  </a:srgbClr>
                </a:outerShdw>
              </a:effectLst>
              <a:latin typeface="Simplified Arabic" pitchFamily="18" charset="-78"/>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19</a:t>
            </a:fld>
            <a:endParaRPr lang="en-US"/>
          </a:p>
        </p:txBody>
      </p:sp>
    </p:spTree>
    <p:extLst>
      <p:ext uri="{BB962C8B-B14F-4D97-AF65-F5344CB8AC3E}">
        <p14:creationId xmlns:p14="http://schemas.microsoft.com/office/powerpoint/2010/main" val="399124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28767" y="381000"/>
            <a:ext cx="6600451" cy="2262781"/>
          </a:xfrm>
        </p:spPr>
        <p:txBody>
          <a:bodyPr>
            <a:normAutofit/>
          </a:bodyPr>
          <a:lstStyle/>
          <a:p>
            <a:pPr algn="ctr"/>
            <a:r>
              <a:rPr lang="ar-SA" sz="4400" dirty="0"/>
              <a:t>نشاط 1</a:t>
            </a:r>
          </a:p>
        </p:txBody>
      </p:sp>
      <p:sp>
        <p:nvSpPr>
          <p:cNvPr id="4" name="عنصر نائب للمحتوى 3"/>
          <p:cNvSpPr>
            <a:spLocks noGrp="1"/>
          </p:cNvSpPr>
          <p:nvPr>
            <p:ph type="subTitle" idx="1"/>
          </p:nvPr>
        </p:nvSpPr>
        <p:spPr>
          <a:xfrm>
            <a:off x="1942415" y="3494053"/>
            <a:ext cx="6600451" cy="1126283"/>
          </a:xfrm>
        </p:spPr>
        <p:txBody>
          <a:bodyPr>
            <a:normAutofit/>
          </a:bodyPr>
          <a:lstStyle/>
          <a:p>
            <a:pPr marL="0" indent="0" algn="ctr" rtl="1">
              <a:lnSpc>
                <a:spcPct val="200000"/>
              </a:lnSpc>
              <a:buNone/>
            </a:pPr>
            <a:r>
              <a:rPr lang="ar-SA" sz="2400" b="1" dirty="0">
                <a:solidFill>
                  <a:schemeClr val="accent4"/>
                </a:solidFill>
              </a:rPr>
              <a:t>ما الفرق بين خطة البحث والرسالة؟</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9" name="عنصر نائب لرقم الشريحة 8"/>
          <p:cNvSpPr>
            <a:spLocks noGrp="1"/>
          </p:cNvSpPr>
          <p:nvPr>
            <p:ph type="sldNum" sz="quarter" idx="12"/>
          </p:nvPr>
        </p:nvSpPr>
        <p:spPr/>
        <p:txBody>
          <a:bodyPr/>
          <a:lstStyle/>
          <a:p>
            <a:fld id="{C39E874F-B357-4D81-93EE-A63801E01A9A}" type="slidenum">
              <a:rPr lang="en-US" smtClean="0"/>
              <a:t>2</a:t>
            </a:fld>
            <a:endParaRPr lang="en-US"/>
          </a:p>
        </p:txBody>
      </p:sp>
    </p:spTree>
    <p:extLst>
      <p:ext uri="{BB962C8B-B14F-4D97-AF65-F5344CB8AC3E}">
        <p14:creationId xmlns:p14="http://schemas.microsoft.com/office/powerpoint/2010/main" val="359504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382000" cy="5139869"/>
          </a:xfrm>
          <a:prstGeom prst="rect">
            <a:avLst/>
          </a:prstGeom>
          <a:noFill/>
        </p:spPr>
        <p:txBody>
          <a:bodyPr wrap="square" rtlCol="0">
            <a:spAutoFit/>
          </a:bodyPr>
          <a:lstStyle/>
          <a:p>
            <a:pPr algn="ctr"/>
            <a:r>
              <a:rPr lang="ar-SA" sz="4400" dirty="0">
                <a:solidFill>
                  <a:schemeClr val="accent1"/>
                </a:solidFill>
                <a:latin typeface="Simplified Arabic" panose="02020603050405020304" pitchFamily="18" charset="-78"/>
                <a:cs typeface="PT Bold Broken" panose="02010400000000000000" pitchFamily="2" charset="-78"/>
              </a:rPr>
              <a:t>صفحة العنوان </a:t>
            </a:r>
            <a:endParaRPr lang="en-US" sz="4400" dirty="0">
              <a:solidFill>
                <a:schemeClr val="accent1"/>
              </a:solidFill>
              <a:latin typeface="Simplified Arabic" panose="02020603050405020304" pitchFamily="18" charset="-78"/>
              <a:cs typeface="PT Bold Broken" panose="02010400000000000000" pitchFamily="2" charset="-78"/>
            </a:endParaRPr>
          </a:p>
          <a:p>
            <a:pPr algn="ctr"/>
            <a:endParaRPr lang="ar-SA" sz="4400"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PT Bold Broken" panose="02010400000000000000" pitchFamily="2" charset="-78"/>
            </a:endParaRPr>
          </a:p>
          <a:p>
            <a:pPr algn="ctr"/>
            <a:r>
              <a:rPr lang="ar-SA" sz="3200" dirty="0">
                <a:latin typeface="Simplified Arabic" panose="02020603050405020304" pitchFamily="18" charset="-78"/>
                <a:cs typeface="Simplified Arabic" panose="02020603050405020304" pitchFamily="18" charset="-78"/>
              </a:rPr>
              <a:t>وتتضمن عنوان البحث والذي ينبغي أن يكون حول فكرة البحث وعباراته دقيقة ويحدد متغيرات البحث ، وتجنب ذكر (دراسة عن او دراسة تجريبية ل)</a:t>
            </a:r>
            <a:endParaRPr lang="en-US" sz="3200" dirty="0">
              <a:latin typeface="Simplified Arabic" panose="02020603050405020304" pitchFamily="18" charset="-78"/>
              <a:cs typeface="Simplified Arabic" panose="02020603050405020304" pitchFamily="18" charset="-78"/>
            </a:endParaRPr>
          </a:p>
          <a:p>
            <a:pPr algn="ctr">
              <a:lnSpc>
                <a:spcPct val="150000"/>
              </a:lnSpc>
            </a:pPr>
            <a:r>
              <a:rPr lang="ar-SA" sz="3200" dirty="0">
                <a:latin typeface="Simplified Arabic" panose="02020603050405020304" pitchFamily="18" charset="-78"/>
                <a:cs typeface="Simplified Arabic" panose="02020603050405020304" pitchFamily="18" charset="-78"/>
              </a:rPr>
              <a:t>• اسم المؤلف وعنوانه الوظيفي ( مؤسسة العمل ) وهنا يكتب الاسم الاول ثم الأوسط مختصراً والاسم الأخير بدون كلمة دكتور او استاذ والدرجة العلمية </a:t>
            </a: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20</a:t>
            </a:fld>
            <a:endParaRPr lang="en-US"/>
          </a:p>
        </p:txBody>
      </p:sp>
    </p:spTree>
    <p:extLst>
      <p:ext uri="{BB962C8B-B14F-4D97-AF65-F5344CB8AC3E}">
        <p14:creationId xmlns:p14="http://schemas.microsoft.com/office/powerpoint/2010/main" val="16570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4114800"/>
          </a:xfrm>
        </p:spPr>
        <p:txBody>
          <a:bodyPr>
            <a:noAutofit/>
          </a:bodyPr>
          <a:lstStyle/>
          <a:p>
            <a:pPr algn="just" rtl="1">
              <a:lnSpc>
                <a:spcPct val="150000"/>
              </a:lnSpc>
            </a:pPr>
            <a:r>
              <a:rPr lang="ar-SA" dirty="0">
                <a:latin typeface="Simplified Arabic" pitchFamily="18" charset="-78"/>
                <a:cs typeface="Simplified Arabic" pitchFamily="18" charset="-78"/>
              </a:rPr>
              <a:t>يجب أن يتميز بالوضوح وسهولة اللغة والعبارات القصيرة المختصرة والدقة في التعبير بحيث يبلور مشكلة البحث ويحدد ابعادها وجوانبها الرئيسية.</a:t>
            </a:r>
            <a:endParaRPr lang="en-US" dirty="0">
              <a:latin typeface="Simplified Arabic" pitchFamily="18" charset="-78"/>
              <a:cs typeface="Simplified Arabic"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21</a:t>
            </a:fld>
            <a:endParaRPr lang="en-US"/>
          </a:p>
        </p:txBody>
      </p:sp>
    </p:spTree>
    <p:extLst>
      <p:ext uri="{BB962C8B-B14F-4D97-AF65-F5344CB8AC3E}">
        <p14:creationId xmlns:p14="http://schemas.microsoft.com/office/powerpoint/2010/main" val="12498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533400"/>
            <a:ext cx="8001000" cy="5909310"/>
          </a:xfrm>
          <a:prstGeom prst="rect">
            <a:avLst/>
          </a:prstGeom>
        </p:spPr>
        <p:txBody>
          <a:bodyPr wrap="square">
            <a:spAutoFit/>
          </a:bodyPr>
          <a:lstStyle/>
          <a:p>
            <a:pPr marR="0" algn="ctr"/>
            <a:endParaRPr lang="ar-SA" altLang="ar-SA" sz="2800" b="1" dirty="0">
              <a:solidFill>
                <a:schemeClr val="accent3"/>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457200" indent="-457200" algn="ctr" rtl="1">
              <a:lnSpc>
                <a:spcPct val="140000"/>
              </a:lnSpc>
              <a:buFont typeface="Wingdings" panose="05000000000000000000" pitchFamily="2" charset="2"/>
              <a:buChar char="ü"/>
            </a:pPr>
            <a:r>
              <a:rPr lang="ar-SA" altLang="ar-SA" sz="2800" dirty="0">
                <a:latin typeface="Simplified Arabic" panose="02020603050405020304" pitchFamily="18" charset="-78"/>
                <a:cs typeface="Simplified Arabic" panose="02020603050405020304" pitchFamily="18" charset="-78"/>
              </a:rPr>
              <a:t>يراعى أن يكون العنوان مختصراً محدداً لمحتويات الورقة العلمية وعادة لا يزيد عن 70 حرفاً وقيل 50 حرف </a:t>
            </a:r>
            <a:r>
              <a:rPr lang="ar-SA" sz="2800" dirty="0">
                <a:latin typeface="Simplified Arabic" panose="02020603050405020304" pitchFamily="18" charset="-78"/>
                <a:cs typeface="Simplified Arabic" panose="02020603050405020304" pitchFamily="18" charset="-78"/>
              </a:rPr>
              <a:t>والطول الملائم للعنوان من ۱۲-۱۰ كلمة </a:t>
            </a:r>
            <a:endParaRPr lang="ar-SA" altLang="ar-SA" sz="2800" dirty="0">
              <a:latin typeface="Simplified Arabic" panose="02020603050405020304" pitchFamily="18" charset="-78"/>
              <a:cs typeface="Simplified Arabic" panose="02020603050405020304" pitchFamily="18" charset="-78"/>
            </a:endParaRPr>
          </a:p>
          <a:p>
            <a:pPr marL="457200" indent="-457200" algn="ctr" rtl="1">
              <a:lnSpc>
                <a:spcPct val="140000"/>
              </a:lnSpc>
              <a:buFont typeface="Wingdings" panose="05000000000000000000" pitchFamily="2" charset="2"/>
              <a:buChar char="ü"/>
            </a:pPr>
            <a:r>
              <a:rPr lang="ar-SA" sz="2800" dirty="0">
                <a:latin typeface="Simplified Arabic" panose="02020603050405020304" pitchFamily="18" charset="-78"/>
                <a:cs typeface="Simplified Arabic" panose="02020603050405020304" pitchFamily="18" charset="-78"/>
              </a:rPr>
              <a:t>محدد ودقيق وواضح</a:t>
            </a:r>
            <a:r>
              <a:rPr lang="en-US" sz="2800" dirty="0">
                <a:latin typeface="Simplified Arabic" panose="02020603050405020304" pitchFamily="18" charset="-78"/>
                <a:cs typeface="Simplified Arabic" panose="02020603050405020304" pitchFamily="18" charset="-78"/>
              </a:rPr>
              <a:t> </a:t>
            </a:r>
            <a:endParaRPr lang="ar-SA" sz="2800" dirty="0">
              <a:latin typeface="Simplified Arabic" panose="02020603050405020304" pitchFamily="18" charset="-78"/>
              <a:cs typeface="Simplified Arabic" panose="02020603050405020304" pitchFamily="18" charset="-78"/>
            </a:endParaRPr>
          </a:p>
          <a:p>
            <a:pPr marL="457200" marR="0" indent="-457200" algn="ctr" rtl="1">
              <a:lnSpc>
                <a:spcPct val="140000"/>
              </a:lnSpc>
              <a:buFont typeface="Wingdings" panose="05000000000000000000" pitchFamily="2" charset="2"/>
              <a:buChar char="ü"/>
            </a:pPr>
            <a:r>
              <a:rPr lang="ar-SA" sz="2800" dirty="0">
                <a:latin typeface="Simplified Arabic" panose="02020603050405020304" pitchFamily="18" charset="-78"/>
                <a:cs typeface="Simplified Arabic" panose="02020603050405020304" pitchFamily="18" charset="-78"/>
              </a:rPr>
              <a:t>قصير ومركز على نقطة معينة</a:t>
            </a:r>
            <a:r>
              <a:rPr lang="en-US" sz="2800" dirty="0">
                <a:latin typeface="Simplified Arabic" panose="02020603050405020304" pitchFamily="18" charset="-78"/>
                <a:cs typeface="Simplified Arabic" panose="02020603050405020304" pitchFamily="18" charset="-78"/>
              </a:rPr>
              <a:t> </a:t>
            </a:r>
            <a:endParaRPr lang="ar-SA" altLang="ar-SA" sz="2800" dirty="0">
              <a:latin typeface="Simplified Arabic" panose="02020603050405020304" pitchFamily="18" charset="-78"/>
              <a:cs typeface="Simplified Arabic" panose="02020603050405020304" pitchFamily="18" charset="-78"/>
            </a:endParaRPr>
          </a:p>
          <a:p>
            <a:pPr marL="457200" indent="-457200" algn="ctr" rtl="1">
              <a:lnSpc>
                <a:spcPct val="140000"/>
              </a:lnSpc>
              <a:buFont typeface="Wingdings" panose="05000000000000000000" pitchFamily="2" charset="2"/>
              <a:buChar char="ü"/>
            </a:pPr>
            <a:r>
              <a:rPr lang="ar-SA" sz="2800" dirty="0">
                <a:latin typeface="Simplified Arabic" panose="02020603050405020304" pitchFamily="18" charset="-78"/>
                <a:cs typeface="Simplified Arabic" panose="02020603050405020304" pitchFamily="18" charset="-78"/>
              </a:rPr>
              <a:t>يثير الفضول عند القارئ ويلفت انتباهه ليعرف ما بعده</a:t>
            </a:r>
          </a:p>
          <a:p>
            <a:pPr marL="457200" indent="-457200" algn="ctr" rtl="1">
              <a:lnSpc>
                <a:spcPct val="140000"/>
              </a:lnSpc>
              <a:buFont typeface="Wingdings" panose="05000000000000000000" pitchFamily="2" charset="2"/>
              <a:buChar char="ü"/>
            </a:pPr>
            <a:r>
              <a:rPr lang="ar-SA" sz="2800" dirty="0">
                <a:latin typeface="Simplified Arabic" panose="02020603050405020304" pitchFamily="18" charset="-78"/>
                <a:cs typeface="Simplified Arabic" panose="02020603050405020304" pitchFamily="18" charset="-78"/>
              </a:rPr>
              <a:t>يبين المجال الذي يناقشه الكلمات المستخدمة فيه سهلة الفهم وبعيدة عن التقعر والألفاظ الركيكة </a:t>
            </a:r>
          </a:p>
          <a:p>
            <a:pPr marL="457200" marR="0" indent="-457200" algn="ctr" rtl="1">
              <a:lnSpc>
                <a:spcPct val="140000"/>
              </a:lnSpc>
              <a:buFont typeface="Wingdings" panose="05000000000000000000" pitchFamily="2" charset="2"/>
              <a:buChar char="ü"/>
            </a:pPr>
            <a:r>
              <a:rPr lang="ar-SA" sz="2800" dirty="0">
                <a:latin typeface="Simplified Arabic" panose="02020603050405020304" pitchFamily="18" charset="-78"/>
                <a:cs typeface="Simplified Arabic" panose="02020603050405020304" pitchFamily="18" charset="-78"/>
              </a:rPr>
              <a:t>يشير إلى مشكلة البحث ويبرزها وبشكل محدد </a:t>
            </a:r>
            <a:endParaRPr lang="ar-SA" altLang="ar-SA" sz="28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22</a:t>
            </a:fld>
            <a:endParaRPr lang="en-US"/>
          </a:p>
        </p:txBody>
      </p:sp>
    </p:spTree>
    <p:extLst>
      <p:ext uri="{BB962C8B-B14F-4D97-AF65-F5344CB8AC3E}">
        <p14:creationId xmlns:p14="http://schemas.microsoft.com/office/powerpoint/2010/main" val="28387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lstStyle/>
          <a:p>
            <a:pPr algn="ctr"/>
            <a:r>
              <a:rPr lang="ar-SA" dirty="0">
                <a:solidFill>
                  <a:schemeClr val="accent1"/>
                </a:solidFill>
                <a:cs typeface="PT Bold Broken" panose="02010400000000000000" pitchFamily="2" charset="-78"/>
              </a:rPr>
              <a:t>العناصر الرئيسية في عنوان البحث</a:t>
            </a:r>
          </a:p>
        </p:txBody>
      </p:sp>
      <p:sp>
        <p:nvSpPr>
          <p:cNvPr id="2" name="عنصر نائب لرقم الشريحة 1"/>
          <p:cNvSpPr>
            <a:spLocks noGrp="1"/>
          </p:cNvSpPr>
          <p:nvPr>
            <p:ph type="sldNum" sz="quarter" idx="12"/>
          </p:nvPr>
        </p:nvSpPr>
        <p:spPr/>
        <p:txBody>
          <a:bodyPr/>
          <a:lstStyle/>
          <a:p>
            <a:fld id="{C39E874F-B357-4D81-93EE-A63801E01A9A}" type="slidenum">
              <a:rPr lang="en-US" smtClean="0"/>
              <a:t>23</a:t>
            </a:fld>
            <a:endParaRPr lang="en-US"/>
          </a:p>
        </p:txBody>
      </p:sp>
    </p:spTree>
    <p:extLst>
      <p:ext uri="{BB962C8B-B14F-4D97-AF65-F5344CB8AC3E}">
        <p14:creationId xmlns:p14="http://schemas.microsoft.com/office/powerpoint/2010/main" val="280059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a:latin typeface="Simplified Arabic" panose="02020603050405020304" pitchFamily="18" charset="-78"/>
                <a:cs typeface="Simplified Arabic" panose="02020603050405020304" pitchFamily="18" charset="-78"/>
              </a:rPr>
              <a:t>«فاعلية الإشراف التعاوني في مكاتب التعليم من وجهة نظر المشرفات التربويات»</a:t>
            </a: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2004563"/>
              </p:ext>
            </p:extLst>
          </p:nvPr>
        </p:nvGraphicFramePr>
        <p:xfrm>
          <a:off x="914400" y="1752600"/>
          <a:ext cx="7620000" cy="415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رقم الشريحة 3"/>
          <p:cNvSpPr>
            <a:spLocks noGrp="1"/>
          </p:cNvSpPr>
          <p:nvPr>
            <p:ph type="sldNum" sz="quarter" idx="12"/>
          </p:nvPr>
        </p:nvSpPr>
        <p:spPr/>
        <p:txBody>
          <a:bodyPr/>
          <a:lstStyle/>
          <a:p>
            <a:fld id="{C39E874F-B357-4D81-93EE-A63801E01A9A}" type="slidenum">
              <a:rPr lang="en-US" smtClean="0"/>
              <a:t>24</a:t>
            </a:fld>
            <a:endParaRPr lang="en-US"/>
          </a:p>
        </p:txBody>
      </p:sp>
    </p:spTree>
    <p:extLst>
      <p:ext uri="{BB962C8B-B14F-4D97-AF65-F5344CB8AC3E}">
        <p14:creationId xmlns:p14="http://schemas.microsoft.com/office/powerpoint/2010/main" val="37466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lnSpc>
                <a:spcPct val="150000"/>
              </a:lnSpc>
            </a:pPr>
            <a:r>
              <a:rPr lang="ar-SA" sz="6000" dirty="0">
                <a:solidFill>
                  <a:schemeClr val="accent1"/>
                </a:solidFill>
                <a:latin typeface="Simplified Arabic" panose="02020603050405020304" pitchFamily="18" charset="-78"/>
                <a:cs typeface="PT Bold Broken" panose="02010400000000000000" pitchFamily="2" charset="-78"/>
              </a:rPr>
              <a:t>المقدمة</a:t>
            </a:r>
            <a:endParaRPr lang="en-US" sz="6000" dirty="0">
              <a:solidFill>
                <a:schemeClr val="accent1"/>
              </a:solidFill>
              <a:latin typeface="Simplified Arabic" panose="02020603050405020304" pitchFamily="18" charset="-78"/>
              <a:cs typeface="PT Bold Broken" panose="02010400000000000000" pitchFamily="2" charset="-78"/>
            </a:endParaRPr>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25</a:t>
            </a:fld>
            <a:endParaRPr lang="en-US"/>
          </a:p>
        </p:txBody>
      </p:sp>
    </p:spTree>
    <p:extLst>
      <p:ext uri="{BB962C8B-B14F-4D97-AF65-F5344CB8AC3E}">
        <p14:creationId xmlns:p14="http://schemas.microsoft.com/office/powerpoint/2010/main" val="428511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533400"/>
            <a:ext cx="7924800" cy="5586145"/>
          </a:xfrm>
          <a:prstGeom prst="rect">
            <a:avLst/>
          </a:prstGeom>
        </p:spPr>
        <p:txBody>
          <a:bodyPr wrap="square">
            <a:spAutoFit/>
          </a:bodyPr>
          <a:lstStyle/>
          <a:p>
            <a:pPr algn="ctr" rtl="1">
              <a:lnSpc>
                <a:spcPct val="150000"/>
              </a:lnSpc>
              <a:defRPr/>
            </a:pPr>
            <a:endParaRPr lang="ar-SA" altLang="ar-SA" sz="2400" dirty="0">
              <a:latin typeface="Simplified Arabic" panose="02020603050405020304" pitchFamily="18" charset="-78"/>
              <a:cs typeface="Simplified Arabic" panose="02020603050405020304" pitchFamily="18" charset="-78"/>
            </a:endParaRPr>
          </a:p>
          <a:p>
            <a:pPr algn="ctr" rtl="1">
              <a:lnSpc>
                <a:spcPct val="150000"/>
              </a:lnSpc>
              <a:defRPr/>
            </a:pPr>
            <a:r>
              <a:rPr lang="ar-SA" sz="2800" dirty="0">
                <a:latin typeface="Simplified Arabic" panose="02020603050405020304" pitchFamily="18" charset="-78"/>
                <a:cs typeface="Simplified Arabic" panose="02020603050405020304" pitchFamily="18" charset="-78"/>
              </a:rPr>
              <a:t>من أهم مواصفات المقدمة </a:t>
            </a:r>
            <a:r>
              <a:rPr lang="ar-SA" sz="2800" dirty="0" err="1">
                <a:latin typeface="Simplified Arabic" panose="02020603050405020304" pitchFamily="18" charset="-78"/>
                <a:cs typeface="Simplified Arabic" panose="02020603050405020304" pitchFamily="18" charset="-78"/>
              </a:rPr>
              <a:t>مايلي</a:t>
            </a:r>
            <a:r>
              <a:rPr lang="ar-SA" sz="2800" dirty="0">
                <a:latin typeface="Simplified Arabic" panose="02020603050405020304" pitchFamily="18" charset="-78"/>
                <a:cs typeface="Simplified Arabic" panose="02020603050405020304" pitchFamily="18" charset="-78"/>
              </a:rPr>
              <a:t>:</a:t>
            </a:r>
          </a:p>
          <a:p>
            <a:pPr marL="342900" indent="-3429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مناسبة</a:t>
            </a:r>
            <a:r>
              <a:rPr lang="en-US" sz="2800" dirty="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ليست طويلة مملة ولا قصيرة مخلة</a:t>
            </a:r>
            <a:r>
              <a:rPr lang="en-US" sz="2800" dirty="0">
                <a:latin typeface="Simplified Arabic" panose="02020603050405020304" pitchFamily="18" charset="-78"/>
                <a:cs typeface="Simplified Arabic" panose="02020603050405020304" pitchFamily="18" charset="-78"/>
              </a:rPr>
              <a:t>  </a:t>
            </a:r>
            <a:endParaRPr lang="ar-SA" sz="28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defRPr/>
            </a:pPr>
            <a:r>
              <a:rPr lang="ar-SA" sz="2800" dirty="0" err="1">
                <a:latin typeface="Simplified Arabic" panose="02020603050405020304" pitchFamily="18" charset="-78"/>
                <a:cs typeface="Simplified Arabic" panose="02020603050405020304" pitchFamily="18" charset="-78"/>
              </a:rPr>
              <a:t>مهيئة</a:t>
            </a:r>
            <a:r>
              <a:rPr lang="ar-SA" sz="2800" dirty="0">
                <a:latin typeface="Simplified Arabic" panose="02020603050405020304" pitchFamily="18" charset="-78"/>
                <a:cs typeface="Simplified Arabic" panose="02020603050405020304" pitchFamily="18" charset="-78"/>
              </a:rPr>
              <a:t> للمشكلة </a:t>
            </a:r>
            <a:endParaRPr lang="en-US" sz="28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تبرز المشكلة بشكل واضح وسهل ولكن لا تحددها </a:t>
            </a:r>
          </a:p>
          <a:p>
            <a:pPr marL="342900" indent="-3429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وتوضح المجال التي تنتمي إليه المشكلة </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توضح العنوان وتتصل به بشكل مباشر</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لا تزيد على صفحتين </a:t>
            </a:r>
          </a:p>
          <a:p>
            <a:pPr algn="ctr" rtl="1">
              <a:lnSpc>
                <a:spcPct val="150000"/>
              </a:lnSpc>
              <a:defRPr/>
            </a:pPr>
            <a:endParaRPr lang="ar-SA"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26</a:t>
            </a:fld>
            <a:endParaRPr lang="en-US"/>
          </a:p>
        </p:txBody>
      </p:sp>
    </p:spTree>
    <p:extLst>
      <p:ext uri="{BB962C8B-B14F-4D97-AF65-F5344CB8AC3E}">
        <p14:creationId xmlns:p14="http://schemas.microsoft.com/office/powerpoint/2010/main" val="33349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219200"/>
            <a:ext cx="7924800" cy="3970318"/>
          </a:xfrm>
          <a:prstGeom prst="rect">
            <a:avLst/>
          </a:prstGeom>
        </p:spPr>
        <p:txBody>
          <a:bodyPr wrap="square">
            <a:spAutoFit/>
          </a:bodyPr>
          <a:lstStyle/>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تبين أسباب اختيار هذه المشكلة </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تبين الفائدة التي ستتحقق من نتائج البحث  </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تبين الجهات التي يمكن أن تستفيد من هذا البحث </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تستعرض الجهود السابقة التي أبرزت أهمية هذا الموضوع وناقشت</a:t>
            </a:r>
          </a:p>
          <a:p>
            <a:pPr marL="457200" indent="-457200" algn="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واضحة من ناحية الصياغة ومترابطة من ناحية الأفكار </a:t>
            </a:r>
          </a:p>
          <a:p>
            <a:pPr marL="457200" indent="-457200" algn="r" rtl="1">
              <a:lnSpc>
                <a:spcPct val="150000"/>
              </a:lnSpc>
              <a:buFont typeface="Arial" panose="020B0604020202020204" pitchFamily="34" charset="0"/>
              <a:buChar char="•"/>
              <a:defRPr/>
            </a:pPr>
            <a:endParaRPr lang="ar-SA" sz="28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27</a:t>
            </a:fld>
            <a:endParaRPr lang="en-US"/>
          </a:p>
        </p:txBody>
      </p:sp>
    </p:spTree>
    <p:extLst>
      <p:ext uri="{BB962C8B-B14F-4D97-AF65-F5344CB8AC3E}">
        <p14:creationId xmlns:p14="http://schemas.microsoft.com/office/powerpoint/2010/main" val="14962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a:t>نشاط 4</a:t>
            </a:r>
          </a:p>
        </p:txBody>
      </p:sp>
      <p:sp>
        <p:nvSpPr>
          <p:cNvPr id="4" name="عنصر نائب للمحتوى 3"/>
          <p:cNvSpPr>
            <a:spLocks noGrp="1"/>
          </p:cNvSpPr>
          <p:nvPr>
            <p:ph type="body" sz="half" idx="2"/>
          </p:nvPr>
        </p:nvSpPr>
        <p:spPr>
          <a:xfrm>
            <a:off x="1752600" y="3651878"/>
            <a:ext cx="6591985" cy="729622"/>
          </a:xfrm>
        </p:spPr>
        <p:txBody>
          <a:bodyPr>
            <a:normAutofit fontScale="92500" lnSpcReduction="10000"/>
          </a:bodyPr>
          <a:lstStyle/>
          <a:p>
            <a:pPr marL="0" indent="0" algn="ctr" rtl="1">
              <a:lnSpc>
                <a:spcPct val="200000"/>
              </a:lnSpc>
              <a:buNone/>
            </a:pPr>
            <a:r>
              <a:rPr lang="ar-SA" sz="2400" b="1" dirty="0">
                <a:solidFill>
                  <a:schemeClr val="accent4"/>
                </a:solidFill>
              </a:rPr>
              <a:t>كيف يمكننا تحديد مشكلة البحث؟</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C39E874F-B357-4D81-93EE-A63801E01A9A}" type="slidenum">
              <a:rPr lang="en-US" smtClean="0"/>
              <a:t>28</a:t>
            </a:fld>
            <a:endParaRPr lang="en-US"/>
          </a:p>
        </p:txBody>
      </p:sp>
    </p:spTree>
    <p:extLst>
      <p:ext uri="{BB962C8B-B14F-4D97-AF65-F5344CB8AC3E}">
        <p14:creationId xmlns:p14="http://schemas.microsoft.com/office/powerpoint/2010/main" val="343840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6000" dirty="0">
                <a:solidFill>
                  <a:schemeClr val="accent1"/>
                </a:solidFill>
                <a:cs typeface="PT Bold Broken" panose="02010400000000000000" pitchFamily="2" charset="-78"/>
              </a:rPr>
              <a:t>مشكلة البحث</a:t>
            </a:r>
            <a:endParaRPr lang="en-US" dirty="0">
              <a:solidFill>
                <a:schemeClr val="accent1"/>
              </a:solidFill>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29</a:t>
            </a:fld>
            <a:endParaRPr lang="en-US"/>
          </a:p>
        </p:txBody>
      </p:sp>
    </p:spTree>
    <p:extLst>
      <p:ext uri="{BB962C8B-B14F-4D97-AF65-F5344CB8AC3E}">
        <p14:creationId xmlns:p14="http://schemas.microsoft.com/office/powerpoint/2010/main" val="415803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أهداف"/>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76465" y="1905000"/>
            <a:ext cx="3197225"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176866" y="915337"/>
            <a:ext cx="6798734" cy="913463"/>
          </a:xfrm>
        </p:spPr>
        <p:txBody>
          <a:bodyPr>
            <a:normAutofit/>
          </a:bodyPr>
          <a:lstStyle/>
          <a:p>
            <a:pPr algn="ctr"/>
            <a:r>
              <a:rPr lang="ar-SA" sz="4400" dirty="0">
                <a:solidFill>
                  <a:schemeClr val="accent1"/>
                </a:solidFill>
                <a:cs typeface="PT Bold Broken" panose="02010400000000000000" pitchFamily="2" charset="-78"/>
              </a:rPr>
              <a:t>أهداف الورشة</a:t>
            </a:r>
          </a:p>
        </p:txBody>
      </p:sp>
      <p:sp>
        <p:nvSpPr>
          <p:cNvPr id="4" name="عنصر نائب للمحتوى 3"/>
          <p:cNvSpPr>
            <a:spLocks noGrp="1"/>
          </p:cNvSpPr>
          <p:nvPr>
            <p:ph sz="half" idx="2"/>
          </p:nvPr>
        </p:nvSpPr>
        <p:spPr>
          <a:xfrm>
            <a:off x="3886200" y="1905000"/>
            <a:ext cx="4648200" cy="4114800"/>
          </a:xfrm>
        </p:spPr>
        <p:txBody>
          <a:bodyPr>
            <a:noAutofit/>
          </a:bodyPr>
          <a:lstStyle/>
          <a:p>
            <a:pPr algn="r" rtl="1">
              <a:buFont typeface="Wingdings" panose="05000000000000000000" pitchFamily="2" charset="2"/>
              <a:buChar char="ü"/>
            </a:pPr>
            <a:r>
              <a:rPr lang="ar-SA" sz="2000" dirty="0"/>
              <a:t>مفهوم خطة البحث</a:t>
            </a:r>
          </a:p>
          <a:p>
            <a:pPr algn="r" rtl="1">
              <a:buFont typeface="Wingdings" panose="05000000000000000000" pitchFamily="2" charset="2"/>
              <a:buChar char="ü"/>
            </a:pPr>
            <a:r>
              <a:rPr lang="ar-SA" sz="2000" dirty="0"/>
              <a:t>التفريق بين مكونات خطة البحث والبحث</a:t>
            </a:r>
          </a:p>
          <a:p>
            <a:pPr>
              <a:buFont typeface="Wingdings" panose="05000000000000000000" pitchFamily="2" charset="2"/>
              <a:buChar char="ü"/>
            </a:pPr>
            <a:r>
              <a:rPr lang="ar-SA" sz="2000" dirty="0"/>
              <a:t>اختيار العنوان</a:t>
            </a:r>
          </a:p>
          <a:p>
            <a:pPr algn="r" rtl="1">
              <a:buFont typeface="Wingdings" panose="05000000000000000000" pitchFamily="2" charset="2"/>
              <a:buChar char="ü"/>
            </a:pPr>
            <a:r>
              <a:rPr lang="ar-SA" sz="2000" dirty="0"/>
              <a:t>مكونات صفحة العنوان</a:t>
            </a:r>
          </a:p>
          <a:p>
            <a:pPr algn="r" rtl="1">
              <a:buFont typeface="Wingdings" panose="05000000000000000000" pitchFamily="2" charset="2"/>
              <a:buChar char="ü"/>
            </a:pPr>
            <a:r>
              <a:rPr lang="ar-SA" sz="2000" dirty="0"/>
              <a:t>كتابة المقدمة</a:t>
            </a:r>
          </a:p>
          <a:p>
            <a:pPr algn="r" rtl="1">
              <a:buFont typeface="Wingdings" panose="05000000000000000000" pitchFamily="2" charset="2"/>
              <a:buChar char="ü"/>
            </a:pPr>
            <a:r>
              <a:rPr lang="ar-SA" sz="2000" dirty="0"/>
              <a:t>صياغة المشكلة، الأهداف، الأسئلة</a:t>
            </a:r>
          </a:p>
          <a:p>
            <a:pPr algn="r" rtl="1">
              <a:buFont typeface="Wingdings" panose="05000000000000000000" pitchFamily="2" charset="2"/>
              <a:buChar char="ü"/>
            </a:pPr>
            <a:r>
              <a:rPr lang="ar-SA" sz="2000" dirty="0"/>
              <a:t>اختيار الدراسات السابقة</a:t>
            </a:r>
          </a:p>
          <a:p>
            <a:pPr algn="r" rtl="1">
              <a:buFont typeface="Wingdings" panose="05000000000000000000" pitchFamily="2" charset="2"/>
              <a:buChar char="ü"/>
            </a:pPr>
            <a:r>
              <a:rPr lang="ar-SA" sz="2000" dirty="0"/>
              <a:t>اختيار المنهج، الأداة ، العينة</a:t>
            </a:r>
          </a:p>
          <a:p>
            <a:pPr algn="r" rtl="1">
              <a:buFont typeface="Wingdings" panose="05000000000000000000" pitchFamily="2" charset="2"/>
              <a:buChar char="ü"/>
            </a:pPr>
            <a:r>
              <a:rPr lang="ar-SA" sz="2000" dirty="0"/>
              <a:t>توثيق المراجع</a:t>
            </a:r>
          </a:p>
          <a:p>
            <a:pPr algn="r" rtl="1">
              <a:buFont typeface="Wingdings" panose="05000000000000000000" pitchFamily="2" charset="2"/>
              <a:buChar char="ü"/>
            </a:pPr>
            <a:r>
              <a:rPr lang="ar-SA" sz="2000" dirty="0"/>
              <a:t>استدراكات بحثية</a:t>
            </a: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3</a:t>
            </a:fld>
            <a:endParaRPr lang="en-US"/>
          </a:p>
        </p:txBody>
      </p:sp>
    </p:spTree>
    <p:extLst>
      <p:ext uri="{BB962C8B-B14F-4D97-AF65-F5344CB8AC3E}">
        <p14:creationId xmlns:p14="http://schemas.microsoft.com/office/powerpoint/2010/main" val="21499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838200"/>
            <a:ext cx="8229600" cy="5262979"/>
          </a:xfrm>
          <a:prstGeom prst="rect">
            <a:avLst/>
          </a:prstGeom>
        </p:spPr>
        <p:txBody>
          <a:bodyPr wrap="square">
            <a:spAutoFit/>
          </a:bodyPr>
          <a:lstStyle/>
          <a:p>
            <a:pPr algn="ctr" rtl="1">
              <a:lnSpc>
                <a:spcPct val="150000"/>
              </a:lnSpc>
            </a:pPr>
            <a:r>
              <a:rPr lang="ar-SA" sz="2800" dirty="0">
                <a:latin typeface="Simplified Arabic" panose="02020603050405020304" pitchFamily="18" charset="-78"/>
                <a:cs typeface="Simplified Arabic" panose="02020603050405020304" pitchFamily="18" charset="-78"/>
              </a:rPr>
              <a:t>تقديم مشكلة البحث : </a:t>
            </a:r>
          </a:p>
          <a:p>
            <a:pPr algn="ctr" rtl="1">
              <a:lnSpc>
                <a:spcPct val="150000"/>
              </a:lnSpc>
            </a:pPr>
            <a:r>
              <a:rPr lang="ar-SA" sz="2800" dirty="0">
                <a:latin typeface="Simplified Arabic" panose="02020603050405020304" pitchFamily="18" charset="-78"/>
                <a:cs typeface="Simplified Arabic" panose="02020603050405020304" pitchFamily="18" charset="-78"/>
              </a:rPr>
              <a:t>• يتضمن الاجابة عن لما المشكلة مهمة كيف ترتبط الفرضيات البحث وتصميمها التجريبي بمشكلتها ، والمضامين النظرية قيد الاختبار والدراسات السابقة فيما لا يزيد عن فقرتين . </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تعريف المشكلة</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  تبدأ عملية البحث بمشكلة ما. فماذا نقصد بمشكلة البحث؟</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«المشكلة بأنها تساؤل أو عبارة عن نوع العلاقة بين متغيرين أو أكثر</a:t>
            </a:r>
            <a:r>
              <a:rPr lang="ar-SA" altLang="ar-SA" sz="2800" dirty="0">
                <a:latin typeface="Sakkal Majalla" panose="02000000000000000000" pitchFamily="2" charset="-78"/>
                <a:cs typeface="Sakkal Majalla" panose="02000000000000000000" pitchFamily="2" charset="-78"/>
              </a:rPr>
              <a:t>»</a:t>
            </a:r>
          </a:p>
          <a:p>
            <a:pPr algn="ctr" rtl="1">
              <a:lnSpc>
                <a:spcPct val="150000"/>
              </a:lnSpc>
            </a:pPr>
            <a:endParaRPr lang="ar-SA" altLang="ar-SA" sz="2800" dirty="0">
              <a:latin typeface="Sakkal Majalla" panose="02000000000000000000" pitchFamily="2" charset="-78"/>
              <a:cs typeface="Sakkal Majalla" panose="02000000000000000000" pitchFamily="2"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30</a:t>
            </a:fld>
            <a:endParaRPr lang="en-US"/>
          </a:p>
        </p:txBody>
      </p:sp>
    </p:spTree>
    <p:extLst>
      <p:ext uri="{BB962C8B-B14F-4D97-AF65-F5344CB8AC3E}">
        <p14:creationId xmlns:p14="http://schemas.microsoft.com/office/powerpoint/2010/main" val="77815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762000"/>
            <a:ext cx="8915400" cy="6894195"/>
          </a:xfrm>
          <a:prstGeom prst="rect">
            <a:avLst/>
          </a:prstGeom>
        </p:spPr>
        <p:txBody>
          <a:bodyPr wrap="square">
            <a:spAutoFit/>
          </a:bodyPr>
          <a:lstStyle/>
          <a:p>
            <a:pPr algn="ctr" rtl="1"/>
            <a:r>
              <a:rPr lang="ar-SA" altLang="ar-SA" sz="3200"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ما هي المشكلة في البحث العلمي؟</a:t>
            </a:r>
            <a:endParaRPr lang="ar-SA" altLang="ar-SA" sz="2800" dirty="0">
              <a:solidFill>
                <a:schemeClr val="accent3"/>
              </a:solidFill>
              <a:latin typeface="Simplified Arabic" panose="02020603050405020304" pitchFamily="18" charset="-78"/>
              <a:cs typeface="Simplified Arabic" panose="02020603050405020304" pitchFamily="18" charset="-78"/>
            </a:endParaRPr>
          </a:p>
          <a:p>
            <a:pPr algn="ctr" rtl="1">
              <a:lnSpc>
                <a:spcPct val="150000"/>
              </a:lnSpc>
            </a:pPr>
            <a:r>
              <a:rPr lang="ar-SA" altLang="ar-SA" sz="2800" dirty="0">
                <a:latin typeface="Simplified Arabic" panose="02020603050405020304" pitchFamily="18" charset="-78"/>
                <a:cs typeface="Simplified Arabic" panose="02020603050405020304" pitchFamily="18" charset="-78"/>
              </a:rPr>
              <a:t>نعني بعبارة المشكلة في البحث العلمي احد الأمور الآتية :</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أ / سؤال يحتاج إلي توضيح وإجابة</a:t>
            </a:r>
          </a:p>
          <a:p>
            <a:pPr lvl="1" algn="ctr" rtl="1">
              <a:lnSpc>
                <a:spcPct val="150000"/>
              </a:lnSpc>
            </a:pPr>
            <a:r>
              <a:rPr lang="ar-SA" altLang="ar-SA" sz="2800" dirty="0">
                <a:latin typeface="Simplified Arabic" panose="02020603050405020304" pitchFamily="18" charset="-78"/>
                <a:cs typeface="Simplified Arabic" panose="02020603050405020304" pitchFamily="18" charset="-78"/>
              </a:rPr>
              <a:t>هل توجد علاقة بين الإدارة اللامركزية وزيادة الإنتاج في المؤسسات الإنتاجية؟</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ب / موقف غامض يحتاج إلي إيضاح وتفسير واف مثال ذلك</a:t>
            </a:r>
          </a:p>
          <a:p>
            <a:pPr lvl="1" algn="ctr" rtl="1">
              <a:lnSpc>
                <a:spcPct val="150000"/>
              </a:lnSpc>
            </a:pPr>
            <a:r>
              <a:rPr lang="ar-SA" altLang="ar-SA" sz="2800" dirty="0">
                <a:latin typeface="Simplified Arabic" panose="02020603050405020304" pitchFamily="18" charset="-78"/>
                <a:cs typeface="Simplified Arabic" panose="02020603050405020304" pitchFamily="18" charset="-78"/>
              </a:rPr>
              <a:t>اختفاء سلع استهلاكية معينة من الأسواق برغم إنتاج أو استرداد كميات كافية منها</a:t>
            </a:r>
          </a:p>
          <a:p>
            <a:pPr algn="ctr" rtl="1">
              <a:lnSpc>
                <a:spcPct val="150000"/>
              </a:lnSpc>
            </a:pPr>
            <a:r>
              <a:rPr lang="ar-SA" altLang="ar-SA" sz="2800" dirty="0">
                <a:latin typeface="Simplified Arabic" panose="02020603050405020304" pitchFamily="18" charset="-78"/>
                <a:cs typeface="Simplified Arabic" panose="02020603050405020304" pitchFamily="18" charset="-78"/>
              </a:rPr>
              <a:t>ج / حاجة لم تلب أو تشبع فكثيرا ما يحتاج الإنسان إلي تلبية طلب من طلباته</a:t>
            </a:r>
          </a:p>
          <a:p>
            <a:pPr lvl="1" algn="ctr" rtl="1">
              <a:lnSpc>
                <a:spcPct val="150000"/>
              </a:lnSpc>
            </a:pPr>
            <a:r>
              <a:rPr lang="ar-SA" altLang="ar-SA" sz="2800" dirty="0">
                <a:latin typeface="Simplified Arabic" panose="02020603050405020304" pitchFamily="18" charset="-78"/>
                <a:cs typeface="Simplified Arabic" panose="02020603050405020304" pitchFamily="18" charset="-78"/>
              </a:rPr>
              <a:t>عدم تلبية برامج التلفزيون لأذواق وحاجات المشاهدين </a:t>
            </a:r>
            <a:endParaRPr lang="en-US" altLang="ar-SA" sz="2800" dirty="0">
              <a:latin typeface="Simplified Arabic" panose="02020603050405020304" pitchFamily="18" charset="-78"/>
              <a:cs typeface="Simplified Arabic" panose="02020603050405020304" pitchFamily="18" charset="-78"/>
            </a:endParaRPr>
          </a:p>
          <a:p>
            <a:pPr algn="r" rtl="1"/>
            <a:endParaRPr lang="ar-SA" sz="1400" dirty="0"/>
          </a:p>
          <a:p>
            <a:endParaRPr lang="ar-SA" dirty="0"/>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31</a:t>
            </a:fld>
            <a:endParaRPr lang="en-US"/>
          </a:p>
        </p:txBody>
      </p:sp>
    </p:spTree>
    <p:extLst>
      <p:ext uri="{BB962C8B-B14F-4D97-AF65-F5344CB8AC3E}">
        <p14:creationId xmlns:p14="http://schemas.microsoft.com/office/powerpoint/2010/main" val="164682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609600"/>
            <a:ext cx="8534400" cy="6186309"/>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أن تكون المشكلة في نطاق تخصص الباحث.</a:t>
            </a: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أن تكون المشكلة ضمن اهتماماته البحثية.</a:t>
            </a: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أن تكون المشكلة ذات قيمة علمية وعملية. </a:t>
            </a:r>
            <a:endParaRPr lang="ar-SA" altLang="ar-SA" sz="24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أن تكون المشكلة حديثة. </a:t>
            </a:r>
            <a:endParaRPr lang="en-US" altLang="ar-SA" sz="24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أن تكون المشكلة واقعية مرتبطة بواقع المجتمع. </a:t>
            </a:r>
            <a:endParaRPr lang="ar-SA" altLang="ar-SA" sz="24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عند تحديد مشكلة البحث مراعاة الصعوبات الاجتماعية والسياسية وغيرها حيث هنالك موضوعات يصعب تناولها لحساسيتها بالنسبة للمجتمع. </a:t>
            </a:r>
            <a:endParaRPr lang="ar-SA" altLang="ar-SA" sz="2400" dirty="0">
              <a:latin typeface="Simplified Arabic" panose="02020603050405020304" pitchFamily="18" charset="-78"/>
              <a:cs typeface="Simplified Arabic" panose="02020603050405020304" pitchFamily="18" charset="-78"/>
            </a:endParaRP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يجب على الباحث أن يحدد مشكلة البحث بوضوح أي أن يكون الموضوع محدداً وليس موضوعاً عاماً واسعاً يحتوي على كثير من المشاكل الفرعية.</a:t>
            </a:r>
          </a:p>
          <a:p>
            <a:pPr marL="342900" indent="-342900" algn="r" rtl="1">
              <a:lnSpc>
                <a:spcPct val="150000"/>
              </a:lnSpc>
              <a:buFont typeface="Arial" panose="020B0604020202020204" pitchFamily="34" charset="0"/>
              <a:buChar char="•"/>
            </a:pPr>
            <a:r>
              <a:rPr lang="ar-BH" altLang="ar-SA" sz="2400" dirty="0">
                <a:latin typeface="Simplified Arabic" panose="02020603050405020304" pitchFamily="18" charset="-78"/>
                <a:cs typeface="Simplified Arabic" panose="02020603050405020304" pitchFamily="18" charset="-78"/>
              </a:rPr>
              <a:t>على الباحث أن يشرح المصطلحات التي سوف يستخدمها في بحثه حتى </a:t>
            </a:r>
            <a:r>
              <a:rPr lang="ar-BH" altLang="ar-SA" sz="2400" dirty="0" err="1">
                <a:latin typeface="Simplified Arabic" panose="02020603050405020304" pitchFamily="18" charset="-78"/>
                <a:cs typeface="Simplified Arabic" panose="02020603050405020304" pitchFamily="18" charset="-78"/>
              </a:rPr>
              <a:t>يتلافي</a:t>
            </a:r>
            <a:r>
              <a:rPr lang="ar-BH" altLang="ar-SA" sz="2400" dirty="0">
                <a:latin typeface="Simplified Arabic" panose="02020603050405020304" pitchFamily="18" charset="-78"/>
                <a:cs typeface="Simplified Arabic" panose="02020603050405020304" pitchFamily="18" charset="-78"/>
              </a:rPr>
              <a:t> اللبس ويتمكن من توصيل ما يريد للقارئ.</a:t>
            </a:r>
            <a:endParaRPr lang="en-US" altLang="ar-SA" sz="24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32</a:t>
            </a:fld>
            <a:endParaRPr lang="en-US"/>
          </a:p>
        </p:txBody>
      </p:sp>
    </p:spTree>
    <p:extLst>
      <p:ext uri="{BB962C8B-B14F-4D97-AF65-F5344CB8AC3E}">
        <p14:creationId xmlns:p14="http://schemas.microsoft.com/office/powerpoint/2010/main" val="2697061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629400" cy="1143000"/>
          </a:xfrm>
        </p:spPr>
        <p:txBody>
          <a:bodyPr>
            <a:normAutofit/>
          </a:bodyPr>
          <a:lstStyle/>
          <a:p>
            <a:pPr algn="ctr"/>
            <a:r>
              <a:rPr lang="ar-SA" sz="4800" dirty="0">
                <a:solidFill>
                  <a:schemeClr val="accent1"/>
                </a:solidFill>
                <a:cs typeface="PT Bold Broken" panose="02010400000000000000" pitchFamily="2" charset="-78"/>
              </a:rPr>
              <a:t>معايير تقويم مشكلة البحث</a:t>
            </a:r>
            <a:endParaRPr lang="en-US" sz="4800" dirty="0">
              <a:solidFill>
                <a:schemeClr val="accent1"/>
              </a:solidFill>
              <a:effectLst>
                <a:outerShdw blurRad="38100" dist="38100" dir="2700000" algn="tl">
                  <a:srgbClr val="000000">
                    <a:alpha val="43137"/>
                  </a:srgbClr>
                </a:outerShdw>
              </a:effectLst>
              <a:latin typeface="Simplified Arabic" pitchFamily="18" charset="-78"/>
              <a:cs typeface="PT Bold Broken" panose="02010400000000000000" pitchFamily="2" charset="-78"/>
            </a:endParaRPr>
          </a:p>
        </p:txBody>
      </p:sp>
      <p:sp>
        <p:nvSpPr>
          <p:cNvPr id="4" name="Title 1"/>
          <p:cNvSpPr txBox="1">
            <a:spLocks/>
          </p:cNvSpPr>
          <p:nvPr/>
        </p:nvSpPr>
        <p:spPr>
          <a:xfrm>
            <a:off x="838200" y="1676400"/>
            <a:ext cx="7239000" cy="4267200"/>
          </a:xfrm>
          <a:prstGeom prst="rect">
            <a:avLst/>
          </a:prstGeom>
        </p:spPr>
        <p:txBody>
          <a:bodyPr vert="horz" lIns="91440" tIns="45720" rIns="91440" bIns="45720" rtlCol="0" anchor="ctr">
            <a:noAutofit/>
          </a:bodyPr>
          <a:lstStyle/>
          <a:p>
            <a:pPr marL="342900" marR="0" lvl="0" indent="-342900" algn="r" defTabSz="914400" rtl="1" eaLnBrk="1" fontAlgn="auto" latinLnBrk="0" hangingPunct="1">
              <a:lnSpc>
                <a:spcPct val="170000"/>
              </a:lnSpc>
              <a:spcBef>
                <a:spcPct val="0"/>
              </a:spcBef>
              <a:spcAft>
                <a:spcPts val="0"/>
              </a:spcAft>
              <a:buClrTx/>
              <a:buSzTx/>
              <a:buFont typeface="Wingdings" panose="05000000000000000000" pitchFamily="2" charset="2"/>
              <a:buChar char="ü"/>
              <a:tabLst/>
              <a:defRPr/>
            </a:pPr>
            <a:r>
              <a:rPr kumimoji="0" lang="ar-SA" sz="2800" b="0" i="0" u="none" strike="noStrike" kern="1200" cap="none" spc="0" normalizeH="0" baseline="0" noProof="0" dirty="0">
                <a:ln>
                  <a:noFill/>
                </a:ln>
                <a:effectLst/>
                <a:uLnTx/>
                <a:uFillTx/>
                <a:latin typeface="Simplified Arabic" pitchFamily="18" charset="-78"/>
                <a:ea typeface="+mj-ea"/>
                <a:cs typeface="Simplified Arabic" pitchFamily="18" charset="-78"/>
              </a:rPr>
              <a:t>هل تعالج المشكلة موضوع حديث أو مكرر؟</a:t>
            </a:r>
            <a:endParaRPr kumimoji="0" lang="ar-SA" sz="2800" b="0" i="0" u="none" strike="noStrike" kern="1200" cap="none" spc="0" normalizeH="0" noProof="0" dirty="0">
              <a:ln>
                <a:noFill/>
              </a:ln>
              <a:effectLst/>
              <a:uLnTx/>
              <a:uFillTx/>
              <a:latin typeface="Simplified Arabic" pitchFamily="18" charset="-78"/>
              <a:ea typeface="+mj-ea"/>
              <a:cs typeface="Simplified Arabic" pitchFamily="18" charset="-78"/>
            </a:endParaRPr>
          </a:p>
          <a:p>
            <a:pPr marL="342900" indent="-342900" algn="r" rtl="1">
              <a:lnSpc>
                <a:spcPct val="170000"/>
              </a:lnSpc>
              <a:spcBef>
                <a:spcPct val="0"/>
              </a:spcBef>
              <a:buFont typeface="Wingdings" panose="05000000000000000000" pitchFamily="2" charset="2"/>
              <a:buChar char="ü"/>
              <a:defRPr/>
            </a:pPr>
            <a:r>
              <a:rPr lang="ar-SA" sz="2800" dirty="0">
                <a:latin typeface="Simplified Arabic" pitchFamily="18" charset="-78"/>
                <a:ea typeface="+mj-ea"/>
                <a:cs typeface="Simplified Arabic" pitchFamily="18" charset="-78"/>
              </a:rPr>
              <a:t>هل يسهم الموضوع في إضافة علمية؟</a:t>
            </a:r>
          </a:p>
          <a:p>
            <a:pPr marL="342900" marR="0" lvl="0" indent="-342900" algn="r" defTabSz="914400" rtl="1" eaLnBrk="1" fontAlgn="auto" latinLnBrk="0" hangingPunct="1">
              <a:lnSpc>
                <a:spcPct val="170000"/>
              </a:lnSpc>
              <a:spcBef>
                <a:spcPct val="0"/>
              </a:spcBef>
              <a:spcAft>
                <a:spcPts val="0"/>
              </a:spcAft>
              <a:buClrTx/>
              <a:buSzTx/>
              <a:buFont typeface="Wingdings" panose="05000000000000000000" pitchFamily="2" charset="2"/>
              <a:buChar char="ü"/>
              <a:tabLst/>
              <a:defRPr/>
            </a:pPr>
            <a:r>
              <a:rPr kumimoji="0" lang="ar-SA" sz="2800" b="0" i="0" u="none" strike="noStrike" kern="1200" cap="none" spc="0" normalizeH="0" baseline="0" noProof="0" dirty="0">
                <a:ln>
                  <a:noFill/>
                </a:ln>
                <a:effectLst/>
                <a:uLnTx/>
                <a:uFillTx/>
                <a:latin typeface="Simplified Arabic" pitchFamily="18" charset="-78"/>
                <a:ea typeface="+mj-ea"/>
                <a:cs typeface="Simplified Arabic" pitchFamily="18" charset="-78"/>
              </a:rPr>
              <a:t>هل تمت صياغتها بعبارات محددة واضحة؟</a:t>
            </a:r>
          </a:p>
          <a:p>
            <a:pPr marL="342900" marR="0" lvl="0" indent="-342900" algn="r" defTabSz="914400" rtl="1" eaLnBrk="1" fontAlgn="auto" latinLnBrk="0" hangingPunct="1">
              <a:lnSpc>
                <a:spcPct val="170000"/>
              </a:lnSpc>
              <a:spcBef>
                <a:spcPct val="0"/>
              </a:spcBef>
              <a:spcAft>
                <a:spcPts val="0"/>
              </a:spcAft>
              <a:buClrTx/>
              <a:buSzTx/>
              <a:buFont typeface="Wingdings" panose="05000000000000000000" pitchFamily="2" charset="2"/>
              <a:buChar char="ü"/>
              <a:tabLst/>
              <a:defRPr/>
            </a:pPr>
            <a:r>
              <a:rPr lang="ar-SA" sz="2800" dirty="0">
                <a:latin typeface="Simplified Arabic" pitchFamily="18" charset="-78"/>
                <a:ea typeface="+mj-ea"/>
                <a:cs typeface="Simplified Arabic" pitchFamily="18" charset="-78"/>
              </a:rPr>
              <a:t>هل ستؤدي إلى توجيه الاهتمام إلى بحوث ودراسات أخرى؟</a:t>
            </a:r>
          </a:p>
          <a:p>
            <a:pPr marL="342900" marR="0" lvl="0" indent="-342900" algn="r" defTabSz="914400" rtl="1" eaLnBrk="1" fontAlgn="auto" latinLnBrk="0" hangingPunct="1">
              <a:lnSpc>
                <a:spcPct val="170000"/>
              </a:lnSpc>
              <a:spcBef>
                <a:spcPct val="0"/>
              </a:spcBef>
              <a:spcAft>
                <a:spcPts val="0"/>
              </a:spcAft>
              <a:buClrTx/>
              <a:buSzTx/>
              <a:buFont typeface="Wingdings" panose="05000000000000000000" pitchFamily="2" charset="2"/>
              <a:buChar char="ü"/>
              <a:tabLst/>
              <a:defRPr/>
            </a:pPr>
            <a:r>
              <a:rPr kumimoji="0" lang="ar-SA" sz="2800" b="0" i="0" u="none" strike="noStrike" kern="1200" cap="none" spc="0" normalizeH="0" baseline="0" noProof="0" dirty="0">
                <a:ln>
                  <a:noFill/>
                </a:ln>
                <a:effectLst/>
                <a:uLnTx/>
                <a:uFillTx/>
                <a:latin typeface="Simplified Arabic" pitchFamily="18" charset="-78"/>
                <a:ea typeface="+mj-ea"/>
                <a:cs typeface="Simplified Arabic" pitchFamily="18" charset="-78"/>
              </a:rPr>
              <a:t>هل ستقدم فائدة للمجتمع ؟</a:t>
            </a: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33</a:t>
            </a:fld>
            <a:endParaRPr lang="en-US"/>
          </a:p>
        </p:txBody>
      </p:sp>
    </p:spTree>
    <p:extLst>
      <p:ext uri="{BB962C8B-B14F-4D97-AF65-F5344CB8AC3E}">
        <p14:creationId xmlns:p14="http://schemas.microsoft.com/office/powerpoint/2010/main" val="3990014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914400"/>
            <a:ext cx="6019800" cy="5355312"/>
          </a:xfrm>
          <a:prstGeom prst="rect">
            <a:avLst/>
          </a:prstGeom>
        </p:spPr>
        <p:txBody>
          <a:bodyPr wrap="square">
            <a:spAutoFit/>
          </a:bodyPr>
          <a:lstStyle/>
          <a:p>
            <a:pPr algn="ctr">
              <a:lnSpc>
                <a:spcPct val="150000"/>
              </a:lnSpc>
            </a:pPr>
            <a:r>
              <a:rPr lang="ar-SA" altLang="ar-SA" sz="3200" b="1" dirty="0">
                <a:latin typeface="Simplified Arabic" panose="02020603050405020304" pitchFamily="18" charset="-78"/>
                <a:cs typeface="Simplified Arabic" panose="02020603050405020304" pitchFamily="18" charset="-78"/>
              </a:rPr>
              <a:t>مصادر الحصول على المشكلة:</a:t>
            </a:r>
            <a:endParaRPr lang="ar-SA" altLang="ar-SA" sz="3200" dirty="0">
              <a:latin typeface="Simplified Arabic" panose="02020603050405020304" pitchFamily="18" charset="-78"/>
              <a:cs typeface="Simplified Arabic" panose="02020603050405020304" pitchFamily="18" charset="-78"/>
            </a:endParaRPr>
          </a:p>
          <a:p>
            <a:pPr algn="ctr">
              <a:lnSpc>
                <a:spcPct val="150000"/>
              </a:lnSpc>
            </a:pPr>
            <a:endParaRPr lang="ar-SA" altLang="ar-SA" sz="2800" dirty="0">
              <a:latin typeface="Simplified Arabic" panose="02020603050405020304" pitchFamily="18" charset="-78"/>
              <a:cs typeface="Simplified Arabic" panose="02020603050405020304" pitchFamily="18" charset="-78"/>
            </a:endParaRP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محيط العمل</a:t>
            </a: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القراءات الواسعة والناقدة</a:t>
            </a: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استقراء النظريات التربوية والنفسية</a:t>
            </a: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البحوث السابقة</a:t>
            </a: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تكليف من جهة العمل</a:t>
            </a:r>
          </a:p>
          <a:p>
            <a:pPr marL="457200" indent="-457200" algn="ctr" rtl="1">
              <a:lnSpc>
                <a:spcPct val="150000"/>
              </a:lnSpc>
              <a:buFont typeface="+mj-lt"/>
              <a:buAutoNum type="arabicPeriod"/>
            </a:pPr>
            <a:r>
              <a:rPr lang="ar-SA" altLang="ar-SA" sz="2800" dirty="0">
                <a:latin typeface="Simplified Arabic" panose="02020603050405020304" pitchFamily="18" charset="-78"/>
                <a:cs typeface="Simplified Arabic" panose="02020603050405020304" pitchFamily="18" charset="-78"/>
              </a:rPr>
              <a:t>القضايا الاجتماعية</a:t>
            </a: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34</a:t>
            </a:fld>
            <a:endParaRPr lang="en-US"/>
          </a:p>
        </p:txBody>
      </p:sp>
    </p:spTree>
    <p:extLst>
      <p:ext uri="{BB962C8B-B14F-4D97-AF65-F5344CB8AC3E}">
        <p14:creationId xmlns:p14="http://schemas.microsoft.com/office/powerpoint/2010/main" val="3877413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609600"/>
            <a:ext cx="8153400" cy="5509200"/>
          </a:xfrm>
          <a:prstGeom prst="rect">
            <a:avLst/>
          </a:prstGeom>
        </p:spPr>
        <p:txBody>
          <a:bodyPr wrap="square">
            <a:spAutoFit/>
          </a:bodyPr>
          <a:lstStyle/>
          <a:p>
            <a:pPr algn="ctr" rtl="1"/>
            <a:r>
              <a:rPr lang="ar-SA" altLang="ar-SA" sz="3600" dirty="0">
                <a:solidFill>
                  <a:schemeClr val="accent1"/>
                </a:solidFill>
                <a:latin typeface="Simplified Arabic" panose="02020603050405020304" pitchFamily="18" charset="-78"/>
                <a:cs typeface="PT Bold Broken" panose="02010400000000000000" pitchFamily="2" charset="-78"/>
              </a:rPr>
              <a:t>أسس اختيار المشكلة </a:t>
            </a:r>
          </a:p>
          <a:p>
            <a:pPr algn="r" rtl="1"/>
            <a:endParaRPr lang="ar-SA" altLang="ar-SA" sz="2800" dirty="0">
              <a:latin typeface="Simplified Arabic" panose="02020603050405020304" pitchFamily="18" charset="-78"/>
              <a:cs typeface="Simplified Arabic" panose="02020603050405020304" pitchFamily="18" charset="-78"/>
            </a:endParaRPr>
          </a:p>
          <a:p>
            <a:pPr algn="r" rtl="1"/>
            <a:r>
              <a:rPr lang="ar-SA" altLang="ar-SA" sz="2400" dirty="0">
                <a:latin typeface="Simplified Arabic" panose="02020603050405020304" pitchFamily="18" charset="-78"/>
                <a:cs typeface="Simplified Arabic" panose="02020603050405020304" pitchFamily="18" charset="-78"/>
              </a:rPr>
              <a:t>         هناك عدد من الأسس التي تمثل المقاييس والمعايير التي تساعد الباحث في تحديد أحقية و أهمية المشكلة المراد بحثها.</a:t>
            </a:r>
          </a:p>
          <a:p>
            <a:pPr algn="r" rtl="1">
              <a:buFontTx/>
              <a:buChar char="•"/>
            </a:pPr>
            <a:r>
              <a:rPr lang="ar-SA" altLang="ar-SA" sz="2400" dirty="0">
                <a:latin typeface="Simplified Arabic" panose="02020603050405020304" pitchFamily="18" charset="-78"/>
                <a:cs typeface="Simplified Arabic" panose="02020603050405020304" pitchFamily="18" charset="-78"/>
              </a:rPr>
              <a:t>هل تستحوذ المشكلة على اهتمام الباحث؟ وهل تنسجم مع رغبته في هذا النوع من الموضوعات ؟</a:t>
            </a:r>
          </a:p>
          <a:p>
            <a:pPr algn="r" rtl="1">
              <a:buFontTx/>
              <a:buChar char="•"/>
            </a:pPr>
            <a:r>
              <a:rPr lang="ar-SA" altLang="ar-SA" sz="2400" dirty="0">
                <a:latin typeface="Simplified Arabic" panose="02020603050405020304" pitchFamily="18" charset="-78"/>
                <a:cs typeface="Simplified Arabic" panose="02020603050405020304" pitchFamily="18" charset="-78"/>
              </a:rPr>
              <a:t>هل يستطيع الباحث بالقيام بالبحث المقترحة بضوء مشكلاتها المطروحة؟</a:t>
            </a:r>
          </a:p>
          <a:p>
            <a:pPr algn="r" rtl="1">
              <a:buFontTx/>
              <a:buChar char="•"/>
            </a:pPr>
            <a:r>
              <a:rPr lang="ar-SA" altLang="ar-SA" sz="2400" dirty="0">
                <a:latin typeface="Simplified Arabic" panose="02020603050405020304" pitchFamily="18" charset="-78"/>
                <a:cs typeface="Simplified Arabic" panose="02020603050405020304" pitchFamily="18" charset="-78"/>
              </a:rPr>
              <a:t>هل تتوفر المعلومات اللازمة عن المشكلة؟ أن المشكلة قابلة للبحث؟</a:t>
            </a:r>
          </a:p>
          <a:p>
            <a:pPr algn="r" rtl="1">
              <a:buFontTx/>
              <a:buChar char="•"/>
            </a:pPr>
            <a:r>
              <a:rPr lang="ar-SA" altLang="ar-SA" sz="2400" dirty="0">
                <a:latin typeface="Simplified Arabic" panose="02020603050405020304" pitchFamily="18" charset="-78"/>
                <a:cs typeface="Simplified Arabic" panose="02020603050405020304" pitchFamily="18" charset="-78"/>
              </a:rPr>
              <a:t>هل توجد  مساعدات إدارية أو وظيفة لبحث المشكلة؟</a:t>
            </a:r>
          </a:p>
          <a:p>
            <a:pPr algn="r" rtl="1">
              <a:buFontTx/>
              <a:buChar char="•"/>
            </a:pPr>
            <a:r>
              <a:rPr lang="ar-SA" altLang="ar-SA" sz="2400" dirty="0">
                <a:latin typeface="Simplified Arabic" panose="02020603050405020304" pitchFamily="18" charset="-78"/>
                <a:cs typeface="Simplified Arabic" panose="02020603050405020304" pitchFamily="18" charset="-78"/>
              </a:rPr>
              <a:t>ما هي أهمية مشكلة البحث وفائدتها العملية والاجتماعية؟</a:t>
            </a:r>
          </a:p>
          <a:p>
            <a:pPr algn="r" rtl="1">
              <a:buFontTx/>
              <a:buChar char="•"/>
            </a:pPr>
            <a:r>
              <a:rPr lang="ar-SA" altLang="ar-SA" sz="2400" dirty="0">
                <a:latin typeface="Simplified Arabic" panose="02020603050405020304" pitchFamily="18" charset="-78"/>
                <a:cs typeface="Simplified Arabic" panose="02020603050405020304" pitchFamily="18" charset="-78"/>
              </a:rPr>
              <a:t>هل هي مشكلة جديدة؟</a:t>
            </a:r>
          </a:p>
          <a:p>
            <a:pPr algn="r" rtl="1">
              <a:buFontTx/>
              <a:buChar char="•"/>
            </a:pPr>
            <a:r>
              <a:rPr lang="ar-SA" altLang="ar-SA" sz="2400" dirty="0">
                <a:latin typeface="Simplified Arabic" panose="02020603050405020304" pitchFamily="18" charset="-78"/>
                <a:cs typeface="Simplified Arabic" panose="02020603050405020304" pitchFamily="18" charset="-78"/>
              </a:rPr>
              <a:t>هل هناك إمكانية تعميم النتائج التي سيحصل عليها الباحث في معالجته للمشكلة على مشاكل أخرى مشابهة؟</a:t>
            </a:r>
          </a:p>
          <a:p>
            <a:pPr algn="r" rtl="1">
              <a:buFontTx/>
              <a:buChar char="•"/>
            </a:pPr>
            <a:r>
              <a:rPr lang="ar-SA" altLang="ar-SA" sz="2400" dirty="0">
                <a:latin typeface="Simplified Arabic" panose="02020603050405020304" pitchFamily="18" charset="-78"/>
                <a:cs typeface="Simplified Arabic" panose="02020603050405020304" pitchFamily="18" charset="-78"/>
              </a:rPr>
              <a:t>هل للمشكلة علاقة بدائرة أو مؤسسة وطنية أو قومية محددة؟</a:t>
            </a:r>
            <a:endParaRPr lang="en-US" altLang="ar-SA" sz="24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35</a:t>
            </a:fld>
            <a:endParaRPr lang="en-US"/>
          </a:p>
        </p:txBody>
      </p:sp>
    </p:spTree>
    <p:extLst>
      <p:ext uri="{BB962C8B-B14F-4D97-AF65-F5344CB8AC3E}">
        <p14:creationId xmlns:p14="http://schemas.microsoft.com/office/powerpoint/2010/main" val="416755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838200"/>
            <a:ext cx="8077200" cy="5493812"/>
          </a:xfrm>
          <a:prstGeom prst="rect">
            <a:avLst/>
          </a:prstGeom>
        </p:spPr>
        <p:txBody>
          <a:bodyPr wrap="square">
            <a:spAutoFit/>
          </a:bodyPr>
          <a:lstStyle/>
          <a:p>
            <a:pPr algn="ctr" rtl="1">
              <a:lnSpc>
                <a:spcPct val="150000"/>
              </a:lnSpc>
            </a:pPr>
            <a:r>
              <a:rPr lang="ar-SA" altLang="ar-SA" sz="4000" dirty="0">
                <a:solidFill>
                  <a:schemeClr val="accent1"/>
                </a:solidFill>
                <a:latin typeface="Simplified Arabic" panose="02020603050405020304" pitchFamily="18" charset="-78"/>
                <a:cs typeface="PT Bold Broken" panose="02010400000000000000" pitchFamily="2" charset="-78"/>
              </a:rPr>
              <a:t>الدراسة الاستطلاعية</a:t>
            </a:r>
          </a:p>
          <a:p>
            <a:pPr algn="ctr" rtl="1">
              <a:lnSpc>
                <a:spcPct val="150000"/>
              </a:lnSpc>
            </a:pPr>
            <a:endParaRPr lang="ar-SA" altLang="ar-SA" sz="200" dirty="0">
              <a:solidFill>
                <a:schemeClr val="accent1"/>
              </a:solidFill>
              <a:latin typeface="Simplified Arabic" panose="02020603050405020304" pitchFamily="18" charset="-78"/>
              <a:cs typeface="PT Bold Broken" panose="02010400000000000000" pitchFamily="2" charset="-78"/>
            </a:endParaRPr>
          </a:p>
          <a:p>
            <a:pPr algn="r" rtl="1">
              <a:lnSpc>
                <a:spcPct val="150000"/>
              </a:lnSpc>
            </a:pPr>
            <a:r>
              <a:rPr lang="ar-SA" altLang="ar-SA" sz="2400" dirty="0">
                <a:latin typeface="Simplified Arabic" panose="02020603050405020304" pitchFamily="18" charset="-78"/>
                <a:cs typeface="Simplified Arabic" panose="02020603050405020304" pitchFamily="18" charset="-78"/>
              </a:rPr>
              <a:t>قبل الاستقرار نهائياً على خطة البحث يفضل القيام بدراسة استطلاعية على عدد محدود من الأفراد  وهذه البحث الاستطلاعية تحقق عدة أهداف للباحث أهمها : </a:t>
            </a:r>
          </a:p>
          <a:p>
            <a:pPr algn="r" rtl="1">
              <a:lnSpc>
                <a:spcPct val="150000"/>
              </a:lnSpc>
              <a:buFont typeface="Wingdings" panose="05000000000000000000" pitchFamily="2" charset="2"/>
              <a:buChar char="v"/>
            </a:pPr>
            <a:r>
              <a:rPr lang="ar-SA" altLang="ar-SA" sz="2400" dirty="0">
                <a:latin typeface="Simplified Arabic" panose="02020603050405020304" pitchFamily="18" charset="-78"/>
                <a:cs typeface="Simplified Arabic" panose="02020603050405020304" pitchFamily="18" charset="-78"/>
              </a:rPr>
              <a:t>التأكد من جدوى البحث التي يرغب القيام بها </a:t>
            </a:r>
          </a:p>
          <a:p>
            <a:pPr algn="r" rtl="1">
              <a:lnSpc>
                <a:spcPct val="150000"/>
              </a:lnSpc>
              <a:buFont typeface="Wingdings" panose="05000000000000000000" pitchFamily="2" charset="2"/>
              <a:buChar char="v"/>
            </a:pPr>
            <a:r>
              <a:rPr lang="ar-SA" altLang="ar-SA" sz="2400" dirty="0">
                <a:latin typeface="Simplified Arabic" panose="02020603050405020304" pitchFamily="18" charset="-78"/>
                <a:cs typeface="Simplified Arabic" panose="02020603050405020304" pitchFamily="18" charset="-78"/>
              </a:rPr>
              <a:t>توفر البحث الاستطلاعية للباحث الفرصة لتقويم مدى مناسبة البيانات التي يحصل عليها للدراسة</a:t>
            </a:r>
          </a:p>
          <a:p>
            <a:pPr algn="r" rtl="1">
              <a:lnSpc>
                <a:spcPct val="150000"/>
              </a:lnSpc>
              <a:buFont typeface="Wingdings" panose="05000000000000000000" pitchFamily="2" charset="2"/>
              <a:buChar char="v"/>
            </a:pPr>
            <a:r>
              <a:rPr lang="ar-SA" altLang="ar-SA" sz="2400" dirty="0">
                <a:latin typeface="Simplified Arabic" panose="02020603050405020304" pitchFamily="18" charset="-78"/>
                <a:cs typeface="Simplified Arabic" panose="02020603050405020304" pitchFamily="18" charset="-78"/>
              </a:rPr>
              <a:t>تساعد البحث الاستطلاعية على اختبار أولي للفروض</a:t>
            </a:r>
          </a:p>
          <a:p>
            <a:pPr algn="r" rtl="1">
              <a:lnSpc>
                <a:spcPct val="150000"/>
              </a:lnSpc>
              <a:buFont typeface="Wingdings" panose="05000000000000000000" pitchFamily="2" charset="2"/>
              <a:buChar char="v"/>
            </a:pPr>
            <a:r>
              <a:rPr lang="ar-SA" altLang="ar-SA" sz="2400" dirty="0">
                <a:latin typeface="Simplified Arabic" panose="02020603050405020304" pitchFamily="18" charset="-78"/>
                <a:cs typeface="Simplified Arabic" panose="02020603050405020304" pitchFamily="18" charset="-78"/>
              </a:rPr>
              <a:t>تمكن البحث الاستطلاعية الباحث من إظهار مدى كفاية إجراءات البحث والمقاييس التي اختيرت لقياس المتغيرات</a:t>
            </a:r>
            <a:endParaRPr lang="en-US" altLang="ar-SA" sz="24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36</a:t>
            </a:fld>
            <a:endParaRPr lang="en-US"/>
          </a:p>
        </p:txBody>
      </p:sp>
    </p:spTree>
    <p:extLst>
      <p:ext uri="{BB962C8B-B14F-4D97-AF65-F5344CB8AC3E}">
        <p14:creationId xmlns:p14="http://schemas.microsoft.com/office/powerpoint/2010/main" val="76578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895600"/>
            <a:ext cx="6600451" cy="2262781"/>
          </a:xfrm>
        </p:spPr>
        <p:txBody>
          <a:bodyPr>
            <a:noAutofit/>
          </a:bodyPr>
          <a:lstStyle/>
          <a:p>
            <a:pPr algn="ctr" rtl="1"/>
            <a:br>
              <a:rPr lang="ar-SA" sz="4400" b="1" dirty="0">
                <a:solidFill>
                  <a:schemeClr val="accent1"/>
                </a:solidFill>
                <a:latin typeface="Simplified Arabic" pitchFamily="18" charset="-78"/>
                <a:cs typeface="PT Bold Broken" panose="02010400000000000000" pitchFamily="2" charset="-78"/>
              </a:rPr>
            </a:br>
            <a:br>
              <a:rPr lang="ar-SA" sz="4400" b="1" dirty="0">
                <a:solidFill>
                  <a:schemeClr val="accent1"/>
                </a:solidFill>
                <a:latin typeface="Simplified Arabic" pitchFamily="18" charset="-78"/>
                <a:cs typeface="PT Bold Broken" panose="02010400000000000000" pitchFamily="2" charset="-78"/>
              </a:rPr>
            </a:br>
            <a:r>
              <a:rPr lang="ar-SA" sz="4400" b="1" dirty="0">
                <a:solidFill>
                  <a:schemeClr val="accent1"/>
                </a:solidFill>
                <a:latin typeface="Simplified Arabic" pitchFamily="18" charset="-78"/>
                <a:cs typeface="PT Bold Broken" panose="02010400000000000000" pitchFamily="2" charset="-78"/>
              </a:rPr>
              <a:t>أهمية البحث</a:t>
            </a:r>
            <a:br>
              <a:rPr lang="ar-SA" sz="4400" b="1" dirty="0">
                <a:solidFill>
                  <a:schemeClr val="accent1"/>
                </a:solidFill>
                <a:latin typeface="Simplified Arabic" pitchFamily="18" charset="-78"/>
                <a:cs typeface="PT Bold Broken" panose="02010400000000000000" pitchFamily="2" charset="-78"/>
              </a:rPr>
            </a:br>
            <a:endParaRPr lang="en-US" sz="4400" b="1" dirty="0">
              <a:solidFill>
                <a:schemeClr val="accent1"/>
              </a:solidFill>
              <a:latin typeface="Simplified Arabic" pitchFamily="18" charset="-78"/>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37</a:t>
            </a:fld>
            <a:endParaRPr lang="en-US"/>
          </a:p>
        </p:txBody>
      </p:sp>
    </p:spTree>
    <p:extLst>
      <p:ext uri="{BB962C8B-B14F-4D97-AF65-F5344CB8AC3E}">
        <p14:creationId xmlns:p14="http://schemas.microsoft.com/office/powerpoint/2010/main" val="2284671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9200" y="990600"/>
            <a:ext cx="6858000" cy="3970318"/>
          </a:xfrm>
          <a:prstGeom prst="rect">
            <a:avLst/>
          </a:prstGeom>
        </p:spPr>
        <p:txBody>
          <a:bodyPr wrap="square">
            <a:spAutoFit/>
          </a:bodyPr>
          <a:lstStyle/>
          <a:p>
            <a:pPr algn="ctr" rtl="1">
              <a:lnSpc>
                <a:spcPct val="150000"/>
              </a:lnSpc>
              <a:defRPr/>
            </a:pPr>
            <a:endParaRPr lang="ar-SA" sz="2800" b="1" dirty="0">
              <a:latin typeface="Simplified Arabic" panose="02020603050405020304" pitchFamily="18" charset="-78"/>
              <a:cs typeface="Simplified Arabic" panose="02020603050405020304" pitchFamily="18" charset="-78"/>
            </a:endParaRP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التطرق إلى مدى أهمية البحث العلمية بصيغة دقيقة </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مدى أهميتها العلمية </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ارتباطها بأهداف البحث واضح</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ارتباطها بتساؤلات البحث واضح</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صياغتها على شكل نقاط محددة</a:t>
            </a:r>
            <a:r>
              <a:rPr lang="en-US" sz="2800" dirty="0">
                <a:latin typeface="Simplified Arabic" panose="02020603050405020304" pitchFamily="18" charset="-78"/>
                <a:cs typeface="Simplified Arabic" panose="02020603050405020304" pitchFamily="18" charset="-78"/>
              </a:rPr>
              <a:t> </a:t>
            </a:r>
            <a:endParaRPr lang="ar-SA" sz="28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38</a:t>
            </a:fld>
            <a:endParaRPr lang="en-US"/>
          </a:p>
        </p:txBody>
      </p:sp>
    </p:spTree>
    <p:extLst>
      <p:ext uri="{BB962C8B-B14F-4D97-AF65-F5344CB8AC3E}">
        <p14:creationId xmlns:p14="http://schemas.microsoft.com/office/powerpoint/2010/main" val="269575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0600" y="1752600"/>
            <a:ext cx="7848600" cy="3185487"/>
          </a:xfrm>
          <a:prstGeom prst="rect">
            <a:avLst/>
          </a:prstGeom>
        </p:spPr>
        <p:txBody>
          <a:bodyPr wrap="square">
            <a:spAutoFit/>
          </a:bodyPr>
          <a:lstStyle/>
          <a:p>
            <a:pPr marL="342900" indent="-342900" algn="ctr" rtl="1">
              <a:lnSpc>
                <a:spcPct val="150000"/>
              </a:lnSpc>
              <a:buFont typeface="Arial" panose="020B0604020202020204" pitchFamily="34" charset="0"/>
              <a:buChar char="•"/>
            </a:pPr>
            <a:r>
              <a:rPr lang="ar-SA" altLang="ar-SA" sz="2800" dirty="0">
                <a:latin typeface="Simplified Arabic" panose="02020603050405020304" pitchFamily="18" charset="-78"/>
                <a:cs typeface="Simplified Arabic" panose="02020603050405020304" pitchFamily="18" charset="-78"/>
              </a:rPr>
              <a:t>تصاغ الأهداف من خلال الاطلاع على مشكلة البحث والفروض</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مرتبطة بتساؤلات البحث والمشكلة</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دقيقة وقابلة للقياس</a:t>
            </a:r>
          </a:p>
          <a:p>
            <a:pPr marL="342900" indent="-342900" algn="ctr" rtl="1">
              <a:lnSpc>
                <a:spcPct val="150000"/>
              </a:lnSpc>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واقعية وقابلة للتحقيق في ضوء الظروف المتاحة حولها</a:t>
            </a:r>
          </a:p>
          <a:p>
            <a:pPr algn="ctr" rtl="1">
              <a:lnSpc>
                <a:spcPct val="150000"/>
              </a:lnSpc>
              <a:defRPr/>
            </a:pPr>
            <a:endParaRPr lang="ar-SA" sz="24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39</a:t>
            </a:fld>
            <a:endParaRPr lang="en-US"/>
          </a:p>
        </p:txBody>
      </p:sp>
    </p:spTree>
    <p:extLst>
      <p:ext uri="{BB962C8B-B14F-4D97-AF65-F5344CB8AC3E}">
        <p14:creationId xmlns:p14="http://schemas.microsoft.com/office/powerpoint/2010/main" val="332364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108" y="4637782"/>
            <a:ext cx="5029200" cy="1077218"/>
          </a:xfrm>
          <a:prstGeom prst="rect">
            <a:avLst/>
          </a:prstGeom>
          <a:noFill/>
        </p:spPr>
        <p:txBody>
          <a:bodyPr wrap="square" rtlCol="0">
            <a:spAutoFit/>
          </a:bodyPr>
          <a:lstStyle/>
          <a:p>
            <a:pPr algn="ctr" rtl="1"/>
            <a:r>
              <a:rPr lang="ar-EG" sz="3200" dirty="0">
                <a:cs typeface="AdvertisingExtraBold" pitchFamily="2" charset="-78"/>
              </a:rPr>
              <a:t>بؤرة الإهتمام خلال هذا الفصل الدراسي.....</a:t>
            </a:r>
            <a:endParaRPr lang="en-US" sz="3200" dirty="0">
              <a:cs typeface="AdvertisingExtraBold" pitchFamily="2" charset="-78"/>
            </a:endParaRPr>
          </a:p>
        </p:txBody>
      </p:sp>
      <p:pic>
        <p:nvPicPr>
          <p:cNvPr id="6146" name="Picture 2" descr="http://t2.gstatic.com/images?q=tbn:ANd9GcQL_axYZ7KoeFzvzCrlX0bESSDPWJVeInwXGA4t08xwnLFWSuh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352800"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C39E874F-B357-4D81-93EE-A63801E01A9A}" type="slidenum">
              <a:rPr lang="en-US" smtClean="0"/>
              <a:t>4</a:t>
            </a:fld>
            <a:endParaRPr lang="en-US"/>
          </a:p>
        </p:txBody>
      </p:sp>
    </p:spTree>
    <p:extLst>
      <p:ext uri="{BB962C8B-B14F-4D97-AF65-F5344CB8AC3E}">
        <p14:creationId xmlns:p14="http://schemas.microsoft.com/office/powerpoint/2010/main" val="1162096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a:t>نشاط 5</a:t>
            </a:r>
          </a:p>
        </p:txBody>
      </p:sp>
      <p:sp>
        <p:nvSpPr>
          <p:cNvPr id="4" name="عنصر نائب للمحتوى 3"/>
          <p:cNvSpPr>
            <a:spLocks noGrp="1"/>
          </p:cNvSpPr>
          <p:nvPr>
            <p:ph type="body" sz="half" idx="2"/>
          </p:nvPr>
        </p:nvSpPr>
        <p:spPr>
          <a:xfrm>
            <a:off x="1942415" y="3733800"/>
            <a:ext cx="6591985" cy="729622"/>
          </a:xfrm>
        </p:spPr>
        <p:txBody>
          <a:bodyPr>
            <a:normAutofit fontScale="92500" lnSpcReduction="10000"/>
          </a:bodyPr>
          <a:lstStyle/>
          <a:p>
            <a:pPr marL="0" indent="0" algn="ctr" rtl="1">
              <a:lnSpc>
                <a:spcPct val="200000"/>
              </a:lnSpc>
              <a:buNone/>
            </a:pPr>
            <a:r>
              <a:rPr lang="ar-SA" sz="2400" b="1" dirty="0">
                <a:solidFill>
                  <a:schemeClr val="accent4"/>
                </a:solidFill>
              </a:rPr>
              <a:t>فرقي بين الأهمية النظرية والتطبيقية؟</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C39E874F-B357-4D81-93EE-A63801E01A9A}" type="slidenum">
              <a:rPr lang="en-US" smtClean="0"/>
              <a:t>40</a:t>
            </a:fld>
            <a:endParaRPr lang="en-US"/>
          </a:p>
        </p:txBody>
      </p:sp>
    </p:spTree>
    <p:extLst>
      <p:ext uri="{BB962C8B-B14F-4D97-AF65-F5344CB8AC3E}">
        <p14:creationId xmlns:p14="http://schemas.microsoft.com/office/powerpoint/2010/main" val="202497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dirty="0">
                <a:solidFill>
                  <a:schemeClr val="accent1"/>
                </a:solidFill>
                <a:effectLst>
                  <a:outerShdw blurRad="38100" dist="38100" dir="2700000" algn="tl">
                    <a:srgbClr val="000000">
                      <a:alpha val="43137"/>
                    </a:srgbClr>
                  </a:outerShdw>
                </a:effectLst>
                <a:latin typeface="Simplified Arabic" pitchFamily="18" charset="-78"/>
                <a:cs typeface="PT Bold Broken" panose="02010400000000000000" pitchFamily="2" charset="-78"/>
              </a:rPr>
              <a:t>حدود البحث</a:t>
            </a:r>
            <a:endParaRPr lang="ar-SA" dirty="0"/>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41</a:t>
            </a:fld>
            <a:endParaRPr lang="en-US"/>
          </a:p>
        </p:txBody>
      </p:sp>
    </p:spTree>
    <p:extLst>
      <p:ext uri="{BB962C8B-B14F-4D97-AF65-F5344CB8AC3E}">
        <p14:creationId xmlns:p14="http://schemas.microsoft.com/office/powerpoint/2010/main" val="1166957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981200"/>
            <a:ext cx="8229600" cy="190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ar-SA" sz="4000" b="0" i="0" u="none" strike="noStrike" kern="1200" cap="none" spc="0" normalizeH="0" baseline="0" noProof="0" dirty="0">
                <a:ln>
                  <a:noFill/>
                </a:ln>
                <a:effectLst/>
                <a:uLnTx/>
                <a:uFillTx/>
                <a:latin typeface="Simplified Arabic" pitchFamily="18" charset="-78"/>
                <a:ea typeface="+mj-ea"/>
                <a:cs typeface="Simplified Arabic" pitchFamily="18" charset="-78"/>
              </a:rPr>
              <a:t>توضيح القيود المتعلقة بتعميم نتائج البحث سواء أكانت بشرية أو مكانية أو زمانية أو موضوعية</a:t>
            </a:r>
            <a:endParaRPr kumimoji="0" lang="en-US" sz="4000" b="0" i="0" u="none" strike="noStrike" kern="1200" cap="none" spc="0" normalizeH="0" baseline="0" noProof="0" dirty="0">
              <a:ln>
                <a:noFill/>
              </a:ln>
              <a:effectLst/>
              <a:uLnTx/>
              <a:uFillTx/>
              <a:latin typeface="Simplified Arabic" pitchFamily="18" charset="-78"/>
              <a:ea typeface="+mj-ea"/>
              <a:cs typeface="Simplified Arabic" pitchFamily="18"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42</a:t>
            </a:fld>
            <a:endParaRPr lang="en-US"/>
          </a:p>
        </p:txBody>
      </p:sp>
    </p:spTree>
    <p:extLst>
      <p:ext uri="{BB962C8B-B14F-4D97-AF65-F5344CB8AC3E}">
        <p14:creationId xmlns:p14="http://schemas.microsoft.com/office/powerpoint/2010/main" val="975777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6800" y="609600"/>
            <a:ext cx="8077200" cy="5909310"/>
          </a:xfrm>
          <a:prstGeom prst="rect">
            <a:avLst/>
          </a:prstGeom>
        </p:spPr>
        <p:txBody>
          <a:bodyPr wrap="square">
            <a:spAutoFit/>
          </a:bodyPr>
          <a:lstStyle/>
          <a:p>
            <a:pPr algn="ctr">
              <a:lnSpc>
                <a:spcPct val="150000"/>
              </a:lnSpc>
            </a:pPr>
            <a:r>
              <a:rPr lang="ar-SA" altLang="ar-SA" sz="2800" dirty="0">
                <a:latin typeface="Simplified Arabic" panose="02020603050405020304" pitchFamily="18" charset="-78"/>
                <a:cs typeface="Simplified Arabic" panose="02020603050405020304" pitchFamily="18" charset="-78"/>
              </a:rPr>
              <a:t>الحدود الزمانية: </a:t>
            </a:r>
            <a:r>
              <a:rPr lang="ar-BH" altLang="ar-SA" sz="2800" dirty="0">
                <a:latin typeface="Simplified Arabic" panose="02020603050405020304" pitchFamily="18" charset="-78"/>
                <a:cs typeface="Simplified Arabic" panose="02020603050405020304" pitchFamily="18" charset="-78"/>
              </a:rPr>
              <a:t>هنالك العديد من الدراسات التي تجرى في زمان أو مكان بعينه وعليه لا بد في مثل هذا النوع من البحث تحديد الفترة الزمنية التي يشملها البحث بدقة وكذلك المكان الذي اجر</a:t>
            </a:r>
            <a:r>
              <a:rPr lang="ar-SA" altLang="ar-SA" sz="2800" dirty="0">
                <a:latin typeface="Simplified Arabic" panose="02020603050405020304" pitchFamily="18" charset="-78"/>
                <a:cs typeface="Simplified Arabic" panose="02020603050405020304" pitchFamily="18" charset="-78"/>
              </a:rPr>
              <a:t>ي</a:t>
            </a:r>
            <a:r>
              <a:rPr lang="ar-BH" altLang="ar-SA" sz="2800" dirty="0">
                <a:latin typeface="Simplified Arabic" panose="02020603050405020304" pitchFamily="18" charset="-78"/>
                <a:cs typeface="Simplified Arabic" panose="02020603050405020304" pitchFamily="18" charset="-78"/>
              </a:rPr>
              <a:t> فيه البحث</a:t>
            </a:r>
            <a:r>
              <a:rPr lang="ar-SA" altLang="ar-SA" sz="2800" dirty="0">
                <a:latin typeface="Simplified Arabic" panose="02020603050405020304" pitchFamily="18" charset="-78"/>
                <a:cs typeface="Simplified Arabic" panose="02020603050405020304" pitchFamily="18" charset="-78"/>
              </a:rPr>
              <a:t> مثل : </a:t>
            </a:r>
            <a:r>
              <a:rPr lang="ar-BH" altLang="ar-SA" sz="2800" dirty="0">
                <a:latin typeface="Simplified Arabic" panose="02020603050405020304" pitchFamily="18" charset="-78"/>
                <a:cs typeface="Simplified Arabic" panose="02020603050405020304" pitchFamily="18" charset="-78"/>
              </a:rPr>
              <a:t>الدراسات التاريخية</a:t>
            </a:r>
            <a:endParaRPr lang="en-US" altLang="ar-SA" sz="2800" dirty="0">
              <a:latin typeface="Simplified Arabic" panose="02020603050405020304" pitchFamily="18" charset="-78"/>
              <a:cs typeface="Simplified Arabic" panose="02020603050405020304" pitchFamily="18" charset="-78"/>
            </a:endParaRPr>
          </a:p>
          <a:p>
            <a:pPr marL="64008" algn="ctr" rtl="1">
              <a:lnSpc>
                <a:spcPct val="150000"/>
              </a:lnSpc>
              <a:buClr>
                <a:schemeClr val="accent3"/>
              </a:buClr>
              <a:defRPr/>
            </a:pPr>
            <a:r>
              <a:rPr lang="ar-SA" sz="2800" dirty="0">
                <a:latin typeface="Simplified Arabic" panose="02020603050405020304" pitchFamily="18" charset="-78"/>
                <a:cs typeface="Simplified Arabic" panose="02020603050405020304" pitchFamily="18" charset="-78"/>
              </a:rPr>
              <a:t>دقيقة وصيغت بشكل دقيق ويحدد مثلاً في الدراسات التربوية الفصل الدراسي الأول من العام ______</a:t>
            </a:r>
          </a:p>
          <a:p>
            <a:pPr marL="448056" indent="-384048" algn="ctr" rtl="1">
              <a:lnSpc>
                <a:spcPct val="150000"/>
              </a:lnSpc>
              <a:buClr>
                <a:schemeClr val="accent3"/>
              </a:buClr>
              <a:buFont typeface="Arial" panose="020B0604020202020204" pitchFamily="34" charset="0"/>
              <a:buChar char="•"/>
              <a:defRPr/>
            </a:pPr>
            <a:r>
              <a:rPr lang="ar-SA" sz="2800" dirty="0">
                <a:latin typeface="Simplified Arabic" panose="02020603050405020304" pitchFamily="18" charset="-78"/>
                <a:cs typeface="Simplified Arabic" panose="02020603050405020304" pitchFamily="18" charset="-78"/>
              </a:rPr>
              <a:t>الحدود الموضوعية (إذا كان البحث يتطلب ذلك</a:t>
            </a:r>
            <a:r>
              <a:rPr lang="en-US" sz="2800" dirty="0">
                <a:latin typeface="Simplified Arabic" panose="02020603050405020304" pitchFamily="18" charset="-78"/>
                <a:cs typeface="Simplified Arabic" panose="02020603050405020304" pitchFamily="18" charset="-78"/>
              </a:rPr>
              <a:t>(</a:t>
            </a:r>
            <a:r>
              <a:rPr lang="ar-SA" sz="2800" dirty="0">
                <a:latin typeface="Simplified Arabic" panose="02020603050405020304" pitchFamily="18" charset="-78"/>
                <a:cs typeface="Simplified Arabic" panose="02020603050405020304" pitchFamily="18" charset="-78"/>
              </a:rPr>
              <a:t> مثال : </a:t>
            </a:r>
            <a:r>
              <a:rPr lang="ar-SA" altLang="ar-SA" sz="2800" dirty="0">
                <a:latin typeface="Simplified Arabic" panose="02020603050405020304" pitchFamily="18" charset="-78"/>
                <a:cs typeface="Simplified Arabic" panose="02020603050405020304" pitchFamily="18" charset="-78"/>
              </a:rPr>
              <a:t>الصعوبات النمائية والأكاديمية في ......</a:t>
            </a:r>
          </a:p>
          <a:p>
            <a:pPr marL="448056" indent="-384048" algn="ctr" rtl="1">
              <a:lnSpc>
                <a:spcPct val="150000"/>
              </a:lnSpc>
              <a:buClr>
                <a:schemeClr val="accent3"/>
              </a:buClr>
              <a:buFont typeface="Arial" panose="020B0604020202020204" pitchFamily="34" charset="0"/>
              <a:buChar char="•"/>
              <a:defRPr/>
            </a:pPr>
            <a:r>
              <a:rPr lang="ar-SA" altLang="ar-SA" sz="2800" dirty="0">
                <a:latin typeface="Simplified Arabic" panose="02020603050405020304" pitchFamily="18" charset="-78"/>
                <a:cs typeface="Simplified Arabic" panose="02020603050405020304" pitchFamily="18" charset="-78"/>
              </a:rPr>
              <a:t>الحدود المكانية: تحديد مكان إجراء البحث برنامج ، مدرسة، جامعة</a:t>
            </a:r>
            <a:endParaRPr lang="en-US" altLang="ar-SA" sz="2800" dirty="0">
              <a:latin typeface="Simplified Arabic" panose="02020603050405020304" pitchFamily="18" charset="-78"/>
              <a:cs typeface="Simplified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43</a:t>
            </a:fld>
            <a:endParaRPr lang="en-US"/>
          </a:p>
        </p:txBody>
      </p:sp>
    </p:spTree>
    <p:extLst>
      <p:ext uri="{BB962C8B-B14F-4D97-AF65-F5344CB8AC3E}">
        <p14:creationId xmlns:p14="http://schemas.microsoft.com/office/powerpoint/2010/main" val="37983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a:t>نشاط 6</a:t>
            </a:r>
          </a:p>
        </p:txBody>
      </p:sp>
      <p:sp>
        <p:nvSpPr>
          <p:cNvPr id="4" name="عنصر نائب للمحتوى 3"/>
          <p:cNvSpPr>
            <a:spLocks noGrp="1"/>
          </p:cNvSpPr>
          <p:nvPr>
            <p:ph type="body" sz="half" idx="2"/>
          </p:nvPr>
        </p:nvSpPr>
        <p:spPr>
          <a:xfrm>
            <a:off x="1942415" y="3733800"/>
            <a:ext cx="6591985" cy="729622"/>
          </a:xfrm>
        </p:spPr>
        <p:txBody>
          <a:bodyPr>
            <a:normAutofit fontScale="92500" lnSpcReduction="10000"/>
          </a:bodyPr>
          <a:lstStyle/>
          <a:p>
            <a:pPr marL="0" indent="0" algn="ctr" rtl="1">
              <a:lnSpc>
                <a:spcPct val="200000"/>
              </a:lnSpc>
              <a:buNone/>
            </a:pPr>
            <a:r>
              <a:rPr lang="ar-SA" sz="2400" b="1" dirty="0">
                <a:solidFill>
                  <a:schemeClr val="accent4"/>
                </a:solidFill>
              </a:rPr>
              <a:t>كيف يتم تحديد مصطلحات البحث لتعريفها؟</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C39E874F-B357-4D81-93EE-A63801E01A9A}" type="slidenum">
              <a:rPr lang="en-US" smtClean="0"/>
              <a:t>44</a:t>
            </a:fld>
            <a:endParaRPr lang="en-US"/>
          </a:p>
        </p:txBody>
      </p:sp>
    </p:spTree>
    <p:extLst>
      <p:ext uri="{BB962C8B-B14F-4D97-AF65-F5344CB8AC3E}">
        <p14:creationId xmlns:p14="http://schemas.microsoft.com/office/powerpoint/2010/main" val="4285598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solidFill>
                  <a:schemeClr val="accent1"/>
                </a:solidFill>
                <a:effectLst>
                  <a:outerShdw blurRad="38100" dist="38100" dir="2700000" algn="tl">
                    <a:srgbClr val="000000">
                      <a:alpha val="43137"/>
                    </a:srgbClr>
                  </a:outerShdw>
                </a:effectLst>
                <a:latin typeface="Arabic Typesetting" panose="03020402040406030203" pitchFamily="66" charset="-78"/>
                <a:cs typeface="PT Bold Broken" panose="02010400000000000000" pitchFamily="2" charset="-78"/>
              </a:rPr>
              <a:t>مصطلحات البحث</a:t>
            </a:r>
            <a:endParaRPr lang="ar-SA" dirty="0"/>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45</a:t>
            </a:fld>
            <a:endParaRPr lang="en-US"/>
          </a:p>
        </p:txBody>
      </p:sp>
    </p:spTree>
    <p:extLst>
      <p:ext uri="{BB962C8B-B14F-4D97-AF65-F5344CB8AC3E}">
        <p14:creationId xmlns:p14="http://schemas.microsoft.com/office/powerpoint/2010/main" val="1094715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438400"/>
            <a:ext cx="8229600" cy="1981200"/>
          </a:xfrm>
          <a:prstGeom prst="rect">
            <a:avLst/>
          </a:prstGeom>
        </p:spPr>
        <p:txBody>
          <a:bodyPr vert="horz" lIns="91440" tIns="45720" rIns="91440" bIns="45720" rtlCol="0" anchor="ctr">
            <a:noAutofit/>
          </a:bodyPr>
          <a:lstStyle/>
          <a:p>
            <a:pPr marL="0" marR="0" lvl="0" indent="0" algn="just" defTabSz="914400" rtl="1" eaLnBrk="1" fontAlgn="auto" latinLnBrk="0" hangingPunct="1">
              <a:lnSpc>
                <a:spcPct val="150000"/>
              </a:lnSpc>
              <a:spcBef>
                <a:spcPct val="0"/>
              </a:spcBef>
              <a:spcAft>
                <a:spcPts val="0"/>
              </a:spcAft>
              <a:buClrTx/>
              <a:buSzTx/>
              <a:buFontTx/>
              <a:buNone/>
              <a:tabLst/>
              <a:defRPr/>
            </a:pPr>
            <a:r>
              <a:rPr kumimoji="0" lang="ar-SA" sz="4000" b="0" i="0" u="none" strike="noStrike" kern="1200" cap="none" spc="0" normalizeH="0" baseline="0" noProof="0" dirty="0">
                <a:ln>
                  <a:noFill/>
                </a:ln>
                <a:solidFill>
                  <a:schemeClr val="accent3">
                    <a:lumMod val="50000"/>
                  </a:schemeClr>
                </a:solidFill>
                <a:effectLst/>
                <a:uLnTx/>
                <a:uFillTx/>
                <a:latin typeface="Simplified Arabic" panose="02020603050405020304" pitchFamily="18" charset="-78"/>
                <a:ea typeface="+mj-ea"/>
                <a:cs typeface="Simplified Arabic" panose="02020603050405020304" pitchFamily="18" charset="-78"/>
              </a:rPr>
              <a:t>تعريف المفاهيم الأساسية في البحث والمتغيرات تعريفًا إجرائياً دون الخوض في تفصيلات لغوية واصطلاحية</a:t>
            </a:r>
            <a:endParaRPr kumimoji="0" lang="en-US" sz="4000" b="0" i="0" u="none" strike="noStrike" kern="1200" cap="none" spc="0" normalizeH="0" baseline="0" noProof="0" dirty="0">
              <a:ln>
                <a:noFill/>
              </a:ln>
              <a:solidFill>
                <a:schemeClr val="accent3">
                  <a:lumMod val="50000"/>
                </a:schemeClr>
              </a:solidFill>
              <a:effectLst/>
              <a:uLnTx/>
              <a:uFillTx/>
              <a:latin typeface="Simplified Arabic" panose="02020603050405020304" pitchFamily="18" charset="-78"/>
              <a:ea typeface="+mj-ea"/>
              <a:cs typeface="Simplified Arabic" panose="02020603050405020304" pitchFamily="18"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46</a:t>
            </a:fld>
            <a:endParaRPr lang="en-US"/>
          </a:p>
        </p:txBody>
      </p:sp>
    </p:spTree>
    <p:extLst>
      <p:ext uri="{BB962C8B-B14F-4D97-AF65-F5344CB8AC3E}">
        <p14:creationId xmlns:p14="http://schemas.microsoft.com/office/powerpoint/2010/main" val="774667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4400" dirty="0">
                <a:solidFill>
                  <a:schemeClr val="accent1"/>
                </a:solidFill>
                <a:latin typeface="Arabic Typesetting" panose="03020402040406030203" pitchFamily="66" charset="-78"/>
                <a:cs typeface="PT Bold Broken" panose="02010400000000000000" pitchFamily="2" charset="-78"/>
              </a:rPr>
              <a:t> الدراسات السابقة</a:t>
            </a:r>
            <a:endParaRPr lang="en-US" sz="4400" dirty="0">
              <a:solidFill>
                <a:schemeClr val="accent1"/>
              </a:solidFill>
              <a:latin typeface="Arabic Typesetting" panose="03020402040406030203" pitchFamily="66" charset="-78"/>
              <a:cs typeface="PT Bold Broken" panose="02010400000000000000" pitchFamily="2"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47</a:t>
            </a:fld>
            <a:endParaRPr lang="en-US"/>
          </a:p>
        </p:txBody>
      </p:sp>
    </p:spTree>
    <p:extLst>
      <p:ext uri="{BB962C8B-B14F-4D97-AF65-F5344CB8AC3E}">
        <p14:creationId xmlns:p14="http://schemas.microsoft.com/office/powerpoint/2010/main" val="1547913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838200"/>
            <a:ext cx="8001000" cy="5909310"/>
          </a:xfrm>
          <a:prstGeom prst="rect">
            <a:avLst/>
          </a:prstGeom>
        </p:spPr>
        <p:txBody>
          <a:bodyPr wrap="square">
            <a:spAutoFit/>
          </a:bodyPr>
          <a:lstStyle/>
          <a:p>
            <a:pPr algn="ctr">
              <a:lnSpc>
                <a:spcPct val="150000"/>
              </a:lnSpc>
            </a:pPr>
            <a:r>
              <a:rPr lang="ar-BH" altLang="ar-SA" sz="3600" dirty="0">
                <a:latin typeface="Simplified Arabic" panose="02020603050405020304" pitchFamily="18" charset="-78"/>
                <a:cs typeface="Simplified Arabic" panose="02020603050405020304" pitchFamily="18" charset="-78"/>
              </a:rPr>
              <a:t>يتناول الباحث في هذا الجانب قراءاته واطلاعه على الدراسات التي سبقته في تناول هذا الموضوع.</a:t>
            </a:r>
            <a:r>
              <a:rPr lang="ar-SA" altLang="ar-SA" sz="3600" dirty="0">
                <a:latin typeface="Simplified Arabic" panose="02020603050405020304" pitchFamily="18" charset="-78"/>
                <a:cs typeface="Simplified Arabic" panose="02020603050405020304" pitchFamily="18" charset="-78"/>
              </a:rPr>
              <a:t> </a:t>
            </a:r>
            <a:r>
              <a:rPr lang="ar-BH" altLang="ar-SA" sz="3600" dirty="0">
                <a:latin typeface="Simplified Arabic" panose="02020603050405020304" pitchFamily="18" charset="-78"/>
                <a:cs typeface="Simplified Arabic" panose="02020603050405020304" pitchFamily="18" charset="-78"/>
              </a:rPr>
              <a:t>ليس بالضرورة أن يلم الباحث بكل التفاصيل الدقيقة التي شملتها هذه الدراسات ولكن يتحتم عليه الالمام بأهم ما ورد فيها والفترة الزمانية التي أجريت فيها البحث والمكان الذي أجريت فيه والجوانب التي ركزت فيها وأهم النتائج التي توصلت إليها والتوصيات التي أوصت بها.</a:t>
            </a:r>
          </a:p>
        </p:txBody>
      </p:sp>
      <p:sp>
        <p:nvSpPr>
          <p:cNvPr id="4" name="عنصر نائب لرقم الشريحة 3"/>
          <p:cNvSpPr>
            <a:spLocks noGrp="1"/>
          </p:cNvSpPr>
          <p:nvPr>
            <p:ph type="sldNum" sz="quarter" idx="12"/>
          </p:nvPr>
        </p:nvSpPr>
        <p:spPr/>
        <p:txBody>
          <a:bodyPr/>
          <a:lstStyle/>
          <a:p>
            <a:fld id="{C39E874F-B357-4D81-93EE-A63801E01A9A}" type="slidenum">
              <a:rPr lang="en-US" smtClean="0"/>
              <a:t>48</a:t>
            </a:fld>
            <a:endParaRPr lang="en-US"/>
          </a:p>
        </p:txBody>
      </p:sp>
    </p:spTree>
    <p:extLst>
      <p:ext uri="{BB962C8B-B14F-4D97-AF65-F5344CB8AC3E}">
        <p14:creationId xmlns:p14="http://schemas.microsoft.com/office/powerpoint/2010/main" val="3222206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458200" cy="3124200"/>
          </a:xfrm>
        </p:spPr>
        <p:txBody>
          <a:bodyPr>
            <a:noAutofit/>
          </a:bodyPr>
          <a:lstStyle/>
          <a:p>
            <a:pPr algn="just" rtl="1">
              <a:lnSpc>
                <a:spcPct val="150000"/>
              </a:lnSpc>
            </a:pPr>
            <a:r>
              <a:rPr lang="ar-SA" sz="4000" dirty="0">
                <a:solidFill>
                  <a:schemeClr val="tx1"/>
                </a:solidFill>
                <a:latin typeface="Simplified Arabic" panose="02020603050405020304" pitchFamily="18" charset="-78"/>
                <a:cs typeface="Simplified Arabic" panose="02020603050405020304" pitchFamily="18" charset="-78"/>
              </a:rPr>
              <a:t>تقديم موجز عن الدراسات السابقة العربية أو الأجنبية ذات الصلة بالبحث، وعرضها بشكل منطقي في فقرات غير مرقمة. ويراعى أن يتم توضيح أوجه الاتفاق والاختلاف بين تلك الدراسات وما يميز البحث الحالية عنها</a:t>
            </a:r>
            <a:r>
              <a:rPr lang="ar-SA" sz="3200" dirty="0">
                <a:solidFill>
                  <a:schemeClr val="tx1"/>
                </a:solidFill>
                <a:latin typeface="Simplified Arabic" panose="02020603050405020304" pitchFamily="18" charset="-78"/>
                <a:cs typeface="Simplified Arabic" panose="02020603050405020304" pitchFamily="18" charset="-78"/>
              </a:rPr>
              <a:t>.</a:t>
            </a:r>
            <a:endParaRPr lang="en-US" sz="3200" dirty="0">
              <a:solidFill>
                <a:schemeClr val="tx1"/>
              </a:solidFill>
              <a:latin typeface="Simplified Arabic" panose="02020603050405020304" pitchFamily="18" charset="-78"/>
              <a:cs typeface="Simplified Arabic" panose="02020603050405020304"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49</a:t>
            </a:fld>
            <a:endParaRPr lang="en-US"/>
          </a:p>
        </p:txBody>
      </p:sp>
    </p:spTree>
    <p:extLst>
      <p:ext uri="{BB962C8B-B14F-4D97-AF65-F5344CB8AC3E}">
        <p14:creationId xmlns:p14="http://schemas.microsoft.com/office/powerpoint/2010/main" val="250381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pPr algn="ctr"/>
            <a:r>
              <a:rPr lang="ar-SA" sz="4400" dirty="0">
                <a:solidFill>
                  <a:schemeClr val="accent1"/>
                </a:solidFill>
                <a:cs typeface="PT Bold Broken" panose="02010400000000000000" pitchFamily="2" charset="-78"/>
              </a:rPr>
              <a:t>مكونات خطة البحث</a:t>
            </a:r>
          </a:p>
        </p:txBody>
      </p:sp>
      <p:sp>
        <p:nvSpPr>
          <p:cNvPr id="4" name="عنصر نائب للمحتوى 3"/>
          <p:cNvSpPr>
            <a:spLocks noGrp="1"/>
          </p:cNvSpPr>
          <p:nvPr>
            <p:ph sz="half" idx="1"/>
          </p:nvPr>
        </p:nvSpPr>
        <p:spPr/>
        <p:txBody>
          <a:bodyPr>
            <a:normAutofit fontScale="92500" lnSpcReduction="20000"/>
          </a:bodyPr>
          <a:lstStyle/>
          <a:p>
            <a:pPr marL="457200" indent="-457200">
              <a:lnSpc>
                <a:spcPct val="150000"/>
              </a:lnSpc>
              <a:buFont typeface="+mj-lt"/>
              <a:buAutoNum type="arabicPeriod" startAt="8"/>
            </a:pPr>
            <a:r>
              <a:rPr lang="ar-SA" sz="2300" b="1" dirty="0">
                <a:latin typeface="Simplified Arabic" panose="02020603050405020304" pitchFamily="18" charset="-78"/>
                <a:cs typeface="Simplified Arabic" panose="02020603050405020304" pitchFamily="18" charset="-78"/>
              </a:rPr>
              <a:t>حدود البحث </a:t>
            </a:r>
          </a:p>
          <a:p>
            <a:pPr marL="457200" indent="-457200">
              <a:lnSpc>
                <a:spcPct val="150000"/>
              </a:lnSpc>
              <a:buFont typeface="+mj-lt"/>
              <a:buAutoNum type="arabicPeriod" startAt="8"/>
            </a:pPr>
            <a:r>
              <a:rPr lang="ar-EG" sz="2300" b="1" dirty="0">
                <a:latin typeface="Simplified Arabic" panose="02020603050405020304" pitchFamily="18" charset="-78"/>
                <a:cs typeface="Simplified Arabic" panose="02020603050405020304" pitchFamily="18" charset="-78"/>
              </a:rPr>
              <a:t>فروض البحث</a:t>
            </a:r>
          </a:p>
          <a:p>
            <a:pPr marL="457200" indent="-457200">
              <a:lnSpc>
                <a:spcPct val="150000"/>
              </a:lnSpc>
              <a:buFont typeface="+mj-lt"/>
              <a:buAutoNum type="arabicPeriod" startAt="8"/>
            </a:pPr>
            <a:r>
              <a:rPr lang="ar-EG" sz="2300" b="1" dirty="0">
                <a:latin typeface="Simplified Arabic" panose="02020603050405020304" pitchFamily="18" charset="-78"/>
                <a:cs typeface="Simplified Arabic" panose="02020603050405020304" pitchFamily="18" charset="-78"/>
              </a:rPr>
              <a:t>منهج البحث</a:t>
            </a:r>
            <a:endParaRPr lang="ar-SA" sz="2300" b="1" dirty="0">
              <a:latin typeface="Simplified Arabic" panose="02020603050405020304" pitchFamily="18" charset="-78"/>
              <a:cs typeface="Simplified Arabic" panose="02020603050405020304" pitchFamily="18" charset="-78"/>
            </a:endParaRPr>
          </a:p>
          <a:p>
            <a:pPr marL="457200" indent="-457200">
              <a:lnSpc>
                <a:spcPct val="150000"/>
              </a:lnSpc>
              <a:buFont typeface="+mj-lt"/>
              <a:buAutoNum type="arabicPeriod" startAt="8"/>
            </a:pPr>
            <a:r>
              <a:rPr lang="ar-SA" sz="2300" b="1" dirty="0">
                <a:latin typeface="Simplified Arabic" panose="02020603050405020304" pitchFamily="18" charset="-78"/>
                <a:cs typeface="Simplified Arabic" panose="02020603050405020304" pitchFamily="18" charset="-78"/>
              </a:rPr>
              <a:t>مجتمع وعينة البحث</a:t>
            </a:r>
            <a:endParaRPr lang="ar-EG" sz="2300" b="1" dirty="0">
              <a:latin typeface="Simplified Arabic" panose="02020603050405020304" pitchFamily="18" charset="-78"/>
              <a:cs typeface="Simplified Arabic" panose="02020603050405020304" pitchFamily="18" charset="-78"/>
            </a:endParaRPr>
          </a:p>
          <a:p>
            <a:pPr marL="457200" indent="-457200">
              <a:lnSpc>
                <a:spcPct val="150000"/>
              </a:lnSpc>
              <a:buFont typeface="+mj-lt"/>
              <a:buAutoNum type="arabicPeriod" startAt="8"/>
            </a:pPr>
            <a:r>
              <a:rPr lang="ar-EG" sz="2300" b="1" dirty="0">
                <a:latin typeface="Simplified Arabic" panose="02020603050405020304" pitchFamily="18" charset="-78"/>
                <a:cs typeface="Simplified Arabic" panose="02020603050405020304" pitchFamily="18" charset="-78"/>
              </a:rPr>
              <a:t>أدوات ومواد البحث</a:t>
            </a:r>
          </a:p>
          <a:p>
            <a:pPr marL="457200" indent="-457200">
              <a:lnSpc>
                <a:spcPct val="150000"/>
              </a:lnSpc>
              <a:buFont typeface="+mj-lt"/>
              <a:buAutoNum type="arabicPeriod" startAt="8"/>
            </a:pPr>
            <a:r>
              <a:rPr lang="ar-EG" sz="2300" b="1" dirty="0">
                <a:latin typeface="Simplified Arabic" panose="02020603050405020304" pitchFamily="18" charset="-78"/>
                <a:cs typeface="Simplified Arabic" panose="02020603050405020304" pitchFamily="18" charset="-78"/>
              </a:rPr>
              <a:t>إجراءات البحث</a:t>
            </a:r>
          </a:p>
          <a:p>
            <a:pPr marL="457200" indent="-457200">
              <a:lnSpc>
                <a:spcPct val="150000"/>
              </a:lnSpc>
              <a:buFont typeface="+mj-lt"/>
              <a:buAutoNum type="arabicPeriod" startAt="8"/>
            </a:pPr>
            <a:r>
              <a:rPr lang="ar-EG" sz="2300" b="1" dirty="0">
                <a:latin typeface="Simplified Arabic" panose="02020603050405020304" pitchFamily="18" charset="-78"/>
                <a:cs typeface="Simplified Arabic" panose="02020603050405020304" pitchFamily="18" charset="-78"/>
              </a:rPr>
              <a:t>المراجع</a:t>
            </a:r>
          </a:p>
          <a:p>
            <a:endParaRPr lang="ar-SA" dirty="0"/>
          </a:p>
        </p:txBody>
      </p:sp>
      <p:sp>
        <p:nvSpPr>
          <p:cNvPr id="6" name="عنصر نائب للمحتوى 5"/>
          <p:cNvSpPr>
            <a:spLocks noGrp="1"/>
          </p:cNvSpPr>
          <p:nvPr>
            <p:ph sz="half" idx="2"/>
          </p:nvPr>
        </p:nvSpPr>
        <p:spPr/>
        <p:txBody>
          <a:bodyPr>
            <a:normAutofit fontScale="92500" lnSpcReduction="20000"/>
          </a:bodyPr>
          <a:lstStyle/>
          <a:p>
            <a:pPr marL="457200" indent="-457200">
              <a:lnSpc>
                <a:spcPct val="150000"/>
              </a:lnSpc>
              <a:buFont typeface="+mj-lt"/>
              <a:buAutoNum type="arabicPeriod"/>
            </a:pPr>
            <a:r>
              <a:rPr lang="ar-SA" sz="2100" b="1" dirty="0">
                <a:latin typeface="Simplified Arabic" panose="02020603050405020304" pitchFamily="18" charset="-78"/>
                <a:cs typeface="Simplified Arabic" panose="02020603050405020304" pitchFamily="18" charset="-78"/>
              </a:rPr>
              <a:t>عنوان البحث</a:t>
            </a:r>
          </a:p>
          <a:p>
            <a:pPr marL="457200" indent="-457200">
              <a:lnSpc>
                <a:spcPct val="150000"/>
              </a:lnSpc>
              <a:buFont typeface="+mj-lt"/>
              <a:buAutoNum type="arabicPeriod"/>
            </a:pPr>
            <a:r>
              <a:rPr lang="ar-EG" sz="2100" b="1" dirty="0">
                <a:latin typeface="Simplified Arabic" panose="02020603050405020304" pitchFamily="18" charset="-78"/>
                <a:cs typeface="Simplified Arabic" panose="02020603050405020304" pitchFamily="18" charset="-78"/>
              </a:rPr>
              <a:t>المقدمة</a:t>
            </a:r>
          </a:p>
          <a:p>
            <a:pPr marL="457200" indent="-457200">
              <a:lnSpc>
                <a:spcPct val="150000"/>
              </a:lnSpc>
              <a:buFont typeface="+mj-lt"/>
              <a:buAutoNum type="arabicPeriod"/>
            </a:pPr>
            <a:r>
              <a:rPr lang="ar-EG" sz="2100" b="1" dirty="0">
                <a:latin typeface="Simplified Arabic" panose="02020603050405020304" pitchFamily="18" charset="-78"/>
                <a:cs typeface="Simplified Arabic" panose="02020603050405020304" pitchFamily="18" charset="-78"/>
              </a:rPr>
              <a:t>مشكلة البحث</a:t>
            </a:r>
          </a:p>
          <a:p>
            <a:pPr marL="457200" indent="-457200">
              <a:lnSpc>
                <a:spcPct val="150000"/>
              </a:lnSpc>
              <a:buFont typeface="+mj-lt"/>
              <a:buAutoNum type="arabicPeriod"/>
            </a:pPr>
            <a:r>
              <a:rPr lang="ar-EG" sz="2100" b="1" dirty="0">
                <a:latin typeface="Simplified Arabic" panose="02020603050405020304" pitchFamily="18" charset="-78"/>
                <a:cs typeface="Simplified Arabic" panose="02020603050405020304" pitchFamily="18" charset="-78"/>
              </a:rPr>
              <a:t>أهداف البحث</a:t>
            </a:r>
          </a:p>
          <a:p>
            <a:pPr marL="457200" indent="-457200">
              <a:lnSpc>
                <a:spcPct val="150000"/>
              </a:lnSpc>
              <a:buFont typeface="+mj-lt"/>
              <a:buAutoNum type="arabicPeriod"/>
            </a:pPr>
            <a:r>
              <a:rPr lang="ar-EG" sz="2100" b="1" dirty="0">
                <a:latin typeface="Simplified Arabic" panose="02020603050405020304" pitchFamily="18" charset="-78"/>
                <a:cs typeface="Simplified Arabic" panose="02020603050405020304" pitchFamily="18" charset="-78"/>
              </a:rPr>
              <a:t>أهمية البحث</a:t>
            </a:r>
          </a:p>
          <a:p>
            <a:pPr marL="457200" indent="-457200">
              <a:lnSpc>
                <a:spcPct val="150000"/>
              </a:lnSpc>
              <a:buFont typeface="+mj-lt"/>
              <a:buAutoNum type="arabicPeriod"/>
            </a:pPr>
            <a:r>
              <a:rPr lang="ar-SA" sz="2100" b="1" dirty="0">
                <a:latin typeface="Simplified Arabic" panose="02020603050405020304" pitchFamily="18" charset="-78"/>
                <a:cs typeface="Simplified Arabic" panose="02020603050405020304" pitchFamily="18" charset="-78"/>
              </a:rPr>
              <a:t>أسئلة البحث </a:t>
            </a:r>
          </a:p>
          <a:p>
            <a:pPr marL="457200" indent="-457200">
              <a:lnSpc>
                <a:spcPct val="150000"/>
              </a:lnSpc>
              <a:buFont typeface="+mj-lt"/>
              <a:buAutoNum type="arabicPeriod"/>
            </a:pPr>
            <a:r>
              <a:rPr lang="ar-EG" sz="2100" b="1" dirty="0">
                <a:latin typeface="Simplified Arabic" panose="02020603050405020304" pitchFamily="18" charset="-78"/>
                <a:cs typeface="Simplified Arabic" panose="02020603050405020304" pitchFamily="18" charset="-78"/>
              </a:rPr>
              <a:t>مصطلحات البحث</a:t>
            </a:r>
          </a:p>
          <a:p>
            <a:endParaRPr lang="ar-SA" dirty="0"/>
          </a:p>
        </p:txBody>
      </p:sp>
      <p:sp>
        <p:nvSpPr>
          <p:cNvPr id="2" name="عنصر نائب لرقم الشريحة 1"/>
          <p:cNvSpPr>
            <a:spLocks noGrp="1"/>
          </p:cNvSpPr>
          <p:nvPr>
            <p:ph type="sldNum" sz="quarter" idx="12"/>
          </p:nvPr>
        </p:nvSpPr>
        <p:spPr/>
        <p:txBody>
          <a:bodyPr/>
          <a:lstStyle/>
          <a:p>
            <a:fld id="{C39E874F-B357-4D81-93EE-A63801E01A9A}" type="slidenum">
              <a:rPr lang="en-US" smtClean="0"/>
              <a:t>5</a:t>
            </a:fld>
            <a:endParaRPr lang="en-US"/>
          </a:p>
        </p:txBody>
      </p:sp>
    </p:spTree>
    <p:extLst>
      <p:ext uri="{BB962C8B-B14F-4D97-AF65-F5344CB8AC3E}">
        <p14:creationId xmlns:p14="http://schemas.microsoft.com/office/powerpoint/2010/main" val="6812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 calcmode="lin" valueType="num">
                                      <p:cBhvr additive="base">
                                        <p:cTn id="5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 calcmode="lin" valueType="num">
                                      <p:cBhvr additive="base">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 calcmode="lin" valueType="num">
                                      <p:cBhvr additive="base">
                                        <p:cTn id="6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 calcmode="lin" valueType="num">
                                      <p:cBhvr additive="base">
                                        <p:cTn id="6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additive="base">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 calcmode="lin" valueType="num">
                                      <p:cBhvr additive="base">
                                        <p:cTn id="9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normAutofit/>
          </a:bodyPr>
          <a:lstStyle/>
          <a:p>
            <a:pPr algn="ctr"/>
            <a:r>
              <a:rPr lang="ar-SA" sz="4800" dirty="0">
                <a:solidFill>
                  <a:schemeClr val="accent1"/>
                </a:solidFill>
                <a:latin typeface="Arabic Typesetting" panose="03020402040406030203" pitchFamily="66" charset="-78"/>
                <a:cs typeface="PT Bold Broken" panose="02010400000000000000" pitchFamily="2" charset="-78"/>
              </a:rPr>
              <a:t>منهج البحث واجراءاتها</a:t>
            </a:r>
            <a:endParaRPr lang="ar-SA" sz="4800" dirty="0"/>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50</a:t>
            </a:fld>
            <a:endParaRPr lang="en-US"/>
          </a:p>
        </p:txBody>
      </p:sp>
    </p:spTree>
    <p:extLst>
      <p:ext uri="{BB962C8B-B14F-4D97-AF65-F5344CB8AC3E}">
        <p14:creationId xmlns:p14="http://schemas.microsoft.com/office/powerpoint/2010/main" val="2334846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1676400"/>
            <a:ext cx="6248400" cy="4114800"/>
          </a:xfrm>
          <a:prstGeom prst="rect">
            <a:avLst/>
          </a:prstGeom>
        </p:spPr>
        <p:txBody>
          <a:bodyPr vert="horz" lIns="91440" tIns="45720" rIns="91440" bIns="45720" rtlCol="0" anchor="ctr">
            <a:normAutofit/>
          </a:bodyPr>
          <a:lstStyle/>
          <a:p>
            <a:pPr marL="685800" marR="0" lvl="0" indent="-685800" algn="r" defTabSz="914400" rtl="1" eaLnBrk="1" fontAlgn="auto" latinLnBrk="0" hangingPunct="1">
              <a:lnSpc>
                <a:spcPct val="160000"/>
              </a:lnSpc>
              <a:spcBef>
                <a:spcPct val="0"/>
              </a:spcBef>
              <a:spcAft>
                <a:spcPts val="0"/>
              </a:spcAft>
              <a:buClrTx/>
              <a:buSzTx/>
              <a:buFont typeface="Wingdings" panose="05000000000000000000" pitchFamily="2" charset="2"/>
              <a:buChar char="Ø"/>
              <a:tabLst/>
              <a:defRPr/>
            </a:pPr>
            <a:r>
              <a:rPr lang="ar-SA" sz="3600" dirty="0">
                <a:latin typeface="Simplified Arabic" panose="02020603050405020304" pitchFamily="18" charset="-78"/>
                <a:ea typeface="+mj-ea"/>
                <a:cs typeface="Simplified Arabic" panose="02020603050405020304" pitchFamily="18" charset="-78"/>
              </a:rPr>
              <a:t>المنهج</a:t>
            </a:r>
            <a:endParaRPr kumimoji="0" lang="ar-SA" sz="3600" b="0" i="0" u="none" strike="noStrike" kern="1200" cap="none" spc="0" normalizeH="0" baseline="0" noProof="0" dirty="0">
              <a:ln>
                <a:noFill/>
              </a:ln>
              <a:effectLst/>
              <a:uLnTx/>
              <a:uFillTx/>
              <a:latin typeface="Simplified Arabic" panose="02020603050405020304" pitchFamily="18" charset="-78"/>
              <a:ea typeface="+mj-ea"/>
              <a:cs typeface="Simplified Arabic" panose="02020603050405020304" pitchFamily="18" charset="-78"/>
            </a:endParaRPr>
          </a:p>
          <a:p>
            <a:pPr marL="685800" marR="0" lvl="0" indent="-685800" algn="r" defTabSz="914400" rtl="1" eaLnBrk="1" fontAlgn="auto" latinLnBrk="0" hangingPunct="1">
              <a:lnSpc>
                <a:spcPct val="160000"/>
              </a:lnSpc>
              <a:spcBef>
                <a:spcPct val="0"/>
              </a:spcBef>
              <a:spcAft>
                <a:spcPts val="0"/>
              </a:spcAft>
              <a:buClrTx/>
              <a:buSzTx/>
              <a:buFont typeface="Wingdings" panose="05000000000000000000" pitchFamily="2" charset="2"/>
              <a:buChar char="Ø"/>
              <a:tabLst/>
              <a:defRPr/>
            </a:pPr>
            <a:r>
              <a:rPr lang="ar-SA" sz="3600" dirty="0">
                <a:latin typeface="Simplified Arabic" panose="02020603050405020304" pitchFamily="18" charset="-78"/>
                <a:ea typeface="+mj-ea"/>
                <a:cs typeface="Simplified Arabic" panose="02020603050405020304" pitchFamily="18" charset="-78"/>
              </a:rPr>
              <a:t>المجتمع والعينة</a:t>
            </a:r>
          </a:p>
          <a:p>
            <a:pPr marL="685800" marR="0" lvl="0" indent="-685800" algn="r" defTabSz="914400" rtl="1" eaLnBrk="1" fontAlgn="auto" latinLnBrk="0" hangingPunct="1">
              <a:lnSpc>
                <a:spcPct val="160000"/>
              </a:lnSpc>
              <a:spcBef>
                <a:spcPct val="0"/>
              </a:spcBef>
              <a:spcAft>
                <a:spcPts val="0"/>
              </a:spcAft>
              <a:buClrTx/>
              <a:buSzTx/>
              <a:buFont typeface="Wingdings" panose="05000000000000000000" pitchFamily="2" charset="2"/>
              <a:buChar char="Ø"/>
              <a:tabLst/>
              <a:defRPr/>
            </a:pPr>
            <a:r>
              <a:rPr kumimoji="0" lang="ar-SA" sz="3600" b="0" i="0" u="none" strike="noStrike" kern="1200" cap="none" spc="0" normalizeH="0" baseline="0" noProof="0" dirty="0">
                <a:ln>
                  <a:noFill/>
                </a:ln>
                <a:effectLst/>
                <a:uLnTx/>
                <a:uFillTx/>
                <a:latin typeface="Simplified Arabic" panose="02020603050405020304" pitchFamily="18" charset="-78"/>
                <a:ea typeface="+mj-ea"/>
                <a:cs typeface="Simplified Arabic" panose="02020603050405020304" pitchFamily="18" charset="-78"/>
              </a:rPr>
              <a:t>الأدوات</a:t>
            </a:r>
          </a:p>
          <a:p>
            <a:pPr marL="685800" marR="0" lvl="0" indent="-685800" algn="r" defTabSz="914400" rtl="1" eaLnBrk="1" fontAlgn="auto" latinLnBrk="0" hangingPunct="1">
              <a:lnSpc>
                <a:spcPct val="160000"/>
              </a:lnSpc>
              <a:spcBef>
                <a:spcPct val="0"/>
              </a:spcBef>
              <a:spcAft>
                <a:spcPts val="0"/>
              </a:spcAft>
              <a:buClrTx/>
              <a:buSzTx/>
              <a:buFont typeface="Wingdings" panose="05000000000000000000" pitchFamily="2" charset="2"/>
              <a:buChar char="Ø"/>
              <a:tabLst/>
              <a:defRPr/>
            </a:pPr>
            <a:r>
              <a:rPr lang="ar-SA" sz="3600" dirty="0">
                <a:latin typeface="Simplified Arabic" panose="02020603050405020304" pitchFamily="18" charset="-78"/>
                <a:ea typeface="+mj-ea"/>
                <a:cs typeface="Simplified Arabic" panose="02020603050405020304" pitchFamily="18" charset="-78"/>
              </a:rPr>
              <a:t>الأساليب الإحصائية</a:t>
            </a: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51</a:t>
            </a:fld>
            <a:endParaRPr lang="en-US"/>
          </a:p>
        </p:txBody>
      </p:sp>
    </p:spTree>
    <p:extLst>
      <p:ext uri="{BB962C8B-B14F-4D97-AF65-F5344CB8AC3E}">
        <p14:creationId xmlns:p14="http://schemas.microsoft.com/office/powerpoint/2010/main" val="544214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533400"/>
            <a:ext cx="8153400" cy="6047809"/>
          </a:xfrm>
          <a:prstGeom prst="rect">
            <a:avLst/>
          </a:prstGeom>
        </p:spPr>
        <p:txBody>
          <a:bodyPr wrap="square">
            <a:spAutoFit/>
          </a:bodyPr>
          <a:lstStyle/>
          <a:p>
            <a:pPr algn="ctr" rtl="1">
              <a:lnSpc>
                <a:spcPct val="150000"/>
              </a:lnSpc>
            </a:pPr>
            <a:r>
              <a:rPr lang="ar-BH" altLang="ar-SA" sz="4400"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PT Bold Broken" panose="02010400000000000000" pitchFamily="2" charset="-78"/>
              </a:rPr>
              <a:t>المنهج العلمي</a:t>
            </a:r>
            <a:endParaRPr lang="ar-SA" altLang="ar-SA" sz="4400"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PT Bold Broken" panose="02010400000000000000" pitchFamily="2" charset="-78"/>
            </a:endParaRPr>
          </a:p>
          <a:p>
            <a:pPr algn="ctr" rtl="1">
              <a:lnSpc>
                <a:spcPct val="150000"/>
              </a:lnSpc>
            </a:pPr>
            <a:endParaRPr lang="en-US" altLang="ar-SA" sz="2200"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PT Bold Broken" panose="02010400000000000000" pitchFamily="2" charset="-78"/>
            </a:endParaRPr>
          </a:p>
          <a:p>
            <a:pPr algn="ctr">
              <a:lnSpc>
                <a:spcPct val="150000"/>
              </a:lnSpc>
            </a:pPr>
            <a:r>
              <a:rPr lang="ar-BH" altLang="ar-SA" sz="3200" dirty="0">
                <a:latin typeface="Simplified Arabic" panose="02020603050405020304" pitchFamily="18" charset="-78"/>
                <a:cs typeface="Simplified Arabic" panose="02020603050405020304" pitchFamily="18" charset="-78"/>
              </a:rPr>
              <a:t>المنهج العلمي في البحث هو اتباع خطوات منطقية معينة في تناول المشكلات أو الظاهرات أو في معالجة القضايا العلمية. </a:t>
            </a:r>
          </a:p>
          <a:p>
            <a:pPr algn="ctr">
              <a:lnSpc>
                <a:spcPct val="150000"/>
              </a:lnSpc>
            </a:pPr>
            <a:r>
              <a:rPr lang="ar-BH" altLang="ar-SA" sz="3200" dirty="0">
                <a:latin typeface="Simplified Arabic" panose="02020603050405020304" pitchFamily="18" charset="-78"/>
                <a:cs typeface="Simplified Arabic" panose="02020603050405020304" pitchFamily="18" charset="-78"/>
              </a:rPr>
              <a:t>يمكن القول أن منهج البحث هو أسلوب للتفكير والعمل يعتمده الباحث لتنظيم أفكاره وعرضها وتحليلها للوصول للنتائج المرجوة وتحقيق أهداف البحث. </a:t>
            </a:r>
          </a:p>
          <a:p>
            <a:pPr algn="ctr">
              <a:lnSpc>
                <a:spcPct val="150000"/>
              </a:lnSpc>
            </a:pPr>
            <a:r>
              <a:rPr lang="ar-BH" altLang="ar-SA" sz="3200" dirty="0">
                <a:latin typeface="Simplified Arabic" panose="02020603050405020304" pitchFamily="18" charset="-78"/>
                <a:cs typeface="Simplified Arabic" panose="02020603050405020304" pitchFamily="18" charset="-78"/>
              </a:rPr>
              <a:t> </a:t>
            </a:r>
            <a:endParaRPr lang="en-US" altLang="ar-SA" sz="3200" dirty="0">
              <a:latin typeface="Simplified Arabic" panose="02020603050405020304" pitchFamily="18" charset="-78"/>
              <a:cs typeface="Simplified Arabic" panose="02020603050405020304" pitchFamily="18" charset="-78"/>
            </a:endParaRPr>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52</a:t>
            </a:fld>
            <a:endParaRPr lang="en-US"/>
          </a:p>
        </p:txBody>
      </p:sp>
    </p:spTree>
    <p:extLst>
      <p:ext uri="{BB962C8B-B14F-4D97-AF65-F5344CB8AC3E}">
        <p14:creationId xmlns:p14="http://schemas.microsoft.com/office/powerpoint/2010/main" val="1334310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normAutofit/>
          </a:bodyPr>
          <a:lstStyle/>
          <a:p>
            <a:pPr algn="ctr"/>
            <a:r>
              <a:rPr lang="ar-SA" sz="4000" dirty="0">
                <a:solidFill>
                  <a:schemeClr val="accent1"/>
                </a:solidFill>
                <a:cs typeface="PT Bold Broken" panose="02010400000000000000" pitchFamily="2" charset="-78"/>
              </a:rPr>
              <a:t>أمثلة على بعض المناهج الحديثة</a:t>
            </a:r>
          </a:p>
        </p:txBody>
      </p:sp>
      <p:sp>
        <p:nvSpPr>
          <p:cNvPr id="2" name="عنصر نائب لرقم الشريحة 1"/>
          <p:cNvSpPr>
            <a:spLocks noGrp="1"/>
          </p:cNvSpPr>
          <p:nvPr>
            <p:ph type="sldNum" sz="quarter" idx="12"/>
          </p:nvPr>
        </p:nvSpPr>
        <p:spPr/>
        <p:txBody>
          <a:bodyPr/>
          <a:lstStyle/>
          <a:p>
            <a:fld id="{C39E874F-B357-4D81-93EE-A63801E01A9A}" type="slidenum">
              <a:rPr lang="en-US" smtClean="0"/>
              <a:t>53</a:t>
            </a:fld>
            <a:endParaRPr lang="en-US"/>
          </a:p>
        </p:txBody>
      </p:sp>
    </p:spTree>
    <p:extLst>
      <p:ext uri="{BB962C8B-B14F-4D97-AF65-F5344CB8AC3E}">
        <p14:creationId xmlns:p14="http://schemas.microsoft.com/office/powerpoint/2010/main" val="230070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780859" y="3276600"/>
            <a:ext cx="6589199" cy="1228130"/>
          </a:xfrm>
        </p:spPr>
        <p:txBody>
          <a:bodyPr>
            <a:noAutofit/>
          </a:bodyPr>
          <a:lstStyle/>
          <a:p>
            <a:pPr algn="r"/>
            <a:r>
              <a:rPr lang="ar-SA" sz="1800" b="1" dirty="0">
                <a:solidFill>
                  <a:schemeClr val="accent5"/>
                </a:solidFill>
                <a:latin typeface="Simplified Arabic" panose="02020603050405020304" pitchFamily="18" charset="-78"/>
                <a:cs typeface="Simplified Arabic" panose="02020603050405020304" pitchFamily="18" charset="-78"/>
              </a:rPr>
              <a:t>فاعلية الإشراف التعاوني في....</a:t>
            </a:r>
            <a:br>
              <a:rPr lang="ar-SA" sz="1800" b="1" dirty="0">
                <a:solidFill>
                  <a:schemeClr val="accent5"/>
                </a:solidFill>
                <a:latin typeface="Simplified Arabic" panose="02020603050405020304" pitchFamily="18" charset="-78"/>
                <a:cs typeface="Simplified Arabic" panose="02020603050405020304" pitchFamily="18" charset="-78"/>
              </a:rPr>
            </a:br>
            <a:r>
              <a:rPr lang="ar-SA" sz="1800" b="1" dirty="0">
                <a:solidFill>
                  <a:schemeClr val="accent5"/>
                </a:solidFill>
                <a:latin typeface="Simplified Arabic" panose="02020603050405020304" pitchFamily="18" charset="-78"/>
                <a:cs typeface="Simplified Arabic" panose="02020603050405020304" pitchFamily="18" charset="-78"/>
              </a:rPr>
              <a:t>واقع الخدمات الانتقالية في ...</a:t>
            </a:r>
            <a:br>
              <a:rPr lang="ar-SA" sz="1800" b="1" dirty="0">
                <a:solidFill>
                  <a:schemeClr val="accent5"/>
                </a:solidFill>
                <a:latin typeface="Simplified Arabic" panose="02020603050405020304" pitchFamily="18" charset="-78"/>
                <a:cs typeface="Simplified Arabic" panose="02020603050405020304" pitchFamily="18" charset="-78"/>
              </a:rPr>
            </a:br>
            <a:r>
              <a:rPr lang="ar-SA" sz="1800" b="1" dirty="0">
                <a:solidFill>
                  <a:schemeClr val="accent5"/>
                </a:solidFill>
                <a:latin typeface="Simplified Arabic" panose="02020603050405020304" pitchFamily="18" charset="-78"/>
                <a:cs typeface="Simplified Arabic" panose="02020603050405020304" pitchFamily="18" charset="-78"/>
              </a:rPr>
              <a:t>مدى مساهمة غرف المصادر في..</a:t>
            </a:r>
            <a:br>
              <a:rPr lang="ar-SA" sz="1800" b="1" dirty="0">
                <a:solidFill>
                  <a:schemeClr val="accent5"/>
                </a:solidFill>
                <a:latin typeface="Simplified Arabic" panose="02020603050405020304" pitchFamily="18" charset="-78"/>
                <a:cs typeface="Simplified Arabic" panose="02020603050405020304" pitchFamily="18" charset="-78"/>
              </a:rPr>
            </a:br>
            <a:r>
              <a:rPr lang="ar-SA" sz="1800" b="1" dirty="0">
                <a:solidFill>
                  <a:schemeClr val="accent5"/>
                </a:solidFill>
                <a:latin typeface="Simplified Arabic" panose="02020603050405020304" pitchFamily="18" charset="-78"/>
                <a:cs typeface="Simplified Arabic" panose="02020603050405020304" pitchFamily="18" charset="-78"/>
              </a:rPr>
              <a:t>دور الاستراتيجيات الحديثة في ...</a:t>
            </a: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1399491795"/>
              </p:ext>
            </p:extLst>
          </p:nvPr>
        </p:nvGraphicFramePr>
        <p:xfrm>
          <a:off x="1752600" y="-6824"/>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رقم الشريحة 1"/>
          <p:cNvSpPr>
            <a:spLocks noGrp="1"/>
          </p:cNvSpPr>
          <p:nvPr>
            <p:ph type="sldNum" sz="quarter" idx="12"/>
          </p:nvPr>
        </p:nvSpPr>
        <p:spPr/>
        <p:txBody>
          <a:bodyPr/>
          <a:lstStyle/>
          <a:p>
            <a:fld id="{C39E874F-B357-4D81-93EE-A63801E01A9A}" type="slidenum">
              <a:rPr lang="en-US" smtClean="0"/>
              <a:t>54</a:t>
            </a:fld>
            <a:endParaRPr lang="en-US"/>
          </a:p>
        </p:txBody>
      </p:sp>
      <p:sp>
        <p:nvSpPr>
          <p:cNvPr id="4" name="مربع نص 3"/>
          <p:cNvSpPr txBox="1"/>
          <p:nvPr/>
        </p:nvSpPr>
        <p:spPr>
          <a:xfrm>
            <a:off x="609600" y="3325104"/>
            <a:ext cx="3657600" cy="707886"/>
          </a:xfrm>
          <a:prstGeom prst="rect">
            <a:avLst/>
          </a:prstGeom>
          <a:noFill/>
        </p:spPr>
        <p:txBody>
          <a:bodyPr wrap="square" rtlCol="1">
            <a:spAutoFit/>
          </a:bodyPr>
          <a:lstStyle/>
          <a:p>
            <a:pPr algn="r"/>
            <a:r>
              <a:rPr lang="ar-SA" sz="2000" b="1" dirty="0">
                <a:solidFill>
                  <a:srgbClr val="FF0000"/>
                </a:solidFill>
                <a:latin typeface="Simplified Arabic" panose="02020603050405020304" pitchFamily="18" charset="-78"/>
                <a:cs typeface="Simplified Arabic" panose="02020603050405020304" pitchFamily="18" charset="-78"/>
              </a:rPr>
              <a:t>برامج المهارات الحياتية وعلاقتها بالتحصيل الدراسي</a:t>
            </a:r>
          </a:p>
        </p:txBody>
      </p:sp>
      <p:sp>
        <p:nvSpPr>
          <p:cNvPr id="5" name="مربع نص 4"/>
          <p:cNvSpPr txBox="1"/>
          <p:nvPr/>
        </p:nvSpPr>
        <p:spPr>
          <a:xfrm>
            <a:off x="5257800" y="4876800"/>
            <a:ext cx="3086100" cy="707886"/>
          </a:xfrm>
          <a:prstGeom prst="rect">
            <a:avLst/>
          </a:prstGeom>
          <a:noFill/>
        </p:spPr>
        <p:txBody>
          <a:bodyPr wrap="square" rtlCol="1">
            <a:spAutoFit/>
          </a:bodyPr>
          <a:lstStyle/>
          <a:p>
            <a:pPr algn="r"/>
            <a:r>
              <a:rPr lang="ar-SA" sz="2000" b="1" dirty="0">
                <a:solidFill>
                  <a:schemeClr val="accent2"/>
                </a:solidFill>
                <a:latin typeface="Simplified Arabic" panose="02020603050405020304" pitchFamily="18" charset="-78"/>
                <a:cs typeface="Simplified Arabic" panose="02020603050405020304" pitchFamily="18" charset="-78"/>
              </a:rPr>
              <a:t>أثر التدريب الالكتروني على مستوى الأداء....</a:t>
            </a:r>
          </a:p>
        </p:txBody>
      </p:sp>
      <p:sp>
        <p:nvSpPr>
          <p:cNvPr id="6" name="مربع نص 5"/>
          <p:cNvSpPr txBox="1"/>
          <p:nvPr/>
        </p:nvSpPr>
        <p:spPr>
          <a:xfrm>
            <a:off x="381000" y="4892722"/>
            <a:ext cx="3886200" cy="707886"/>
          </a:xfrm>
          <a:prstGeom prst="rect">
            <a:avLst/>
          </a:prstGeom>
          <a:noFill/>
        </p:spPr>
        <p:txBody>
          <a:bodyPr wrap="square" rtlCol="1">
            <a:spAutoFit/>
          </a:bodyPr>
          <a:lstStyle/>
          <a:p>
            <a:pPr algn="r"/>
            <a:r>
              <a:rPr lang="ar-SA" sz="2000" b="1" dirty="0">
                <a:solidFill>
                  <a:srgbClr val="00B0F0"/>
                </a:solidFill>
                <a:latin typeface="Simplified Arabic" panose="02020603050405020304" pitchFamily="18" charset="-78"/>
                <a:cs typeface="Simplified Arabic" panose="02020603050405020304" pitchFamily="18" charset="-78"/>
              </a:rPr>
              <a:t>دراسة تحليلية للمفاهيم الأخلاقية في كتب ...</a:t>
            </a:r>
          </a:p>
          <a:p>
            <a:pPr algn="r"/>
            <a:r>
              <a:rPr lang="ar-SA" sz="2000" b="1" dirty="0">
                <a:solidFill>
                  <a:srgbClr val="00B0F0"/>
                </a:solidFill>
                <a:latin typeface="Simplified Arabic" panose="02020603050405020304" pitchFamily="18" charset="-78"/>
                <a:cs typeface="Simplified Arabic" panose="02020603050405020304" pitchFamily="18" charset="-78"/>
              </a:rPr>
              <a:t>تحليل وثيقة سياسة التعليم في ضوء...</a:t>
            </a:r>
          </a:p>
        </p:txBody>
      </p:sp>
    </p:spTree>
    <p:extLst>
      <p:ext uri="{BB962C8B-B14F-4D97-AF65-F5344CB8AC3E}">
        <p14:creationId xmlns:p14="http://schemas.microsoft.com/office/powerpoint/2010/main" val="32383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b="1" dirty="0">
                <a:solidFill>
                  <a:schemeClr val="accent1"/>
                </a:solidFill>
                <a:effectLst>
                  <a:outerShdw blurRad="38100" dist="38100" dir="2700000" algn="tl">
                    <a:srgbClr val="000000">
                      <a:alpha val="43137"/>
                    </a:srgbClr>
                  </a:outerShdw>
                </a:effectLst>
                <a:latin typeface="Arabic Typesetting" panose="03020402040406030203" pitchFamily="66" charset="-78"/>
                <a:cs typeface="PT Bold Broken" panose="02010400000000000000" pitchFamily="2" charset="-78"/>
              </a:rPr>
              <a:t>التصور المبدئي لفصول البحث</a:t>
            </a:r>
            <a:endParaRPr lang="ar-SA" dirty="0"/>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55</a:t>
            </a:fld>
            <a:endParaRPr lang="en-US"/>
          </a:p>
        </p:txBody>
      </p:sp>
    </p:spTree>
    <p:extLst>
      <p:ext uri="{BB962C8B-B14F-4D97-AF65-F5344CB8AC3E}">
        <p14:creationId xmlns:p14="http://schemas.microsoft.com/office/powerpoint/2010/main" val="1186470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553200"/>
          </a:xfrm>
        </p:spPr>
        <p:txBody>
          <a:bodyPr>
            <a:noAutofit/>
          </a:bodyPr>
          <a:lstStyle/>
          <a:p>
            <a:pPr rtl="1"/>
            <a:r>
              <a:rPr lang="ar-SA" sz="3200" dirty="0">
                <a:latin typeface="Simplified Arabic" panose="02020603050405020304" pitchFamily="18" charset="-78"/>
                <a:cs typeface="Simplified Arabic" panose="02020603050405020304" pitchFamily="18" charset="-78"/>
              </a:rPr>
              <a:t>ملخص البحث</a:t>
            </a:r>
            <a:endParaRPr lang="en-US" sz="3200" dirty="0">
              <a:latin typeface="Simplified Arabic" panose="02020603050405020304" pitchFamily="18" charset="-78"/>
              <a:cs typeface="Simplified Arabic" panose="02020603050405020304" pitchFamily="18" charset="-78"/>
            </a:endParaRPr>
          </a:p>
          <a:p>
            <a:pPr rtl="1"/>
            <a:r>
              <a:rPr lang="ar-SA" sz="3200" dirty="0">
                <a:latin typeface="Simplified Arabic" panose="02020603050405020304" pitchFamily="18" charset="-78"/>
                <a:cs typeface="Simplified Arabic" panose="02020603050405020304" pitchFamily="18" charset="-78"/>
              </a:rPr>
              <a:t>الفصل الأول: مدخل البحث</a:t>
            </a:r>
            <a:endParaRPr lang="en-US" sz="3200" dirty="0">
              <a:latin typeface="Simplified Arabic" panose="02020603050405020304" pitchFamily="18" charset="-78"/>
              <a:cs typeface="Simplified Arabic" panose="02020603050405020304" pitchFamily="18" charset="-78"/>
            </a:endParaRPr>
          </a:p>
          <a:p>
            <a:pPr lvl="0" rtl="1"/>
            <a:r>
              <a:rPr lang="ar-SA" sz="3200" dirty="0">
                <a:latin typeface="Simplified Arabic" panose="02020603050405020304" pitchFamily="18" charset="-78"/>
                <a:cs typeface="Simplified Arabic" panose="02020603050405020304" pitchFamily="18" charset="-78"/>
              </a:rPr>
              <a:t>مقدمة البحث</a:t>
            </a:r>
            <a:endParaRPr lang="en-US" sz="3200" dirty="0">
              <a:latin typeface="Simplified Arabic" panose="02020603050405020304" pitchFamily="18" charset="-78"/>
              <a:cs typeface="Simplified Arabic" panose="02020603050405020304" pitchFamily="18" charset="-78"/>
            </a:endParaRPr>
          </a:p>
          <a:p>
            <a:pPr lvl="0" rtl="1"/>
            <a:r>
              <a:rPr lang="ar-SA" sz="3200" dirty="0">
                <a:latin typeface="Simplified Arabic" panose="02020603050405020304" pitchFamily="18" charset="-78"/>
                <a:cs typeface="Simplified Arabic" panose="02020603050405020304" pitchFamily="18" charset="-78"/>
              </a:rPr>
              <a:t>مشكلة البحث</a:t>
            </a:r>
            <a:endParaRPr lang="en-US" sz="3200" dirty="0">
              <a:latin typeface="Simplified Arabic" panose="02020603050405020304" pitchFamily="18" charset="-78"/>
              <a:cs typeface="Simplified Arabic" panose="02020603050405020304" pitchFamily="18" charset="-78"/>
            </a:endParaRPr>
          </a:p>
          <a:p>
            <a:pPr lvl="0" rtl="1"/>
            <a:r>
              <a:rPr lang="ar-SA" sz="3200" dirty="0">
                <a:latin typeface="Simplified Arabic" panose="02020603050405020304" pitchFamily="18" charset="-78"/>
                <a:cs typeface="Simplified Arabic" panose="02020603050405020304" pitchFamily="18" charset="-78"/>
              </a:rPr>
              <a:t>أهداف البحث</a:t>
            </a:r>
            <a:endParaRPr lang="en-US" sz="3200" dirty="0">
              <a:latin typeface="Simplified Arabic" panose="02020603050405020304" pitchFamily="18" charset="-78"/>
              <a:cs typeface="Simplified Arabic" panose="02020603050405020304" pitchFamily="18" charset="-78"/>
            </a:endParaRPr>
          </a:p>
          <a:p>
            <a:r>
              <a:rPr lang="ar-SA" sz="3200" dirty="0">
                <a:latin typeface="Simplified Arabic" panose="02020603050405020304" pitchFamily="18" charset="-78"/>
                <a:cs typeface="Simplified Arabic" panose="02020603050405020304" pitchFamily="18" charset="-78"/>
              </a:rPr>
              <a:t>أهمية البحث</a:t>
            </a:r>
            <a:endParaRPr lang="en-US" sz="3200" dirty="0">
              <a:latin typeface="Simplified Arabic" panose="02020603050405020304" pitchFamily="18" charset="-78"/>
              <a:cs typeface="Simplified Arabic" panose="02020603050405020304" pitchFamily="18" charset="-78"/>
            </a:endParaRPr>
          </a:p>
          <a:p>
            <a:r>
              <a:rPr lang="ar-SA" sz="3200" dirty="0">
                <a:latin typeface="Simplified Arabic" panose="02020603050405020304" pitchFamily="18" charset="-78"/>
                <a:cs typeface="Simplified Arabic" panose="02020603050405020304" pitchFamily="18" charset="-78"/>
              </a:rPr>
              <a:t>أسئلة البحث</a:t>
            </a:r>
            <a:endParaRPr lang="en-US" sz="3200" dirty="0">
              <a:latin typeface="Simplified Arabic" panose="02020603050405020304" pitchFamily="18" charset="-78"/>
              <a:cs typeface="Simplified Arabic" panose="02020603050405020304" pitchFamily="18" charset="-78"/>
            </a:endParaRPr>
          </a:p>
          <a:p>
            <a:pPr lvl="0" rtl="1"/>
            <a:r>
              <a:rPr lang="ar-SA" sz="3200" dirty="0">
                <a:latin typeface="Simplified Arabic" panose="02020603050405020304" pitchFamily="18" charset="-78"/>
                <a:cs typeface="Simplified Arabic" panose="02020603050405020304" pitchFamily="18" charset="-78"/>
              </a:rPr>
              <a:t>حدود البحث</a:t>
            </a:r>
            <a:endParaRPr lang="en-US" sz="3200" dirty="0">
              <a:latin typeface="Simplified Arabic" panose="02020603050405020304" pitchFamily="18" charset="-78"/>
              <a:cs typeface="Simplified Arabic" panose="02020603050405020304" pitchFamily="18" charset="-78"/>
            </a:endParaRPr>
          </a:p>
          <a:p>
            <a:pPr lvl="0" rtl="1"/>
            <a:r>
              <a:rPr lang="ar-SA" sz="3200" dirty="0">
                <a:latin typeface="Simplified Arabic" panose="02020603050405020304" pitchFamily="18" charset="-78"/>
                <a:cs typeface="Simplified Arabic" panose="02020603050405020304" pitchFamily="18" charset="-78"/>
              </a:rPr>
              <a:t>مصطلحات البحث</a:t>
            </a:r>
            <a:endParaRPr lang="en-US" sz="3200" dirty="0">
              <a:latin typeface="Simplified Arabic" panose="02020603050405020304" pitchFamily="18" charset="-78"/>
              <a:cs typeface="Simplified Arabic" panose="02020603050405020304" pitchFamily="18" charset="-78"/>
            </a:endParaRPr>
          </a:p>
        </p:txBody>
      </p:sp>
      <p:sp>
        <p:nvSpPr>
          <p:cNvPr id="5" name="عنصر نائب لرقم الشريحة 4"/>
          <p:cNvSpPr>
            <a:spLocks noGrp="1"/>
          </p:cNvSpPr>
          <p:nvPr>
            <p:ph type="sldNum" sz="quarter" idx="12"/>
          </p:nvPr>
        </p:nvSpPr>
        <p:spPr/>
        <p:txBody>
          <a:bodyPr/>
          <a:lstStyle/>
          <a:p>
            <a:fld id="{C39E874F-B357-4D81-93EE-A63801E01A9A}" type="slidenum">
              <a:rPr lang="en-US" smtClean="0"/>
              <a:t>56</a:t>
            </a:fld>
            <a:endParaRPr lang="en-US"/>
          </a:p>
        </p:txBody>
      </p:sp>
    </p:spTree>
    <p:extLst>
      <p:ext uri="{BB962C8B-B14F-4D97-AF65-F5344CB8AC3E}">
        <p14:creationId xmlns:p14="http://schemas.microsoft.com/office/powerpoint/2010/main" val="1175727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fontScale="25000" lnSpcReduction="20000"/>
          </a:bodyPr>
          <a:lstStyle/>
          <a:p>
            <a:pPr rtl="1"/>
            <a:r>
              <a:rPr lang="ar-SA" sz="9600" dirty="0">
                <a:latin typeface="Simplified Arabic" panose="02020603050405020304" pitchFamily="18" charset="-78"/>
                <a:cs typeface="Simplified Arabic" panose="02020603050405020304" pitchFamily="18" charset="-78"/>
              </a:rPr>
              <a:t>الفصل الثاني: الإطار النظري والدراسات السابقة</a:t>
            </a:r>
            <a:endParaRPr lang="en-US" sz="9600" dirty="0">
              <a:latin typeface="Simplified Arabic" panose="02020603050405020304" pitchFamily="18" charset="-78"/>
              <a:cs typeface="Simplified Arabic" panose="02020603050405020304" pitchFamily="18" charset="-78"/>
            </a:endParaRPr>
          </a:p>
          <a:p>
            <a:pPr rtl="1"/>
            <a:r>
              <a:rPr lang="ar-SA" sz="9600" dirty="0">
                <a:latin typeface="Simplified Arabic" panose="02020603050405020304" pitchFamily="18" charset="-78"/>
                <a:cs typeface="Simplified Arabic" panose="02020603050405020304" pitchFamily="18" charset="-78"/>
              </a:rPr>
              <a:t>الفصل الثالث: منهج البحث وإجراءاتها</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منهج البحث</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عينه البحث</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أداة البحث</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إجراءات البحث</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الأساليب الإحصائية</a:t>
            </a:r>
            <a:endParaRPr lang="en-US" sz="9600" dirty="0">
              <a:latin typeface="Simplified Arabic" panose="02020603050405020304" pitchFamily="18" charset="-78"/>
              <a:cs typeface="Simplified Arabic" panose="02020603050405020304" pitchFamily="18" charset="-78"/>
            </a:endParaRPr>
          </a:p>
          <a:p>
            <a:pPr rtl="1"/>
            <a:r>
              <a:rPr lang="ar-SA" sz="9600" dirty="0">
                <a:latin typeface="Simplified Arabic" panose="02020603050405020304" pitchFamily="18" charset="-78"/>
                <a:cs typeface="Simplified Arabic" panose="02020603050405020304" pitchFamily="18" charset="-78"/>
              </a:rPr>
              <a:t>الفصل الرابع: النتائج والمناقشة</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عرض النتائج</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مناقشة نتائج </a:t>
            </a:r>
            <a:endParaRPr lang="en-US" sz="9600" dirty="0">
              <a:latin typeface="Simplified Arabic" panose="02020603050405020304" pitchFamily="18" charset="-78"/>
              <a:cs typeface="Simplified Arabic" panose="02020603050405020304" pitchFamily="18" charset="-78"/>
            </a:endParaRPr>
          </a:p>
          <a:p>
            <a:pPr lvl="0" rtl="1"/>
            <a:r>
              <a:rPr lang="ar-SA" sz="9600" dirty="0">
                <a:latin typeface="Simplified Arabic" panose="02020603050405020304" pitchFamily="18" charset="-78"/>
                <a:cs typeface="Simplified Arabic" panose="02020603050405020304" pitchFamily="18" charset="-78"/>
              </a:rPr>
              <a:t>الخلاصة</a:t>
            </a:r>
            <a:endParaRPr lang="en-US" sz="9600" dirty="0">
              <a:latin typeface="Simplified Arabic" panose="02020603050405020304" pitchFamily="18" charset="-78"/>
              <a:cs typeface="Simplified Arabic" panose="02020603050405020304" pitchFamily="18" charset="-78"/>
            </a:endParaRPr>
          </a:p>
          <a:p>
            <a:pPr rtl="1"/>
            <a:r>
              <a:rPr lang="ar-SA" sz="9600" dirty="0">
                <a:latin typeface="Simplified Arabic" panose="02020603050405020304" pitchFamily="18" charset="-78"/>
                <a:cs typeface="Simplified Arabic" panose="02020603050405020304" pitchFamily="18" charset="-78"/>
              </a:rPr>
              <a:t>المراجع</a:t>
            </a:r>
            <a:endParaRPr lang="en-US" sz="9600" dirty="0">
              <a:latin typeface="Simplified Arabic" panose="02020603050405020304" pitchFamily="18" charset="-78"/>
              <a:cs typeface="Simplified Arabic" panose="02020603050405020304" pitchFamily="18" charset="-78"/>
            </a:endParaRPr>
          </a:p>
          <a:p>
            <a:pPr rtl="1"/>
            <a:r>
              <a:rPr lang="ar-SA" sz="9600" dirty="0">
                <a:latin typeface="Simplified Arabic" panose="02020603050405020304" pitchFamily="18" charset="-78"/>
                <a:cs typeface="Simplified Arabic" panose="02020603050405020304" pitchFamily="18" charset="-78"/>
              </a:rPr>
              <a:t>الملاحق</a:t>
            </a:r>
            <a:endParaRPr lang="en-US" sz="9600" dirty="0">
              <a:latin typeface="Simplified Arabic" panose="02020603050405020304" pitchFamily="18" charset="-78"/>
              <a:cs typeface="Simplified Arabic" panose="02020603050405020304" pitchFamily="18" charset="-78"/>
            </a:endParaRPr>
          </a:p>
          <a:p>
            <a:endParaRPr lang="en-US" dirty="0"/>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57</a:t>
            </a:fld>
            <a:endParaRPr lang="en-US"/>
          </a:p>
        </p:txBody>
      </p:sp>
    </p:spTree>
    <p:extLst>
      <p:ext uri="{BB962C8B-B14F-4D97-AF65-F5344CB8AC3E}">
        <p14:creationId xmlns:p14="http://schemas.microsoft.com/office/powerpoint/2010/main" val="1979903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pPr algn="ctr"/>
            <a:r>
              <a:rPr lang="ar-SA" b="1" dirty="0">
                <a:solidFill>
                  <a:schemeClr val="accent1"/>
                </a:solidFill>
                <a:effectLst>
                  <a:outerShdw blurRad="38100" dist="38100" dir="2700000" algn="tl">
                    <a:srgbClr val="000000">
                      <a:alpha val="43137"/>
                    </a:srgbClr>
                  </a:outerShdw>
                </a:effectLst>
                <a:latin typeface="Simplified Arabic" panose="02020603050405020304" pitchFamily="18" charset="-78"/>
                <a:cs typeface="PT Bold Broken" panose="02010400000000000000" pitchFamily="2" charset="-78"/>
              </a:rPr>
              <a:t>المراجع</a:t>
            </a:r>
            <a:endParaRPr lang="ar-SA" dirty="0"/>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58</a:t>
            </a:fld>
            <a:endParaRPr lang="en-US"/>
          </a:p>
        </p:txBody>
      </p:sp>
    </p:spTree>
    <p:extLst>
      <p:ext uri="{BB962C8B-B14F-4D97-AF65-F5344CB8AC3E}">
        <p14:creationId xmlns:p14="http://schemas.microsoft.com/office/powerpoint/2010/main" val="3959246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533400"/>
            <a:ext cx="6589199" cy="1280890"/>
          </a:xfrm>
        </p:spPr>
        <p:txBody>
          <a:bodyPr>
            <a:noAutofit/>
          </a:bodyPr>
          <a:lstStyle/>
          <a:p>
            <a:pPr algn="just" rtl="1">
              <a:lnSpc>
                <a:spcPct val="150000"/>
              </a:lnSpc>
            </a:pPr>
            <a:br>
              <a:rPr lang="ar-SA" dirty="0">
                <a:latin typeface="Simplified Arabic" panose="02020603050405020304" pitchFamily="18" charset="-78"/>
                <a:cs typeface="Simplified Arabic" panose="02020603050405020304" pitchFamily="18" charset="-78"/>
              </a:rPr>
            </a:br>
            <a:br>
              <a:rPr lang="ar-SA" dirty="0">
                <a:latin typeface="Simplified Arabic" panose="02020603050405020304" pitchFamily="18" charset="-78"/>
                <a:cs typeface="Simplified Arabic" panose="02020603050405020304" pitchFamily="18" charset="-78"/>
              </a:rPr>
            </a:br>
            <a:r>
              <a:rPr lang="ar-SA" dirty="0">
                <a:latin typeface="Simplified Arabic" panose="02020603050405020304" pitchFamily="18" charset="-78"/>
                <a:cs typeface="Simplified Arabic" panose="02020603050405020304" pitchFamily="18" charset="-78"/>
              </a:rPr>
              <a:t> عرض قائمة المصادر والمراجع والدراسات التي تم الرجوع لها في إعداد الخطة باتباع أسلوب جمعية علم النفس الأمريكية </a:t>
            </a:r>
            <a:r>
              <a:rPr lang="en-US" dirty="0">
                <a:latin typeface="Simplified Arabic" panose="02020603050405020304" pitchFamily="18" charset="-78"/>
                <a:cs typeface="Simplified Arabic" panose="02020603050405020304" pitchFamily="18" charset="-78"/>
              </a:rPr>
              <a:t>APA</a:t>
            </a:r>
            <a:r>
              <a:rPr lang="ar-SA" dirty="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59</a:t>
            </a:fld>
            <a:endParaRPr lang="en-US"/>
          </a:p>
        </p:txBody>
      </p:sp>
    </p:spTree>
    <p:extLst>
      <p:ext uri="{BB962C8B-B14F-4D97-AF65-F5344CB8AC3E}">
        <p14:creationId xmlns:p14="http://schemas.microsoft.com/office/powerpoint/2010/main" val="103721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a:t>نشاط 2</a:t>
            </a:r>
          </a:p>
        </p:txBody>
      </p:sp>
      <p:sp>
        <p:nvSpPr>
          <p:cNvPr id="4" name="عنصر نائب للمحتوى 3"/>
          <p:cNvSpPr>
            <a:spLocks noGrp="1"/>
          </p:cNvSpPr>
          <p:nvPr>
            <p:ph type="body" sz="half" idx="2"/>
          </p:nvPr>
        </p:nvSpPr>
        <p:spPr>
          <a:xfrm>
            <a:off x="1828800" y="3507427"/>
            <a:ext cx="6591985" cy="729622"/>
          </a:xfrm>
        </p:spPr>
        <p:txBody>
          <a:bodyPr>
            <a:normAutofit fontScale="85000" lnSpcReduction="10000"/>
          </a:bodyPr>
          <a:lstStyle/>
          <a:p>
            <a:pPr marL="0" indent="0" algn="ctr" rtl="1">
              <a:lnSpc>
                <a:spcPct val="200000"/>
              </a:lnSpc>
              <a:buNone/>
            </a:pPr>
            <a:r>
              <a:rPr lang="ar-SA" sz="2400" b="1" dirty="0">
                <a:solidFill>
                  <a:schemeClr val="accent4"/>
                </a:solidFill>
              </a:rPr>
              <a:t>ماهي أبرز النقاط التي تدل على أهمية خطة البحث؟</a:t>
            </a:r>
          </a:p>
        </p:txBody>
      </p:sp>
      <p:pic>
        <p:nvPicPr>
          <p:cNvPr id="1026" name="Picture 2" descr="نتيجة بحث الصور عن نشاط فردي"/>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7115175" y="4610100"/>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C39E874F-B357-4D81-93EE-A63801E01A9A}" type="slidenum">
              <a:rPr lang="en-US" smtClean="0"/>
              <a:t>6</a:t>
            </a:fld>
            <a:endParaRPr lang="en-US"/>
          </a:p>
        </p:txBody>
      </p:sp>
    </p:spTree>
    <p:extLst>
      <p:ext uri="{BB962C8B-B14F-4D97-AF65-F5344CB8AC3E}">
        <p14:creationId xmlns:p14="http://schemas.microsoft.com/office/powerpoint/2010/main" val="2396618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C39E874F-B357-4D81-93EE-A63801E01A9A}" type="slidenum">
              <a:rPr lang="en-US" smtClean="0"/>
              <a:t>60</a:t>
            </a:fld>
            <a:endParaRPr lang="en-US"/>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1149" t="12222" r="1149" b="13333"/>
          <a:stretch/>
        </p:blipFill>
        <p:spPr>
          <a:xfrm>
            <a:off x="0" y="0"/>
            <a:ext cx="9144000" cy="6858000"/>
          </a:xfrm>
          <a:prstGeom prst="rect">
            <a:avLst/>
          </a:prstGeom>
        </p:spPr>
      </p:pic>
    </p:spTree>
    <p:extLst>
      <p:ext uri="{BB962C8B-B14F-4D97-AF65-F5344CB8AC3E}">
        <p14:creationId xmlns:p14="http://schemas.microsoft.com/office/powerpoint/2010/main" val="328713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p:txBody>
          <a:bodyPr/>
          <a:lstStyle/>
          <a:p>
            <a:pPr algn="ctr"/>
            <a:r>
              <a:rPr lang="ar-SA" dirty="0">
                <a:solidFill>
                  <a:schemeClr val="accent1"/>
                </a:solidFill>
                <a:cs typeface="PT Bold Broken" panose="02010400000000000000" pitchFamily="2" charset="-78"/>
              </a:rPr>
              <a:t>أهمية خطة البحث</a:t>
            </a:r>
            <a:endParaRPr lang="ar-SA" dirty="0"/>
          </a:p>
        </p:txBody>
      </p:sp>
      <p:sp>
        <p:nvSpPr>
          <p:cNvPr id="8" name="عنصر نائب لرقم الشريحة 7"/>
          <p:cNvSpPr>
            <a:spLocks noGrp="1"/>
          </p:cNvSpPr>
          <p:nvPr>
            <p:ph type="sldNum" sz="quarter" idx="12"/>
          </p:nvPr>
        </p:nvSpPr>
        <p:spPr/>
        <p:txBody>
          <a:bodyPr/>
          <a:lstStyle/>
          <a:p>
            <a:fld id="{C39E874F-B357-4D81-93EE-A63801E01A9A}" type="slidenum">
              <a:rPr lang="en-US" smtClean="0"/>
              <a:t>7</a:t>
            </a:fld>
            <a:endParaRPr lang="en-US"/>
          </a:p>
        </p:txBody>
      </p:sp>
    </p:spTree>
    <p:extLst>
      <p:ext uri="{BB962C8B-B14F-4D97-AF65-F5344CB8AC3E}">
        <p14:creationId xmlns:p14="http://schemas.microsoft.com/office/powerpoint/2010/main" val="405582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304800" y="1600201"/>
            <a:ext cx="8534400" cy="4876799"/>
          </a:xfrm>
        </p:spPr>
        <p:txBody>
          <a:bodyPr>
            <a:noAutofit/>
          </a:bodyPr>
          <a:lstStyle/>
          <a:p>
            <a:pPr algn="r" rtl="1">
              <a:lnSpc>
                <a:spcPct val="150000"/>
              </a:lnSpc>
            </a:pPr>
            <a:r>
              <a:rPr lang="ar-SA" sz="2800" dirty="0">
                <a:latin typeface="Simplified Arabic" pitchFamily="18" charset="-78"/>
                <a:cs typeface="Simplified Arabic" pitchFamily="18" charset="-78"/>
              </a:rPr>
              <a:t>تعين الباحث على تحديد الهدف من دراسته بالدقة المطلوبة</a:t>
            </a:r>
          </a:p>
          <a:p>
            <a:pPr algn="r" rtl="1">
              <a:lnSpc>
                <a:spcPct val="150000"/>
              </a:lnSpc>
            </a:pPr>
            <a:r>
              <a:rPr lang="ar-SA" sz="2800" dirty="0">
                <a:latin typeface="Simplified Arabic" pitchFamily="18" charset="-78"/>
                <a:cs typeface="Simplified Arabic" pitchFamily="18" charset="-78"/>
              </a:rPr>
              <a:t>تعين الباحث على تحديد أيسر طريق يؤدي به إلى الهدف المحدد بسهولة</a:t>
            </a:r>
            <a:endParaRPr lang="en-US" sz="2800" dirty="0">
              <a:latin typeface="Simplified Arabic" pitchFamily="18" charset="-78"/>
              <a:cs typeface="Simplified Arabic" pitchFamily="18" charset="-78"/>
            </a:endParaRPr>
          </a:p>
          <a:p>
            <a:pPr algn="r" rtl="1">
              <a:lnSpc>
                <a:spcPct val="150000"/>
              </a:lnSpc>
            </a:pPr>
            <a:r>
              <a:rPr lang="ar-SA" sz="2800" dirty="0">
                <a:latin typeface="Simplified Arabic" pitchFamily="18" charset="-78"/>
                <a:cs typeface="Simplified Arabic" pitchFamily="18" charset="-78"/>
              </a:rPr>
              <a:t>تساعد الباحث في تصور العقبات التي قد تعترضه عند تنفيذ البحث</a:t>
            </a:r>
            <a:endParaRPr lang="en-US" sz="2800" dirty="0">
              <a:latin typeface="Simplified Arabic" pitchFamily="18" charset="-78"/>
              <a:cs typeface="Simplified Arabic" pitchFamily="18" charset="-78"/>
            </a:endParaRPr>
          </a:p>
          <a:p>
            <a:pPr algn="r" rtl="1">
              <a:lnSpc>
                <a:spcPct val="150000"/>
              </a:lnSpc>
            </a:pPr>
            <a:r>
              <a:rPr lang="ar-SA" sz="2800" dirty="0">
                <a:latin typeface="Simplified Arabic" pitchFamily="18" charset="-78"/>
                <a:cs typeface="Simplified Arabic" pitchFamily="18" charset="-78"/>
              </a:rPr>
              <a:t> كما تضمن</a:t>
            </a:r>
            <a:r>
              <a:rPr lang="en-US" sz="2800" dirty="0">
                <a:latin typeface="Simplified Arabic" pitchFamily="18" charset="-78"/>
                <a:cs typeface="Simplified Arabic" pitchFamily="18" charset="-78"/>
              </a:rPr>
              <a:t> </a:t>
            </a:r>
            <a:r>
              <a:rPr lang="ar-SA" sz="2800" dirty="0">
                <a:latin typeface="Simplified Arabic" pitchFamily="18" charset="-78"/>
                <a:cs typeface="Simplified Arabic" pitchFamily="18" charset="-78"/>
              </a:rPr>
              <a:t>للباحث توفير الوقت والجهد والمال</a:t>
            </a:r>
          </a:p>
        </p:txBody>
      </p:sp>
      <p:sp>
        <p:nvSpPr>
          <p:cNvPr id="7" name="عنصر نائب لرقم الشريحة 6"/>
          <p:cNvSpPr>
            <a:spLocks noGrp="1"/>
          </p:cNvSpPr>
          <p:nvPr>
            <p:ph type="sldNum" sz="quarter" idx="12"/>
          </p:nvPr>
        </p:nvSpPr>
        <p:spPr/>
        <p:txBody>
          <a:bodyPr/>
          <a:lstStyle/>
          <a:p>
            <a:fld id="{C39E874F-B357-4D81-93EE-A63801E01A9A}" type="slidenum">
              <a:rPr lang="en-US" smtClean="0"/>
              <a:t>8</a:t>
            </a:fld>
            <a:endParaRPr lang="en-US"/>
          </a:p>
        </p:txBody>
      </p:sp>
    </p:spTree>
    <p:extLst>
      <p:ext uri="{BB962C8B-B14F-4D97-AF65-F5344CB8AC3E}">
        <p14:creationId xmlns:p14="http://schemas.microsoft.com/office/powerpoint/2010/main" val="6689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762000" y="914400"/>
            <a:ext cx="7924800" cy="4876799"/>
          </a:xfrm>
        </p:spPr>
        <p:txBody>
          <a:bodyPr>
            <a:noAutofit/>
          </a:bodyPr>
          <a:lstStyle/>
          <a:p>
            <a:pPr algn="r" rtl="1">
              <a:lnSpc>
                <a:spcPct val="150000"/>
              </a:lnSpc>
            </a:pPr>
            <a:r>
              <a:rPr lang="ar-SA" sz="2800" dirty="0">
                <a:latin typeface="Simplified Arabic" pitchFamily="18" charset="-78"/>
                <a:cs typeface="Simplified Arabic" pitchFamily="18" charset="-78"/>
              </a:rPr>
              <a:t>تساعد الباحث واللجنة </a:t>
            </a:r>
            <a:r>
              <a:rPr lang="ar-SA" sz="2800" dirty="0" err="1">
                <a:latin typeface="Simplified Arabic" pitchFamily="18" charset="-78"/>
                <a:cs typeface="Simplified Arabic" pitchFamily="18" charset="-78"/>
              </a:rPr>
              <a:t>المجيزة</a:t>
            </a:r>
            <a:r>
              <a:rPr lang="ar-SA" sz="2800" dirty="0">
                <a:latin typeface="Simplified Arabic" pitchFamily="18" charset="-78"/>
                <a:cs typeface="Simplified Arabic" pitchFamily="18" charset="-78"/>
              </a:rPr>
              <a:t> لها في تقويم البحث حتى قبل تنفيذه، وذلك من حيث أهميته، وتقدير حجم الجهد الذي </a:t>
            </a:r>
            <a:r>
              <a:rPr lang="ar-SA" sz="2800" dirty="0" err="1">
                <a:latin typeface="Simplified Arabic" pitchFamily="18" charset="-78"/>
                <a:cs typeface="Simplified Arabic" pitchFamily="18" charset="-78"/>
              </a:rPr>
              <a:t>يتطلبه</a:t>
            </a:r>
            <a:r>
              <a:rPr lang="ar-SA" sz="2800" dirty="0">
                <a:latin typeface="Simplified Arabic" pitchFamily="18" charset="-78"/>
                <a:cs typeface="Simplified Arabic" pitchFamily="18" charset="-78"/>
              </a:rPr>
              <a:t> البحث، وقدرة الباحث، ووضوح منهجه</a:t>
            </a:r>
            <a:endParaRPr lang="en-US" sz="2800" dirty="0">
              <a:latin typeface="Simplified Arabic" pitchFamily="18" charset="-78"/>
              <a:cs typeface="Simplified Arabic" pitchFamily="18" charset="-78"/>
            </a:endParaRPr>
          </a:p>
          <a:p>
            <a:pPr algn="r" rtl="1">
              <a:lnSpc>
                <a:spcPct val="150000"/>
              </a:lnSpc>
            </a:pPr>
            <a:r>
              <a:rPr lang="ar-SA" sz="2800" dirty="0">
                <a:latin typeface="Simplified Arabic" pitchFamily="18" charset="-78"/>
                <a:cs typeface="Simplified Arabic" pitchFamily="18" charset="-78"/>
              </a:rPr>
              <a:t>توفر الخطة المكتوبة للباحث مرجعاً ومرشداً له أثناء إجرائه للبحث فيسهل عليه الرجوع إليها عند نسيانه بعض العناصر أو في حالة حدوث طارئ ما، ولهذا فإن وجود خطة مكتوبة يساعد الباحث على تقويم موقفه من الخطوات المتبقية من البحث</a:t>
            </a:r>
            <a:endParaRPr lang="ar-SA" sz="2800" dirty="0"/>
          </a:p>
        </p:txBody>
      </p:sp>
      <p:sp>
        <p:nvSpPr>
          <p:cNvPr id="6" name="عنصر نائب لرقم الشريحة 5"/>
          <p:cNvSpPr>
            <a:spLocks noGrp="1"/>
          </p:cNvSpPr>
          <p:nvPr>
            <p:ph type="sldNum" sz="quarter" idx="12"/>
          </p:nvPr>
        </p:nvSpPr>
        <p:spPr/>
        <p:txBody>
          <a:bodyPr/>
          <a:lstStyle/>
          <a:p>
            <a:fld id="{C39E874F-B357-4D81-93EE-A63801E01A9A}" type="slidenum">
              <a:rPr lang="en-US" smtClean="0"/>
              <a:t>9</a:t>
            </a:fld>
            <a:endParaRPr lang="en-US"/>
          </a:p>
        </p:txBody>
      </p:sp>
    </p:spTree>
    <p:extLst>
      <p:ext uri="{BB962C8B-B14F-4D97-AF65-F5344CB8AC3E}">
        <p14:creationId xmlns:p14="http://schemas.microsoft.com/office/powerpoint/2010/main" val="37001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4479</TotalTime>
  <Words>1598</Words>
  <Application>Microsoft Office PowerPoint</Application>
  <PresentationFormat>On-screen Show (4:3)</PresentationFormat>
  <Paragraphs>296</Paragraphs>
  <Slides>60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AdvertisingExtraBold</vt:lpstr>
      <vt:lpstr>Angsana New</vt:lpstr>
      <vt:lpstr>Arabic Typesetting</vt:lpstr>
      <vt:lpstr>Arial</vt:lpstr>
      <vt:lpstr>Calibri</vt:lpstr>
      <vt:lpstr>Century Gothic</vt:lpstr>
      <vt:lpstr>PT Bold Broken</vt:lpstr>
      <vt:lpstr>Sakkal Majalla</vt:lpstr>
      <vt:lpstr>Simplified Arabic</vt:lpstr>
      <vt:lpstr>Tahoma</vt:lpstr>
      <vt:lpstr>Wingdings</vt:lpstr>
      <vt:lpstr>Wingdings 3</vt:lpstr>
      <vt:lpstr>ربطة</vt:lpstr>
      <vt:lpstr>PowerPoint Presentation</vt:lpstr>
      <vt:lpstr>نشاط 1</vt:lpstr>
      <vt:lpstr>أهداف الورشة</vt:lpstr>
      <vt:lpstr>PowerPoint Presentation</vt:lpstr>
      <vt:lpstr>مكونات خطة البحث</vt:lpstr>
      <vt:lpstr>نشاط 2</vt:lpstr>
      <vt:lpstr>أهمية خطة البحث</vt:lpstr>
      <vt:lpstr>PowerPoint Presentation</vt:lpstr>
      <vt:lpstr>PowerPoint Presentation</vt:lpstr>
      <vt:lpstr>أما الهدف الرئيس  فهو أن يقنع الطالب الأساتذة وأعضاء هيئة مناقشة الخطط (السمنار) أن البحث يسد حاجة مهمة نظرياً وعملياً في مجال التخصص. </vt:lpstr>
      <vt:lpstr>  أن الطالب يفهم تماماً مشكلته البحثية، ولديه إلمام بالمعارف والمهارات اللازمة للقيام بالبحث، وأنه قد حدد بحثه تحديداً واضحاً يساعد على أن يبدأ العمل فيه فور تسجيل الموضوع، ومن ثم يشرف عليه أحد الأساتذة المتخصصين في القسم</vt:lpstr>
      <vt:lpstr>تعريف خطة البحث</vt:lpstr>
      <vt:lpstr>تعنى خطة البحث : التصور المستقبلى  المسبق لطريقة تنفيذ البحث و جمع المادة العلمية، وطريقة معالجتها أو تحليلها، وطريقة عرض نتائج البحث بعد التنفيذ.  وهي الخطوات شبه التفصيلية والقواعد التي سيلتزم بها الباحث أثناء عملية البحث. </vt:lpstr>
      <vt:lpstr>وتعرف خطة البحث بصفة عامة بأنها: " الخطوط العريضة التي يسترشد بها الباحث عند تنفيذ دراسته ” وتشبه بالبوصلة التي يُدرك بها السائر إلى أين يسير، ويسترشد بها في مسيرته. </vt:lpstr>
      <vt:lpstr>خطوات اعداد خطة البحث</vt:lpstr>
      <vt:lpstr>نشاط 3</vt:lpstr>
      <vt:lpstr>معايير اختيار موضوع البحث</vt:lpstr>
      <vt:lpstr>PowerPoint Presentation</vt:lpstr>
      <vt:lpstr>العنوان</vt:lpstr>
      <vt:lpstr>PowerPoint Presentation</vt:lpstr>
      <vt:lpstr>يجب أن يتميز بالوضوح وسهولة اللغة والعبارات القصيرة المختصرة والدقة في التعبير بحيث يبلور مشكلة البحث ويحدد ابعادها وجوانبها الرئيسية.</vt:lpstr>
      <vt:lpstr>PowerPoint Presentation</vt:lpstr>
      <vt:lpstr>العناصر الرئيسية في عنوان البحث</vt:lpstr>
      <vt:lpstr>«فاعلية الإشراف التعاوني في مكاتب التعليم من وجهة نظر المشرفات التربويات»</vt:lpstr>
      <vt:lpstr>المقدمة</vt:lpstr>
      <vt:lpstr>PowerPoint Presentation</vt:lpstr>
      <vt:lpstr>PowerPoint Presentation</vt:lpstr>
      <vt:lpstr>نشاط 4</vt:lpstr>
      <vt:lpstr>مشكلة البحث</vt:lpstr>
      <vt:lpstr>PowerPoint Presentation</vt:lpstr>
      <vt:lpstr>PowerPoint Presentation</vt:lpstr>
      <vt:lpstr>PowerPoint Presentation</vt:lpstr>
      <vt:lpstr>معايير تقويم مشكلة البحث</vt:lpstr>
      <vt:lpstr>PowerPoint Presentation</vt:lpstr>
      <vt:lpstr>PowerPoint Presentation</vt:lpstr>
      <vt:lpstr>PowerPoint Presentation</vt:lpstr>
      <vt:lpstr>  أهمية البحث </vt:lpstr>
      <vt:lpstr>PowerPoint Presentation</vt:lpstr>
      <vt:lpstr>PowerPoint Presentation</vt:lpstr>
      <vt:lpstr>نشاط 5</vt:lpstr>
      <vt:lpstr>حدود البحث</vt:lpstr>
      <vt:lpstr>PowerPoint Presentation</vt:lpstr>
      <vt:lpstr>PowerPoint Presentation</vt:lpstr>
      <vt:lpstr>نشاط 6</vt:lpstr>
      <vt:lpstr>مصطلحات البحث</vt:lpstr>
      <vt:lpstr>PowerPoint Presentation</vt:lpstr>
      <vt:lpstr> الدراسات السابقة</vt:lpstr>
      <vt:lpstr>PowerPoint Presentation</vt:lpstr>
      <vt:lpstr>تقديم موجز عن الدراسات السابقة العربية أو الأجنبية ذات الصلة بالبحث، وعرضها بشكل منطقي في فقرات غير مرقمة. ويراعى أن يتم توضيح أوجه الاتفاق والاختلاف بين تلك الدراسات وما يميز البحث الحالية عنها.</vt:lpstr>
      <vt:lpstr>منهج البحث واجراءاتها</vt:lpstr>
      <vt:lpstr>PowerPoint Presentation</vt:lpstr>
      <vt:lpstr>PowerPoint Presentation</vt:lpstr>
      <vt:lpstr>أمثلة على بعض المناهج الحديثة</vt:lpstr>
      <vt:lpstr>فاعلية الإشراف التعاوني في.... واقع الخدمات الانتقالية في ... مدى مساهمة غرف المصادر في.. دور الاستراتيجيات الحديثة في ...</vt:lpstr>
      <vt:lpstr>التصور المبدئي لفصول البحث</vt:lpstr>
      <vt:lpstr>PowerPoint Presentation</vt:lpstr>
      <vt:lpstr>PowerPoint Presentation</vt:lpstr>
      <vt:lpstr>المراجع</vt:lpstr>
      <vt:lpstr>   عرض قائمة المصادر والمراجع والدراسات التي تم الرجوع لها في إعداد الخطة باتباع أسلوب جمعية علم النفس الأمريكية APA.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Abeer </cp:lastModifiedBy>
  <cp:revision>134</cp:revision>
  <dcterms:created xsi:type="dcterms:W3CDTF">2013-02-12T09:52:55Z</dcterms:created>
  <dcterms:modified xsi:type="dcterms:W3CDTF">2016-10-27T08:46:28Z</dcterms:modified>
</cp:coreProperties>
</file>