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87670C-472A-44A9-AD48-8B157856622C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7EA397E-5290-4044-8938-1E81D71CBF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2HYOqNlKOg&amp;spfreload=10" TargetMode="External"/><Relationship Id="rId2" Type="http://schemas.openxmlformats.org/officeDocument/2006/relationships/hyperlink" Target="https://www.youtube.com/watch?v=wCOCQz9fmR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obabylon.edu.iq/uobColeges/ad_downloads/5_30205_53.do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785918" y="1071546"/>
            <a:ext cx="600079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solidFill>
                  <a:schemeClr val="bg1"/>
                </a:solidFill>
              </a:rPr>
              <a:t>طبقة الأوزون</a:t>
            </a:r>
            <a:endParaRPr lang="ar-SA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14678" y="1000108"/>
            <a:ext cx="5072098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إشراف الدكتورة : وداد </a:t>
            </a:r>
            <a:r>
              <a:rPr lang="ar-SA" sz="3200" dirty="0" err="1" smtClean="0"/>
              <a:t>العنزي</a:t>
            </a:r>
            <a:endParaRPr lang="ar-SA" sz="3200" dirty="0" smtClean="0"/>
          </a:p>
          <a:p>
            <a:pPr algn="ctr"/>
            <a:endParaRPr lang="ar-SA" sz="3200" dirty="0"/>
          </a:p>
          <a:p>
            <a:pPr algn="ctr"/>
            <a:r>
              <a:rPr lang="ar-SA" sz="3200" dirty="0" smtClean="0"/>
              <a:t>إعداد :</a:t>
            </a:r>
          </a:p>
          <a:p>
            <a:pPr algn="ctr"/>
            <a:r>
              <a:rPr lang="ar-SA" sz="3200" dirty="0" smtClean="0"/>
              <a:t>مشاعل الجبور432925186 </a:t>
            </a:r>
          </a:p>
          <a:p>
            <a:pPr algn="ctr"/>
            <a:r>
              <a:rPr lang="ar-SA" sz="3200" dirty="0" smtClean="0"/>
              <a:t>خلدا الرشيدي 431201075 </a:t>
            </a:r>
            <a:endParaRPr lang="ar-SA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428729" y="1071546"/>
            <a:ext cx="7286676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ثقب الأوزون </a:t>
            </a:r>
          </a:p>
          <a:p>
            <a:r>
              <a:rPr lang="en-US" sz="4000" dirty="0" smtClean="0">
                <a:hlinkClick r:id="rId2"/>
              </a:rPr>
              <a:t>https://www.youtube.com/watch?v=wCOCQz9fmRM</a:t>
            </a:r>
            <a:endParaRPr lang="ar-SA" sz="4000" dirty="0" smtClean="0"/>
          </a:p>
          <a:p>
            <a:r>
              <a:rPr lang="ar-SA" sz="4000" dirty="0" smtClean="0"/>
              <a:t>طبقة </a:t>
            </a:r>
            <a:r>
              <a:rPr lang="ar-SA" sz="4000" dirty="0" err="1" smtClean="0"/>
              <a:t>الاوزون</a:t>
            </a:r>
            <a:endParaRPr lang="ar-SA" sz="4000" dirty="0" smtClean="0"/>
          </a:p>
          <a:p>
            <a:r>
              <a:rPr lang="en-US" sz="4000" dirty="0" smtClean="0">
                <a:hlinkClick r:id="rId3"/>
              </a:rPr>
              <a:t>https://www.youtube.com/watch?v=w2HYOqNlKOg&amp;spfreload=10</a:t>
            </a:r>
            <a:endParaRPr lang="ar-SA" sz="4000" dirty="0" smtClean="0"/>
          </a:p>
          <a:p>
            <a:endParaRPr lang="en-US" sz="4000" dirty="0" smtClean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071670" y="1142984"/>
            <a:ext cx="578647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المراجع :</a:t>
            </a:r>
          </a:p>
          <a:p>
            <a:r>
              <a:rPr lang="en-US" sz="2400" dirty="0"/>
              <a:t> </a:t>
            </a:r>
            <a:r>
              <a:rPr lang="en-US" sz="2400" u="sng" dirty="0">
                <a:hlinkClick r:id="rId2"/>
              </a:rPr>
              <a:t>http://</a:t>
            </a:r>
            <a:r>
              <a:rPr lang="en-US" sz="2400" u="sng" dirty="0" smtClean="0">
                <a:hlinkClick r:id="rId2"/>
              </a:rPr>
              <a:t>www.uobabylon.edu.iq/uobColeges/ad_downloads/5_30205_53.doc</a:t>
            </a:r>
            <a:endParaRPr lang="en-US" sz="2400" u="sng" dirty="0" smtClean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صورة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46"/>
            <a:ext cx="9144000" cy="68391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500034" y="1142984"/>
            <a:ext cx="747140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u="sng" dirty="0"/>
              <a:t>تعريف الأوزون</a:t>
            </a:r>
            <a:r>
              <a:rPr lang="en-US" sz="3600" b="1" u="sng" dirty="0"/>
              <a:t/>
            </a:r>
            <a:br>
              <a:rPr lang="en-US" sz="3600" b="1" u="sng" dirty="0"/>
            </a:br>
            <a:r>
              <a:rPr lang="ar-SA" sz="3600" b="1" dirty="0"/>
              <a:t>غاز شفاف يتكون من ثلاث </a:t>
            </a:r>
            <a:r>
              <a:rPr lang="ar-SA" sz="3600" b="1" dirty="0" err="1"/>
              <a:t>ذرات</a:t>
            </a:r>
            <a:r>
              <a:rPr lang="ar-SA" sz="3600" b="1" dirty="0"/>
              <a:t> من الأكسجين ونسبته </a:t>
            </a:r>
            <a:r>
              <a:rPr lang="ar-SA" sz="3600" b="1" dirty="0" err="1"/>
              <a:t>فى</a:t>
            </a:r>
            <a:r>
              <a:rPr lang="ar-SA" sz="3600" b="1" dirty="0"/>
              <a:t> الغلاف الجوى ضئيلة قد </a:t>
            </a:r>
            <a:r>
              <a:rPr lang="ar-SA" sz="3600" b="1" dirty="0" err="1"/>
              <a:t>لاتتجاوز</a:t>
            </a:r>
            <a:r>
              <a:rPr lang="ar-SA" sz="3600" b="1" dirty="0"/>
              <a:t> </a:t>
            </a:r>
            <a:r>
              <a:rPr lang="ar-SA" sz="3600" b="1" dirty="0" err="1"/>
              <a:t>فى</a:t>
            </a:r>
            <a:r>
              <a:rPr lang="ar-SA" sz="3600" b="1" dirty="0"/>
              <a:t> بعض الأحيان واحد </a:t>
            </a:r>
            <a:r>
              <a:rPr lang="ar-SA" sz="3600" b="1" dirty="0" err="1"/>
              <a:t>فى</a:t>
            </a:r>
            <a:r>
              <a:rPr lang="ar-SA" sz="3600" b="1" dirty="0"/>
              <a:t> المليون وهو غاز سام</a:t>
            </a:r>
            <a:endParaRPr lang="ar-SA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857356" y="1714488"/>
            <a:ext cx="5143536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/>
              <a:t>مكان الأوزون</a:t>
            </a:r>
            <a:r>
              <a:rPr lang="en-US" sz="3200" b="1" u="sng" dirty="0"/>
              <a:t/>
            </a:r>
            <a:br>
              <a:rPr lang="en-US" sz="3200" b="1" u="sng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ar-SA" sz="3200" b="1" dirty="0"/>
              <a:t>يوجد الأوزون طبيعياً </a:t>
            </a:r>
            <a:r>
              <a:rPr lang="ar-SA" sz="3200" b="1" dirty="0" err="1"/>
              <a:t>فى</a:t>
            </a:r>
            <a:r>
              <a:rPr lang="ar-SA" sz="3200" b="1" dirty="0"/>
              <a:t> طبقة </a:t>
            </a:r>
            <a:r>
              <a:rPr lang="ar-SA" sz="3200" b="1" dirty="0" err="1"/>
              <a:t>الستراتوسفير</a:t>
            </a:r>
            <a:r>
              <a:rPr lang="ar-SA" sz="3200" b="1" dirty="0"/>
              <a:t> ويرجع وجوده لسلسلة من التفاعلات بين الأكسجين </a:t>
            </a:r>
            <a:r>
              <a:rPr lang="ar-SA" sz="3200" b="1" dirty="0" err="1"/>
              <a:t>الجزئى</a:t>
            </a:r>
            <a:r>
              <a:rPr lang="ar-SA" sz="3200" b="1" dirty="0"/>
              <a:t> والذرى .</a:t>
            </a:r>
            <a:endParaRPr lang="ar-SA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143768" y="857232"/>
          <a:ext cx="1500198" cy="1071570"/>
        </p:xfrm>
        <a:graphic>
          <a:graphicData uri="http://schemas.openxmlformats.org/presentationml/2006/ole">
            <p:oleObj spid="_x0000_s1026" name="Bitmap Image" r:id="rId3" imgW="2534004" imgH="1961905" progId="PBrush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8610600" y="2362200"/>
          <a:ext cx="303213" cy="304800"/>
        </p:xfrm>
        <a:graphic>
          <a:graphicData uri="http://schemas.openxmlformats.org/presentationml/2006/ole">
            <p:oleObj spid="_x0000_s1027" name="Bitmap Image" r:id="rId4" imgW="1219370" imgH="1228571" progId="PBrush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8610600" y="5181600"/>
          <a:ext cx="303213" cy="304800"/>
        </p:xfrm>
        <a:graphic>
          <a:graphicData uri="http://schemas.openxmlformats.org/presentationml/2006/ole">
            <p:oleObj spid="_x0000_s1028" name="Bitmap Image" r:id="rId5" imgW="1219370" imgH="1228571" progId="PBrush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057400" y="685800"/>
          <a:ext cx="381000" cy="376238"/>
        </p:xfrm>
        <a:graphic>
          <a:graphicData uri="http://schemas.openxmlformats.org/presentationml/2006/ole">
            <p:oleObj spid="_x0000_s1029" name="Bitmap Image" r:id="rId6" imgW="743054" imgH="733333" progId="PBrush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838200" y="1676400"/>
          <a:ext cx="381000" cy="376238"/>
        </p:xfrm>
        <a:graphic>
          <a:graphicData uri="http://schemas.openxmlformats.org/presentationml/2006/ole">
            <p:oleObj spid="_x0000_s1031" name="Bitmap Image" r:id="rId7" imgW="743054" imgH="733333" progId="PBrush">
              <p:embed/>
            </p:oleObj>
          </a:graphicData>
        </a:graphic>
      </p:graphicFrame>
      <p:sp>
        <p:nvSpPr>
          <p:cNvPr id="11" name="مربع نص 10"/>
          <p:cNvSpPr txBox="1"/>
          <p:nvPr/>
        </p:nvSpPr>
        <p:spPr>
          <a:xfrm>
            <a:off x="1071538" y="1142984"/>
            <a:ext cx="6000792" cy="35855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/>
              <a:t>طبقة الأوزون</a:t>
            </a:r>
            <a:endParaRPr lang="en-US" sz="2400" dirty="0"/>
          </a:p>
          <a:p>
            <a:r>
              <a:rPr lang="ar-SA" sz="2400" b="1" dirty="0"/>
              <a:t>طبقة الأوزون هي جزء من الغلاف الجوى الذي يحيط بالكرة الأرضية. وهذه الطبقة مثلها مثل أي </a:t>
            </a:r>
            <a:r>
              <a:rPr lang="ar-SA" sz="2400" b="1" dirty="0" err="1"/>
              <a:t>شئ</a:t>
            </a:r>
            <a:r>
              <a:rPr lang="ar-SA" sz="2400" b="1" dirty="0"/>
              <a:t> طبيعي تعتمد فاعليتها على التوازن في مكوناتها الكيميائية  , ولكن أمام طموحات الإنسان التي تصل إلى حد الدمار جعل من هذه المواد الكيميائية عوامل تساعد على إتلاف بل وتدمير طبقة الأوزون</a:t>
            </a:r>
            <a:r>
              <a:rPr lang="en-US" sz="2400" b="1" dirty="0"/>
              <a:t>.</a:t>
            </a:r>
            <a:endParaRPr lang="en-US" sz="2400" dirty="0"/>
          </a:p>
          <a:p>
            <a:endParaRPr lang="ar-SA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2.png"/>
          <p:cNvPicPr>
            <a:picLocks noChangeAspect="1"/>
          </p:cNvPicPr>
          <p:nvPr/>
        </p:nvPicPr>
        <p:blipFill>
          <a:blip r:embed="rId2">
            <a:lum bright="29000"/>
          </a:blip>
          <a:stretch>
            <a:fillRect/>
          </a:stretch>
        </p:blipFill>
        <p:spPr>
          <a:xfrm>
            <a:off x="0" y="0"/>
            <a:ext cx="9144000" cy="2143116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142976" y="2500306"/>
            <a:ext cx="7072362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/>
              <a:t>أهمية طبقة الأوزون</a:t>
            </a:r>
            <a:r>
              <a:rPr lang="en-US" sz="2400" b="1" u="sng" dirty="0"/>
              <a:t>:</a:t>
            </a:r>
            <a:r>
              <a:rPr lang="ar-SA" sz="2400" b="1" u="sng" dirty="0"/>
              <a:t>- </a:t>
            </a:r>
            <a:endParaRPr lang="en-US" sz="2400" dirty="0"/>
          </a:p>
          <a:p>
            <a:r>
              <a:rPr lang="en-US" sz="2400" b="1" dirty="0"/>
              <a:t/>
            </a:r>
            <a:br>
              <a:rPr lang="en-US" sz="2400" b="1" dirty="0"/>
            </a:br>
            <a:r>
              <a:rPr lang="ar-SA" sz="2400" b="1" dirty="0"/>
              <a:t>من أهم وظائف طبقة الأوزون هي حماية سطح الأرض من الأشعة الضارة للشمس من أن تصل لسطحها الأشعة فوق البنفسجية ، التي تسبب أضراراً بالغة للإنسان وخاصة سرطانات الجلد .. وأيضاً للحيوان والنبات على حد سواء. كما أن وجوده </a:t>
            </a:r>
            <a:r>
              <a:rPr lang="ar-SA" sz="2400" b="1" dirty="0" err="1"/>
              <a:t>فى</a:t>
            </a:r>
            <a:r>
              <a:rPr lang="ar-SA" sz="2400" b="1" dirty="0"/>
              <a:t> الهواء بتركيز كبير يسبب الأعراض التالية: ضيق </a:t>
            </a:r>
            <a:r>
              <a:rPr lang="ar-SA" sz="2400" b="1" dirty="0" err="1"/>
              <a:t>فى</a:t>
            </a:r>
            <a:r>
              <a:rPr lang="ar-SA" sz="2400" b="1" dirty="0"/>
              <a:t> التنفس، حالات من الإرهاق والصداع .. وغيرها من الاضطرابات التي تعكس مدى تأثر الجهاز العصبي والتنفسي</a:t>
            </a:r>
            <a:r>
              <a:rPr lang="en-US" sz="2400" b="1" dirty="0"/>
              <a:t>.</a:t>
            </a:r>
            <a:endParaRPr lang="en-US" sz="2400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643174" y="1071546"/>
            <a:ext cx="5643602" cy="51398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ما هو ثقب الأوزون؟ </a:t>
            </a:r>
          </a:p>
          <a:p>
            <a:endParaRPr lang="ar-SA" sz="2400" b="1" dirty="0"/>
          </a:p>
          <a:p>
            <a:r>
              <a:rPr lang="ar-SA" sz="2400" dirty="0" smtClean="0"/>
              <a:t>ظهر انخفاض كبير في مستوى الأوزون فوق منطقة القطب الجنوبي نتيجة استنزاف هذا الغاز بشكل اكبر من غيرها من المناطق         </a:t>
            </a:r>
            <a:r>
              <a:rPr lang="ar-SA" sz="2400" dirty="0" err="1" smtClean="0"/>
              <a:t>اطلق</a:t>
            </a:r>
            <a:r>
              <a:rPr lang="ar-SA" sz="2400" dirty="0" smtClean="0"/>
              <a:t> العلماء على هذه الظاهرة تعبير </a:t>
            </a:r>
            <a:r>
              <a:rPr lang="ar-SA" sz="2400" b="1" dirty="0" smtClean="0"/>
              <a:t>ثقب الأوزون</a:t>
            </a:r>
            <a:r>
              <a:rPr lang="ar-SA" sz="2400" dirty="0" smtClean="0"/>
              <a:t>.</a:t>
            </a:r>
          </a:p>
          <a:p>
            <a:endParaRPr lang="en-US" sz="2400" dirty="0" smtClean="0"/>
          </a:p>
          <a:p>
            <a:r>
              <a:rPr lang="ar-SA" sz="2400" dirty="0" smtClean="0"/>
              <a:t>يستنزف العالم حوالي 4% من الأوزون كل 10 سنوات.</a:t>
            </a:r>
          </a:p>
          <a:p>
            <a:r>
              <a:rPr lang="ar-SA" sz="2400" dirty="0" smtClean="0"/>
              <a:t>بلغت مساحة هذه الفجوة 28.3 مليون كلم</a:t>
            </a:r>
            <a:r>
              <a:rPr lang="ar-SA" sz="2400" baseline="30000" dirty="0" smtClean="0"/>
              <a:t>2 </a:t>
            </a:r>
            <a:r>
              <a:rPr lang="ar-SA" sz="2400" dirty="0" smtClean="0"/>
              <a:t>عام 2000</a:t>
            </a:r>
          </a:p>
          <a:p>
            <a:endParaRPr lang="ar-SA" sz="2400" baseline="30000" dirty="0" smtClean="0"/>
          </a:p>
          <a:p>
            <a:r>
              <a:rPr lang="ar-SA" sz="2400" b="1" dirty="0" smtClean="0"/>
              <a:t>                   </a:t>
            </a:r>
            <a:endParaRPr lang="ar-SA" sz="2400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00034" y="228600"/>
          <a:ext cx="1965354" cy="2066925"/>
        </p:xfrm>
        <a:graphic>
          <a:graphicData uri="http://schemas.openxmlformats.org/presentationml/2006/ole">
            <p:oleObj spid="_x0000_s2050" name="Bitmap Image" r:id="rId3" imgW="2534004" imgH="3219899" progId="PBrush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857224" y="3000372"/>
          <a:ext cx="1114425" cy="990600"/>
        </p:xfrm>
        <a:graphic>
          <a:graphicData uri="http://schemas.openxmlformats.org/presentationml/2006/ole">
            <p:oleObj spid="_x0000_s2051" name="Bitmap Image" r:id="rId4" imgW="809738" imgH="790476" progId="PBrush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3571876"/>
          <a:ext cx="9144000" cy="3071834"/>
        </p:xfrm>
        <a:graphic>
          <a:graphicData uri="http://schemas.openxmlformats.org/presentationml/2006/ole">
            <p:oleObj spid="_x0000_s3074" name="Bitmap Image" r:id="rId3" imgW="3524742" imgH="2629267" progId="PBrush">
              <p:embed/>
            </p:oleObj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714349" y="428604"/>
            <a:ext cx="807249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ما الذي يؤذي طبقة الأوزون؟</a:t>
            </a:r>
          </a:p>
          <a:p>
            <a:pPr algn="ctr"/>
            <a:endParaRPr lang="ar-SA" sz="200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8335963" y="1143000"/>
          <a:ext cx="427037" cy="542925"/>
        </p:xfrm>
        <a:graphic>
          <a:graphicData uri="http://schemas.openxmlformats.org/presentationml/2006/ole">
            <p:oleObj spid="_x0000_s3075" name="Bitmap Image" r:id="rId4" imgW="2534004" imgH="3219899" progId="PBrush">
              <p:embed/>
            </p:oleObj>
          </a:graphicData>
        </a:graphic>
      </p:graphicFrame>
      <p:sp>
        <p:nvSpPr>
          <p:cNvPr id="7" name="مستطيل 6"/>
          <p:cNvSpPr/>
          <p:nvPr/>
        </p:nvSpPr>
        <p:spPr>
          <a:xfrm>
            <a:off x="1071538" y="1214422"/>
            <a:ext cx="721523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err="1" smtClean="0"/>
              <a:t>الفريونات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او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الكلوروفلوروكربون</a:t>
            </a:r>
            <a:r>
              <a:rPr lang="ar-SA" sz="2400" b="1" dirty="0" smtClean="0"/>
              <a:t> (</a:t>
            </a:r>
            <a:r>
              <a:rPr lang="en-US" sz="2400" dirty="0" smtClean="0"/>
              <a:t> </a:t>
            </a:r>
            <a:r>
              <a:rPr lang="en-US" sz="2400" b="1" dirty="0" smtClean="0"/>
              <a:t>(CFCs</a:t>
            </a:r>
            <a:endParaRPr lang="ar-SA" sz="2400" b="1" dirty="0" smtClean="0"/>
          </a:p>
          <a:p>
            <a:r>
              <a:rPr lang="ar-SA" sz="2400" dirty="0" smtClean="0"/>
              <a:t> تحتوي هذه المركبات على </a:t>
            </a:r>
            <a:r>
              <a:rPr lang="ar-SA" sz="2400" dirty="0" err="1" smtClean="0"/>
              <a:t>الكلوريد</a:t>
            </a:r>
            <a:r>
              <a:rPr lang="ar-SA" sz="2400" dirty="0" smtClean="0"/>
              <a:t> </a:t>
            </a:r>
            <a:r>
              <a:rPr lang="ar-SA" sz="2400" dirty="0" err="1" smtClean="0"/>
              <a:t>والفلوريد</a:t>
            </a:r>
            <a:r>
              <a:rPr lang="ar-SA" sz="2400" dirty="0" smtClean="0"/>
              <a:t> التي تستطيع مهاجمة الأوزون وتفكيكه عند تحررها </a:t>
            </a:r>
            <a:r>
              <a:rPr lang="ar-SA" sz="2000" dirty="0" smtClean="0"/>
              <a:t>.</a:t>
            </a:r>
          </a:p>
          <a:p>
            <a:endParaRPr lang="ar-SA" sz="2000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8358214" y="2143116"/>
          <a:ext cx="427038" cy="542925"/>
        </p:xfrm>
        <a:graphic>
          <a:graphicData uri="http://schemas.openxmlformats.org/presentationml/2006/ole">
            <p:oleObj spid="_x0000_s3076" name="Bitmap Image" r:id="rId5" imgW="2534004" imgH="3219899" progId="PBrush">
              <p:embed/>
            </p:oleObj>
          </a:graphicData>
        </a:graphic>
      </p:graphicFrame>
      <p:sp>
        <p:nvSpPr>
          <p:cNvPr id="9" name="مستطيل 8"/>
          <p:cNvSpPr/>
          <p:nvPr/>
        </p:nvSpPr>
        <p:spPr>
          <a:xfrm>
            <a:off x="1571604" y="2428869"/>
            <a:ext cx="6643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err="1" smtClean="0"/>
              <a:t>الهالونات</a:t>
            </a:r>
            <a:r>
              <a:rPr lang="ar-SA" sz="2400" dirty="0" smtClean="0"/>
              <a:t>: وهي</a:t>
            </a:r>
            <a:r>
              <a:rPr lang="ar-AE" sz="2400" dirty="0" smtClean="0"/>
              <a:t> مركبات تحتوي على </a:t>
            </a:r>
            <a:r>
              <a:rPr lang="ar-AE" sz="2400" dirty="0" err="1" smtClean="0"/>
              <a:t>البروميد</a:t>
            </a:r>
            <a:r>
              <a:rPr lang="ar-SA" sz="2400" dirty="0" smtClean="0"/>
              <a:t> .</a:t>
            </a:r>
          </a:p>
          <a:p>
            <a:endParaRPr lang="ar-SA" dirty="0"/>
          </a:p>
          <a:p>
            <a:r>
              <a:rPr lang="ar-AE" sz="2400" dirty="0" smtClean="0"/>
              <a:t>المبيد الحشري </a:t>
            </a:r>
            <a:r>
              <a:rPr lang="ar-AE" sz="2400" dirty="0" err="1" smtClean="0"/>
              <a:t>بروميد</a:t>
            </a:r>
            <a:r>
              <a:rPr lang="ar-AE" sz="2400" dirty="0" smtClean="0"/>
              <a:t> المثيل</a:t>
            </a:r>
            <a:endParaRPr lang="ar-SA" sz="2400" dirty="0" smtClean="0"/>
          </a:p>
          <a:p>
            <a:endParaRPr lang="ar-SA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8358214" y="2928934"/>
          <a:ext cx="427038" cy="542925"/>
        </p:xfrm>
        <a:graphic>
          <a:graphicData uri="http://schemas.openxmlformats.org/presentationml/2006/ole">
            <p:oleObj spid="_x0000_s3077" name="Bitmap Image" r:id="rId6" imgW="2534004" imgH="3219899" progId="PBrush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86000" y="1428736"/>
            <a:ext cx="61436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800" dirty="0" smtClean="0"/>
          </a:p>
          <a:p>
            <a:r>
              <a:rPr lang="ar-SA" sz="2800" dirty="0" smtClean="0"/>
              <a:t>شراء منتجات صديقة للأوزون لا تحتوي على مواد </a:t>
            </a:r>
            <a:r>
              <a:rPr lang="ar-SA" sz="2800" dirty="0" err="1" smtClean="0"/>
              <a:t>الكلوروفلوروكربون</a:t>
            </a:r>
            <a:r>
              <a:rPr lang="ar-SA" sz="2800" dirty="0" smtClean="0"/>
              <a:t>.</a:t>
            </a:r>
          </a:p>
          <a:p>
            <a:endParaRPr lang="ar-SA" sz="2800" dirty="0" smtClean="0"/>
          </a:p>
          <a:p>
            <a:r>
              <a:rPr lang="ar-SA" sz="2800" dirty="0" smtClean="0"/>
              <a:t>التأكد من خلو المنتجات الصناعية من المواد الضارة بطبقة الأوزون.</a:t>
            </a:r>
          </a:p>
          <a:p>
            <a:endParaRPr lang="ar-SA" sz="2800" dirty="0" smtClean="0"/>
          </a:p>
          <a:p>
            <a:r>
              <a:rPr lang="ar-SA" sz="2800" dirty="0" smtClean="0"/>
              <a:t>مع منع استعمال المركبات الضارة</a:t>
            </a:r>
          </a:p>
          <a:p>
            <a:r>
              <a:rPr lang="ar-SA" sz="2800" dirty="0" smtClean="0"/>
              <a:t> </a:t>
            </a:r>
            <a:r>
              <a:rPr lang="ar-AE" sz="2800" dirty="0" smtClean="0"/>
              <a:t>يتوقع تعافى طبقة الأوزون مع </a:t>
            </a:r>
          </a:p>
          <a:p>
            <a:r>
              <a:rPr lang="ar-AE" sz="2800" dirty="0" smtClean="0"/>
              <a:t>حلول عام </a:t>
            </a:r>
            <a:r>
              <a:rPr lang="ar-SA" sz="2800" dirty="0" smtClean="0"/>
              <a:t>2050</a:t>
            </a:r>
            <a:endParaRPr lang="ar-SA" sz="2800" dirty="0"/>
          </a:p>
        </p:txBody>
      </p:sp>
      <p:sp>
        <p:nvSpPr>
          <p:cNvPr id="5" name="مستطيل 4"/>
          <p:cNvSpPr/>
          <p:nvPr/>
        </p:nvSpPr>
        <p:spPr>
          <a:xfrm>
            <a:off x="2281950" y="714356"/>
            <a:ext cx="4580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/>
              <a:t>ماذا يمكننا </a:t>
            </a:r>
            <a:r>
              <a:rPr lang="ar-SA" sz="2400" b="1" dirty="0" err="1" smtClean="0"/>
              <a:t>ان</a:t>
            </a:r>
            <a:r>
              <a:rPr lang="ar-SA" sz="2400" b="1" dirty="0" smtClean="0"/>
              <a:t> نفعل لحماية طبقة الأوزون؟</a:t>
            </a:r>
            <a:endParaRPr lang="ar-SA" sz="2400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42844" y="3643314"/>
          <a:ext cx="3429024" cy="3000396"/>
        </p:xfrm>
        <a:graphic>
          <a:graphicData uri="http://schemas.openxmlformats.org/presentationml/2006/ole">
            <p:oleObj spid="_x0000_s4098" name="Bitmap Image" r:id="rId3" imgW="2800741" imgH="3219899" progId="PBrush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8429652" y="2000240"/>
          <a:ext cx="333348" cy="428628"/>
        </p:xfrm>
        <a:graphic>
          <a:graphicData uri="http://schemas.openxmlformats.org/presentationml/2006/ole">
            <p:oleObj spid="_x0000_s4099" name="Bitmap Image" r:id="rId4" imgW="2534004" imgH="1961905" progId="PBrush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8501090" y="3214686"/>
          <a:ext cx="261910" cy="285752"/>
        </p:xfrm>
        <a:graphic>
          <a:graphicData uri="http://schemas.openxmlformats.org/presentationml/2006/ole">
            <p:oleObj spid="_x0000_s4100" name="Bitmap Image" r:id="rId5" imgW="2534004" imgH="1961905" progId="PBrush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8501090" y="4643446"/>
          <a:ext cx="261937" cy="285750"/>
        </p:xfrm>
        <a:graphic>
          <a:graphicData uri="http://schemas.openxmlformats.org/presentationml/2006/ole">
            <p:oleObj spid="_x0000_s4102" name="Bitmap Image" r:id="rId6" imgW="2534004" imgH="1961905" progId="PBrush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139</TotalTime>
  <Words>224</Words>
  <Application>Microsoft Office PowerPoint</Application>
  <PresentationFormat>عرض على الشاشة (3:4)‏</PresentationFormat>
  <Paragraphs>41</Paragraphs>
  <Slides>12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4" baseType="lpstr">
      <vt:lpstr>انقلاب</vt:lpstr>
      <vt:lpstr>Bitmap Image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16</cp:revision>
  <dcterms:created xsi:type="dcterms:W3CDTF">2015-02-07T11:44:21Z</dcterms:created>
  <dcterms:modified xsi:type="dcterms:W3CDTF">2015-02-08T17:54:06Z</dcterms:modified>
</cp:coreProperties>
</file>