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4" r:id="rId5"/>
    <p:sldId id="261" r:id="rId6"/>
    <p:sldId id="262" r:id="rId7"/>
    <p:sldId id="266" r:id="rId8"/>
    <p:sldId id="267" r:id="rId9"/>
    <p:sldId id="263" r:id="rId10"/>
    <p:sldId id="268" r:id="rId11"/>
    <p:sldId id="269" r:id="rId12"/>
    <p:sldId id="270" r:id="rId13"/>
    <p:sldId id="274" r:id="rId14"/>
    <p:sldId id="272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9646985-8B0F-45C2-B932-96ACED3C5402}" type="datetimeFigureOut">
              <a:rPr lang="en-GB" smtClean="0"/>
              <a:t>12/10/2016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677D00D-BEA4-4322-A468-BF720AC04D8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تطبيقات محاسبية بالحاسب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240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965245" cy="811217"/>
          </a:xfrm>
        </p:spPr>
        <p:txBody>
          <a:bodyPr/>
          <a:lstStyle/>
          <a:p>
            <a:r>
              <a:rPr lang="ar-SA" sz="3200" dirty="0">
                <a:solidFill>
                  <a:prstClr val="black"/>
                </a:solidFill>
              </a:rPr>
              <a:t> الوظائف                            </a:t>
            </a:r>
            <a:r>
              <a:rPr lang="en-GB" sz="3200" dirty="0">
                <a:solidFill>
                  <a:prstClr val="black"/>
                </a:solidFill>
              </a:rPr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916832"/>
            <a:ext cx="6493336" cy="2952328"/>
          </a:xfrm>
        </p:spPr>
        <p:txBody>
          <a:bodyPr/>
          <a:lstStyle/>
          <a:p>
            <a:pPr marL="0" indent="0" algn="r">
              <a:buNone/>
            </a:pPr>
            <a:r>
              <a:rPr lang="ar-SA" dirty="0">
                <a:solidFill>
                  <a:srgbClr val="C00000"/>
                </a:solidFill>
              </a:rPr>
              <a:t>وظيفة الجمع</a:t>
            </a:r>
          </a:p>
          <a:p>
            <a:pPr marL="0" indent="0" algn="r">
              <a:buNone/>
            </a:pPr>
            <a:r>
              <a:rPr lang="ar-SA" dirty="0" smtClean="0"/>
              <a:t>=</a:t>
            </a:r>
            <a:r>
              <a:rPr lang="en-GB" dirty="0" smtClean="0"/>
              <a:t>Sum</a:t>
            </a:r>
          </a:p>
          <a:p>
            <a:pPr marL="0" indent="0" algn="r">
              <a:buNone/>
            </a:pPr>
            <a:r>
              <a:rPr lang="en-GB" dirty="0"/>
              <a:t>∑</a:t>
            </a:r>
            <a:endParaRPr lang="ar-SA" dirty="0" smtClean="0"/>
          </a:p>
          <a:p>
            <a:pPr marL="0" indent="0" algn="r">
              <a:buNone/>
            </a:pPr>
            <a:endParaRPr lang="en-GB" dirty="0"/>
          </a:p>
          <a:p>
            <a:pPr marL="0" indent="0" algn="r">
              <a:buNone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359" y="3429000"/>
            <a:ext cx="2504026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4506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/>
          <a:lstStyle/>
          <a:p>
            <a:r>
              <a:rPr lang="ar-SA" sz="3200" dirty="0">
                <a:solidFill>
                  <a:prstClr val="black"/>
                </a:solidFill>
              </a:rPr>
              <a:t> الوظائف                            </a:t>
            </a:r>
            <a:r>
              <a:rPr lang="en-GB" sz="3200" dirty="0">
                <a:solidFill>
                  <a:prstClr val="black"/>
                </a:solidFill>
              </a:rPr>
              <a:t>Functions</a:t>
            </a:r>
            <a:endParaRPr lang="en-GB" dirty="0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1259632" y="1772816"/>
            <a:ext cx="6624736" cy="388843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Brush Script MT" pitchFamily="66" charset="0"/>
              <a:buNone/>
            </a:pPr>
            <a:r>
              <a:rPr lang="ar-SA" dirty="0" smtClean="0">
                <a:solidFill>
                  <a:srgbClr val="C00000"/>
                </a:solidFill>
              </a:rPr>
              <a:t>الوظيفة الشرطية </a:t>
            </a:r>
            <a:r>
              <a:rPr lang="ar-SA" dirty="0" smtClean="0"/>
              <a:t>تستخدم إذا كنا نرغب أن يقوم البرنامج باداء عملية معينة إذا توفر شرط معين 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en-GB" dirty="0" smtClean="0"/>
              <a:t>If (      )</a:t>
            </a:r>
            <a:endParaRPr lang="ar-SA" dirty="0" smtClean="0"/>
          </a:p>
          <a:p>
            <a:pPr marL="0" indent="0" algn="r">
              <a:buFont typeface="Brush Script MT" pitchFamily="66" charset="0"/>
              <a:buNone/>
            </a:pPr>
            <a:r>
              <a:rPr lang="ar-SA" dirty="0" smtClean="0"/>
              <a:t>مثال: افترض أن الشركة تضع حدود للإئتمان 15000000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ar-SA" dirty="0" smtClean="0"/>
              <a:t>لكل عميل ، قإذا رغبت أن يقوم الحاسب بالتنبيه في حالة تجاوز الحد فأنقر الخلية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en-GB" dirty="0" smtClean="0"/>
              <a:t>H5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ar-SA" dirty="0" smtClean="0"/>
              <a:t>ثم أكتب المعادلة :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en-GB" dirty="0" smtClean="0"/>
              <a:t>=IF(G5</a:t>
            </a:r>
            <a:r>
              <a:rPr lang="en-GB" sz="2800" dirty="0" smtClean="0"/>
              <a:t>&gt;15000000; ‘’above limit’’;)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6526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61598"/>
            <a:ext cx="6965245" cy="739210"/>
          </a:xfrm>
        </p:spPr>
        <p:txBody>
          <a:bodyPr/>
          <a:lstStyle/>
          <a:p>
            <a:r>
              <a:rPr lang="ar-SA" sz="3200" dirty="0">
                <a:solidFill>
                  <a:prstClr val="black"/>
                </a:solidFill>
              </a:rPr>
              <a:t> الوظائف   </a:t>
            </a:r>
            <a:r>
              <a:rPr lang="ar-SA" sz="3200" dirty="0" smtClean="0">
                <a:solidFill>
                  <a:prstClr val="black"/>
                </a:solidFill>
              </a:rPr>
              <a:t>                         </a:t>
            </a:r>
            <a:r>
              <a:rPr lang="en-GB" sz="3200" dirty="0" smtClean="0">
                <a:solidFill>
                  <a:prstClr val="black"/>
                </a:solidFill>
              </a:rPr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9408" y="2440018"/>
            <a:ext cx="6768752" cy="3240360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en-GB" dirty="0" smtClean="0"/>
              <a:t>:</a:t>
            </a:r>
            <a:r>
              <a:rPr lang="ar-SA" dirty="0" smtClean="0"/>
              <a:t>1-وظيفة حساب القسط الثابت</a:t>
            </a:r>
          </a:p>
          <a:p>
            <a:pPr marL="0" indent="0" algn="r">
              <a:buNone/>
            </a:pPr>
            <a:r>
              <a:rPr lang="en-GB" dirty="0" smtClean="0"/>
              <a:t>Straight-Line </a:t>
            </a:r>
            <a:r>
              <a:rPr lang="en-GB" dirty="0"/>
              <a:t>D</a:t>
            </a:r>
            <a:r>
              <a:rPr lang="en-GB" dirty="0" smtClean="0"/>
              <a:t>epreciation </a:t>
            </a:r>
            <a:r>
              <a:rPr lang="ar-SA" dirty="0" smtClean="0"/>
              <a:t> </a:t>
            </a:r>
          </a:p>
          <a:p>
            <a:pPr marL="0" indent="0" algn="r">
              <a:buNone/>
            </a:pPr>
            <a:r>
              <a:rPr lang="en-GB" dirty="0" smtClean="0"/>
              <a:t>=SLN(cost; salvage; life)</a:t>
            </a:r>
          </a:p>
          <a:p>
            <a:pPr marL="0" indent="0" algn="r">
              <a:buNone/>
            </a:pPr>
            <a:endParaRPr lang="en-GB" dirty="0" smtClean="0"/>
          </a:p>
          <a:p>
            <a:pPr marL="0" indent="0" algn="r">
              <a:buNone/>
            </a:pPr>
            <a:r>
              <a:rPr lang="en-GB" dirty="0" smtClean="0"/>
              <a:t> </a:t>
            </a:r>
            <a:r>
              <a:rPr lang="ar-SA" dirty="0" smtClean="0"/>
              <a:t>2- وظيفة حساب القسط المتناقص:</a:t>
            </a:r>
          </a:p>
          <a:p>
            <a:pPr marL="0" indent="0" algn="r">
              <a:buNone/>
            </a:pPr>
            <a:r>
              <a:rPr lang="ar-SA" dirty="0" smtClean="0"/>
              <a:t> </a:t>
            </a:r>
            <a:r>
              <a:rPr lang="en-GB" dirty="0" smtClean="0"/>
              <a:t>Fixed-Declining Balance</a:t>
            </a:r>
            <a:endParaRPr lang="ar-SA" dirty="0" smtClean="0"/>
          </a:p>
          <a:p>
            <a:pPr marL="0" indent="0" algn="r">
              <a:buNone/>
            </a:pPr>
            <a:r>
              <a:rPr lang="en-GB" dirty="0"/>
              <a:t>=DB(cost; salvage; </a:t>
            </a:r>
            <a:r>
              <a:rPr lang="en-GB" dirty="0" smtClean="0"/>
              <a:t>life; period)</a:t>
            </a:r>
          </a:p>
          <a:p>
            <a:pPr marL="0" indent="0" algn="r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21915" y="1700808"/>
            <a:ext cx="6965245" cy="739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ar-SA" sz="2800" dirty="0" smtClean="0">
                <a:solidFill>
                  <a:srgbClr val="C00000"/>
                </a:solidFill>
              </a:rPr>
              <a:t>وظائف حساب قسط الإستهلاك:</a:t>
            </a:r>
            <a:endParaRPr lang="en-GB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461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61598"/>
            <a:ext cx="6965245" cy="739210"/>
          </a:xfrm>
        </p:spPr>
        <p:txBody>
          <a:bodyPr/>
          <a:lstStyle/>
          <a:p>
            <a:r>
              <a:rPr lang="ar-SA" sz="3200" dirty="0">
                <a:solidFill>
                  <a:prstClr val="black"/>
                </a:solidFill>
              </a:rPr>
              <a:t> الوظائف   </a:t>
            </a:r>
            <a:r>
              <a:rPr lang="ar-SA" sz="3200" dirty="0" smtClean="0">
                <a:solidFill>
                  <a:prstClr val="black"/>
                </a:solidFill>
              </a:rPr>
              <a:t>                         </a:t>
            </a:r>
            <a:r>
              <a:rPr lang="en-GB" sz="3200" dirty="0" smtClean="0">
                <a:solidFill>
                  <a:prstClr val="black"/>
                </a:solidFill>
              </a:rPr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9408" y="2440018"/>
            <a:ext cx="6768752" cy="3240360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ar-SA" dirty="0"/>
              <a:t>3-وظيفة حساب مضاعف القسط </a:t>
            </a:r>
            <a:r>
              <a:rPr lang="ar-SA" dirty="0" smtClean="0"/>
              <a:t>الثابت:</a:t>
            </a:r>
            <a:endParaRPr lang="en-GB" dirty="0"/>
          </a:p>
          <a:p>
            <a:pPr marL="0" indent="0" algn="r">
              <a:buNone/>
            </a:pPr>
            <a:r>
              <a:rPr lang="en-GB" dirty="0" smtClean="0"/>
              <a:t>Double-Declining </a:t>
            </a:r>
            <a:r>
              <a:rPr lang="en-GB" dirty="0"/>
              <a:t>Balance</a:t>
            </a:r>
          </a:p>
          <a:p>
            <a:pPr marL="0" indent="0" algn="r">
              <a:buNone/>
            </a:pPr>
            <a:r>
              <a:rPr lang="en-GB" dirty="0"/>
              <a:t>=</a:t>
            </a:r>
            <a:r>
              <a:rPr lang="en-GB" dirty="0" smtClean="0"/>
              <a:t>DDB(</a:t>
            </a:r>
            <a:r>
              <a:rPr lang="en-GB" dirty="0" err="1" smtClean="0"/>
              <a:t>cost;salvage;life;period</a:t>
            </a:r>
            <a:r>
              <a:rPr lang="en-GB" dirty="0"/>
              <a:t>)</a:t>
            </a:r>
          </a:p>
          <a:p>
            <a:pPr marL="0" indent="0" algn="r">
              <a:buNone/>
            </a:pPr>
            <a:endParaRPr lang="en-GB" dirty="0" smtClean="0"/>
          </a:p>
          <a:p>
            <a:pPr marL="0" indent="0" algn="r">
              <a:buNone/>
            </a:pPr>
            <a:r>
              <a:rPr lang="en-GB" dirty="0" smtClean="0"/>
              <a:t> </a:t>
            </a:r>
            <a:r>
              <a:rPr lang="ar-SA" dirty="0" smtClean="0"/>
              <a:t>4- وظيفة حساب القسط إعتمادا على مجموع أرقام السنوات:</a:t>
            </a:r>
          </a:p>
          <a:p>
            <a:pPr marL="0" indent="0" algn="r">
              <a:buNone/>
            </a:pPr>
            <a:r>
              <a:rPr lang="en-GB" dirty="0" smtClean="0"/>
              <a:t>Sum of years digits</a:t>
            </a:r>
            <a:endParaRPr lang="ar-SA" dirty="0" smtClean="0"/>
          </a:p>
          <a:p>
            <a:pPr marL="0" indent="0" algn="r">
              <a:buNone/>
            </a:pPr>
            <a:r>
              <a:rPr lang="en-GB" dirty="0" smtClean="0"/>
              <a:t>=SYD(</a:t>
            </a:r>
            <a:r>
              <a:rPr lang="en-GB" dirty="0" err="1" smtClean="0"/>
              <a:t>cost;salvage;life;period</a:t>
            </a:r>
            <a:r>
              <a:rPr lang="en-GB" dirty="0" smtClean="0"/>
              <a:t>)</a:t>
            </a:r>
          </a:p>
          <a:p>
            <a:pPr marL="0" indent="0" algn="r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21915" y="1700808"/>
            <a:ext cx="6965245" cy="739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ar-SA" sz="2800" dirty="0" smtClean="0">
                <a:solidFill>
                  <a:srgbClr val="C00000"/>
                </a:solidFill>
              </a:rPr>
              <a:t>وظائف حساب قسط الإستهلاك:</a:t>
            </a:r>
            <a:endParaRPr lang="en-GB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085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965245" cy="739210"/>
          </a:xfrm>
        </p:spPr>
        <p:txBody>
          <a:bodyPr/>
          <a:lstStyle/>
          <a:p>
            <a:r>
              <a:rPr lang="ar-SA" sz="3200" dirty="0">
                <a:solidFill>
                  <a:prstClr val="black"/>
                </a:solidFill>
              </a:rPr>
              <a:t> الوظائف   </a:t>
            </a:r>
            <a:r>
              <a:rPr lang="ar-SA" sz="3200" dirty="0" smtClean="0">
                <a:solidFill>
                  <a:prstClr val="black"/>
                </a:solidFill>
              </a:rPr>
              <a:t>                         </a:t>
            </a:r>
            <a:r>
              <a:rPr lang="en-GB" sz="3200" dirty="0" smtClean="0">
                <a:solidFill>
                  <a:prstClr val="black"/>
                </a:solidFill>
              </a:rPr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296002"/>
            <a:ext cx="7143552" cy="91697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dirty="0" smtClean="0"/>
              <a:t>مثال: افترض أن لدى مخابز الوابل أربع مجموعات من الأصول بياناتها على النحو التالي: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21915" y="1556792"/>
            <a:ext cx="6965245" cy="739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ar-SA" sz="2800" dirty="0" smtClean="0">
                <a:solidFill>
                  <a:srgbClr val="C00000"/>
                </a:solidFill>
              </a:rPr>
              <a:t>وظائف حساب قسط الإستهلاك:</a:t>
            </a:r>
            <a:endParaRPr lang="en-GB" sz="2800" dirty="0">
              <a:solidFill>
                <a:srgbClr val="C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38129"/>
              </p:ext>
            </p:extLst>
          </p:nvPr>
        </p:nvGraphicFramePr>
        <p:xfrm>
          <a:off x="899590" y="3356992"/>
          <a:ext cx="7287570" cy="20702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72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8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7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75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4045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طريقة الإستهلاك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قيمة الخردة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العمر الإنتاجي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التكلفة التاريخية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نوع الأصل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045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مضاعف القسط الثابت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40000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900000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ألات العجن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045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القسط</a:t>
                      </a:r>
                      <a:r>
                        <a:rPr lang="ar-SA" baseline="0" dirty="0" smtClean="0"/>
                        <a:t> المتناقص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180000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سيارات التوزيع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045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القسط الثابت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500000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مباني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045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مجموع أرقام السننوات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صفر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سيور الحركة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820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965245" cy="739210"/>
          </a:xfrm>
        </p:spPr>
        <p:txBody>
          <a:bodyPr/>
          <a:lstStyle/>
          <a:p>
            <a:r>
              <a:rPr lang="ar-SA" sz="3200" dirty="0">
                <a:solidFill>
                  <a:prstClr val="black"/>
                </a:solidFill>
              </a:rPr>
              <a:t> الوظائف   </a:t>
            </a:r>
            <a:r>
              <a:rPr lang="ar-SA" sz="3200" dirty="0" smtClean="0">
                <a:solidFill>
                  <a:prstClr val="black"/>
                </a:solidFill>
              </a:rPr>
              <a:t>                         </a:t>
            </a:r>
            <a:r>
              <a:rPr lang="en-GB" sz="3200" dirty="0" smtClean="0">
                <a:solidFill>
                  <a:prstClr val="black"/>
                </a:solidFill>
              </a:rPr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296002"/>
            <a:ext cx="7143552" cy="91697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dirty="0" smtClean="0"/>
              <a:t>لحساب قسط الإستهلاكلهذه الأصول وليكن للعام الرابع أدخل بيانات الأصول في ورقة العمل: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21915" y="1556792"/>
            <a:ext cx="6965245" cy="739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ar-SA" sz="2800" dirty="0" smtClean="0">
                <a:solidFill>
                  <a:srgbClr val="C00000"/>
                </a:solidFill>
              </a:rPr>
              <a:t>وظائف حساب قسط الإستهلاك:</a:t>
            </a:r>
            <a:endParaRPr lang="en-GB" sz="2800" dirty="0">
              <a:solidFill>
                <a:srgbClr val="C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658247"/>
              </p:ext>
            </p:extLst>
          </p:nvPr>
        </p:nvGraphicFramePr>
        <p:xfrm>
          <a:off x="899590" y="3356992"/>
          <a:ext cx="7287570" cy="22962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72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8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7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75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4045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قيمة</a:t>
                      </a:r>
                      <a:r>
                        <a:rPr lang="ar-SA" baseline="0" dirty="0" smtClean="0"/>
                        <a:t> إستهلاك العام الرابع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قيمة الخردة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العمر الإنتاجي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التكلفة التاريخية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نوع الأصل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045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40000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900000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ألات العجن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045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180000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سيارات التوزيع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045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500000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مباني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045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صفر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سيور الحركة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338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6965245" cy="739210"/>
          </a:xfrm>
        </p:spPr>
        <p:txBody>
          <a:bodyPr/>
          <a:lstStyle/>
          <a:p>
            <a:r>
              <a:rPr lang="ar-SA" sz="3200" dirty="0">
                <a:solidFill>
                  <a:prstClr val="black"/>
                </a:solidFill>
              </a:rPr>
              <a:t> الوظائف   </a:t>
            </a:r>
            <a:r>
              <a:rPr lang="ar-SA" sz="3200" dirty="0" smtClean="0">
                <a:solidFill>
                  <a:prstClr val="black"/>
                </a:solidFill>
              </a:rPr>
              <a:t>                         </a:t>
            </a:r>
            <a:r>
              <a:rPr lang="en-GB" sz="3200" dirty="0" smtClean="0">
                <a:solidFill>
                  <a:prstClr val="black"/>
                </a:solidFill>
              </a:rPr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4050752"/>
            <a:ext cx="2634072" cy="1220105"/>
          </a:xfrm>
        </p:spPr>
        <p:txBody>
          <a:bodyPr>
            <a:noAutofit/>
          </a:bodyPr>
          <a:lstStyle/>
          <a:p>
            <a:pPr marL="0" lvl="0" indent="0" algn="r">
              <a:buClr>
                <a:srgbClr val="AA2B1E"/>
              </a:buClr>
              <a:buNone/>
            </a:pPr>
            <a:r>
              <a:rPr lang="ar-SA" sz="1600" dirty="0" smtClean="0">
                <a:solidFill>
                  <a:prstClr val="black"/>
                </a:solidFill>
              </a:rPr>
              <a:t>أنقر على الخلية </a:t>
            </a:r>
          </a:p>
          <a:p>
            <a:pPr marL="0" lvl="0" indent="0" algn="r">
              <a:buClr>
                <a:srgbClr val="AA2B1E"/>
              </a:buClr>
              <a:buNone/>
            </a:pPr>
            <a:r>
              <a:rPr lang="en-GB" sz="1600" dirty="0" smtClean="0">
                <a:solidFill>
                  <a:prstClr val="black"/>
                </a:solidFill>
              </a:rPr>
              <a:t>E7</a:t>
            </a:r>
          </a:p>
          <a:p>
            <a:pPr marL="0" lvl="0" indent="0" algn="r">
              <a:buClr>
                <a:srgbClr val="AA2B1E"/>
              </a:buClr>
              <a:buNone/>
            </a:pPr>
            <a:r>
              <a:rPr lang="ar-SA" sz="1600" dirty="0" smtClean="0">
                <a:solidFill>
                  <a:prstClr val="black"/>
                </a:solidFill>
              </a:rPr>
              <a:t>وأكتب </a:t>
            </a:r>
            <a:r>
              <a:rPr lang="ar-SA" sz="1600" dirty="0">
                <a:solidFill>
                  <a:prstClr val="black"/>
                </a:solidFill>
              </a:rPr>
              <a:t>المعالدلة </a:t>
            </a:r>
            <a:r>
              <a:rPr lang="ar-SA" sz="1600" dirty="0" smtClean="0">
                <a:solidFill>
                  <a:prstClr val="black"/>
                </a:solidFill>
              </a:rPr>
              <a:t>التالية</a:t>
            </a:r>
            <a:endParaRPr lang="ar-SA" sz="1600" dirty="0" smtClean="0"/>
          </a:p>
          <a:p>
            <a:pPr marL="0" indent="0" algn="r">
              <a:buNone/>
            </a:pPr>
            <a:r>
              <a:rPr lang="en-GB" sz="1600" dirty="0" smtClean="0"/>
              <a:t>=SYD(B7;D7;C7;4)</a:t>
            </a:r>
          </a:p>
          <a:p>
            <a:pPr marL="0" indent="0" algn="r">
              <a:buNone/>
            </a:pP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21914" y="1369466"/>
            <a:ext cx="6965245" cy="739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ar-SA" sz="2800" dirty="0" smtClean="0">
                <a:solidFill>
                  <a:srgbClr val="C00000"/>
                </a:solidFill>
              </a:rPr>
              <a:t>وظائف حساب قسط الإستهلاك: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64088" y="2252692"/>
            <a:ext cx="2304256" cy="11763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Brush Script MT" pitchFamily="66" charset="0"/>
              <a:buNone/>
            </a:pPr>
            <a:r>
              <a:rPr lang="ar-SA" sz="1600" dirty="0" smtClean="0"/>
              <a:t>أنقر الخلية 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en-GB" sz="1600" dirty="0" smtClean="0"/>
              <a:t>E4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ar-SA" sz="1600" dirty="0" smtClean="0"/>
              <a:t>وأكتب المعالدلة التالية:</a:t>
            </a:r>
            <a:endParaRPr lang="en-GB" sz="1600" dirty="0" smtClean="0"/>
          </a:p>
          <a:p>
            <a:pPr marL="0" indent="0" algn="r">
              <a:buFont typeface="Brush Script MT" pitchFamily="66" charset="0"/>
              <a:buNone/>
            </a:pPr>
            <a:r>
              <a:rPr lang="en-GB" sz="1600" dirty="0" smtClean="0"/>
              <a:t>=DDB(B4;D4;C4;4) </a:t>
            </a:r>
            <a:endParaRPr lang="en-GB" sz="1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049436" y="4060949"/>
            <a:ext cx="2634072" cy="12099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ar-SA" sz="1600" dirty="0" smtClean="0">
                <a:solidFill>
                  <a:prstClr val="black"/>
                </a:solidFill>
              </a:rPr>
              <a:t>أنقر الخلية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1600" dirty="0" smtClean="0">
                <a:solidFill>
                  <a:prstClr val="black"/>
                </a:solidFill>
              </a:rPr>
              <a:t>E6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ar-SA" sz="1600" dirty="0" smtClean="0">
                <a:solidFill>
                  <a:prstClr val="black"/>
                </a:solidFill>
              </a:rPr>
              <a:t>وأكتب المعالدلة :</a:t>
            </a:r>
            <a:endParaRPr lang="en-GB" sz="1600" dirty="0" smtClean="0">
              <a:solidFill>
                <a:prstClr val="black"/>
              </a:solidFill>
            </a:endParaRP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1600" dirty="0" smtClean="0">
                <a:solidFill>
                  <a:prstClr val="black"/>
                </a:solidFill>
              </a:rPr>
              <a:t>=SLN(B6; D6; C6)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endParaRPr lang="en-GB" sz="1600" dirty="0" smtClean="0">
              <a:solidFill>
                <a:prstClr val="black"/>
              </a:solidFill>
            </a:endParaRPr>
          </a:p>
          <a:p>
            <a:pPr marL="0" indent="0" algn="r">
              <a:buFont typeface="Brush Script MT" pitchFamily="66" charset="0"/>
              <a:buNone/>
            </a:pP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47664" y="2252692"/>
            <a:ext cx="2634072" cy="13298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ar-SA" sz="1600" dirty="0" smtClean="0">
                <a:solidFill>
                  <a:prstClr val="black"/>
                </a:solidFill>
              </a:rPr>
              <a:t>أنقر الخلية 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1600" dirty="0" smtClean="0">
                <a:solidFill>
                  <a:prstClr val="black"/>
                </a:solidFill>
              </a:rPr>
              <a:t>E5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ar-SA" sz="1600" dirty="0" smtClean="0">
                <a:solidFill>
                  <a:prstClr val="black"/>
                </a:solidFill>
              </a:rPr>
              <a:t>وأكتب المعالدلة التالية</a:t>
            </a:r>
            <a:endParaRPr lang="en-GB" sz="1600" dirty="0" smtClean="0">
              <a:solidFill>
                <a:prstClr val="black"/>
              </a:solidFill>
            </a:endParaRP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1600" dirty="0" smtClean="0">
                <a:solidFill>
                  <a:prstClr val="black"/>
                </a:solidFill>
              </a:rPr>
              <a:t>=DB(B5;D5; C5;4)</a:t>
            </a:r>
            <a:r>
              <a:rPr lang="en-GB" sz="1600" dirty="0" smtClean="0"/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7735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439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>
            <a:normAutofit/>
          </a:bodyPr>
          <a:lstStyle/>
          <a:p>
            <a:r>
              <a:rPr lang="ar-SA" sz="3600" dirty="0"/>
              <a:t>اساسيات برنامج اكسل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772816"/>
            <a:ext cx="6912768" cy="432048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dirty="0" smtClean="0"/>
              <a:t>1- تشغيل برنامج صفحات الإنتشار اكسل </a:t>
            </a:r>
          </a:p>
          <a:p>
            <a:pPr marL="0" indent="0" algn="r">
              <a:buNone/>
            </a:pPr>
            <a:r>
              <a:rPr lang="ar-SA" dirty="0" smtClean="0"/>
              <a:t>2- التعرف على واجهة البرنامج الرئيسية</a:t>
            </a:r>
          </a:p>
          <a:p>
            <a:pPr marL="0" indent="0" algn="r">
              <a:buNone/>
            </a:pPr>
            <a:r>
              <a:rPr lang="ar-SA" dirty="0"/>
              <a:t>3</a:t>
            </a:r>
            <a:r>
              <a:rPr lang="ar-SA" dirty="0" smtClean="0"/>
              <a:t>- التعرف على اهم الاوامر الموجودة فى برنامج الاكسل</a:t>
            </a:r>
          </a:p>
          <a:p>
            <a:pPr marL="0" indent="0" algn="r">
              <a:buNone/>
            </a:pPr>
            <a:r>
              <a:rPr lang="ar-SA" dirty="0" smtClean="0"/>
              <a:t>4-ادخال </a:t>
            </a:r>
            <a:r>
              <a:rPr lang="ar-SA" dirty="0"/>
              <a:t>البيانات الى الخلايا سواء كانت كلمات أو ارقام أو معدلات </a:t>
            </a:r>
          </a:p>
          <a:p>
            <a:pPr marL="0" indent="0" algn="r">
              <a:buNone/>
            </a:pPr>
            <a:r>
              <a:rPr lang="ar-SA" dirty="0" smtClean="0"/>
              <a:t>5-التعرف </a:t>
            </a:r>
            <a:r>
              <a:rPr lang="ar-SA" dirty="0"/>
              <a:t>على تغيير لون الخط ، لون الخلية ، وإضافة إطار للخلية ودمج الخلايا ، وتغيير اتجاه ورقة العمل في اكسل سواء كانت من اليمين الى اليسار او </a:t>
            </a:r>
            <a:r>
              <a:rPr lang="ar-SA" dirty="0" smtClean="0"/>
              <a:t>العكس </a:t>
            </a:r>
            <a:endParaRPr lang="ar-SA" dirty="0"/>
          </a:p>
          <a:p>
            <a:pPr marL="0" indent="0" algn="r">
              <a:buNone/>
            </a:pPr>
            <a:r>
              <a:rPr lang="ar-SA" dirty="0" smtClean="0"/>
              <a:t>6-العمليات </a:t>
            </a:r>
            <a:r>
              <a:rPr lang="ar-SA" dirty="0"/>
              <a:t>الحسابية </a:t>
            </a:r>
          </a:p>
          <a:p>
            <a:pPr marL="0" indent="0" algn="r">
              <a:buNone/>
            </a:pPr>
            <a:r>
              <a:rPr lang="ar-SA" dirty="0" smtClean="0"/>
              <a:t>7- تغيير اسم المصنف (الملف)</a:t>
            </a:r>
          </a:p>
          <a:p>
            <a:pPr marL="0" indent="0" algn="r">
              <a:buNone/>
            </a:pPr>
            <a:r>
              <a:rPr lang="ar-SA" dirty="0" smtClean="0"/>
              <a:t>8- الخروج من برنامج اكسل </a:t>
            </a:r>
          </a:p>
        </p:txBody>
      </p:sp>
    </p:spTree>
    <p:extLst>
      <p:ext uri="{BB962C8B-B14F-4D97-AF65-F5344CB8AC3E}">
        <p14:creationId xmlns:p14="http://schemas.microsoft.com/office/powerpoint/2010/main" val="106811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التعرف </a:t>
            </a:r>
            <a:r>
              <a:rPr lang="ar-SA" sz="3600" dirty="0"/>
              <a:t>على واجهة البرنامج </a:t>
            </a:r>
            <a:r>
              <a:rPr lang="ar-SA" sz="3600" dirty="0" smtClean="0"/>
              <a:t>الرئيسية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119257"/>
            <a:ext cx="7200800" cy="360381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800" dirty="0" smtClean="0"/>
              <a:t>الخلايا</a:t>
            </a:r>
            <a:r>
              <a:rPr lang="en-GB" sz="2800" dirty="0" smtClean="0"/>
              <a:t>     Cells </a:t>
            </a:r>
            <a:endParaRPr lang="ar-SA" sz="2800" dirty="0" smtClean="0"/>
          </a:p>
          <a:p>
            <a:pPr marL="0" indent="0" algn="r">
              <a:buNone/>
            </a:pPr>
            <a:r>
              <a:rPr lang="ar-SA" sz="2800" dirty="0" smtClean="0"/>
              <a:t>النطاق </a:t>
            </a:r>
            <a:r>
              <a:rPr lang="en-GB" sz="2800" dirty="0" smtClean="0"/>
              <a:t>    Range of Cells </a:t>
            </a:r>
          </a:p>
          <a:p>
            <a:pPr marL="0" indent="0" algn="r">
              <a:buNone/>
            </a:pPr>
            <a:r>
              <a:rPr lang="ar-SA" sz="2800" dirty="0" smtClean="0"/>
              <a:t>دفتر </a:t>
            </a:r>
            <a:r>
              <a:rPr lang="ar-SA" sz="2800" dirty="0"/>
              <a:t>العمل </a:t>
            </a:r>
            <a:r>
              <a:rPr lang="en-GB" sz="2800" dirty="0" smtClean="0"/>
              <a:t>  </a:t>
            </a:r>
            <a:r>
              <a:rPr lang="ar-SA" sz="2800" dirty="0" smtClean="0"/>
              <a:t>    </a:t>
            </a:r>
            <a:r>
              <a:rPr lang="en-GB" sz="2800" dirty="0" smtClean="0"/>
              <a:t>   Work Book</a:t>
            </a:r>
          </a:p>
          <a:p>
            <a:pPr marL="0" indent="0" algn="r">
              <a:buNone/>
            </a:pPr>
            <a:r>
              <a:rPr lang="ar-SA" sz="2800" dirty="0" smtClean="0"/>
              <a:t>   التحرك داخل ورقة العمل </a:t>
            </a:r>
            <a:r>
              <a:rPr lang="en-GB" sz="2800" dirty="0" smtClean="0"/>
              <a:t>Moving around in a sheet</a:t>
            </a:r>
          </a:p>
          <a:p>
            <a:pPr marL="0" indent="0" algn="r">
              <a:buNone/>
            </a:pPr>
            <a:r>
              <a:rPr lang="en-GB" sz="2800" dirty="0" smtClean="0"/>
              <a:t>    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4101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767" y="1052736"/>
            <a:ext cx="6965245" cy="883226"/>
          </a:xfrm>
        </p:spPr>
        <p:txBody>
          <a:bodyPr>
            <a:normAutofit/>
          </a:bodyPr>
          <a:lstStyle/>
          <a:p>
            <a:r>
              <a:rPr lang="ar-SA" sz="2800" dirty="0"/>
              <a:t> إدخال وتنقيح البيانات </a:t>
            </a:r>
            <a:r>
              <a:rPr lang="en-GB" sz="2800" dirty="0"/>
              <a:t>Entering and Editing Data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5215895"/>
              </p:ext>
            </p:extLst>
          </p:nvPr>
        </p:nvGraphicFramePr>
        <p:xfrm>
          <a:off x="1187626" y="2924944"/>
          <a:ext cx="6840760" cy="21602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88957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قيمة المبيعات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سعر الوحدة</a:t>
                      </a:r>
                      <a:r>
                        <a:rPr lang="ar-SA" baseline="0" dirty="0" smtClean="0"/>
                        <a:t> بالريال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عدد الوحدات المباعة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التاريخ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اسم العميل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09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12000000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03/01/37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شركة ماجد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09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18300000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150000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15/01/37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مؤسسة أية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09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3570000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300001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22/01/37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مصنع أمل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627784" y="2396234"/>
            <a:ext cx="38192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000" dirty="0" smtClean="0"/>
              <a:t>يومية المبيعات الأجلة عن شهر محرم 1437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4127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>
            <a:normAutofit/>
          </a:bodyPr>
          <a:lstStyle/>
          <a:p>
            <a:r>
              <a:rPr lang="ar-SA" sz="3200" dirty="0" smtClean="0"/>
              <a:t>أهم </a:t>
            </a:r>
            <a:r>
              <a:rPr lang="ar-SA" sz="3200" dirty="0"/>
              <a:t>الاوامر الموجودة فى برنامج الاكسل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SA" dirty="0" smtClean="0"/>
              <a:t>         إصدار الأوامر </a:t>
            </a:r>
            <a:r>
              <a:rPr lang="en-GB" dirty="0" smtClean="0"/>
              <a:t>Choosing commands</a:t>
            </a:r>
          </a:p>
          <a:p>
            <a:pPr marL="0" indent="0" algn="r">
              <a:buNone/>
            </a:pPr>
            <a:r>
              <a:rPr lang="ar-SA" dirty="0" smtClean="0"/>
              <a:t>       مسح محتويات الخلايا</a:t>
            </a:r>
            <a:r>
              <a:rPr lang="en-GB" dirty="0" smtClean="0"/>
              <a:t>Clear</a:t>
            </a:r>
          </a:p>
          <a:p>
            <a:pPr marL="0" indent="0" algn="r">
              <a:buNone/>
            </a:pPr>
            <a:r>
              <a:rPr lang="ar-SA" dirty="0" smtClean="0"/>
              <a:t>     حذف الخلايا </a:t>
            </a:r>
            <a:r>
              <a:rPr lang="en-GB" dirty="0" smtClean="0"/>
              <a:t>Delete</a:t>
            </a:r>
          </a:p>
          <a:p>
            <a:pPr marL="0" indent="0" algn="r">
              <a:buNone/>
            </a:pPr>
            <a:r>
              <a:rPr lang="ar-SA" dirty="0" smtClean="0"/>
              <a:t>       نسخ الخلايا</a:t>
            </a:r>
            <a:r>
              <a:rPr lang="en-GB" dirty="0" smtClean="0"/>
              <a:t>Copy</a:t>
            </a:r>
          </a:p>
          <a:p>
            <a:pPr marL="0" indent="0" algn="r">
              <a:buNone/>
            </a:pPr>
            <a:r>
              <a:rPr lang="ar-SA" dirty="0" smtClean="0"/>
              <a:t>      نقل الخلايا </a:t>
            </a:r>
            <a:r>
              <a:rPr lang="en-GB" dirty="0" smtClean="0"/>
              <a:t>Move</a:t>
            </a:r>
          </a:p>
          <a:p>
            <a:pPr marL="0" indent="0" algn="r">
              <a:buNone/>
            </a:pPr>
            <a:r>
              <a:rPr lang="ar-SA" dirty="0" smtClean="0"/>
              <a:t>   إدراج صف أوعمود</a:t>
            </a:r>
            <a:r>
              <a:rPr lang="en-GB" dirty="0" smtClean="0"/>
              <a:t>Inserting row or column</a:t>
            </a:r>
          </a:p>
          <a:p>
            <a:pPr marL="0" indent="0" algn="r">
              <a:buNone/>
            </a:pPr>
            <a:r>
              <a:rPr lang="ar-SA" dirty="0" smtClean="0"/>
              <a:t>    حذف صف </a:t>
            </a:r>
            <a:r>
              <a:rPr lang="ar-SA" dirty="0"/>
              <a:t>أوعمود</a:t>
            </a:r>
            <a:r>
              <a:rPr lang="en-GB" dirty="0" smtClean="0"/>
              <a:t>Deleting row </a:t>
            </a:r>
            <a:r>
              <a:rPr lang="en-GB" dirty="0"/>
              <a:t>or column</a:t>
            </a:r>
          </a:p>
          <a:p>
            <a:pPr marL="0" indent="0" algn="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46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1"/>
          </a:xfrm>
        </p:spPr>
        <p:txBody>
          <a:bodyPr>
            <a:normAutofit/>
          </a:bodyPr>
          <a:lstStyle/>
          <a:p>
            <a:r>
              <a:rPr lang="ar-SA" sz="2800" dirty="0"/>
              <a:t> العمليات الحسابية</a:t>
            </a:r>
            <a:r>
              <a:rPr lang="en-GB" sz="2800" dirty="0"/>
              <a:t>Mathematical </a:t>
            </a:r>
            <a:r>
              <a:rPr lang="en-GB" sz="2800" dirty="0" smtClean="0"/>
              <a:t>Operations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1871" y="1556793"/>
            <a:ext cx="6696744" cy="864096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ar-SA" sz="2200" dirty="0" smtClean="0">
                <a:solidFill>
                  <a:srgbClr val="C00000"/>
                </a:solidFill>
              </a:rPr>
              <a:t>مثال</a:t>
            </a:r>
            <a:r>
              <a:rPr lang="ar-SA" sz="2200" dirty="0" smtClean="0"/>
              <a:t> : إذا أردنا حساب قيمة المبيعات لكل عمود في يويمية المبيعات الآجلة نحتاج لضرب السعر في عدد الوحات المباعة لكل عميل.</a:t>
            </a:r>
          </a:p>
          <a:p>
            <a:pPr marL="0" indent="0" algn="r">
              <a:buNone/>
            </a:pPr>
            <a:endParaRPr lang="en-GB" sz="2200" dirty="0" smtClean="0"/>
          </a:p>
          <a:p>
            <a:pPr marL="0" indent="0" algn="r">
              <a:buNone/>
            </a:pPr>
            <a:r>
              <a:rPr lang="en-GB" sz="2200" dirty="0" smtClean="0"/>
              <a:t>  </a:t>
            </a:r>
            <a:endParaRPr lang="en-GB" sz="2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01374" y="2492896"/>
            <a:ext cx="6696744" cy="36724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Brush Script MT" pitchFamily="66" charset="0"/>
              <a:buNone/>
            </a:pPr>
            <a:r>
              <a:rPr lang="ar-SA" sz="2200" dirty="0" smtClean="0"/>
              <a:t>ضع المؤشر بالخلية </a:t>
            </a:r>
            <a:r>
              <a:rPr lang="en-GB" sz="2200" dirty="0" smtClean="0"/>
              <a:t> </a:t>
            </a:r>
            <a:endParaRPr lang="ar-SA" sz="2200" dirty="0" smtClean="0"/>
          </a:p>
          <a:p>
            <a:pPr marL="0" indent="0" algn="r">
              <a:buFont typeface="Brush Script MT" pitchFamily="66" charset="0"/>
              <a:buNone/>
            </a:pPr>
            <a:r>
              <a:rPr lang="en-GB" sz="2200" dirty="0" smtClean="0"/>
              <a:t>G5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ar-SA" sz="2200" dirty="0" smtClean="0"/>
              <a:t>ثم أكتب المعادلة 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en-GB" sz="2200" dirty="0" smtClean="0"/>
              <a:t>=F5*E5</a:t>
            </a:r>
            <a:endParaRPr lang="ar-SA" sz="2200" dirty="0" smtClean="0"/>
          </a:p>
          <a:p>
            <a:pPr marL="0" indent="0" algn="r">
              <a:buFont typeface="Brush Script MT" pitchFamily="66" charset="0"/>
              <a:buNone/>
            </a:pPr>
            <a:r>
              <a:rPr lang="ar-SA" sz="2200" dirty="0" smtClean="0"/>
              <a:t>ثم امسك مقبض الخلية 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en-GB" sz="2200" dirty="0" smtClean="0"/>
              <a:t>G5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ar-SA" sz="2200" dirty="0" smtClean="0"/>
              <a:t>واسحب إلى أسفل لنسخ المعادلة السابقة إلى الخليتين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en-GB" sz="2200" dirty="0" smtClean="0"/>
              <a:t>G6:G7</a:t>
            </a:r>
          </a:p>
          <a:p>
            <a:pPr marL="0" indent="0" algn="r">
              <a:buFont typeface="Brush Script MT" pitchFamily="66" charset="0"/>
              <a:buNone/>
            </a:pPr>
            <a:r>
              <a:rPr lang="ar-SA" sz="2200" dirty="0" smtClean="0"/>
              <a:t>ولتحصل على قيمة المبيعات لكل عمود. </a:t>
            </a:r>
          </a:p>
          <a:p>
            <a:pPr marL="0" indent="0" algn="r">
              <a:buFont typeface="Brush Script MT" pitchFamily="66" charset="0"/>
              <a:buNone/>
            </a:pPr>
            <a:endParaRPr lang="en-GB" sz="2200" dirty="0" smtClean="0"/>
          </a:p>
          <a:p>
            <a:pPr marL="0" indent="0" algn="r">
              <a:buFont typeface="Brush Script MT" pitchFamily="66" charset="0"/>
              <a:buNone/>
            </a:pPr>
            <a:endParaRPr lang="en-GB" sz="2200" dirty="0" smtClean="0"/>
          </a:p>
          <a:p>
            <a:pPr marL="0" indent="0" algn="r">
              <a:buFont typeface="Brush Script MT" pitchFamily="66" charset="0"/>
              <a:buNone/>
            </a:pPr>
            <a:endParaRPr lang="en-GB" sz="2200" dirty="0" smtClean="0"/>
          </a:p>
          <a:p>
            <a:pPr marL="0" indent="0" algn="r">
              <a:buFont typeface="Brush Script MT" pitchFamily="66" charset="0"/>
              <a:buNone/>
            </a:pPr>
            <a:r>
              <a:rPr lang="en-GB" sz="2200" dirty="0" smtClean="0"/>
              <a:t> 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59917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1"/>
          </a:xfrm>
        </p:spPr>
        <p:txBody>
          <a:bodyPr>
            <a:normAutofit/>
          </a:bodyPr>
          <a:lstStyle/>
          <a:p>
            <a:r>
              <a:rPr lang="ar-SA" sz="2800" dirty="0"/>
              <a:t> العمليات الحسابية</a:t>
            </a:r>
            <a:r>
              <a:rPr lang="en-GB" sz="2800" dirty="0"/>
              <a:t>Mathematical </a:t>
            </a:r>
            <a:r>
              <a:rPr lang="en-GB" sz="2800" dirty="0" smtClean="0"/>
              <a:t>Operations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163" y="1772816"/>
            <a:ext cx="6696744" cy="576063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ar-SA" sz="2200" dirty="0" smtClean="0">
                <a:solidFill>
                  <a:srgbClr val="C00000"/>
                </a:solidFill>
              </a:rPr>
              <a:t>مثال</a:t>
            </a:r>
            <a:r>
              <a:rPr lang="ar-SA" sz="2200" dirty="0" smtClean="0"/>
              <a:t> : الآن إفترض أننا نرغب في الحصول على إجمالي قيمة المبيعات .</a:t>
            </a:r>
            <a:r>
              <a:rPr lang="en-GB" sz="2200" dirty="0" smtClean="0"/>
              <a:t>  </a:t>
            </a:r>
            <a:endParaRPr lang="en-GB" sz="2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01374" y="2492896"/>
            <a:ext cx="6696744" cy="25202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ar-SA" sz="2200" dirty="0" smtClean="0">
                <a:solidFill>
                  <a:prstClr val="black"/>
                </a:solidFill>
              </a:rPr>
              <a:t>أنقر الخلية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2200" dirty="0" smtClean="0">
                <a:solidFill>
                  <a:prstClr val="black"/>
                </a:solidFill>
              </a:rPr>
              <a:t>G8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ar-SA" sz="2200" dirty="0" smtClean="0">
                <a:solidFill>
                  <a:prstClr val="black"/>
                </a:solidFill>
              </a:rPr>
              <a:t>ثم أكتب المعادلة 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2200" dirty="0" smtClean="0">
                <a:solidFill>
                  <a:prstClr val="black"/>
                </a:solidFill>
              </a:rPr>
              <a:t>=G5+G6+G7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ar-SA" sz="2200" dirty="0" smtClean="0">
                <a:solidFill>
                  <a:prstClr val="black"/>
                </a:solidFill>
              </a:rPr>
              <a:t>ثم اضغط 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2200" dirty="0" smtClean="0">
                <a:solidFill>
                  <a:prstClr val="black"/>
                </a:solidFill>
              </a:rPr>
              <a:t>Enter </a:t>
            </a:r>
            <a:endParaRPr lang="ar-SA" sz="2200" dirty="0" smtClean="0">
              <a:solidFill>
                <a:prstClr val="black"/>
              </a:solidFill>
            </a:endParaRP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endParaRPr lang="en-GB" sz="2200" dirty="0" smtClean="0">
              <a:solidFill>
                <a:prstClr val="black"/>
              </a:solidFill>
            </a:endParaRP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endParaRPr lang="en-GB" sz="2200" dirty="0" smtClean="0">
              <a:solidFill>
                <a:prstClr val="black"/>
              </a:solidFill>
            </a:endParaRP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endParaRPr lang="en-GB" sz="2200" dirty="0" smtClean="0">
              <a:solidFill>
                <a:prstClr val="black"/>
              </a:solidFill>
            </a:endParaRP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2200" dirty="0" smtClean="0">
                <a:solidFill>
                  <a:prstClr val="black"/>
                </a:solidFill>
              </a:rPr>
              <a:t>  </a:t>
            </a:r>
            <a:endParaRPr lang="en-GB" sz="2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0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1"/>
          </a:xfrm>
        </p:spPr>
        <p:txBody>
          <a:bodyPr>
            <a:normAutofit/>
          </a:bodyPr>
          <a:lstStyle/>
          <a:p>
            <a:r>
              <a:rPr lang="ar-SA" sz="2800" dirty="0"/>
              <a:t> العمليات الحسابية</a:t>
            </a:r>
            <a:r>
              <a:rPr lang="en-GB" sz="2800" dirty="0"/>
              <a:t>Mathematical </a:t>
            </a:r>
            <a:r>
              <a:rPr lang="en-GB" sz="2800" dirty="0" smtClean="0"/>
              <a:t>Operations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163" y="1772816"/>
            <a:ext cx="6696744" cy="576063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ar-SA" sz="2200" dirty="0" smtClean="0">
                <a:solidFill>
                  <a:srgbClr val="C00000"/>
                </a:solidFill>
              </a:rPr>
              <a:t>مثال</a:t>
            </a:r>
            <a:r>
              <a:rPr lang="ar-SA" sz="2200" dirty="0" smtClean="0"/>
              <a:t> :افترض أنك تريد الحصول على متوسط سعر يسع الوحدة .</a:t>
            </a:r>
            <a:r>
              <a:rPr lang="en-GB" sz="2200" dirty="0" smtClean="0"/>
              <a:t>  </a:t>
            </a:r>
            <a:endParaRPr lang="en-GB" sz="2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01374" y="2492896"/>
            <a:ext cx="6696744" cy="25202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ar-SA" sz="2200" dirty="0" smtClean="0">
                <a:solidFill>
                  <a:prstClr val="black"/>
                </a:solidFill>
              </a:rPr>
              <a:t>أنقر الخلية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2200" dirty="0" smtClean="0">
                <a:solidFill>
                  <a:prstClr val="black"/>
                </a:solidFill>
              </a:rPr>
              <a:t>F8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ar-SA" sz="2200" dirty="0" smtClean="0">
                <a:solidFill>
                  <a:prstClr val="black"/>
                </a:solidFill>
              </a:rPr>
              <a:t>ثم أكتب المعادلة 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2200" dirty="0" smtClean="0">
                <a:solidFill>
                  <a:prstClr val="black"/>
                </a:solidFill>
              </a:rPr>
              <a:t>=(F5+F6+F7)/3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ar-SA" sz="2200" dirty="0" smtClean="0">
                <a:solidFill>
                  <a:prstClr val="black"/>
                </a:solidFill>
              </a:rPr>
              <a:t>ثم اضغط </a:t>
            </a: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2200" dirty="0" smtClean="0">
                <a:solidFill>
                  <a:prstClr val="black"/>
                </a:solidFill>
              </a:rPr>
              <a:t>Enter </a:t>
            </a:r>
            <a:endParaRPr lang="ar-SA" sz="2200" dirty="0" smtClean="0">
              <a:solidFill>
                <a:prstClr val="black"/>
              </a:solidFill>
            </a:endParaRP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endParaRPr lang="en-GB" sz="2200" dirty="0" smtClean="0">
              <a:solidFill>
                <a:prstClr val="black"/>
              </a:solidFill>
            </a:endParaRP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endParaRPr lang="en-GB" sz="2200" dirty="0" smtClean="0">
              <a:solidFill>
                <a:prstClr val="black"/>
              </a:solidFill>
            </a:endParaRP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endParaRPr lang="en-GB" sz="2200" dirty="0" smtClean="0">
              <a:solidFill>
                <a:prstClr val="black"/>
              </a:solidFill>
            </a:endParaRPr>
          </a:p>
          <a:p>
            <a:pPr marL="0" indent="0" algn="r">
              <a:buClr>
                <a:srgbClr val="AA2B1E"/>
              </a:buClr>
              <a:buFont typeface="Brush Script MT" pitchFamily="66" charset="0"/>
              <a:buNone/>
            </a:pPr>
            <a:r>
              <a:rPr lang="en-GB" sz="2200" dirty="0" smtClean="0">
                <a:solidFill>
                  <a:prstClr val="black"/>
                </a:solidFill>
              </a:rPr>
              <a:t>  </a:t>
            </a:r>
            <a:endParaRPr lang="en-GB" sz="2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00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811217"/>
          </a:xfrm>
        </p:spPr>
        <p:txBody>
          <a:bodyPr>
            <a:normAutofit/>
          </a:bodyPr>
          <a:lstStyle/>
          <a:p>
            <a:r>
              <a:rPr lang="ar-SA" sz="3200" dirty="0"/>
              <a:t> </a:t>
            </a:r>
            <a:r>
              <a:rPr lang="ar-SA" sz="3200" dirty="0" smtClean="0"/>
              <a:t>الوظائف                            </a:t>
            </a:r>
            <a:r>
              <a:rPr lang="en-GB" sz="3200" dirty="0"/>
              <a:t>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132856"/>
            <a:ext cx="6696744" cy="1656183"/>
          </a:xfrm>
        </p:spPr>
        <p:txBody>
          <a:bodyPr/>
          <a:lstStyle/>
          <a:p>
            <a:pPr marL="0" indent="0" algn="r">
              <a:buNone/>
            </a:pPr>
            <a:r>
              <a:rPr lang="ar-SA" dirty="0" smtClean="0">
                <a:solidFill>
                  <a:prstClr val="black"/>
                </a:solidFill>
              </a:rPr>
              <a:t>- الوظائف عبارة عن معادلات سابقة الإعداد لإجراء عمليات حسابية معيارية (نمطية) </a:t>
            </a:r>
          </a:p>
          <a:p>
            <a:pPr marL="0" indent="0" algn="r">
              <a:buNone/>
            </a:pPr>
            <a:r>
              <a:rPr lang="ar-SA" dirty="0" smtClean="0">
                <a:solidFill>
                  <a:prstClr val="black"/>
                </a:solidFill>
              </a:rPr>
              <a:t>- تستخدم الوظائف لسرعة وتبسيط إجراء العمليات الحسابية التي يصعب تكوين معادلة لها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7254298" y="4653136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276523" y="4653136"/>
            <a:ext cx="18002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7254298" y="4797152"/>
            <a:ext cx="18002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254298" y="4869160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39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479</TotalTime>
  <Words>662</Words>
  <Application>Microsoft Office PowerPoint</Application>
  <PresentationFormat>عرض على الشاشة (4:3)</PresentationFormat>
  <Paragraphs>195</Paragraphs>
  <Slides>17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4" baseType="lpstr">
      <vt:lpstr>Arial</vt:lpstr>
      <vt:lpstr>Brush Script MT</vt:lpstr>
      <vt:lpstr>Constantia</vt:lpstr>
      <vt:lpstr>Franklin Gothic Book</vt:lpstr>
      <vt:lpstr>Majalla UI</vt:lpstr>
      <vt:lpstr>Rage Italic</vt:lpstr>
      <vt:lpstr>Pushpin</vt:lpstr>
      <vt:lpstr>تطبيقات محاسبية بالحاسب </vt:lpstr>
      <vt:lpstr>اساسيات برنامج اكسل</vt:lpstr>
      <vt:lpstr>التعرف على واجهة البرنامج الرئيسية</vt:lpstr>
      <vt:lpstr> إدخال وتنقيح البيانات Entering and Editing Data</vt:lpstr>
      <vt:lpstr>أهم الاوامر الموجودة فى برنامج الاكسل</vt:lpstr>
      <vt:lpstr> العمليات الحسابيةMathematical Operations</vt:lpstr>
      <vt:lpstr> العمليات الحسابيةMathematical Operations</vt:lpstr>
      <vt:lpstr> العمليات الحسابيةMathematical Operations</vt:lpstr>
      <vt:lpstr> الوظائف                            Functions</vt:lpstr>
      <vt:lpstr> الوظائف                            Functions</vt:lpstr>
      <vt:lpstr> الوظائف                            Functions</vt:lpstr>
      <vt:lpstr> الوظائف                            Functions</vt:lpstr>
      <vt:lpstr> الوظائف                            Functions</vt:lpstr>
      <vt:lpstr> الوظائف                            Functions</vt:lpstr>
      <vt:lpstr> الوظائف                            Functions</vt:lpstr>
      <vt:lpstr> الوظائف                            Functions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تطبيقات محاسبية بالحاسب</dc:title>
  <dc:creator>abeer</dc:creator>
  <cp:lastModifiedBy>me user</cp:lastModifiedBy>
  <cp:revision>24</cp:revision>
  <dcterms:created xsi:type="dcterms:W3CDTF">2016-01-30T15:39:53Z</dcterms:created>
  <dcterms:modified xsi:type="dcterms:W3CDTF">2016-10-12T17:40:03Z</dcterms:modified>
</cp:coreProperties>
</file>