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8" r:id="rId2"/>
    <p:sldId id="260" r:id="rId3"/>
    <p:sldId id="261" r:id="rId4"/>
    <p:sldId id="276" r:id="rId5"/>
    <p:sldId id="262" r:id="rId6"/>
    <p:sldId id="266" r:id="rId7"/>
    <p:sldId id="263" r:id="rId8"/>
    <p:sldId id="277" r:id="rId9"/>
    <p:sldId id="275" r:id="rId10"/>
    <p:sldId id="267" r:id="rId11"/>
    <p:sldId id="269" r:id="rId12"/>
    <p:sldId id="274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61" autoAdjust="0"/>
  </p:normalViewPr>
  <p:slideViewPr>
    <p:cSldViewPr>
      <p:cViewPr varScale="1"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D5C766-1A0C-4714-BE16-4D999E1D734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51F14A-01F5-422A-8FA4-1B127AF5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cold-and-flu/tc/sore-throat-topic-overview" TargetMode="External"/><Relationship Id="rId2" Type="http://schemas.openxmlformats.org/officeDocument/2006/relationships/hyperlink" Target="http://www.webmd.com/brain/picture-of-the-e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Lymph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fluid derived from tissue fluid that flows through lymphatic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vessels,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returning to the venous bloodstream.</a:t>
            </a:r>
          </a:p>
          <a:p>
            <a:pPr algn="l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It is clear, colourless fluid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Lymphatic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vessels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absorb excess interstitial fluid and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fluid (lymph)  to ducts that drain into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veins.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lymphatic system returns protein and excess interstitial fluid to the circulation.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0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Picture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576103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60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5486399" cy="6858000"/>
          </a:xfrm>
        </p:spPr>
      </p:pic>
    </p:spTree>
    <p:extLst>
      <p:ext uri="{BB962C8B-B14F-4D97-AF65-F5344CB8AC3E}">
        <p14:creationId xmlns="" xmlns:p14="http://schemas.microsoft.com/office/powerpoint/2010/main" val="31263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lymph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47180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4572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https://www.youtube.com/watch?v=Kh-XdNnTZUo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038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1" descr="0303lymp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891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153400" cy="6858000"/>
          </a:xfrm>
        </p:spPr>
        <p:txBody>
          <a:bodyPr>
            <a:normAutofit/>
          </a:bodyPr>
          <a:lstStyle/>
          <a:p>
            <a:pPr marL="82296" indent="0"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Function of lymphatic system:</a:t>
            </a:r>
          </a:p>
          <a:p>
            <a:pPr marL="82296" indent="0" algn="l">
              <a:buNone/>
            </a:pPr>
            <a:endParaRPr lang="ar-SA" dirty="0" smtClean="0"/>
          </a:p>
          <a:p>
            <a:pPr marL="82296" indent="0" algn="l">
              <a:buNone/>
            </a:pPr>
            <a:r>
              <a:rPr lang="en-US" dirty="0" smtClean="0"/>
              <a:t>1) Brings materials back to the blood system.</a:t>
            </a:r>
          </a:p>
          <a:p>
            <a:pPr marL="82296" indent="0" algn="l">
              <a:buNone/>
            </a:pPr>
            <a:r>
              <a:rPr lang="en-US" dirty="0" smtClean="0"/>
              <a:t>- carries fluid from tissue spaces back to the blood.</a:t>
            </a:r>
          </a:p>
          <a:p>
            <a:pPr marL="82296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82296" indent="0" algn="l">
              <a:buNone/>
            </a:pPr>
            <a:endParaRPr lang="en-US" dirty="0"/>
          </a:p>
          <a:p>
            <a:pPr marL="82296" indent="0" algn="l">
              <a:buNone/>
            </a:pPr>
            <a:r>
              <a:rPr lang="en-US" dirty="0" smtClean="0"/>
              <a:t> 2) Immunity:</a:t>
            </a:r>
          </a:p>
          <a:p>
            <a:pPr marL="82296" indent="0" algn="l">
              <a:buNone/>
            </a:pPr>
            <a:r>
              <a:rPr lang="en-US" dirty="0"/>
              <a:t> </a:t>
            </a:r>
            <a:r>
              <a:rPr lang="en-US" dirty="0" smtClean="0"/>
              <a:t>  Its cells – called lymphocytes – help to provide immunological defense against disease</a:t>
            </a:r>
          </a:p>
          <a:p>
            <a:pPr marL="609600" indent="-609600" algn="l"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b="1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26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077200" cy="6858000"/>
          </a:xfrm>
        </p:spPr>
        <p:txBody>
          <a:bodyPr/>
          <a:lstStyle/>
          <a:p>
            <a:pPr marL="82296" indent="0" algn="l">
              <a:buNone/>
            </a:pPr>
            <a:r>
              <a:rPr lang="en-US" dirty="0" smtClean="0"/>
              <a:t>3) Lipid absorption:</a:t>
            </a:r>
          </a:p>
          <a:p>
            <a:pPr marL="82296" indent="0" algn="l">
              <a:buNone/>
            </a:pPr>
            <a:endParaRPr lang="en-US" dirty="0" smtClean="0"/>
          </a:p>
          <a:p>
            <a:pPr marL="82296" indent="0" algn="l">
              <a:buNone/>
            </a:pPr>
            <a:r>
              <a:rPr lang="en-US" dirty="0"/>
              <a:t> </a:t>
            </a:r>
            <a:r>
              <a:rPr lang="en-US" dirty="0" smtClean="0"/>
              <a:t> Lacteals found in the small intestine absorb dietary lipids that can not be absorbed by the blood capillaries.</a:t>
            </a:r>
            <a:endParaRPr lang="en-US" dirty="0"/>
          </a:p>
        </p:txBody>
      </p:sp>
      <p:pic>
        <p:nvPicPr>
          <p:cNvPr id="4" name="Picture 3" descr="lacteal-in-intes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286000"/>
            <a:ext cx="5994400" cy="4359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81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4) To maintain the pressure and volume of the extracellular fluid by returning excess water and dissolved substances from the interstitial fluid to the circulation. 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077200" cy="6775862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 algn="l">
              <a:buNone/>
            </a:pPr>
            <a:r>
              <a:rPr lang="en-US" dirty="0" smtClean="0"/>
              <a:t>- As blood moves through the circulatory system, fluids and small molecules pass from plasma into the surrounding tissues.</a:t>
            </a:r>
          </a:p>
          <a:p>
            <a:pPr marL="82296" indent="0" algn="l">
              <a:buNone/>
            </a:pPr>
            <a:endParaRPr lang="en-US" dirty="0" smtClean="0"/>
          </a:p>
          <a:p>
            <a:pPr marL="82296" indent="0" algn="l">
              <a:buNone/>
            </a:pPr>
            <a:r>
              <a:rPr lang="en-US" dirty="0" smtClean="0"/>
              <a:t>- Fluids and some blood proteins that leak from the capillaries into the interstitial fluids are returned to the blood via the lymphatic system.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714488" cy="6248400"/>
          </a:xfrm>
        </p:spPr>
        <p:txBody>
          <a:bodyPr/>
          <a:lstStyle/>
          <a:p>
            <a:pPr marL="82296" indent="0" algn="l">
              <a:buNone/>
            </a:pPr>
            <a:r>
              <a:rPr lang="en-US" dirty="0" smtClean="0"/>
              <a:t>Fluids enter this system by diffusing into tiny lymph capillaries.</a:t>
            </a:r>
          </a:p>
          <a:p>
            <a:pPr algn="l">
              <a:buFontTx/>
              <a:buChar char="-"/>
            </a:pPr>
            <a:r>
              <a:rPr lang="en-US" u="sng" dirty="0" smtClean="0"/>
              <a:t>Once inside the lymphatic system, the </a:t>
            </a:r>
            <a:endParaRPr lang="ar-SA" u="sng" dirty="0" smtClean="0"/>
          </a:p>
          <a:p>
            <a:pPr algn="l">
              <a:buFontTx/>
              <a:buChar char="-"/>
            </a:pPr>
            <a:r>
              <a:rPr lang="en-US" u="sng" dirty="0" smtClean="0"/>
              <a:t>fluid is called </a:t>
            </a:r>
            <a:r>
              <a:rPr lang="en-US" b="1" u="sng" dirty="0" smtClean="0"/>
              <a:t>lymph</a:t>
            </a:r>
            <a:r>
              <a:rPr lang="en-US" u="sng" dirty="0" smtClean="0"/>
              <a:t>, </a:t>
            </a:r>
          </a:p>
          <a:p>
            <a:pPr algn="l">
              <a:buFontTx/>
              <a:buChar char="-"/>
            </a:pPr>
            <a:r>
              <a:rPr lang="en-US" dirty="0" smtClean="0"/>
              <a:t>Lymph vessels have valves that prevent the 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backflow of fluid toward the capillaries. </a:t>
            </a:r>
          </a:p>
          <a:p>
            <a:pPr marL="82296" indent="0" algn="l">
              <a:buNone/>
            </a:pPr>
            <a:endParaRPr lang="en-US" dirty="0" smtClean="0"/>
          </a:p>
        </p:txBody>
      </p:sp>
      <p:pic>
        <p:nvPicPr>
          <p:cNvPr id="4" name="Picture 3" descr="lymph-duc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429000"/>
            <a:ext cx="4191000" cy="30326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46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7498080" cy="64770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b="1" dirty="0" smtClean="0"/>
              <a:t>Lymph filtered through lymph node</a:t>
            </a:r>
            <a:r>
              <a:rPr lang="en-US" dirty="0" smtClean="0"/>
              <a:t>.</a:t>
            </a:r>
          </a:p>
          <a:p>
            <a:pPr algn="l">
              <a:buFontTx/>
              <a:buChar char="-"/>
            </a:pPr>
            <a:r>
              <a:rPr lang="en-US" dirty="0" smtClean="0"/>
              <a:t>Inside the lymph node connective tissue </a:t>
            </a:r>
          </a:p>
          <a:p>
            <a:pPr marL="82296" indent="0" algn="l">
              <a:buNone/>
            </a:pPr>
            <a:r>
              <a:rPr lang="en-US" dirty="0" smtClean="0"/>
              <a:t> filled with </a:t>
            </a:r>
            <a:r>
              <a:rPr lang="en-US" u="sng" dirty="0" smtClean="0"/>
              <a:t>white blood cells </a:t>
            </a:r>
            <a:r>
              <a:rPr lang="en-US" dirty="0" smtClean="0"/>
              <a:t>specialized for defense</a:t>
            </a:r>
          </a:p>
          <a:p>
            <a:pPr marL="82296" indent="0" algn="l">
              <a:buNone/>
            </a:pPr>
            <a:endParaRPr lang="en-US" dirty="0" smtClean="0"/>
          </a:p>
          <a:p>
            <a:pPr marL="82296" indent="0" algn="l">
              <a:buNone/>
            </a:pPr>
            <a:r>
              <a:rPr lang="en-US" dirty="0" smtClean="0"/>
              <a:t>-</a:t>
            </a:r>
            <a:r>
              <a:rPr lang="en-US" u="sng" dirty="0" smtClean="0"/>
              <a:t>Clusters of lymph nodes </a:t>
            </a:r>
            <a:r>
              <a:rPr lang="en-US" dirty="0" smtClean="0"/>
              <a:t>are found scattered around the body especially in the armpits, neck, chest, and abdomen.</a:t>
            </a:r>
          </a:p>
          <a:p>
            <a:pPr marL="82296" indent="0" algn="l">
              <a:buNone/>
            </a:pPr>
            <a:endParaRPr lang="en-US" dirty="0"/>
          </a:p>
          <a:p>
            <a:pPr marL="82296" indent="0" algn="l">
              <a:buNone/>
            </a:pPr>
            <a:endParaRPr lang="en-US" dirty="0" smtClean="0"/>
          </a:p>
          <a:p>
            <a:pPr marL="82296" indent="0" algn="l">
              <a:buNone/>
            </a:pPr>
            <a:r>
              <a:rPr lang="en-US" dirty="0" smtClean="0"/>
              <a:t>-When the body is fighting an infection, these cells multiply, and the lymph nodes become swollen.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58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ucture-of-a-Lymph-No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516662"/>
            <a:ext cx="5867400" cy="57317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endParaRPr lang="en-GB" b="1" dirty="0" smtClean="0"/>
          </a:p>
          <a:p>
            <a:pPr algn="l" rtl="0"/>
            <a:r>
              <a:rPr lang="en-GB" dirty="0" smtClean="0"/>
              <a:t>Lymph nodes often swell in one location when a problem such as an injury, infection, or tumour develops in or near the lymph node. Which lymph nodes are swollen can help identify the problem.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b="1" dirty="0" smtClean="0"/>
              <a:t>For example; </a:t>
            </a:r>
            <a:r>
              <a:rPr lang="en-GB" dirty="0" smtClean="0"/>
              <a:t>the glands on either side of the neck, under the jaw, or behind the </a:t>
            </a:r>
            <a:r>
              <a:rPr lang="en-GB" dirty="0" smtClean="0">
                <a:hlinkClick r:id="rId2"/>
              </a:rPr>
              <a:t>ears</a:t>
            </a:r>
            <a:r>
              <a:rPr lang="en-GB" dirty="0" smtClean="0"/>
              <a:t> commonly swell when you have a cold or </a:t>
            </a:r>
            <a:r>
              <a:rPr lang="en-GB" dirty="0" smtClean="0">
                <a:hlinkClick r:id="rId3"/>
              </a:rPr>
              <a:t>sore throat</a:t>
            </a:r>
            <a:r>
              <a:rPr lang="en-GB" b="1" dirty="0" smtClean="0"/>
              <a:t>. </a:t>
            </a:r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What causes swollen lymph nodes?</a:t>
            </a:r>
            <a:br>
              <a:rPr lang="en-GB" sz="4400" dirty="0" smtClean="0"/>
            </a:b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</TotalTime>
  <Words>389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What causes swollen lymph nodes?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29</cp:revision>
  <dcterms:created xsi:type="dcterms:W3CDTF">2015-09-13T13:42:54Z</dcterms:created>
  <dcterms:modified xsi:type="dcterms:W3CDTF">2016-11-27T07:02:35Z</dcterms:modified>
</cp:coreProperties>
</file>