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sldIdLst>
    <p:sldId id="258" r:id="rId2"/>
    <p:sldId id="260" r:id="rId3"/>
    <p:sldId id="261" r:id="rId4"/>
    <p:sldId id="276" r:id="rId5"/>
    <p:sldId id="262" r:id="rId6"/>
    <p:sldId id="266" r:id="rId7"/>
    <p:sldId id="263" r:id="rId8"/>
    <p:sldId id="277" r:id="rId9"/>
    <p:sldId id="275" r:id="rId10"/>
    <p:sldId id="267" r:id="rId11"/>
    <p:sldId id="269" r:id="rId12"/>
    <p:sldId id="274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261" autoAdjust="0"/>
  </p:normalViewPr>
  <p:slideViewPr>
    <p:cSldViewPr>
      <p:cViewPr varScale="1">
        <p:scale>
          <a:sx n="80" d="100"/>
          <a:sy n="80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D5C766-1A0C-4714-BE16-4D999E1D7343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E51F14A-01F5-422A-8FA4-1B127AF5A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5C766-1A0C-4714-BE16-4D999E1D7343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51F14A-01F5-422A-8FA4-1B127AF5A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5C766-1A0C-4714-BE16-4D999E1D7343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51F14A-01F5-422A-8FA4-1B127AF5A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5C766-1A0C-4714-BE16-4D999E1D7343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51F14A-01F5-422A-8FA4-1B127AF5AE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5C766-1A0C-4714-BE16-4D999E1D7343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51F14A-01F5-422A-8FA4-1B127AF5AE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5C766-1A0C-4714-BE16-4D999E1D7343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51F14A-01F5-422A-8FA4-1B127AF5AE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5C766-1A0C-4714-BE16-4D999E1D7343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51F14A-01F5-422A-8FA4-1B127AF5A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5C766-1A0C-4714-BE16-4D999E1D7343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51F14A-01F5-422A-8FA4-1B127AF5AE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5C766-1A0C-4714-BE16-4D999E1D7343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51F14A-01F5-422A-8FA4-1B127AF5A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4D5C766-1A0C-4714-BE16-4D999E1D7343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51F14A-01F5-422A-8FA4-1B127AF5A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D5C766-1A0C-4714-BE16-4D999E1D7343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E51F14A-01F5-422A-8FA4-1B127AF5AE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4D5C766-1A0C-4714-BE16-4D999E1D7343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E51F14A-01F5-422A-8FA4-1B127AF5A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md.com/cold-and-flu/tc/sore-throat-topic-overview" TargetMode="External"/><Relationship Id="rId2" Type="http://schemas.openxmlformats.org/officeDocument/2006/relationships/hyperlink" Target="http://www.webmd.com/brain/picture-of-the-ea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Lymph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is fluid derived from tissue fluid that flows through lymphatic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vessels,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returning to the venous bloodstream.</a:t>
            </a:r>
          </a:p>
          <a:p>
            <a:pPr algn="l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 It is clear, colourless fluid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- Lymphatic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vessels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absorb excess interstitial fluid and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transport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 fluid (lymph)  to ducts that drain into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veins.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lymphatic system returns protein and excess interstitial fluid to the circulation.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308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Picture5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0"/>
            <a:ext cx="5761038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3602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0"/>
            <a:ext cx="5486399" cy="6858000"/>
          </a:xfrm>
        </p:spPr>
      </p:pic>
    </p:spTree>
    <p:extLst>
      <p:ext uri="{BB962C8B-B14F-4D97-AF65-F5344CB8AC3E}">
        <p14:creationId xmlns="" xmlns:p14="http://schemas.microsoft.com/office/powerpoint/2010/main" val="312637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 descr="lymph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471805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5800" y="4572000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https://www.youtube.com/watch?v=Kh-XdNnTZUo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10389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1" descr="0303lymph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8910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153400" cy="6858000"/>
          </a:xfrm>
        </p:spPr>
        <p:txBody>
          <a:bodyPr>
            <a:normAutofit/>
          </a:bodyPr>
          <a:lstStyle/>
          <a:p>
            <a:pPr marL="82296" indent="0" algn="l">
              <a:buNone/>
            </a:pPr>
            <a:r>
              <a:rPr lang="en-US" u="sng" dirty="0" smtClean="0">
                <a:solidFill>
                  <a:srgbClr val="0070C0"/>
                </a:solidFill>
              </a:rPr>
              <a:t>Function of lymphatic system:</a:t>
            </a:r>
          </a:p>
          <a:p>
            <a:pPr marL="82296" indent="0" algn="l">
              <a:buNone/>
            </a:pPr>
            <a:endParaRPr lang="ar-SA" dirty="0" smtClean="0"/>
          </a:p>
          <a:p>
            <a:pPr marL="82296" indent="0" algn="l">
              <a:buNone/>
            </a:pPr>
            <a:r>
              <a:rPr lang="en-US" dirty="0" smtClean="0"/>
              <a:t>1) Brings materials back to the blood system.</a:t>
            </a:r>
          </a:p>
          <a:p>
            <a:pPr marL="82296" indent="0" algn="l">
              <a:buNone/>
            </a:pPr>
            <a:r>
              <a:rPr lang="en-US" dirty="0" smtClean="0"/>
              <a:t>- carries fluid from tissue spaces back to the blood.</a:t>
            </a:r>
          </a:p>
          <a:p>
            <a:pPr marL="82296" indent="0" algn="l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</a:p>
          <a:p>
            <a:pPr marL="82296" indent="0" algn="l">
              <a:buNone/>
            </a:pPr>
            <a:endParaRPr lang="en-US" dirty="0"/>
          </a:p>
          <a:p>
            <a:pPr marL="82296" indent="0" algn="l">
              <a:buNone/>
            </a:pPr>
            <a:r>
              <a:rPr lang="en-US" dirty="0" smtClean="0"/>
              <a:t> 2) Immunity:</a:t>
            </a:r>
          </a:p>
          <a:p>
            <a:pPr marL="82296" indent="0" algn="l">
              <a:buNone/>
            </a:pPr>
            <a:r>
              <a:rPr lang="en-US" dirty="0"/>
              <a:t> </a:t>
            </a:r>
            <a:r>
              <a:rPr lang="en-US" dirty="0" smtClean="0"/>
              <a:t>  Its cells – called lymphocytes – help to provide immunological defense against disease</a:t>
            </a:r>
          </a:p>
          <a:p>
            <a:pPr marL="609600" indent="-609600" algn="l">
              <a:lnSpc>
                <a:spcPct val="90000"/>
              </a:lnSpc>
              <a:buFontTx/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endParaRPr lang="en-GB" b="1" i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GB" b="1" i="1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264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077200" cy="6858000"/>
          </a:xfrm>
        </p:spPr>
        <p:txBody>
          <a:bodyPr/>
          <a:lstStyle/>
          <a:p>
            <a:pPr marL="82296" indent="0" algn="l">
              <a:buNone/>
            </a:pPr>
            <a:r>
              <a:rPr lang="en-US" dirty="0" smtClean="0"/>
              <a:t>3) Lipid absorption:</a:t>
            </a:r>
          </a:p>
          <a:p>
            <a:pPr marL="82296" indent="0" algn="l">
              <a:buNone/>
            </a:pPr>
            <a:endParaRPr lang="en-US" dirty="0" smtClean="0"/>
          </a:p>
          <a:p>
            <a:pPr marL="82296" indent="0" algn="l">
              <a:buNone/>
            </a:pPr>
            <a:r>
              <a:rPr lang="en-US" dirty="0"/>
              <a:t> </a:t>
            </a:r>
            <a:r>
              <a:rPr lang="en-US" dirty="0" smtClean="0"/>
              <a:t> Lacteals found in the small intestine absorb dietary lipids that can not be absorbed by the blood capillaries.</a:t>
            </a:r>
            <a:endParaRPr lang="en-US" dirty="0"/>
          </a:p>
        </p:txBody>
      </p:sp>
      <p:pic>
        <p:nvPicPr>
          <p:cNvPr id="4" name="Picture 3" descr="lacteal-in-intest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2286000"/>
            <a:ext cx="5994400" cy="43595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810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4) To maintain the pressure and volume of the extracellular fluid by returning excess water and dissolved substances from the interstitial fluid to the circulation. 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077200" cy="6775862"/>
          </a:xfrm>
        </p:spPr>
        <p:txBody>
          <a:bodyPr/>
          <a:lstStyle/>
          <a:p>
            <a:pPr marL="82296" indent="0">
              <a:buNone/>
            </a:pPr>
            <a:endParaRPr lang="en-US" dirty="0" smtClean="0"/>
          </a:p>
          <a:p>
            <a:pPr marL="82296" indent="0" algn="l">
              <a:buNone/>
            </a:pPr>
            <a:r>
              <a:rPr lang="en-US" dirty="0" smtClean="0"/>
              <a:t>- As blood moves through the circulatory system, fluids and small molecules pass from plasma into the surrounding tissues.</a:t>
            </a:r>
          </a:p>
          <a:p>
            <a:pPr marL="82296" indent="0" algn="l">
              <a:buNone/>
            </a:pPr>
            <a:endParaRPr lang="en-US" dirty="0" smtClean="0"/>
          </a:p>
          <a:p>
            <a:pPr marL="82296" indent="0" algn="l">
              <a:buNone/>
            </a:pPr>
            <a:r>
              <a:rPr lang="en-US" dirty="0" smtClean="0"/>
              <a:t>- Fluids and some blood proteins that leak from the capillaries into the interstitial fluids are returned to the blood via the lymphatic system.</a:t>
            </a: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7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714488" cy="6248400"/>
          </a:xfrm>
        </p:spPr>
        <p:txBody>
          <a:bodyPr/>
          <a:lstStyle/>
          <a:p>
            <a:pPr marL="82296" indent="0" algn="l">
              <a:buNone/>
            </a:pPr>
            <a:r>
              <a:rPr lang="en-US" dirty="0" smtClean="0"/>
              <a:t>Fluids enter this system by diffusing into tiny lymph capillaries.</a:t>
            </a:r>
          </a:p>
          <a:p>
            <a:pPr algn="l">
              <a:buFontTx/>
              <a:buChar char="-"/>
            </a:pPr>
            <a:r>
              <a:rPr lang="en-US" u="sng" dirty="0" smtClean="0"/>
              <a:t>Once inside the lymphatic system, the </a:t>
            </a:r>
            <a:endParaRPr lang="ar-SA" u="sng" dirty="0" smtClean="0"/>
          </a:p>
          <a:p>
            <a:pPr algn="l">
              <a:buFontTx/>
              <a:buChar char="-"/>
            </a:pPr>
            <a:r>
              <a:rPr lang="en-US" u="sng" dirty="0" smtClean="0"/>
              <a:t>fluid is called </a:t>
            </a:r>
            <a:r>
              <a:rPr lang="en-US" b="1" u="sng" dirty="0" smtClean="0"/>
              <a:t>lymph</a:t>
            </a:r>
            <a:r>
              <a:rPr lang="en-US" u="sng" dirty="0" smtClean="0"/>
              <a:t>, </a:t>
            </a:r>
          </a:p>
          <a:p>
            <a:pPr algn="l">
              <a:buFontTx/>
              <a:buChar char="-"/>
            </a:pPr>
            <a:r>
              <a:rPr lang="en-US" dirty="0" smtClean="0"/>
              <a:t>Lymph vessels have valves that prevent the </a:t>
            </a:r>
            <a:endParaRPr lang="ar-SA" dirty="0" smtClean="0"/>
          </a:p>
          <a:p>
            <a:pPr algn="l">
              <a:buNone/>
            </a:pPr>
            <a:r>
              <a:rPr lang="en-US" dirty="0" smtClean="0"/>
              <a:t>backflow of fluid toward the capillaries. </a:t>
            </a:r>
          </a:p>
          <a:p>
            <a:pPr marL="82296" indent="0" algn="l">
              <a:buNone/>
            </a:pPr>
            <a:endParaRPr lang="en-US" dirty="0" smtClean="0"/>
          </a:p>
        </p:txBody>
      </p:sp>
      <p:pic>
        <p:nvPicPr>
          <p:cNvPr id="4" name="Picture 3" descr="lymph-duct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3429000"/>
            <a:ext cx="4191000" cy="30326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4467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7498080" cy="6477000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en-US" b="1" dirty="0" smtClean="0"/>
              <a:t>Lymph filtered through lymph node</a:t>
            </a:r>
            <a:r>
              <a:rPr lang="en-US" dirty="0" smtClean="0"/>
              <a:t>.</a:t>
            </a:r>
          </a:p>
          <a:p>
            <a:pPr algn="l">
              <a:buFontTx/>
              <a:buChar char="-"/>
            </a:pPr>
            <a:r>
              <a:rPr lang="en-US" dirty="0" smtClean="0"/>
              <a:t>Inside the lymph node connective tissue </a:t>
            </a:r>
          </a:p>
          <a:p>
            <a:pPr marL="82296" indent="0" algn="l">
              <a:buNone/>
            </a:pPr>
            <a:r>
              <a:rPr lang="en-US" dirty="0" smtClean="0"/>
              <a:t> filled with </a:t>
            </a:r>
            <a:r>
              <a:rPr lang="en-US" u="sng" dirty="0" smtClean="0"/>
              <a:t>white blood cells </a:t>
            </a:r>
            <a:r>
              <a:rPr lang="en-US" dirty="0" smtClean="0"/>
              <a:t>specialized for defense</a:t>
            </a:r>
          </a:p>
          <a:p>
            <a:pPr marL="82296" indent="0" algn="l">
              <a:buNone/>
            </a:pPr>
            <a:endParaRPr lang="en-US" dirty="0" smtClean="0"/>
          </a:p>
          <a:p>
            <a:pPr marL="82296" indent="0" algn="l">
              <a:buNone/>
            </a:pPr>
            <a:r>
              <a:rPr lang="en-US" dirty="0" smtClean="0"/>
              <a:t>-</a:t>
            </a:r>
            <a:r>
              <a:rPr lang="en-US" u="sng" dirty="0" smtClean="0"/>
              <a:t>Clusters of lymph nodes </a:t>
            </a:r>
            <a:r>
              <a:rPr lang="en-US" dirty="0" smtClean="0"/>
              <a:t>are found scattered around the body especially in the armpits, neck, chest, and abdomen.</a:t>
            </a:r>
          </a:p>
          <a:p>
            <a:pPr marL="82296" indent="0" algn="l">
              <a:buNone/>
            </a:pPr>
            <a:endParaRPr lang="en-US" dirty="0"/>
          </a:p>
          <a:p>
            <a:pPr marL="82296" indent="0" algn="l">
              <a:buNone/>
            </a:pPr>
            <a:endParaRPr lang="en-US" dirty="0" smtClean="0"/>
          </a:p>
          <a:p>
            <a:pPr marL="82296" indent="0" algn="l">
              <a:buNone/>
            </a:pPr>
            <a:r>
              <a:rPr lang="en-US" dirty="0" smtClean="0"/>
              <a:t>-When the body is fighting an infection, these cells multiply, and the lymph nodes become swollen.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585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tructure-of-a-Lymph-No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516662"/>
            <a:ext cx="5867400" cy="57317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endParaRPr lang="en-GB" b="1" dirty="0" smtClean="0"/>
          </a:p>
          <a:p>
            <a:pPr algn="l" rtl="0"/>
            <a:r>
              <a:rPr lang="en-GB" dirty="0" smtClean="0"/>
              <a:t>Lymph nodes often swell in one location when a problem such as an injury, infection, or tumour develops in or near the lymph node. Which lymph nodes are swollen can help identify the problem.</a:t>
            </a:r>
          </a:p>
          <a:p>
            <a:pPr algn="l" rtl="0"/>
            <a:endParaRPr lang="en-GB" dirty="0" smtClean="0"/>
          </a:p>
          <a:p>
            <a:pPr algn="l" rtl="0"/>
            <a:r>
              <a:rPr lang="en-GB" b="1" dirty="0" smtClean="0"/>
              <a:t>For example; </a:t>
            </a:r>
            <a:r>
              <a:rPr lang="en-GB" dirty="0" smtClean="0"/>
              <a:t>the glands on either side of the neck, under the jaw, or behind the </a:t>
            </a:r>
            <a:r>
              <a:rPr lang="en-GB" dirty="0" smtClean="0">
                <a:hlinkClick r:id="rId2"/>
              </a:rPr>
              <a:t>ears</a:t>
            </a:r>
            <a:r>
              <a:rPr lang="en-GB" dirty="0" smtClean="0"/>
              <a:t> commonly swell when you have a cold or </a:t>
            </a:r>
            <a:r>
              <a:rPr lang="en-GB" dirty="0" smtClean="0">
                <a:hlinkClick r:id="rId3"/>
              </a:rPr>
              <a:t>sore throat</a:t>
            </a:r>
            <a:r>
              <a:rPr lang="en-GB" b="1" dirty="0" smtClean="0"/>
              <a:t>. </a:t>
            </a:r>
          </a:p>
          <a:p>
            <a:pPr algn="l" rtl="0"/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4400" dirty="0" smtClean="0"/>
              <a:t>What causes swollen lymph nodes?</a:t>
            </a:r>
            <a:br>
              <a:rPr lang="en-GB" sz="4400" dirty="0" smtClean="0"/>
            </a:b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296</TotalTime>
  <Words>389</Words>
  <Application>Microsoft Office PowerPoint</Application>
  <PresentationFormat>On-screen Show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What causes swollen lymph nodes? 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AAN</dc:creator>
  <cp:lastModifiedBy>aalbity</cp:lastModifiedBy>
  <cp:revision>29</cp:revision>
  <dcterms:created xsi:type="dcterms:W3CDTF">2015-09-13T13:42:54Z</dcterms:created>
  <dcterms:modified xsi:type="dcterms:W3CDTF">2016-11-27T07:02:35Z</dcterms:modified>
</cp:coreProperties>
</file>