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2"/>
  </p:notesMasterIdLst>
  <p:sldIdLst>
    <p:sldId id="256" r:id="rId2"/>
    <p:sldId id="292" r:id="rId3"/>
    <p:sldId id="293" r:id="rId4"/>
    <p:sldId id="295" r:id="rId5"/>
    <p:sldId id="290" r:id="rId6"/>
    <p:sldId id="291" r:id="rId7"/>
    <p:sldId id="257" r:id="rId8"/>
    <p:sldId id="258" r:id="rId9"/>
    <p:sldId id="261" r:id="rId10"/>
    <p:sldId id="263" r:id="rId11"/>
    <p:sldId id="264" r:id="rId12"/>
    <p:sldId id="296" r:id="rId13"/>
    <p:sldId id="267" r:id="rId14"/>
    <p:sldId id="297" r:id="rId15"/>
    <p:sldId id="299" r:id="rId16"/>
    <p:sldId id="298" r:id="rId17"/>
    <p:sldId id="272" r:id="rId18"/>
    <p:sldId id="282" r:id="rId19"/>
    <p:sldId id="273" r:id="rId20"/>
    <p:sldId id="274" r:id="rId21"/>
    <p:sldId id="275" r:id="rId22"/>
    <p:sldId id="300" r:id="rId23"/>
    <p:sldId id="276" r:id="rId24"/>
    <p:sldId id="301" r:id="rId25"/>
    <p:sldId id="302" r:id="rId26"/>
    <p:sldId id="303" r:id="rId27"/>
    <p:sldId id="304" r:id="rId28"/>
    <p:sldId id="305" r:id="rId29"/>
    <p:sldId id="277" r:id="rId30"/>
    <p:sldId id="279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3" d="100"/>
          <a:sy n="73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6BDF04-85BC-42B1-BD22-CDE5C64C1F6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C148AFD-F7F2-492D-86C9-BD4312BC00CA}">
      <dgm:prSet phldrT="[Text]" custT="1"/>
      <dgm:spPr/>
      <dgm:t>
        <a:bodyPr/>
        <a:lstStyle/>
        <a:p>
          <a:pPr rtl="1"/>
          <a:r>
            <a: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Manual lymph draining(MLD</a:t>
          </a:r>
          <a:endParaRPr lang="ar-EG" sz="2000" b="1" dirty="0"/>
        </a:p>
      </dgm:t>
    </dgm:pt>
    <dgm:pt modelId="{D3E911E7-BAC0-44CC-92F8-1713007928A9}" type="parTrans" cxnId="{39F2AC4D-83C9-432C-9CBA-610F64808842}">
      <dgm:prSet/>
      <dgm:spPr/>
      <dgm:t>
        <a:bodyPr/>
        <a:lstStyle/>
        <a:p>
          <a:pPr rtl="1"/>
          <a:endParaRPr lang="ar-EG"/>
        </a:p>
      </dgm:t>
    </dgm:pt>
    <dgm:pt modelId="{0DD76BA6-3492-4CAD-B3DD-B417BBF9F9E9}" type="sibTrans" cxnId="{39F2AC4D-83C9-432C-9CBA-610F64808842}">
      <dgm:prSet/>
      <dgm:spPr/>
      <dgm:t>
        <a:bodyPr/>
        <a:lstStyle/>
        <a:p>
          <a:pPr rtl="1"/>
          <a:endParaRPr lang="ar-EG"/>
        </a:p>
      </dgm:t>
    </dgm:pt>
    <dgm:pt modelId="{8158FEAA-341A-4D29-828A-C8F4B6754AEC}">
      <dgm:prSet phldrT="[Text]" custT="1"/>
      <dgm:spPr/>
      <dgm:t>
        <a:bodyPr/>
        <a:lstStyle/>
        <a:p>
          <a:pPr rtl="0"/>
          <a:r>
            <a: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Compression therapy </a:t>
          </a:r>
          <a:endParaRPr lang="ar-EG" sz="2000" b="1" dirty="0"/>
        </a:p>
      </dgm:t>
    </dgm:pt>
    <dgm:pt modelId="{92B986B2-8F63-45E4-BBA6-D48E3E6ECCC2}" type="parTrans" cxnId="{A5865414-93DF-47A0-8FF7-32974DDC8EF5}">
      <dgm:prSet/>
      <dgm:spPr/>
      <dgm:t>
        <a:bodyPr/>
        <a:lstStyle/>
        <a:p>
          <a:pPr rtl="1"/>
          <a:endParaRPr lang="ar-EG"/>
        </a:p>
      </dgm:t>
    </dgm:pt>
    <dgm:pt modelId="{91B29B60-5BCB-42C6-8B9B-1B5B4950DA30}" type="sibTrans" cxnId="{A5865414-93DF-47A0-8FF7-32974DDC8EF5}">
      <dgm:prSet/>
      <dgm:spPr/>
      <dgm:t>
        <a:bodyPr/>
        <a:lstStyle/>
        <a:p>
          <a:pPr rtl="1"/>
          <a:endParaRPr lang="ar-EG"/>
        </a:p>
      </dgm:t>
    </dgm:pt>
    <dgm:pt modelId="{6D17C893-D393-49E7-850D-1F2ABE48E33B}">
      <dgm:prSet phldrT="[Text]" custT="1"/>
      <dgm:spPr/>
      <dgm:t>
        <a:bodyPr/>
        <a:lstStyle/>
        <a:p>
          <a:pPr rtl="0"/>
          <a:r>
            <a: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Remedial exercises</a:t>
          </a:r>
          <a:r>
            <a: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 </a:t>
          </a:r>
          <a:endParaRPr lang="ar-EG" sz="1100" dirty="0"/>
        </a:p>
      </dgm:t>
    </dgm:pt>
    <dgm:pt modelId="{7280C69C-E93C-42FA-98B2-1BA44CE5CF35}" type="parTrans" cxnId="{33E327E8-AB36-4BCD-8BF0-A7B6F67E132C}">
      <dgm:prSet/>
      <dgm:spPr/>
      <dgm:t>
        <a:bodyPr/>
        <a:lstStyle/>
        <a:p>
          <a:pPr rtl="1"/>
          <a:endParaRPr lang="ar-EG"/>
        </a:p>
      </dgm:t>
    </dgm:pt>
    <dgm:pt modelId="{E1CD6117-334A-48BE-AC57-11A6B6A76F8B}" type="sibTrans" cxnId="{33E327E8-AB36-4BCD-8BF0-A7B6F67E132C}">
      <dgm:prSet/>
      <dgm:spPr/>
      <dgm:t>
        <a:bodyPr/>
        <a:lstStyle/>
        <a:p>
          <a:pPr rtl="1"/>
          <a:endParaRPr lang="ar-EG"/>
        </a:p>
      </dgm:t>
    </dgm:pt>
    <dgm:pt modelId="{B609AA40-4D2B-4456-B1A4-030F15B7E653}">
      <dgm:prSet custT="1"/>
      <dgm:spPr/>
      <dgm:t>
        <a:bodyPr/>
        <a:lstStyle/>
        <a:p>
          <a:pPr rtl="0"/>
          <a:r>
            <a: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Skin care</a:t>
          </a:r>
          <a:endParaRPr lang="ar-EG" sz="2000" b="1" dirty="0"/>
        </a:p>
      </dgm:t>
    </dgm:pt>
    <dgm:pt modelId="{5D59FE56-8BDE-4B66-A813-BFF82CF506AF}" type="parTrans" cxnId="{E6571478-5F27-40BC-95F0-A4BD3226EED1}">
      <dgm:prSet/>
      <dgm:spPr/>
      <dgm:t>
        <a:bodyPr/>
        <a:lstStyle/>
        <a:p>
          <a:pPr rtl="1"/>
          <a:endParaRPr lang="ar-EG"/>
        </a:p>
      </dgm:t>
    </dgm:pt>
    <dgm:pt modelId="{09EB7DE9-8731-4BA8-B724-D3BAA5CBF68F}" type="sibTrans" cxnId="{E6571478-5F27-40BC-95F0-A4BD3226EED1}">
      <dgm:prSet/>
      <dgm:spPr/>
      <dgm:t>
        <a:bodyPr/>
        <a:lstStyle/>
        <a:p>
          <a:pPr rtl="1"/>
          <a:endParaRPr lang="ar-EG"/>
        </a:p>
      </dgm:t>
    </dgm:pt>
    <dgm:pt modelId="{87DEC666-FE27-432D-BE03-6AA4F3FDA1AE}">
      <dgm:prSet phldrT="[Text]" custT="1"/>
      <dgm:spPr/>
      <dgm:t>
        <a:bodyPr/>
        <a:lstStyle/>
        <a:p>
          <a:pPr rtl="1"/>
          <a:r>
            <a:rPr lang="en-US" sz="2000" b="1" dirty="0" smtClean="0"/>
            <a:t>Elevation </a:t>
          </a:r>
          <a:endParaRPr lang="ar-EG" sz="2000" b="1" dirty="0"/>
        </a:p>
      </dgm:t>
    </dgm:pt>
    <dgm:pt modelId="{9B98F31A-F52A-4FCD-BFA2-2D9A8B203E4B}" type="parTrans" cxnId="{0FB98943-7E5C-4086-B95E-1FBA8A225593}">
      <dgm:prSet/>
      <dgm:spPr/>
      <dgm:t>
        <a:bodyPr/>
        <a:lstStyle/>
        <a:p>
          <a:endParaRPr lang="en-US"/>
        </a:p>
      </dgm:t>
    </dgm:pt>
    <dgm:pt modelId="{F5281DD9-14BF-48C2-9FD7-E892404688BE}" type="sibTrans" cxnId="{0FB98943-7E5C-4086-B95E-1FBA8A225593}">
      <dgm:prSet/>
      <dgm:spPr/>
      <dgm:t>
        <a:bodyPr/>
        <a:lstStyle/>
        <a:p>
          <a:endParaRPr lang="en-US"/>
        </a:p>
      </dgm:t>
    </dgm:pt>
    <dgm:pt modelId="{01B454FE-700F-4570-9520-1695A520FC9C}" type="pres">
      <dgm:prSet presAssocID="{316BDF04-85BC-42B1-BD22-CDE5C64C1F68}" presName="compositeShape" presStyleCnt="0">
        <dgm:presLayoutVars>
          <dgm:chMax val="7"/>
          <dgm:dir/>
          <dgm:resizeHandles val="exact"/>
        </dgm:presLayoutVars>
      </dgm:prSet>
      <dgm:spPr/>
    </dgm:pt>
    <dgm:pt modelId="{BAFA5460-AC51-40CA-B9CC-9196FBB3EBFF}" type="pres">
      <dgm:prSet presAssocID="{BC148AFD-F7F2-492D-86C9-BD4312BC00CA}" presName="circ1" presStyleLbl="vennNode1" presStyleIdx="0" presStyleCnt="5"/>
      <dgm:spPr/>
      <dgm:t>
        <a:bodyPr/>
        <a:lstStyle/>
        <a:p>
          <a:pPr rtl="1"/>
          <a:endParaRPr lang="ar-EG"/>
        </a:p>
      </dgm:t>
    </dgm:pt>
    <dgm:pt modelId="{A0C2896F-0599-4919-AC90-DE0E740D260B}" type="pres">
      <dgm:prSet presAssocID="{BC148AFD-F7F2-492D-86C9-BD4312BC00C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A963E4AD-8567-49E9-A3F1-803E21AAD865}" type="pres">
      <dgm:prSet presAssocID="{87DEC666-FE27-432D-BE03-6AA4F3FDA1AE}" presName="circ2" presStyleLbl="vennNode1" presStyleIdx="1" presStyleCnt="5"/>
      <dgm:spPr/>
    </dgm:pt>
    <dgm:pt modelId="{26AB56AC-2706-4284-8E3C-C4AA3B39AE53}" type="pres">
      <dgm:prSet presAssocID="{87DEC666-FE27-432D-BE03-6AA4F3FDA1A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9D40A1-5E8E-44CF-8EE4-65FD7605DE30}" type="pres">
      <dgm:prSet presAssocID="{8158FEAA-341A-4D29-828A-C8F4B6754AEC}" presName="circ3" presStyleLbl="vennNode1" presStyleIdx="2" presStyleCnt="5"/>
      <dgm:spPr/>
    </dgm:pt>
    <dgm:pt modelId="{70123B25-A36A-47D2-B383-51884F8A57E1}" type="pres">
      <dgm:prSet presAssocID="{8158FEAA-341A-4D29-828A-C8F4B6754AEC}" presName="circ3Tx" presStyleLbl="revTx" presStyleIdx="0" presStyleCnt="0" custScaleX="1477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2AB505-395A-4773-9CBD-D23C11E893BE}" type="pres">
      <dgm:prSet presAssocID="{B609AA40-4D2B-4456-B1A4-030F15B7E653}" presName="circ4" presStyleLbl="vennNode1" presStyleIdx="3" presStyleCnt="5"/>
      <dgm:spPr/>
    </dgm:pt>
    <dgm:pt modelId="{1AD273CF-466F-452F-8873-681B809C0F4F}" type="pres">
      <dgm:prSet presAssocID="{B609AA40-4D2B-4456-B1A4-030F15B7E653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2D3057-5035-4B1E-8698-345F28811E7B}" type="pres">
      <dgm:prSet presAssocID="{6D17C893-D393-49E7-850D-1F2ABE48E33B}" presName="circ5" presStyleLbl="vennNode1" presStyleIdx="4" presStyleCnt="5"/>
      <dgm:spPr/>
    </dgm:pt>
    <dgm:pt modelId="{31778126-0248-452E-AEFF-7EECBFDC1017}" type="pres">
      <dgm:prSet presAssocID="{6D17C893-D393-49E7-850D-1F2ABE48E33B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571478-5F27-40BC-95F0-A4BD3226EED1}" srcId="{316BDF04-85BC-42B1-BD22-CDE5C64C1F68}" destId="{B609AA40-4D2B-4456-B1A4-030F15B7E653}" srcOrd="3" destOrd="0" parTransId="{5D59FE56-8BDE-4B66-A813-BFF82CF506AF}" sibTransId="{09EB7DE9-8731-4BA8-B724-D3BAA5CBF68F}"/>
    <dgm:cxn modelId="{33E327E8-AB36-4BCD-8BF0-A7B6F67E132C}" srcId="{316BDF04-85BC-42B1-BD22-CDE5C64C1F68}" destId="{6D17C893-D393-49E7-850D-1F2ABE48E33B}" srcOrd="4" destOrd="0" parTransId="{7280C69C-E93C-42FA-98B2-1BA44CE5CF35}" sibTransId="{E1CD6117-334A-48BE-AC57-11A6B6A76F8B}"/>
    <dgm:cxn modelId="{252C391F-93BB-4158-A39C-2469547F8D25}" type="presOf" srcId="{87DEC666-FE27-432D-BE03-6AA4F3FDA1AE}" destId="{26AB56AC-2706-4284-8E3C-C4AA3B39AE53}" srcOrd="0" destOrd="0" presId="urn:microsoft.com/office/officeart/2005/8/layout/venn1"/>
    <dgm:cxn modelId="{E9512ADA-B2B9-46A6-905A-E42AC711F2ED}" type="presOf" srcId="{BC148AFD-F7F2-492D-86C9-BD4312BC00CA}" destId="{A0C2896F-0599-4919-AC90-DE0E740D260B}" srcOrd="0" destOrd="0" presId="urn:microsoft.com/office/officeart/2005/8/layout/venn1"/>
    <dgm:cxn modelId="{A5865414-93DF-47A0-8FF7-32974DDC8EF5}" srcId="{316BDF04-85BC-42B1-BD22-CDE5C64C1F68}" destId="{8158FEAA-341A-4D29-828A-C8F4B6754AEC}" srcOrd="2" destOrd="0" parTransId="{92B986B2-8F63-45E4-BBA6-D48E3E6ECCC2}" sibTransId="{91B29B60-5BCB-42C6-8B9B-1B5B4950DA30}"/>
    <dgm:cxn modelId="{4D1C36F3-A602-4F83-AF84-F64DAD8A8B93}" type="presOf" srcId="{6D17C893-D393-49E7-850D-1F2ABE48E33B}" destId="{31778126-0248-452E-AEFF-7EECBFDC1017}" srcOrd="0" destOrd="0" presId="urn:microsoft.com/office/officeart/2005/8/layout/venn1"/>
    <dgm:cxn modelId="{34E162D0-EA28-47D4-9AD5-5A39B98742F9}" type="presOf" srcId="{8158FEAA-341A-4D29-828A-C8F4B6754AEC}" destId="{70123B25-A36A-47D2-B383-51884F8A57E1}" srcOrd="0" destOrd="0" presId="urn:microsoft.com/office/officeart/2005/8/layout/venn1"/>
    <dgm:cxn modelId="{38E55649-BBBB-4074-B71B-B32060211A6A}" type="presOf" srcId="{316BDF04-85BC-42B1-BD22-CDE5C64C1F68}" destId="{01B454FE-700F-4570-9520-1695A520FC9C}" srcOrd="0" destOrd="0" presId="urn:microsoft.com/office/officeart/2005/8/layout/venn1"/>
    <dgm:cxn modelId="{0FB98943-7E5C-4086-B95E-1FBA8A225593}" srcId="{316BDF04-85BC-42B1-BD22-CDE5C64C1F68}" destId="{87DEC666-FE27-432D-BE03-6AA4F3FDA1AE}" srcOrd="1" destOrd="0" parTransId="{9B98F31A-F52A-4FCD-BFA2-2D9A8B203E4B}" sibTransId="{F5281DD9-14BF-48C2-9FD7-E892404688BE}"/>
    <dgm:cxn modelId="{39F2AC4D-83C9-432C-9CBA-610F64808842}" srcId="{316BDF04-85BC-42B1-BD22-CDE5C64C1F68}" destId="{BC148AFD-F7F2-492D-86C9-BD4312BC00CA}" srcOrd="0" destOrd="0" parTransId="{D3E911E7-BAC0-44CC-92F8-1713007928A9}" sibTransId="{0DD76BA6-3492-4CAD-B3DD-B417BBF9F9E9}"/>
    <dgm:cxn modelId="{B22B39C6-5942-4789-8DCC-1D30B6771753}" type="presOf" srcId="{B609AA40-4D2B-4456-B1A4-030F15B7E653}" destId="{1AD273CF-466F-452F-8873-681B809C0F4F}" srcOrd="0" destOrd="0" presId="urn:microsoft.com/office/officeart/2005/8/layout/venn1"/>
    <dgm:cxn modelId="{E17E11FF-F8EE-4FC6-B3C5-C4722FD8B253}" type="presParOf" srcId="{01B454FE-700F-4570-9520-1695A520FC9C}" destId="{BAFA5460-AC51-40CA-B9CC-9196FBB3EBFF}" srcOrd="0" destOrd="0" presId="urn:microsoft.com/office/officeart/2005/8/layout/venn1"/>
    <dgm:cxn modelId="{D1FFEA55-B26A-4015-A558-235F9F13D3CC}" type="presParOf" srcId="{01B454FE-700F-4570-9520-1695A520FC9C}" destId="{A0C2896F-0599-4919-AC90-DE0E740D260B}" srcOrd="1" destOrd="0" presId="urn:microsoft.com/office/officeart/2005/8/layout/venn1"/>
    <dgm:cxn modelId="{6233D6C9-2BD9-439D-BE34-0E90308A66AA}" type="presParOf" srcId="{01B454FE-700F-4570-9520-1695A520FC9C}" destId="{A963E4AD-8567-49E9-A3F1-803E21AAD865}" srcOrd="2" destOrd="0" presId="urn:microsoft.com/office/officeart/2005/8/layout/venn1"/>
    <dgm:cxn modelId="{112366D2-E1B0-4EF8-A81D-48DDD19EE6FB}" type="presParOf" srcId="{01B454FE-700F-4570-9520-1695A520FC9C}" destId="{26AB56AC-2706-4284-8E3C-C4AA3B39AE53}" srcOrd="3" destOrd="0" presId="urn:microsoft.com/office/officeart/2005/8/layout/venn1"/>
    <dgm:cxn modelId="{6496DA3C-3274-4A00-9423-D5FFC30568A2}" type="presParOf" srcId="{01B454FE-700F-4570-9520-1695A520FC9C}" destId="{899D40A1-5E8E-44CF-8EE4-65FD7605DE30}" srcOrd="4" destOrd="0" presId="urn:microsoft.com/office/officeart/2005/8/layout/venn1"/>
    <dgm:cxn modelId="{56CA6A3B-B952-4FD5-94EE-9A8AED0ED7C9}" type="presParOf" srcId="{01B454FE-700F-4570-9520-1695A520FC9C}" destId="{70123B25-A36A-47D2-B383-51884F8A57E1}" srcOrd="5" destOrd="0" presId="urn:microsoft.com/office/officeart/2005/8/layout/venn1"/>
    <dgm:cxn modelId="{B70A35A7-4654-496F-8E76-A85A5A5DB29D}" type="presParOf" srcId="{01B454FE-700F-4570-9520-1695A520FC9C}" destId="{AA2AB505-395A-4773-9CBD-D23C11E893BE}" srcOrd="6" destOrd="0" presId="urn:microsoft.com/office/officeart/2005/8/layout/venn1"/>
    <dgm:cxn modelId="{A2D741FC-A629-44A2-A73D-7A997F2679FC}" type="presParOf" srcId="{01B454FE-700F-4570-9520-1695A520FC9C}" destId="{1AD273CF-466F-452F-8873-681B809C0F4F}" srcOrd="7" destOrd="0" presId="urn:microsoft.com/office/officeart/2005/8/layout/venn1"/>
    <dgm:cxn modelId="{E0AA305E-3CE9-4006-B8E8-27ABFEA54BFB}" type="presParOf" srcId="{01B454FE-700F-4570-9520-1695A520FC9C}" destId="{152D3057-5035-4B1E-8698-345F28811E7B}" srcOrd="8" destOrd="0" presId="urn:microsoft.com/office/officeart/2005/8/layout/venn1"/>
    <dgm:cxn modelId="{3DA6B22D-9975-4503-BE5B-1416AE29846C}" type="presParOf" srcId="{01B454FE-700F-4570-9520-1695A520FC9C}" destId="{31778126-0248-452E-AEFF-7EECBFDC1017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FA5460-AC51-40CA-B9CC-9196FBB3EBFF}">
      <dsp:nvSpPr>
        <dsp:cNvPr id="0" name=""/>
        <dsp:cNvSpPr/>
      </dsp:nvSpPr>
      <dsp:spPr>
        <a:xfrm>
          <a:off x="2648238" y="1221589"/>
          <a:ext cx="1500197" cy="150019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0C2896F-0599-4919-AC90-DE0E740D260B}">
      <dsp:nvSpPr>
        <dsp:cNvPr id="0" name=""/>
        <dsp:cNvSpPr/>
      </dsp:nvSpPr>
      <dsp:spPr>
        <a:xfrm>
          <a:off x="2528222" y="0"/>
          <a:ext cx="1740229" cy="100727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2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Manual lymph draining(MLD</a:t>
          </a:r>
          <a:endParaRPr lang="ar-EG" sz="2000" b="1" kern="1200" dirty="0"/>
        </a:p>
      </dsp:txBody>
      <dsp:txXfrm>
        <a:off x="2528222" y="0"/>
        <a:ext cx="1740229" cy="1007275"/>
      </dsp:txXfrm>
    </dsp:sp>
    <dsp:sp modelId="{A963E4AD-8567-49E9-A3F1-803E21AAD865}">
      <dsp:nvSpPr>
        <dsp:cNvPr id="0" name=""/>
        <dsp:cNvSpPr/>
      </dsp:nvSpPr>
      <dsp:spPr>
        <a:xfrm>
          <a:off x="3218913" y="1636073"/>
          <a:ext cx="1500197" cy="150019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6AB56AC-2706-4284-8E3C-C4AA3B39AE53}">
      <dsp:nvSpPr>
        <dsp:cNvPr id="0" name=""/>
        <dsp:cNvSpPr/>
      </dsp:nvSpPr>
      <dsp:spPr>
        <a:xfrm>
          <a:off x="4838527" y="1328746"/>
          <a:ext cx="1560205" cy="109300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Elevation </a:t>
          </a:r>
          <a:endParaRPr lang="ar-EG" sz="2000" b="1" kern="1200" dirty="0"/>
        </a:p>
      </dsp:txBody>
      <dsp:txXfrm>
        <a:off x="4838527" y="1328746"/>
        <a:ext cx="1560205" cy="1093001"/>
      </dsp:txXfrm>
    </dsp:sp>
    <dsp:sp modelId="{899D40A1-5E8E-44CF-8EE4-65FD7605DE30}">
      <dsp:nvSpPr>
        <dsp:cNvPr id="0" name=""/>
        <dsp:cNvSpPr/>
      </dsp:nvSpPr>
      <dsp:spPr>
        <a:xfrm>
          <a:off x="3001085" y="2307304"/>
          <a:ext cx="1500197" cy="150019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0123B25-A36A-47D2-B383-51884F8A57E1}">
      <dsp:nvSpPr>
        <dsp:cNvPr id="0" name=""/>
        <dsp:cNvSpPr/>
      </dsp:nvSpPr>
      <dsp:spPr>
        <a:xfrm>
          <a:off x="4225653" y="3193278"/>
          <a:ext cx="2305890" cy="109300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2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Compression therapy </a:t>
          </a:r>
          <a:endParaRPr lang="ar-EG" sz="2000" b="1" kern="1200" dirty="0"/>
        </a:p>
      </dsp:txBody>
      <dsp:txXfrm>
        <a:off x="4225653" y="3193278"/>
        <a:ext cx="2305890" cy="1093001"/>
      </dsp:txXfrm>
    </dsp:sp>
    <dsp:sp modelId="{AA2AB505-395A-4773-9CBD-D23C11E893BE}">
      <dsp:nvSpPr>
        <dsp:cNvPr id="0" name=""/>
        <dsp:cNvSpPr/>
      </dsp:nvSpPr>
      <dsp:spPr>
        <a:xfrm>
          <a:off x="2295392" y="2307304"/>
          <a:ext cx="1500197" cy="150019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AD273CF-466F-452F-8873-681B809C0F4F}">
      <dsp:nvSpPr>
        <dsp:cNvPr id="0" name=""/>
        <dsp:cNvSpPr/>
      </dsp:nvSpPr>
      <dsp:spPr>
        <a:xfrm>
          <a:off x="637973" y="3193278"/>
          <a:ext cx="1560205" cy="109300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2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Skin care</a:t>
          </a:r>
          <a:endParaRPr lang="ar-EG" sz="2000" b="1" kern="1200" dirty="0"/>
        </a:p>
      </dsp:txBody>
      <dsp:txXfrm>
        <a:off x="637973" y="3193278"/>
        <a:ext cx="1560205" cy="1093001"/>
      </dsp:txXfrm>
    </dsp:sp>
    <dsp:sp modelId="{152D3057-5035-4B1E-8698-345F28811E7B}">
      <dsp:nvSpPr>
        <dsp:cNvPr id="0" name=""/>
        <dsp:cNvSpPr/>
      </dsp:nvSpPr>
      <dsp:spPr>
        <a:xfrm>
          <a:off x="2077563" y="1636073"/>
          <a:ext cx="1500197" cy="150019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1778126-0248-452E-AEFF-7EECBFDC1017}">
      <dsp:nvSpPr>
        <dsp:cNvPr id="0" name=""/>
        <dsp:cNvSpPr/>
      </dsp:nvSpPr>
      <dsp:spPr>
        <a:xfrm>
          <a:off x="397941" y="1328746"/>
          <a:ext cx="1560205" cy="109300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2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Remedial exercises</a:t>
          </a:r>
          <a:r>
            <a:rPr kumimoji="0" lang="en-US" sz="11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 </a:t>
          </a:r>
          <a:endParaRPr lang="ar-EG" sz="1100" kern="1200" dirty="0"/>
        </a:p>
      </dsp:txBody>
      <dsp:txXfrm>
        <a:off x="397941" y="1328746"/>
        <a:ext cx="1560205" cy="10930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8D28045-AC50-4AA0-BD67-D8A93456F60E}" type="datetimeFigureOut">
              <a:rPr lang="ar-SA" smtClean="0"/>
              <a:pPr/>
              <a:t>09/07/1437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2F0C140-7256-453D-84D1-03C9EFBEE6C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9671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18A23-E519-46D8-9A85-37AD9B890DDB}" type="datetimeFigureOut">
              <a:rPr lang="ar-SA" smtClean="0"/>
              <a:pPr/>
              <a:t>09/07/1437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71B4-9671-4E98-99A9-EF0C28195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18A23-E519-46D8-9A85-37AD9B890DDB}" type="datetimeFigureOut">
              <a:rPr lang="ar-SA" smtClean="0"/>
              <a:pPr/>
              <a:t>09/07/1437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71B4-9671-4E98-99A9-EF0C28195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18A23-E519-46D8-9A85-37AD9B890DDB}" type="datetimeFigureOut">
              <a:rPr lang="ar-SA" smtClean="0"/>
              <a:pPr/>
              <a:t>09/07/1437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71B4-9671-4E98-99A9-EF0C28195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18A23-E519-46D8-9A85-37AD9B890DDB}" type="datetimeFigureOut">
              <a:rPr lang="ar-SA" smtClean="0"/>
              <a:pPr/>
              <a:t>09/07/1437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71B4-9671-4E98-99A9-EF0C28195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18A23-E519-46D8-9A85-37AD9B890DDB}" type="datetimeFigureOut">
              <a:rPr lang="ar-SA" smtClean="0"/>
              <a:pPr/>
              <a:t>09/07/1437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71B4-9671-4E98-99A9-EF0C28195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18A23-E519-46D8-9A85-37AD9B890DDB}" type="datetimeFigureOut">
              <a:rPr lang="ar-SA" smtClean="0"/>
              <a:pPr/>
              <a:t>09/07/1437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71B4-9671-4E98-99A9-EF0C28195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18A23-E519-46D8-9A85-37AD9B890DDB}" type="datetimeFigureOut">
              <a:rPr lang="ar-SA" smtClean="0"/>
              <a:pPr/>
              <a:t>09/07/1437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71B4-9671-4E98-99A9-EF0C28195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18A23-E519-46D8-9A85-37AD9B890DDB}" type="datetimeFigureOut">
              <a:rPr lang="ar-SA" smtClean="0"/>
              <a:pPr/>
              <a:t>09/07/1437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71B4-9671-4E98-99A9-EF0C28195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18A23-E519-46D8-9A85-37AD9B890DDB}" type="datetimeFigureOut">
              <a:rPr lang="ar-SA" smtClean="0"/>
              <a:pPr/>
              <a:t>09/07/1437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71B4-9671-4E98-99A9-EF0C28195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18A23-E519-46D8-9A85-37AD9B890DDB}" type="datetimeFigureOut">
              <a:rPr lang="ar-SA" smtClean="0"/>
              <a:pPr/>
              <a:t>09/07/1437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71B4-9671-4E98-99A9-EF0C28195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18A23-E519-46D8-9A85-37AD9B890DDB}" type="datetimeFigureOut">
              <a:rPr lang="ar-SA" smtClean="0"/>
              <a:pPr/>
              <a:t>09/07/1437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F71B4-9671-4E98-99A9-EF0C28195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18A23-E519-46D8-9A85-37AD9B890DDB}" type="datetimeFigureOut">
              <a:rPr lang="ar-SA" smtClean="0"/>
              <a:pPr/>
              <a:t>09/07/1437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F71B4-9671-4E98-99A9-EF0C2819547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http://en.wikipedia.org/wiki/Elephantiasi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iology.about.com/od/molecularbiology/ss/protein-structure.htm" TargetMode="External"/><Relationship Id="rId2" Type="http://schemas.openxmlformats.org/officeDocument/2006/relationships/hyperlink" Target="http://biology.about.com/od/cellbiology/ss/animal_cell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iology.about.com/od/cellbiology/ss/white-blood-cell.htm" TargetMode="External"/><Relationship Id="rId4" Type="http://schemas.openxmlformats.org/officeDocument/2006/relationships/hyperlink" Target="http://biology.about.com/od/molecularbiology/ss/lipids.htm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horizonmedical.com/compression-device-4-chamber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YG7ccjfzDg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iology.about.com/od/cellbiology/ss/normal-cells-cancer-cells.htm" TargetMode="External"/><Relationship Id="rId2" Type="http://schemas.openxmlformats.org/officeDocument/2006/relationships/hyperlink" Target="http://biology.about.com/od/organsystems/ss/overview-digestive-system.htm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785949"/>
          </a:xfrm>
        </p:spPr>
        <p:txBody>
          <a:bodyPr/>
          <a:lstStyle/>
          <a:p>
            <a:r>
              <a:rPr lang="en-US" b="1" i="1" dirty="0" smtClean="0"/>
              <a:t>Lymphatic disorders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29198"/>
            <a:ext cx="6400800" cy="709602"/>
          </a:xfrm>
        </p:spPr>
        <p:txBody>
          <a:bodyPr/>
          <a:lstStyle/>
          <a:p>
            <a:r>
              <a:rPr lang="en-US" b="1" dirty="0" err="1" smtClean="0">
                <a:latin typeface="Agency FB" pitchFamily="34" charset="0"/>
              </a:rPr>
              <a:t>Dr.Rehab</a:t>
            </a:r>
            <a:r>
              <a:rPr lang="en-US" b="1" dirty="0" smtClean="0">
                <a:latin typeface="Agency FB" pitchFamily="34" charset="0"/>
              </a:rPr>
              <a:t> </a:t>
            </a:r>
            <a:r>
              <a:rPr lang="en-US" b="1" dirty="0" err="1" smtClean="0">
                <a:latin typeface="Agency FB" pitchFamily="34" charset="0"/>
              </a:rPr>
              <a:t>Gwada</a:t>
            </a:r>
            <a:endParaRPr lang="ar-SA" b="1" dirty="0">
              <a:latin typeface="Agency FB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214554"/>
            <a:ext cx="282892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www.lymphedema-therapy.com/images/arm-lymphedema-before-treatment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285992"/>
            <a:ext cx="2571768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381000" algn="l" rtl="0" fontAlgn="base">
              <a:spcAft>
                <a:spcPct val="0"/>
              </a:spcAft>
            </a:pPr>
            <a:r>
              <a:rPr lang="en-US" sz="2800" b="1" i="1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Sign &amp;Symptoms</a:t>
            </a:r>
            <a:endParaRPr lang="ar-SA" sz="2800" b="1" i="1" u="sng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 smtClean="0"/>
              <a:t>Pain </a:t>
            </a:r>
            <a:r>
              <a:rPr lang="en-US" dirty="0"/>
              <a:t>less swelling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 smtClean="0"/>
              <a:t>   Heaviness </a:t>
            </a:r>
            <a:r>
              <a:rPr lang="en-US" dirty="0"/>
              <a:t>and tension in the limb especially at the end of day </a:t>
            </a:r>
            <a:r>
              <a:rPr lang="en-US" dirty="0" smtClean="0"/>
              <a:t>in </a:t>
            </a:r>
            <a:r>
              <a:rPr lang="en-US" dirty="0"/>
              <a:t>hot weather</a:t>
            </a:r>
            <a:r>
              <a:rPr lang="en-US" dirty="0" smtClean="0"/>
              <a:t>.</a:t>
            </a:r>
            <a:r>
              <a:rPr lang="en-US" sz="2900" dirty="0">
                <a:solidFill>
                  <a:prstClr val="black"/>
                </a:solidFill>
              </a:rPr>
              <a:t> ; </a:t>
            </a:r>
            <a:r>
              <a:rPr lang="en-US" sz="2900" dirty="0">
                <a:solidFill>
                  <a:srgbClr val="0000FF"/>
                </a:solidFill>
              </a:rPr>
              <a:t>sense of fullness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/>
              <a:t>Positive </a:t>
            </a:r>
            <a:r>
              <a:rPr lang="en-US" dirty="0" err="1"/>
              <a:t>Stemmar</a:t>
            </a:r>
            <a:r>
              <a:rPr lang="en-US" dirty="0"/>
              <a:t> sign.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Loss </a:t>
            </a:r>
            <a:r>
              <a:rPr lang="en-US" dirty="0"/>
              <a:t>of muscular strength , flexibility and ROM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/>
              <a:t>Usually unilateral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/>
              <a:t>Worse after prolonged dependency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 smtClean="0"/>
              <a:t>    Aching </a:t>
            </a:r>
            <a:r>
              <a:rPr lang="en-US" dirty="0"/>
              <a:t>and bursting pain.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 smtClean="0"/>
              <a:t>   </a:t>
            </a:r>
            <a:r>
              <a:rPr lang="en-US" dirty="0"/>
              <a:t>Deformity (</a:t>
            </a:r>
            <a:r>
              <a:rPr lang="en-US" u="sng" dirty="0">
                <a:hlinkClick r:id="rId2" tooltip="Elephantiasis"/>
              </a:rPr>
              <a:t>elephantiasis</a:t>
            </a:r>
            <a:r>
              <a:rPr lang="en-US" dirty="0" smtClean="0"/>
              <a:t>).</a:t>
            </a:r>
          </a:p>
          <a:p>
            <a:pPr marL="0" indent="0" algn="just" rtl="0">
              <a:buNone/>
            </a:pPr>
            <a:endParaRPr lang="en-US" dirty="0"/>
          </a:p>
          <a:p>
            <a:pPr algn="l" rtl="0">
              <a:buNone/>
            </a:pPr>
            <a:endParaRPr lang="en-US" dirty="0"/>
          </a:p>
          <a:p>
            <a:pPr algn="l" rtl="0"/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"/>
            <a:ext cx="2627784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803" y="4581128"/>
            <a:ext cx="1790700" cy="1490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Sign &amp;Symptoms</a:t>
            </a:r>
            <a:endParaRPr lang="ar-SA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b="1" dirty="0"/>
              <a:t>Skin conditions:   </a:t>
            </a:r>
            <a:endParaRPr lang="en-US" dirty="0"/>
          </a:p>
          <a:p>
            <a:pPr algn="l" rtl="0"/>
            <a:r>
              <a:rPr lang="en-US" dirty="0" smtClean="0"/>
              <a:t>Skin </a:t>
            </a:r>
            <a:r>
              <a:rPr lang="en-US" dirty="0"/>
              <a:t>changes are common and ranging from dry skin, depression of the natural skin folds.</a:t>
            </a:r>
          </a:p>
          <a:p>
            <a:pPr algn="l" rtl="0"/>
            <a:r>
              <a:rPr lang="en-US" dirty="0" smtClean="0"/>
              <a:t>thicker </a:t>
            </a:r>
            <a:r>
              <a:rPr lang="en-US" dirty="0"/>
              <a:t>skin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Rougher skin</a:t>
            </a:r>
          </a:p>
          <a:p>
            <a:pPr algn="l" rtl="0"/>
            <a:r>
              <a:rPr lang="en-US" dirty="0" smtClean="0"/>
              <a:t>Ulcerations </a:t>
            </a:r>
            <a:r>
              <a:rPr lang="en-US" dirty="0"/>
              <a:t>and skin break down with lymph exuding, 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Fibrotic, overgrowths, </a:t>
            </a:r>
            <a:r>
              <a:rPr lang="en-US" dirty="0" err="1" smtClean="0"/>
              <a:t>lympangiosarcoma</a:t>
            </a:r>
            <a:endParaRPr lang="en-US" dirty="0"/>
          </a:p>
          <a:p>
            <a:pPr algn="l" rtl="0"/>
            <a:r>
              <a:rPr lang="en-US" dirty="0" smtClean="0"/>
              <a:t> Skin </a:t>
            </a:r>
            <a:r>
              <a:rPr lang="en-US" dirty="0"/>
              <a:t>infection, </a:t>
            </a:r>
            <a:r>
              <a:rPr lang="en-US" dirty="0" err="1"/>
              <a:t>lymphangitis</a:t>
            </a:r>
            <a:r>
              <a:rPr lang="en-US" dirty="0"/>
              <a:t>, and cellulites</a:t>
            </a:r>
            <a:endParaRPr lang="ar-SA" dirty="0"/>
          </a:p>
        </p:txBody>
      </p:sp>
      <p:pic>
        <p:nvPicPr>
          <p:cNvPr id="4" name="Picture 8" descr="http://www.lymphedema-therapy.com/gifs/hand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9874" y="188640"/>
            <a:ext cx="2524126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Lymphedema Location</a:t>
            </a:r>
          </a:p>
        </p:txBody>
      </p:sp>
      <p:pic>
        <p:nvPicPr>
          <p:cNvPr id="12297" name="Picture 9" descr="lymphedema_l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09800"/>
            <a:ext cx="3276600" cy="4343400"/>
          </a:xfrm>
          <a:prstGeom prst="rect">
            <a:avLst/>
          </a:prstGeom>
          <a:noFill/>
        </p:spPr>
      </p:pic>
      <p:pic>
        <p:nvPicPr>
          <p:cNvPr id="12299" name="Picture 11" descr="lymphede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200400"/>
            <a:ext cx="3276600" cy="335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6978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569123"/>
              </p:ext>
            </p:extLst>
          </p:nvPr>
        </p:nvGraphicFramePr>
        <p:xfrm>
          <a:off x="827584" y="1484786"/>
          <a:ext cx="7776864" cy="3559654"/>
        </p:xfrm>
        <a:graphic>
          <a:graphicData uri="http://schemas.openxmlformats.org/drawingml/2006/table">
            <a:tbl>
              <a:tblPr/>
              <a:tblGrid>
                <a:gridCol w="7776864"/>
              </a:tblGrid>
              <a:tr h="447755"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Stage I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95511"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Arial"/>
                        </a:rPr>
                        <a:t>           It is spontaneously reversible and pitting ,with associated  increase in limb girth &amp;heaviness</a:t>
                      </a:r>
                      <a:endParaRPr lang="en-US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7755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Stage II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3123"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Arial"/>
                        </a:rPr>
                        <a:t>           It is marked by a spongy consistency of the tissue without signs of pitting, &amp; mild tissue fibrosis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7755"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Stage III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7755">
                <a:tc>
                  <a:txBody>
                    <a:bodyPr/>
                    <a:lstStyle/>
                    <a:p>
                      <a:pPr indent="207645" algn="justLow" rtl="0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Arial"/>
                          <a:ea typeface="Times New Roman"/>
                          <a:cs typeface="Arial"/>
                        </a:rPr>
                        <a:t>        </a:t>
                      </a:r>
                      <a:r>
                        <a:rPr lang="en-US" sz="1800" dirty="0" err="1">
                          <a:latin typeface="Arial"/>
                          <a:ea typeface="Times New Roman"/>
                          <a:cs typeface="Arial"/>
                        </a:rPr>
                        <a:t>Lymphostatic</a:t>
                      </a:r>
                      <a:r>
                        <a:rPr lang="en-US" sz="1800" dirty="0">
                          <a:latin typeface="Arial"/>
                          <a:ea typeface="Times New Roman"/>
                          <a:cs typeface="Arial"/>
                        </a:rPr>
                        <a:t> elephantiasis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6964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79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Stage of </a:t>
            </a:r>
            <a:r>
              <a:rPr kumimoji="0" lang="en-US" sz="2000" b="1" i="1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Lymphedema</a:t>
            </a: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:-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079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en-US" dirty="0"/>
              <a:t>Severity of Lymphedema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114800"/>
          </a:xfrm>
        </p:spPr>
        <p:txBody>
          <a:bodyPr/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FF0000"/>
                </a:solidFill>
              </a:rPr>
              <a:t>Mild lymphedema</a:t>
            </a:r>
            <a:r>
              <a:rPr lang="en-US" sz="2800" dirty="0"/>
              <a:t>:  One to two cm increase in </a:t>
            </a:r>
            <a:r>
              <a:rPr lang="en-US" sz="2800" dirty="0">
                <a:solidFill>
                  <a:srgbClr val="0000FF"/>
                </a:solidFill>
              </a:rPr>
              <a:t>girth measurements </a:t>
            </a:r>
            <a:r>
              <a:rPr lang="en-US" sz="2800" dirty="0"/>
              <a:t>between the involved and non-involved limb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FF0000"/>
                </a:solidFill>
              </a:rPr>
              <a:t>Moderate lymphedema:</a:t>
            </a:r>
            <a:r>
              <a:rPr lang="en-US" sz="2800" dirty="0"/>
              <a:t>  Two to five cm increase in girth measurement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FF0000"/>
                </a:solidFill>
              </a:rPr>
              <a:t>Severe lymphedema:  </a:t>
            </a:r>
            <a:r>
              <a:rPr lang="en-US" sz="2800" dirty="0"/>
              <a:t>Greater than five cm increase </a:t>
            </a:r>
          </a:p>
        </p:txBody>
      </p:sp>
    </p:spTree>
    <p:extLst>
      <p:ext uri="{BB962C8B-B14F-4D97-AF65-F5344CB8AC3E}">
        <p14:creationId xmlns:p14="http://schemas.microsoft.com/office/powerpoint/2010/main" val="123742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-11192"/>
            <a:ext cx="9144000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Differentiated diagnosis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1-The main reason for investigation is not to confirm the diagnosis but to exclude potentially conditions such as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DVT.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2-General examination is necessary to exclude medical conditions such as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heart failure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3-Simple serum analysis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done to exclude hepatic or renal impairment.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4-Urine analysis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 done to exclude any protein –losing nephropathy.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63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Examination and Evaluation of Lymphatic Function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l" rtl="0">
              <a:buFont typeface="Wingdings" pitchFamily="2" charset="2"/>
              <a:buNone/>
            </a:pPr>
            <a:r>
              <a:rPr lang="en-US" dirty="0">
                <a:solidFill>
                  <a:srgbClr val="FF0000"/>
                </a:solidFill>
              </a:rPr>
              <a:t>Special Considerations</a:t>
            </a:r>
          </a:p>
          <a:p>
            <a:pPr algn="l" rtl="0"/>
            <a:r>
              <a:rPr lang="en-US" dirty="0"/>
              <a:t>Full Medical History &amp; Clinical Feature of Limb Swelling </a:t>
            </a:r>
          </a:p>
          <a:p>
            <a:pPr algn="l" rtl="0"/>
            <a:r>
              <a:rPr lang="en-US" dirty="0"/>
              <a:t>Daily activities and position of limb</a:t>
            </a:r>
          </a:p>
          <a:p>
            <a:pPr algn="l" rtl="0"/>
            <a:r>
              <a:rPr lang="en-US" dirty="0"/>
              <a:t>Functional assessment</a:t>
            </a:r>
          </a:p>
          <a:p>
            <a:pPr algn="l" rtl="0"/>
            <a:r>
              <a:rPr lang="en-US" dirty="0"/>
              <a:t>Skin integrity</a:t>
            </a:r>
          </a:p>
          <a:p>
            <a:pPr algn="l" rtl="0"/>
            <a:r>
              <a:rPr lang="en-US" dirty="0"/>
              <a:t>Girth measurements</a:t>
            </a:r>
          </a:p>
          <a:p>
            <a:pPr algn="l" rtl="0"/>
            <a:r>
              <a:rPr lang="en-US" dirty="0"/>
              <a:t>Volume measurements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76423"/>
            <a:ext cx="2451100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879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204367"/>
            <a:ext cx="9144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42900"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dirty="0" smtClean="0"/>
              <a:t>Examination </a:t>
            </a:r>
            <a:r>
              <a:rPr lang="en-US" sz="3600" dirty="0"/>
              <a:t>and Evaluation of Lymphatic Function</a:t>
            </a:r>
            <a:endParaRPr kumimoji="0" lang="en-US" sz="36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3600" b="1" i="1" u="sng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429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Tonometer:-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It is device used to measure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amount of the pressure necessary to depress skin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 specified amount (tissue tonicity).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Multi-Frequency Bioelectrical Impedance (MF-BIA):-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It has the ability to measure the extent of the extra-cellular fluid levels and to learn whether they are within or outside of normal range by using bio-impedance.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(Invasive Technique):-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measure the peripheral lymphatic function, lymph movement, lymph draining.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It involves injections of a radiotracer.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88640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i="1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lang="en-US" sz="2400" b="1" i="1" u="sng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Bioimpedance</a:t>
            </a:r>
            <a:r>
              <a:rPr lang="en-US" sz="2400" b="1" i="1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Spectroscopy (BIS</a:t>
            </a:r>
            <a:r>
              <a:rPr lang="en-US" dirty="0" smtClean="0"/>
              <a:t>):</a:t>
            </a:r>
          </a:p>
          <a:p>
            <a:pPr algn="l"/>
            <a:r>
              <a:rPr lang="en-US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It</a:t>
            </a:r>
            <a:r>
              <a:rPr lang="en-US" dirty="0" smtClean="0"/>
              <a:t>  </a:t>
            </a:r>
            <a:r>
              <a:rPr lang="en-US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is a more recently developed method for </a:t>
            </a:r>
            <a:r>
              <a:rPr lang="en-US" sz="2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measuring the water content of the body.</a:t>
            </a:r>
            <a:r>
              <a:rPr lang="en-US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BIS has been shown to provide reliable data to be used in the </a:t>
            </a:r>
            <a:r>
              <a:rPr lang="en-US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diagnosis </a:t>
            </a:r>
            <a:r>
              <a:rPr lang="en-US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of </a:t>
            </a:r>
            <a:r>
              <a:rPr lang="en-US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breast </a:t>
            </a:r>
            <a:r>
              <a:rPr lang="en-US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cancer-related lymphedema</a:t>
            </a:r>
            <a:endParaRPr lang="ar-EG" sz="20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952749"/>
            <a:ext cx="2520280" cy="2009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272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361266"/>
            <a:ext cx="914400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Treatment of Lymphedema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34290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treatment available for lymphedema reduction may be divided into three general categories :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lvl="0" indent="-342900" algn="justLow" rtl="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 </a:t>
            </a:r>
            <a:r>
              <a:rPr lang="en-US" sz="2000" dirty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complex decongestive therapy (CDT)), 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lvl="0" indent="-342900" algn="justLow" rtl="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Drug therapies, </a:t>
            </a:r>
            <a:endParaRPr lang="ar-SA" sz="2000" dirty="0" smtClean="0">
              <a:solidFill>
                <a:schemeClr val="tx2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lvl="0" indent="-342900" algn="justLow" rtl="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Surgery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0" marR="0" lvl="0" indent="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Relative contraindications of (CDT)include:-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-Significant congestive heart failure.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2-Acute deep vein thrombosis,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3-Acute or untreated infection,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4-Inflammation of the affected limb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5-Local irradiated soft tissue and active malignancy.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lymphatic system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rtl="0"/>
            <a:r>
              <a:rPr lang="en-US" sz="2800" dirty="0" smtClean="0"/>
              <a:t>is a vascular network of tubules and ducts that collect, filter, and return lymph to blood circulation.</a:t>
            </a:r>
          </a:p>
          <a:p>
            <a:pPr algn="just" rtl="0"/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Lymph </a:t>
            </a:r>
            <a:r>
              <a:rPr lang="en-US" sz="2800" dirty="0" smtClean="0"/>
              <a:t>is a clear fluid  that circulates throughout the body to remove wastes, bacteria, and other substances from tissues . </a:t>
            </a:r>
          </a:p>
          <a:p>
            <a:pPr algn="just" rtl="0"/>
            <a:r>
              <a:rPr lang="en-US" sz="2800" dirty="0" smtClean="0"/>
              <a:t>This fluid becomes the interstitial fluid that surrounds </a:t>
            </a:r>
            <a:r>
              <a:rPr lang="en-US" sz="2800" u="sng" dirty="0" smtClean="0">
                <a:hlinkClick r:id="rId2"/>
              </a:rPr>
              <a:t>cells</a:t>
            </a:r>
            <a:r>
              <a:rPr lang="en-US" sz="2800" dirty="0" smtClean="0"/>
              <a:t> .</a:t>
            </a:r>
          </a:p>
          <a:p>
            <a:pPr algn="just" rtl="0"/>
            <a:r>
              <a:rPr lang="en-US" sz="2800" dirty="0" smtClean="0"/>
              <a:t> Lymph contains </a:t>
            </a:r>
            <a:r>
              <a:rPr lang="en-US" sz="2800" dirty="0" smtClean="0">
                <a:solidFill>
                  <a:srgbClr val="0000FF"/>
                </a:solidFill>
              </a:rPr>
              <a:t>water, </a:t>
            </a:r>
            <a:r>
              <a:rPr lang="en-US" sz="2800" u="sng" dirty="0" smtClean="0">
                <a:solidFill>
                  <a:srgbClr val="0000FF"/>
                </a:solidFill>
                <a:hlinkClick r:id="rId3"/>
              </a:rPr>
              <a:t>proteins</a:t>
            </a:r>
            <a:r>
              <a:rPr lang="en-US" sz="2800" dirty="0" smtClean="0">
                <a:solidFill>
                  <a:srgbClr val="0000FF"/>
                </a:solidFill>
              </a:rPr>
              <a:t> , salts</a:t>
            </a:r>
            <a:r>
              <a:rPr lang="en-US" sz="2800" dirty="0" smtClean="0"/>
              <a:t>, </a:t>
            </a:r>
            <a:r>
              <a:rPr lang="en-US" sz="2800" u="sng" dirty="0" smtClean="0">
                <a:hlinkClick r:id="rId4"/>
              </a:rPr>
              <a:t>lipids</a:t>
            </a:r>
            <a:r>
              <a:rPr lang="en-US" sz="2800" dirty="0" smtClean="0"/>
              <a:t> , </a:t>
            </a:r>
            <a:r>
              <a:rPr lang="en-US" sz="2800" u="sng" dirty="0" smtClean="0">
                <a:hlinkClick r:id="rId5"/>
              </a:rPr>
              <a:t>white blood cells</a:t>
            </a:r>
            <a:r>
              <a:rPr lang="en-US" sz="2800" dirty="0" smtClean="0"/>
              <a:t> , and other substances that must be returned to the blood.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400041"/>
            <a:ext cx="91440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Goals of Treatment:-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stimulate the lymphatic system to promote reduction of edema.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prevent further accumulation of edema.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retain or restore function and cosmoses to the affected limb.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help patients cope with psychological sequel of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lymphedema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educate patients about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lymphedema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and home care program.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462337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Complex Decongestive Therapy(CDT)</a:t>
            </a:r>
          </a:p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64586165"/>
              </p:ext>
            </p:extLst>
          </p:nvPr>
        </p:nvGraphicFramePr>
        <p:xfrm>
          <a:off x="1214414" y="1571612"/>
          <a:ext cx="6929486" cy="428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Elevation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/>
              <a:t>Elevate the involved limb when using a sequential compression pump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/>
              <a:t>Elevate limb when sleeping, resting, and during sedentary activities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/>
              <a:t>Compressive bandages or garment should be worn during periods of elevation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07193"/>
            <a:ext cx="8748464" cy="2420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096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07504" y="-56937"/>
            <a:ext cx="9036496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Manual lymph draining(</a:t>
            </a: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MLD),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gentle, rhythmic massaging of the skin </a:t>
            </a:r>
          </a:p>
          <a:p>
            <a:pPr marL="342900" indent="-342900" algn="l" rtl="0">
              <a:buFont typeface="Wingdings" panose="05000000000000000000" pitchFamily="2" charset="2"/>
              <a:buChar char="q"/>
            </a:pPr>
            <a:r>
              <a:rPr lang="en-US" sz="2800" dirty="0"/>
              <a:t>Proximal congestion in the trunk, groin, buttock, or axilla is cleared </a:t>
            </a:r>
            <a:r>
              <a:rPr lang="en-US" sz="2800" dirty="0" smtClean="0"/>
              <a:t>first.</a:t>
            </a:r>
            <a:endParaRPr lang="en-US" sz="2800" dirty="0"/>
          </a:p>
          <a:p>
            <a:pPr marL="342900" indent="-342900" algn="l" rtl="0">
              <a:buFont typeface="Wingdings" panose="05000000000000000000" pitchFamily="2" charset="2"/>
              <a:buChar char="q"/>
            </a:pPr>
            <a:r>
              <a:rPr lang="en-US" sz="2800" dirty="0"/>
              <a:t>Direction of massage is towards specific lymph nodes </a:t>
            </a:r>
          </a:p>
          <a:p>
            <a:pPr marL="342900" indent="-342900" algn="l" rtl="0">
              <a:buFont typeface="Wingdings" panose="05000000000000000000" pitchFamily="2" charset="2"/>
              <a:buChar char="q"/>
            </a:pPr>
            <a:r>
              <a:rPr lang="en-US" sz="2800" dirty="0"/>
              <a:t>Usually involves distal to proximal stroking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Goals: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mobilize and prevent re-accumulation  of edema fluid.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initiate the regression of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fibrosclerotic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tissue.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continue the breakdown of the scar tissue.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755431"/>
            <a:ext cx="1884512" cy="110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16632"/>
            <a:ext cx="878497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u="sng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Compression Therapy:-</a:t>
            </a:r>
            <a:endParaRPr lang="en-US" sz="11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8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1-Low elastic (low-stretch) bandage.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2- </a:t>
            </a:r>
            <a:r>
              <a:rPr lang="en-US" sz="2800" dirty="0" smtClean="0"/>
              <a:t>No-stretch (non-elastic) </a:t>
            </a:r>
            <a:r>
              <a:rPr lang="en-US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bandage</a:t>
            </a:r>
            <a:r>
              <a:rPr lang="en-US" sz="28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3-Compression garment </a:t>
            </a:r>
            <a:endParaRPr lang="en-US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Low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4-Intermittent </a:t>
            </a:r>
            <a:r>
              <a:rPr lang="en-US" sz="28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Pneumatic Compression (IPC).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865" y="3284984"/>
            <a:ext cx="4681537" cy="291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://www.biohorizonmedical.com/uploads/images/thumbnail/77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068960"/>
            <a:ext cx="2808312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72691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304800"/>
            <a:ext cx="8229600" cy="13716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Bandages</a:t>
            </a:r>
          </a:p>
        </p:txBody>
      </p:sp>
      <p:pic>
        <p:nvPicPr>
          <p:cNvPr id="27653" name="Picture 5" descr="5904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990600"/>
            <a:ext cx="3157736" cy="5440680"/>
          </a:xfrm>
          <a:prstGeom prst="rect">
            <a:avLst/>
          </a:prstGeom>
          <a:noFill/>
        </p:spPr>
      </p:pic>
      <p:pic>
        <p:nvPicPr>
          <p:cNvPr id="4" name="Picture 3" descr="lymphedema%20wr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90600"/>
            <a:ext cx="3960440" cy="563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600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Compression Garments</a:t>
            </a:r>
          </a:p>
        </p:txBody>
      </p:sp>
      <p:pic>
        <p:nvPicPr>
          <p:cNvPr id="29703" name="Picture 7" descr="92743901group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057400"/>
            <a:ext cx="6096000" cy="4495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387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>
                <a:solidFill>
                  <a:srgbClr val="FF0000"/>
                </a:solidFill>
              </a:rPr>
              <a:t>Exercise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/>
              <a:t>Active range of motion, stretching, and low-intensity resistance exercise is incorporated with manual drainage techniques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/>
              <a:t>Exercises should be performed with compressive bandages or </a:t>
            </a:r>
            <a:r>
              <a:rPr lang="en-US" dirty="0" smtClean="0"/>
              <a:t>garment.</a:t>
            </a:r>
          </a:p>
          <a:p>
            <a:pPr algn="just" rtl="0">
              <a:buFont typeface="Wingdings" panose="05000000000000000000" pitchFamily="2" charset="2"/>
              <a:buChar char="q"/>
            </a:pPr>
            <a:r>
              <a:rPr lang="en-US" dirty="0" smtClean="0"/>
              <a:t>Exercises </a:t>
            </a:r>
            <a:r>
              <a:rPr lang="en-US" dirty="0"/>
              <a:t>are performed in a specific sequence, often with the limb </a:t>
            </a:r>
            <a:r>
              <a:rPr lang="en-US" dirty="0" smtClean="0"/>
              <a:t>elevated(assist </a:t>
            </a:r>
            <a:r>
              <a:rPr lang="en-US" dirty="0"/>
              <a:t>lymph </a:t>
            </a:r>
            <a:r>
              <a:rPr lang="en-US" dirty="0" smtClean="0"/>
              <a:t>flow).</a:t>
            </a:r>
            <a:endParaRPr lang="en-US" dirty="0"/>
          </a:p>
          <a:p>
            <a:pPr algn="just" rtl="0">
              <a:buFont typeface="Wingdings" panose="05000000000000000000" pitchFamily="2" charset="2"/>
              <a:buChar char="q"/>
            </a:pPr>
            <a:endParaRPr lang="en-US" dirty="0"/>
          </a:p>
          <a:p>
            <a:pPr algn="just" rtl="0">
              <a:buFont typeface="Wingdings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95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Exercise</a:t>
            </a:r>
            <a:r>
              <a:rPr lang="en-US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8229600" cy="4450432"/>
          </a:xfrm>
        </p:spPr>
        <p:txBody>
          <a:bodyPr>
            <a:normAutofit fontScale="92500"/>
          </a:bodyPr>
          <a:lstStyle/>
          <a:p>
            <a:pPr marL="0" indent="0" algn="just" rtl="0">
              <a:buNone/>
            </a:pPr>
            <a:endParaRPr lang="en-US" dirty="0"/>
          </a:p>
          <a:p>
            <a:pPr algn="just" rtl="0"/>
            <a:r>
              <a:rPr lang="en-US" dirty="0"/>
              <a:t>Low-intensity cardiovascular/pulmonary endurance activities included</a:t>
            </a:r>
          </a:p>
          <a:p>
            <a:pPr algn="just" rtl="0"/>
            <a:r>
              <a:rPr lang="en-US" dirty="0"/>
              <a:t>Deep breathing and relaxation also incorporated  </a:t>
            </a:r>
            <a:endParaRPr lang="en-US" dirty="0" smtClean="0"/>
          </a:p>
          <a:p>
            <a:pPr algn="just" rtl="0"/>
            <a:endParaRPr lang="en-US" dirty="0"/>
          </a:p>
          <a:p>
            <a:pPr algn="just" rtl="0"/>
            <a:endParaRPr lang="en-US" dirty="0" smtClean="0"/>
          </a:p>
          <a:p>
            <a:pPr algn="just" rtl="0"/>
            <a:r>
              <a:rPr lang="en-US" dirty="0">
                <a:solidFill>
                  <a:srgbClr val="0070C0"/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rgbClr val="0070C0"/>
                </a:solidFill>
                <a:hlinkClick r:id="rId2"/>
              </a:rPr>
              <a:t>www.youtube.com/watch?v=DYG7ccjfzDg</a:t>
            </a:r>
            <a:endParaRPr lang="en-US" dirty="0" smtClean="0">
              <a:solidFill>
                <a:srgbClr val="0070C0"/>
              </a:solidFill>
            </a:endParaRPr>
          </a:p>
          <a:p>
            <a:pPr algn="just" rtl="0"/>
            <a:r>
              <a:rPr lang="en-US" dirty="0">
                <a:solidFill>
                  <a:srgbClr val="0070C0"/>
                </a:solidFill>
              </a:rPr>
              <a:t>http://www.youtube.com/watch?v=ZIDnuYtX_LM</a:t>
            </a:r>
            <a:endParaRPr lang="ar-EG" dirty="0">
              <a:solidFill>
                <a:srgbClr val="0070C0"/>
              </a:solidFill>
            </a:endParaRPr>
          </a:p>
          <a:p>
            <a:pPr algn="just" rtl="0"/>
            <a:endParaRPr lang="ar-EG" dirty="0">
              <a:solidFill>
                <a:srgbClr val="0070C0"/>
              </a:solidFill>
            </a:endParaRPr>
          </a:p>
          <a:p>
            <a:pPr algn="just" rtl="0"/>
            <a:endParaRPr lang="en-US" dirty="0"/>
          </a:p>
          <a:p>
            <a:pPr algn="just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06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140685"/>
            <a:ext cx="91440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Skin Care: </a:t>
            </a:r>
            <a:r>
              <a:rPr kumimoji="0" lang="en-US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-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Skin care is an important aspect of the treatment program related to the increased risk of local infection.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1-Patients are instructed to avoid cuts or breaks in the skin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2-Any cuts that do occur should be cleaned treated with a topical antibiotic and covered.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3-In addition it is recommended that patients protect their skin by applying a moisturizing cream on a regular basis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to keep the  skin supple ,moist, and in good general conditions.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4-Medical procedures on the affected extremity including blood pressure reading, blood draws and injections should be avoided.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4859372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-Low level laser therapy:-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of the lymphatic system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fontAlgn="base"/>
            <a:r>
              <a:rPr lang="en-US" sz="2800" dirty="0" smtClean="0"/>
              <a:t>to </a:t>
            </a:r>
            <a:r>
              <a:rPr lang="en-US" sz="2800" dirty="0" smtClean="0"/>
              <a:t>drain &amp; </a:t>
            </a:r>
            <a:r>
              <a:rPr lang="en-US" sz="2800" dirty="0" smtClean="0"/>
              <a:t>return interstitial fluid (lymph)to the blood. That helps to maintain normal blood volume and pressure. </a:t>
            </a:r>
            <a:r>
              <a:rPr lang="en-US" sz="2800" dirty="0" smtClean="0">
                <a:solidFill>
                  <a:srgbClr val="FF0000"/>
                </a:solidFill>
              </a:rPr>
              <a:t>(fluid balance)</a:t>
            </a:r>
          </a:p>
          <a:p>
            <a:pPr algn="l" rtl="0" fontAlgn="base"/>
            <a:endParaRPr lang="en-US" sz="2800" dirty="0" smtClean="0">
              <a:solidFill>
                <a:srgbClr val="FF0000"/>
              </a:solidFill>
            </a:endParaRPr>
          </a:p>
          <a:p>
            <a:pPr algn="l" rtl="0" fontAlgn="base"/>
            <a:r>
              <a:rPr lang="en-US" sz="2800" dirty="0" smtClean="0"/>
              <a:t>to </a:t>
            </a:r>
            <a:r>
              <a:rPr lang="en-US" sz="2800" dirty="0" smtClean="0">
                <a:solidFill>
                  <a:srgbClr val="FF0000"/>
                </a:solidFill>
              </a:rPr>
              <a:t>absorb and return fats </a:t>
            </a:r>
            <a:r>
              <a:rPr lang="en-US" sz="2800" dirty="0" smtClean="0"/>
              <a:t>and fat-soluble vitamins from </a:t>
            </a:r>
            <a:r>
              <a:rPr lang="en-US" sz="2800" u="sng" dirty="0" smtClean="0">
                <a:hlinkClick r:id="rId2"/>
              </a:rPr>
              <a:t>digestive system</a:t>
            </a:r>
            <a:r>
              <a:rPr lang="en-US" sz="2800" dirty="0" smtClean="0"/>
              <a:t> to the blood.</a:t>
            </a:r>
          </a:p>
          <a:p>
            <a:pPr algn="l" rtl="0" fontAlgn="base"/>
            <a:endParaRPr lang="en-US" sz="2800" dirty="0" smtClean="0"/>
          </a:p>
          <a:p>
            <a:pPr algn="l" rtl="0" fontAlgn="base"/>
            <a:r>
              <a:rPr lang="en-US" sz="2800" dirty="0" smtClean="0"/>
              <a:t>to filter fluid of pathogens, damaged cells, cellular debris, and </a:t>
            </a:r>
            <a:r>
              <a:rPr lang="en-US" sz="2800" u="sng" dirty="0" smtClean="0">
                <a:hlinkClick r:id="rId3"/>
              </a:rPr>
              <a:t>cancerous cells</a:t>
            </a:r>
            <a:r>
              <a:rPr lang="en-US" sz="2800" dirty="0" smtClean="0"/>
              <a:t> </a:t>
            </a:r>
            <a:r>
              <a:rPr lang="en-US" sz="2800" dirty="0" smtClean="0">
                <a:solidFill>
                  <a:srgbClr val="FF0000"/>
                </a:solidFill>
              </a:rPr>
              <a:t>.(immunological defense)</a:t>
            </a:r>
          </a:p>
          <a:p>
            <a:pPr algn="l" rtl="0" fontAlgn="base"/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lymphedemapati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310952"/>
            <a:ext cx="2952328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1643042" y="4429132"/>
            <a:ext cx="57032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Thank you</a:t>
            </a:r>
            <a:endParaRPr kumimoji="0" 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leg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6188" y="1124744"/>
            <a:ext cx="4107802" cy="283654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4139952" y="332332"/>
            <a:ext cx="1799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Treatment Works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ar-EG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Major Structures of lymphatic system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b="1" dirty="0" smtClean="0">
                <a:solidFill>
                  <a:srgbClr val="0070C0"/>
                </a:solidFill>
              </a:rPr>
              <a:t>Lymph fluid</a:t>
            </a:r>
          </a:p>
          <a:p>
            <a:pPr algn="l" rtl="0"/>
            <a:r>
              <a:rPr lang="en-US" b="1" dirty="0" smtClean="0">
                <a:solidFill>
                  <a:srgbClr val="0070C0"/>
                </a:solidFill>
              </a:rPr>
              <a:t>Lymph vessels</a:t>
            </a:r>
          </a:p>
          <a:p>
            <a:pPr algn="l" rtl="0"/>
            <a:r>
              <a:rPr lang="en-US" b="1" dirty="0" smtClean="0">
                <a:solidFill>
                  <a:srgbClr val="0070C0"/>
                </a:solidFill>
              </a:rPr>
              <a:t>Lymph nodes</a:t>
            </a:r>
          </a:p>
          <a:p>
            <a:pPr algn="l" rtl="0"/>
            <a:r>
              <a:rPr lang="en-US" b="1" i="1" dirty="0" smtClean="0">
                <a:solidFill>
                  <a:srgbClr val="0070C0"/>
                </a:solidFill>
                <a:cs typeface="Arial" pitchFamily="34" charset="0"/>
              </a:rPr>
              <a:t>lymphoid organs</a:t>
            </a:r>
            <a:r>
              <a:rPr lang="en-US" b="1" dirty="0" smtClean="0">
                <a:solidFill>
                  <a:srgbClr val="0070C0"/>
                </a:solidFill>
                <a:cs typeface="Arial" pitchFamily="34" charset="0"/>
              </a:rPr>
              <a:t> :-</a:t>
            </a:r>
          </a:p>
          <a:p>
            <a:pPr algn="l" rtl="0"/>
            <a:endParaRPr lang="en-US" dirty="0" smtClean="0"/>
          </a:p>
          <a:p>
            <a:pPr lvl="1" algn="l" rtl="0"/>
            <a:r>
              <a:rPr lang="en-US" dirty="0" smtClean="0"/>
              <a:t>Tonsils &amp; Adenoids</a:t>
            </a:r>
          </a:p>
          <a:p>
            <a:pPr lvl="1" algn="l" rtl="0"/>
            <a:r>
              <a:rPr lang="en-US" dirty="0" err="1" smtClean="0"/>
              <a:t>Veriform</a:t>
            </a:r>
            <a:r>
              <a:rPr lang="en-US" dirty="0" smtClean="0"/>
              <a:t> appendix &amp; </a:t>
            </a:r>
            <a:r>
              <a:rPr lang="en-US" dirty="0" err="1" smtClean="0"/>
              <a:t>peyer’s</a:t>
            </a:r>
            <a:r>
              <a:rPr lang="en-US" dirty="0" smtClean="0"/>
              <a:t> patches</a:t>
            </a:r>
          </a:p>
          <a:p>
            <a:pPr lvl="1" algn="l" rtl="0"/>
            <a:r>
              <a:rPr lang="en-US" dirty="0" smtClean="0"/>
              <a:t>Spleen</a:t>
            </a:r>
          </a:p>
          <a:p>
            <a:pPr lvl="1" algn="l" rtl="0"/>
            <a:r>
              <a:rPr lang="en-US" dirty="0" smtClean="0"/>
              <a:t>Thymus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http://www.youtube.com/watch?v=BX8fBlme9vQ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Diseases and Disorders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dirty="0" smtClean="0">
                <a:solidFill>
                  <a:srgbClr val="FF0000"/>
                </a:solidFill>
              </a:rPr>
              <a:t>Lymphoma </a:t>
            </a:r>
            <a:r>
              <a:rPr lang="en-US" dirty="0" smtClean="0"/>
              <a:t>– a general term </a:t>
            </a:r>
            <a:r>
              <a:rPr lang="en-US" dirty="0" smtClean="0">
                <a:solidFill>
                  <a:srgbClr val="0000FF"/>
                </a:solidFill>
              </a:rPr>
              <a:t>for malignancies </a:t>
            </a:r>
            <a:r>
              <a:rPr lang="en-US" dirty="0" smtClean="0"/>
              <a:t>that develop in the lymphatic system. The cancer affects immune cells called lymphocytes, which are white blood cells.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Continued- </a:t>
            </a:r>
            <a:r>
              <a:rPr lang="en-US" sz="3200" dirty="0" smtClean="0">
                <a:solidFill>
                  <a:schemeClr val="tx2">
                    <a:satMod val="130000"/>
                  </a:schemeClr>
                </a:solidFill>
              </a:rPr>
              <a:t>Disorders &amp; Diseases</a:t>
            </a:r>
            <a:endParaRPr lang="en-US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10000"/>
          </a:bodyPr>
          <a:lstStyle/>
          <a:p>
            <a:pPr marL="365760" indent="-283464" algn="just" rtl="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rgbClr val="FF0000"/>
                </a:solidFill>
              </a:rPr>
              <a:t>Lymphadenitis </a:t>
            </a:r>
            <a:r>
              <a:rPr lang="en-US" dirty="0" smtClean="0"/>
              <a:t>– inflammation of the lymph nodes that can be caused by a variety of sources </a:t>
            </a:r>
          </a:p>
          <a:p>
            <a:pPr marL="640080" lvl="1" indent="-237744" algn="just" rtl="0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lymph nodes become enlarged, hard, smooth or irregular, red, and may feel hot to the touch.</a:t>
            </a:r>
          </a:p>
          <a:p>
            <a:pPr marL="640080" lvl="1" indent="-237744" algn="just" rtl="0" fontAlgn="auto">
              <a:spcAft>
                <a:spcPts val="0"/>
              </a:spcAft>
              <a:buFont typeface="Verdana"/>
              <a:buChar char="◦"/>
              <a:defRPr/>
            </a:pPr>
            <a:endParaRPr lang="en-US" dirty="0" smtClean="0"/>
          </a:p>
          <a:p>
            <a:pPr marL="240030" indent="-237744" algn="just" rtl="0">
              <a:buFont typeface="Verdana"/>
              <a:buChar char="◦"/>
              <a:defRPr/>
            </a:pPr>
            <a:r>
              <a:rPr lang="en-US" b="1" dirty="0" err="1" smtClean="0">
                <a:solidFill>
                  <a:srgbClr val="FF0000"/>
                </a:solidFill>
              </a:rPr>
              <a:t>Lymphadenopathy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– enlargement of the lymph nodes</a:t>
            </a:r>
          </a:p>
          <a:p>
            <a:pPr marL="640080" lvl="1" indent="-237744" algn="just" rtl="0" fontAlgn="auto">
              <a:spcAft>
                <a:spcPts val="0"/>
              </a:spcAft>
              <a:buFont typeface="Verdana"/>
              <a:buChar char="◦"/>
              <a:defRPr/>
            </a:pPr>
            <a:endParaRPr lang="en-US" dirty="0" smtClean="0"/>
          </a:p>
          <a:p>
            <a:pPr marL="365760" indent="-283464" algn="just" rtl="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rgbClr val="FF0000"/>
                </a:solidFill>
              </a:rPr>
              <a:t>Tonsillitis</a:t>
            </a:r>
            <a:r>
              <a:rPr lang="en-US" dirty="0" smtClean="0"/>
              <a:t> – infection of the tonsils, usually caused by strep.</a:t>
            </a:r>
          </a:p>
          <a:p>
            <a:pPr marL="640080" lvl="1" indent="-237744" algn="just" rtl="0" fontAlgn="auto">
              <a:spcAft>
                <a:spcPts val="0"/>
              </a:spcAft>
              <a:buFont typeface="Verdana"/>
              <a:buChar char="◦"/>
              <a:defRPr/>
            </a:pPr>
            <a:r>
              <a:rPr lang="en-US" dirty="0" smtClean="0"/>
              <a:t>severe sore throat, fever, malaise, difficulty swallowing, earache, and enlarged, tender lymph nodes in the neck.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Cont.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 rtl="0"/>
            <a:r>
              <a:rPr lang="en-US" sz="5100" dirty="0" err="1" smtClean="0">
                <a:solidFill>
                  <a:srgbClr val="FF0000"/>
                </a:solidFill>
              </a:rPr>
              <a:t>Lymphedema</a:t>
            </a:r>
            <a:endParaRPr lang="en-US" sz="5100" dirty="0" smtClean="0">
              <a:solidFill>
                <a:srgbClr val="FF0000"/>
              </a:solidFill>
            </a:endParaRPr>
          </a:p>
          <a:p>
            <a:pPr algn="ctr" rtl="0">
              <a:buNone/>
            </a:pPr>
            <a:r>
              <a:rPr lang="en-US" sz="5100" dirty="0" smtClean="0"/>
              <a:t> </a:t>
            </a:r>
            <a:r>
              <a:rPr lang="en-US" dirty="0"/>
              <a:t>is </a:t>
            </a:r>
            <a:r>
              <a:rPr lang="en-US" dirty="0">
                <a:solidFill>
                  <a:srgbClr val="002060"/>
                </a:solidFill>
              </a:rPr>
              <a:t>an accumulation of protein rich fluid </a:t>
            </a:r>
            <a:r>
              <a:rPr lang="en-US" dirty="0"/>
              <a:t>in extracellular &amp; extravascular space, principally in subcutaneous fat due to </a:t>
            </a:r>
            <a:r>
              <a:rPr lang="en-US" dirty="0">
                <a:solidFill>
                  <a:srgbClr val="FF0000"/>
                </a:solidFill>
              </a:rPr>
              <a:t>defect in lymphatic system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pPr algn="ctr" rtl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lvl="0" algn="ctr" rtl="0" fontAlgn="base">
              <a:spcAft>
                <a:spcPct val="0"/>
              </a:spcAft>
              <a:buClr>
                <a:srgbClr val="00CCFF"/>
              </a:buClr>
              <a:buSzPct val="65000"/>
              <a:buNone/>
            </a:pPr>
            <a:r>
              <a:rPr lang="en-US" dirty="0"/>
              <a:t>Increased concentration of proteins draws greater amount of water into interstitial spaces</a:t>
            </a:r>
          </a:p>
          <a:p>
            <a:pPr lvl="0" algn="ctr" rtl="0" fontAlgn="base">
              <a:spcAft>
                <a:spcPct val="0"/>
              </a:spcAft>
              <a:buClr>
                <a:srgbClr val="00CCFF"/>
              </a:buClr>
              <a:buSzPct val="65000"/>
              <a:buNone/>
            </a:pPr>
            <a:endParaRPr lang="en-US" dirty="0"/>
          </a:p>
          <a:p>
            <a:pPr lvl="0" algn="ctr" rtl="0" fontAlgn="base">
              <a:spcAft>
                <a:spcPct val="0"/>
              </a:spcAft>
              <a:buClr>
                <a:srgbClr val="00CCFF"/>
              </a:buClr>
              <a:buSzPct val="65000"/>
              <a:buNone/>
            </a:pPr>
            <a:r>
              <a:rPr lang="en-US" dirty="0"/>
              <a:t>Exceeds transport capacity of the lymphatic system, leading to lymphedema</a:t>
            </a:r>
          </a:p>
          <a:p>
            <a:pPr algn="ctr" rtl="0">
              <a:buNone/>
            </a:pPr>
            <a:endParaRPr lang="en-US" sz="3100" dirty="0"/>
          </a:p>
          <a:p>
            <a:pPr algn="ctr" rtl="0">
              <a:buNone/>
            </a:pPr>
            <a:r>
              <a:rPr lang="en-US" dirty="0">
                <a:solidFill>
                  <a:srgbClr val="FF0000"/>
                </a:solidFill>
              </a:rPr>
              <a:t> 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Edema &amp; </a:t>
            </a:r>
            <a:r>
              <a:rPr lang="en-US" b="1" dirty="0" err="1"/>
              <a:t>Lymphedema</a:t>
            </a:r>
            <a:r>
              <a:rPr lang="en-US" b="1" dirty="0"/>
              <a:t>, what's different?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dirty="0"/>
              <a:t>In </a:t>
            </a:r>
            <a:r>
              <a:rPr lang="en-US" dirty="0" smtClean="0">
                <a:solidFill>
                  <a:srgbClr val="FF0000"/>
                </a:solidFill>
              </a:rPr>
              <a:t>edema</a:t>
            </a:r>
            <a:r>
              <a:rPr lang="en-US" dirty="0" smtClean="0"/>
              <a:t> the </a:t>
            </a:r>
            <a:r>
              <a:rPr lang="en-US" dirty="0"/>
              <a:t>lymphatic system is normal and functioning at one hundred percent of its working capacity, however fails to remove fluid.</a:t>
            </a:r>
          </a:p>
          <a:p>
            <a:pPr algn="just" rtl="0">
              <a:buNone/>
            </a:pPr>
            <a:r>
              <a:rPr lang="en-US" dirty="0"/>
              <a:t> </a:t>
            </a:r>
          </a:p>
          <a:p>
            <a:pPr algn="just" rtl="0"/>
            <a:r>
              <a:rPr lang="en-US" dirty="0"/>
              <a:t>The edema </a:t>
            </a:r>
            <a:r>
              <a:rPr lang="en-US" dirty="0">
                <a:solidFill>
                  <a:srgbClr val="FF0000"/>
                </a:solidFill>
              </a:rPr>
              <a:t>is low in protein </a:t>
            </a:r>
            <a:r>
              <a:rPr lang="en-US" dirty="0"/>
              <a:t>and soft in texture and treatment would be directed to the cause.</a:t>
            </a:r>
          </a:p>
          <a:p>
            <a:pPr algn="just" rtl="0">
              <a:buNone/>
            </a:pPr>
            <a:r>
              <a:rPr lang="en-US" dirty="0"/>
              <a:t> </a:t>
            </a:r>
          </a:p>
          <a:p>
            <a:pPr algn="just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8498" name="Rectangle 6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pSp>
        <p:nvGrpSpPr>
          <p:cNvPr id="2" name="Organization Chart 41"/>
          <p:cNvGrpSpPr>
            <a:grpSpLocks/>
          </p:cNvGrpSpPr>
          <p:nvPr/>
        </p:nvGrpSpPr>
        <p:grpSpPr bwMode="auto">
          <a:xfrm>
            <a:off x="251520" y="500524"/>
            <a:ext cx="8712968" cy="5808796"/>
            <a:chOff x="1640" y="1317"/>
            <a:chExt cx="13901" cy="4494"/>
          </a:xfrm>
        </p:grpSpPr>
        <p:cxnSp>
          <p:nvCxnSpPr>
            <p:cNvPr id="18496" name="_s18496"/>
            <p:cNvCxnSpPr>
              <a:cxnSpLocks noChangeShapeType="1"/>
              <a:stCxn id="14" idx="1"/>
              <a:endCxn id="10" idx="2"/>
            </p:cNvCxnSpPr>
            <p:nvPr/>
          </p:nvCxnSpPr>
          <p:spPr bwMode="auto">
            <a:xfrm rot="10800000">
              <a:off x="13036" y="3791"/>
              <a:ext cx="251" cy="1645"/>
            </a:xfrm>
            <a:prstGeom prst="bentConnector2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95" name="_s18495"/>
            <p:cNvCxnSpPr>
              <a:cxnSpLocks noChangeShapeType="1"/>
              <a:stCxn id="13" idx="1"/>
              <a:endCxn id="10" idx="2"/>
            </p:cNvCxnSpPr>
            <p:nvPr/>
          </p:nvCxnSpPr>
          <p:spPr bwMode="auto">
            <a:xfrm rot="10800000">
              <a:off x="13036" y="3791"/>
              <a:ext cx="251" cy="635"/>
            </a:xfrm>
            <a:prstGeom prst="bentConnector2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94" name="_s18494"/>
            <p:cNvCxnSpPr>
              <a:cxnSpLocks noChangeShapeType="1"/>
              <a:stCxn id="12" idx="1"/>
              <a:endCxn id="9" idx="2"/>
            </p:cNvCxnSpPr>
            <p:nvPr/>
          </p:nvCxnSpPr>
          <p:spPr bwMode="auto">
            <a:xfrm rot="10800000">
              <a:off x="10281" y="3791"/>
              <a:ext cx="251" cy="1645"/>
            </a:xfrm>
            <a:prstGeom prst="bentConnector2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93" name="_s18493"/>
            <p:cNvCxnSpPr>
              <a:cxnSpLocks noChangeShapeType="1"/>
              <a:stCxn id="11" idx="1"/>
              <a:endCxn id="9" idx="2"/>
            </p:cNvCxnSpPr>
            <p:nvPr/>
          </p:nvCxnSpPr>
          <p:spPr bwMode="auto">
            <a:xfrm rot="10800000">
              <a:off x="10281" y="3791"/>
              <a:ext cx="251" cy="635"/>
            </a:xfrm>
            <a:prstGeom prst="bentConnector2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92" name="_s18492"/>
            <p:cNvCxnSpPr>
              <a:cxnSpLocks noChangeShapeType="1"/>
              <a:stCxn id="10" idx="0"/>
              <a:endCxn id="5" idx="2"/>
            </p:cNvCxnSpPr>
            <p:nvPr/>
          </p:nvCxnSpPr>
          <p:spPr bwMode="auto">
            <a:xfrm rot="5400000" flipH="1">
              <a:off x="12218" y="2222"/>
              <a:ext cx="259" cy="1377"/>
            </a:xfrm>
            <a:prstGeom prst="bentConnector3">
              <a:avLst>
                <a:gd name="adj1" fmla="val 34125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91" name="_s18491"/>
            <p:cNvCxnSpPr>
              <a:cxnSpLocks noChangeShapeType="1"/>
              <a:stCxn id="9" idx="0"/>
              <a:endCxn id="5" idx="2"/>
            </p:cNvCxnSpPr>
            <p:nvPr/>
          </p:nvCxnSpPr>
          <p:spPr bwMode="auto">
            <a:xfrm rot="16200000">
              <a:off x="10840" y="2222"/>
              <a:ext cx="259" cy="1378"/>
            </a:xfrm>
            <a:prstGeom prst="bentConnector3">
              <a:avLst>
                <a:gd name="adj1" fmla="val 34125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90" name="_s18490"/>
            <p:cNvCxnSpPr>
              <a:cxnSpLocks noChangeShapeType="1"/>
              <a:stCxn id="8" idx="0"/>
              <a:endCxn id="4" idx="2"/>
            </p:cNvCxnSpPr>
            <p:nvPr/>
          </p:nvCxnSpPr>
          <p:spPr bwMode="auto">
            <a:xfrm rot="5400000" flipH="1">
              <a:off x="6394" y="1659"/>
              <a:ext cx="259" cy="2504"/>
            </a:xfrm>
            <a:prstGeom prst="bentConnector3">
              <a:avLst>
                <a:gd name="adj1" fmla="val 34125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89" name="_s18489"/>
            <p:cNvCxnSpPr>
              <a:cxnSpLocks noChangeShapeType="1"/>
              <a:stCxn id="7" idx="0"/>
              <a:endCxn id="4" idx="2"/>
            </p:cNvCxnSpPr>
            <p:nvPr/>
          </p:nvCxnSpPr>
          <p:spPr bwMode="auto">
            <a:xfrm rot="16200000">
              <a:off x="5143" y="2910"/>
              <a:ext cx="259" cy="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88" name="_s18488"/>
            <p:cNvCxnSpPr>
              <a:cxnSpLocks noChangeShapeType="1"/>
              <a:stCxn id="6" idx="0"/>
              <a:endCxn id="4" idx="2"/>
            </p:cNvCxnSpPr>
            <p:nvPr/>
          </p:nvCxnSpPr>
          <p:spPr bwMode="auto">
            <a:xfrm rot="16200000">
              <a:off x="3890" y="1658"/>
              <a:ext cx="259" cy="2505"/>
            </a:xfrm>
            <a:prstGeom prst="bentConnector3">
              <a:avLst>
                <a:gd name="adj1" fmla="val 34125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87" name="_s18487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16200000" flipV="1">
              <a:off x="9938" y="310"/>
              <a:ext cx="259" cy="3182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86" name="_s18486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5400000" flipH="1" flipV="1">
              <a:off x="6744" y="298"/>
              <a:ext cx="259" cy="3205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18485"/>
            <p:cNvSpPr>
              <a:spLocks noChangeArrowheads="1"/>
            </p:cNvSpPr>
            <p:nvPr/>
          </p:nvSpPr>
          <p:spPr bwMode="auto">
            <a:xfrm>
              <a:off x="6709" y="1317"/>
              <a:ext cx="3533" cy="454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EG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Lymphedema</a:t>
              </a:r>
              <a:endParaRPr kumimoji="0" lang="ar-EG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_s18484"/>
            <p:cNvSpPr>
              <a:spLocks noChangeArrowheads="1"/>
            </p:cNvSpPr>
            <p:nvPr/>
          </p:nvSpPr>
          <p:spPr bwMode="auto">
            <a:xfrm>
              <a:off x="4144" y="2030"/>
              <a:ext cx="2254" cy="751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EG" sz="15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Primary</a:t>
              </a:r>
              <a:endParaRPr kumimoji="0" lang="ar-EG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_s18483"/>
            <p:cNvSpPr>
              <a:spLocks noChangeArrowheads="1"/>
            </p:cNvSpPr>
            <p:nvPr/>
          </p:nvSpPr>
          <p:spPr bwMode="auto">
            <a:xfrm>
              <a:off x="10531" y="2030"/>
              <a:ext cx="2254" cy="751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EG" sz="15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Secondary</a:t>
              </a:r>
              <a:endParaRPr kumimoji="0" lang="ar-EG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_s18482"/>
            <p:cNvSpPr>
              <a:spLocks noChangeArrowheads="1"/>
            </p:cNvSpPr>
            <p:nvPr/>
          </p:nvSpPr>
          <p:spPr bwMode="auto">
            <a:xfrm>
              <a:off x="1640" y="3040"/>
              <a:ext cx="2254" cy="751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EG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C</a:t>
              </a:r>
              <a:r>
                <a:rPr kumimoji="0" lang="ar-EG" sz="15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ongenita</a:t>
              </a:r>
              <a:endParaRPr kumimoji="0" lang="ar-EG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EG" sz="15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Age&lt;1y</a:t>
              </a:r>
              <a:endParaRPr kumimoji="0" lang="ar-EG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_s18481"/>
            <p:cNvSpPr>
              <a:spLocks noChangeArrowheads="1"/>
            </p:cNvSpPr>
            <p:nvPr/>
          </p:nvSpPr>
          <p:spPr bwMode="auto">
            <a:xfrm>
              <a:off x="4145" y="3040"/>
              <a:ext cx="2253" cy="751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EG" sz="13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Praecox</a:t>
              </a:r>
              <a:endParaRPr kumimoji="0" lang="ar-EG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EG" sz="13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Age 1-35years</a:t>
              </a:r>
              <a:endParaRPr kumimoji="0" lang="ar-EG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_s18480"/>
            <p:cNvSpPr>
              <a:spLocks noChangeArrowheads="1"/>
            </p:cNvSpPr>
            <p:nvPr/>
          </p:nvSpPr>
          <p:spPr bwMode="auto">
            <a:xfrm>
              <a:off x="6649" y="3040"/>
              <a:ext cx="2254" cy="751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EG" sz="13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Trada</a:t>
              </a:r>
              <a:endParaRPr kumimoji="0" lang="ar-EG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EG" sz="13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Age &gt;35years</a:t>
              </a:r>
              <a:endParaRPr kumimoji="0" lang="ar-EG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_s18479"/>
            <p:cNvSpPr>
              <a:spLocks noChangeArrowheads="1"/>
            </p:cNvSpPr>
            <p:nvPr/>
          </p:nvSpPr>
          <p:spPr bwMode="auto">
            <a:xfrm>
              <a:off x="9154" y="3040"/>
              <a:ext cx="2254" cy="751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EG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Lymphatic </a:t>
              </a:r>
              <a:endParaRPr kumimoji="0" lang="ar-EG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1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EG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Obstruction</a:t>
              </a:r>
              <a:endParaRPr kumimoji="0" lang="ar-EG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_s18478"/>
            <p:cNvSpPr>
              <a:spLocks noChangeArrowheads="1"/>
            </p:cNvSpPr>
            <p:nvPr/>
          </p:nvSpPr>
          <p:spPr bwMode="auto">
            <a:xfrm>
              <a:off x="11910" y="3040"/>
              <a:ext cx="2253" cy="751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EG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Lymphatic interruption</a:t>
              </a:r>
              <a:endParaRPr kumimoji="0" lang="ar-EG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_s18477"/>
            <p:cNvSpPr>
              <a:spLocks noChangeArrowheads="1"/>
            </p:cNvSpPr>
            <p:nvPr/>
          </p:nvSpPr>
          <p:spPr bwMode="auto">
            <a:xfrm>
              <a:off x="10532" y="4050"/>
              <a:ext cx="2253" cy="751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EG" sz="13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Cancer related lymphedema</a:t>
              </a:r>
              <a:endParaRPr kumimoji="0" lang="ar-EG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_s18476"/>
            <p:cNvSpPr>
              <a:spLocks noChangeArrowheads="1"/>
            </p:cNvSpPr>
            <p:nvPr/>
          </p:nvSpPr>
          <p:spPr bwMode="auto">
            <a:xfrm>
              <a:off x="10532" y="5060"/>
              <a:ext cx="2253" cy="751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EG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Infection</a:t>
              </a:r>
              <a:endParaRPr kumimoji="0" lang="ar-EG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_s18475"/>
            <p:cNvSpPr>
              <a:spLocks noChangeArrowheads="1"/>
            </p:cNvSpPr>
            <p:nvPr/>
          </p:nvSpPr>
          <p:spPr bwMode="auto">
            <a:xfrm>
              <a:off x="13287" y="4050"/>
              <a:ext cx="2253" cy="751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EG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Inflammatory</a:t>
              </a:r>
              <a:endParaRPr kumimoji="0" lang="ar-EG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_s18474"/>
            <p:cNvSpPr>
              <a:spLocks noChangeArrowheads="1"/>
            </p:cNvSpPr>
            <p:nvPr/>
          </p:nvSpPr>
          <p:spPr bwMode="auto">
            <a:xfrm>
              <a:off x="13287" y="5060"/>
              <a:ext cx="2254" cy="751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EG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Traumatic </a:t>
              </a:r>
              <a:endParaRPr kumimoji="0" lang="ar-EG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1571604" y="0"/>
            <a:ext cx="59293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u="sng" dirty="0" smtClean="0"/>
              <a:t>Etiology {Classification} of </a:t>
            </a:r>
            <a:r>
              <a:rPr lang="en-US" sz="2400" b="1" i="1" u="sng" dirty="0" err="1" smtClean="0"/>
              <a:t>Lymphedema</a:t>
            </a:r>
            <a:r>
              <a:rPr lang="en-US" sz="2400" b="1" i="1" u="sng" dirty="0" smtClean="0"/>
              <a:t>:</a:t>
            </a:r>
            <a:endParaRPr lang="ar-EG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1284</TotalTime>
  <Words>1213</Words>
  <Application>Microsoft Office PowerPoint</Application>
  <PresentationFormat>On-screen Show (4:3)</PresentationFormat>
  <Paragraphs>197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Lymphatic disorders </vt:lpstr>
      <vt:lpstr>lymphatic system</vt:lpstr>
      <vt:lpstr>functions of the lymphatic system</vt:lpstr>
      <vt:lpstr> Major Structures of lymphatic system</vt:lpstr>
      <vt:lpstr>Diseases and Disorders</vt:lpstr>
      <vt:lpstr>Continued- Disorders &amp; Diseases</vt:lpstr>
      <vt:lpstr>Cont. </vt:lpstr>
      <vt:lpstr>Edema &amp; Lymphedema, what's different?</vt:lpstr>
      <vt:lpstr>PowerPoint Presentation</vt:lpstr>
      <vt:lpstr>Sign &amp;Symptoms</vt:lpstr>
      <vt:lpstr>Sign &amp;Symptoms</vt:lpstr>
      <vt:lpstr>Lymphedema Location</vt:lpstr>
      <vt:lpstr>PowerPoint Presentation</vt:lpstr>
      <vt:lpstr>Severity of Lymphedema</vt:lpstr>
      <vt:lpstr>PowerPoint Presentation</vt:lpstr>
      <vt:lpstr>Examination and Evaluation of Lymphatic Function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Elevation</vt:lpstr>
      <vt:lpstr>PowerPoint Presentation</vt:lpstr>
      <vt:lpstr>PowerPoint Presentation</vt:lpstr>
      <vt:lpstr>Bandages</vt:lpstr>
      <vt:lpstr>Compression Garments</vt:lpstr>
      <vt:lpstr>Exercise</vt:lpstr>
      <vt:lpstr>Exercise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Lymphedema</dc:title>
  <dc:creator>dr.rehab omar</dc:creator>
  <cp:lastModifiedBy>Rehab Gwada</cp:lastModifiedBy>
  <cp:revision>85</cp:revision>
  <dcterms:created xsi:type="dcterms:W3CDTF">2012-11-18T21:26:06Z</dcterms:created>
  <dcterms:modified xsi:type="dcterms:W3CDTF">2016-04-16T06:56:27Z</dcterms:modified>
</cp:coreProperties>
</file>