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4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1" r:id="rId18"/>
    <p:sldId id="273" r:id="rId19"/>
    <p:sldId id="274" r:id="rId20"/>
    <p:sldId id="275" r:id="rId21"/>
    <p:sldId id="276" r:id="rId22"/>
    <p:sldId id="277" r:id="rId23"/>
    <p:sldId id="278" r:id="rId24"/>
    <p:sldId id="279" r:id="rId25"/>
    <p:sldId id="280"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81" r:id="rId40"/>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FC0300A5-4631-4F79-9E9A-12E221603510}" type="datetimeFigureOut">
              <a:rPr lang="ar-SA" smtClean="0"/>
              <a:pPr/>
              <a:t>08/04/37</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17834703-18EB-4ADC-BDD6-8FF2BEDACF5A}" type="slidenum">
              <a:rPr lang="ar-SA" smtClean="0"/>
              <a:pPr/>
              <a:t>‹#›</a:t>
            </a:fld>
            <a:endParaRPr lang="ar-SA"/>
          </a:p>
        </p:txBody>
      </p:sp>
    </p:spTree>
    <p:extLst>
      <p:ext uri="{BB962C8B-B14F-4D97-AF65-F5344CB8AC3E}">
        <p14:creationId xmlns:p14="http://schemas.microsoft.com/office/powerpoint/2010/main" val="333486546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17834703-18EB-4ADC-BDD6-8FF2BEDACF5A}" type="slidenum">
              <a:rPr lang="ar-SA" smtClean="0"/>
              <a:pPr/>
              <a:t>1</a:t>
            </a:fld>
            <a:endParaRPr lang="ar-SA"/>
          </a:p>
        </p:txBody>
      </p:sp>
    </p:spTree>
    <p:extLst>
      <p:ext uri="{BB962C8B-B14F-4D97-AF65-F5344CB8AC3E}">
        <p14:creationId xmlns:p14="http://schemas.microsoft.com/office/powerpoint/2010/main" val="2519472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17834703-18EB-4ADC-BDD6-8FF2BEDACF5A}" type="slidenum">
              <a:rPr lang="ar-SA" smtClean="0"/>
              <a:pPr/>
              <a:t>25</a:t>
            </a:fld>
            <a:endParaRPr lang="ar-SA"/>
          </a:p>
        </p:txBody>
      </p:sp>
    </p:spTree>
    <p:extLst>
      <p:ext uri="{BB962C8B-B14F-4D97-AF65-F5344CB8AC3E}">
        <p14:creationId xmlns:p14="http://schemas.microsoft.com/office/powerpoint/2010/main" val="28321752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bg>
      <p:bgRef idx="1002">
        <a:schemeClr val="bg1"/>
      </p:bgRef>
    </p:bg>
    <p:spTree>
      <p:nvGrpSpPr>
        <p:cNvPr id="1" name=""/>
        <p:cNvGrpSpPr/>
        <p:nvPr/>
      </p:nvGrpSpPr>
      <p:grpSpPr>
        <a:xfrm>
          <a:off x="0" y="0"/>
          <a:ext cx="0" cy="0"/>
          <a:chOff x="0" y="0"/>
          <a:chExt cx="0" cy="0"/>
        </a:xfrm>
      </p:grpSpPr>
      <p:sp>
        <p:nvSpPr>
          <p:cNvPr id="8" name="مستطيل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رابط مستقيم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عنوان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ar-SA" smtClean="0"/>
              <a:t>انقر لتحرير نمط العنوان الرئيسي</a:t>
            </a:r>
            <a:endParaRPr kumimoji="0" lang="en-US"/>
          </a:p>
        </p:txBody>
      </p:sp>
      <p:sp>
        <p:nvSpPr>
          <p:cNvPr id="25" name="عنوان فرعي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ar-SA" smtClean="0"/>
              <a:t>انقر لتحرير نمط العنوان الثانوي الرئيسي</a:t>
            </a:r>
            <a:endParaRPr kumimoji="0" lang="en-US"/>
          </a:p>
        </p:txBody>
      </p:sp>
      <p:sp>
        <p:nvSpPr>
          <p:cNvPr id="31" name="عنصر نائب للتاريخ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B333F1D2-4824-4BF5-8D4B-8DD5C78C4CB1}" type="datetimeFigureOut">
              <a:rPr lang="ar-SA" smtClean="0"/>
              <a:pPr/>
              <a:t>08/04/37</a:t>
            </a:fld>
            <a:endParaRPr lang="ar-SA"/>
          </a:p>
        </p:txBody>
      </p:sp>
      <p:sp>
        <p:nvSpPr>
          <p:cNvPr id="18" name="عنصر نائب للتذييل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ar-SA"/>
          </a:p>
        </p:txBody>
      </p:sp>
      <p:sp>
        <p:nvSpPr>
          <p:cNvPr id="29" name="عنصر نائب لرقم الشريحة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C4E25307-F2B6-4CCA-A2EF-7E792571075C}" type="slidenum">
              <a:rPr lang="ar-SA" smtClean="0"/>
              <a:pPr/>
              <a:t>‹#›</a:t>
            </a:fld>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B333F1D2-4824-4BF5-8D4B-8DD5C78C4CB1}" type="datetimeFigureOut">
              <a:rPr lang="ar-SA" smtClean="0"/>
              <a:pPr/>
              <a:t>08/04/37</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C4E25307-F2B6-4CCA-A2EF-7E792571075C}"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553200" y="274955"/>
            <a:ext cx="1524000" cy="5851525"/>
          </a:xfrm>
        </p:spPr>
        <p:txBody>
          <a:bodyPr vert="eaVert" anchor="t"/>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274642"/>
            <a:ext cx="6019800" cy="5851525"/>
          </a:xfrm>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a:xfrm>
            <a:off x="4242816" y="6557946"/>
            <a:ext cx="2002464" cy="226902"/>
          </a:xfrm>
        </p:spPr>
        <p:txBody>
          <a:bodyPr/>
          <a:lstStyle>
            <a:extLst/>
          </a:lstStyle>
          <a:p>
            <a:fld id="{B333F1D2-4824-4BF5-8D4B-8DD5C78C4CB1}" type="datetimeFigureOut">
              <a:rPr lang="ar-SA" smtClean="0"/>
              <a:pPr/>
              <a:t>08/04/37</a:t>
            </a:fld>
            <a:endParaRPr lang="ar-SA"/>
          </a:p>
        </p:txBody>
      </p:sp>
      <p:sp>
        <p:nvSpPr>
          <p:cNvPr id="5" name="عنصر نائب للتذييل 4"/>
          <p:cNvSpPr>
            <a:spLocks noGrp="1"/>
          </p:cNvSpPr>
          <p:nvPr>
            <p:ph type="ftr" sz="quarter" idx="11"/>
          </p:nvPr>
        </p:nvSpPr>
        <p:spPr>
          <a:xfrm>
            <a:off x="457200" y="6556248"/>
            <a:ext cx="3657600" cy="228600"/>
          </a:xfrm>
        </p:spPr>
        <p:txBody>
          <a:bodyPr/>
          <a:lstStyle>
            <a:extLst/>
          </a:lstStyle>
          <a:p>
            <a:endParaRPr lang="ar-SA"/>
          </a:p>
        </p:txBody>
      </p:sp>
      <p:sp>
        <p:nvSpPr>
          <p:cNvPr id="6" name="عنصر نائب لرقم الشريحة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C4E25307-F2B6-4CCA-A2EF-7E792571075C}"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B333F1D2-4824-4BF5-8D4B-8DD5C78C4CB1}" type="datetimeFigureOut">
              <a:rPr lang="ar-SA" smtClean="0"/>
              <a:pPr/>
              <a:t>08/04/37</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C4E25307-F2B6-4CCA-A2EF-7E792571075C}"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1">
        <a:schemeClr val="bg1"/>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B333F1D2-4824-4BF5-8D4B-8DD5C78C4CB1}" type="datetimeFigureOut">
              <a:rPr lang="ar-SA" smtClean="0"/>
              <a:pPr/>
              <a:t>08/04/37</a:t>
            </a:fld>
            <a:endParaRPr lang="ar-SA"/>
          </a:p>
        </p:txBody>
      </p:sp>
      <p:sp>
        <p:nvSpPr>
          <p:cNvPr id="5" name="عنصر نائب للتذييل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ar-SA"/>
          </a:p>
        </p:txBody>
      </p:sp>
      <p:sp>
        <p:nvSpPr>
          <p:cNvPr id="6" name="عنصر نائب لرقم الشريحة 5"/>
          <p:cNvSpPr>
            <a:spLocks noGrp="1"/>
          </p:cNvSpPr>
          <p:nvPr>
            <p:ph type="sldNum" sz="quarter" idx="12"/>
          </p:nvPr>
        </p:nvSpPr>
        <p:spPr>
          <a:xfrm>
            <a:off x="6733952" y="6555112"/>
            <a:ext cx="588336" cy="228600"/>
          </a:xfrm>
        </p:spPr>
        <p:txBody>
          <a:bodyPr/>
          <a:lstStyle>
            <a:extLst/>
          </a:lstStyle>
          <a:p>
            <a:fld id="{C4E25307-F2B6-4CCA-A2EF-7E792571075C}" type="slidenum">
              <a:rPr lang="ar-SA" smtClean="0"/>
              <a:pPr/>
              <a:t>‹#›</a:t>
            </a:fld>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320040"/>
            <a:ext cx="7242048" cy="1143000"/>
          </a:xfrm>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B333F1D2-4824-4BF5-8D4B-8DD5C78C4CB1}" type="datetimeFigureOut">
              <a:rPr lang="ar-SA" smtClean="0"/>
              <a:pPr/>
              <a:t>08/04/37</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C4E25307-F2B6-4CCA-A2EF-7E792571075C}"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320040"/>
            <a:ext cx="7242048" cy="1143000"/>
          </a:xfrm>
        </p:spPr>
        <p:txBody>
          <a:bodyPr anchor="b"/>
          <a:lstStyle>
            <a:lvl1pPr>
              <a:defRPr/>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extLst/>
          </a:lstStyle>
          <a:p>
            <a:fld id="{B333F1D2-4824-4BF5-8D4B-8DD5C78C4CB1}" type="datetimeFigureOut">
              <a:rPr lang="ar-SA" smtClean="0"/>
              <a:pPr/>
              <a:t>08/04/37</a:t>
            </a:fld>
            <a:endParaRPr lang="ar-SA"/>
          </a:p>
        </p:txBody>
      </p:sp>
      <p:sp>
        <p:nvSpPr>
          <p:cNvPr id="8" name="عنصر نائب للتذييل 7"/>
          <p:cNvSpPr>
            <a:spLocks noGrp="1"/>
          </p:cNvSpPr>
          <p:nvPr>
            <p:ph type="ftr" sz="quarter" idx="11"/>
          </p:nvPr>
        </p:nvSpPr>
        <p:spPr/>
        <p:txBody>
          <a:bodyPr/>
          <a:lstStyle>
            <a:extLst/>
          </a:lstStyle>
          <a:p>
            <a:endParaRPr lang="ar-SA"/>
          </a:p>
        </p:txBody>
      </p:sp>
      <p:sp>
        <p:nvSpPr>
          <p:cNvPr id="9" name="عنصر نائب لرقم الشريحة 8"/>
          <p:cNvSpPr>
            <a:spLocks noGrp="1"/>
          </p:cNvSpPr>
          <p:nvPr>
            <p:ph type="sldNum" sz="quarter" idx="12"/>
          </p:nvPr>
        </p:nvSpPr>
        <p:spPr/>
        <p:txBody>
          <a:bodyPr/>
          <a:lstStyle>
            <a:extLst/>
          </a:lstStyle>
          <a:p>
            <a:fld id="{C4E25307-F2B6-4CCA-A2EF-7E792571075C}"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320040"/>
            <a:ext cx="7242048" cy="1143000"/>
          </a:xfrm>
        </p:spPr>
        <p:txBody>
          <a:bodyPr/>
          <a:lstStyle>
            <a:extLst/>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extLst/>
          </a:lstStyle>
          <a:p>
            <a:fld id="{B333F1D2-4824-4BF5-8D4B-8DD5C78C4CB1}" type="datetimeFigureOut">
              <a:rPr lang="ar-SA" smtClean="0"/>
              <a:pPr/>
              <a:t>08/04/37</a:t>
            </a:fld>
            <a:endParaRPr lang="ar-SA"/>
          </a:p>
        </p:txBody>
      </p:sp>
      <p:sp>
        <p:nvSpPr>
          <p:cNvPr id="4" name="عنصر نائب للتذييل 3"/>
          <p:cNvSpPr>
            <a:spLocks noGrp="1"/>
          </p:cNvSpPr>
          <p:nvPr>
            <p:ph type="ftr" sz="quarter" idx="11"/>
          </p:nvPr>
        </p:nvSpPr>
        <p:spPr/>
        <p:txBody>
          <a:bodyPr/>
          <a:lstStyle>
            <a:extLst/>
          </a:lstStyle>
          <a:p>
            <a:endParaRPr lang="ar-SA"/>
          </a:p>
        </p:txBody>
      </p:sp>
      <p:sp>
        <p:nvSpPr>
          <p:cNvPr id="5" name="عنصر نائب لرقم الشريحة 4"/>
          <p:cNvSpPr>
            <a:spLocks noGrp="1"/>
          </p:cNvSpPr>
          <p:nvPr>
            <p:ph type="sldNum" sz="quarter" idx="12"/>
          </p:nvPr>
        </p:nvSpPr>
        <p:spPr/>
        <p:txBody>
          <a:bodyPr/>
          <a:lstStyle>
            <a:extLst/>
          </a:lstStyle>
          <a:p>
            <a:fld id="{C4E25307-F2B6-4CCA-A2EF-7E792571075C}"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lvl1pPr>
              <a:defRPr>
                <a:solidFill>
                  <a:schemeClr val="tx2"/>
                </a:solidFill>
              </a:defRPr>
            </a:lvl1pPr>
            <a:extLst/>
          </a:lstStyle>
          <a:p>
            <a:fld id="{B333F1D2-4824-4BF5-8D4B-8DD5C78C4CB1}" type="datetimeFigureOut">
              <a:rPr lang="ar-SA" smtClean="0"/>
              <a:pPr/>
              <a:t>08/04/37</a:t>
            </a:fld>
            <a:endParaRPr lang="ar-SA"/>
          </a:p>
        </p:txBody>
      </p:sp>
      <p:sp>
        <p:nvSpPr>
          <p:cNvPr id="3" name="عنصر نائب للتذييل 2"/>
          <p:cNvSpPr>
            <a:spLocks noGrp="1"/>
          </p:cNvSpPr>
          <p:nvPr>
            <p:ph type="ftr" sz="quarter" idx="11"/>
          </p:nvPr>
        </p:nvSpPr>
        <p:spPr/>
        <p:txBody>
          <a:bodyPr/>
          <a:lstStyle>
            <a:lvl1pPr>
              <a:defRPr>
                <a:solidFill>
                  <a:schemeClr val="tx2"/>
                </a:solidFill>
              </a:defRPr>
            </a:lvl1pPr>
            <a:extLst/>
          </a:lstStyle>
          <a:p>
            <a:endParaRPr lang="ar-SA"/>
          </a:p>
        </p:txBody>
      </p:sp>
      <p:sp>
        <p:nvSpPr>
          <p:cNvPr id="4" name="عنصر نائب لرقم الشريحة 3"/>
          <p:cNvSpPr>
            <a:spLocks noGrp="1"/>
          </p:cNvSpPr>
          <p:nvPr>
            <p:ph type="sldNum" sz="quarter" idx="12"/>
          </p:nvPr>
        </p:nvSpPr>
        <p:spPr/>
        <p:txBody>
          <a:bodyPr/>
          <a:lstStyle>
            <a:extLst/>
          </a:lstStyle>
          <a:p>
            <a:fld id="{C4E25307-F2B6-4CCA-A2EF-7E792571075C}"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B333F1D2-4824-4BF5-8D4B-8DD5C78C4CB1}" type="datetimeFigureOut">
              <a:rPr lang="ar-SA" smtClean="0"/>
              <a:pPr/>
              <a:t>08/04/37</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C4E25307-F2B6-4CCA-A2EF-7E792571075C}"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bg>
      <p:bgRef idx="1002">
        <a:schemeClr val="bg2"/>
      </p:bgRef>
    </p:bg>
    <p:spTree>
      <p:nvGrpSpPr>
        <p:cNvPr id="1" name=""/>
        <p:cNvGrpSpPr/>
        <p:nvPr/>
      </p:nvGrpSpPr>
      <p:grpSpPr>
        <a:xfrm>
          <a:off x="0" y="0"/>
          <a:ext cx="0" cy="0"/>
          <a:chOff x="0" y="0"/>
          <a:chExt cx="0" cy="0"/>
        </a:xfrm>
      </p:grpSpPr>
      <p:sp>
        <p:nvSpPr>
          <p:cNvPr id="8" name="مستطيل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مستطيل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عنوان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ar-SA" smtClean="0"/>
              <a:t>انقر لتحرير نمط العنوان الرئيسي</a:t>
            </a:r>
            <a:endParaRPr kumimoji="0" lang="en-US" dirty="0"/>
          </a:p>
        </p:txBody>
      </p:sp>
      <p:sp>
        <p:nvSpPr>
          <p:cNvPr id="4" name="عنصر نائب للنص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extLst/>
          </a:lstStyle>
          <a:p>
            <a:fld id="{B333F1D2-4824-4BF5-8D4B-8DD5C78C4CB1}" type="datetimeFigureOut">
              <a:rPr lang="ar-SA" smtClean="0"/>
              <a:pPr/>
              <a:t>08/04/37</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C4E25307-F2B6-4CCA-A2EF-7E792571075C}" type="slidenum">
              <a:rPr lang="ar-SA" smtClean="0"/>
              <a:pPr/>
              <a:t>‹#›</a:t>
            </a:fld>
            <a:endParaRPr lang="ar-SA"/>
          </a:p>
        </p:txBody>
      </p:sp>
      <p:sp>
        <p:nvSpPr>
          <p:cNvPr id="10" name="عنصر نائب للصورة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ar-SA" smtClean="0"/>
              <a:t>انقر فوق الرمز لإضافة صورة</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مستطيل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عنصر نائب للعنوان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ar-SA" smtClean="0"/>
              <a:t>انقر لتحرير نمط العنوان الرئيسي</a:t>
            </a:r>
            <a:endParaRPr kumimoji="0" lang="en-US"/>
          </a:p>
        </p:txBody>
      </p:sp>
      <p:sp>
        <p:nvSpPr>
          <p:cNvPr id="31" name="عنصر نائب للنص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27" name="عنصر نائب للتاريخ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B333F1D2-4824-4BF5-8D4B-8DD5C78C4CB1}" type="datetimeFigureOut">
              <a:rPr lang="ar-SA" smtClean="0"/>
              <a:pPr/>
              <a:t>08/04/37</a:t>
            </a:fld>
            <a:endParaRPr lang="ar-SA"/>
          </a:p>
        </p:txBody>
      </p:sp>
      <p:sp>
        <p:nvSpPr>
          <p:cNvPr id="4" name="عنصر نائب للتذييل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ar-SA"/>
          </a:p>
        </p:txBody>
      </p:sp>
      <p:sp>
        <p:nvSpPr>
          <p:cNvPr id="16" name="عنصر نائب لرقم الشريحة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C4E25307-F2B6-4CCA-A2EF-7E792571075C}"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r" rtl="1"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r" rtl="1"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r" rtl="1"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r" rtl="1"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r" rtl="1"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r" rtl="1"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r" rtl="1"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r" rtl="1"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r" rtl="1"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dirty="0"/>
          </a:p>
        </p:txBody>
      </p:sp>
      <p:sp>
        <p:nvSpPr>
          <p:cNvPr id="3" name="عنوان فرعي 2"/>
          <p:cNvSpPr>
            <a:spLocks noGrp="1"/>
          </p:cNvSpPr>
          <p:nvPr>
            <p:ph type="subTitle" idx="1"/>
          </p:nvPr>
        </p:nvSpPr>
        <p:spPr/>
        <p:txBody>
          <a:bodyPr/>
          <a:lstStyle/>
          <a:p>
            <a:endParaRPr lang="ar-SA"/>
          </a:p>
        </p:txBody>
      </p:sp>
      <p:pic>
        <p:nvPicPr>
          <p:cNvPr id="1027" name="Picture 3" descr="C:\Users\CT\Desktop\4762.jpg"/>
          <p:cNvPicPr>
            <a:picLocks noChangeAspect="1" noChangeArrowheads="1"/>
          </p:cNvPicPr>
          <p:nvPr/>
        </p:nvPicPr>
        <p:blipFill>
          <a:blip r:embed="rId3"/>
          <a:srcRect/>
          <a:stretch>
            <a:fillRect/>
          </a:stretch>
        </p:blipFill>
        <p:spPr bwMode="auto">
          <a:xfrm>
            <a:off x="3000364" y="500018"/>
            <a:ext cx="5886372" cy="6357982"/>
          </a:xfrm>
          <a:prstGeom prst="rect">
            <a:avLst/>
          </a:prstGeom>
          <a:noFill/>
        </p:spPr>
      </p:pic>
      <p:sp>
        <p:nvSpPr>
          <p:cNvPr id="7" name="مربع نص 6"/>
          <p:cNvSpPr txBox="1"/>
          <p:nvPr/>
        </p:nvSpPr>
        <p:spPr>
          <a:xfrm>
            <a:off x="0" y="357166"/>
            <a:ext cx="2714612" cy="6247864"/>
          </a:xfrm>
          <a:prstGeom prst="rect">
            <a:avLst/>
          </a:prstGeom>
          <a:noFill/>
        </p:spPr>
        <p:txBody>
          <a:bodyPr wrap="square" rtlCol="1">
            <a:spAutoFit/>
          </a:bodyPr>
          <a:lstStyle/>
          <a:p>
            <a:pPr algn="ctr"/>
            <a:r>
              <a:rPr lang="ar-SA" sz="40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لمياء</a:t>
            </a:r>
            <a:r>
              <a:rPr lang="ar-SA"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 المشعل</a:t>
            </a:r>
          </a:p>
          <a:p>
            <a:pPr algn="ctr"/>
            <a:r>
              <a:rPr lang="ar-SA"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 </a:t>
            </a:r>
          </a:p>
          <a:p>
            <a:pPr algn="ctr"/>
            <a:r>
              <a:rPr lang="ar-SA"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وجدان </a:t>
            </a:r>
            <a:r>
              <a:rPr lang="ar-SA" sz="40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المري</a:t>
            </a:r>
            <a:r>
              <a:rPr lang="ar-SA"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 </a:t>
            </a:r>
          </a:p>
          <a:p>
            <a:pPr algn="ctr"/>
            <a:endParaRPr lang="ar-SA"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endParaRPr>
          </a:p>
          <a:p>
            <a:pPr algn="ctr"/>
            <a:r>
              <a:rPr lang="ar-SA" sz="40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رزان</a:t>
            </a:r>
            <a:r>
              <a:rPr lang="ar-SA"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 </a:t>
            </a:r>
            <a:r>
              <a:rPr lang="ar-SA" sz="40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الجويعي</a:t>
            </a:r>
            <a:endParaRPr lang="ar-SA"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endParaRPr>
          </a:p>
          <a:p>
            <a:pPr algn="ctr"/>
            <a:r>
              <a:rPr lang="ar-SA"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 </a:t>
            </a:r>
          </a:p>
          <a:p>
            <a:pPr algn="ctr"/>
            <a:r>
              <a:rPr lang="ar-SA"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خلود </a:t>
            </a:r>
            <a:r>
              <a:rPr lang="ar-SA" sz="40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المهيلب</a:t>
            </a:r>
            <a:endParaRPr lang="ar-SA"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endParaRPr>
          </a:p>
          <a:p>
            <a:pPr algn="ctr"/>
            <a:endParaRPr lang="ar-SA"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endParaRPr>
          </a:p>
          <a:p>
            <a:pPr algn="ctr"/>
            <a:r>
              <a:rPr lang="ar-SA"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أستاذة المادة :</a:t>
            </a:r>
          </a:p>
          <a:p>
            <a:pPr algn="ctr"/>
            <a:r>
              <a:rPr lang="ar-SA"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 </a:t>
            </a:r>
            <a:r>
              <a:rPr lang="ar-SA" sz="40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أ</a:t>
            </a:r>
            <a:r>
              <a:rPr lang="ar-SA"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.ندى </a:t>
            </a:r>
            <a:r>
              <a:rPr lang="ar-SA" sz="40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العتيبي</a:t>
            </a:r>
            <a:r>
              <a:rPr lang="ar-SA"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rPr>
              <a:t> ” </a:t>
            </a:r>
            <a:endParaRPr lang="ar-SA"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Akhbar MT" pitchFamily="2" charset="-78"/>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20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anim calcmode="lin" valueType="num">
                                      <p:cBhvr additive="base">
                                        <p:cTn id="16"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7">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 calcmode="lin" valueType="num">
                                      <p:cBhvr additive="base">
                                        <p:cTn id="20"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7">
                                            <p:txEl>
                                              <p:pRg st="2" end="2"/>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7">
                                            <p:txEl>
                                              <p:pRg st="4" end="4"/>
                                            </p:txEl>
                                          </p:spTgt>
                                        </p:tgtEl>
                                        <p:attrNameLst>
                                          <p:attrName>style.visibility</p:attrName>
                                        </p:attrNameLst>
                                      </p:cBhvr>
                                      <p:to>
                                        <p:strVal val="visible"/>
                                      </p:to>
                                    </p:set>
                                    <p:anim calcmode="lin" valueType="num">
                                      <p:cBhvr additive="base">
                                        <p:cTn id="24"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7">
                                            <p:txEl>
                                              <p:pRg st="4" end="4"/>
                                            </p:txEl>
                                          </p:spTgt>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7">
                                            <p:txEl>
                                              <p:pRg st="5" end="5"/>
                                            </p:txEl>
                                          </p:spTgt>
                                        </p:tgtEl>
                                        <p:attrNameLst>
                                          <p:attrName>style.visibility</p:attrName>
                                        </p:attrNameLst>
                                      </p:cBhvr>
                                      <p:to>
                                        <p:strVal val="visible"/>
                                      </p:to>
                                    </p:set>
                                    <p:anim calcmode="lin" valueType="num">
                                      <p:cBhvr additive="base">
                                        <p:cTn id="28"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7">
                                            <p:txEl>
                                              <p:pRg st="5" end="5"/>
                                            </p:txEl>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 calcmode="lin" valueType="num">
                                      <p:cBhvr additive="base">
                                        <p:cTn id="32"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7">
                                            <p:txEl>
                                              <p:pRg st="6" end="6"/>
                                            </p:txEl>
                                          </p:spTgt>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7">
                                            <p:txEl>
                                              <p:pRg st="8" end="8"/>
                                            </p:txEl>
                                          </p:spTgt>
                                        </p:tgtEl>
                                        <p:attrNameLst>
                                          <p:attrName>style.visibility</p:attrName>
                                        </p:attrNameLst>
                                      </p:cBhvr>
                                      <p:to>
                                        <p:strVal val="visible"/>
                                      </p:to>
                                    </p:set>
                                    <p:anim calcmode="lin" valueType="num">
                                      <p:cBhvr additive="base">
                                        <p:cTn id="36" dur="500" fill="hold"/>
                                        <p:tgtEl>
                                          <p:spTgt spid="7">
                                            <p:txEl>
                                              <p:pRg st="8" end="8"/>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7">
                                            <p:txEl>
                                              <p:pRg st="8" end="8"/>
                                            </p:txEl>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7">
                                            <p:txEl>
                                              <p:pRg st="9" end="9"/>
                                            </p:txEl>
                                          </p:spTgt>
                                        </p:tgtEl>
                                        <p:attrNameLst>
                                          <p:attrName>style.visibility</p:attrName>
                                        </p:attrNameLst>
                                      </p:cBhvr>
                                      <p:to>
                                        <p:strVal val="visible"/>
                                      </p:to>
                                    </p:set>
                                    <p:anim calcmode="lin" valueType="num">
                                      <p:cBhvr additive="base">
                                        <p:cTn id="40" dur="500" fill="hold"/>
                                        <p:tgtEl>
                                          <p:spTgt spid="7">
                                            <p:txEl>
                                              <p:pRg st="9" end="9"/>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14282" y="1285860"/>
            <a:ext cx="7786742" cy="2246769"/>
          </a:xfrm>
          <a:prstGeom prst="rect">
            <a:avLst/>
          </a:prstGeom>
        </p:spPr>
        <p:txBody>
          <a:bodyPr wrap="square">
            <a:spAutoFit/>
          </a:bodyPr>
          <a:lstStyle/>
          <a:p>
            <a:r>
              <a:rPr lang="ar-SA" sz="2800" dirty="0">
                <a:solidFill>
                  <a:schemeClr val="bg2">
                    <a:lumMod val="75000"/>
                  </a:schemeClr>
                </a:solidFill>
                <a:cs typeface="+mj-cs"/>
              </a:rPr>
              <a:t>يعاني مرضى </a:t>
            </a:r>
            <a:r>
              <a:rPr lang="ar-SA" sz="2800" dirty="0" err="1">
                <a:solidFill>
                  <a:schemeClr val="bg2">
                    <a:lumMod val="75000"/>
                  </a:schemeClr>
                </a:solidFill>
                <a:cs typeface="+mj-cs"/>
              </a:rPr>
              <a:t>ألزهايمر</a:t>
            </a:r>
            <a:r>
              <a:rPr lang="ar-SA" sz="2800" dirty="0">
                <a:solidFill>
                  <a:schemeClr val="bg2">
                    <a:lumMod val="75000"/>
                  </a:schemeClr>
                </a:solidFill>
                <a:cs typeface="+mj-cs"/>
              </a:rPr>
              <a:t> من تغيرات في أحكامهم أو صنع قراراتهم. فعلى سبيل المثال، قد يتخذون قرارات سيئة أو </a:t>
            </a:r>
            <a:r>
              <a:rPr lang="ar-SA" sz="2800" dirty="0" err="1">
                <a:solidFill>
                  <a:schemeClr val="bg2">
                    <a:lumMod val="75000"/>
                  </a:schemeClr>
                </a:solidFill>
                <a:cs typeface="+mj-cs"/>
              </a:rPr>
              <a:t>احكاما</a:t>
            </a:r>
            <a:r>
              <a:rPr lang="ar-SA" sz="2800" dirty="0">
                <a:solidFill>
                  <a:schemeClr val="bg2">
                    <a:lumMod val="75000"/>
                  </a:schemeClr>
                </a:solidFill>
                <a:cs typeface="+mj-cs"/>
              </a:rPr>
              <a:t> خاطئة فيما يختص بمعاملاتهم المالية وينفقون أموالاً طائلة على التسوق التلفزيوني. كما أنهم قد لا يلقون بالاّ لنظافتهم وهندامهم الشخصي</a:t>
            </a:r>
          </a:p>
        </p:txBody>
      </p:sp>
      <p:sp>
        <p:nvSpPr>
          <p:cNvPr id="3" name="مستطيل 2"/>
          <p:cNvSpPr/>
          <p:nvPr/>
        </p:nvSpPr>
        <p:spPr>
          <a:xfrm>
            <a:off x="714348" y="428604"/>
            <a:ext cx="7215238" cy="523220"/>
          </a:xfrm>
          <a:prstGeom prst="rect">
            <a:avLst/>
          </a:prstGeom>
        </p:spPr>
        <p:txBody>
          <a:bodyPr wrap="square">
            <a:spAutoFit/>
          </a:bodyPr>
          <a:lstStyle/>
          <a:p>
            <a:r>
              <a:rPr lang="ar-SA" sz="2800" b="1" dirty="0">
                <a:solidFill>
                  <a:schemeClr val="tx2">
                    <a:lumMod val="75000"/>
                  </a:schemeClr>
                </a:solidFill>
                <a:cs typeface="+mj-cs"/>
              </a:rPr>
              <a:t>7- قدرة منخفضة </a:t>
            </a:r>
            <a:r>
              <a:rPr lang="ar-SA" sz="2800" b="1" dirty="0" smtClean="0">
                <a:solidFill>
                  <a:schemeClr val="tx2">
                    <a:lumMod val="75000"/>
                  </a:schemeClr>
                </a:solidFill>
                <a:cs typeface="+mj-cs"/>
              </a:rPr>
              <a:t>في </a:t>
            </a:r>
            <a:r>
              <a:rPr lang="ar-SA" sz="2800" b="1" dirty="0">
                <a:solidFill>
                  <a:schemeClr val="tx2">
                    <a:lumMod val="75000"/>
                  </a:schemeClr>
                </a:solidFill>
                <a:cs typeface="+mj-cs"/>
              </a:rPr>
              <a:t>الحكم على الأشياء</a:t>
            </a:r>
          </a:p>
        </p:txBody>
      </p:sp>
      <p:pic>
        <p:nvPicPr>
          <p:cNvPr id="24578" name="Picture 2" descr="C:\Users\CT\Desktop\2jn249stcztv.jpg"/>
          <p:cNvPicPr>
            <a:picLocks noChangeAspect="1" noChangeArrowheads="1"/>
          </p:cNvPicPr>
          <p:nvPr/>
        </p:nvPicPr>
        <p:blipFill>
          <a:blip r:embed="rId2"/>
          <a:srcRect/>
          <a:stretch>
            <a:fillRect/>
          </a:stretch>
        </p:blipFill>
        <p:spPr bwMode="auto">
          <a:xfrm>
            <a:off x="785786" y="3643314"/>
            <a:ext cx="6215106" cy="30083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4578"/>
                                        </p:tgtEl>
                                        <p:attrNameLst>
                                          <p:attrName>style.visibility</p:attrName>
                                        </p:attrNameLst>
                                      </p:cBhvr>
                                      <p:to>
                                        <p:strVal val="visible"/>
                                      </p:to>
                                    </p:set>
                                    <p:animEffect transition="in" filter="fade">
                                      <p:cBhvr>
                                        <p:cTn id="19" dur="2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1500174"/>
            <a:ext cx="8143900" cy="1815882"/>
          </a:xfrm>
          <a:prstGeom prst="rect">
            <a:avLst/>
          </a:prstGeom>
        </p:spPr>
        <p:txBody>
          <a:bodyPr wrap="square">
            <a:spAutoFit/>
          </a:bodyPr>
          <a:lstStyle/>
          <a:p>
            <a:r>
              <a:rPr lang="ar-SA" sz="2800" dirty="0" smtClean="0">
                <a:solidFill>
                  <a:schemeClr val="bg2">
                    <a:lumMod val="75000"/>
                  </a:schemeClr>
                </a:solidFill>
                <a:cs typeface="+mj-cs"/>
              </a:rPr>
              <a:t>قد يبدأ المرضى الذين يعانون من أعراض مرض </a:t>
            </a:r>
            <a:r>
              <a:rPr lang="ar-SA" sz="2800" dirty="0" err="1" smtClean="0">
                <a:solidFill>
                  <a:schemeClr val="bg2">
                    <a:lumMod val="75000"/>
                  </a:schemeClr>
                </a:solidFill>
                <a:cs typeface="+mj-cs"/>
              </a:rPr>
              <a:t>ألزهايمر</a:t>
            </a:r>
            <a:r>
              <a:rPr lang="ar-SA" sz="2800" dirty="0" smtClean="0">
                <a:solidFill>
                  <a:schemeClr val="bg2">
                    <a:lumMod val="75000"/>
                  </a:schemeClr>
                </a:solidFill>
                <a:cs typeface="+mj-cs"/>
              </a:rPr>
              <a:t> </a:t>
            </a:r>
            <a:r>
              <a:rPr lang="ar-SA" sz="2800" dirty="0" err="1" smtClean="0">
                <a:solidFill>
                  <a:schemeClr val="bg2">
                    <a:lumMod val="75000"/>
                  </a:schemeClr>
                </a:solidFill>
                <a:cs typeface="+mj-cs"/>
              </a:rPr>
              <a:t>بالإنسحاب</a:t>
            </a:r>
            <a:r>
              <a:rPr lang="ar-SA" sz="2800" dirty="0" smtClean="0">
                <a:solidFill>
                  <a:schemeClr val="bg2">
                    <a:lumMod val="75000"/>
                  </a:schemeClr>
                </a:solidFill>
                <a:cs typeface="+mj-cs"/>
              </a:rPr>
              <a:t> من الحياة الاجتماعية، والامتناع عن ممارسة الهوايات المحببة إليهم، أو نشاطاتهم الاجتماعية المعتادة </a:t>
            </a:r>
            <a:endParaRPr lang="ar-SA" sz="2800" dirty="0">
              <a:solidFill>
                <a:schemeClr val="bg2">
                  <a:lumMod val="75000"/>
                </a:schemeClr>
              </a:solidFill>
              <a:cs typeface="+mj-cs"/>
            </a:endParaRPr>
          </a:p>
        </p:txBody>
      </p:sp>
      <p:sp>
        <p:nvSpPr>
          <p:cNvPr id="3" name="مستطيل 2"/>
          <p:cNvSpPr/>
          <p:nvPr/>
        </p:nvSpPr>
        <p:spPr>
          <a:xfrm>
            <a:off x="142844" y="642918"/>
            <a:ext cx="7858148" cy="523220"/>
          </a:xfrm>
          <a:prstGeom prst="rect">
            <a:avLst/>
          </a:prstGeom>
        </p:spPr>
        <p:txBody>
          <a:bodyPr wrap="square">
            <a:spAutoFit/>
          </a:bodyPr>
          <a:lstStyle/>
          <a:p>
            <a:r>
              <a:rPr lang="ar-SA" sz="2800" b="1" dirty="0">
                <a:solidFill>
                  <a:schemeClr val="tx2">
                    <a:lumMod val="75000"/>
                  </a:schemeClr>
                </a:solidFill>
                <a:cs typeface="+mj-cs"/>
              </a:rPr>
              <a:t>8- </a:t>
            </a:r>
            <a:r>
              <a:rPr lang="ar-SA" sz="2800" b="1" dirty="0" err="1">
                <a:solidFill>
                  <a:schemeClr val="tx2">
                    <a:lumMod val="75000"/>
                  </a:schemeClr>
                </a:solidFill>
                <a:cs typeface="+mj-cs"/>
              </a:rPr>
              <a:t>الإنسحاب</a:t>
            </a:r>
            <a:r>
              <a:rPr lang="ar-SA" sz="2800" b="1" dirty="0">
                <a:solidFill>
                  <a:schemeClr val="tx2">
                    <a:lumMod val="75000"/>
                  </a:schemeClr>
                </a:solidFill>
                <a:cs typeface="+mj-cs"/>
              </a:rPr>
              <a:t> من العمل أو الأنشطة الاجتماعية</a:t>
            </a:r>
          </a:p>
        </p:txBody>
      </p:sp>
      <p:pic>
        <p:nvPicPr>
          <p:cNvPr id="25602" name="Picture 2" descr="C:\Users\CT\Desktop\tumblr_m418c48KrI1qf9h8ao1_500.jpg"/>
          <p:cNvPicPr>
            <a:picLocks noChangeAspect="1" noChangeArrowheads="1"/>
          </p:cNvPicPr>
          <p:nvPr/>
        </p:nvPicPr>
        <p:blipFill>
          <a:blip r:embed="rId2"/>
          <a:srcRect/>
          <a:stretch>
            <a:fillRect/>
          </a:stretch>
        </p:blipFill>
        <p:spPr bwMode="auto">
          <a:xfrm>
            <a:off x="1714480" y="3357562"/>
            <a:ext cx="4762500" cy="31908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5602"/>
                                        </p:tgtEl>
                                        <p:attrNameLst>
                                          <p:attrName>style.visibility</p:attrName>
                                        </p:attrNameLst>
                                      </p:cBhvr>
                                      <p:to>
                                        <p:strVal val="visible"/>
                                      </p:to>
                                    </p:set>
                                    <p:animEffect transition="in" filter="fade">
                                      <p:cBhvr>
                                        <p:cTn id="19" dur="2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1285860"/>
            <a:ext cx="8143900" cy="2523768"/>
          </a:xfrm>
          <a:prstGeom prst="rect">
            <a:avLst/>
          </a:prstGeom>
        </p:spPr>
        <p:txBody>
          <a:bodyPr wrap="square">
            <a:spAutoFit/>
          </a:bodyPr>
          <a:lstStyle/>
          <a:p>
            <a:r>
              <a:rPr lang="ar-SA" sz="2800" dirty="0">
                <a:solidFill>
                  <a:schemeClr val="bg2">
                    <a:lumMod val="75000"/>
                  </a:schemeClr>
                </a:solidFill>
                <a:cs typeface="+mj-cs"/>
              </a:rPr>
              <a:t>قد يصبح مريض </a:t>
            </a:r>
            <a:r>
              <a:rPr lang="ar-SA" sz="2800" dirty="0" err="1">
                <a:solidFill>
                  <a:schemeClr val="bg2">
                    <a:lumMod val="75000"/>
                  </a:schemeClr>
                </a:solidFill>
                <a:cs typeface="+mj-cs"/>
              </a:rPr>
              <a:t>ألزهايمر</a:t>
            </a:r>
            <a:r>
              <a:rPr lang="ar-SA" sz="2800" dirty="0">
                <a:solidFill>
                  <a:schemeClr val="bg2">
                    <a:lumMod val="75000"/>
                  </a:schemeClr>
                </a:solidFill>
                <a:cs typeface="+mj-cs"/>
              </a:rPr>
              <a:t> مشوشا، ومرتبكا، ومتشككا، ومحبطا، ومكتئبا، وخائفا ومتوجسا ومتحفزا. كما يسهل أن يتحول مزاج المريض إلى الحزن أو الغضب الغير مفسر في المنزل، أو العمل، أو مع الأصدقاء، أو في أماكن خارج نطاق بيئته الآمنة المعتادة</a:t>
            </a:r>
            <a:r>
              <a:rPr lang="ar-SA" dirty="0" smtClean="0"/>
              <a:t/>
            </a:r>
            <a:br>
              <a:rPr lang="ar-SA" dirty="0" smtClean="0"/>
            </a:br>
            <a:endParaRPr lang="ar-SA" dirty="0"/>
          </a:p>
        </p:txBody>
      </p:sp>
      <p:sp>
        <p:nvSpPr>
          <p:cNvPr id="3" name="مستطيل 2"/>
          <p:cNvSpPr/>
          <p:nvPr/>
        </p:nvSpPr>
        <p:spPr>
          <a:xfrm>
            <a:off x="1285852" y="428604"/>
            <a:ext cx="6643436" cy="523220"/>
          </a:xfrm>
          <a:prstGeom prst="rect">
            <a:avLst/>
          </a:prstGeom>
        </p:spPr>
        <p:txBody>
          <a:bodyPr wrap="square">
            <a:spAutoFit/>
          </a:bodyPr>
          <a:lstStyle/>
          <a:p>
            <a:r>
              <a:rPr lang="ar-SA" sz="2800" b="1" dirty="0">
                <a:solidFill>
                  <a:schemeClr val="tx2">
                    <a:lumMod val="75000"/>
                  </a:schemeClr>
                </a:solidFill>
                <a:cs typeface="+mj-cs"/>
              </a:rPr>
              <a:t>9- </a:t>
            </a:r>
            <a:r>
              <a:rPr lang="ar-SA" sz="2800" b="1" dirty="0" err="1">
                <a:solidFill>
                  <a:schemeClr val="tx2">
                    <a:lumMod val="75000"/>
                  </a:schemeClr>
                </a:solidFill>
                <a:cs typeface="+mj-cs"/>
              </a:rPr>
              <a:t>تتغيرات</a:t>
            </a:r>
            <a:r>
              <a:rPr lang="ar-SA" sz="2800" b="1" dirty="0">
                <a:solidFill>
                  <a:schemeClr val="tx2">
                    <a:lumMod val="75000"/>
                  </a:schemeClr>
                </a:solidFill>
                <a:cs typeface="+mj-cs"/>
              </a:rPr>
              <a:t> في المزاج والشخصية</a:t>
            </a:r>
          </a:p>
        </p:txBody>
      </p:sp>
      <p:pic>
        <p:nvPicPr>
          <p:cNvPr id="26626" name="Picture 2" descr="C:\Users\CT\Desktop\1370710566l4810w-350X260.jpg"/>
          <p:cNvPicPr>
            <a:picLocks noChangeAspect="1" noChangeArrowheads="1"/>
          </p:cNvPicPr>
          <p:nvPr/>
        </p:nvPicPr>
        <p:blipFill>
          <a:blip r:embed="rId2"/>
          <a:srcRect/>
          <a:stretch>
            <a:fillRect/>
          </a:stretch>
        </p:blipFill>
        <p:spPr bwMode="auto">
          <a:xfrm>
            <a:off x="2428860" y="3786190"/>
            <a:ext cx="3333750" cy="2476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6626"/>
                                        </p:tgtEl>
                                        <p:attrNameLst>
                                          <p:attrName>style.visibility</p:attrName>
                                        </p:attrNameLst>
                                      </p:cBhvr>
                                      <p:to>
                                        <p:strVal val="visible"/>
                                      </p:to>
                                    </p:set>
                                    <p:animEffect transition="in" filter="fade">
                                      <p:cBhvr>
                                        <p:cTn id="19" dur="2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214282" y="1142984"/>
            <a:ext cx="7786742" cy="954107"/>
          </a:xfrm>
          <a:prstGeom prst="rect">
            <a:avLst/>
          </a:prstGeom>
          <a:noFill/>
        </p:spPr>
        <p:txBody>
          <a:bodyPr wrap="square" rtlCol="1">
            <a:spAutoFit/>
          </a:bodyPr>
          <a:lstStyle/>
          <a:p>
            <a:r>
              <a:rPr lang="ar-SA" sz="2800" b="1" dirty="0">
                <a:solidFill>
                  <a:schemeClr val="tx2">
                    <a:lumMod val="75000"/>
                  </a:schemeClr>
                </a:solidFill>
                <a:cs typeface="+mj-cs"/>
              </a:rPr>
              <a:t>كأخصائيات اجتماعيات اقترحن علامة عاشرة لمرض الزهايمر ..</a:t>
            </a:r>
          </a:p>
        </p:txBody>
      </p:sp>
      <p:pic>
        <p:nvPicPr>
          <p:cNvPr id="27650" name="Picture 2" descr="C:\Users\CT\Desktop\you.jpg"/>
          <p:cNvPicPr>
            <a:picLocks noChangeAspect="1" noChangeArrowheads="1"/>
          </p:cNvPicPr>
          <p:nvPr/>
        </p:nvPicPr>
        <p:blipFill>
          <a:blip r:embed="rId2"/>
          <a:srcRect/>
          <a:stretch>
            <a:fillRect/>
          </a:stretch>
        </p:blipFill>
        <p:spPr bwMode="auto">
          <a:xfrm>
            <a:off x="2714612" y="2714620"/>
            <a:ext cx="3236912" cy="3475037"/>
          </a:xfrm>
          <a:prstGeom prst="rect">
            <a:avLst/>
          </a:prstGeom>
          <a:noFill/>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7650"/>
                                        </p:tgtEl>
                                        <p:attrNameLst>
                                          <p:attrName>style.visibility</p:attrName>
                                        </p:attrNameLst>
                                      </p:cBhvr>
                                      <p:to>
                                        <p:strVal val="visible"/>
                                      </p:to>
                                    </p:set>
                                    <p:animEffect transition="in" filter="fade">
                                      <p:cBhvr>
                                        <p:cTn id="13" dur="2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CT\Desktop\بدون عنوان.png"/>
          <p:cNvPicPr>
            <a:picLocks noChangeAspect="1" noChangeArrowheads="1"/>
          </p:cNvPicPr>
          <p:nvPr/>
        </p:nvPicPr>
        <p:blipFill>
          <a:blip r:embed="rId2"/>
          <a:srcRect/>
          <a:stretch>
            <a:fillRect/>
          </a:stretch>
        </p:blipFill>
        <p:spPr bwMode="auto">
          <a:xfrm>
            <a:off x="1285852" y="714356"/>
            <a:ext cx="5154965" cy="5857916"/>
          </a:xfrm>
          <a:prstGeom prst="rect">
            <a:avLst/>
          </a:prstGeom>
          <a:noFill/>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fade">
                                      <p:cBhvr>
                                        <p:cTn id="7" dur="20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Users\CT\Desktop\11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8" name="مربع نص 7"/>
          <p:cNvSpPr txBox="1"/>
          <p:nvPr/>
        </p:nvSpPr>
        <p:spPr>
          <a:xfrm>
            <a:off x="1500166" y="2786058"/>
            <a:ext cx="6072230" cy="2831544"/>
          </a:xfrm>
          <a:prstGeom prst="rect">
            <a:avLst/>
          </a:prstGeom>
          <a:noFill/>
        </p:spPr>
        <p:txBody>
          <a:bodyPr wrap="square" rtlCol="1">
            <a:spAutoFit/>
            <a:scene3d>
              <a:camera prst="orthographicFront"/>
              <a:lightRig rig="threePt" dir="t"/>
            </a:scene3d>
            <a:sp3d extrusionH="57150">
              <a:bevelT w="50800" h="38100" prst="riblet"/>
            </a:sp3d>
          </a:bodyPr>
          <a:lstStyle/>
          <a:p>
            <a:pPr algn="ctr"/>
            <a:r>
              <a:rPr lang="ar-SA" sz="3200" b="1" spc="50" dirty="0" smtClean="0">
                <a:ln w="13500">
                  <a:solidFill>
                    <a:schemeClr val="accent1">
                      <a:shade val="2500"/>
                      <a:alpha val="6500"/>
                    </a:schemeClr>
                  </a:solidFill>
                  <a:prstDash val="solid"/>
                </a:ln>
                <a:solidFill>
                  <a:schemeClr val="accent1">
                    <a:tint val="3000"/>
                    <a:alpha val="95000"/>
                  </a:schemeClr>
                </a:solidFill>
                <a:effectLst>
                  <a:glow rad="101600">
                    <a:schemeClr val="accent3">
                      <a:satMod val="175000"/>
                      <a:alpha val="40000"/>
                    </a:schemeClr>
                  </a:glow>
                  <a:innerShdw blurRad="50900" dist="38500" dir="13500000">
                    <a:srgbClr val="000000">
                      <a:alpha val="60000"/>
                    </a:srgbClr>
                  </a:innerShdw>
                </a:effectLst>
              </a:rPr>
              <a:t>تقرير حول حملة </a:t>
            </a:r>
          </a:p>
          <a:p>
            <a:pPr algn="ctr"/>
            <a:r>
              <a:rPr lang="ar-SA" sz="3200" b="1" spc="50" dirty="0" smtClean="0">
                <a:ln w="13500">
                  <a:solidFill>
                    <a:schemeClr val="accent1">
                      <a:shade val="2500"/>
                      <a:alpha val="6500"/>
                    </a:schemeClr>
                  </a:solidFill>
                  <a:prstDash val="solid"/>
                </a:ln>
                <a:solidFill>
                  <a:schemeClr val="accent1">
                    <a:tint val="3000"/>
                    <a:alpha val="95000"/>
                  </a:schemeClr>
                </a:solidFill>
                <a:effectLst>
                  <a:glow rad="101600">
                    <a:schemeClr val="accent3">
                      <a:satMod val="175000"/>
                      <a:alpha val="40000"/>
                    </a:schemeClr>
                  </a:glow>
                  <a:innerShdw blurRad="50900" dist="38500" dir="13500000">
                    <a:srgbClr val="000000">
                      <a:alpha val="60000"/>
                    </a:srgbClr>
                  </a:innerShdw>
                </a:effectLst>
              </a:rPr>
              <a:t>” كلنا لأجلكم“ </a:t>
            </a:r>
          </a:p>
          <a:p>
            <a:pPr algn="ctr"/>
            <a:r>
              <a:rPr lang="ar-SA" sz="3200" b="1" spc="50" dirty="0" smtClean="0">
                <a:ln w="13500">
                  <a:solidFill>
                    <a:schemeClr val="accent1">
                      <a:shade val="2500"/>
                      <a:alpha val="6500"/>
                    </a:schemeClr>
                  </a:solidFill>
                  <a:prstDash val="solid"/>
                </a:ln>
                <a:solidFill>
                  <a:schemeClr val="accent1">
                    <a:tint val="3000"/>
                    <a:alpha val="95000"/>
                  </a:schemeClr>
                </a:solidFill>
                <a:effectLst>
                  <a:glow rad="101600">
                    <a:schemeClr val="accent3">
                      <a:satMod val="175000"/>
                      <a:alpha val="40000"/>
                    </a:schemeClr>
                  </a:glow>
                  <a:innerShdw blurRad="50900" dist="38500" dir="13500000">
                    <a:srgbClr val="000000">
                      <a:alpha val="60000"/>
                    </a:srgbClr>
                  </a:innerShdw>
                </a:effectLst>
              </a:rPr>
              <a:t>لمرضى الزهايمر في جامعة الأميرة نوره يوم </a:t>
            </a:r>
            <a:r>
              <a:rPr lang="ar-SA" sz="3200" b="1" spc="50" dirty="0" err="1" smtClean="0">
                <a:ln w="13500">
                  <a:solidFill>
                    <a:schemeClr val="accent1">
                      <a:shade val="2500"/>
                      <a:alpha val="6500"/>
                    </a:schemeClr>
                  </a:solidFill>
                  <a:prstDash val="solid"/>
                </a:ln>
                <a:solidFill>
                  <a:schemeClr val="accent1">
                    <a:tint val="3000"/>
                    <a:alpha val="95000"/>
                  </a:schemeClr>
                </a:solidFill>
                <a:effectLst>
                  <a:glow rad="101600">
                    <a:schemeClr val="accent3">
                      <a:satMod val="175000"/>
                      <a:alpha val="40000"/>
                    </a:schemeClr>
                  </a:glow>
                  <a:innerShdw blurRad="50900" dist="38500" dir="13500000">
                    <a:srgbClr val="000000">
                      <a:alpha val="60000"/>
                    </a:srgbClr>
                  </a:innerShdw>
                </a:effectLst>
              </a:rPr>
              <a:t>الإثنين</a:t>
            </a:r>
            <a:r>
              <a:rPr lang="ar-SA" sz="3200" b="1" spc="50" dirty="0" smtClean="0">
                <a:ln w="13500">
                  <a:solidFill>
                    <a:schemeClr val="accent1">
                      <a:shade val="2500"/>
                      <a:alpha val="6500"/>
                    </a:schemeClr>
                  </a:solidFill>
                  <a:prstDash val="solid"/>
                </a:ln>
                <a:solidFill>
                  <a:schemeClr val="accent1">
                    <a:tint val="3000"/>
                    <a:alpha val="95000"/>
                  </a:schemeClr>
                </a:solidFill>
                <a:effectLst>
                  <a:glow rad="101600">
                    <a:schemeClr val="accent3">
                      <a:satMod val="175000"/>
                      <a:alpha val="40000"/>
                    </a:schemeClr>
                  </a:glow>
                  <a:innerShdw blurRad="50900" dist="38500" dir="13500000">
                    <a:srgbClr val="000000">
                      <a:alpha val="60000"/>
                    </a:srgbClr>
                  </a:innerShdw>
                </a:effectLst>
              </a:rPr>
              <a:t> الموافق 1443/11/24هـ </a:t>
            </a:r>
          </a:p>
          <a:p>
            <a:endParaRPr lang="ar-SA" dirty="0">
              <a:effectLst>
                <a:glow rad="101600">
                  <a:schemeClr val="accent3">
                    <a:satMod val="175000"/>
                    <a:alpha val="40000"/>
                  </a:schemeClr>
                </a:glow>
              </a:effectLst>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 calcmode="lin" valueType="num">
                                      <p:cBhvr additive="base">
                                        <p:cTn id="1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 calcmode="lin" valueType="num">
                                      <p:cBhvr additive="base">
                                        <p:cTn id="15"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CT\Desktop\20130930_084624.jpg"/>
          <p:cNvPicPr>
            <a:picLocks noChangeAspect="1" noChangeArrowheads="1"/>
          </p:cNvPicPr>
          <p:nvPr/>
        </p:nvPicPr>
        <p:blipFill>
          <a:blip r:embed="rId2"/>
          <a:srcRect/>
          <a:stretch>
            <a:fillRect/>
          </a:stretch>
        </p:blipFill>
        <p:spPr bwMode="auto">
          <a:xfrm flipH="1">
            <a:off x="0" y="0"/>
            <a:ext cx="9144000" cy="7143776"/>
          </a:xfrm>
          <a:prstGeom prst="rect">
            <a:avLst/>
          </a:prstGeom>
          <a:noFill/>
        </p:spPr>
      </p:pic>
      <p:sp>
        <p:nvSpPr>
          <p:cNvPr id="3" name="مخطط انسيابي: رابط 2"/>
          <p:cNvSpPr/>
          <p:nvPr/>
        </p:nvSpPr>
        <p:spPr>
          <a:xfrm>
            <a:off x="2071670" y="2143116"/>
            <a:ext cx="571504" cy="35719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ربع نص 3"/>
          <p:cNvSpPr txBox="1"/>
          <p:nvPr/>
        </p:nvSpPr>
        <p:spPr>
          <a:xfrm>
            <a:off x="0" y="5380672"/>
            <a:ext cx="9144000" cy="1477328"/>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3600" b="1" spc="50" dirty="0" err="1" smtClean="0">
                <a:ln w="11430"/>
                <a:gradFill>
                  <a:gsLst>
                    <a:gs pos="25000">
                      <a:schemeClr val="accent2">
                        <a:satMod val="155000"/>
                      </a:schemeClr>
                    </a:gs>
                    <a:gs pos="100000">
                      <a:schemeClr val="accent2">
                        <a:shade val="45000"/>
                        <a:satMod val="165000"/>
                      </a:schemeClr>
                    </a:gs>
                  </a:gsLst>
                  <a:lin ang="5400000"/>
                </a:gradFill>
                <a:effectLst>
                  <a:glow rad="101600">
                    <a:schemeClr val="accent5">
                      <a:satMod val="175000"/>
                      <a:alpha val="40000"/>
                    </a:schemeClr>
                  </a:glow>
                  <a:outerShdw blurRad="76200" dist="50800" dir="5400000" algn="tl" rotWithShape="0">
                    <a:srgbClr val="000000">
                      <a:alpha val="65000"/>
                    </a:srgbClr>
                  </a:outerShdw>
                </a:effectLst>
                <a:cs typeface="Akhbar MT" pitchFamily="2" charset="-78"/>
              </a:rPr>
              <a:t>ستنادات</a:t>
            </a:r>
            <a:r>
              <a:rPr lang="ar-SA" sz="3600" b="1" spc="50" dirty="0" smtClean="0">
                <a:ln w="11430"/>
                <a:gradFill>
                  <a:gsLst>
                    <a:gs pos="25000">
                      <a:schemeClr val="accent2">
                        <a:satMod val="155000"/>
                      </a:schemeClr>
                    </a:gs>
                    <a:gs pos="100000">
                      <a:schemeClr val="accent2">
                        <a:shade val="45000"/>
                        <a:satMod val="165000"/>
                      </a:schemeClr>
                    </a:gs>
                  </a:gsLst>
                  <a:lin ang="5400000"/>
                </a:gradFill>
                <a:effectLst>
                  <a:glow rad="101600">
                    <a:schemeClr val="accent5">
                      <a:satMod val="175000"/>
                      <a:alpha val="40000"/>
                    </a:schemeClr>
                  </a:glow>
                  <a:outerShdw blurRad="76200" dist="50800" dir="5400000" algn="tl" rotWithShape="0">
                    <a:srgbClr val="000000">
                      <a:alpha val="65000"/>
                    </a:srgbClr>
                  </a:outerShdw>
                </a:effectLst>
                <a:cs typeface="Akhbar MT" pitchFamily="2" charset="-78"/>
              </a:rPr>
              <a:t> عند بوابة الدخول حول </a:t>
            </a:r>
            <a:r>
              <a:rPr lang="ar-SA" sz="3600" b="1" spc="50" dirty="0" err="1" smtClean="0">
                <a:ln w="11430"/>
                <a:gradFill>
                  <a:gsLst>
                    <a:gs pos="25000">
                      <a:schemeClr val="accent2">
                        <a:satMod val="155000"/>
                      </a:schemeClr>
                    </a:gs>
                    <a:gs pos="100000">
                      <a:schemeClr val="accent2">
                        <a:shade val="45000"/>
                        <a:satMod val="165000"/>
                      </a:schemeClr>
                    </a:gs>
                  </a:gsLst>
                  <a:lin ang="5400000"/>
                </a:gradFill>
                <a:effectLst>
                  <a:glow rad="101600">
                    <a:schemeClr val="accent5">
                      <a:satMod val="175000"/>
                      <a:alpha val="40000"/>
                    </a:schemeClr>
                  </a:glow>
                  <a:outerShdw blurRad="76200" dist="50800" dir="5400000" algn="tl" rotWithShape="0">
                    <a:srgbClr val="000000">
                      <a:alpha val="65000"/>
                    </a:srgbClr>
                  </a:outerShdw>
                </a:effectLst>
                <a:cs typeface="Akhbar MT" pitchFamily="2" charset="-78"/>
              </a:rPr>
              <a:t>الزهايمر</a:t>
            </a:r>
            <a:r>
              <a:rPr lang="ar-SA" sz="3600" b="1" spc="50" dirty="0" smtClean="0">
                <a:ln w="11430"/>
                <a:gradFill>
                  <a:gsLst>
                    <a:gs pos="25000">
                      <a:schemeClr val="accent2">
                        <a:satMod val="155000"/>
                      </a:schemeClr>
                    </a:gs>
                    <a:gs pos="100000">
                      <a:schemeClr val="accent2">
                        <a:shade val="45000"/>
                        <a:satMod val="165000"/>
                      </a:schemeClr>
                    </a:gs>
                  </a:gsLst>
                  <a:lin ang="5400000"/>
                </a:gradFill>
                <a:effectLst>
                  <a:glow rad="101600">
                    <a:schemeClr val="accent5">
                      <a:satMod val="175000"/>
                      <a:alpha val="40000"/>
                    </a:schemeClr>
                  </a:glow>
                  <a:outerShdw blurRad="76200" dist="50800" dir="5400000" algn="tl" rotWithShape="0">
                    <a:srgbClr val="000000">
                      <a:alpha val="65000"/>
                    </a:srgbClr>
                  </a:outerShdw>
                </a:effectLst>
                <a:cs typeface="Akhbar MT" pitchFamily="2" charset="-78"/>
              </a:rPr>
              <a:t> </a:t>
            </a:r>
          </a:p>
          <a:p>
            <a:pPr algn="ctr"/>
            <a:r>
              <a:rPr lang="ar-SA" sz="3600" b="1" spc="50" dirty="0" smtClean="0">
                <a:ln w="11430"/>
                <a:gradFill>
                  <a:gsLst>
                    <a:gs pos="25000">
                      <a:schemeClr val="accent2">
                        <a:satMod val="155000"/>
                      </a:schemeClr>
                    </a:gs>
                    <a:gs pos="100000">
                      <a:schemeClr val="accent2">
                        <a:shade val="45000"/>
                        <a:satMod val="165000"/>
                      </a:schemeClr>
                    </a:gs>
                  </a:gsLst>
                  <a:lin ang="5400000"/>
                </a:gradFill>
                <a:effectLst>
                  <a:glow rad="101600">
                    <a:schemeClr val="accent5">
                      <a:satMod val="175000"/>
                      <a:alpha val="40000"/>
                    </a:schemeClr>
                  </a:glow>
                  <a:outerShdw blurRad="76200" dist="50800" dir="5400000" algn="tl" rotWithShape="0">
                    <a:srgbClr val="000000">
                      <a:alpha val="65000"/>
                    </a:srgbClr>
                  </a:outerShdw>
                </a:effectLst>
                <a:cs typeface="Akhbar MT" pitchFamily="2" charset="-78"/>
              </a:rPr>
              <a:t>من إعداد الجمعية السعودية الخيرية لمرض </a:t>
            </a:r>
            <a:r>
              <a:rPr lang="ar-SA" sz="3600" b="1" spc="50" dirty="0" err="1" smtClean="0">
                <a:ln w="11430"/>
                <a:gradFill>
                  <a:gsLst>
                    <a:gs pos="25000">
                      <a:schemeClr val="accent2">
                        <a:satMod val="155000"/>
                      </a:schemeClr>
                    </a:gs>
                    <a:gs pos="100000">
                      <a:schemeClr val="accent2">
                        <a:shade val="45000"/>
                        <a:satMod val="165000"/>
                      </a:schemeClr>
                    </a:gs>
                  </a:gsLst>
                  <a:lin ang="5400000"/>
                </a:gradFill>
                <a:effectLst>
                  <a:glow rad="101600">
                    <a:schemeClr val="accent5">
                      <a:satMod val="175000"/>
                      <a:alpha val="40000"/>
                    </a:schemeClr>
                  </a:glow>
                  <a:outerShdw blurRad="76200" dist="50800" dir="5400000" algn="tl" rotWithShape="0">
                    <a:srgbClr val="000000">
                      <a:alpha val="65000"/>
                    </a:srgbClr>
                  </a:outerShdw>
                </a:effectLst>
                <a:cs typeface="Akhbar MT" pitchFamily="2" charset="-78"/>
              </a:rPr>
              <a:t>الزهايمر</a:t>
            </a:r>
            <a:r>
              <a:rPr lang="ar-SA" sz="3600" b="1" spc="50" dirty="0" smtClean="0">
                <a:ln w="11430"/>
                <a:gradFill>
                  <a:gsLst>
                    <a:gs pos="25000">
                      <a:schemeClr val="accent2">
                        <a:satMod val="155000"/>
                      </a:schemeClr>
                    </a:gs>
                    <a:gs pos="100000">
                      <a:schemeClr val="accent2">
                        <a:shade val="45000"/>
                        <a:satMod val="165000"/>
                      </a:schemeClr>
                    </a:gs>
                  </a:gsLst>
                  <a:lin ang="5400000"/>
                </a:gradFill>
                <a:effectLst>
                  <a:glow rad="101600">
                    <a:schemeClr val="accent5">
                      <a:satMod val="175000"/>
                      <a:alpha val="40000"/>
                    </a:schemeClr>
                  </a:glow>
                  <a:outerShdw blurRad="76200" dist="50800" dir="5400000" algn="tl" rotWithShape="0">
                    <a:srgbClr val="000000">
                      <a:alpha val="65000"/>
                    </a:srgbClr>
                  </a:outerShdw>
                </a:effectLst>
                <a:cs typeface="Akhbar MT" pitchFamily="2" charset="-78"/>
              </a:rPr>
              <a:t> </a:t>
            </a:r>
          </a:p>
          <a:p>
            <a:endPar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CT\Desktop\20130930_084716.jpg"/>
          <p:cNvPicPr>
            <a:picLocks noChangeAspect="1" noChangeArrowheads="1"/>
          </p:cNvPicPr>
          <p:nvPr/>
        </p:nvPicPr>
        <p:blipFill>
          <a:blip r:embed="rId2"/>
          <a:srcRect/>
          <a:stretch>
            <a:fillRect/>
          </a:stretch>
        </p:blipFill>
        <p:spPr bwMode="auto">
          <a:xfrm>
            <a:off x="0" y="-285800"/>
            <a:ext cx="9144000" cy="7143800"/>
          </a:xfrm>
          <a:prstGeom prst="rect">
            <a:avLst/>
          </a:prstGeom>
          <a:noFill/>
        </p:spPr>
      </p:pic>
    </p:spTree>
  </p:cSld>
  <p:clrMapOvr>
    <a:masterClrMapping/>
  </p:clrMapOvr>
  <p:transition>
    <p:newsfla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CT\Desktop\138054827891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وسيلة شرح مع سهم إلى الأسفل 3"/>
          <p:cNvSpPr/>
          <p:nvPr/>
        </p:nvSpPr>
        <p:spPr>
          <a:xfrm>
            <a:off x="1857356" y="1500174"/>
            <a:ext cx="5786478" cy="1428760"/>
          </a:xfrm>
          <a:prstGeom prst="downArrowCallout">
            <a:avLst/>
          </a:prstGeom>
          <a:gradFill>
            <a:gsLst>
              <a:gs pos="0">
                <a:schemeClr val="dk2">
                  <a:tint val="78000"/>
                  <a:satMod val="220000"/>
                  <a:alpha val="0"/>
                </a:schemeClr>
              </a:gs>
              <a:gs pos="100000">
                <a:schemeClr val="dk2">
                  <a:shade val="35000"/>
                  <a:satMod val="155000"/>
                </a:schemeClr>
              </a:gs>
            </a:gsLst>
          </a:gradFill>
        </p:spPr>
        <p:style>
          <a:lnRef idx="2">
            <a:schemeClr val="accent1">
              <a:shade val="50000"/>
            </a:schemeClr>
          </a:lnRef>
          <a:fillRef idx="1002">
            <a:schemeClr val="dk2"/>
          </a:fillRef>
          <a:effectRef idx="0">
            <a:schemeClr val="accent1"/>
          </a:effectRef>
          <a:fontRef idx="minor">
            <a:schemeClr val="lt1"/>
          </a:fontRef>
        </p:style>
        <p:txBody>
          <a:bodyPr rtlCol="1" anchor="ctr"/>
          <a:lstStyle/>
          <a:p>
            <a:pPr algn="ctr"/>
            <a:r>
              <a:rPr lang="ar-SA" sz="2800" dirty="0" smtClean="0">
                <a:ln w="18415" cmpd="sng">
                  <a:solidFill>
                    <a:srgbClr val="FFFFFF"/>
                  </a:solidFill>
                  <a:prstDash val="solid"/>
                </a:ln>
                <a:solidFill>
                  <a:srgbClr val="FFFFFF"/>
                </a:solidFill>
                <a:effectLst>
                  <a:glow rad="228600">
                    <a:schemeClr val="accent2">
                      <a:satMod val="175000"/>
                      <a:alpha val="40000"/>
                    </a:schemeClr>
                  </a:glow>
                  <a:outerShdw blurRad="63500" dir="3600000" algn="tl" rotWithShape="0">
                    <a:srgbClr val="000000">
                      <a:alpha val="70000"/>
                    </a:srgbClr>
                  </a:outerShdw>
                </a:effectLst>
                <a:cs typeface="Akhbar MT" pitchFamily="2" charset="-78"/>
              </a:rPr>
              <a:t>تزيين </a:t>
            </a:r>
            <a:r>
              <a:rPr lang="ar-SA" sz="2800" dirty="0" err="1" smtClean="0">
                <a:ln w="18415" cmpd="sng">
                  <a:solidFill>
                    <a:srgbClr val="FFFFFF"/>
                  </a:solidFill>
                  <a:prstDash val="solid"/>
                </a:ln>
                <a:solidFill>
                  <a:srgbClr val="FFFFFF"/>
                </a:solidFill>
                <a:effectLst>
                  <a:glow rad="228600">
                    <a:schemeClr val="accent2">
                      <a:satMod val="175000"/>
                      <a:alpha val="40000"/>
                    </a:schemeClr>
                  </a:glow>
                  <a:outerShdw blurRad="63500" dir="3600000" algn="tl" rotWithShape="0">
                    <a:srgbClr val="000000">
                      <a:alpha val="70000"/>
                    </a:srgbClr>
                  </a:outerShdw>
                </a:effectLst>
                <a:cs typeface="Akhbar MT" pitchFamily="2" charset="-78"/>
              </a:rPr>
              <a:t>إضاءات</a:t>
            </a:r>
            <a:r>
              <a:rPr lang="ar-SA" sz="2800" dirty="0" smtClean="0">
                <a:ln w="18415" cmpd="sng">
                  <a:solidFill>
                    <a:srgbClr val="FFFFFF"/>
                  </a:solidFill>
                  <a:prstDash val="solid"/>
                </a:ln>
                <a:solidFill>
                  <a:srgbClr val="FFFFFF"/>
                </a:solidFill>
                <a:effectLst>
                  <a:glow rad="228600">
                    <a:schemeClr val="accent2">
                      <a:satMod val="175000"/>
                      <a:alpha val="40000"/>
                    </a:schemeClr>
                  </a:glow>
                  <a:outerShdw blurRad="63500" dir="3600000" algn="tl" rotWithShape="0">
                    <a:srgbClr val="000000">
                      <a:alpha val="70000"/>
                    </a:srgbClr>
                  </a:outerShdw>
                </a:effectLst>
                <a:cs typeface="Akhbar MT" pitchFamily="2" charset="-78"/>
              </a:rPr>
              <a:t> الجامعة بشعار الجمعية بشكل أنيق </a:t>
            </a:r>
            <a:endParaRPr lang="ar-SA" sz="2800" dirty="0">
              <a:ln w="18415" cmpd="sng">
                <a:solidFill>
                  <a:srgbClr val="FFFFFF"/>
                </a:solidFill>
                <a:prstDash val="solid"/>
              </a:ln>
              <a:solidFill>
                <a:srgbClr val="FFFFFF"/>
              </a:solidFill>
              <a:effectLst>
                <a:glow rad="228600">
                  <a:schemeClr val="accent2">
                    <a:satMod val="175000"/>
                    <a:alpha val="40000"/>
                  </a:schemeClr>
                </a:glow>
                <a:outerShdw blurRad="63500" dir="3600000" algn="tl" rotWithShape="0">
                  <a:srgbClr val="000000">
                    <a:alpha val="70000"/>
                  </a:srgbClr>
                </a:outerShdw>
              </a:effectLst>
              <a:cs typeface="Akhbar MT" pitchFamily="2" charset="-78"/>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CT\Desktop\20130930_09395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سهم إلى اليسار والأعلى 3"/>
          <p:cNvSpPr/>
          <p:nvPr/>
        </p:nvSpPr>
        <p:spPr>
          <a:xfrm>
            <a:off x="2714612" y="3643314"/>
            <a:ext cx="5143536" cy="1785950"/>
          </a:xfrm>
          <a:prstGeom prst="leftUpArrow">
            <a:avLst/>
          </a:prstGeom>
          <a:gradFill>
            <a:gsLst>
              <a:gs pos="0">
                <a:schemeClr val="dk2">
                  <a:tint val="78000"/>
                  <a:satMod val="220000"/>
                  <a:alpha val="3000"/>
                </a:schemeClr>
              </a:gs>
              <a:gs pos="100000">
                <a:schemeClr val="dk2">
                  <a:shade val="35000"/>
                  <a:satMod val="155000"/>
                </a:schemeClr>
              </a:gs>
            </a:gsLst>
          </a:gradFill>
        </p:spPr>
        <p:style>
          <a:lnRef idx="2">
            <a:schemeClr val="accent1">
              <a:shade val="50000"/>
            </a:schemeClr>
          </a:lnRef>
          <a:fillRef idx="1002">
            <a:schemeClr val="dk2"/>
          </a:fillRef>
          <a:effectRef idx="0">
            <a:schemeClr val="accent1"/>
          </a:effectRef>
          <a:fontRef idx="minor">
            <a:schemeClr val="lt1"/>
          </a:fontRef>
        </p:style>
        <p:txBody>
          <a:bodyPr rtlCol="1" anchor="ctr"/>
          <a:lstStyle/>
          <a:p>
            <a:pPr algn="ctr"/>
            <a:r>
              <a:rPr lang="ar-SA"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توزيع شعار الحملة على البنات  </a:t>
            </a:r>
            <a:endParaRPr lang="ar-SA"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3"/>
          <p:cNvSpPr>
            <a:spLocks noGrp="1"/>
          </p:cNvSpPr>
          <p:nvPr>
            <p:ph type="title"/>
          </p:nvPr>
        </p:nvSpPr>
        <p:spPr>
          <a:xfrm>
            <a:off x="5286380" y="642918"/>
            <a:ext cx="3429000" cy="857240"/>
          </a:xfrm>
        </p:spPr>
        <p:txBody>
          <a:bodyPr>
            <a:normAutofit fontScale="90000"/>
          </a:bodyPr>
          <a:lstStyle/>
          <a:p>
            <a:pPr algn="ctr"/>
            <a:r>
              <a:rPr lang="ar-SA" sz="6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Akhbar MT" pitchFamily="2" charset="-78"/>
              </a:rPr>
              <a:t>الزهايمر</a:t>
            </a:r>
            <a:r>
              <a:rPr lang="ar-SA" sz="44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endParaRPr lang="ar-SA" sz="4400" b="0" cap="none"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 name="عنصر نائب للنص 5"/>
          <p:cNvSpPr>
            <a:spLocks noGrp="1"/>
          </p:cNvSpPr>
          <p:nvPr>
            <p:ph type="body" sz="half" idx="2"/>
          </p:nvPr>
        </p:nvSpPr>
        <p:spPr>
          <a:xfrm>
            <a:off x="4929190" y="1714488"/>
            <a:ext cx="3857628" cy="2917882"/>
          </a:xfrm>
        </p:spPr>
        <p:txBody>
          <a:bodyPr>
            <a:noAutofit/>
          </a:bodyPr>
          <a:lstStyle/>
          <a:p>
            <a:r>
              <a:rPr lang="ar-SA" sz="3200" dirty="0" smtClean="0">
                <a:cs typeface="Akhbar MT" pitchFamily="2" charset="-78"/>
              </a:rPr>
              <a:t>مرض </a:t>
            </a:r>
            <a:r>
              <a:rPr lang="ar-SA" sz="3200" dirty="0" err="1" smtClean="0">
                <a:cs typeface="Akhbar MT" pitchFamily="2" charset="-78"/>
              </a:rPr>
              <a:t>ألزهايمر</a:t>
            </a:r>
            <a:r>
              <a:rPr lang="ar-SA" sz="3200" dirty="0" smtClean="0">
                <a:cs typeface="Akhbar MT" pitchFamily="2" charset="-78"/>
              </a:rPr>
              <a:t> هو خلل دماغي سمي باسم الطبيب الألماني :</a:t>
            </a:r>
          </a:p>
          <a:p>
            <a:r>
              <a:rPr lang="ar-SA" sz="3200" dirty="0" smtClean="0">
                <a:cs typeface="Akhbar MT" pitchFamily="2" charset="-78"/>
              </a:rPr>
              <a:t>”</a:t>
            </a:r>
            <a:r>
              <a:rPr lang="ar-SA" sz="3200" dirty="0" err="1" smtClean="0">
                <a:cs typeface="Akhbar MT" pitchFamily="2" charset="-78"/>
              </a:rPr>
              <a:t>ألويس</a:t>
            </a:r>
            <a:r>
              <a:rPr lang="ar-SA" sz="3200" dirty="0" smtClean="0">
                <a:cs typeface="Akhbar MT" pitchFamily="2" charset="-78"/>
              </a:rPr>
              <a:t> </a:t>
            </a:r>
            <a:r>
              <a:rPr lang="ar-SA" sz="3200" dirty="0" err="1" smtClean="0">
                <a:cs typeface="Akhbar MT" pitchFamily="2" charset="-78"/>
              </a:rPr>
              <a:t>ألزهايمر</a:t>
            </a:r>
            <a:r>
              <a:rPr lang="ar-SA" sz="3200" dirty="0" smtClean="0">
                <a:cs typeface="Akhbar MT" pitchFamily="2" charset="-78"/>
              </a:rPr>
              <a:t>“ الذي كان أول من وصف المرض في عام 1906م.</a:t>
            </a:r>
          </a:p>
          <a:p>
            <a:r>
              <a:rPr lang="ar-SA" sz="3200" dirty="0" smtClean="0">
                <a:cs typeface="Akhbar MT" pitchFamily="2" charset="-78"/>
              </a:rPr>
              <a:t>ومنذ ذلك الحين,استطاع العلماء خلال القرن الماضي أن يتوصلوا </a:t>
            </a:r>
          </a:p>
          <a:p>
            <a:r>
              <a:rPr lang="ar-SA" sz="3200" dirty="0" err="1" smtClean="0">
                <a:cs typeface="Akhbar MT" pitchFamily="2" charset="-78"/>
              </a:rPr>
              <a:t>الى</a:t>
            </a:r>
            <a:r>
              <a:rPr lang="ar-SA" sz="3200" dirty="0" smtClean="0">
                <a:cs typeface="Akhbar MT" pitchFamily="2" charset="-78"/>
              </a:rPr>
              <a:t> الكثير من الحقائق المهمة حول مرض </a:t>
            </a:r>
            <a:r>
              <a:rPr lang="ar-SA" sz="3200" dirty="0" err="1" smtClean="0">
                <a:cs typeface="Akhbar MT" pitchFamily="2" charset="-78"/>
              </a:rPr>
              <a:t>ألزهايمر</a:t>
            </a:r>
            <a:r>
              <a:rPr lang="ar-SA" sz="3200" dirty="0" smtClean="0">
                <a:cs typeface="Akhbar MT" pitchFamily="2" charset="-78"/>
              </a:rPr>
              <a:t>.</a:t>
            </a:r>
            <a:endParaRPr lang="ar-SA" sz="3200" dirty="0">
              <a:cs typeface="Akhbar MT" pitchFamily="2" charset="-78"/>
            </a:endParaRPr>
          </a:p>
        </p:txBody>
      </p:sp>
      <p:sp>
        <p:nvSpPr>
          <p:cNvPr id="12" name="عنصر نائب للصورة 11"/>
          <p:cNvSpPr>
            <a:spLocks noGrp="1"/>
          </p:cNvSpPr>
          <p:nvPr>
            <p:ph type="pic" idx="1"/>
          </p:nvPr>
        </p:nvSpPr>
        <p:spPr/>
      </p:sp>
      <p:pic>
        <p:nvPicPr>
          <p:cNvPr id="2052" name="Picture 4" descr="C:\Users\CT\Desktop\10688_999631686.jpg"/>
          <p:cNvPicPr>
            <a:picLocks noChangeAspect="1" noChangeArrowheads="1"/>
          </p:cNvPicPr>
          <p:nvPr/>
        </p:nvPicPr>
        <p:blipFill>
          <a:blip r:embed="rId2"/>
          <a:srcRect/>
          <a:stretch>
            <a:fillRect/>
          </a:stretch>
        </p:blipFill>
        <p:spPr bwMode="auto">
          <a:xfrm>
            <a:off x="714348" y="1071546"/>
            <a:ext cx="4143404" cy="4143404"/>
          </a:xfrm>
          <a:prstGeom prst="rect">
            <a:avLst/>
          </a:prstGeom>
          <a:noFill/>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additive="base">
                                        <p:cTn id="2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 calcmode="lin" valueType="num">
                                      <p:cBhvr additive="base">
                                        <p:cTn id="2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052"/>
                                        </p:tgtEl>
                                        <p:attrNameLst>
                                          <p:attrName>style.visibility</p:attrName>
                                        </p:attrNameLst>
                                      </p:cBhvr>
                                      <p:to>
                                        <p:strVal val="visible"/>
                                      </p:to>
                                    </p:set>
                                    <p:animEffect transition="in" filter="fade">
                                      <p:cBhvr>
                                        <p:cTn id="33"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CT\Desktop\20130930_09013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وسيلة شرح على شكل سحابة 2"/>
          <p:cNvSpPr/>
          <p:nvPr/>
        </p:nvSpPr>
        <p:spPr>
          <a:xfrm>
            <a:off x="1714480" y="214290"/>
            <a:ext cx="6786610" cy="2500306"/>
          </a:xfrm>
          <a:prstGeom prst="cloudCallout">
            <a:avLst/>
          </a:prstGeom>
          <a:solidFill>
            <a:schemeClr val="accent1">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dirty="0" smtClean="0">
                <a:ln w="18415" cmpd="sng">
                  <a:solidFill>
                    <a:srgbClr val="FFFFFF"/>
                  </a:solidFill>
                  <a:prstDash val="solid"/>
                </a:ln>
                <a:solidFill>
                  <a:srgbClr val="FFFFFF"/>
                </a:solidFill>
                <a:effectLst>
                  <a:glow rad="228600">
                    <a:schemeClr val="accent1">
                      <a:satMod val="175000"/>
                      <a:alpha val="40000"/>
                    </a:schemeClr>
                  </a:glow>
                  <a:outerShdw blurRad="63500" dir="3600000" algn="tl" rotWithShape="0">
                    <a:srgbClr val="000000">
                      <a:alpha val="70000"/>
                    </a:srgbClr>
                  </a:outerShdw>
                </a:effectLst>
                <a:cs typeface="Akhbar MT" pitchFamily="2" charset="-78"/>
              </a:rPr>
              <a:t>مثلنا جامعة الملك سعود  في الحملة للتوعية حول مرض </a:t>
            </a:r>
            <a:r>
              <a:rPr lang="ar-SA" sz="4400" dirty="0" err="1" smtClean="0">
                <a:ln w="18415" cmpd="sng">
                  <a:solidFill>
                    <a:srgbClr val="FFFFFF"/>
                  </a:solidFill>
                  <a:prstDash val="solid"/>
                </a:ln>
                <a:solidFill>
                  <a:srgbClr val="FFFFFF"/>
                </a:solidFill>
                <a:effectLst>
                  <a:glow rad="228600">
                    <a:schemeClr val="accent1">
                      <a:satMod val="175000"/>
                      <a:alpha val="40000"/>
                    </a:schemeClr>
                  </a:glow>
                  <a:outerShdw blurRad="63500" dir="3600000" algn="tl" rotWithShape="0">
                    <a:srgbClr val="000000">
                      <a:alpha val="70000"/>
                    </a:srgbClr>
                  </a:outerShdw>
                </a:effectLst>
                <a:cs typeface="Akhbar MT" pitchFamily="2" charset="-78"/>
              </a:rPr>
              <a:t>الزهايمر</a:t>
            </a:r>
            <a:r>
              <a:rPr lang="ar-SA" sz="4400" dirty="0" smtClean="0">
                <a:ln w="18415" cmpd="sng">
                  <a:solidFill>
                    <a:srgbClr val="FFFFFF"/>
                  </a:solidFill>
                  <a:prstDash val="solid"/>
                </a:ln>
                <a:solidFill>
                  <a:srgbClr val="FFFFFF"/>
                </a:solidFill>
                <a:effectLst>
                  <a:glow rad="228600">
                    <a:schemeClr val="accent1">
                      <a:satMod val="175000"/>
                      <a:alpha val="40000"/>
                    </a:schemeClr>
                  </a:glow>
                  <a:outerShdw blurRad="63500" dir="3600000" algn="tl" rotWithShape="0">
                    <a:srgbClr val="000000">
                      <a:alpha val="70000"/>
                    </a:srgbClr>
                  </a:outerShdw>
                </a:effectLst>
                <a:cs typeface="Akhbar MT" pitchFamily="2" charset="-78"/>
              </a:rPr>
              <a:t> </a:t>
            </a:r>
            <a:endParaRPr lang="ar-SA" sz="4400" dirty="0">
              <a:ln w="18415" cmpd="sng">
                <a:solidFill>
                  <a:srgbClr val="FFFFFF"/>
                </a:solidFill>
                <a:prstDash val="solid"/>
              </a:ln>
              <a:solidFill>
                <a:srgbClr val="FFFFFF"/>
              </a:solidFill>
              <a:effectLst>
                <a:glow rad="228600">
                  <a:schemeClr val="accent1">
                    <a:satMod val="175000"/>
                    <a:alpha val="40000"/>
                  </a:schemeClr>
                </a:glow>
                <a:outerShdw blurRad="63500" dir="3600000" algn="tl" rotWithShape="0">
                  <a:srgbClr val="000000">
                    <a:alpha val="70000"/>
                  </a:srgbClr>
                </a:outerShdw>
              </a:effectLst>
              <a:cs typeface="Akhbar MT" pitchFamily="2" charset="-78"/>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CT\Desktop\20130930_085206.jpg"/>
          <p:cNvPicPr>
            <a:picLocks noChangeAspect="1" noChangeArrowheads="1"/>
          </p:cNvPicPr>
          <p:nvPr/>
        </p:nvPicPr>
        <p:blipFill>
          <a:blip r:embed="rId2"/>
          <a:srcRect/>
          <a:stretch>
            <a:fillRect/>
          </a:stretch>
        </p:blipFill>
        <p:spPr bwMode="auto">
          <a:xfrm flipH="1">
            <a:off x="0" y="0"/>
            <a:ext cx="9144000" cy="6858000"/>
          </a:xfrm>
          <a:prstGeom prst="rect">
            <a:avLst/>
          </a:prstGeom>
          <a:noFill/>
        </p:spPr>
      </p:pic>
      <p:sp>
        <p:nvSpPr>
          <p:cNvPr id="4" name="مكعب 3"/>
          <p:cNvSpPr/>
          <p:nvPr/>
        </p:nvSpPr>
        <p:spPr>
          <a:xfrm>
            <a:off x="785786" y="5429264"/>
            <a:ext cx="7000924" cy="1000132"/>
          </a:xfrm>
          <a:prstGeom prst="cube">
            <a:avLst/>
          </a:prstGeom>
          <a:solidFill>
            <a:schemeClr val="accent1">
              <a:alpha val="68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dirty="0" err="1" smtClean="0">
                <a:ln w="18415" cmpd="sng">
                  <a:solidFill>
                    <a:srgbClr val="FFFFFF"/>
                  </a:solidFill>
                  <a:prstDash val="solid"/>
                </a:ln>
                <a:solidFill>
                  <a:srgbClr val="FFFFFF"/>
                </a:solidFill>
                <a:effectLst>
                  <a:glow rad="139700">
                    <a:schemeClr val="accent1">
                      <a:satMod val="175000"/>
                      <a:alpha val="40000"/>
                    </a:schemeClr>
                  </a:glow>
                  <a:outerShdw blurRad="63500" dir="3600000" algn="tl" rotWithShape="0">
                    <a:srgbClr val="000000">
                      <a:alpha val="70000"/>
                    </a:srgbClr>
                  </a:outerShdw>
                </a:effectLst>
                <a:cs typeface="Akhbar MT" pitchFamily="2" charset="-78"/>
              </a:rPr>
              <a:t>كورنر</a:t>
            </a:r>
            <a:r>
              <a:rPr lang="ar-SA" sz="4000" dirty="0" smtClean="0">
                <a:ln w="18415" cmpd="sng">
                  <a:solidFill>
                    <a:srgbClr val="FFFFFF"/>
                  </a:solidFill>
                  <a:prstDash val="solid"/>
                </a:ln>
                <a:solidFill>
                  <a:srgbClr val="FFFFFF"/>
                </a:solidFill>
                <a:effectLst>
                  <a:glow rad="139700">
                    <a:schemeClr val="accent1">
                      <a:satMod val="175000"/>
                      <a:alpha val="40000"/>
                    </a:schemeClr>
                  </a:glow>
                  <a:outerShdw blurRad="63500" dir="3600000" algn="tl" rotWithShape="0">
                    <a:srgbClr val="000000">
                      <a:alpha val="70000"/>
                    </a:srgbClr>
                  </a:outerShdw>
                </a:effectLst>
                <a:cs typeface="Akhbar MT" pitchFamily="2" charset="-78"/>
              </a:rPr>
              <a:t> التعريف </a:t>
            </a:r>
            <a:r>
              <a:rPr lang="ar-SA" sz="4000" dirty="0" err="1" smtClean="0">
                <a:ln w="18415" cmpd="sng">
                  <a:solidFill>
                    <a:srgbClr val="FFFFFF"/>
                  </a:solidFill>
                  <a:prstDash val="solid"/>
                </a:ln>
                <a:solidFill>
                  <a:srgbClr val="FFFFFF"/>
                </a:solidFill>
                <a:effectLst>
                  <a:glow rad="139700">
                    <a:schemeClr val="accent1">
                      <a:satMod val="175000"/>
                      <a:alpha val="40000"/>
                    </a:schemeClr>
                  </a:glow>
                  <a:outerShdw blurRad="63500" dir="3600000" algn="tl" rotWithShape="0">
                    <a:srgbClr val="000000">
                      <a:alpha val="70000"/>
                    </a:srgbClr>
                  </a:outerShdw>
                </a:effectLst>
                <a:cs typeface="Akhbar MT" pitchFamily="2" charset="-78"/>
              </a:rPr>
              <a:t>و</a:t>
            </a:r>
            <a:r>
              <a:rPr lang="ar-SA" sz="4000" dirty="0" smtClean="0">
                <a:ln w="18415" cmpd="sng">
                  <a:solidFill>
                    <a:srgbClr val="FFFFFF"/>
                  </a:solidFill>
                  <a:prstDash val="solid"/>
                </a:ln>
                <a:solidFill>
                  <a:srgbClr val="FFFFFF"/>
                </a:solidFill>
                <a:effectLst>
                  <a:glow rad="139700">
                    <a:schemeClr val="accent1">
                      <a:satMod val="175000"/>
                      <a:alpha val="40000"/>
                    </a:schemeClr>
                  </a:glow>
                  <a:outerShdw blurRad="63500" dir="3600000" algn="tl" rotWithShape="0">
                    <a:srgbClr val="000000">
                      <a:alpha val="70000"/>
                    </a:srgbClr>
                  </a:outerShdw>
                </a:effectLst>
                <a:cs typeface="Akhbar MT" pitchFamily="2" charset="-78"/>
              </a:rPr>
              <a:t> التوعية حول مرض </a:t>
            </a:r>
            <a:r>
              <a:rPr lang="ar-SA" sz="4000" dirty="0" err="1" smtClean="0">
                <a:ln w="18415" cmpd="sng">
                  <a:solidFill>
                    <a:srgbClr val="FFFFFF"/>
                  </a:solidFill>
                  <a:prstDash val="solid"/>
                </a:ln>
                <a:solidFill>
                  <a:srgbClr val="FFFFFF"/>
                </a:solidFill>
                <a:effectLst>
                  <a:glow rad="139700">
                    <a:schemeClr val="accent1">
                      <a:satMod val="175000"/>
                      <a:alpha val="40000"/>
                    </a:schemeClr>
                  </a:glow>
                  <a:outerShdw blurRad="63500" dir="3600000" algn="tl" rotWithShape="0">
                    <a:srgbClr val="000000">
                      <a:alpha val="70000"/>
                    </a:srgbClr>
                  </a:outerShdw>
                </a:effectLst>
                <a:cs typeface="Akhbar MT" pitchFamily="2" charset="-78"/>
              </a:rPr>
              <a:t>الزهايمر</a:t>
            </a:r>
            <a:r>
              <a:rPr lang="ar-SA" sz="4000" dirty="0" smtClean="0">
                <a:ln w="18415" cmpd="sng">
                  <a:solidFill>
                    <a:srgbClr val="FFFFFF"/>
                  </a:solidFill>
                  <a:prstDash val="solid"/>
                </a:ln>
                <a:solidFill>
                  <a:srgbClr val="FFFFFF"/>
                </a:solidFill>
                <a:effectLst>
                  <a:glow rad="139700">
                    <a:schemeClr val="accent1">
                      <a:satMod val="175000"/>
                      <a:alpha val="40000"/>
                    </a:schemeClr>
                  </a:glow>
                  <a:outerShdw blurRad="63500" dir="3600000" algn="tl" rotWithShape="0">
                    <a:srgbClr val="000000">
                      <a:alpha val="70000"/>
                    </a:srgbClr>
                  </a:outerShdw>
                </a:effectLst>
                <a:cs typeface="Akhbar MT" pitchFamily="2" charset="-78"/>
              </a:rPr>
              <a:t> </a:t>
            </a:r>
            <a:endParaRPr lang="ar-SA" sz="4000" dirty="0">
              <a:ln w="18415" cmpd="sng">
                <a:solidFill>
                  <a:srgbClr val="FFFFFF"/>
                </a:solidFill>
                <a:prstDash val="solid"/>
              </a:ln>
              <a:solidFill>
                <a:srgbClr val="FFFFFF"/>
              </a:solidFill>
              <a:effectLst>
                <a:glow rad="139700">
                  <a:schemeClr val="accent1">
                    <a:satMod val="175000"/>
                    <a:alpha val="40000"/>
                  </a:schemeClr>
                </a:glow>
                <a:outerShdw blurRad="63500" dir="3600000" algn="tl" rotWithShape="0">
                  <a:srgbClr val="000000">
                    <a:alpha val="70000"/>
                  </a:srgbClr>
                </a:outerShdw>
              </a:effectLst>
              <a:cs typeface="Akhbar MT" pitchFamily="2" charset="-78"/>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CT\Desktop\20130930_085214.jpg"/>
          <p:cNvPicPr>
            <a:picLocks noChangeAspect="1" noChangeArrowheads="1"/>
          </p:cNvPicPr>
          <p:nvPr/>
        </p:nvPicPr>
        <p:blipFill>
          <a:blip r:embed="rId2"/>
          <a:srcRect/>
          <a:stretch>
            <a:fillRect/>
          </a:stretch>
        </p:blipFill>
        <p:spPr bwMode="auto">
          <a:xfrm>
            <a:off x="0" y="1"/>
            <a:ext cx="9144000" cy="6858000"/>
          </a:xfrm>
          <a:prstGeom prst="rect">
            <a:avLst/>
          </a:prstGeom>
          <a:noFill/>
        </p:spPr>
      </p:pic>
      <p:sp>
        <p:nvSpPr>
          <p:cNvPr id="3" name="موجة مزدوجة 2"/>
          <p:cNvSpPr/>
          <p:nvPr/>
        </p:nvSpPr>
        <p:spPr>
          <a:xfrm>
            <a:off x="1071538" y="1214422"/>
            <a:ext cx="6929486" cy="928694"/>
          </a:xfrm>
          <a:prstGeom prst="doubleWave">
            <a:avLst/>
          </a:prstGeom>
          <a:solidFill>
            <a:schemeClr val="accent1">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dirty="0" err="1" smtClean="0">
                <a:ln w="18415" cmpd="sng">
                  <a:solidFill>
                    <a:srgbClr val="FFFFFF"/>
                  </a:solidFill>
                  <a:prstDash val="solid"/>
                </a:ln>
                <a:solidFill>
                  <a:srgbClr val="FFFFFF"/>
                </a:solidFill>
                <a:effectLst>
                  <a:glow rad="101600">
                    <a:schemeClr val="accent1">
                      <a:satMod val="175000"/>
                      <a:alpha val="40000"/>
                    </a:schemeClr>
                  </a:glow>
                  <a:outerShdw blurRad="63500" dir="3600000" algn="tl" rotWithShape="0">
                    <a:srgbClr val="000000">
                      <a:alpha val="70000"/>
                    </a:srgbClr>
                  </a:outerShdw>
                </a:effectLst>
                <a:cs typeface="Akhbar MT" pitchFamily="2" charset="-78"/>
              </a:rPr>
              <a:t>بروشورات</a:t>
            </a:r>
            <a:r>
              <a:rPr lang="ar-SA" sz="4000" dirty="0" smtClean="0">
                <a:ln w="18415" cmpd="sng">
                  <a:solidFill>
                    <a:srgbClr val="FFFFFF"/>
                  </a:solidFill>
                  <a:prstDash val="solid"/>
                </a:ln>
                <a:solidFill>
                  <a:srgbClr val="FFFFFF"/>
                </a:solidFill>
                <a:effectLst>
                  <a:glow rad="101600">
                    <a:schemeClr val="accent1">
                      <a:satMod val="175000"/>
                      <a:alpha val="40000"/>
                    </a:schemeClr>
                  </a:glow>
                  <a:outerShdw blurRad="63500" dir="3600000" algn="tl" rotWithShape="0">
                    <a:srgbClr val="000000">
                      <a:alpha val="70000"/>
                    </a:srgbClr>
                  </a:outerShdw>
                </a:effectLst>
                <a:cs typeface="Akhbar MT" pitchFamily="2" charset="-78"/>
              </a:rPr>
              <a:t> التوعية حول مرض </a:t>
            </a:r>
            <a:r>
              <a:rPr lang="ar-SA" sz="4000" dirty="0" err="1" smtClean="0">
                <a:ln w="18415" cmpd="sng">
                  <a:solidFill>
                    <a:srgbClr val="FFFFFF"/>
                  </a:solidFill>
                  <a:prstDash val="solid"/>
                </a:ln>
                <a:solidFill>
                  <a:srgbClr val="FFFFFF"/>
                </a:solidFill>
                <a:effectLst>
                  <a:glow rad="101600">
                    <a:schemeClr val="accent1">
                      <a:satMod val="175000"/>
                      <a:alpha val="40000"/>
                    </a:schemeClr>
                  </a:glow>
                  <a:outerShdw blurRad="63500" dir="3600000" algn="tl" rotWithShape="0">
                    <a:srgbClr val="000000">
                      <a:alpha val="70000"/>
                    </a:srgbClr>
                  </a:outerShdw>
                </a:effectLst>
                <a:cs typeface="Akhbar MT" pitchFamily="2" charset="-78"/>
              </a:rPr>
              <a:t>الزهايمر</a:t>
            </a:r>
            <a:r>
              <a:rPr lang="ar-SA" sz="4000" dirty="0" smtClean="0">
                <a:ln w="18415" cmpd="sng">
                  <a:solidFill>
                    <a:srgbClr val="FFFFFF"/>
                  </a:solidFill>
                  <a:prstDash val="solid"/>
                </a:ln>
                <a:solidFill>
                  <a:srgbClr val="FFFFFF"/>
                </a:solidFill>
                <a:effectLst>
                  <a:glow rad="101600">
                    <a:schemeClr val="accent1">
                      <a:satMod val="175000"/>
                      <a:alpha val="40000"/>
                    </a:schemeClr>
                  </a:glow>
                  <a:outerShdw blurRad="63500" dir="3600000" algn="tl" rotWithShape="0">
                    <a:srgbClr val="000000">
                      <a:alpha val="70000"/>
                    </a:srgbClr>
                  </a:outerShdw>
                </a:effectLst>
                <a:cs typeface="Akhbar MT" pitchFamily="2" charset="-78"/>
              </a:rPr>
              <a:t> </a:t>
            </a:r>
            <a:endParaRPr lang="ar-SA" sz="4000" dirty="0">
              <a:ln w="18415" cmpd="sng">
                <a:solidFill>
                  <a:srgbClr val="FFFFFF"/>
                </a:solidFill>
                <a:prstDash val="solid"/>
              </a:ln>
              <a:solidFill>
                <a:srgbClr val="FFFFFF"/>
              </a:solidFill>
              <a:effectLst>
                <a:glow rad="101600">
                  <a:schemeClr val="accent1">
                    <a:satMod val="175000"/>
                    <a:alpha val="40000"/>
                  </a:schemeClr>
                </a:glow>
                <a:outerShdw blurRad="63500" dir="3600000" algn="tl" rotWithShape="0">
                  <a:srgbClr val="000000">
                    <a:alpha val="70000"/>
                  </a:srgbClr>
                </a:outerShdw>
              </a:effectLst>
              <a:cs typeface="Akhbar MT" pitchFamily="2" charset="-78"/>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CT\Desktop\1380547163752.jpg"/>
          <p:cNvPicPr>
            <a:picLocks noChangeAspect="1" noChangeArrowheads="1"/>
          </p:cNvPicPr>
          <p:nvPr/>
        </p:nvPicPr>
        <p:blipFill>
          <a:blip r:embed="rId2"/>
          <a:srcRect/>
          <a:stretch>
            <a:fillRect/>
          </a:stretch>
        </p:blipFill>
        <p:spPr bwMode="auto">
          <a:xfrm>
            <a:off x="0" y="1"/>
            <a:ext cx="9143999" cy="6858000"/>
          </a:xfrm>
          <a:prstGeom prst="rect">
            <a:avLst/>
          </a:prstGeom>
          <a:noFill/>
        </p:spPr>
      </p:pic>
      <p:sp>
        <p:nvSpPr>
          <p:cNvPr id="3" name="وسيلة شرح مع سهم إلى الأعلى 2"/>
          <p:cNvSpPr/>
          <p:nvPr/>
        </p:nvSpPr>
        <p:spPr>
          <a:xfrm>
            <a:off x="1285852" y="5286388"/>
            <a:ext cx="7072362" cy="1143008"/>
          </a:xfrm>
          <a:prstGeom prst="upArrowCallout">
            <a:avLst/>
          </a:prstGeom>
          <a:solidFill>
            <a:schemeClr val="accent1">
              <a:alpha val="6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dirty="0" smtClean="0">
                <a:ln w="18415" cmpd="sng">
                  <a:solidFill>
                    <a:srgbClr val="FFFFFF"/>
                  </a:solidFill>
                  <a:prstDash val="solid"/>
                </a:ln>
                <a:solidFill>
                  <a:srgbClr val="FFFFFF"/>
                </a:solidFill>
                <a:effectLst>
                  <a:glow rad="101600">
                    <a:schemeClr val="accent1">
                      <a:satMod val="175000"/>
                      <a:alpha val="40000"/>
                    </a:schemeClr>
                  </a:glow>
                  <a:outerShdw blurRad="63500" dir="3600000" algn="tl" rotWithShape="0">
                    <a:srgbClr val="000000">
                      <a:alpha val="70000"/>
                    </a:srgbClr>
                  </a:outerShdw>
                </a:effectLst>
                <a:cs typeface="Akhbar MT" pitchFamily="2" charset="-78"/>
              </a:rPr>
              <a:t>توزيع أكواب فيها شعار الجمعية ” كي لا ننسى“</a:t>
            </a:r>
            <a:endParaRPr lang="ar-SA" sz="4000" dirty="0">
              <a:ln w="18415" cmpd="sng">
                <a:solidFill>
                  <a:srgbClr val="FFFFFF"/>
                </a:solidFill>
                <a:prstDash val="solid"/>
              </a:ln>
              <a:solidFill>
                <a:srgbClr val="FFFFFF"/>
              </a:solidFill>
              <a:effectLst>
                <a:glow rad="101600">
                  <a:schemeClr val="accent1">
                    <a:satMod val="175000"/>
                    <a:alpha val="40000"/>
                  </a:schemeClr>
                </a:glow>
                <a:outerShdw blurRad="63500" dir="3600000" algn="tl" rotWithShape="0">
                  <a:srgbClr val="000000">
                    <a:alpha val="70000"/>
                  </a:srgbClr>
                </a:outerShdw>
              </a:effectLst>
              <a:cs typeface="Akhbar MT" pitchFamily="2" charset="-78"/>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CT\Desktop\20130930_085524.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وسيلة شرح على شكل سحابة 2"/>
          <p:cNvSpPr/>
          <p:nvPr/>
        </p:nvSpPr>
        <p:spPr>
          <a:xfrm>
            <a:off x="3000364" y="0"/>
            <a:ext cx="5929354" cy="1643050"/>
          </a:xfrm>
          <a:prstGeom prst="cloudCallout">
            <a:avLst/>
          </a:prstGeom>
          <a:solidFill>
            <a:schemeClr val="accent1">
              <a:alpha val="57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dirty="0" smtClean="0">
                <a:ln w="18415" cmpd="sng">
                  <a:solidFill>
                    <a:srgbClr val="FFFFFF"/>
                  </a:solidFill>
                  <a:prstDash val="solid"/>
                </a:ln>
                <a:solidFill>
                  <a:srgbClr val="FFFFFF"/>
                </a:solidFill>
                <a:effectLst>
                  <a:glow rad="101600">
                    <a:schemeClr val="accent1">
                      <a:satMod val="175000"/>
                      <a:alpha val="40000"/>
                    </a:schemeClr>
                  </a:glow>
                  <a:outerShdw blurRad="63500" dir="3600000" algn="tl" rotWithShape="0">
                    <a:srgbClr val="000000">
                      <a:alpha val="70000"/>
                    </a:srgbClr>
                  </a:outerShdw>
                </a:effectLst>
                <a:cs typeface="Akhbar MT" pitchFamily="2" charset="-78"/>
              </a:rPr>
              <a:t>تجهيز البالونات </a:t>
            </a:r>
            <a:r>
              <a:rPr lang="ar-SA" sz="4000" dirty="0" err="1" smtClean="0">
                <a:ln w="18415" cmpd="sng">
                  <a:solidFill>
                    <a:srgbClr val="FFFFFF"/>
                  </a:solidFill>
                  <a:prstDash val="solid"/>
                </a:ln>
                <a:solidFill>
                  <a:srgbClr val="FFFFFF"/>
                </a:solidFill>
                <a:effectLst>
                  <a:glow rad="101600">
                    <a:schemeClr val="accent1">
                      <a:satMod val="175000"/>
                      <a:alpha val="40000"/>
                    </a:schemeClr>
                  </a:glow>
                  <a:outerShdw blurRad="63500" dir="3600000" algn="tl" rotWithShape="0">
                    <a:srgbClr val="000000">
                      <a:alpha val="70000"/>
                    </a:srgbClr>
                  </a:outerShdw>
                </a:effectLst>
                <a:cs typeface="Akhbar MT" pitchFamily="2" charset="-78"/>
              </a:rPr>
              <a:t>لإطاقها</a:t>
            </a:r>
            <a:r>
              <a:rPr lang="ar-SA" sz="4000" dirty="0" smtClean="0">
                <a:ln w="18415" cmpd="sng">
                  <a:solidFill>
                    <a:srgbClr val="FFFFFF"/>
                  </a:solidFill>
                  <a:prstDash val="solid"/>
                </a:ln>
                <a:solidFill>
                  <a:srgbClr val="FFFFFF"/>
                </a:solidFill>
                <a:effectLst>
                  <a:glow rad="101600">
                    <a:schemeClr val="accent1">
                      <a:satMod val="175000"/>
                      <a:alpha val="40000"/>
                    </a:schemeClr>
                  </a:glow>
                  <a:outerShdw blurRad="63500" dir="3600000" algn="tl" rotWithShape="0">
                    <a:srgbClr val="000000">
                      <a:alpha val="70000"/>
                    </a:srgbClr>
                  </a:outerShdw>
                </a:effectLst>
                <a:cs typeface="Akhbar MT" pitchFamily="2" charset="-78"/>
              </a:rPr>
              <a:t> </a:t>
            </a:r>
            <a:endParaRPr lang="ar-SA" sz="4000" dirty="0">
              <a:ln w="18415" cmpd="sng">
                <a:solidFill>
                  <a:srgbClr val="FFFFFF"/>
                </a:solidFill>
                <a:prstDash val="solid"/>
              </a:ln>
              <a:solidFill>
                <a:srgbClr val="FFFFFF"/>
              </a:solidFill>
              <a:effectLst>
                <a:glow rad="101600">
                  <a:schemeClr val="accent1">
                    <a:satMod val="175000"/>
                    <a:alpha val="40000"/>
                  </a:schemeClr>
                </a:glow>
                <a:outerShdw blurRad="63500" dir="3600000" algn="tl" rotWithShape="0">
                  <a:srgbClr val="000000">
                    <a:alpha val="70000"/>
                  </a:srgbClr>
                </a:outerShdw>
              </a:effectLst>
              <a:cs typeface="Akhbar MT" pitchFamily="2" charset="-78"/>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CT\Desktop\20130930_105845.jpg"/>
          <p:cNvPicPr>
            <a:picLocks noChangeAspect="1" noChangeArrowheads="1"/>
          </p:cNvPicPr>
          <p:nvPr/>
        </p:nvPicPr>
        <p:blipFill>
          <a:blip r:embed="rId3"/>
          <a:srcRect/>
          <a:stretch>
            <a:fillRect/>
          </a:stretch>
        </p:blipFill>
        <p:spPr bwMode="auto">
          <a:xfrm flipH="1">
            <a:off x="0" y="0"/>
            <a:ext cx="9144000" cy="6858000"/>
          </a:xfrm>
          <a:prstGeom prst="rect">
            <a:avLst/>
          </a:prstGeom>
          <a:noFill/>
        </p:spPr>
      </p:pic>
      <p:sp>
        <p:nvSpPr>
          <p:cNvPr id="4" name="مخطط انسيابي: رابط 3"/>
          <p:cNvSpPr/>
          <p:nvPr/>
        </p:nvSpPr>
        <p:spPr>
          <a:xfrm>
            <a:off x="3786182" y="2786058"/>
            <a:ext cx="1714512" cy="1714512"/>
          </a:xfrm>
          <a:prstGeom prst="flowChartConnector">
            <a:avLst/>
          </a:prstGeom>
          <a:blipFill dpi="0" rotWithShape="1">
            <a:blip r:embed="rId4">
              <a:alphaModFix amt="39000"/>
            </a:blip>
            <a:srcRec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dirty="0" smtClean="0">
                <a:ln w="18415" cmpd="sng">
                  <a:solidFill>
                    <a:srgbClr val="FFFFFF"/>
                  </a:solidFill>
                  <a:prstDash val="solid"/>
                </a:ln>
                <a:solidFill>
                  <a:srgbClr val="FFFFFF"/>
                </a:solidFill>
                <a:effectLst>
                  <a:glow rad="101600">
                    <a:schemeClr val="accent1">
                      <a:satMod val="175000"/>
                      <a:alpha val="40000"/>
                    </a:schemeClr>
                  </a:glow>
                  <a:outerShdw blurRad="63500" dir="3600000" algn="tl" rotWithShape="0">
                    <a:srgbClr val="000000">
                      <a:alpha val="70000"/>
                    </a:srgbClr>
                  </a:outerShdw>
                </a:effectLst>
                <a:cs typeface="Akhbar MT" pitchFamily="2" charset="-78"/>
              </a:rPr>
              <a:t>كلنا لأجلهم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214346" y="357166"/>
            <a:ext cx="8072494" cy="2123658"/>
          </a:xfrm>
          <a:prstGeom prst="rect">
            <a:avLst/>
          </a:prstGeom>
          <a:noFill/>
        </p:spPr>
        <p:txBody>
          <a:bodyPr wrap="square" rtlCol="1">
            <a:spAutoFit/>
          </a:bodyPr>
          <a:lstStyle/>
          <a:p>
            <a:r>
              <a:rPr lang="ar-SA" sz="4800" b="1" dirty="0" smtClean="0">
                <a:ln w="12700">
                  <a:solidFill>
                    <a:schemeClr val="tx2">
                      <a:satMod val="155000"/>
                    </a:schemeClr>
                  </a:solidFill>
                  <a:prstDash val="solid"/>
                </a:ln>
                <a:solidFill>
                  <a:schemeClr val="bg2">
                    <a:tint val="85000"/>
                    <a:satMod val="155000"/>
                  </a:schemeClr>
                </a:solidFill>
                <a:effectLst>
                  <a:glow rad="63500">
                    <a:schemeClr val="accent5">
                      <a:satMod val="175000"/>
                      <a:alpha val="40000"/>
                    </a:schemeClr>
                  </a:glow>
                  <a:outerShdw blurRad="60007" dist="200025" dir="15000000" sy="30000" kx="-1800000" algn="bl" rotWithShape="0">
                    <a:prstClr val="black">
                      <a:alpha val="32000"/>
                    </a:prstClr>
                  </a:outerShdw>
                </a:effectLst>
                <a:cs typeface="Akhbar MT" pitchFamily="2" charset="-78"/>
              </a:rPr>
              <a:t>هل لديك مريض يعاني من </a:t>
            </a:r>
            <a:r>
              <a:rPr lang="ar-SA" sz="4800" b="1" dirty="0" err="1" smtClean="0">
                <a:ln w="12700">
                  <a:solidFill>
                    <a:schemeClr val="tx2">
                      <a:satMod val="155000"/>
                    </a:schemeClr>
                  </a:solidFill>
                  <a:prstDash val="solid"/>
                </a:ln>
                <a:solidFill>
                  <a:schemeClr val="bg2">
                    <a:tint val="85000"/>
                    <a:satMod val="155000"/>
                  </a:schemeClr>
                </a:solidFill>
                <a:effectLst>
                  <a:glow rad="63500">
                    <a:schemeClr val="accent5">
                      <a:satMod val="175000"/>
                      <a:alpha val="40000"/>
                    </a:schemeClr>
                  </a:glow>
                  <a:outerShdw blurRad="60007" dist="200025" dir="15000000" sy="30000" kx="-1800000" algn="bl" rotWithShape="0">
                    <a:prstClr val="black">
                      <a:alpha val="32000"/>
                    </a:prstClr>
                  </a:outerShdw>
                </a:effectLst>
                <a:cs typeface="Akhbar MT" pitchFamily="2" charset="-78"/>
              </a:rPr>
              <a:t>الزهايمر</a:t>
            </a:r>
            <a:r>
              <a:rPr lang="ar-SA" sz="4800" b="1" dirty="0" smtClean="0">
                <a:ln w="12700">
                  <a:solidFill>
                    <a:schemeClr val="tx2">
                      <a:satMod val="155000"/>
                    </a:schemeClr>
                  </a:solidFill>
                  <a:prstDash val="solid"/>
                </a:ln>
                <a:solidFill>
                  <a:schemeClr val="bg2">
                    <a:tint val="85000"/>
                    <a:satMod val="155000"/>
                  </a:schemeClr>
                </a:solidFill>
                <a:effectLst>
                  <a:glow rad="63500">
                    <a:schemeClr val="accent5">
                      <a:satMod val="175000"/>
                      <a:alpha val="40000"/>
                    </a:schemeClr>
                  </a:glow>
                  <a:outerShdw blurRad="60007" dist="200025" dir="15000000" sy="30000" kx="-1800000" algn="bl" rotWithShape="0">
                    <a:prstClr val="black">
                      <a:alpha val="32000"/>
                    </a:prstClr>
                  </a:outerShdw>
                </a:effectLst>
                <a:cs typeface="Akhbar MT" pitchFamily="2" charset="-78"/>
              </a:rPr>
              <a:t> ؟</a:t>
            </a:r>
            <a:r>
              <a:rPr lang="ar-SA" dirty="0" smtClean="0"/>
              <a:t/>
            </a:r>
            <a:br>
              <a:rPr lang="ar-SA" dirty="0" smtClean="0"/>
            </a:br>
            <a:r>
              <a:rPr lang="ar-SA" sz="2800" dirty="0" smtClean="0">
                <a:solidFill>
                  <a:schemeClr val="bg2">
                    <a:lumMod val="75000"/>
                  </a:schemeClr>
                </a:solidFill>
                <a:cs typeface="+mj-cs"/>
              </a:rPr>
              <a:t>إذا كانت إجابتك نعم فتذكر أن الحياة ابتلاء واختبار والفائز منا من استطاع تحويل المرض والألم والمعاناة إلى أمل وبهجة وخير واحتسب الأجر والمثوبة عند الله </a:t>
            </a:r>
          </a:p>
        </p:txBody>
      </p:sp>
      <p:pic>
        <p:nvPicPr>
          <p:cNvPr id="1026" name="Picture 2" descr="C:\Users\CT\Desktop\main-760.jpg"/>
          <p:cNvPicPr>
            <a:picLocks noChangeAspect="1" noChangeArrowheads="1"/>
          </p:cNvPicPr>
          <p:nvPr/>
        </p:nvPicPr>
        <p:blipFill>
          <a:blip r:embed="rId2"/>
          <a:srcRect/>
          <a:stretch>
            <a:fillRect/>
          </a:stretch>
        </p:blipFill>
        <p:spPr bwMode="auto">
          <a:xfrm>
            <a:off x="1000100" y="2643182"/>
            <a:ext cx="6350000" cy="3810000"/>
          </a:xfrm>
          <a:prstGeom prst="rect">
            <a:avLst/>
          </a:prstGeom>
          <a:noFill/>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0" y="0"/>
            <a:ext cx="8143900" cy="5386090"/>
          </a:xfrm>
          <a:prstGeom prst="rect">
            <a:avLst/>
          </a:prstGeom>
          <a:noFill/>
        </p:spPr>
        <p:txBody>
          <a:bodyPr wrap="square" rtlCol="1">
            <a:spAutoFit/>
          </a:bodyPr>
          <a:lstStyle/>
          <a:p>
            <a:r>
              <a:rPr lang="ar-SA" sz="4400" b="1" dirty="0" smtClean="0">
                <a:ln w="12700">
                  <a:solidFill>
                    <a:schemeClr val="tx2">
                      <a:satMod val="155000"/>
                    </a:schemeClr>
                  </a:solidFill>
                  <a:prstDash val="solid"/>
                </a:ln>
                <a:solidFill>
                  <a:schemeClr val="bg2">
                    <a:tint val="85000"/>
                    <a:satMod val="155000"/>
                  </a:schemeClr>
                </a:solidFill>
                <a:effectLst>
                  <a:glow rad="63500">
                    <a:schemeClr val="accent5">
                      <a:satMod val="175000"/>
                      <a:alpha val="40000"/>
                    </a:schemeClr>
                  </a:glow>
                  <a:outerShdw blurRad="60007" dist="200025" dir="15000000" sy="30000" kx="-1800000" algn="bl" rotWithShape="0">
                    <a:prstClr val="black">
                      <a:alpha val="32000"/>
                    </a:prstClr>
                  </a:outerShdw>
                </a:effectLst>
                <a:cs typeface="Akhbar MT" pitchFamily="2" charset="-78"/>
              </a:rPr>
              <a:t>بعض </a:t>
            </a:r>
            <a:r>
              <a:rPr lang="ar-SA" sz="4400" b="1" dirty="0" err="1" smtClean="0">
                <a:ln w="12700">
                  <a:solidFill>
                    <a:schemeClr val="tx2">
                      <a:satMod val="155000"/>
                    </a:schemeClr>
                  </a:solidFill>
                  <a:prstDash val="solid"/>
                </a:ln>
                <a:solidFill>
                  <a:schemeClr val="bg2">
                    <a:tint val="85000"/>
                    <a:satMod val="155000"/>
                  </a:schemeClr>
                </a:solidFill>
                <a:effectLst>
                  <a:glow rad="63500">
                    <a:schemeClr val="accent5">
                      <a:satMod val="175000"/>
                      <a:alpha val="40000"/>
                    </a:schemeClr>
                  </a:glow>
                  <a:outerShdw blurRad="60007" dist="200025" dir="15000000" sy="30000" kx="-1800000" algn="bl" rotWithShape="0">
                    <a:prstClr val="black">
                      <a:alpha val="32000"/>
                    </a:prstClr>
                  </a:outerShdw>
                </a:effectLst>
                <a:cs typeface="Akhbar MT" pitchFamily="2" charset="-78"/>
              </a:rPr>
              <a:t>الارشادات</a:t>
            </a:r>
            <a:r>
              <a:rPr lang="ar-SA" sz="4400" b="1" dirty="0" smtClean="0">
                <a:ln w="12700">
                  <a:solidFill>
                    <a:schemeClr val="tx2">
                      <a:satMod val="155000"/>
                    </a:schemeClr>
                  </a:solidFill>
                  <a:prstDash val="solid"/>
                </a:ln>
                <a:solidFill>
                  <a:schemeClr val="bg2">
                    <a:tint val="85000"/>
                    <a:satMod val="155000"/>
                  </a:schemeClr>
                </a:solidFill>
                <a:effectLst>
                  <a:glow rad="63500">
                    <a:schemeClr val="accent5">
                      <a:satMod val="175000"/>
                      <a:alpha val="40000"/>
                    </a:schemeClr>
                  </a:glow>
                  <a:outerShdw blurRad="60007" dist="200025" dir="15000000" sy="30000" kx="-1800000" algn="bl" rotWithShape="0">
                    <a:prstClr val="black">
                      <a:alpha val="32000"/>
                    </a:prstClr>
                  </a:outerShdw>
                </a:effectLst>
                <a:cs typeface="Akhbar MT" pitchFamily="2" charset="-78"/>
              </a:rPr>
              <a:t> التي تم التعرف عليها من خلال خبرات مقدمين الرعاية لمرضى </a:t>
            </a:r>
            <a:r>
              <a:rPr lang="ar-SA" sz="4400" b="1" dirty="0" err="1" smtClean="0">
                <a:ln w="12700">
                  <a:solidFill>
                    <a:schemeClr val="tx2">
                      <a:satMod val="155000"/>
                    </a:schemeClr>
                  </a:solidFill>
                  <a:prstDash val="solid"/>
                </a:ln>
                <a:solidFill>
                  <a:schemeClr val="bg2">
                    <a:tint val="85000"/>
                    <a:satMod val="155000"/>
                  </a:schemeClr>
                </a:solidFill>
                <a:effectLst>
                  <a:glow rad="63500">
                    <a:schemeClr val="accent5">
                      <a:satMod val="175000"/>
                      <a:alpha val="40000"/>
                    </a:schemeClr>
                  </a:glow>
                  <a:outerShdw blurRad="60007" dist="200025" dir="15000000" sy="30000" kx="-1800000" algn="bl" rotWithShape="0">
                    <a:prstClr val="black">
                      <a:alpha val="32000"/>
                    </a:prstClr>
                  </a:outerShdw>
                </a:effectLst>
                <a:cs typeface="Akhbar MT" pitchFamily="2" charset="-78"/>
              </a:rPr>
              <a:t>الزهايمر</a:t>
            </a:r>
            <a:r>
              <a:rPr lang="ar-SA" sz="4400" b="1" dirty="0" smtClean="0">
                <a:ln w="12700">
                  <a:solidFill>
                    <a:schemeClr val="tx2">
                      <a:satMod val="155000"/>
                    </a:schemeClr>
                  </a:solidFill>
                  <a:prstDash val="solid"/>
                </a:ln>
                <a:solidFill>
                  <a:schemeClr val="bg2">
                    <a:tint val="85000"/>
                    <a:satMod val="155000"/>
                  </a:schemeClr>
                </a:solidFill>
                <a:effectLst>
                  <a:glow rad="63500">
                    <a:schemeClr val="accent5">
                      <a:satMod val="175000"/>
                      <a:alpha val="40000"/>
                    </a:schemeClr>
                  </a:glow>
                  <a:outerShdw blurRad="60007" dist="200025" dir="15000000" sy="30000" kx="-1800000" algn="bl" rotWithShape="0">
                    <a:prstClr val="black">
                      <a:alpha val="32000"/>
                    </a:prstClr>
                  </a:outerShdw>
                </a:effectLst>
                <a:cs typeface="Akhbar MT" pitchFamily="2" charset="-78"/>
              </a:rPr>
              <a:t> حيث يكن من خلالها دعم المريض ومساعدته لتغلب على معاناته وتسهيل التعامل معه :</a:t>
            </a:r>
          </a:p>
          <a:p>
            <a:r>
              <a:rPr lang="ar-SA" sz="2800" dirty="0" smtClean="0">
                <a:solidFill>
                  <a:schemeClr val="bg2">
                    <a:lumMod val="75000"/>
                  </a:schemeClr>
                </a:solidFill>
                <a:cs typeface="+mj-cs"/>
              </a:rPr>
              <a:t>1- الاغتسال والنظافة الشخصية قد ينسى المريض أن يغتسل وقد يفقد مع مرور الوقت القدرة على إدراك الحاجة لذلك فيجب عليك مساعدته بتجهيزه والعرض عليه الذهاب للاغتسال وأعطه حرية الاختيار </a:t>
            </a:r>
            <a:r>
              <a:rPr lang="ar-SA" sz="2800" dirty="0" err="1" smtClean="0">
                <a:solidFill>
                  <a:schemeClr val="bg2">
                    <a:lumMod val="75000"/>
                  </a:schemeClr>
                </a:solidFill>
                <a:cs typeface="+mj-cs"/>
              </a:rPr>
              <a:t>اذا</a:t>
            </a:r>
            <a:r>
              <a:rPr lang="ar-SA" sz="2800" dirty="0" smtClean="0">
                <a:solidFill>
                  <a:schemeClr val="bg2">
                    <a:lumMod val="75000"/>
                  </a:schemeClr>
                </a:solidFill>
                <a:cs typeface="+mj-cs"/>
              </a:rPr>
              <a:t> كان مناسبا له .</a:t>
            </a:r>
            <a:br>
              <a:rPr lang="ar-SA" sz="2800" dirty="0" smtClean="0">
                <a:solidFill>
                  <a:schemeClr val="bg2">
                    <a:lumMod val="75000"/>
                  </a:schemeClr>
                </a:solidFill>
                <a:cs typeface="+mj-cs"/>
              </a:rPr>
            </a:br>
            <a:endParaRPr lang="ar-SA" sz="2800" dirty="0" smtClean="0">
              <a:solidFill>
                <a:schemeClr val="bg2">
                  <a:lumMod val="75000"/>
                </a:schemeClr>
              </a:solidFill>
              <a:cs typeface="+mj-cs"/>
            </a:endParaRPr>
          </a:p>
        </p:txBody>
      </p:sp>
      <p:pic>
        <p:nvPicPr>
          <p:cNvPr id="3" name="صورة 2" descr="showerheadrain.jpg"/>
          <p:cNvPicPr>
            <a:picLocks noChangeAspect="1"/>
          </p:cNvPicPr>
          <p:nvPr/>
        </p:nvPicPr>
        <p:blipFill>
          <a:blip r:embed="rId2"/>
          <a:stretch>
            <a:fillRect/>
          </a:stretch>
        </p:blipFill>
        <p:spPr>
          <a:xfrm>
            <a:off x="3071802" y="4500570"/>
            <a:ext cx="3071834" cy="21431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0" y="357166"/>
            <a:ext cx="8143900" cy="3385542"/>
          </a:xfrm>
          <a:prstGeom prst="rect">
            <a:avLst/>
          </a:prstGeom>
          <a:noFill/>
        </p:spPr>
        <p:txBody>
          <a:bodyPr wrap="square" rtlCol="1">
            <a:spAutoFit/>
          </a:bodyPr>
          <a:lstStyle/>
          <a:p>
            <a:r>
              <a:rPr lang="ar-SA" sz="2800" dirty="0" smtClean="0">
                <a:solidFill>
                  <a:schemeClr val="bg2">
                    <a:lumMod val="75000"/>
                  </a:schemeClr>
                </a:solidFill>
                <a:cs typeface="+mj-cs"/>
              </a:rPr>
              <a:t>2-تناول الطعام : الصعوبات التي قد يمر </a:t>
            </a:r>
            <a:r>
              <a:rPr lang="ar-SA" sz="2800" dirty="0" err="1" smtClean="0">
                <a:solidFill>
                  <a:schemeClr val="bg2">
                    <a:lumMod val="75000"/>
                  </a:schemeClr>
                </a:solidFill>
                <a:cs typeface="+mj-cs"/>
              </a:rPr>
              <a:t>بها</a:t>
            </a:r>
            <a:r>
              <a:rPr lang="ar-SA" sz="2800" dirty="0" smtClean="0">
                <a:solidFill>
                  <a:schemeClr val="bg2">
                    <a:lumMod val="75000"/>
                  </a:schemeClr>
                </a:solidFill>
                <a:cs typeface="+mj-cs"/>
              </a:rPr>
              <a:t> المريض مع الطعام والوجبات السريعة متنوعة وتعتمد على مرحلة المرض الحالية ، تشمل هذه الصعوبات كثرة تناول الطعام </a:t>
            </a:r>
            <a:r>
              <a:rPr lang="ar-SA" sz="2800" dirty="0" err="1" smtClean="0">
                <a:solidFill>
                  <a:schemeClr val="bg2">
                    <a:lumMod val="75000"/>
                  </a:schemeClr>
                </a:solidFill>
                <a:cs typeface="+mj-cs"/>
              </a:rPr>
              <a:t>او</a:t>
            </a:r>
            <a:r>
              <a:rPr lang="ar-SA" sz="2800" dirty="0" smtClean="0">
                <a:solidFill>
                  <a:schemeClr val="bg2">
                    <a:lumMod val="75000"/>
                  </a:schemeClr>
                </a:solidFill>
                <a:cs typeface="+mj-cs"/>
              </a:rPr>
              <a:t> العكس ، صعوبة استعمال </a:t>
            </a:r>
            <a:r>
              <a:rPr lang="ar-SA" sz="2800" dirty="0" err="1" smtClean="0">
                <a:solidFill>
                  <a:schemeClr val="bg2">
                    <a:lumMod val="75000"/>
                  </a:schemeClr>
                </a:solidFill>
                <a:cs typeface="+mj-cs"/>
              </a:rPr>
              <a:t>ادوات</a:t>
            </a:r>
            <a:r>
              <a:rPr lang="ar-SA" sz="2800" dirty="0" smtClean="0">
                <a:solidFill>
                  <a:schemeClr val="bg2">
                    <a:lumMod val="75000"/>
                  </a:schemeClr>
                </a:solidFill>
                <a:cs typeface="+mj-cs"/>
              </a:rPr>
              <a:t> الطعام ، صعوبة بلع الطعام الصلب فيجب وضع طعام المريض بمكان واضح وتذكيره وتقطيع الطعام </a:t>
            </a:r>
            <a:r>
              <a:rPr lang="ar-SA" sz="2800" dirty="0" err="1" smtClean="0">
                <a:solidFill>
                  <a:schemeClr val="bg2">
                    <a:lumMod val="75000"/>
                  </a:schemeClr>
                </a:solidFill>
                <a:cs typeface="+mj-cs"/>
              </a:rPr>
              <a:t>او</a:t>
            </a:r>
            <a:r>
              <a:rPr lang="ar-SA" sz="2800" dirty="0" smtClean="0">
                <a:solidFill>
                  <a:schemeClr val="bg2">
                    <a:lumMod val="75000"/>
                  </a:schemeClr>
                </a:solidFill>
                <a:cs typeface="+mj-cs"/>
              </a:rPr>
              <a:t> تقديمه مهروس والابتعاد عن الطعام القاسي والساخن.</a:t>
            </a:r>
            <a:r>
              <a:rPr lang="ar-SA" dirty="0" smtClean="0"/>
              <a:t/>
            </a:r>
            <a:br>
              <a:rPr lang="ar-SA" dirty="0" smtClean="0"/>
            </a:br>
            <a:endParaRPr lang="ar-SA" dirty="0"/>
          </a:p>
        </p:txBody>
      </p:sp>
      <p:pic>
        <p:nvPicPr>
          <p:cNvPr id="2050" name="Picture 2" descr="C:\Users\CT\Desktop\_1_~1.JPG"/>
          <p:cNvPicPr>
            <a:picLocks noChangeAspect="1" noChangeArrowheads="1"/>
          </p:cNvPicPr>
          <p:nvPr/>
        </p:nvPicPr>
        <p:blipFill>
          <a:blip r:embed="rId2"/>
          <a:srcRect/>
          <a:stretch>
            <a:fillRect/>
          </a:stretch>
        </p:blipFill>
        <p:spPr bwMode="auto">
          <a:xfrm>
            <a:off x="1857356" y="3643314"/>
            <a:ext cx="4357718" cy="2905145"/>
          </a:xfrm>
          <a:prstGeom prst="rect">
            <a:avLst/>
          </a:prstGeom>
          <a:noFill/>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0" y="285728"/>
            <a:ext cx="8072462" cy="2954655"/>
          </a:xfrm>
          <a:prstGeom prst="rect">
            <a:avLst/>
          </a:prstGeom>
          <a:noFill/>
        </p:spPr>
        <p:txBody>
          <a:bodyPr wrap="square" rtlCol="1">
            <a:spAutoFit/>
          </a:bodyPr>
          <a:lstStyle/>
          <a:p>
            <a:r>
              <a:rPr lang="ar-SA" sz="2800" dirty="0" smtClean="0">
                <a:solidFill>
                  <a:schemeClr val="bg2">
                    <a:lumMod val="75000"/>
                  </a:schemeClr>
                </a:solidFill>
                <a:cs typeface="+mj-cs"/>
              </a:rPr>
              <a:t>3-قيادة السيارة : تتطلب قيادة السيارة قدرات ذهنية مختلفة تضعف مع تقدم المرض وتؤدي </a:t>
            </a:r>
            <a:r>
              <a:rPr lang="ar-SA" sz="2800" dirty="0" err="1" smtClean="0">
                <a:solidFill>
                  <a:schemeClr val="bg2">
                    <a:lumMod val="75000"/>
                  </a:schemeClr>
                </a:solidFill>
                <a:cs typeface="+mj-cs"/>
              </a:rPr>
              <a:t>الى</a:t>
            </a:r>
            <a:r>
              <a:rPr lang="ar-SA" sz="2800" dirty="0" smtClean="0">
                <a:solidFill>
                  <a:schemeClr val="bg2">
                    <a:lumMod val="75000"/>
                  </a:schemeClr>
                </a:solidFill>
                <a:cs typeface="+mj-cs"/>
              </a:rPr>
              <a:t> مشاكل مثل عدم التعرف على الاتجاهات ونسيان موقع السيارة والتعرض لحوادث مرورية بسبب بطء رد الفعل خلال القيادة ، بشكل عام ننصح بتجنب قيادة المريض لسيارة لما تشكله من خطر عليه .</a:t>
            </a:r>
            <a:r>
              <a:rPr lang="ar-SA" dirty="0" smtClean="0"/>
              <a:t/>
            </a:r>
            <a:br>
              <a:rPr lang="ar-SA" dirty="0" smtClean="0"/>
            </a:br>
            <a:endParaRPr lang="ar-SA" dirty="0"/>
          </a:p>
        </p:txBody>
      </p:sp>
      <p:pic>
        <p:nvPicPr>
          <p:cNvPr id="3074" name="Picture 2" descr="C:\Users\CT\Desktop\C06.gif"/>
          <p:cNvPicPr>
            <a:picLocks noChangeAspect="1" noChangeArrowheads="1"/>
          </p:cNvPicPr>
          <p:nvPr/>
        </p:nvPicPr>
        <p:blipFill>
          <a:blip r:embed="rId2"/>
          <a:srcRect/>
          <a:stretch>
            <a:fillRect/>
          </a:stretch>
        </p:blipFill>
        <p:spPr bwMode="auto">
          <a:xfrm>
            <a:off x="2214546" y="2857496"/>
            <a:ext cx="3786214" cy="3786214"/>
          </a:xfrm>
          <a:prstGeom prst="rect">
            <a:avLst/>
          </a:prstGeom>
          <a:noFill/>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928662" y="642918"/>
            <a:ext cx="6572296" cy="830997"/>
          </a:xfrm>
          <a:prstGeom prst="rect">
            <a:avLst/>
          </a:prstGeom>
          <a:noFill/>
        </p:spPr>
        <p:txBody>
          <a:bodyPr wrap="square" rtlCol="1">
            <a:spAutoFit/>
            <a:scene3d>
              <a:camera prst="orthographicFront"/>
              <a:lightRig rig="threePt" dir="t"/>
            </a:scene3d>
            <a:sp3d extrusionH="57150">
              <a:bevelT w="38100" h="38100"/>
            </a:sp3d>
          </a:bodyPr>
          <a:lstStyle/>
          <a:p>
            <a:r>
              <a:rPr lang="ar-SA" sz="4800" b="1" dirty="0" smtClean="0">
                <a:ln w="12700">
                  <a:solidFill>
                    <a:schemeClr val="tx2">
                      <a:satMod val="155000"/>
                    </a:schemeClr>
                  </a:solidFill>
                  <a:prstDash val="solid"/>
                </a:ln>
                <a:solidFill>
                  <a:schemeClr val="bg2">
                    <a:tint val="85000"/>
                    <a:satMod val="155000"/>
                  </a:schemeClr>
                </a:solidFill>
                <a:effectLst>
                  <a:glow rad="63500">
                    <a:schemeClr val="accent5">
                      <a:satMod val="175000"/>
                      <a:alpha val="40000"/>
                    </a:schemeClr>
                  </a:glow>
                  <a:outerShdw blurRad="60007" dist="200025" dir="15000000" sy="30000" kx="-1800000" algn="bl" rotWithShape="0">
                    <a:prstClr val="black">
                      <a:alpha val="32000"/>
                    </a:prstClr>
                  </a:outerShdw>
                </a:effectLst>
                <a:cs typeface="Akhbar MT" pitchFamily="2" charset="-78"/>
              </a:rPr>
              <a:t>ما هي العشر علامات لمرض الزهايمر ؟ </a:t>
            </a:r>
            <a:endParaRPr lang="ar-SA" sz="4800" b="1" dirty="0">
              <a:ln w="12700">
                <a:solidFill>
                  <a:schemeClr val="tx2">
                    <a:satMod val="155000"/>
                  </a:schemeClr>
                </a:solidFill>
                <a:prstDash val="solid"/>
              </a:ln>
              <a:solidFill>
                <a:schemeClr val="bg2">
                  <a:tint val="85000"/>
                  <a:satMod val="155000"/>
                </a:schemeClr>
              </a:solidFill>
              <a:effectLst>
                <a:glow rad="63500">
                  <a:schemeClr val="accent5">
                    <a:satMod val="175000"/>
                    <a:alpha val="40000"/>
                  </a:schemeClr>
                </a:glow>
                <a:outerShdw blurRad="60007" dist="200025" dir="15000000" sy="30000" kx="-1800000" algn="bl" rotWithShape="0">
                  <a:prstClr val="black">
                    <a:alpha val="32000"/>
                  </a:prstClr>
                </a:outerShdw>
              </a:effectLst>
              <a:cs typeface="Akhbar MT" pitchFamily="2" charset="-78"/>
            </a:endParaRPr>
          </a:p>
        </p:txBody>
      </p:sp>
      <p:pic>
        <p:nvPicPr>
          <p:cNvPr id="3075" name="Picture 3" descr="C:\Users\CT\Desktop\f621ef5c235eb42384cba6ef12d2568c.jpg"/>
          <p:cNvPicPr>
            <a:picLocks noChangeAspect="1" noChangeArrowheads="1"/>
          </p:cNvPicPr>
          <p:nvPr/>
        </p:nvPicPr>
        <p:blipFill>
          <a:blip r:embed="rId2"/>
          <a:srcRect/>
          <a:stretch>
            <a:fillRect/>
          </a:stretch>
        </p:blipFill>
        <p:spPr bwMode="auto">
          <a:xfrm>
            <a:off x="642910" y="1714488"/>
            <a:ext cx="6780116" cy="41434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mph" presetSubtype="0" grpId="1" nodeType="clickEffect">
                                  <p:stCondLst>
                                    <p:cond delay="0"/>
                                  </p:stCondLst>
                                  <p:childTnLst>
                                    <p:set>
                                      <p:cBhvr rctx="PPT">
                                        <p:cTn id="12" dur="indefinite"/>
                                        <p:tgtEl>
                                          <p:spTgt spid="2"/>
                                        </p:tgtEl>
                                        <p:attrNameLst>
                                          <p:attrName>style.opacity</p:attrName>
                                        </p:attrNameLst>
                                      </p:cBhvr>
                                      <p:to>
                                        <p:strVal val="0.5"/>
                                      </p:to>
                                    </p:set>
                                    <p:animEffect filter="image" prLst="opacity: 0.5">
                                      <p:cBhvr rctx="IE">
                                        <p:cTn id="13" dur="indefinite"/>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fade">
                                      <p:cBhvr>
                                        <p:cTn id="18"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0" y="214290"/>
            <a:ext cx="8072462" cy="3108543"/>
          </a:xfrm>
          <a:prstGeom prst="rect">
            <a:avLst/>
          </a:prstGeom>
          <a:noFill/>
        </p:spPr>
        <p:txBody>
          <a:bodyPr wrap="square" rtlCol="1">
            <a:spAutoFit/>
          </a:bodyPr>
          <a:lstStyle/>
          <a:p>
            <a:r>
              <a:rPr lang="ar-SA" sz="2800" dirty="0" smtClean="0">
                <a:solidFill>
                  <a:schemeClr val="bg2">
                    <a:lumMod val="75000"/>
                  </a:schemeClr>
                </a:solidFill>
                <a:cs typeface="+mj-cs"/>
              </a:rPr>
              <a:t>٤-مشاكل النوم : أهم مشاكل النوم التي تحصل للمرضى هي الأرق والنوم المتقطع ودورة النوم المعكوسة يسبب ذلك </a:t>
            </a:r>
            <a:r>
              <a:rPr lang="ar-SA" sz="2800" dirty="0" err="1" smtClean="0">
                <a:solidFill>
                  <a:schemeClr val="bg2">
                    <a:lumMod val="75000"/>
                  </a:schemeClr>
                </a:solidFill>
                <a:cs typeface="+mj-cs"/>
              </a:rPr>
              <a:t>ازعاجاً</a:t>
            </a:r>
            <a:r>
              <a:rPr lang="ar-SA" sz="2800" dirty="0" smtClean="0">
                <a:solidFill>
                  <a:schemeClr val="bg2">
                    <a:lumMod val="75000"/>
                  </a:schemeClr>
                </a:solidFill>
                <a:cs typeface="+mj-cs"/>
              </a:rPr>
              <a:t> لمن يتولى رعاية المريض وخوفا من حصول مشاكل </a:t>
            </a:r>
            <a:r>
              <a:rPr lang="ar-SA" sz="2800" dirty="0" err="1" smtClean="0">
                <a:solidFill>
                  <a:schemeClr val="bg2">
                    <a:lumMod val="75000"/>
                  </a:schemeClr>
                </a:solidFill>
                <a:cs typeface="+mj-cs"/>
              </a:rPr>
              <a:t>لايستطيع</a:t>
            </a:r>
            <a:r>
              <a:rPr lang="ar-SA" sz="2800" dirty="0" smtClean="0">
                <a:solidFill>
                  <a:schemeClr val="bg2">
                    <a:lumMod val="75000"/>
                  </a:schemeClr>
                </a:solidFill>
                <a:cs typeface="+mj-cs"/>
              </a:rPr>
              <a:t> المريض التعامل معها وحده فمن الممكن </a:t>
            </a:r>
            <a:r>
              <a:rPr lang="ar-SA" sz="2800" dirty="0" err="1" smtClean="0">
                <a:solidFill>
                  <a:schemeClr val="bg2">
                    <a:lumMod val="75000"/>
                  </a:schemeClr>
                </a:solidFill>
                <a:cs typeface="+mj-cs"/>
              </a:rPr>
              <a:t>اشغال</a:t>
            </a:r>
            <a:r>
              <a:rPr lang="ar-SA" sz="2800" dirty="0" smtClean="0">
                <a:solidFill>
                  <a:schemeClr val="bg2">
                    <a:lumMod val="75000"/>
                  </a:schemeClr>
                </a:solidFill>
                <a:cs typeface="+mj-cs"/>
              </a:rPr>
              <a:t> المريض وقت النهار وتشجيع المريض على المشي واخذ حمام دافئ قبل النوم </a:t>
            </a:r>
            <a:r>
              <a:rPr lang="ar-SA" sz="2800" dirty="0" err="1" smtClean="0">
                <a:solidFill>
                  <a:schemeClr val="bg2">
                    <a:lumMod val="75000"/>
                  </a:schemeClr>
                </a:solidFill>
                <a:cs typeface="+mj-cs"/>
              </a:rPr>
              <a:t>بساعه</a:t>
            </a:r>
            <a:r>
              <a:rPr lang="ar-SA" sz="2800" dirty="0" smtClean="0">
                <a:solidFill>
                  <a:schemeClr val="bg2">
                    <a:lumMod val="75000"/>
                  </a:schemeClr>
                </a:solidFill>
                <a:cs typeface="+mj-cs"/>
              </a:rPr>
              <a:t> .</a:t>
            </a:r>
          </a:p>
        </p:txBody>
      </p:sp>
      <p:pic>
        <p:nvPicPr>
          <p:cNvPr id="4098" name="Picture 2" descr="C:\Users\CT\Desktop\Insomnia.jpg"/>
          <p:cNvPicPr>
            <a:picLocks noChangeAspect="1" noChangeArrowheads="1"/>
          </p:cNvPicPr>
          <p:nvPr/>
        </p:nvPicPr>
        <p:blipFill>
          <a:blip r:embed="rId2"/>
          <a:srcRect/>
          <a:stretch>
            <a:fillRect/>
          </a:stretch>
        </p:blipFill>
        <p:spPr bwMode="auto">
          <a:xfrm>
            <a:off x="1714480" y="3429000"/>
            <a:ext cx="4429156" cy="3019879"/>
          </a:xfrm>
          <a:prstGeom prst="rect">
            <a:avLst/>
          </a:prstGeom>
          <a:noFill/>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fade">
                                      <p:cBhvr>
                                        <p:cTn id="13"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0" y="0"/>
            <a:ext cx="8143900" cy="2523768"/>
          </a:xfrm>
          <a:prstGeom prst="rect">
            <a:avLst/>
          </a:prstGeom>
          <a:noFill/>
        </p:spPr>
        <p:txBody>
          <a:bodyPr wrap="square" rtlCol="1">
            <a:spAutoFit/>
          </a:bodyPr>
          <a:lstStyle/>
          <a:p>
            <a:r>
              <a:rPr lang="ar-SA" sz="2800" dirty="0" smtClean="0">
                <a:solidFill>
                  <a:schemeClr val="bg2">
                    <a:lumMod val="75000"/>
                  </a:schemeClr>
                </a:solidFill>
                <a:cs typeface="+mj-cs"/>
              </a:rPr>
              <a:t>5-</a:t>
            </a:r>
            <a:r>
              <a:rPr lang="ar-SA" sz="2800" dirty="0" err="1" smtClean="0">
                <a:solidFill>
                  <a:schemeClr val="bg2">
                    <a:lumMod val="75000"/>
                  </a:schemeClr>
                </a:solidFill>
                <a:cs typeface="+mj-cs"/>
              </a:rPr>
              <a:t>إرتداء</a:t>
            </a:r>
            <a:r>
              <a:rPr lang="ar-SA" sz="2800" dirty="0" smtClean="0">
                <a:solidFill>
                  <a:schemeClr val="bg2">
                    <a:lumMod val="75000"/>
                  </a:schemeClr>
                </a:solidFill>
                <a:cs typeface="+mj-cs"/>
              </a:rPr>
              <a:t> الملابس : تدريجياً ينسى المصابون بمرض </a:t>
            </a:r>
            <a:r>
              <a:rPr lang="ar-SA" sz="2800" dirty="0" err="1" smtClean="0">
                <a:solidFill>
                  <a:schemeClr val="bg2">
                    <a:lumMod val="75000"/>
                  </a:schemeClr>
                </a:solidFill>
                <a:cs typeface="+mj-cs"/>
              </a:rPr>
              <a:t>الزهايمر</a:t>
            </a:r>
            <a:r>
              <a:rPr lang="ar-SA" sz="2800" dirty="0" smtClean="0">
                <a:solidFill>
                  <a:schemeClr val="bg2">
                    <a:lumMod val="75000"/>
                  </a:schemeClr>
                </a:solidFill>
                <a:cs typeface="+mj-cs"/>
              </a:rPr>
              <a:t> كيفية ارتداء ملابسهم بل قد </a:t>
            </a:r>
            <a:r>
              <a:rPr lang="ar-SA" sz="2800" dirty="0" err="1" smtClean="0">
                <a:solidFill>
                  <a:schemeClr val="bg2">
                    <a:lumMod val="75000"/>
                  </a:schemeClr>
                </a:solidFill>
                <a:cs typeface="+mj-cs"/>
              </a:rPr>
              <a:t>لايدركون</a:t>
            </a:r>
            <a:r>
              <a:rPr lang="ar-SA" sz="2800" dirty="0" smtClean="0">
                <a:solidFill>
                  <a:schemeClr val="bg2">
                    <a:lumMod val="75000"/>
                  </a:schemeClr>
                </a:solidFill>
                <a:cs typeface="+mj-cs"/>
              </a:rPr>
              <a:t> الحاجة </a:t>
            </a:r>
            <a:r>
              <a:rPr lang="ar-SA" sz="2800" dirty="0" err="1" smtClean="0">
                <a:solidFill>
                  <a:schemeClr val="bg2">
                    <a:lumMod val="75000"/>
                  </a:schemeClr>
                </a:solidFill>
                <a:cs typeface="+mj-cs"/>
              </a:rPr>
              <a:t>الى</a:t>
            </a:r>
            <a:r>
              <a:rPr lang="ar-SA" sz="2800" dirty="0" smtClean="0">
                <a:solidFill>
                  <a:schemeClr val="bg2">
                    <a:lumMod val="75000"/>
                  </a:schemeClr>
                </a:solidFill>
                <a:cs typeface="+mj-cs"/>
              </a:rPr>
              <a:t> </a:t>
            </a:r>
            <a:r>
              <a:rPr lang="ar-SA" sz="2800" dirty="0" err="1" smtClean="0">
                <a:solidFill>
                  <a:schemeClr val="bg2">
                    <a:lumMod val="75000"/>
                  </a:schemeClr>
                </a:solidFill>
                <a:cs typeface="+mj-cs"/>
              </a:rPr>
              <a:t>اهمية</a:t>
            </a:r>
            <a:r>
              <a:rPr lang="ar-SA" sz="2800" dirty="0" smtClean="0">
                <a:solidFill>
                  <a:schemeClr val="bg2">
                    <a:lumMod val="75000"/>
                  </a:schemeClr>
                </a:solidFill>
                <a:cs typeface="+mj-cs"/>
              </a:rPr>
              <a:t> تبديلها وقد يرتدون ملابس غير نظيفة فيجب وضع الملابس بترتيب والابتعاد عن الملابس صعبة الارتداء وترك المريض يعتمد على نفسه</a:t>
            </a:r>
            <a:r>
              <a:rPr lang="ar-SA" dirty="0" smtClean="0"/>
              <a:t>.</a:t>
            </a:r>
            <a:br>
              <a:rPr lang="ar-SA" dirty="0" smtClean="0"/>
            </a:br>
            <a:endParaRPr lang="ar-SA" dirty="0"/>
          </a:p>
        </p:txBody>
      </p:sp>
      <p:pic>
        <p:nvPicPr>
          <p:cNvPr id="5122" name="Picture 2" descr="C:\Users\CT\Desktop\large.jpg"/>
          <p:cNvPicPr>
            <a:picLocks noChangeAspect="1" noChangeArrowheads="1"/>
          </p:cNvPicPr>
          <p:nvPr/>
        </p:nvPicPr>
        <p:blipFill>
          <a:blip r:embed="rId2"/>
          <a:srcRect/>
          <a:stretch>
            <a:fillRect/>
          </a:stretch>
        </p:blipFill>
        <p:spPr bwMode="auto">
          <a:xfrm>
            <a:off x="928662" y="2500306"/>
            <a:ext cx="6513520" cy="3922459"/>
          </a:xfrm>
          <a:prstGeom prst="rect">
            <a:avLst/>
          </a:prstGeom>
          <a:noFill/>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0"/>
            <a:ext cx="8143900" cy="2954655"/>
          </a:xfrm>
          <a:prstGeom prst="rect">
            <a:avLst/>
          </a:prstGeom>
        </p:spPr>
        <p:txBody>
          <a:bodyPr wrap="square">
            <a:spAutoFit/>
          </a:bodyPr>
          <a:lstStyle/>
          <a:p>
            <a:r>
              <a:rPr lang="ar-SA" sz="2800" dirty="0" smtClean="0">
                <a:solidFill>
                  <a:schemeClr val="bg2">
                    <a:lumMod val="75000"/>
                  </a:schemeClr>
                </a:solidFill>
                <a:cs typeface="+mj-cs"/>
              </a:rPr>
              <a:t>6-الطبخ: في مراحل مبكرة يفقد المريض القدرة على المهام المعقدة نسبياً مثل الطبخ </a:t>
            </a:r>
            <a:r>
              <a:rPr lang="ar-SA" sz="2800" dirty="0" err="1" smtClean="0">
                <a:solidFill>
                  <a:schemeClr val="bg2">
                    <a:lumMod val="75000"/>
                  </a:schemeClr>
                </a:solidFill>
                <a:cs typeface="+mj-cs"/>
              </a:rPr>
              <a:t>ممايؤدي</a:t>
            </a:r>
            <a:r>
              <a:rPr lang="ar-SA" sz="2800" dirty="0" smtClean="0">
                <a:solidFill>
                  <a:schemeClr val="bg2">
                    <a:lumMod val="75000"/>
                  </a:schemeClr>
                </a:solidFill>
                <a:cs typeface="+mj-cs"/>
              </a:rPr>
              <a:t> لمصاعب </a:t>
            </a:r>
            <a:r>
              <a:rPr lang="ar-SA" sz="2800" dirty="0" err="1" smtClean="0">
                <a:solidFill>
                  <a:schemeClr val="bg2">
                    <a:lumMod val="75000"/>
                  </a:schemeClr>
                </a:solidFill>
                <a:cs typeface="+mj-cs"/>
              </a:rPr>
              <a:t>متنوعه</a:t>
            </a:r>
            <a:r>
              <a:rPr lang="ar-SA" sz="2800" dirty="0" smtClean="0">
                <a:solidFill>
                  <a:schemeClr val="bg2">
                    <a:lumMod val="75000"/>
                  </a:schemeClr>
                </a:solidFill>
                <a:cs typeface="+mj-cs"/>
              </a:rPr>
              <a:t> </a:t>
            </a:r>
            <a:r>
              <a:rPr lang="ar-SA" sz="2800" dirty="0" err="1" smtClean="0">
                <a:solidFill>
                  <a:schemeClr val="bg2">
                    <a:lumMod val="75000"/>
                  </a:schemeClr>
                </a:solidFill>
                <a:cs typeface="+mj-cs"/>
              </a:rPr>
              <a:t>فاذا</a:t>
            </a:r>
            <a:r>
              <a:rPr lang="ar-SA" sz="2800" dirty="0" smtClean="0">
                <a:solidFill>
                  <a:schemeClr val="bg2">
                    <a:lumMod val="75000"/>
                  </a:schemeClr>
                </a:solidFill>
                <a:cs typeface="+mj-cs"/>
              </a:rPr>
              <a:t> كان المريض يعيش لوحده فيجب اقتصار الطبخ على الوجبات البسيطة </a:t>
            </a:r>
            <a:r>
              <a:rPr lang="ar-SA" sz="2800" dirty="0" err="1" smtClean="0">
                <a:solidFill>
                  <a:schemeClr val="bg2">
                    <a:lumMod val="75000"/>
                  </a:schemeClr>
                </a:solidFill>
                <a:cs typeface="+mj-cs"/>
              </a:rPr>
              <a:t>وايضاً</a:t>
            </a:r>
            <a:r>
              <a:rPr lang="ar-SA" sz="2800" dirty="0" smtClean="0">
                <a:solidFill>
                  <a:schemeClr val="bg2">
                    <a:lumMod val="75000"/>
                  </a:schemeClr>
                </a:solidFill>
                <a:cs typeface="+mj-cs"/>
              </a:rPr>
              <a:t> لابد من وجود </a:t>
            </a:r>
            <a:r>
              <a:rPr lang="ar-SA" sz="2800" dirty="0" err="1" smtClean="0">
                <a:solidFill>
                  <a:schemeClr val="bg2">
                    <a:lumMod val="75000"/>
                  </a:schemeClr>
                </a:solidFill>
                <a:cs typeface="+mj-cs"/>
              </a:rPr>
              <a:t>اجهزة</a:t>
            </a:r>
            <a:r>
              <a:rPr lang="ar-SA" sz="2800" dirty="0" smtClean="0">
                <a:solidFill>
                  <a:schemeClr val="bg2">
                    <a:lumMod val="75000"/>
                  </a:schemeClr>
                </a:solidFill>
                <a:cs typeface="+mj-cs"/>
              </a:rPr>
              <a:t> </a:t>
            </a:r>
            <a:r>
              <a:rPr lang="ar-SA" sz="2800" dirty="0" err="1" smtClean="0">
                <a:solidFill>
                  <a:schemeClr val="bg2">
                    <a:lumMod val="75000"/>
                  </a:schemeClr>
                </a:solidFill>
                <a:cs typeface="+mj-cs"/>
              </a:rPr>
              <a:t>امامن</a:t>
            </a:r>
            <a:r>
              <a:rPr lang="ar-SA" sz="2800" dirty="0" smtClean="0">
                <a:solidFill>
                  <a:schemeClr val="bg2">
                    <a:lumMod val="75000"/>
                  </a:schemeClr>
                </a:solidFill>
                <a:cs typeface="+mj-cs"/>
              </a:rPr>
              <a:t> وسلامة مثل طفاية الحريق وتجنب </a:t>
            </a:r>
            <a:r>
              <a:rPr lang="ar-SA" sz="2800" dirty="0" err="1" smtClean="0">
                <a:solidFill>
                  <a:schemeClr val="bg2">
                    <a:lumMod val="75000"/>
                  </a:schemeClr>
                </a:solidFill>
                <a:cs typeface="+mj-cs"/>
              </a:rPr>
              <a:t>افران</a:t>
            </a:r>
            <a:r>
              <a:rPr lang="ar-SA" sz="2800" dirty="0" smtClean="0">
                <a:solidFill>
                  <a:schemeClr val="bg2">
                    <a:lumMod val="75000"/>
                  </a:schemeClr>
                </a:solidFill>
                <a:cs typeface="+mj-cs"/>
              </a:rPr>
              <a:t> الغاز </a:t>
            </a:r>
            <a:r>
              <a:rPr lang="ar-SA" sz="2800" dirty="0" err="1" smtClean="0">
                <a:solidFill>
                  <a:schemeClr val="bg2">
                    <a:lumMod val="75000"/>
                  </a:schemeClr>
                </a:solidFill>
                <a:cs typeface="+mj-cs"/>
              </a:rPr>
              <a:t>واخفاء</a:t>
            </a:r>
            <a:r>
              <a:rPr lang="ar-SA" sz="2800" dirty="0" smtClean="0">
                <a:solidFill>
                  <a:schemeClr val="bg2">
                    <a:lumMod val="75000"/>
                  </a:schemeClr>
                </a:solidFill>
                <a:cs typeface="+mj-cs"/>
              </a:rPr>
              <a:t> </a:t>
            </a:r>
            <a:r>
              <a:rPr lang="ar-SA" sz="2800" dirty="0" err="1" smtClean="0">
                <a:solidFill>
                  <a:schemeClr val="bg2">
                    <a:lumMod val="75000"/>
                  </a:schemeClr>
                </a:solidFill>
                <a:cs typeface="+mj-cs"/>
              </a:rPr>
              <a:t>الادوات</a:t>
            </a:r>
            <a:r>
              <a:rPr lang="ar-SA" sz="2800" dirty="0" smtClean="0">
                <a:solidFill>
                  <a:schemeClr val="bg2">
                    <a:lumMod val="75000"/>
                  </a:schemeClr>
                </a:solidFill>
                <a:cs typeface="+mj-cs"/>
              </a:rPr>
              <a:t> الحادة .</a:t>
            </a:r>
            <a:r>
              <a:rPr lang="ar-SA" dirty="0" smtClean="0"/>
              <a:t/>
            </a:r>
            <a:br>
              <a:rPr lang="ar-SA" dirty="0" smtClean="0"/>
            </a:br>
            <a:endParaRPr lang="ar-SA" dirty="0"/>
          </a:p>
        </p:txBody>
      </p:sp>
      <p:pic>
        <p:nvPicPr>
          <p:cNvPr id="6146" name="Picture 2" descr="C:\Users\CT\Desktop\image-1-for-sunday-12-12-10-gallery-93717080-90430.jpg"/>
          <p:cNvPicPr>
            <a:picLocks noChangeAspect="1" noChangeArrowheads="1"/>
          </p:cNvPicPr>
          <p:nvPr/>
        </p:nvPicPr>
        <p:blipFill>
          <a:blip r:embed="rId2"/>
          <a:srcRect/>
          <a:stretch>
            <a:fillRect/>
          </a:stretch>
        </p:blipFill>
        <p:spPr bwMode="auto">
          <a:xfrm>
            <a:off x="1428728" y="2714620"/>
            <a:ext cx="5857875" cy="3895725"/>
          </a:xfrm>
          <a:prstGeom prst="rect">
            <a:avLst/>
          </a:prstGeom>
          <a:noFill/>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146"/>
                                        </p:tgtEl>
                                        <p:attrNameLst>
                                          <p:attrName>style.visibility</p:attrName>
                                        </p:attrNameLst>
                                      </p:cBhvr>
                                      <p:to>
                                        <p:strVal val="visible"/>
                                      </p:to>
                                    </p:set>
                                    <p:animEffect transition="in" filter="fade">
                                      <p:cBhvr>
                                        <p:cTn id="13"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214290"/>
            <a:ext cx="8072462" cy="2523768"/>
          </a:xfrm>
          <a:prstGeom prst="rect">
            <a:avLst/>
          </a:prstGeom>
        </p:spPr>
        <p:txBody>
          <a:bodyPr wrap="square">
            <a:spAutoFit/>
          </a:bodyPr>
          <a:lstStyle/>
          <a:p>
            <a:r>
              <a:rPr lang="ar-SA" sz="2800" dirty="0" smtClean="0">
                <a:solidFill>
                  <a:schemeClr val="bg2">
                    <a:lumMod val="75000"/>
                  </a:schemeClr>
                </a:solidFill>
                <a:cs typeface="+mj-cs"/>
              </a:rPr>
              <a:t>7-فقد </a:t>
            </a:r>
            <a:r>
              <a:rPr lang="ar-SA" sz="2800" dirty="0" err="1" smtClean="0">
                <a:solidFill>
                  <a:schemeClr val="bg2">
                    <a:lumMod val="75000"/>
                  </a:schemeClr>
                </a:solidFill>
                <a:cs typeface="+mj-cs"/>
              </a:rPr>
              <a:t>الاشياء</a:t>
            </a:r>
            <a:r>
              <a:rPr lang="ar-SA" sz="2800" dirty="0" smtClean="0">
                <a:solidFill>
                  <a:schemeClr val="bg2">
                    <a:lumMod val="75000"/>
                  </a:schemeClr>
                </a:solidFill>
                <a:cs typeface="+mj-cs"/>
              </a:rPr>
              <a:t> والاتهام بالسرقة : غالبا </a:t>
            </a:r>
            <a:r>
              <a:rPr lang="ar-SA" sz="2800" dirty="0" err="1" smtClean="0">
                <a:solidFill>
                  <a:schemeClr val="bg2">
                    <a:lumMod val="75000"/>
                  </a:schemeClr>
                </a:solidFill>
                <a:cs typeface="+mj-cs"/>
              </a:rPr>
              <a:t>ماينسى</a:t>
            </a:r>
            <a:r>
              <a:rPr lang="ar-SA" sz="2800" dirty="0" smtClean="0">
                <a:solidFill>
                  <a:schemeClr val="bg2">
                    <a:lumMod val="75000"/>
                  </a:schemeClr>
                </a:solidFill>
                <a:cs typeface="+mj-cs"/>
              </a:rPr>
              <a:t> المريض </a:t>
            </a:r>
            <a:r>
              <a:rPr lang="ar-SA" sz="2800" dirty="0" err="1" smtClean="0">
                <a:solidFill>
                  <a:schemeClr val="bg2">
                    <a:lumMod val="75000"/>
                  </a:schemeClr>
                </a:solidFill>
                <a:cs typeface="+mj-cs"/>
              </a:rPr>
              <a:t>اغراضه</a:t>
            </a:r>
            <a:r>
              <a:rPr lang="ar-SA" sz="2800" dirty="0" smtClean="0">
                <a:solidFill>
                  <a:schemeClr val="bg2">
                    <a:lumMod val="75000"/>
                  </a:schemeClr>
                </a:solidFill>
                <a:cs typeface="+mj-cs"/>
              </a:rPr>
              <a:t> لشخصية وقد يتهم من حوله بسرقته ولتخفيف هذه المشاكل حاول الاحتفاظ بنسخ من </a:t>
            </a:r>
            <a:r>
              <a:rPr lang="ar-SA" sz="2800" dirty="0" err="1" smtClean="0">
                <a:solidFill>
                  <a:schemeClr val="bg2">
                    <a:lumMod val="75000"/>
                  </a:schemeClr>
                </a:solidFill>
                <a:cs typeface="+mj-cs"/>
              </a:rPr>
              <a:t>الاشياء</a:t>
            </a:r>
            <a:r>
              <a:rPr lang="ar-SA" sz="2800" dirty="0" smtClean="0">
                <a:solidFill>
                  <a:schemeClr val="bg2">
                    <a:lumMod val="75000"/>
                  </a:schemeClr>
                </a:solidFill>
                <a:cs typeface="+mj-cs"/>
              </a:rPr>
              <a:t> الهامة والتأكد من تفتيش سلال المهملات قبل التخلص منها .</a:t>
            </a:r>
            <a:r>
              <a:rPr lang="ar-SA" dirty="0" smtClean="0"/>
              <a:t/>
            </a:r>
            <a:br>
              <a:rPr lang="ar-SA" dirty="0" smtClean="0"/>
            </a:br>
            <a:endParaRPr lang="ar-SA" dirty="0"/>
          </a:p>
        </p:txBody>
      </p:sp>
      <p:pic>
        <p:nvPicPr>
          <p:cNvPr id="7170" name="Picture 2" descr="C:\Users\CT\Desktop\kobar-alsen-234234.jpg"/>
          <p:cNvPicPr>
            <a:picLocks noChangeAspect="1" noChangeArrowheads="1"/>
          </p:cNvPicPr>
          <p:nvPr/>
        </p:nvPicPr>
        <p:blipFill>
          <a:blip r:embed="rId2"/>
          <a:srcRect/>
          <a:stretch>
            <a:fillRect/>
          </a:stretch>
        </p:blipFill>
        <p:spPr bwMode="auto">
          <a:xfrm>
            <a:off x="2536825" y="3325813"/>
            <a:ext cx="3810000" cy="2667000"/>
          </a:xfrm>
          <a:prstGeom prst="rect">
            <a:avLst/>
          </a:prstGeom>
          <a:noFill/>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fade">
                                      <p:cBhvr>
                                        <p:cTn id="13"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214290"/>
            <a:ext cx="7858164" cy="2092881"/>
          </a:xfrm>
          <a:prstGeom prst="rect">
            <a:avLst/>
          </a:prstGeom>
        </p:spPr>
        <p:txBody>
          <a:bodyPr wrap="square">
            <a:spAutoFit/>
          </a:bodyPr>
          <a:lstStyle/>
          <a:p>
            <a:r>
              <a:rPr lang="ar-SA" sz="2800" dirty="0" smtClean="0">
                <a:solidFill>
                  <a:schemeClr val="bg2">
                    <a:lumMod val="75000"/>
                  </a:schemeClr>
                </a:solidFill>
                <a:cs typeface="+mj-cs"/>
              </a:rPr>
              <a:t>8-السلوكيات الغير لائقة : قد يقوم المريض بتصرفات غير مقبولة اجتماعياً ولكن عند حدوث ذلك يجب عدم </a:t>
            </a:r>
            <a:r>
              <a:rPr lang="ar-SA" sz="2800" dirty="0" err="1" smtClean="0">
                <a:solidFill>
                  <a:schemeClr val="bg2">
                    <a:lumMod val="75000"/>
                  </a:schemeClr>
                </a:solidFill>
                <a:cs typeface="+mj-cs"/>
              </a:rPr>
              <a:t>المبالفة</a:t>
            </a:r>
            <a:r>
              <a:rPr lang="ar-SA" sz="2800" dirty="0" smtClean="0">
                <a:solidFill>
                  <a:schemeClr val="bg2">
                    <a:lumMod val="75000"/>
                  </a:schemeClr>
                </a:solidFill>
                <a:cs typeface="+mj-cs"/>
              </a:rPr>
              <a:t> في ردة الفعل إثر هذا السلوك ومحاولة صرف انتباه المريض لشيء </a:t>
            </a:r>
            <a:r>
              <a:rPr lang="ar-SA" sz="2800" dirty="0" err="1" smtClean="0">
                <a:solidFill>
                  <a:schemeClr val="bg2">
                    <a:lumMod val="75000"/>
                  </a:schemeClr>
                </a:solidFill>
                <a:cs typeface="+mj-cs"/>
              </a:rPr>
              <a:t>اخر</a:t>
            </a:r>
            <a:r>
              <a:rPr lang="ar-SA" sz="2800" dirty="0" smtClean="0">
                <a:solidFill>
                  <a:schemeClr val="bg2">
                    <a:lumMod val="75000"/>
                  </a:schemeClr>
                </a:solidFill>
                <a:cs typeface="+mj-cs"/>
              </a:rPr>
              <a:t> .</a:t>
            </a:r>
            <a:r>
              <a:rPr lang="ar-SA" dirty="0" smtClean="0"/>
              <a:t/>
            </a:r>
            <a:br>
              <a:rPr lang="ar-SA" dirty="0" smtClean="0"/>
            </a:br>
            <a:endParaRPr lang="ar-SA" dirty="0"/>
          </a:p>
        </p:txBody>
      </p:sp>
      <p:pic>
        <p:nvPicPr>
          <p:cNvPr id="8194" name="Picture 2" descr="C:\Users\CT\Desktop\0c658c01e164abd301a36a00787ef6ddf3843c7f.jpg"/>
          <p:cNvPicPr>
            <a:picLocks noChangeAspect="1" noChangeArrowheads="1"/>
          </p:cNvPicPr>
          <p:nvPr/>
        </p:nvPicPr>
        <p:blipFill>
          <a:blip r:embed="rId2"/>
          <a:srcRect/>
          <a:stretch>
            <a:fillRect/>
          </a:stretch>
        </p:blipFill>
        <p:spPr bwMode="auto">
          <a:xfrm>
            <a:off x="1714480" y="2571744"/>
            <a:ext cx="4429156" cy="3289559"/>
          </a:xfrm>
          <a:prstGeom prst="rect">
            <a:avLst/>
          </a:prstGeom>
          <a:noFill/>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194"/>
                                        </p:tgtEl>
                                        <p:attrNameLst>
                                          <p:attrName>style.visibility</p:attrName>
                                        </p:attrNameLst>
                                      </p:cBhvr>
                                      <p:to>
                                        <p:strVal val="visible"/>
                                      </p:to>
                                    </p:set>
                                    <p:animEffect transition="in" filter="fade">
                                      <p:cBhvr>
                                        <p:cTn id="13"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285728"/>
            <a:ext cx="8143900" cy="3970318"/>
          </a:xfrm>
          <a:prstGeom prst="rect">
            <a:avLst/>
          </a:prstGeom>
        </p:spPr>
        <p:txBody>
          <a:bodyPr wrap="square">
            <a:spAutoFit/>
          </a:bodyPr>
          <a:lstStyle/>
          <a:p>
            <a:r>
              <a:rPr lang="ar-SA" sz="2800" dirty="0" smtClean="0">
                <a:solidFill>
                  <a:schemeClr val="bg2">
                    <a:lumMod val="75000"/>
                  </a:schemeClr>
                </a:solidFill>
                <a:cs typeface="+mj-cs"/>
              </a:rPr>
              <a:t>٩-العصبية والسلوك العدواني : بعض المصابين يمرون بلحظات من الغضب الشديد </a:t>
            </a:r>
            <a:r>
              <a:rPr lang="ar-SA" sz="2800" dirty="0" err="1" smtClean="0">
                <a:solidFill>
                  <a:schemeClr val="bg2">
                    <a:lumMod val="75000"/>
                  </a:schemeClr>
                </a:solidFill>
                <a:cs typeface="+mj-cs"/>
              </a:rPr>
              <a:t>او</a:t>
            </a:r>
            <a:r>
              <a:rPr lang="ar-SA" sz="2800" dirty="0" smtClean="0">
                <a:solidFill>
                  <a:schemeClr val="bg2">
                    <a:lumMod val="75000"/>
                  </a:schemeClr>
                </a:solidFill>
                <a:cs typeface="+mj-cs"/>
              </a:rPr>
              <a:t> العدوانية بشكل غير متوقع فيمكنك </a:t>
            </a:r>
            <a:r>
              <a:rPr lang="ar-SA" sz="2800" dirty="0" err="1" smtClean="0">
                <a:solidFill>
                  <a:schemeClr val="bg2">
                    <a:lumMod val="75000"/>
                  </a:schemeClr>
                </a:solidFill>
                <a:cs typeface="+mj-cs"/>
              </a:rPr>
              <a:t>اتباع</a:t>
            </a:r>
            <a:r>
              <a:rPr lang="ar-SA" sz="2800" dirty="0" smtClean="0">
                <a:solidFill>
                  <a:schemeClr val="bg2">
                    <a:lumMod val="75000"/>
                  </a:schemeClr>
                </a:solidFill>
                <a:cs typeface="+mj-cs"/>
              </a:rPr>
              <a:t> النصائح التالية لتعامل مع هذه المشكلة :</a:t>
            </a:r>
            <a:br>
              <a:rPr lang="ar-SA" sz="2800" dirty="0" smtClean="0">
                <a:solidFill>
                  <a:schemeClr val="bg2">
                    <a:lumMod val="75000"/>
                  </a:schemeClr>
                </a:solidFill>
                <a:cs typeface="+mj-cs"/>
              </a:rPr>
            </a:br>
            <a:r>
              <a:rPr lang="ar-SA" sz="2800" dirty="0" smtClean="0">
                <a:solidFill>
                  <a:schemeClr val="bg2">
                    <a:lumMod val="75000"/>
                  </a:schemeClr>
                </a:solidFill>
                <a:cs typeface="+mj-cs"/>
              </a:rPr>
              <a:t>حاول التعرف على وجود نمط مكرر، مثل حصول المشكلة دائما عند محاولة تنظيف المريض .</a:t>
            </a:r>
            <a:br>
              <a:rPr lang="ar-SA" sz="2800" dirty="0" smtClean="0">
                <a:solidFill>
                  <a:schemeClr val="bg2">
                    <a:lumMod val="75000"/>
                  </a:schemeClr>
                </a:solidFill>
                <a:cs typeface="+mj-cs"/>
              </a:rPr>
            </a:br>
            <a:r>
              <a:rPr lang="ar-SA" sz="2800" dirty="0" smtClean="0">
                <a:solidFill>
                  <a:schemeClr val="bg2">
                    <a:lumMod val="75000"/>
                  </a:schemeClr>
                </a:solidFill>
                <a:cs typeface="+mj-cs"/>
              </a:rPr>
              <a:t>- </a:t>
            </a:r>
            <a:r>
              <a:rPr lang="ar-SA" sz="2800" dirty="0" err="1" smtClean="0">
                <a:solidFill>
                  <a:schemeClr val="bg2">
                    <a:lumMod val="75000"/>
                  </a:schemeClr>
                </a:solidFill>
                <a:cs typeface="+mj-cs"/>
              </a:rPr>
              <a:t>لاتظهر</a:t>
            </a:r>
            <a:r>
              <a:rPr lang="ar-SA" sz="2800" dirty="0" smtClean="0">
                <a:solidFill>
                  <a:schemeClr val="bg2">
                    <a:lumMod val="75000"/>
                  </a:schemeClr>
                </a:solidFill>
                <a:cs typeface="+mj-cs"/>
              </a:rPr>
              <a:t> الانزعاج والغضب</a:t>
            </a:r>
            <a:br>
              <a:rPr lang="ar-SA" sz="2800" dirty="0" smtClean="0">
                <a:solidFill>
                  <a:schemeClr val="bg2">
                    <a:lumMod val="75000"/>
                  </a:schemeClr>
                </a:solidFill>
                <a:cs typeface="+mj-cs"/>
              </a:rPr>
            </a:br>
            <a:r>
              <a:rPr lang="ar-SA" sz="2800" dirty="0" smtClean="0">
                <a:solidFill>
                  <a:schemeClr val="bg2">
                    <a:lumMod val="75000"/>
                  </a:schemeClr>
                </a:solidFill>
                <a:cs typeface="+mj-cs"/>
              </a:rPr>
              <a:t>- استعمل دائما الصوت الهادئ</a:t>
            </a:r>
            <a:br>
              <a:rPr lang="ar-SA" sz="2800" dirty="0" smtClean="0">
                <a:solidFill>
                  <a:schemeClr val="bg2">
                    <a:lumMod val="75000"/>
                  </a:schemeClr>
                </a:solidFill>
                <a:cs typeface="+mj-cs"/>
              </a:rPr>
            </a:br>
            <a:r>
              <a:rPr lang="ar-SA" sz="2800" dirty="0" smtClean="0">
                <a:solidFill>
                  <a:schemeClr val="bg2">
                    <a:lumMod val="75000"/>
                  </a:schemeClr>
                </a:solidFill>
                <a:cs typeface="+mj-cs"/>
              </a:rPr>
              <a:t>- قم بتشتيت انتباه المريض</a:t>
            </a:r>
          </a:p>
        </p:txBody>
      </p:sp>
      <p:pic>
        <p:nvPicPr>
          <p:cNvPr id="9218" name="Picture 2" descr="C:\Users\CT\Desktop\_1_~1.JPG"/>
          <p:cNvPicPr>
            <a:picLocks noChangeAspect="1" noChangeArrowheads="1"/>
          </p:cNvPicPr>
          <p:nvPr/>
        </p:nvPicPr>
        <p:blipFill>
          <a:blip r:embed="rId2"/>
          <a:srcRect/>
          <a:stretch>
            <a:fillRect/>
          </a:stretch>
        </p:blipFill>
        <p:spPr bwMode="auto">
          <a:xfrm>
            <a:off x="1643042" y="4286256"/>
            <a:ext cx="4586319" cy="2319353"/>
          </a:xfrm>
          <a:prstGeom prst="rect">
            <a:avLst/>
          </a:prstGeom>
          <a:noFill/>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9218"/>
                                        </p:tgtEl>
                                        <p:attrNameLst>
                                          <p:attrName>style.visibility</p:attrName>
                                        </p:attrNameLst>
                                      </p:cBhvr>
                                      <p:to>
                                        <p:strVal val="visible"/>
                                      </p:to>
                                    </p:set>
                                    <p:animEffect transition="in" filter="fade">
                                      <p:cBhvr>
                                        <p:cTn id="13" dur="2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428604"/>
            <a:ext cx="8215370" cy="2523768"/>
          </a:xfrm>
          <a:prstGeom prst="rect">
            <a:avLst/>
          </a:prstGeom>
        </p:spPr>
        <p:txBody>
          <a:bodyPr wrap="square">
            <a:spAutoFit/>
          </a:bodyPr>
          <a:lstStyle/>
          <a:p>
            <a:r>
              <a:rPr lang="ar-SA" sz="2800" dirty="0" smtClean="0">
                <a:solidFill>
                  <a:schemeClr val="bg2">
                    <a:lumMod val="75000"/>
                  </a:schemeClr>
                </a:solidFill>
                <a:cs typeface="+mj-cs"/>
              </a:rPr>
              <a:t>١٠-الانعزال والاكتئاب :ويلاحظ الكثير من اسر المرضى </a:t>
            </a:r>
            <a:r>
              <a:rPr lang="ar-SA" sz="2800" dirty="0" err="1" smtClean="0">
                <a:solidFill>
                  <a:schemeClr val="bg2">
                    <a:lumMod val="75000"/>
                  </a:schemeClr>
                </a:solidFill>
                <a:cs typeface="+mj-cs"/>
              </a:rPr>
              <a:t>ان</a:t>
            </a:r>
            <a:r>
              <a:rPr lang="ar-SA" sz="2800" dirty="0" smtClean="0">
                <a:solidFill>
                  <a:schemeClr val="bg2">
                    <a:lumMod val="75000"/>
                  </a:schemeClr>
                </a:solidFill>
                <a:cs typeface="+mj-cs"/>
              </a:rPr>
              <a:t> المريض ينعزل تدريجياً خصوصاً في المراحل المبكرة يحصل ذلك </a:t>
            </a:r>
            <a:r>
              <a:rPr lang="ar-SA" sz="2800" dirty="0" err="1" smtClean="0">
                <a:solidFill>
                  <a:schemeClr val="bg2">
                    <a:lumMod val="75000"/>
                  </a:schemeClr>
                </a:solidFill>
                <a:cs typeface="+mj-cs"/>
              </a:rPr>
              <a:t>احيانا</a:t>
            </a:r>
            <a:r>
              <a:rPr lang="ar-SA" sz="2800" dirty="0" smtClean="0">
                <a:solidFill>
                  <a:schemeClr val="bg2">
                    <a:lumMod val="75000"/>
                  </a:schemeClr>
                </a:solidFill>
                <a:cs typeface="+mj-cs"/>
              </a:rPr>
              <a:t> بسبب ضعف القدرات </a:t>
            </a:r>
            <a:r>
              <a:rPr lang="ar-SA" sz="2800" dirty="0" err="1" smtClean="0">
                <a:solidFill>
                  <a:schemeClr val="bg2">
                    <a:lumMod val="75000"/>
                  </a:schemeClr>
                </a:solidFill>
                <a:cs typeface="+mj-cs"/>
              </a:rPr>
              <a:t>الادراكية</a:t>
            </a:r>
            <a:r>
              <a:rPr lang="ar-SA" sz="2800" dirty="0" smtClean="0">
                <a:solidFill>
                  <a:schemeClr val="bg2">
                    <a:lumMod val="75000"/>
                  </a:schemeClr>
                </a:solidFill>
                <a:cs typeface="+mj-cs"/>
              </a:rPr>
              <a:t> وعدم قدرة المريض على مجاراة </a:t>
            </a:r>
            <a:r>
              <a:rPr lang="ar-SA" sz="2800" dirty="0" err="1" smtClean="0">
                <a:solidFill>
                  <a:schemeClr val="bg2">
                    <a:lumMod val="75000"/>
                  </a:schemeClr>
                </a:solidFill>
                <a:cs typeface="+mj-cs"/>
              </a:rPr>
              <a:t>الاخرين</a:t>
            </a:r>
            <a:r>
              <a:rPr lang="ar-SA" sz="2800" dirty="0" smtClean="0">
                <a:solidFill>
                  <a:schemeClr val="bg2">
                    <a:lumMod val="75000"/>
                  </a:schemeClr>
                </a:solidFill>
                <a:cs typeface="+mj-cs"/>
              </a:rPr>
              <a:t> قد يكون مؤشراً على </a:t>
            </a:r>
            <a:r>
              <a:rPr lang="ar-SA" sz="2800" dirty="0" err="1" smtClean="0">
                <a:solidFill>
                  <a:schemeClr val="bg2">
                    <a:lumMod val="75000"/>
                  </a:schemeClr>
                </a:solidFill>
                <a:cs typeface="+mj-cs"/>
              </a:rPr>
              <a:t>الاصابة</a:t>
            </a:r>
            <a:r>
              <a:rPr lang="ar-SA" sz="2800" dirty="0" smtClean="0">
                <a:solidFill>
                  <a:schemeClr val="bg2">
                    <a:lumMod val="75000"/>
                  </a:schemeClr>
                </a:solidFill>
                <a:cs typeface="+mj-cs"/>
              </a:rPr>
              <a:t> بالاكتئاب .</a:t>
            </a:r>
            <a:r>
              <a:rPr lang="ar-SA" dirty="0" smtClean="0"/>
              <a:t/>
            </a:r>
            <a:br>
              <a:rPr lang="ar-SA" dirty="0" smtClean="0"/>
            </a:br>
            <a:endParaRPr lang="ar-SA" dirty="0"/>
          </a:p>
        </p:txBody>
      </p:sp>
      <p:pic>
        <p:nvPicPr>
          <p:cNvPr id="10242" name="Picture 2" descr="C:\Users\CT\Desktop\093822.jpg"/>
          <p:cNvPicPr>
            <a:picLocks noChangeAspect="1" noChangeArrowheads="1"/>
          </p:cNvPicPr>
          <p:nvPr/>
        </p:nvPicPr>
        <p:blipFill>
          <a:blip r:embed="rId2"/>
          <a:srcRect/>
          <a:stretch>
            <a:fillRect/>
          </a:stretch>
        </p:blipFill>
        <p:spPr bwMode="auto">
          <a:xfrm>
            <a:off x="1071538" y="2857496"/>
            <a:ext cx="5610235" cy="3757196"/>
          </a:xfrm>
          <a:prstGeom prst="rect">
            <a:avLst/>
          </a:prstGeom>
          <a:noFill/>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242"/>
                                        </p:tgtEl>
                                        <p:attrNameLst>
                                          <p:attrName>style.visibility</p:attrName>
                                        </p:attrNameLst>
                                      </p:cBhvr>
                                      <p:to>
                                        <p:strVal val="visible"/>
                                      </p:to>
                                    </p:set>
                                    <p:animEffect transition="in" filter="fade">
                                      <p:cBhvr>
                                        <p:cTn id="13" dur="2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14282" y="214290"/>
            <a:ext cx="7929618" cy="3539430"/>
          </a:xfrm>
          <a:prstGeom prst="rect">
            <a:avLst/>
          </a:prstGeom>
        </p:spPr>
        <p:txBody>
          <a:bodyPr wrap="square">
            <a:spAutoFit/>
          </a:bodyPr>
          <a:lstStyle/>
          <a:p>
            <a:r>
              <a:rPr lang="ar-SA" sz="2800" dirty="0" smtClean="0">
                <a:solidFill>
                  <a:schemeClr val="bg2">
                    <a:lumMod val="75000"/>
                  </a:schemeClr>
                </a:solidFill>
                <a:cs typeface="+mj-cs"/>
              </a:rPr>
              <a:t>11-فقدان التحكم في </a:t>
            </a:r>
            <a:r>
              <a:rPr lang="ar-SA" sz="2800" dirty="0" err="1" smtClean="0">
                <a:solidFill>
                  <a:schemeClr val="bg2">
                    <a:lumMod val="75000"/>
                  </a:schemeClr>
                </a:solidFill>
                <a:cs typeface="+mj-cs"/>
              </a:rPr>
              <a:t>اخراج</a:t>
            </a:r>
            <a:r>
              <a:rPr lang="ar-SA" sz="2800" dirty="0" smtClean="0">
                <a:solidFill>
                  <a:schemeClr val="bg2">
                    <a:lumMod val="75000"/>
                  </a:schemeClr>
                </a:solidFill>
                <a:cs typeface="+mj-cs"/>
              </a:rPr>
              <a:t> الفضلات : يحصل ذلك عادة في مراحل متقدمة من المرض </a:t>
            </a:r>
            <a:r>
              <a:rPr lang="ar-SA" sz="2800" dirty="0" err="1" smtClean="0">
                <a:solidFill>
                  <a:schemeClr val="bg2">
                    <a:lumMod val="75000"/>
                  </a:schemeClr>
                </a:solidFill>
                <a:cs typeface="+mj-cs"/>
              </a:rPr>
              <a:t>اذ</a:t>
            </a:r>
            <a:r>
              <a:rPr lang="ar-SA" sz="2800" dirty="0" smtClean="0">
                <a:solidFill>
                  <a:schemeClr val="bg2">
                    <a:lumMod val="75000"/>
                  </a:schemeClr>
                </a:solidFill>
                <a:cs typeface="+mj-cs"/>
              </a:rPr>
              <a:t> يفقد المريض القدرة على معرفة الوقت الذي يحتاج فيه </a:t>
            </a:r>
            <a:r>
              <a:rPr lang="ar-SA" sz="2800" dirty="0" err="1" smtClean="0">
                <a:solidFill>
                  <a:schemeClr val="bg2">
                    <a:lumMod val="75000"/>
                  </a:schemeClr>
                </a:solidFill>
                <a:cs typeface="+mj-cs"/>
              </a:rPr>
              <a:t>اليهاب</a:t>
            </a:r>
            <a:r>
              <a:rPr lang="ar-SA" sz="2800" dirty="0" smtClean="0">
                <a:solidFill>
                  <a:schemeClr val="bg2">
                    <a:lumMod val="75000"/>
                  </a:schemeClr>
                </a:solidFill>
                <a:cs typeface="+mj-cs"/>
              </a:rPr>
              <a:t> لدورة </a:t>
            </a:r>
            <a:r>
              <a:rPr lang="ar-SA" sz="2800" dirty="0" err="1" smtClean="0">
                <a:solidFill>
                  <a:schemeClr val="bg2">
                    <a:lumMod val="75000"/>
                  </a:schemeClr>
                </a:solidFill>
                <a:cs typeface="+mj-cs"/>
              </a:rPr>
              <a:t>المياة</a:t>
            </a:r>
            <a:r>
              <a:rPr lang="ar-SA" sz="2800" dirty="0" smtClean="0">
                <a:solidFill>
                  <a:schemeClr val="bg2">
                    <a:lumMod val="75000"/>
                  </a:schemeClr>
                </a:solidFill>
                <a:cs typeface="+mj-cs"/>
              </a:rPr>
              <a:t> فيجب على من يقوم برعايتهم </a:t>
            </a:r>
            <a:r>
              <a:rPr lang="ar-SA" sz="2800" dirty="0" err="1" smtClean="0">
                <a:solidFill>
                  <a:schemeClr val="bg2">
                    <a:lumMod val="75000"/>
                  </a:schemeClr>
                </a:solidFill>
                <a:cs typeface="+mj-cs"/>
              </a:rPr>
              <a:t>ان</a:t>
            </a:r>
            <a:r>
              <a:rPr lang="ar-SA" sz="2800" dirty="0" smtClean="0">
                <a:solidFill>
                  <a:schemeClr val="bg2">
                    <a:lumMod val="75000"/>
                  </a:schemeClr>
                </a:solidFill>
                <a:cs typeface="+mj-cs"/>
              </a:rPr>
              <a:t> </a:t>
            </a:r>
            <a:r>
              <a:rPr lang="ar-SA" sz="2800" dirty="0" err="1" smtClean="0">
                <a:solidFill>
                  <a:schemeClr val="bg2">
                    <a:lumMod val="75000"/>
                  </a:schemeClr>
                </a:solidFill>
                <a:cs typeface="+mj-cs"/>
              </a:rPr>
              <a:t>يأخذالمريض</a:t>
            </a:r>
            <a:r>
              <a:rPr lang="ar-SA" sz="2800" dirty="0" smtClean="0">
                <a:solidFill>
                  <a:schemeClr val="bg2">
                    <a:lumMod val="75000"/>
                  </a:schemeClr>
                </a:solidFill>
                <a:cs typeface="+mj-cs"/>
              </a:rPr>
              <a:t> بشكل دوري لدورة </a:t>
            </a:r>
            <a:r>
              <a:rPr lang="ar-SA" sz="2800" dirty="0" err="1" smtClean="0">
                <a:solidFill>
                  <a:schemeClr val="bg2">
                    <a:lumMod val="75000"/>
                  </a:schemeClr>
                </a:solidFill>
                <a:cs typeface="+mj-cs"/>
              </a:rPr>
              <a:t>المياة</a:t>
            </a:r>
            <a:r>
              <a:rPr lang="ar-SA" sz="2800" dirty="0" smtClean="0">
                <a:solidFill>
                  <a:schemeClr val="bg2">
                    <a:lumMod val="75000"/>
                  </a:schemeClr>
                </a:solidFill>
                <a:cs typeface="+mj-cs"/>
              </a:rPr>
              <a:t> وترك الباب مفتوحاً ليسهل عليه الدخول </a:t>
            </a:r>
            <a:r>
              <a:rPr lang="ar-SA" sz="2800" dirty="0" err="1" smtClean="0">
                <a:solidFill>
                  <a:schemeClr val="bg2">
                    <a:lumMod val="75000"/>
                  </a:schemeClr>
                </a:solidFill>
                <a:cs typeface="+mj-cs"/>
              </a:rPr>
              <a:t>ىتقليل</a:t>
            </a:r>
            <a:r>
              <a:rPr lang="ar-SA" sz="2800" dirty="0" smtClean="0">
                <a:solidFill>
                  <a:schemeClr val="bg2">
                    <a:lumMod val="75000"/>
                  </a:schemeClr>
                </a:solidFill>
                <a:cs typeface="+mj-cs"/>
              </a:rPr>
              <a:t> كمية السوائل التي يتناولها المريض .</a:t>
            </a:r>
            <a:br>
              <a:rPr lang="ar-SA" sz="2800" dirty="0" smtClean="0">
                <a:solidFill>
                  <a:schemeClr val="bg2">
                    <a:lumMod val="75000"/>
                  </a:schemeClr>
                </a:solidFill>
                <a:cs typeface="+mj-cs"/>
              </a:rPr>
            </a:br>
            <a:endParaRPr lang="ar-SA" sz="2800" dirty="0" smtClean="0">
              <a:solidFill>
                <a:schemeClr val="bg2">
                  <a:lumMod val="75000"/>
                </a:schemeClr>
              </a:solidFill>
              <a:cs typeface="+mj-cs"/>
            </a:endParaRPr>
          </a:p>
        </p:txBody>
      </p:sp>
      <p:pic>
        <p:nvPicPr>
          <p:cNvPr id="11266" name="Picture 2" descr="C:\Users\CT\Desktop\a5722d477176e089d36c52fd71f51d1b.jpg"/>
          <p:cNvPicPr>
            <a:picLocks noChangeAspect="1" noChangeArrowheads="1"/>
          </p:cNvPicPr>
          <p:nvPr/>
        </p:nvPicPr>
        <p:blipFill>
          <a:blip r:embed="rId2"/>
          <a:srcRect/>
          <a:stretch>
            <a:fillRect/>
          </a:stretch>
        </p:blipFill>
        <p:spPr bwMode="auto">
          <a:xfrm>
            <a:off x="214282" y="3429000"/>
            <a:ext cx="7701838" cy="3000372"/>
          </a:xfrm>
          <a:prstGeom prst="rect">
            <a:avLst/>
          </a:prstGeom>
          <a:noFill/>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1266"/>
                                        </p:tgtEl>
                                        <p:attrNameLst>
                                          <p:attrName>style.visibility</p:attrName>
                                        </p:attrNameLst>
                                      </p:cBhvr>
                                      <p:to>
                                        <p:strVal val="visible"/>
                                      </p:to>
                                    </p:set>
                                    <p:animEffect transition="in" filter="fade">
                                      <p:cBhvr>
                                        <p:cTn id="13" dur="2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214290"/>
            <a:ext cx="8143900" cy="1815882"/>
          </a:xfrm>
          <a:prstGeom prst="rect">
            <a:avLst/>
          </a:prstGeom>
        </p:spPr>
        <p:txBody>
          <a:bodyPr wrap="square">
            <a:spAutoFit/>
          </a:bodyPr>
          <a:lstStyle/>
          <a:p>
            <a:r>
              <a:rPr lang="ar-SA" sz="2800" dirty="0" smtClean="0">
                <a:solidFill>
                  <a:schemeClr val="bg2">
                    <a:lumMod val="75000"/>
                  </a:schemeClr>
                </a:solidFill>
                <a:cs typeface="+mj-cs"/>
              </a:rPr>
              <a:t>12-التجوال : من </a:t>
            </a:r>
            <a:r>
              <a:rPr lang="ar-SA" sz="2800" dirty="0" err="1" smtClean="0">
                <a:solidFill>
                  <a:schemeClr val="bg2">
                    <a:lumMod val="75000"/>
                  </a:schemeClr>
                </a:solidFill>
                <a:cs typeface="+mj-cs"/>
              </a:rPr>
              <a:t>اهم</a:t>
            </a:r>
            <a:r>
              <a:rPr lang="ar-SA" sz="2800" dirty="0" smtClean="0">
                <a:solidFill>
                  <a:schemeClr val="bg2">
                    <a:lumMod val="75000"/>
                  </a:schemeClr>
                </a:solidFill>
                <a:cs typeface="+mj-cs"/>
              </a:rPr>
              <a:t> المشاكل التي تثير قلق من يتولى مريض </a:t>
            </a:r>
            <a:r>
              <a:rPr lang="ar-SA" sz="2800" dirty="0" err="1" smtClean="0">
                <a:solidFill>
                  <a:schemeClr val="bg2">
                    <a:lumMod val="75000"/>
                  </a:schemeClr>
                </a:solidFill>
                <a:cs typeface="+mj-cs"/>
              </a:rPr>
              <a:t>الزهايمر</a:t>
            </a:r>
            <a:r>
              <a:rPr lang="ar-SA" sz="2800" dirty="0" smtClean="0">
                <a:solidFill>
                  <a:schemeClr val="bg2">
                    <a:lumMod val="75000"/>
                  </a:schemeClr>
                </a:solidFill>
                <a:cs typeface="+mj-cs"/>
              </a:rPr>
              <a:t> فيجب على من يقوم بالرعاية </a:t>
            </a:r>
            <a:r>
              <a:rPr lang="ar-SA" sz="2800" dirty="0" err="1" smtClean="0">
                <a:solidFill>
                  <a:schemeClr val="bg2">
                    <a:lumMod val="75000"/>
                  </a:schemeClr>
                </a:solidFill>
                <a:cs typeface="+mj-cs"/>
              </a:rPr>
              <a:t>اقفال</a:t>
            </a:r>
            <a:r>
              <a:rPr lang="ar-SA" sz="2800" dirty="0" smtClean="0">
                <a:solidFill>
                  <a:schemeClr val="bg2">
                    <a:lumMod val="75000"/>
                  </a:schemeClr>
                </a:solidFill>
                <a:cs typeface="+mj-cs"/>
              </a:rPr>
              <a:t> النزل بإحكام </a:t>
            </a:r>
            <a:r>
              <a:rPr lang="ar-SA" sz="2800" dirty="0" err="1" smtClean="0">
                <a:solidFill>
                  <a:schemeClr val="bg2">
                    <a:lumMod val="75000"/>
                  </a:schemeClr>
                </a:solidFill>
                <a:cs typeface="+mj-cs"/>
              </a:rPr>
              <a:t>ك</a:t>
            </a:r>
            <a:r>
              <a:rPr lang="ar-SA" sz="2800" dirty="0" smtClean="0">
                <a:solidFill>
                  <a:schemeClr val="bg2">
                    <a:lumMod val="75000"/>
                  </a:schemeClr>
                </a:solidFill>
                <a:cs typeface="+mj-cs"/>
              </a:rPr>
              <a:t> واستعمال التقنيات الحديثة </a:t>
            </a:r>
            <a:r>
              <a:rPr lang="ar-SA" sz="2800" dirty="0" err="1" smtClean="0">
                <a:solidFill>
                  <a:schemeClr val="bg2">
                    <a:lumMod val="75000"/>
                  </a:schemeClr>
                </a:solidFill>
                <a:cs typeface="+mj-cs"/>
              </a:rPr>
              <a:t>ان</a:t>
            </a:r>
            <a:r>
              <a:rPr lang="ar-SA" sz="2800" dirty="0" smtClean="0">
                <a:solidFill>
                  <a:schemeClr val="bg2">
                    <a:lumMod val="75000"/>
                  </a:schemeClr>
                </a:solidFill>
                <a:cs typeface="+mj-cs"/>
              </a:rPr>
              <a:t> </a:t>
            </a:r>
            <a:r>
              <a:rPr lang="ar-SA" sz="2800" dirty="0" err="1" smtClean="0">
                <a:solidFill>
                  <a:schemeClr val="bg2">
                    <a:lumMod val="75000"/>
                  </a:schemeClr>
                </a:solidFill>
                <a:cs typeface="+mj-cs"/>
              </a:rPr>
              <a:t>امكن</a:t>
            </a:r>
            <a:r>
              <a:rPr lang="ar-SA" sz="2800" dirty="0" smtClean="0">
                <a:solidFill>
                  <a:schemeClr val="bg2">
                    <a:lumMod val="75000"/>
                  </a:schemeClr>
                </a:solidFill>
                <a:cs typeface="+mj-cs"/>
              </a:rPr>
              <a:t> والتأكد من </a:t>
            </a:r>
            <a:r>
              <a:rPr lang="ar-SA" sz="2800" dirty="0" err="1" smtClean="0">
                <a:solidFill>
                  <a:schemeClr val="bg2">
                    <a:lumMod val="75000"/>
                  </a:schemeClr>
                </a:solidFill>
                <a:cs typeface="+mj-cs"/>
              </a:rPr>
              <a:t>ان</a:t>
            </a:r>
            <a:r>
              <a:rPr lang="ar-SA" sz="2800" dirty="0" smtClean="0">
                <a:solidFill>
                  <a:schemeClr val="bg2">
                    <a:lumMod val="75000"/>
                  </a:schemeClr>
                </a:solidFill>
                <a:cs typeface="+mj-cs"/>
              </a:rPr>
              <a:t> المريض يحمل تعريفاً باسمه.</a:t>
            </a:r>
          </a:p>
        </p:txBody>
      </p:sp>
      <p:pic>
        <p:nvPicPr>
          <p:cNvPr id="12290" name="Picture 2" descr="C:\Users\CT\Desktop\RollingShutterWindowSLLP32374255-1.jpg"/>
          <p:cNvPicPr>
            <a:picLocks noChangeAspect="1" noChangeArrowheads="1"/>
          </p:cNvPicPr>
          <p:nvPr/>
        </p:nvPicPr>
        <p:blipFill>
          <a:blip r:embed="rId2"/>
          <a:srcRect/>
          <a:stretch>
            <a:fillRect/>
          </a:stretch>
        </p:blipFill>
        <p:spPr bwMode="auto">
          <a:xfrm>
            <a:off x="2143108" y="2571744"/>
            <a:ext cx="4500594" cy="3900515"/>
          </a:xfrm>
          <a:prstGeom prst="rect">
            <a:avLst/>
          </a:prstGeom>
          <a:noFill/>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2290"/>
                                        </p:tgtEl>
                                        <p:attrNameLst>
                                          <p:attrName>style.visibility</p:attrName>
                                        </p:attrNameLst>
                                      </p:cBhvr>
                                      <p:to>
                                        <p:strVal val="visible"/>
                                      </p:to>
                                    </p:set>
                                    <p:animEffect transition="in" filter="fade">
                                      <p:cBhvr>
                                        <p:cTn id="13" dur="2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CT\Desktop\4762.jpg"/>
          <p:cNvPicPr>
            <a:picLocks noChangeAspect="1" noChangeArrowheads="1"/>
          </p:cNvPicPr>
          <p:nvPr/>
        </p:nvPicPr>
        <p:blipFill>
          <a:blip r:embed="rId2"/>
          <a:srcRect/>
          <a:stretch>
            <a:fillRect/>
          </a:stretch>
        </p:blipFill>
        <p:spPr bwMode="auto">
          <a:xfrm>
            <a:off x="0" y="0"/>
            <a:ext cx="8215338" cy="6858000"/>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285728"/>
            <a:ext cx="8215338" cy="4524315"/>
          </a:xfrm>
          <a:prstGeom prst="rect">
            <a:avLst/>
          </a:prstGeom>
        </p:spPr>
        <p:txBody>
          <a:bodyPr wrap="square">
            <a:spAutoFit/>
          </a:bodyPr>
          <a:lstStyle/>
          <a:p>
            <a:r>
              <a:rPr lang="ar-SA" sz="2800" b="1" dirty="0" smtClean="0">
                <a:solidFill>
                  <a:schemeClr val="tx2">
                    <a:lumMod val="75000"/>
                  </a:schemeClr>
                </a:solidFill>
                <a:cs typeface="+mj-cs"/>
              </a:rPr>
              <a:t>1- تغيرات الذاكرة التي تعيق الحياة اليومية</a:t>
            </a:r>
          </a:p>
          <a:p>
            <a:endParaRPr lang="ar-SA" sz="2800" b="1" dirty="0" smtClean="0">
              <a:solidFill>
                <a:schemeClr val="tx2"/>
              </a:solidFill>
              <a:cs typeface="+mj-cs"/>
            </a:endParaRPr>
          </a:p>
          <a:p>
            <a:r>
              <a:rPr lang="ar-SA" sz="2800" b="1" dirty="0" smtClean="0">
                <a:solidFill>
                  <a:schemeClr val="tx2"/>
                </a:solidFill>
                <a:cs typeface="+mj-cs"/>
              </a:rPr>
              <a:t>فقدان المريض القدرة على تذكر الأحداث القريبة فتتضمن:</a:t>
            </a:r>
          </a:p>
          <a:p>
            <a:endParaRPr lang="ar-SA" sz="2800" b="1" dirty="0" smtClean="0">
              <a:solidFill>
                <a:schemeClr val="tx2"/>
              </a:solidFill>
              <a:cs typeface="+mj-cs"/>
            </a:endParaRPr>
          </a:p>
          <a:p>
            <a:r>
              <a:rPr lang="ar-SA" sz="2800" dirty="0" smtClean="0">
                <a:solidFill>
                  <a:schemeClr val="bg2">
                    <a:lumMod val="75000"/>
                  </a:schemeClr>
                </a:solidFill>
                <a:cs typeface="+mj-cs"/>
              </a:rPr>
              <a:t>- نسيان أحداث </a:t>
            </a:r>
            <a:r>
              <a:rPr lang="ar-SA" sz="2800" dirty="0" err="1" smtClean="0">
                <a:solidFill>
                  <a:schemeClr val="bg2">
                    <a:lumMod val="75000"/>
                  </a:schemeClr>
                </a:solidFill>
                <a:cs typeface="+mj-cs"/>
              </a:rPr>
              <a:t>و</a:t>
            </a:r>
            <a:r>
              <a:rPr lang="ar-SA" sz="2800" dirty="0" smtClean="0">
                <a:solidFill>
                  <a:schemeClr val="bg2">
                    <a:lumMod val="75000"/>
                  </a:schemeClr>
                </a:solidFill>
                <a:cs typeface="+mj-cs"/>
              </a:rPr>
              <a:t> مواعيد مهمة</a:t>
            </a:r>
          </a:p>
          <a:p>
            <a:pPr>
              <a:buFontTx/>
              <a:buChar char="-"/>
            </a:pPr>
            <a:r>
              <a:rPr lang="ar-SA" sz="2800" dirty="0" smtClean="0">
                <a:solidFill>
                  <a:schemeClr val="bg2">
                    <a:lumMod val="75000"/>
                  </a:schemeClr>
                </a:solidFill>
                <a:cs typeface="+mj-cs"/>
              </a:rPr>
              <a:t>إعادة نفس السؤال مرارا وتكرارا رغم حصوله على الإجابة</a:t>
            </a:r>
          </a:p>
          <a:p>
            <a:pPr>
              <a:buFontTx/>
              <a:buChar char="-"/>
            </a:pPr>
            <a:r>
              <a:rPr lang="ar-SA" sz="2800" dirty="0" smtClean="0">
                <a:solidFill>
                  <a:schemeClr val="bg2">
                    <a:lumMod val="75000"/>
                  </a:schemeClr>
                </a:solidFill>
                <a:cs typeface="+mj-cs"/>
              </a:rPr>
              <a:t> اعتماد المريض على وسائل مساعدة للتذكر</a:t>
            </a:r>
          </a:p>
          <a:p>
            <a:r>
              <a:rPr lang="ar-SA" dirty="0" smtClean="0"/>
              <a:t/>
            </a:r>
            <a:br>
              <a:rPr lang="ar-SA" dirty="0" smtClean="0"/>
            </a:br>
            <a:endParaRPr lang="ar-SA" dirty="0"/>
          </a:p>
        </p:txBody>
      </p:sp>
      <p:pic>
        <p:nvPicPr>
          <p:cNvPr id="4098" name="Picture 2" descr="C:\Users\CT\Desktop\getsubpic.jpg"/>
          <p:cNvPicPr>
            <a:picLocks noChangeAspect="1" noChangeArrowheads="1"/>
          </p:cNvPicPr>
          <p:nvPr/>
        </p:nvPicPr>
        <p:blipFill>
          <a:blip r:embed="rId2"/>
          <a:srcRect/>
          <a:stretch>
            <a:fillRect/>
          </a:stretch>
        </p:blipFill>
        <p:spPr bwMode="auto">
          <a:xfrm>
            <a:off x="1714480" y="4357694"/>
            <a:ext cx="4929222" cy="2314575"/>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 calcmode="lin" valueType="num">
                                      <p:cBhvr additive="base">
                                        <p:cTn id="1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anim calcmode="lin" valueType="num">
                                      <p:cBhvr additive="base">
                                        <p:cTn id="2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 calcmode="lin" valueType="num">
                                      <p:cBhvr additive="base">
                                        <p:cTn id="2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4098"/>
                                        </p:tgtEl>
                                        <p:attrNameLst>
                                          <p:attrName>style.visibility</p:attrName>
                                        </p:attrNameLst>
                                      </p:cBhvr>
                                      <p:to>
                                        <p:strVal val="visible"/>
                                      </p:to>
                                    </p:set>
                                    <p:anim calcmode="lin" valueType="num">
                                      <p:cBhvr additive="base">
                                        <p:cTn id="33" dur="500" fill="hold"/>
                                        <p:tgtEl>
                                          <p:spTgt spid="4098"/>
                                        </p:tgtEl>
                                        <p:attrNameLst>
                                          <p:attrName>ppt_x</p:attrName>
                                        </p:attrNameLst>
                                      </p:cBhvr>
                                      <p:tavLst>
                                        <p:tav tm="0">
                                          <p:val>
                                            <p:strVal val="#ppt_x"/>
                                          </p:val>
                                        </p:tav>
                                        <p:tav tm="100000">
                                          <p:val>
                                            <p:strVal val="#ppt_x"/>
                                          </p:val>
                                        </p:tav>
                                      </p:tavLst>
                                    </p:anim>
                                    <p:anim calcmode="lin" valueType="num">
                                      <p:cBhvr additive="base">
                                        <p:cTn id="34"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0" y="0"/>
            <a:ext cx="8072462"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endParaRPr kumimoji="0" lang="ar-SA" sz="1800" b="1" i="0" u="none" strike="noStrike" cap="none" normalizeH="0" baseline="0" dirty="0" smtClean="0">
              <a:ln>
                <a:noFill/>
              </a:ln>
              <a:solidFill>
                <a:schemeClr val="tx1"/>
              </a:solidFill>
              <a:effectLst/>
              <a:latin typeface="Arial" pitchFamily="34" charset="0"/>
              <a:cs typeface="Arial" pitchFamily="34" charset="0"/>
            </a:endParaRPr>
          </a:p>
          <a:p>
            <a:pPr marR="0" lvl="0" indent="0" fontAlgn="base">
              <a:lnSpc>
                <a:spcPct val="100000"/>
              </a:lnSpc>
              <a:spcBef>
                <a:spcPct val="0"/>
              </a:spcBef>
              <a:spcAft>
                <a:spcPct val="0"/>
              </a:spcAft>
              <a:buClrTx/>
              <a:buSzTx/>
              <a:buFontTx/>
              <a:buNone/>
              <a:tabLst/>
            </a:pPr>
            <a:r>
              <a:rPr lang="ar-SA" sz="2800" b="1" dirty="0">
                <a:solidFill>
                  <a:schemeClr val="tx2">
                    <a:lumMod val="75000"/>
                  </a:schemeClr>
                </a:solidFill>
                <a:cs typeface="+mj-cs"/>
              </a:rPr>
              <a:t>2- صعوبات وتحديات في التخطيط وحل </a:t>
            </a:r>
            <a:r>
              <a:rPr lang="ar-SA" sz="2800" b="1" dirty="0" smtClean="0">
                <a:solidFill>
                  <a:schemeClr val="tx2">
                    <a:lumMod val="75000"/>
                  </a:schemeClr>
                </a:solidFill>
                <a:cs typeface="+mj-cs"/>
              </a:rPr>
              <a:t>المشاكل</a:t>
            </a:r>
          </a:p>
          <a:p>
            <a:pPr marR="0" lvl="0" indent="0" fontAlgn="base">
              <a:lnSpc>
                <a:spcPct val="100000"/>
              </a:lnSpc>
              <a:spcBef>
                <a:spcPct val="0"/>
              </a:spcBef>
              <a:spcAft>
                <a:spcPct val="0"/>
              </a:spcAft>
              <a:buClrTx/>
              <a:buSzTx/>
              <a:buFontTx/>
              <a:buNone/>
              <a:tabLst/>
            </a:pPr>
            <a:endParaRPr lang="ar-SA" sz="2800" b="1" dirty="0">
              <a:solidFill>
                <a:schemeClr val="tx2">
                  <a:lumMod val="75000"/>
                </a:schemeClr>
              </a:solidFill>
              <a:cs typeface="+mj-cs"/>
            </a:endParaRPr>
          </a:p>
          <a:p>
            <a:pPr marR="0" lvl="0" indent="0" fontAlgn="base">
              <a:lnSpc>
                <a:spcPct val="100000"/>
              </a:lnSpc>
              <a:spcBef>
                <a:spcPct val="0"/>
              </a:spcBef>
              <a:spcAft>
                <a:spcPct val="0"/>
              </a:spcAft>
              <a:buClrTx/>
              <a:buSzTx/>
              <a:buFontTx/>
              <a:buNone/>
              <a:tabLst/>
            </a:pPr>
            <a:r>
              <a:rPr lang="ar-SA" sz="2800" dirty="0" smtClean="0">
                <a:solidFill>
                  <a:schemeClr val="bg2">
                    <a:lumMod val="75000"/>
                  </a:schemeClr>
                </a:solidFill>
                <a:cs typeface="+mj-cs"/>
              </a:rPr>
              <a:t>يحدث </a:t>
            </a:r>
            <a:r>
              <a:rPr lang="ar-SA" sz="2800" dirty="0">
                <a:solidFill>
                  <a:schemeClr val="bg2">
                    <a:lumMod val="75000"/>
                  </a:schemeClr>
                </a:solidFill>
                <a:cs typeface="+mj-cs"/>
              </a:rPr>
              <a:t>تغيرات في قدرتهم على تخطيط وتسيير أمور حياتهم اليومية أو التعامل مع الحسابات والأرقام كما أنهم قد يجدون صعوبة في التركيز ويأخذون وقتا أطول</a:t>
            </a:r>
            <a:r>
              <a:rPr lang="en-US" sz="2800" dirty="0">
                <a:solidFill>
                  <a:schemeClr val="bg2">
                    <a:lumMod val="75000"/>
                  </a:schemeClr>
                </a:solidFill>
                <a:cs typeface="+mj-cs"/>
              </a:rPr>
              <a:t> </a:t>
            </a:r>
            <a:r>
              <a:rPr lang="ar-SA" sz="2800" dirty="0">
                <a:solidFill>
                  <a:schemeClr val="bg2">
                    <a:lumMod val="75000"/>
                  </a:schemeClr>
                </a:solidFill>
                <a:cs typeface="+mj-cs"/>
              </a:rPr>
              <a:t> </a:t>
            </a:r>
            <a:r>
              <a:rPr lang="en-US" sz="2800" dirty="0">
                <a:solidFill>
                  <a:schemeClr val="bg2">
                    <a:lumMod val="75000"/>
                  </a:schemeClr>
                </a:solidFill>
                <a:cs typeface="+mj-cs"/>
              </a:rPr>
              <a:t> </a:t>
            </a:r>
            <a:r>
              <a:rPr lang="ar-SA" sz="2800" dirty="0" smtClean="0">
                <a:solidFill>
                  <a:schemeClr val="bg2">
                    <a:lumMod val="75000"/>
                  </a:schemeClr>
                </a:solidFill>
                <a:cs typeface="+mj-cs"/>
              </a:rPr>
              <a:t>في تنفيذ </a:t>
            </a:r>
            <a:r>
              <a:rPr lang="ar-SA" sz="2800" dirty="0">
                <a:solidFill>
                  <a:schemeClr val="bg2">
                    <a:lumMod val="75000"/>
                  </a:schemeClr>
                </a:solidFill>
                <a:cs typeface="+mj-cs"/>
              </a:rPr>
              <a:t>مهام اعتادوا تنفيذها من قبل في </a:t>
            </a:r>
            <a:r>
              <a:rPr lang="ar-SA" sz="2800" dirty="0" smtClean="0">
                <a:solidFill>
                  <a:schemeClr val="bg2">
                    <a:lumMod val="75000"/>
                  </a:schemeClr>
                </a:solidFill>
                <a:cs typeface="+mj-cs"/>
              </a:rPr>
              <a:t>وقت قصير</a:t>
            </a:r>
            <a:endParaRPr lang="ar-SA" sz="2800" dirty="0">
              <a:solidFill>
                <a:schemeClr val="bg2">
                  <a:lumMod val="75000"/>
                </a:schemeClr>
              </a:solidFill>
              <a:cs typeface="+mj-cs"/>
            </a:endParaRPr>
          </a:p>
        </p:txBody>
      </p:sp>
      <p:pic>
        <p:nvPicPr>
          <p:cNvPr id="5122" name="Picture 2" descr="Challenges in planning or solving problems"/>
          <p:cNvPicPr>
            <a:picLocks noChangeAspect="1" noChangeArrowheads="1"/>
          </p:cNvPicPr>
          <p:nvPr/>
        </p:nvPicPr>
        <p:blipFill>
          <a:blip r:embed="rId2"/>
          <a:srcRect/>
          <a:stretch>
            <a:fillRect/>
          </a:stretch>
        </p:blipFill>
        <p:spPr bwMode="auto">
          <a:xfrm>
            <a:off x="15032038" y="-319088"/>
            <a:ext cx="952500" cy="952501"/>
          </a:xfrm>
          <a:prstGeom prst="rect">
            <a:avLst/>
          </a:prstGeom>
          <a:noFill/>
        </p:spPr>
      </p:pic>
      <p:pic>
        <p:nvPicPr>
          <p:cNvPr id="5123" name="Picture 3" descr="C:\Users\CT\Desktop\alzheimer2.jpg"/>
          <p:cNvPicPr>
            <a:picLocks noChangeAspect="1" noChangeArrowheads="1"/>
          </p:cNvPicPr>
          <p:nvPr/>
        </p:nvPicPr>
        <p:blipFill>
          <a:blip r:embed="rId3"/>
          <a:srcRect/>
          <a:stretch>
            <a:fillRect/>
          </a:stretch>
        </p:blipFill>
        <p:spPr bwMode="auto">
          <a:xfrm>
            <a:off x="1500166" y="3357562"/>
            <a:ext cx="5072098" cy="300037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1">
                                            <p:txEl>
                                              <p:pRg st="1" end="1"/>
                                            </p:txEl>
                                          </p:spTgt>
                                        </p:tgtEl>
                                        <p:attrNameLst>
                                          <p:attrName>style.visibility</p:attrName>
                                        </p:attrNameLst>
                                      </p:cBhvr>
                                      <p:to>
                                        <p:strVal val="visible"/>
                                      </p:to>
                                    </p:set>
                                    <p:anim calcmode="lin" valueType="num">
                                      <p:cBhvr additive="base">
                                        <p:cTn id="7" dur="500" fill="hold"/>
                                        <p:tgtEl>
                                          <p:spTgt spid="512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1">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121">
                                            <p:txEl>
                                              <p:pRg st="3" end="3"/>
                                            </p:txEl>
                                          </p:spTgt>
                                        </p:tgtEl>
                                        <p:attrNameLst>
                                          <p:attrName>style.visibility</p:attrName>
                                        </p:attrNameLst>
                                      </p:cBhvr>
                                      <p:to>
                                        <p:strVal val="visible"/>
                                      </p:to>
                                    </p:set>
                                    <p:anim calcmode="lin" valueType="num">
                                      <p:cBhvr additive="base">
                                        <p:cTn id="11" dur="500" fill="hold"/>
                                        <p:tgtEl>
                                          <p:spTgt spid="5121">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12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3"/>
                                        </p:tgtEl>
                                        <p:attrNameLst>
                                          <p:attrName>style.visibility</p:attrName>
                                        </p:attrNameLst>
                                      </p:cBhvr>
                                      <p:to>
                                        <p:strVal val="visible"/>
                                      </p:to>
                                    </p:set>
                                    <p:animEffect transition="in" filter="fade">
                                      <p:cBhvr>
                                        <p:cTn id="17" dur="2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500034" y="1357298"/>
            <a:ext cx="7358098" cy="2677656"/>
          </a:xfrm>
          <a:prstGeom prst="rect">
            <a:avLst/>
          </a:prstGeom>
        </p:spPr>
        <p:txBody>
          <a:bodyPr wrap="square">
            <a:spAutoFit/>
          </a:bodyPr>
          <a:lstStyle/>
          <a:p>
            <a:r>
              <a:rPr lang="ar-SA" sz="2800" dirty="0">
                <a:solidFill>
                  <a:schemeClr val="bg2">
                    <a:lumMod val="75000"/>
                  </a:schemeClr>
                </a:solidFill>
                <a:cs typeface="+mj-cs"/>
              </a:rPr>
              <a:t>قد يفقد مرضى </a:t>
            </a:r>
            <a:r>
              <a:rPr lang="ar-SA" sz="2800" dirty="0" err="1">
                <a:solidFill>
                  <a:schemeClr val="bg2">
                    <a:lumMod val="75000"/>
                  </a:schemeClr>
                </a:solidFill>
                <a:cs typeface="+mj-cs"/>
              </a:rPr>
              <a:t>ألزهايمر</a:t>
            </a:r>
            <a:r>
              <a:rPr lang="ar-SA" sz="2800" dirty="0">
                <a:solidFill>
                  <a:schemeClr val="bg2">
                    <a:lumMod val="75000"/>
                  </a:schemeClr>
                </a:solidFill>
                <a:cs typeface="+mj-cs"/>
              </a:rPr>
              <a:t> القدرة على تحديد التواريخ، والفصول، ومرور الوقت. </a:t>
            </a:r>
            <a:endParaRPr lang="ar-SA" sz="2800" dirty="0" smtClean="0">
              <a:solidFill>
                <a:schemeClr val="bg2">
                  <a:lumMod val="75000"/>
                </a:schemeClr>
              </a:solidFill>
              <a:cs typeface="+mj-cs"/>
            </a:endParaRPr>
          </a:p>
          <a:p>
            <a:r>
              <a:rPr lang="ar-SA" sz="2800" dirty="0" smtClean="0">
                <a:solidFill>
                  <a:schemeClr val="bg2">
                    <a:lumMod val="75000"/>
                  </a:schemeClr>
                </a:solidFill>
                <a:cs typeface="+mj-cs"/>
              </a:rPr>
              <a:t>وقد </a:t>
            </a:r>
            <a:r>
              <a:rPr lang="ar-SA" sz="2800" dirty="0">
                <a:solidFill>
                  <a:schemeClr val="bg2">
                    <a:lumMod val="75000"/>
                  </a:schemeClr>
                </a:solidFill>
                <a:cs typeface="+mj-cs"/>
              </a:rPr>
              <a:t>يجدون صعوبة في استيعاب حدث ما </a:t>
            </a:r>
            <a:r>
              <a:rPr lang="ar-SA" sz="2800" dirty="0" err="1">
                <a:solidFill>
                  <a:schemeClr val="bg2">
                    <a:lumMod val="75000"/>
                  </a:schemeClr>
                </a:solidFill>
                <a:cs typeface="+mj-cs"/>
              </a:rPr>
              <a:t>اذا</a:t>
            </a:r>
            <a:r>
              <a:rPr lang="ar-SA" sz="2800" dirty="0">
                <a:solidFill>
                  <a:schemeClr val="bg2">
                    <a:lumMod val="75000"/>
                  </a:schemeClr>
                </a:solidFill>
                <a:cs typeface="+mj-cs"/>
              </a:rPr>
              <a:t> لم يكن قد حدث للتو. </a:t>
            </a:r>
            <a:endParaRPr lang="ar-SA" sz="2800" dirty="0" smtClean="0">
              <a:solidFill>
                <a:schemeClr val="bg2">
                  <a:lumMod val="75000"/>
                </a:schemeClr>
              </a:solidFill>
              <a:cs typeface="+mj-cs"/>
            </a:endParaRPr>
          </a:p>
          <a:p>
            <a:r>
              <a:rPr lang="ar-SA" sz="2800" dirty="0" smtClean="0">
                <a:solidFill>
                  <a:schemeClr val="bg2">
                    <a:lumMod val="75000"/>
                  </a:schemeClr>
                </a:solidFill>
                <a:cs typeface="+mj-cs"/>
              </a:rPr>
              <a:t>وفي </a:t>
            </a:r>
            <a:r>
              <a:rPr lang="ar-SA" sz="2800" dirty="0">
                <a:solidFill>
                  <a:schemeClr val="bg2">
                    <a:lumMod val="75000"/>
                  </a:schemeClr>
                </a:solidFill>
                <a:cs typeface="+mj-cs"/>
              </a:rPr>
              <a:t>بعض الأحيان قد ينسوا تماما أين هم وكيف وصلوا إلى </a:t>
            </a:r>
            <a:r>
              <a:rPr lang="ar-SA" sz="2800" dirty="0" smtClean="0">
                <a:solidFill>
                  <a:schemeClr val="bg2">
                    <a:lumMod val="75000"/>
                  </a:schemeClr>
                </a:solidFill>
                <a:cs typeface="+mj-cs"/>
              </a:rPr>
              <a:t>المكان .</a:t>
            </a:r>
            <a:endParaRPr lang="ar-SA" sz="2800" dirty="0">
              <a:solidFill>
                <a:schemeClr val="bg2">
                  <a:lumMod val="75000"/>
                </a:schemeClr>
              </a:solidFill>
              <a:cs typeface="+mj-cs"/>
            </a:endParaRPr>
          </a:p>
        </p:txBody>
      </p:sp>
      <p:sp>
        <p:nvSpPr>
          <p:cNvPr id="5" name="مستطيل 4"/>
          <p:cNvSpPr/>
          <p:nvPr/>
        </p:nvSpPr>
        <p:spPr>
          <a:xfrm>
            <a:off x="525049" y="642918"/>
            <a:ext cx="7226658" cy="523220"/>
          </a:xfrm>
          <a:prstGeom prst="rect">
            <a:avLst/>
          </a:prstGeom>
        </p:spPr>
        <p:txBody>
          <a:bodyPr wrap="none">
            <a:spAutoFit/>
          </a:bodyPr>
          <a:lstStyle/>
          <a:p>
            <a:r>
              <a:rPr lang="ar-SA" sz="2800" b="1" dirty="0">
                <a:solidFill>
                  <a:schemeClr val="tx2">
                    <a:lumMod val="75000"/>
                  </a:schemeClr>
                </a:solidFill>
                <a:cs typeface="+mj-cs"/>
              </a:rPr>
              <a:t>3- ارتباك وخلط ذهني في الزمان أو المكان</a:t>
            </a:r>
          </a:p>
        </p:txBody>
      </p:sp>
      <p:pic>
        <p:nvPicPr>
          <p:cNvPr id="20483" name="Picture 3" descr="C:\Users\CT\Desktop\sands-of-time.jpg"/>
          <p:cNvPicPr>
            <a:picLocks noChangeAspect="1" noChangeArrowheads="1"/>
          </p:cNvPicPr>
          <p:nvPr/>
        </p:nvPicPr>
        <p:blipFill>
          <a:blip r:embed="rId2"/>
          <a:srcRect/>
          <a:stretch>
            <a:fillRect/>
          </a:stretch>
        </p:blipFill>
        <p:spPr bwMode="auto">
          <a:xfrm>
            <a:off x="2000232" y="4071942"/>
            <a:ext cx="3773503" cy="23124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 calcmode="lin" valueType="num">
                                      <p:cBhvr additive="base">
                                        <p:cTn id="1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additive="base">
                                        <p:cTn id="2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483"/>
                                        </p:tgtEl>
                                        <p:attrNameLst>
                                          <p:attrName>style.visibility</p:attrName>
                                        </p:attrNameLst>
                                      </p:cBhvr>
                                      <p:to>
                                        <p:strVal val="visible"/>
                                      </p:to>
                                    </p:set>
                                    <p:animEffect transition="in" filter="fade">
                                      <p:cBhvr>
                                        <p:cTn id="27" dur="20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14282" y="1357298"/>
            <a:ext cx="7786742" cy="2677656"/>
          </a:xfrm>
          <a:prstGeom prst="rect">
            <a:avLst/>
          </a:prstGeom>
        </p:spPr>
        <p:txBody>
          <a:bodyPr wrap="square">
            <a:spAutoFit/>
          </a:bodyPr>
          <a:lstStyle/>
          <a:p>
            <a:r>
              <a:rPr lang="ar-SA" sz="2800" dirty="0">
                <a:solidFill>
                  <a:schemeClr val="bg2">
                    <a:lumMod val="75000"/>
                  </a:schemeClr>
                </a:solidFill>
                <a:cs typeface="+mj-cs"/>
              </a:rPr>
              <a:t>قد يجد هؤلاء الأشخاص صعوبات في القراءة، والحكم على المسافات من حيث البعد والقرب، وتمييز الألوان أو انعكاساتها. أما في مجال استقبال الصور البصرية واستيعابها، فقد يمر الشخص المصاب بمرآة ويعتقد خاطئا </a:t>
            </a:r>
            <a:r>
              <a:rPr lang="ar-SA" sz="2800" dirty="0" err="1">
                <a:solidFill>
                  <a:schemeClr val="bg2">
                    <a:lumMod val="75000"/>
                  </a:schemeClr>
                </a:solidFill>
                <a:cs typeface="+mj-cs"/>
              </a:rPr>
              <a:t>ان</a:t>
            </a:r>
            <a:r>
              <a:rPr lang="ar-SA" sz="2800" dirty="0">
                <a:solidFill>
                  <a:schemeClr val="bg2">
                    <a:lumMod val="75000"/>
                  </a:schemeClr>
                </a:solidFill>
                <a:cs typeface="+mj-cs"/>
              </a:rPr>
              <a:t> هناك شخص آخر في الغرفة. وعلى الغالب لا يستطيع الشخص تمييز نفسه في المرآة .</a:t>
            </a:r>
          </a:p>
        </p:txBody>
      </p:sp>
      <p:sp>
        <p:nvSpPr>
          <p:cNvPr id="3" name="مستطيل 2"/>
          <p:cNvSpPr/>
          <p:nvPr/>
        </p:nvSpPr>
        <p:spPr>
          <a:xfrm>
            <a:off x="0" y="357166"/>
            <a:ext cx="8072462" cy="954107"/>
          </a:xfrm>
          <a:prstGeom prst="rect">
            <a:avLst/>
          </a:prstGeom>
        </p:spPr>
        <p:txBody>
          <a:bodyPr wrap="square">
            <a:spAutoFit/>
          </a:bodyPr>
          <a:lstStyle/>
          <a:p>
            <a:r>
              <a:rPr lang="ar-SA" sz="2800" b="1" dirty="0" smtClean="0">
                <a:solidFill>
                  <a:schemeClr val="tx2">
                    <a:lumMod val="75000"/>
                  </a:schemeClr>
                </a:solidFill>
                <a:cs typeface="+mj-cs"/>
              </a:rPr>
              <a:t>4- مشاكل </a:t>
            </a:r>
            <a:r>
              <a:rPr lang="ar-SA" sz="2800" b="1" dirty="0">
                <a:solidFill>
                  <a:schemeClr val="tx2">
                    <a:lumMod val="75000"/>
                  </a:schemeClr>
                </a:solidFill>
                <a:cs typeface="+mj-cs"/>
              </a:rPr>
              <a:t>في فهم وتفسير الصور البصرية والعلاقات المكانية</a:t>
            </a:r>
          </a:p>
        </p:txBody>
      </p:sp>
      <p:pic>
        <p:nvPicPr>
          <p:cNvPr id="21506" name="Picture 2" descr="C:\Users\CT\Desktop\4183911282.jpg"/>
          <p:cNvPicPr>
            <a:picLocks noChangeAspect="1" noChangeArrowheads="1"/>
          </p:cNvPicPr>
          <p:nvPr/>
        </p:nvPicPr>
        <p:blipFill>
          <a:blip r:embed="rId2"/>
          <a:srcRect/>
          <a:stretch>
            <a:fillRect/>
          </a:stretch>
        </p:blipFill>
        <p:spPr bwMode="auto">
          <a:xfrm>
            <a:off x="1428728" y="4071942"/>
            <a:ext cx="5357850" cy="25594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1506"/>
                                        </p:tgtEl>
                                        <p:attrNameLst>
                                          <p:attrName>style.visibility</p:attrName>
                                        </p:attrNameLst>
                                      </p:cBhvr>
                                      <p:to>
                                        <p:strVal val="visible"/>
                                      </p:to>
                                    </p:set>
                                    <p:animEffect transition="in" filter="fade">
                                      <p:cBhvr>
                                        <p:cTn id="19" dur="2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1500174"/>
            <a:ext cx="8143900" cy="2954655"/>
          </a:xfrm>
          <a:prstGeom prst="rect">
            <a:avLst/>
          </a:prstGeom>
        </p:spPr>
        <p:txBody>
          <a:bodyPr wrap="square">
            <a:spAutoFit/>
          </a:bodyPr>
          <a:lstStyle/>
          <a:p>
            <a:r>
              <a:rPr lang="ar-SA" sz="2800" dirty="0">
                <a:solidFill>
                  <a:schemeClr val="bg2">
                    <a:lumMod val="75000"/>
                  </a:schemeClr>
                </a:solidFill>
                <a:cs typeface="+mj-cs"/>
              </a:rPr>
              <a:t>قد يجد الأشخاص المصابون </a:t>
            </a:r>
            <a:r>
              <a:rPr lang="ar-SA" sz="2800" dirty="0" err="1">
                <a:solidFill>
                  <a:schemeClr val="bg2">
                    <a:lumMod val="75000"/>
                  </a:schemeClr>
                </a:solidFill>
                <a:cs typeface="+mj-cs"/>
              </a:rPr>
              <a:t>بألزهايمر</a:t>
            </a:r>
            <a:r>
              <a:rPr lang="ar-SA" sz="2800" dirty="0">
                <a:solidFill>
                  <a:schemeClr val="bg2">
                    <a:lumMod val="75000"/>
                  </a:schemeClr>
                </a:solidFill>
                <a:cs typeface="+mj-cs"/>
              </a:rPr>
              <a:t> صعوبات في المتابعة أو المشاركة في حوار أو نقاش قائم. فقد يتوقف مريض </a:t>
            </a:r>
            <a:r>
              <a:rPr lang="ar-SA" sz="2800" dirty="0" err="1">
                <a:solidFill>
                  <a:schemeClr val="bg2">
                    <a:lumMod val="75000"/>
                  </a:schemeClr>
                </a:solidFill>
                <a:cs typeface="+mj-cs"/>
              </a:rPr>
              <a:t>ألزهايمر</a:t>
            </a:r>
            <a:r>
              <a:rPr lang="ar-SA" sz="2800" dirty="0">
                <a:solidFill>
                  <a:schemeClr val="bg2">
                    <a:lumMod val="75000"/>
                  </a:schemeClr>
                </a:solidFill>
                <a:cs typeface="+mj-cs"/>
              </a:rPr>
              <a:t> عن الكلام </a:t>
            </a:r>
            <a:r>
              <a:rPr lang="ar-SA" sz="2800" dirty="0" err="1">
                <a:solidFill>
                  <a:schemeClr val="bg2">
                    <a:lumMod val="75000"/>
                  </a:schemeClr>
                </a:solidFill>
                <a:cs typeface="+mj-cs"/>
              </a:rPr>
              <a:t>فجاة</a:t>
            </a:r>
            <a:r>
              <a:rPr lang="ar-SA" sz="2800" dirty="0">
                <a:solidFill>
                  <a:schemeClr val="bg2">
                    <a:lumMod val="75000"/>
                  </a:schemeClr>
                </a:solidFill>
                <a:cs typeface="+mj-cs"/>
              </a:rPr>
              <a:t> في وسط المحادثة، ومن ثم لا يقدر على مواصلة الحديث، أو يكرر نفس الجمل المرة تلو الأخرى. وقد يتلعثم في إيجاد الكلمات المناسبة، أو يسمي الأشياء بغير مسمياتها .</a:t>
            </a:r>
            <a:r>
              <a:rPr lang="ar-SA" dirty="0" smtClean="0"/>
              <a:t/>
            </a:r>
            <a:br>
              <a:rPr lang="ar-SA" dirty="0" smtClean="0"/>
            </a:br>
            <a:endParaRPr lang="ar-SA" dirty="0"/>
          </a:p>
        </p:txBody>
      </p:sp>
      <p:sp>
        <p:nvSpPr>
          <p:cNvPr id="3" name="مستطيل 2"/>
          <p:cNvSpPr/>
          <p:nvPr/>
        </p:nvSpPr>
        <p:spPr>
          <a:xfrm>
            <a:off x="0" y="428604"/>
            <a:ext cx="7929554" cy="954107"/>
          </a:xfrm>
          <a:prstGeom prst="rect">
            <a:avLst/>
          </a:prstGeom>
        </p:spPr>
        <p:txBody>
          <a:bodyPr wrap="square">
            <a:spAutoFit/>
          </a:bodyPr>
          <a:lstStyle/>
          <a:p>
            <a:r>
              <a:rPr lang="ar-SA" sz="2800" b="1" dirty="0">
                <a:solidFill>
                  <a:schemeClr val="tx2">
                    <a:lumMod val="75000"/>
                  </a:schemeClr>
                </a:solidFill>
                <a:cs typeface="+mj-cs"/>
              </a:rPr>
              <a:t>5- مشاكل جديدة في اختيار الكلمات المناسبة خلال الحديث أو الكتابة</a:t>
            </a:r>
          </a:p>
        </p:txBody>
      </p:sp>
      <p:pic>
        <p:nvPicPr>
          <p:cNvPr id="22530" name="Picture 2" descr="C:\Users\CT\Desktop\436x328_9322_154857.jpg"/>
          <p:cNvPicPr>
            <a:picLocks noChangeAspect="1" noChangeArrowheads="1"/>
          </p:cNvPicPr>
          <p:nvPr/>
        </p:nvPicPr>
        <p:blipFill>
          <a:blip r:embed="rId2"/>
          <a:srcRect/>
          <a:stretch>
            <a:fillRect/>
          </a:stretch>
        </p:blipFill>
        <p:spPr bwMode="auto">
          <a:xfrm>
            <a:off x="1071538" y="4214818"/>
            <a:ext cx="6222196" cy="2428892"/>
          </a:xfrm>
          <a:prstGeom prst="rect">
            <a:avLst/>
          </a:prstGeom>
          <a:ln>
            <a:noFill/>
          </a:ln>
          <a:effectLst>
            <a:softEdge rad="112500"/>
          </a:effectLst>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2530"/>
                                        </p:tgtEl>
                                        <p:attrNameLst>
                                          <p:attrName>style.visibility</p:attrName>
                                        </p:attrNameLst>
                                      </p:cBhvr>
                                      <p:to>
                                        <p:strVal val="visible"/>
                                      </p:to>
                                    </p:set>
                                    <p:animEffect transition="in" filter="fade">
                                      <p:cBhvr>
                                        <p:cTn id="13" dur="20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1714488"/>
            <a:ext cx="8001024" cy="1815882"/>
          </a:xfrm>
          <a:prstGeom prst="rect">
            <a:avLst/>
          </a:prstGeom>
        </p:spPr>
        <p:txBody>
          <a:bodyPr wrap="square">
            <a:spAutoFit/>
          </a:bodyPr>
          <a:lstStyle/>
          <a:p>
            <a:r>
              <a:rPr lang="ar-SA" sz="2800" dirty="0">
                <a:solidFill>
                  <a:schemeClr val="bg2">
                    <a:lumMod val="75000"/>
                  </a:schemeClr>
                </a:solidFill>
                <a:cs typeface="+mj-cs"/>
              </a:rPr>
              <a:t>قد يضع مريض </a:t>
            </a:r>
            <a:r>
              <a:rPr lang="ar-SA" sz="2800" dirty="0" err="1">
                <a:solidFill>
                  <a:schemeClr val="bg2">
                    <a:lumMod val="75000"/>
                  </a:schemeClr>
                </a:solidFill>
                <a:cs typeface="+mj-cs"/>
              </a:rPr>
              <a:t>ألزهايمر</a:t>
            </a:r>
            <a:r>
              <a:rPr lang="ar-SA" sz="2800" dirty="0">
                <a:solidFill>
                  <a:schemeClr val="bg2">
                    <a:lumMod val="75000"/>
                  </a:schemeClr>
                </a:solidFill>
                <a:cs typeface="+mj-cs"/>
              </a:rPr>
              <a:t> الأشياء في غير مكانها المعتاد، ومن ثم يفقد أغراضه ولا يستطيع استرجاع خطوات العثور عليها. وفي بعض الأحيان يتهم المريض الآخرين بسرقة أغراضه. وقد يتكرر هذا السلوك بمرور الوقت</a:t>
            </a:r>
          </a:p>
        </p:txBody>
      </p:sp>
      <p:sp>
        <p:nvSpPr>
          <p:cNvPr id="3" name="مستطيل 2"/>
          <p:cNvSpPr/>
          <p:nvPr/>
        </p:nvSpPr>
        <p:spPr>
          <a:xfrm>
            <a:off x="0" y="571480"/>
            <a:ext cx="7929586" cy="954107"/>
          </a:xfrm>
          <a:prstGeom prst="rect">
            <a:avLst/>
          </a:prstGeom>
        </p:spPr>
        <p:txBody>
          <a:bodyPr wrap="square">
            <a:spAutoFit/>
          </a:bodyPr>
          <a:lstStyle/>
          <a:p>
            <a:r>
              <a:rPr lang="ar-SA" sz="2800" b="1" dirty="0" smtClean="0">
                <a:solidFill>
                  <a:schemeClr val="tx2">
                    <a:lumMod val="75000"/>
                  </a:schemeClr>
                </a:solidFill>
                <a:cs typeface="+mj-cs"/>
              </a:rPr>
              <a:t>6</a:t>
            </a:r>
            <a:r>
              <a:rPr lang="ar-SA" sz="2800" b="1" dirty="0">
                <a:solidFill>
                  <a:schemeClr val="tx2">
                    <a:lumMod val="75000"/>
                  </a:schemeClr>
                </a:solidFill>
                <a:cs typeface="+mj-cs"/>
              </a:rPr>
              <a:t>- وضع الأشياء في غير مكانها الصحيح وفقدان القدرة على اقتفاء أثر الأشياء</a:t>
            </a:r>
          </a:p>
        </p:txBody>
      </p:sp>
      <p:pic>
        <p:nvPicPr>
          <p:cNvPr id="23554" name="Picture 2" descr="C:\Users\CT\Desktop\3793.jpg"/>
          <p:cNvPicPr>
            <a:picLocks noChangeAspect="1" noChangeArrowheads="1"/>
          </p:cNvPicPr>
          <p:nvPr/>
        </p:nvPicPr>
        <p:blipFill>
          <a:blip r:embed="rId2"/>
          <a:srcRect/>
          <a:stretch>
            <a:fillRect/>
          </a:stretch>
        </p:blipFill>
        <p:spPr bwMode="auto">
          <a:xfrm>
            <a:off x="1071538" y="4000504"/>
            <a:ext cx="5902344" cy="2381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3554"/>
                                        </p:tgtEl>
                                        <p:attrNameLst>
                                          <p:attrName>style.visibility</p:attrName>
                                        </p:attrNameLst>
                                      </p:cBhvr>
                                      <p:to>
                                        <p:strVal val="visible"/>
                                      </p:to>
                                    </p:set>
                                    <p:animEffect transition="in" filter="fade">
                                      <p:cBhvr>
                                        <p:cTn id="19" dur="20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وافر">
  <a:themeElements>
    <a:clrScheme name="وافر">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وافر">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وافر">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spDef>
      <a:spPr>
        <a:blipFill dpi="0" rotWithShape="1">
          <a:blip xmlns:r="http://schemas.openxmlformats.org/officeDocument/2006/relationships" r:embed="rId2"/>
          <a:srcRect/>
          <a:tile tx="0" ty="0" sx="100000" sy="100000" flip="none" algn="tl"/>
        </a:blipFill>
      </a:spPr>
      <a:bodyPr rtlCol="1" anchor="ctr"/>
      <a:lstStyle>
        <a:defPPr algn="ctr">
          <a:defRPr sz="6000" dirty="0" smtClean="0">
            <a:ln w="18415" cmpd="sng">
              <a:solidFill>
                <a:srgbClr val="FFFFFF"/>
              </a:solidFill>
              <a:prstDash val="solid"/>
            </a:ln>
            <a:solidFill>
              <a:srgbClr val="FFFFFF"/>
            </a:solidFill>
            <a:effectLst>
              <a:glow rad="101600">
                <a:schemeClr val="accent1">
                  <a:satMod val="175000"/>
                  <a:alpha val="40000"/>
                </a:schemeClr>
              </a:glow>
              <a:outerShdw blurRad="63500" dir="3600000" algn="tl" rotWithShape="0">
                <a:srgbClr val="000000">
                  <a:alpha val="70000"/>
                </a:srgbClr>
              </a:outerShdw>
            </a:effectLst>
            <a:cs typeface="Akhbar MT" pitchFamily="2" charset="-78"/>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298</TotalTime>
  <Words>1111</Words>
  <Application>Microsoft Office PowerPoint</Application>
  <PresentationFormat>On-screen Show (4:3)</PresentationFormat>
  <Paragraphs>74</Paragraphs>
  <Slides>39</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Akhbar MT</vt:lpstr>
      <vt:lpstr>Arial</vt:lpstr>
      <vt:lpstr>Calibri</vt:lpstr>
      <vt:lpstr>Tahoma</vt:lpstr>
      <vt:lpstr>Trebuchet MS</vt:lpstr>
      <vt:lpstr>Wingdings</vt:lpstr>
      <vt:lpstr>Wingdings 2</vt:lpstr>
      <vt:lpstr>وافر</vt:lpstr>
      <vt:lpstr>PowerPoint Presentation</vt:lpstr>
      <vt:lpstr>الزهايمر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CT</dc:creator>
  <cp:lastModifiedBy>DELL</cp:lastModifiedBy>
  <cp:revision>32</cp:revision>
  <dcterms:created xsi:type="dcterms:W3CDTF">2013-10-04T11:38:53Z</dcterms:created>
  <dcterms:modified xsi:type="dcterms:W3CDTF">2016-01-18T14:21:27Z</dcterms:modified>
</cp:coreProperties>
</file>