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68" r:id="rId3"/>
    <p:sldId id="269" r:id="rId4"/>
    <p:sldId id="261" r:id="rId5"/>
    <p:sldId id="270" r:id="rId6"/>
    <p:sldId id="271" r:id="rId7"/>
    <p:sldId id="272" r:id="rId8"/>
    <p:sldId id="273" r:id="rId9"/>
    <p:sldId id="274" r:id="rId10"/>
    <p:sldId id="275" r:id="rId11"/>
    <p:sldId id="257" r:id="rId12"/>
    <p:sldId id="263" r:id="rId13"/>
    <p:sldId id="264" r:id="rId14"/>
    <p:sldId id="266" r:id="rId15"/>
    <p:sldId id="265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02/05/35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32560" y="1785558"/>
            <a:ext cx="7406640" cy="851354"/>
          </a:xfrm>
        </p:spPr>
        <p:txBody>
          <a:bodyPr/>
          <a:lstStyle/>
          <a:p>
            <a:pPr algn="ctr"/>
            <a:r>
              <a:rPr lang="ar-SA" dirty="0" smtClean="0"/>
              <a:t>مقدمة في </a:t>
            </a:r>
            <a:r>
              <a:rPr lang="ar-SA" dirty="0" smtClean="0"/>
              <a:t>اساليب تدريس التربية البدنية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4653136"/>
            <a:ext cx="7406640" cy="1080120"/>
          </a:xfrm>
        </p:spPr>
        <p:txBody>
          <a:bodyPr/>
          <a:lstStyle/>
          <a:p>
            <a:pPr algn="ctr"/>
            <a:r>
              <a:rPr lang="ar-SA" dirty="0" smtClean="0"/>
              <a:t>د</a:t>
            </a:r>
            <a:r>
              <a:rPr lang="ar-SA" dirty="0" smtClean="0"/>
              <a:t>. راشد محمد الجساس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83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تركيب اساليب التدريس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3672407" cy="4402336"/>
          </a:xfrm>
        </p:spPr>
      </p:pic>
      <p:sp>
        <p:nvSpPr>
          <p:cNvPr id="5" name="مربع نص 4"/>
          <p:cNvSpPr txBox="1"/>
          <p:nvPr/>
        </p:nvSpPr>
        <p:spPr>
          <a:xfrm>
            <a:off x="5220072" y="1916832"/>
            <a:ext cx="3456384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التدريس عبارة عن سلسلة من القرارات .</a:t>
            </a:r>
          </a:p>
          <a:p>
            <a:endParaRPr lang="ar-SA" dirty="0"/>
          </a:p>
          <a:p>
            <a:r>
              <a:rPr lang="ar-SA" b="1" dirty="0" smtClean="0"/>
              <a:t>توزع على ثلاث مراحل هي :</a:t>
            </a:r>
          </a:p>
          <a:p>
            <a:endParaRPr lang="ar-S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dirty="0" smtClean="0"/>
              <a:t>قرارات قبل التأثير </a:t>
            </a:r>
          </a:p>
          <a:p>
            <a:r>
              <a:rPr lang="en-US" dirty="0" smtClean="0"/>
              <a:t>Pre-impact decisions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dirty="0" smtClean="0"/>
              <a:t>قرارات التأثير </a:t>
            </a:r>
          </a:p>
          <a:p>
            <a:r>
              <a:rPr lang="en-US" dirty="0" smtClean="0"/>
              <a:t>Impact decisions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dirty="0" smtClean="0"/>
              <a:t>قرارات بعد التأثير </a:t>
            </a:r>
          </a:p>
          <a:p>
            <a:r>
              <a:rPr lang="en-US" dirty="0" smtClean="0"/>
              <a:t>Post </a:t>
            </a:r>
            <a:r>
              <a:rPr lang="en-US" dirty="0" err="1" smtClean="0"/>
              <a:t>Impract</a:t>
            </a:r>
            <a:r>
              <a:rPr lang="en-US" dirty="0" smtClean="0"/>
              <a:t> decision 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مفهوم علم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تعريف</a:t>
            </a:r>
            <a:r>
              <a:rPr lang="ar-SA" dirty="0" smtClean="0"/>
              <a:t>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نشاط متواصل يهدف إلى إثارة التعلم و تسهيل مهمة تحقيقه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من الافعال التواصلية و القرارات التي يتم استغلالها وتوظيفها بكيفية مقصودة من المدرس الذي يعمل كوسيط في إطار موقف تربوي – تعليمي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عملية تفاعلية من العلاقات والبيئة و استجابة المتعلم ، والتي له دور فيها ، ويجب ان يتم الحكم عليها في التحليل النهائي من خلال نتائجها </a:t>
            </a:r>
            <a:r>
              <a:rPr lang="ar-SA" sz="2400" dirty="0"/>
              <a:t>وهي تعلم المتعلم</a:t>
            </a:r>
            <a:r>
              <a:rPr lang="ar-SA" sz="2400" dirty="0" smtClean="0"/>
              <a:t>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المتطلبات التي ينبغي توافرها في الموقف لكي يحدث التعلم المنشود.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دراسة لمحتويات التدريس و طرائقه وتقنياته ولأشكال تنظيم مواقف التعليم التي يخضع لها الطالب ، دراسة تستهدف صياغة نماذج ونظريات تطبيقية معيارية تقصد بلوغ الأهداف </a:t>
            </a:r>
            <a:r>
              <a:rPr lang="ar-SA" sz="2400" dirty="0" err="1" smtClean="0"/>
              <a:t>المرجوه</a:t>
            </a:r>
            <a:r>
              <a:rPr lang="ar-SA" sz="2400" dirty="0" smtClean="0"/>
              <a:t> سواء على المستوى الذهني او الانفعالي او الحس حركي.  (جابر، 2003 ، ص. 81-82)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9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معايير اختيار </a:t>
            </a:r>
            <a:r>
              <a:rPr lang="ar-SA" dirty="0" smtClean="0"/>
              <a:t>اسلوب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ar-SA" b="1" dirty="0" smtClean="0"/>
              <a:t>يراعي المعلم عند اختيار طريقة  و اسلوب لتدريس التالي: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الهدف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</a:t>
            </a:r>
            <a:r>
              <a:rPr lang="ar-SA" dirty="0" smtClean="0"/>
              <a:t>لمحتوى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نضج التلاميذ</a:t>
            </a:r>
          </a:p>
          <a:p>
            <a:pPr marL="596646" indent="-514350">
              <a:buFont typeface="+mj-lt"/>
              <a:buAutoNum type="arabicPeriod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11997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إمكانات المعلم </a:t>
            </a:r>
            <a:endParaRPr lang="ar-SA" dirty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الزمن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الإمكانات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التنوع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مشاركة التلاميذ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979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القواعد الاساسية لبناء </a:t>
            </a:r>
            <a:r>
              <a:rPr lang="ar-SA" dirty="0" smtClean="0"/>
              <a:t>طريقة و اسلوب </a:t>
            </a:r>
            <a:r>
              <a:rPr lang="ar-SA" dirty="0" smtClean="0"/>
              <a:t>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b="1" dirty="0" smtClean="0"/>
              <a:t>تبنى طريق التدريس على قاعدة التدرج من: 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المعلوم للمجهول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السهل للصعب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البسيط للمركب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المحسوس إلى المعقول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العملي إلى النظري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90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مراجع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عمر . زينب ، عبد الحكيم. غادة (2008) طرق تدريس التربية الرياضية : الاسس النظرية و التطبيقات العملية ، دار الفكر العربي : القاهرة ، ص: 110-116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 smtClean="0"/>
              <a:t>في منتصف القرن الماضي ازدهر علم جديد حول (الذات) و انبرى علماء النفس والتعلم لتحليل الانسان وحاجاته من اجل وضع تصور لطرق يمكن من خلالها تطوير الانسان و الارتقاء بمهاراته و ادائه على المستوى الفردي والمجتمع . </a:t>
            </a:r>
          </a:p>
          <a:p>
            <a:endParaRPr lang="ar-SA" dirty="0" smtClean="0"/>
          </a:p>
          <a:p>
            <a:r>
              <a:rPr lang="ar-SA" dirty="0" smtClean="0"/>
              <a:t>هذه الابحاث وضحت كيف يتعلم الانسان؟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01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نقطة تأمل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 جملة واحدة ، اجب على السؤال التالي:</a:t>
            </a:r>
          </a:p>
          <a:p>
            <a:endParaRPr lang="ar-SA" dirty="0"/>
          </a:p>
          <a:p>
            <a:pPr marL="82296" indent="0" algn="ctr">
              <a:buNone/>
            </a:pPr>
            <a:r>
              <a:rPr lang="ar-SA" sz="8000" dirty="0" smtClean="0"/>
              <a:t>كيف يتعلم الطفل؟ </a:t>
            </a:r>
            <a:endParaRPr lang="ar-SA" sz="8000" dirty="0"/>
          </a:p>
        </p:txBody>
      </p:sp>
    </p:spTree>
    <p:extLst>
      <p:ext uri="{BB962C8B-B14F-4D97-AF65-F5344CB8AC3E}">
        <p14:creationId xmlns:p14="http://schemas.microsoft.com/office/powerpoint/2010/main" val="6596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ar-SA" b="1" dirty="0" smtClean="0"/>
              <a:t>يقولون : </a:t>
            </a:r>
            <a:r>
              <a:rPr lang="ar-SA" dirty="0" smtClean="0"/>
              <a:t>التدريس فن ، عفوي ، بديهي  الخ ... </a:t>
            </a:r>
          </a:p>
          <a:p>
            <a:pPr marL="82296" indent="0">
              <a:buNone/>
            </a:pPr>
            <a:r>
              <a:rPr lang="ar-SA" dirty="0" smtClean="0"/>
              <a:t>معتمدين على ان المعلم : يدرس الخبرات التربوية بطريقته الخاصة التي تتوافق مع اسلوبه ، ابداعه ... الخ </a:t>
            </a:r>
          </a:p>
          <a:p>
            <a:pPr marL="82296" indent="0">
              <a:buNone/>
            </a:pPr>
            <a:endParaRPr lang="ar-SA" b="1" dirty="0"/>
          </a:p>
          <a:p>
            <a:pPr marL="82296" indent="0">
              <a:buNone/>
            </a:pPr>
            <a:r>
              <a:rPr lang="ar-SA" b="1" dirty="0" smtClean="0"/>
              <a:t>لا نعارض ما ذكر اعلاه ، </a:t>
            </a:r>
            <a:r>
              <a:rPr lang="ar-SA" dirty="0" smtClean="0"/>
              <a:t>ولاكن نود ان نلفت انتباهكم إلى ان التدريس كتخصص علمي مهني يحتاج إلى تأسيس ابعد من المحاولات الشخصية العفوية ...</a:t>
            </a:r>
          </a:p>
          <a:p>
            <a:pPr marL="82296" indent="0">
              <a:buNone/>
            </a:pPr>
            <a:endParaRPr lang="ar-SA" b="1" dirty="0"/>
          </a:p>
          <a:p>
            <a:pPr marL="82296" indent="0">
              <a:buNone/>
            </a:pPr>
            <a:r>
              <a:rPr lang="ar-SA" b="1" dirty="0" smtClean="0"/>
              <a:t>حتى نستطيع تقويم محاور اساسية بعملية التدريس مثل : الاداء التدريسي، الفاعلية. 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899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قصة حياة عالم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88840"/>
            <a:ext cx="3333981" cy="2500486"/>
          </a:xfrm>
        </p:spPr>
      </p:pic>
      <p:sp>
        <p:nvSpPr>
          <p:cNvPr id="5" name="مربع نص 4"/>
          <p:cNvSpPr txBox="1"/>
          <p:nvPr/>
        </p:nvSpPr>
        <p:spPr>
          <a:xfrm>
            <a:off x="1979712" y="5013176"/>
            <a:ext cx="66247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موسكا </a:t>
            </a:r>
            <a:r>
              <a:rPr lang="ar-SA" b="1" dirty="0" err="1" smtClean="0"/>
              <a:t>موستن</a:t>
            </a:r>
            <a:r>
              <a:rPr lang="ar-SA" b="1" dirty="0" smtClean="0"/>
              <a:t>   </a:t>
            </a:r>
            <a:r>
              <a:rPr lang="ar-SA" dirty="0" smtClean="0"/>
              <a:t>1925 -1994 م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65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مفهوم الطيف في التدريس لمستون</a:t>
            </a:r>
            <a:endParaRPr lang="ar-SA" dirty="0"/>
          </a:p>
        </p:txBody>
      </p:sp>
      <p:grpSp>
        <p:nvGrpSpPr>
          <p:cNvPr id="39" name="مجموعة 38"/>
          <p:cNvGrpSpPr/>
          <p:nvPr/>
        </p:nvGrpSpPr>
        <p:grpSpPr>
          <a:xfrm>
            <a:off x="2411760" y="2132856"/>
            <a:ext cx="5760640" cy="3744416"/>
            <a:chOff x="2699792" y="1916832"/>
            <a:chExt cx="5760640" cy="3744416"/>
          </a:xfrm>
        </p:grpSpPr>
        <p:grpSp>
          <p:nvGrpSpPr>
            <p:cNvPr id="26" name="مجموعة 25"/>
            <p:cNvGrpSpPr/>
            <p:nvPr/>
          </p:nvGrpSpPr>
          <p:grpSpPr>
            <a:xfrm>
              <a:off x="2992016" y="4032262"/>
              <a:ext cx="5324400" cy="1628986"/>
              <a:chOff x="2775992" y="3068960"/>
              <a:chExt cx="5324400" cy="1628986"/>
            </a:xfrm>
          </p:grpSpPr>
          <p:grpSp>
            <p:nvGrpSpPr>
              <p:cNvPr id="8" name="مجموعة 7"/>
              <p:cNvGrpSpPr/>
              <p:nvPr/>
            </p:nvGrpSpPr>
            <p:grpSpPr>
              <a:xfrm>
                <a:off x="6660232" y="3068960"/>
                <a:ext cx="1440160" cy="1512168"/>
                <a:chOff x="5796136" y="3068960"/>
                <a:chExt cx="1440160" cy="1512168"/>
              </a:xfrm>
            </p:grpSpPr>
            <p:sp>
              <p:nvSpPr>
                <p:cNvPr id="7" name="مخطط انسيابي: رابط 6"/>
                <p:cNvSpPr/>
                <p:nvPr/>
              </p:nvSpPr>
              <p:spPr>
                <a:xfrm>
                  <a:off x="5796136" y="3068960"/>
                  <a:ext cx="1440160" cy="1512168"/>
                </a:xfrm>
                <a:prstGeom prst="flowChartConnector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" name="مخطط انسيابي: رابط 5"/>
                <p:cNvSpPr/>
                <p:nvPr/>
              </p:nvSpPr>
              <p:spPr>
                <a:xfrm>
                  <a:off x="6012160" y="3356992"/>
                  <a:ext cx="1027348" cy="919336"/>
                </a:xfrm>
                <a:prstGeom prst="flowChartConnector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" name="مخطط انسيابي: رابط 3"/>
                <p:cNvSpPr/>
                <p:nvPr/>
              </p:nvSpPr>
              <p:spPr>
                <a:xfrm>
                  <a:off x="6372200" y="3581400"/>
                  <a:ext cx="360040" cy="504056"/>
                </a:xfrm>
                <a:prstGeom prst="flowChartConnector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</p:grpSp>
          <p:cxnSp>
            <p:nvCxnSpPr>
              <p:cNvPr id="10" name="رابط مستقيم 9"/>
              <p:cNvCxnSpPr>
                <a:endCxn id="7" idx="0"/>
              </p:cNvCxnSpPr>
              <p:nvPr/>
            </p:nvCxnSpPr>
            <p:spPr>
              <a:xfrm flipV="1">
                <a:off x="2775992" y="3068960"/>
                <a:ext cx="4604320" cy="89048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>
                <a:endCxn id="7" idx="4"/>
              </p:cNvCxnSpPr>
              <p:nvPr/>
            </p:nvCxnSpPr>
            <p:spPr>
              <a:xfrm>
                <a:off x="2775992" y="3977444"/>
                <a:ext cx="4604320" cy="60368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رابط مستقيم 16"/>
              <p:cNvCxnSpPr/>
              <p:nvPr/>
            </p:nvCxnSpPr>
            <p:spPr>
              <a:xfrm>
                <a:off x="2775992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مستقيم 20"/>
              <p:cNvCxnSpPr/>
              <p:nvPr/>
            </p:nvCxnSpPr>
            <p:spPr>
              <a:xfrm>
                <a:off x="3491880" y="3257786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مستقيم 21"/>
              <p:cNvCxnSpPr/>
              <p:nvPr/>
            </p:nvCxnSpPr>
            <p:spPr>
              <a:xfrm>
                <a:off x="4211960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رابط مستقيم 22"/>
              <p:cNvCxnSpPr/>
              <p:nvPr/>
            </p:nvCxnSpPr>
            <p:spPr>
              <a:xfrm>
                <a:off x="4932040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رابط مستقيم 23"/>
              <p:cNvCxnSpPr/>
              <p:nvPr/>
            </p:nvCxnSpPr>
            <p:spPr>
              <a:xfrm>
                <a:off x="5580112" y="3239362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/>
              <p:cNvCxnSpPr/>
              <p:nvPr/>
            </p:nvCxnSpPr>
            <p:spPr>
              <a:xfrm>
                <a:off x="6228184" y="3212976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قوس متوسط أيسر 27"/>
            <p:cNvSpPr/>
            <p:nvPr/>
          </p:nvSpPr>
          <p:spPr>
            <a:xfrm rot="16200000" flipH="1">
              <a:off x="5168392" y="172963"/>
              <a:ext cx="287578" cy="4640323"/>
            </a:xfrm>
            <a:prstGeom prst="leftBracket">
              <a:avLst>
                <a:gd name="adj" fmla="val 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7308304" y="2708920"/>
              <a:ext cx="6840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الاعلى</a:t>
              </a:r>
              <a:endParaRPr lang="ar-SA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2699792" y="2708920"/>
              <a:ext cx="64807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الادنى</a:t>
              </a:r>
              <a:endParaRPr lang="ar-SA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4572000" y="1916832"/>
              <a:ext cx="129614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الحدود النظرية</a:t>
              </a:r>
              <a:endParaRPr lang="ar-SA" b="1" dirty="0"/>
            </a:p>
          </p:txBody>
        </p:sp>
        <p:sp>
          <p:nvSpPr>
            <p:cNvPr id="32" name="مربع نص 31"/>
            <p:cNvSpPr txBox="1"/>
            <p:nvPr/>
          </p:nvSpPr>
          <p:spPr>
            <a:xfrm>
              <a:off x="6588224" y="3140968"/>
              <a:ext cx="1872208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الهدف</a:t>
              </a:r>
              <a:r>
                <a:rPr lang="ar-SA" dirty="0" smtClean="0"/>
                <a:t> : متعلم مستقل</a:t>
              </a:r>
              <a:endParaRPr lang="ar-SA" dirty="0"/>
            </a:p>
          </p:txBody>
        </p:sp>
        <p:sp>
          <p:nvSpPr>
            <p:cNvPr id="33" name="مربع نص 32"/>
            <p:cNvSpPr txBox="1"/>
            <p:nvPr/>
          </p:nvSpPr>
          <p:spPr>
            <a:xfrm>
              <a:off x="3059832" y="3833850"/>
              <a:ext cx="492443" cy="747278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dirty="0" smtClean="0"/>
                <a:t>أسلوب </a:t>
              </a:r>
              <a:r>
                <a:rPr lang="ar-SA" sz="2000" b="1" dirty="0" smtClean="0"/>
                <a:t>أ</a:t>
              </a:r>
              <a:endParaRPr lang="ar-SA" sz="2000" b="1" dirty="0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3851920" y="4077071"/>
              <a:ext cx="461665" cy="32883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ب</a:t>
              </a:r>
              <a:endParaRPr lang="ar-SA" b="1" dirty="0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4572000" y="4077071"/>
              <a:ext cx="461665" cy="32883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ج</a:t>
              </a:r>
              <a:endParaRPr lang="ar-SA" b="1" dirty="0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5233481" y="4077071"/>
              <a:ext cx="461665" cy="283969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...</a:t>
              </a:r>
              <a:endParaRPr lang="ar-SA" b="1" dirty="0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5796136" y="4027674"/>
              <a:ext cx="461665" cy="283969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...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9175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الاطار النظري لطيف التدريس </a:t>
            </a:r>
            <a:r>
              <a:rPr lang="ar-SA" dirty="0" err="1" smtClean="0"/>
              <a:t>لموستون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يعطي قيمة دنيا للأسلوب </a:t>
            </a:r>
            <a:r>
              <a:rPr lang="ar-SA" sz="3900" b="1" dirty="0" smtClean="0"/>
              <a:t>أ</a:t>
            </a:r>
            <a:r>
              <a:rPr lang="ar-SA" dirty="0" smtClean="0"/>
              <a:t> . </a:t>
            </a:r>
          </a:p>
          <a:p>
            <a:r>
              <a:rPr lang="ar-SA" dirty="0" smtClean="0"/>
              <a:t>كل اسلوب له قيمة تتصاعد كلما اتجهنا نحو تعزيز الاستقلالية و  الابداع في التعلم . </a:t>
            </a:r>
          </a:p>
          <a:p>
            <a:r>
              <a:rPr lang="ar-SA" dirty="0" smtClean="0"/>
              <a:t>يعتبر تعزيز الابداع عند المتعلم المستقل الهدف الاساس. </a:t>
            </a:r>
          </a:p>
          <a:p>
            <a:r>
              <a:rPr lang="ar-SA" dirty="0" smtClean="0"/>
              <a:t>كل اسلوب تدريس يقابل الاخر </a:t>
            </a:r>
            <a:r>
              <a:rPr lang="en-US" dirty="0" smtClean="0"/>
              <a:t>VERSUS-ONE</a:t>
            </a:r>
            <a:r>
              <a:rPr lang="ar-SA" dirty="0" smtClean="0"/>
              <a:t>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1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يتبع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b="1" dirty="0"/>
              <a:t>ولاكن </a:t>
            </a:r>
            <a:r>
              <a:rPr lang="ar-SA" dirty="0" smtClean="0"/>
              <a:t>اقترحت الدراسات </a:t>
            </a:r>
            <a:r>
              <a:rPr lang="ar-SA" dirty="0"/>
              <a:t>التجريبية </a:t>
            </a:r>
            <a:r>
              <a:rPr lang="ar-SA" dirty="0" smtClean="0"/>
              <a:t>مفهوم الـ </a:t>
            </a:r>
          </a:p>
          <a:p>
            <a:pPr marL="82296" indent="0">
              <a:buNone/>
            </a:pPr>
            <a:r>
              <a:rPr lang="en-US" dirty="0" smtClean="0"/>
              <a:t>NON-VERSUS </a:t>
            </a:r>
            <a:r>
              <a:rPr lang="ar-SA" dirty="0" smtClean="0"/>
              <a:t> :</a:t>
            </a:r>
            <a:endParaRPr lang="ar-SA" dirty="0"/>
          </a:p>
          <a:p>
            <a:r>
              <a:rPr lang="ar-SA" dirty="0"/>
              <a:t>لا يوجد اسلوب افضل من </a:t>
            </a:r>
            <a:r>
              <a:rPr lang="ar-SA" dirty="0" smtClean="0"/>
              <a:t>الاخر.  </a:t>
            </a:r>
            <a:endParaRPr lang="ar-SA" dirty="0"/>
          </a:p>
          <a:p>
            <a:r>
              <a:rPr lang="ar-SA" dirty="0" smtClean="0"/>
              <a:t>كل </a:t>
            </a:r>
            <a:r>
              <a:rPr lang="ar-SA" dirty="0"/>
              <a:t>اسلوب تدريس يؤثر على المتعلم و بالتالي كل اسلوب يتميز بذاته وخصائصه </a:t>
            </a:r>
            <a:r>
              <a:rPr lang="ar-SA" dirty="0" smtClean="0"/>
              <a:t>و يحقق الاهداف.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  <p:grpSp>
        <p:nvGrpSpPr>
          <p:cNvPr id="22" name="مجموعة 21"/>
          <p:cNvGrpSpPr/>
          <p:nvPr/>
        </p:nvGrpSpPr>
        <p:grpSpPr>
          <a:xfrm>
            <a:off x="2051720" y="4941168"/>
            <a:ext cx="6264696" cy="1022526"/>
            <a:chOff x="2051720" y="4638722"/>
            <a:chExt cx="6264696" cy="1022526"/>
          </a:xfrm>
        </p:grpSpPr>
        <p:grpSp>
          <p:nvGrpSpPr>
            <p:cNvPr id="21" name="مجموعة 20"/>
            <p:cNvGrpSpPr/>
            <p:nvPr/>
          </p:nvGrpSpPr>
          <p:grpSpPr>
            <a:xfrm>
              <a:off x="2051720" y="4638722"/>
              <a:ext cx="6264696" cy="1022526"/>
              <a:chOff x="2051720" y="4581128"/>
              <a:chExt cx="6264696" cy="1022526"/>
            </a:xfrm>
          </p:grpSpPr>
          <p:sp>
            <p:nvSpPr>
              <p:cNvPr id="5" name="مستطيل 4"/>
              <p:cNvSpPr/>
              <p:nvPr/>
            </p:nvSpPr>
            <p:spPr>
              <a:xfrm>
                <a:off x="2051720" y="4581128"/>
                <a:ext cx="6264696" cy="1008112"/>
              </a:xfrm>
              <a:prstGeom prst="rect">
                <a:avLst/>
              </a:prstGeom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cxnSp>
            <p:nvCxnSpPr>
              <p:cNvPr id="7" name="رابط مستقيم 6"/>
              <p:cNvCxnSpPr/>
              <p:nvPr/>
            </p:nvCxnSpPr>
            <p:spPr>
              <a:xfrm>
                <a:off x="2987824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رابط مستقيم 7"/>
              <p:cNvCxnSpPr/>
              <p:nvPr/>
            </p:nvCxnSpPr>
            <p:spPr>
              <a:xfrm>
                <a:off x="3707904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>
                <a:off x="5868144" y="4590256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رابط مستقيم 9"/>
              <p:cNvCxnSpPr/>
              <p:nvPr/>
            </p:nvCxnSpPr>
            <p:spPr>
              <a:xfrm>
                <a:off x="5166045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رابط مستقيم 10"/>
              <p:cNvCxnSpPr/>
              <p:nvPr/>
            </p:nvCxnSpPr>
            <p:spPr>
              <a:xfrm>
                <a:off x="4427984" y="4590256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/>
              <p:nvPr/>
            </p:nvCxnSpPr>
            <p:spPr>
              <a:xfrm>
                <a:off x="6588224" y="4595542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رابط مستقيم 13"/>
              <p:cNvCxnSpPr/>
              <p:nvPr/>
            </p:nvCxnSpPr>
            <p:spPr>
              <a:xfrm>
                <a:off x="7308304" y="4595542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مربع نص 14"/>
            <p:cNvSpPr txBox="1"/>
            <p:nvPr/>
          </p:nvSpPr>
          <p:spPr>
            <a:xfrm>
              <a:off x="2339752" y="4797152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أ</a:t>
              </a:r>
              <a:endParaRPr lang="ar-SA" sz="3200" b="1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4572000" y="4801924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د</a:t>
              </a:r>
              <a:endParaRPr lang="ar-SA" sz="3200" b="1" dirty="0"/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3851920" y="4801809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ج</a:t>
              </a:r>
              <a:endParaRPr lang="ar-SA" sz="3200" b="1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3131840" y="4792796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ب</a:t>
              </a:r>
              <a:endParaRPr lang="ar-SA" sz="3200" b="1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5330333" y="4792793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ه</a:t>
              </a:r>
              <a:endParaRPr lang="ar-SA" sz="3200" b="1" dirty="0"/>
            </a:p>
          </p:txBody>
        </p:sp>
        <p:sp>
          <p:nvSpPr>
            <p:cNvPr id="20" name="مربع نص 19"/>
            <p:cNvSpPr txBox="1"/>
            <p:nvPr/>
          </p:nvSpPr>
          <p:spPr>
            <a:xfrm>
              <a:off x="6012160" y="4792794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و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643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اولويات علم التدريس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أي رؤية للتدريس تجيب على تنتظم في ثلاث خطوات:</a:t>
            </a:r>
          </a:p>
          <a:p>
            <a:pPr marL="82296" indent="0">
              <a:buNone/>
            </a:pPr>
            <a:r>
              <a:rPr lang="ar-SA" dirty="0" smtClean="0"/>
              <a:t>1- ما الذي يقوله و يفعله الاستاذ ؟</a:t>
            </a:r>
          </a:p>
          <a:p>
            <a:pPr marL="82296" indent="0">
              <a:buNone/>
            </a:pPr>
            <a:r>
              <a:rPr lang="ar-SA" dirty="0" smtClean="0"/>
              <a:t>2- تحديد العلاقات بين كل تركيبه في الاداء التدريسي و التعلم الناتج؟</a:t>
            </a:r>
          </a:p>
          <a:p>
            <a:pPr marL="82296" indent="0">
              <a:buNone/>
            </a:pPr>
            <a:r>
              <a:rPr lang="ar-SA" dirty="0" smtClean="0"/>
              <a:t>3- العناصر والحالات التي تساعد او تعيق الاداء التدريسي في البيئة التعليمية ؟ 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b="1" dirty="0" smtClean="0"/>
              <a:t>على المعلم ان يقرر ؟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25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585</TotalTime>
  <Words>547</Words>
  <Application>Microsoft Office PowerPoint</Application>
  <PresentationFormat>عرض على الشاشة (3:4)‏</PresentationFormat>
  <Paragraphs>93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انقلاب</vt:lpstr>
      <vt:lpstr>مقدمة في اساليب تدريس التربية البدنية</vt:lpstr>
      <vt:lpstr>مقدمة</vt:lpstr>
      <vt:lpstr>نقطة تأمل </vt:lpstr>
      <vt:lpstr>التدريس</vt:lpstr>
      <vt:lpstr>قصة حياة عالم </vt:lpstr>
      <vt:lpstr>مفهوم الطيف في التدريس لمستون</vt:lpstr>
      <vt:lpstr>الاطار النظري لطيف التدريس لموستون </vt:lpstr>
      <vt:lpstr>يتبع </vt:lpstr>
      <vt:lpstr>اولويات علم التدريس </vt:lpstr>
      <vt:lpstr>تركيب اساليب التدريس</vt:lpstr>
      <vt:lpstr> مفهوم علم التدريس</vt:lpstr>
      <vt:lpstr>معايير اختيار اسلوب التدريس</vt:lpstr>
      <vt:lpstr>تابع</vt:lpstr>
      <vt:lpstr>القواعد الاساسية لبناء طريقة و اسلوب التدريس</vt:lpstr>
      <vt:lpstr>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استراتيجيات التدريس</dc:title>
  <dc:creator>user</dc:creator>
  <cp:lastModifiedBy>user</cp:lastModifiedBy>
  <cp:revision>54</cp:revision>
  <dcterms:created xsi:type="dcterms:W3CDTF">2013-02-19T06:02:42Z</dcterms:created>
  <dcterms:modified xsi:type="dcterms:W3CDTF">2014-03-03T06:44:44Z</dcterms:modified>
</cp:coreProperties>
</file>