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40" r:id="rId1"/>
  </p:sldMasterIdLst>
  <p:notesMasterIdLst>
    <p:notesMasterId r:id="rId62"/>
  </p:notesMasterIdLst>
  <p:sldIdLst>
    <p:sldId id="256" r:id="rId2"/>
    <p:sldId id="257" r:id="rId3"/>
    <p:sldId id="258" r:id="rId4"/>
    <p:sldId id="265" r:id="rId5"/>
    <p:sldId id="267" r:id="rId6"/>
    <p:sldId id="268" r:id="rId7"/>
    <p:sldId id="260" r:id="rId8"/>
    <p:sldId id="266" r:id="rId9"/>
    <p:sldId id="264" r:id="rId10"/>
    <p:sldId id="261" r:id="rId11"/>
    <p:sldId id="262"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97" r:id="rId25"/>
    <p:sldId id="299" r:id="rId26"/>
    <p:sldId id="300" r:id="rId27"/>
    <p:sldId id="301" r:id="rId28"/>
    <p:sldId id="298" r:id="rId29"/>
    <p:sldId id="302" r:id="rId30"/>
    <p:sldId id="303" r:id="rId31"/>
    <p:sldId id="304" r:id="rId32"/>
    <p:sldId id="305" r:id="rId33"/>
    <p:sldId id="306" r:id="rId34"/>
    <p:sldId id="281" r:id="rId35"/>
    <p:sldId id="307" r:id="rId36"/>
    <p:sldId id="308" r:id="rId37"/>
    <p:sldId id="309" r:id="rId38"/>
    <p:sldId id="311" r:id="rId39"/>
    <p:sldId id="310" r:id="rId40"/>
    <p:sldId id="312" r:id="rId41"/>
    <p:sldId id="313" r:id="rId42"/>
    <p:sldId id="314" r:id="rId43"/>
    <p:sldId id="315" r:id="rId44"/>
    <p:sldId id="316" r:id="rId45"/>
    <p:sldId id="317" r:id="rId46"/>
    <p:sldId id="282" r:id="rId47"/>
    <p:sldId id="283" r:id="rId48"/>
    <p:sldId id="284" r:id="rId49"/>
    <p:sldId id="285" r:id="rId50"/>
    <p:sldId id="286" r:id="rId51"/>
    <p:sldId id="287" r:id="rId52"/>
    <p:sldId id="288" r:id="rId53"/>
    <p:sldId id="289" r:id="rId54"/>
    <p:sldId id="290" r:id="rId55"/>
    <p:sldId id="291" r:id="rId56"/>
    <p:sldId id="292" r:id="rId57"/>
    <p:sldId id="293" r:id="rId58"/>
    <p:sldId id="294" r:id="rId59"/>
    <p:sldId id="295" r:id="rId60"/>
    <p:sldId id="296" r:id="rId61"/>
  </p:sldIdLst>
  <p:sldSz cx="12192000" cy="6858000"/>
  <p:notesSz cx="6858000" cy="9144000"/>
  <p:embeddedFontLst>
    <p:embeddedFont>
      <p:font typeface="Rockwell Condensed" pitchFamily="18" charset="0"/>
      <p:regular r:id="rId63"/>
      <p:bold r:id="rId64"/>
    </p:embeddedFont>
    <p:embeddedFont>
      <p:font typeface="Rockwell Extra Bold" pitchFamily="18" charset="0"/>
      <p:bold r:id="rId65"/>
    </p:embeddedFont>
    <p:embeddedFont>
      <p:font typeface="Rockwell" pitchFamily="18" charset="0"/>
      <p:regular r:id="rId66"/>
      <p:bold r:id="rId67"/>
      <p:italic r:id="rId68"/>
      <p:boldItalic r:id="rId69"/>
    </p:embeddedFont>
    <p:embeddedFont>
      <p:font typeface="Calibri" pitchFamily="34" charset="0"/>
      <p:regular r:id="rId70"/>
      <p:bold r:id="rId71"/>
      <p:italic r:id="rId72"/>
      <p:boldItalic r:id="rId7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6"/>
    <p:restoredTop sz="94746"/>
  </p:normalViewPr>
  <p:slideViewPr>
    <p:cSldViewPr snapToGrid="0" snapToObjects="1">
      <p:cViewPr varScale="1">
        <p:scale>
          <a:sx n="72" d="100"/>
          <a:sy n="72" d="100"/>
        </p:scale>
        <p:origin x="-90" y="-2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fntdata"/><Relationship Id="rId68" Type="http://schemas.openxmlformats.org/officeDocument/2006/relationships/font" Target="fonts/font6.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4.fntdata"/><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2.fntdata"/><Relationship Id="rId69" Type="http://schemas.openxmlformats.org/officeDocument/2006/relationships/font" Target="fonts/font7.fntdata"/><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0.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5.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70" Type="http://schemas.openxmlformats.org/officeDocument/2006/relationships/font" Target="fonts/font8.fntdata"/><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3.fntdata"/><Relationship Id="rId73"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font" Target="fonts/font9.fntdata"/><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DD1CEA5-3FCB-4420-B24A-58F185F95005}" type="datetimeFigureOut">
              <a:rPr lang="ar-SA" smtClean="0"/>
              <a:pPr/>
              <a:t>22/02/38</a:t>
            </a:fld>
            <a:endParaRPr lang="ar-SA"/>
          </a:p>
        </p:txBody>
      </p:sp>
      <p:sp>
        <p:nvSpPr>
          <p:cNvPr id="4" name="عنصر نائب لصورة الشريحة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8C097D8-8BD4-4932-B68E-0BF918852D3C}" type="slidenum">
              <a:rPr lang="ar-SA" smtClean="0"/>
              <a:pPr/>
              <a:t>‹#›</a:t>
            </a:fld>
            <a:endParaRPr lang="ar-SA"/>
          </a:p>
        </p:txBody>
      </p:sp>
    </p:spTree>
    <p:extLst>
      <p:ext uri="{BB962C8B-B14F-4D97-AF65-F5344CB8AC3E}">
        <p14:creationId xmlns:p14="http://schemas.microsoft.com/office/powerpoint/2010/main" val="86332162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cstate="print">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cstate="print">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cstate="print">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ar-SA"/>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pPr/>
              <a:t>11/22/2016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42361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
        <p:nvSpPr>
          <p:cNvPr id="4" name="Date Placeholder 3"/>
          <p:cNvSpPr>
            <a:spLocks noGrp="1"/>
          </p:cNvSpPr>
          <p:nvPr>
            <p:ph type="dt" sz="half" idx="10"/>
          </p:nvPr>
        </p:nvSpPr>
        <p:spPr/>
        <p:txBody>
          <a:bodyPr/>
          <a:lstStyle/>
          <a:p>
            <a:fld id="{87157CC2-0FC8-4686-B024-99790E0F5162}" type="datetimeFigureOut">
              <a:rPr lang="en-US" smtClean="0"/>
              <a:pPr/>
              <a:t>11/22/2016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a:p>
        </p:txBody>
      </p:sp>
    </p:spTree>
    <p:extLst>
      <p:ext uri="{BB962C8B-B14F-4D97-AF65-F5344CB8AC3E}">
        <p14:creationId xmlns:p14="http://schemas.microsoft.com/office/powerpoint/2010/main" val="353625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ar-SA"/>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pPr/>
              <a:t>11/22/2016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a:p>
        </p:txBody>
      </p:sp>
    </p:spTree>
    <p:extLst>
      <p:ext uri="{BB962C8B-B14F-4D97-AF65-F5344CB8AC3E}">
        <p14:creationId xmlns:p14="http://schemas.microsoft.com/office/powerpoint/2010/main" val="1358651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Content Placeholder 2"/>
          <p:cNvSpPr>
            <a:spLocks noGrp="1"/>
          </p:cNvSpPr>
          <p:nvPr>
            <p:ph idx="1"/>
          </p:nvPr>
        </p:nvSpPr>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pPr/>
              <a:t>11/22/2016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a:p>
        </p:txBody>
      </p:sp>
    </p:spTree>
    <p:extLst>
      <p:ext uri="{BB962C8B-B14F-4D97-AF65-F5344CB8AC3E}">
        <p14:creationId xmlns:p14="http://schemas.microsoft.com/office/powerpoint/2010/main" val="3405082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cstate="print">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ar-SA"/>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smtClean="0"/>
              <a:pPr/>
              <a:t>11/22/2016</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43559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pPr/>
              <a:t>11/22/2016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a:p>
        </p:txBody>
      </p:sp>
    </p:spTree>
    <p:extLst>
      <p:ext uri="{BB962C8B-B14F-4D97-AF65-F5344CB8AC3E}">
        <p14:creationId xmlns:p14="http://schemas.microsoft.com/office/powerpoint/2010/main" val="4249378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pPr/>
              <a:t>11/22/2016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a:p>
        </p:txBody>
      </p:sp>
      <p:sp>
        <p:nvSpPr>
          <p:cNvPr id="10" name="Title 9"/>
          <p:cNvSpPr>
            <a:spLocks noGrp="1"/>
          </p:cNvSpPr>
          <p:nvPr>
            <p:ph type="title"/>
          </p:nvPr>
        </p:nvSpPr>
        <p:spPr/>
        <p:txBody>
          <a:bodyPr/>
          <a:lstStyle/>
          <a:p>
            <a:r>
              <a:rPr lang="ar-SA"/>
              <a:t>Click to edit Master title style</a:t>
            </a:r>
            <a:endParaRPr lang="en-US" dirty="0"/>
          </a:p>
        </p:txBody>
      </p:sp>
    </p:spTree>
    <p:extLst>
      <p:ext uri="{BB962C8B-B14F-4D97-AF65-F5344CB8AC3E}">
        <p14:creationId xmlns:p14="http://schemas.microsoft.com/office/powerpoint/2010/main" val="1072378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77919A6-33EB-49BD-A62F-1FA56B9F9712}" type="datetimeFigureOut">
              <a:rPr lang="en-US" smtClean="0"/>
              <a:pPr/>
              <a:t>11/22/2016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a:p>
        </p:txBody>
      </p:sp>
      <p:sp>
        <p:nvSpPr>
          <p:cNvPr id="6" name="Title 5"/>
          <p:cNvSpPr>
            <a:spLocks noGrp="1"/>
          </p:cNvSpPr>
          <p:nvPr>
            <p:ph type="title"/>
          </p:nvPr>
        </p:nvSpPr>
        <p:spPr/>
        <p:txBody>
          <a:bodyPr/>
          <a:lstStyle/>
          <a:p>
            <a:r>
              <a:rPr lang="ar-SA"/>
              <a:t>Click to edit Master title style</a:t>
            </a:r>
            <a:endParaRPr lang="en-US"/>
          </a:p>
        </p:txBody>
      </p:sp>
    </p:spTree>
    <p:extLst>
      <p:ext uri="{BB962C8B-B14F-4D97-AF65-F5344CB8AC3E}">
        <p14:creationId xmlns:p14="http://schemas.microsoft.com/office/powerpoint/2010/main" val="3681886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pPr/>
              <a:t>11/22/2016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a:p>
        </p:txBody>
      </p:sp>
    </p:spTree>
    <p:extLst>
      <p:ext uri="{BB962C8B-B14F-4D97-AF65-F5344CB8AC3E}">
        <p14:creationId xmlns:p14="http://schemas.microsoft.com/office/powerpoint/2010/main" val="492262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cstate="print">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ar-SA"/>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smtClean="0"/>
              <a:pPr/>
              <a:t>11/22/2016</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a:p>
        </p:txBody>
      </p:sp>
    </p:spTree>
    <p:extLst>
      <p:ext uri="{BB962C8B-B14F-4D97-AF65-F5344CB8AC3E}">
        <p14:creationId xmlns:p14="http://schemas.microsoft.com/office/powerpoint/2010/main" val="1483897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cstate="print">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ar-SA"/>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Drag picture to placeholder or click icon to add</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pPr/>
              <a:t>11/22/2016</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a:p>
        </p:txBody>
      </p:sp>
    </p:spTree>
    <p:extLst>
      <p:ext uri="{BB962C8B-B14F-4D97-AF65-F5344CB8AC3E}">
        <p14:creationId xmlns:p14="http://schemas.microsoft.com/office/powerpoint/2010/main" val="4216615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ar-SA"/>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smtClean="0"/>
              <a:pPr/>
              <a:t>11/22/2016</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cstate="print">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77551537"/>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hyperlink" Target="http://library.islamweb.net/newlibrary/display_book.php?idfrom=974&amp;idto=974&amp;bk_no=49&amp;ID=992" TargetMode="Externa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rot="10800000" flipV="1">
            <a:off x="858124" y="1406769"/>
            <a:ext cx="10269415" cy="2982352"/>
          </a:xfrm>
        </p:spPr>
        <p:txBody>
          <a:bodyPr/>
          <a:lstStyle/>
          <a:p>
            <a:pPr algn="ctr"/>
            <a:r>
              <a:rPr lang="ar-SA" sz="3600" dirty="0" smtClean="0">
                <a:solidFill>
                  <a:srgbClr val="0070C0"/>
                </a:solidFill>
              </a:rPr>
              <a:t>هي </a:t>
            </a:r>
            <a:r>
              <a:rPr lang="ar-SA" sz="3600" dirty="0">
                <a:solidFill>
                  <a:srgbClr val="0070C0"/>
                </a:solidFill>
              </a:rPr>
              <a:t>الوسيلة التي إدعت إليها الحاجة وما تزال </a:t>
            </a:r>
            <a:r>
              <a:rPr lang="ar-SA" sz="3600" dirty="0"/>
              <a:t>، </a:t>
            </a:r>
            <a:r>
              <a:rPr lang="ar-SA" sz="3600" dirty="0">
                <a:solidFill>
                  <a:schemeClr val="accent1">
                    <a:lumMod val="75000"/>
                  </a:schemeClr>
                </a:solidFill>
              </a:rPr>
              <a:t>لأن النصوص القانونية مهما إتسعت أحكامها لا تستطيع أن تغطي كل الجزئيات ولا الفرضيات ولا الحوادث التي تطرأ على المجتمع فتظهر هنا الحاجة إلى مبادئ العدالة .</a:t>
            </a:r>
            <a:r>
              <a:rPr lang="ar-SA" sz="3600" dirty="0"/>
              <a:t/>
            </a:r>
            <a:br>
              <a:rPr lang="ar-SA" sz="3600" dirty="0"/>
            </a:br>
            <a:r>
              <a:rPr lang="ar-SA" sz="3600" dirty="0"/>
              <a:t>، وسنعرض مبادئ العدالة من خلال خمسة فروع :</a:t>
            </a:r>
            <a:r>
              <a:rPr lang="en-US" sz="3200" dirty="0"/>
              <a:t/>
            </a:r>
            <a:br>
              <a:rPr lang="en-US" sz="3200" dirty="0"/>
            </a:br>
            <a:endParaRPr lang="en-US" sz="3200" dirty="0"/>
          </a:p>
        </p:txBody>
      </p:sp>
      <p:sp>
        <p:nvSpPr>
          <p:cNvPr id="7" name="Rectangle 6"/>
          <p:cNvSpPr/>
          <p:nvPr/>
        </p:nvSpPr>
        <p:spPr>
          <a:xfrm>
            <a:off x="2305991" y="249535"/>
            <a:ext cx="6995826" cy="923330"/>
          </a:xfrm>
          <a:prstGeom prst="rect">
            <a:avLst/>
          </a:prstGeom>
          <a:noFill/>
        </p:spPr>
        <p:txBody>
          <a:bodyPr wrap="none" lIns="91440" tIns="45720" rIns="91440" bIns="45720">
            <a:spAutoFit/>
          </a:bodyPr>
          <a:lstStyle/>
          <a:p>
            <a:pPr algn="ctr"/>
            <a:r>
              <a:rPr lang="ar-SA" sz="5400" b="1" cap="none" spc="0" dirty="0">
                <a:ln w="22225">
                  <a:solidFill>
                    <a:schemeClr val="accent2"/>
                  </a:solidFill>
                  <a:prstDash val="solid"/>
                </a:ln>
                <a:solidFill>
                  <a:schemeClr val="accent2">
                    <a:lumMod val="40000"/>
                    <a:lumOff val="60000"/>
                  </a:schemeClr>
                </a:solidFill>
                <a:effectLst/>
              </a:rPr>
              <a:t>المطلب الثاني : مبادئ العدالة .</a:t>
            </a:r>
          </a:p>
        </p:txBody>
      </p:sp>
    </p:spTree>
    <p:extLst>
      <p:ext uri="{BB962C8B-B14F-4D97-AF65-F5344CB8AC3E}">
        <p14:creationId xmlns:p14="http://schemas.microsoft.com/office/powerpoint/2010/main" val="159065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 y="225084"/>
            <a:ext cx="12192000" cy="6457070"/>
          </a:xfrm>
        </p:spPr>
        <p:txBody>
          <a:bodyPr>
            <a:noAutofit/>
          </a:bodyPr>
          <a:lstStyle/>
          <a:p>
            <a:pPr algn="r"/>
            <a:r>
              <a:rPr lang="ar-SA" sz="3600" b="1" dirty="0" smtClean="0">
                <a:solidFill>
                  <a:srgbClr val="002060"/>
                </a:solidFill>
              </a:rPr>
              <a:t>3- </a:t>
            </a:r>
            <a:r>
              <a:rPr lang="ar-SA" sz="3600" b="1" dirty="0">
                <a:solidFill>
                  <a:srgbClr val="002060"/>
                </a:solidFill>
              </a:rPr>
              <a:t>قد يكون وصف القانون بأنه غير عادل مرده إلى </a:t>
            </a:r>
            <a:r>
              <a:rPr lang="ar-SA" sz="3600" b="1" dirty="0" smtClean="0">
                <a:solidFill>
                  <a:srgbClr val="002060"/>
                </a:solidFill>
              </a:rPr>
              <a:t> مقتضيات </a:t>
            </a:r>
            <a:r>
              <a:rPr lang="ar-SA" sz="3600" b="1" dirty="0">
                <a:solidFill>
                  <a:srgbClr val="002060"/>
                </a:solidFill>
              </a:rPr>
              <a:t>العمومية والتجريد </a:t>
            </a:r>
            <a:r>
              <a:rPr lang="ar-SA" sz="3600" b="1" dirty="0" smtClean="0"/>
              <a:t>. </a:t>
            </a:r>
            <a:br>
              <a:rPr lang="ar-SA" sz="3600" b="1" dirty="0" smtClean="0"/>
            </a:br>
            <a:r>
              <a:rPr lang="ar-SA" sz="3600" b="1" dirty="0" smtClean="0">
                <a:solidFill>
                  <a:srgbClr val="FF0000"/>
                </a:solidFill>
              </a:rPr>
              <a:t>--مثل قاعدة تحديد سن الرشد ب 18 سنة هجرية هي غير عادلة لمن بلغ قبل الوصول لسن ال18 وايضا لمن وصل ال 18 سنة ولم يرشد ،</a:t>
            </a:r>
            <a:r>
              <a:rPr lang="ar-SA" sz="3600" b="1" dirty="0" smtClean="0"/>
              <a:t/>
            </a:r>
            <a:br>
              <a:rPr lang="ar-SA" sz="3600" b="1" dirty="0" smtClean="0"/>
            </a:br>
            <a:r>
              <a:rPr lang="ar-SA" sz="3600" b="1" dirty="0" smtClean="0">
                <a:solidFill>
                  <a:srgbClr val="0070C0"/>
                </a:solidFill>
              </a:rPr>
              <a:t>-- ومثل قاعدة عدم جواز الاعتداد بالجهل بالقانون غير عادلة لانها تقتضي العلم بالقانون حتى يمكن تطبيق حكمه .</a:t>
            </a:r>
            <a:r>
              <a:rPr lang="ar-SA" sz="3600" b="1" dirty="0"/>
              <a:t/>
            </a:r>
            <a:br>
              <a:rPr lang="ar-SA" sz="3600" b="1" dirty="0"/>
            </a:br>
            <a:r>
              <a:rPr lang="ar-SA" sz="3600" b="1" dirty="0"/>
              <a:t/>
            </a:r>
            <a:br>
              <a:rPr lang="ar-SA" sz="3600" b="1" dirty="0"/>
            </a:br>
            <a:r>
              <a:rPr lang="ar-SA" sz="3600" b="1" dirty="0" smtClean="0">
                <a:solidFill>
                  <a:srgbClr val="7030A0"/>
                </a:solidFill>
              </a:rPr>
              <a:t>4-قد </a:t>
            </a:r>
            <a:r>
              <a:rPr lang="ar-SA" sz="3600" b="1" dirty="0">
                <a:solidFill>
                  <a:srgbClr val="7030A0"/>
                </a:solidFill>
              </a:rPr>
              <a:t>يتم وضع القانون بعيدا عن إردة الشعب</a:t>
            </a:r>
            <a:r>
              <a:rPr lang="ar-SA" sz="3600" b="1" dirty="0" smtClean="0">
                <a:solidFill>
                  <a:srgbClr val="7030A0"/>
                </a:solidFill>
              </a:rPr>
              <a:t>. فيجيء معبرا عن وجهة نظر الحاكم او الساسة الذين اعدوه </a:t>
            </a:r>
            <a:r>
              <a:rPr lang="ar-SA" sz="3600" b="1" dirty="0" smtClean="0">
                <a:solidFill>
                  <a:srgbClr val="00B050"/>
                </a:solidFill>
              </a:rPr>
              <a:t>مثل اسلوب المنحة بوصفه احد اساليب وضع الدستور </a:t>
            </a:r>
            <a:r>
              <a:rPr lang="ar-SA" sz="3600" b="1" dirty="0" smtClean="0">
                <a:solidFill>
                  <a:srgbClr val="7030A0"/>
                </a:solidFill>
              </a:rPr>
              <a:t>.</a:t>
            </a:r>
            <a:r>
              <a:rPr lang="ar-SA" sz="3600" b="1" dirty="0">
                <a:solidFill>
                  <a:srgbClr val="7030A0"/>
                </a:solidFill>
              </a:rPr>
              <a:t/>
            </a:r>
            <a:br>
              <a:rPr lang="ar-SA" sz="3600" b="1" dirty="0">
                <a:solidFill>
                  <a:srgbClr val="7030A0"/>
                </a:solidFill>
              </a:rPr>
            </a:br>
            <a:r>
              <a:rPr lang="ar-SA" sz="3600" b="1" dirty="0"/>
              <a:t/>
            </a:r>
            <a:br>
              <a:rPr lang="ar-SA" sz="3600" b="1" dirty="0"/>
            </a:br>
            <a:r>
              <a:rPr lang="ar-SA" sz="3600" b="1" dirty="0" smtClean="0">
                <a:solidFill>
                  <a:srgbClr val="002060"/>
                </a:solidFill>
              </a:rPr>
              <a:t>5-قد </a:t>
            </a:r>
            <a:r>
              <a:rPr lang="ar-SA" sz="3600" b="1" dirty="0">
                <a:solidFill>
                  <a:srgbClr val="002060"/>
                </a:solidFill>
              </a:rPr>
              <a:t>يكون القانون عادل ولكنه لايحقق العدالة لأنه يوجد فرق كبير بين تحقيق العدل </a:t>
            </a:r>
            <a:r>
              <a:rPr lang="ar-SA" sz="3600" b="1" dirty="0" smtClean="0">
                <a:solidFill>
                  <a:srgbClr val="002060"/>
                </a:solidFill>
              </a:rPr>
              <a:t>وهو المساواة وبين تحقيق العدالة  وهي مراعاة الظروف والملابسات . </a:t>
            </a:r>
            <a:endParaRPr lang="en-US" sz="3600" b="1" dirty="0">
              <a:solidFill>
                <a:srgbClr val="002060"/>
              </a:solidFill>
            </a:endParaRPr>
          </a:p>
        </p:txBody>
      </p:sp>
    </p:spTree>
    <p:extLst>
      <p:ext uri="{BB962C8B-B14F-4D97-AF65-F5344CB8AC3E}">
        <p14:creationId xmlns:p14="http://schemas.microsoft.com/office/powerpoint/2010/main" val="332391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11015" y="0"/>
            <a:ext cx="11563643" cy="6857999"/>
          </a:xfrm>
        </p:spPr>
        <p:txBody>
          <a:bodyPr/>
          <a:lstStyle/>
          <a:p>
            <a:pPr algn="r"/>
            <a:r>
              <a:rPr lang="ar-SA" sz="4000" b="1" u="sng" dirty="0" smtClean="0">
                <a:solidFill>
                  <a:srgbClr val="00B050"/>
                </a:solidFill>
              </a:rPr>
              <a:t/>
            </a:r>
            <a:br>
              <a:rPr lang="ar-SA" sz="4000" b="1" u="sng" dirty="0" smtClean="0">
                <a:solidFill>
                  <a:srgbClr val="00B050"/>
                </a:solidFill>
              </a:rPr>
            </a:br>
            <a:r>
              <a:rPr lang="ar-SA" sz="4000" b="1" u="sng" dirty="0" smtClean="0">
                <a:solidFill>
                  <a:srgbClr val="00B050"/>
                </a:solidFill>
              </a:rPr>
              <a:t>منابت </a:t>
            </a:r>
            <a:r>
              <a:rPr lang="ar-SA" sz="4000" b="1" u="sng" dirty="0">
                <a:solidFill>
                  <a:srgbClr val="00B050"/>
                </a:solidFill>
              </a:rPr>
              <a:t>وينابيع العدالة </a:t>
            </a:r>
            <a:r>
              <a:rPr lang="ar-SA" sz="4000" b="1" u="sng" dirty="0" smtClean="0">
                <a:solidFill>
                  <a:srgbClr val="00B050"/>
                </a:solidFill>
              </a:rPr>
              <a:t>:</a:t>
            </a:r>
            <a:br>
              <a:rPr lang="ar-SA" sz="4000" b="1" u="sng" dirty="0" smtClean="0">
                <a:solidFill>
                  <a:srgbClr val="00B050"/>
                </a:solidFill>
              </a:rPr>
            </a:br>
            <a:r>
              <a:rPr lang="ar-SA" sz="3600" b="1" dirty="0"/>
              <a:t/>
            </a:r>
            <a:br>
              <a:rPr lang="ar-SA" sz="3600" b="1" dirty="0"/>
            </a:br>
            <a:r>
              <a:rPr lang="ar-SA" sz="3600" b="1" dirty="0">
                <a:solidFill>
                  <a:srgbClr val="0070C0"/>
                </a:solidFill>
              </a:rPr>
              <a:t>واقع الأمر أنها ظهرت وصدرت إلى البشرية من بلاد اليونان القديم ، حيث يعد أول فلاسفة الإغريق أول من بحثوا فكرة العدالة وحددوا مضمونها وبينوا الأسس التي تقوم عليها ،</a:t>
            </a:r>
            <a:r>
              <a:rPr lang="ar-SA" sz="3600" b="1" dirty="0"/>
              <a:t/>
            </a:r>
            <a:br>
              <a:rPr lang="ar-SA" sz="3600" b="1" dirty="0"/>
            </a:br>
            <a:r>
              <a:rPr lang="ar-SA" sz="3600" b="1" dirty="0">
                <a:solidFill>
                  <a:srgbClr val="7030A0"/>
                </a:solidFill>
              </a:rPr>
              <a:t>فتكلم السفسطائيون عن المفهوم النسبي للعدالة بعد أن بزغ نورها .</a:t>
            </a:r>
            <a:br>
              <a:rPr lang="ar-SA" sz="3600" b="1" dirty="0">
                <a:solidFill>
                  <a:srgbClr val="7030A0"/>
                </a:solidFill>
              </a:rPr>
            </a:br>
            <a:r>
              <a:rPr lang="ar-SA" sz="3600" b="1" dirty="0">
                <a:solidFill>
                  <a:srgbClr val="7030A0"/>
                </a:solidFill>
              </a:rPr>
              <a:t>فمهدوا الطريق أمام الفلاسفة الذين أتوا من بعدهم </a:t>
            </a:r>
            <a:r>
              <a:rPr lang="ar-SA" sz="3600" b="1" dirty="0" smtClean="0">
                <a:solidFill>
                  <a:srgbClr val="7030A0"/>
                </a:solidFill>
              </a:rPr>
              <a:t>.</a:t>
            </a:r>
            <a:br>
              <a:rPr lang="ar-SA" sz="3600" b="1" dirty="0" smtClean="0">
                <a:solidFill>
                  <a:srgbClr val="7030A0"/>
                </a:solidFill>
              </a:rPr>
            </a:br>
            <a:r>
              <a:rPr lang="ar-SA" sz="3600" b="1" dirty="0" smtClean="0">
                <a:solidFill>
                  <a:srgbClr val="7030A0"/>
                </a:solidFill>
              </a:rPr>
              <a:t>مثل ؛ </a:t>
            </a:r>
            <a:r>
              <a:rPr lang="ar-SA" sz="3600" b="1" dirty="0" smtClean="0"/>
              <a:t/>
            </a:r>
            <a:br>
              <a:rPr lang="ar-SA" sz="3600" b="1" dirty="0" smtClean="0"/>
            </a:br>
            <a:r>
              <a:rPr lang="ar-SA" sz="3600" b="1" dirty="0" smtClean="0">
                <a:solidFill>
                  <a:schemeClr val="accent2">
                    <a:lumMod val="60000"/>
                    <a:lumOff val="40000"/>
                  </a:schemeClr>
                </a:solidFill>
              </a:rPr>
              <a:t>-- سقراط الذي ربط بين العدالة والقانون .</a:t>
            </a:r>
            <a:r>
              <a:rPr lang="ar-SA" sz="3600" b="1" dirty="0" smtClean="0"/>
              <a:t/>
            </a:r>
            <a:br>
              <a:rPr lang="ar-SA" sz="3600" b="1" dirty="0" smtClean="0"/>
            </a:br>
            <a:r>
              <a:rPr lang="ar-SA" sz="3600" b="1" dirty="0" smtClean="0">
                <a:solidFill>
                  <a:srgbClr val="002060"/>
                </a:solidFill>
              </a:rPr>
              <a:t>-</a:t>
            </a:r>
            <a:r>
              <a:rPr lang="ar-SA" sz="3600" b="1" dirty="0" smtClean="0">
                <a:solidFill>
                  <a:srgbClr val="0070C0"/>
                </a:solidFill>
              </a:rPr>
              <a:t>- افلاطون الذي اسس للفلسفة المثالية والموضوعية</a:t>
            </a:r>
            <a:r>
              <a:rPr lang="ar-SA" sz="3600" b="1" dirty="0" smtClean="0">
                <a:solidFill>
                  <a:srgbClr val="002060"/>
                </a:solidFill>
              </a:rPr>
              <a:t> .</a:t>
            </a:r>
            <a:r>
              <a:rPr lang="ar-SA" sz="3600" b="1" dirty="0" smtClean="0"/>
              <a:t/>
            </a:r>
            <a:br>
              <a:rPr lang="ar-SA" sz="3600" b="1" dirty="0" smtClean="0"/>
            </a:br>
            <a:r>
              <a:rPr lang="ar-SA" sz="3600" b="1" dirty="0" smtClean="0">
                <a:solidFill>
                  <a:srgbClr val="002060"/>
                </a:solidFill>
              </a:rPr>
              <a:t>-- ارسطو الذي اوضح معنى العدالة من خلال بيان نقيضها وهو الظلم ومميزا في السبيل الوصول إلى مبتغاة وهو تحقيق المساواة إلى تقسيم العدالة إلى نوعين:</a:t>
            </a:r>
            <a:r>
              <a:rPr lang="ar-SA" sz="3600" b="1" dirty="0" smtClean="0"/>
              <a:t/>
            </a:r>
            <a:br>
              <a:rPr lang="ar-SA" sz="3600" b="1" dirty="0" smtClean="0"/>
            </a:br>
            <a:r>
              <a:rPr lang="ar-SA" sz="3600" b="1" dirty="0" smtClean="0">
                <a:solidFill>
                  <a:srgbClr val="00B050"/>
                </a:solidFill>
              </a:rPr>
              <a:t>** العدالة التوزيعية .</a:t>
            </a:r>
            <a:br>
              <a:rPr lang="ar-SA" sz="3600" b="1" dirty="0" smtClean="0">
                <a:solidFill>
                  <a:srgbClr val="00B050"/>
                </a:solidFill>
              </a:rPr>
            </a:br>
            <a:r>
              <a:rPr lang="ar-SA" sz="3600" b="1" dirty="0" smtClean="0">
                <a:solidFill>
                  <a:srgbClr val="00B050"/>
                </a:solidFill>
              </a:rPr>
              <a:t>** العدالة التبادلية  وهو مبني على النوع الاول </a:t>
            </a:r>
            <a:r>
              <a:rPr lang="ar-SA" sz="3600" b="1" dirty="0" smtClean="0"/>
              <a:t>.</a:t>
            </a:r>
            <a:br>
              <a:rPr lang="ar-SA" sz="3600" b="1" dirty="0" smtClean="0"/>
            </a:br>
            <a:endParaRPr lang="en-US" sz="3600" b="1" dirty="0"/>
          </a:p>
        </p:txBody>
      </p:sp>
    </p:spTree>
    <p:extLst>
      <p:ext uri="{BB962C8B-B14F-4D97-AF65-F5344CB8AC3E}">
        <p14:creationId xmlns:p14="http://schemas.microsoft.com/office/powerpoint/2010/main" val="457550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3895" y="211015"/>
            <a:ext cx="11535508" cy="6334164"/>
          </a:xfrm>
        </p:spPr>
        <p:txBody>
          <a:bodyPr>
            <a:noAutofit/>
          </a:bodyPr>
          <a:lstStyle/>
          <a:p>
            <a:pPr algn="r"/>
            <a:r>
              <a:rPr lang="ar-SA" sz="4000" b="1" dirty="0"/>
              <a:t>سقراط الذي ربط بين العدالة والقانون .</a:t>
            </a:r>
            <a:br>
              <a:rPr lang="ar-SA" sz="4000" b="1" dirty="0"/>
            </a:br>
            <a:r>
              <a:rPr lang="ar-SA" sz="4000" b="1" dirty="0"/>
              <a:t/>
            </a:r>
            <a:br>
              <a:rPr lang="ar-SA" sz="4000" b="1" dirty="0"/>
            </a:br>
            <a:r>
              <a:rPr lang="ar-SA" sz="4000" b="1" dirty="0"/>
              <a:t>- أفلاطون الذي أسس للفلسفة المثالية الموضوعية ، حيث بين العدالة في الدولة وبين العدالة في الفرد .</a:t>
            </a:r>
            <a:br>
              <a:rPr lang="ar-SA" sz="4000" b="1" dirty="0"/>
            </a:br>
            <a:r>
              <a:rPr lang="ar-SA" sz="4000" b="1" dirty="0"/>
              <a:t/>
            </a:r>
            <a:br>
              <a:rPr lang="ar-SA" sz="4000" b="1" dirty="0"/>
            </a:br>
            <a:r>
              <a:rPr lang="ar-SA" sz="4000" b="1" dirty="0"/>
              <a:t>- أرسطو الذي أوضح معنى العدالة من خلال نقيضها من الظلم ، ومميزا في السبيل الوصول إلى مبتغاة وهو تحقيق المساواة إلى تقسيم العدالة إلى نوعين :</a:t>
            </a:r>
            <a:br>
              <a:rPr lang="ar-SA" sz="4000" b="1" dirty="0"/>
            </a:br>
            <a:r>
              <a:rPr lang="ar-SA" sz="4000" b="1" dirty="0"/>
              <a:t>( العدالة التوريعية ) و (العدالة التبادلية ) . والنوع الثاني مبني على الاول . </a:t>
            </a:r>
            <a:endParaRPr lang="en-US" sz="4000" b="1" dirty="0"/>
          </a:p>
        </p:txBody>
      </p:sp>
    </p:spTree>
    <p:extLst>
      <p:ext uri="{BB962C8B-B14F-4D97-AF65-F5344CB8AC3E}">
        <p14:creationId xmlns:p14="http://schemas.microsoft.com/office/powerpoint/2010/main" val="17554755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3896" y="211014"/>
            <a:ext cx="11540264" cy="6282775"/>
          </a:xfrm>
        </p:spPr>
        <p:txBody>
          <a:bodyPr>
            <a:normAutofit fontScale="90000"/>
          </a:bodyPr>
          <a:lstStyle/>
          <a:p>
            <a:pPr algn="r"/>
            <a:r>
              <a:rPr lang="ar-SA" b="1" u="sng" dirty="0">
                <a:solidFill>
                  <a:srgbClr val="002060"/>
                </a:solidFill>
              </a:rPr>
              <a:t>دور العدالة في القانون الروماني .</a:t>
            </a:r>
            <a:r>
              <a:rPr lang="ar-SA" b="1" dirty="0"/>
              <a:t/>
            </a:r>
            <a:br>
              <a:rPr lang="ar-SA" b="1" dirty="0"/>
            </a:br>
            <a:r>
              <a:rPr lang="ar-SA" sz="4000" b="1" dirty="0"/>
              <a:t/>
            </a:r>
            <a:br>
              <a:rPr lang="ar-SA" sz="4000" b="1" dirty="0"/>
            </a:br>
            <a:r>
              <a:rPr lang="ar-SA" sz="4000" b="1" u="sng" dirty="0">
                <a:solidFill>
                  <a:srgbClr val="0070C0"/>
                </a:solidFill>
              </a:rPr>
              <a:t>- التميز القانوني والضعف الفلسفي عند الرومان حتى عصر </a:t>
            </a:r>
            <a:r>
              <a:rPr lang="ar-SA" sz="4000" b="1" u="sng" dirty="0" smtClean="0">
                <a:solidFill>
                  <a:srgbClr val="0070C0"/>
                </a:solidFill>
              </a:rPr>
              <a:t>شيشرون</a:t>
            </a:r>
            <a:r>
              <a:rPr lang="ar-SA" sz="4000" b="1" dirty="0" smtClean="0"/>
              <a:t>: </a:t>
            </a:r>
            <a:r>
              <a:rPr lang="ar-SA" sz="4000" b="1" dirty="0"/>
              <a:t/>
            </a:r>
            <a:br>
              <a:rPr lang="ar-SA" sz="4000" b="1" dirty="0"/>
            </a:br>
            <a:r>
              <a:rPr lang="ar-SA" sz="4000" b="1" dirty="0">
                <a:solidFill>
                  <a:srgbClr val="00B050"/>
                </a:solidFill>
              </a:rPr>
              <a:t>لقد إهتم الرومان بالفقة والفقهاء إهتماما شديدا ، لدرجة أن الفقهاء قد إحتلوا مركز الصدارة خصوص تصنيف العاملين في مجال القانون </a:t>
            </a:r>
            <a:r>
              <a:rPr lang="ar-SA" sz="4000" b="1" dirty="0" smtClean="0">
                <a:solidFill>
                  <a:srgbClr val="00B050"/>
                </a:solidFill>
              </a:rPr>
              <a:t>، </a:t>
            </a:r>
            <a:r>
              <a:rPr lang="ar-SA" sz="4000" b="1" dirty="0" smtClean="0">
                <a:solidFill>
                  <a:schemeClr val="accent1">
                    <a:lumMod val="75000"/>
                  </a:schemeClr>
                </a:solidFill>
              </a:rPr>
              <a:t>فكانوا شارحين للقانون في اطاه التطبيقي على خير وجه ولم يهتموا بالافكار الفلسفية </a:t>
            </a:r>
            <a:r>
              <a:rPr lang="ar-SA" sz="4000" b="1" dirty="0" smtClean="0"/>
              <a:t>.</a:t>
            </a:r>
            <a:r>
              <a:rPr lang="ar-SA" sz="4000" b="1" dirty="0"/>
              <a:t/>
            </a:r>
            <a:br>
              <a:rPr lang="ar-SA" sz="4000" b="1" dirty="0"/>
            </a:br>
            <a:r>
              <a:rPr lang="ar-SA" sz="4000" b="1" dirty="0"/>
              <a:t/>
            </a:r>
            <a:br>
              <a:rPr lang="ar-SA" sz="4000" b="1" dirty="0"/>
            </a:br>
            <a:r>
              <a:rPr lang="ar-SA" sz="4000" b="1" dirty="0"/>
              <a:t>إ</a:t>
            </a:r>
            <a:r>
              <a:rPr lang="ar-SA" sz="4000" b="1" dirty="0">
                <a:solidFill>
                  <a:srgbClr val="7030A0"/>
                </a:solidFill>
              </a:rPr>
              <a:t>لا أن فقهاء </a:t>
            </a:r>
            <a:r>
              <a:rPr lang="ar-SA" sz="4000" b="1" u="sng" dirty="0">
                <a:solidFill>
                  <a:srgbClr val="7030A0"/>
                </a:solidFill>
              </a:rPr>
              <a:t>الرومان لم يطعموا القانون بالفلسفة </a:t>
            </a:r>
            <a:r>
              <a:rPr lang="ar-SA" sz="4000" b="1" dirty="0">
                <a:solidFill>
                  <a:srgbClr val="7030A0"/>
                </a:solidFill>
              </a:rPr>
              <a:t>. وقد ظل الأمر ردحا طويلا من الزمان إلى أن </a:t>
            </a:r>
            <a:r>
              <a:rPr lang="ar-SA" sz="4000" b="1" u="sng" dirty="0">
                <a:solidFill>
                  <a:srgbClr val="7030A0"/>
                </a:solidFill>
              </a:rPr>
              <a:t>جاء الفقيه والفيلسوف الروماني شيشرون </a:t>
            </a:r>
            <a:r>
              <a:rPr lang="ar-SA" sz="4000" b="1" u="sng" dirty="0" smtClean="0">
                <a:solidFill>
                  <a:srgbClr val="7030A0"/>
                </a:solidFill>
              </a:rPr>
              <a:t> </a:t>
            </a:r>
            <a:r>
              <a:rPr lang="ar-SA" sz="4000" b="1" dirty="0" smtClean="0">
                <a:solidFill>
                  <a:srgbClr val="FF0000"/>
                </a:solidFill>
              </a:rPr>
              <a:t>، فتأثر بالفلسفة اليونانية وصاغ مؤلفات تكاد تكون يونانية في مضمونها ، وظهرت في مجال عمله كمحامي فمزج الفلسفة وربطها بالواقع العملي من خلال مرافعاته التي تضمنت تكريسا للبعد الفلسفي والاخلاقي .</a:t>
            </a:r>
            <a:endParaRPr lang="en-US" sz="4000" b="1" dirty="0">
              <a:solidFill>
                <a:srgbClr val="FF0000"/>
              </a:solidFill>
            </a:endParaRPr>
          </a:p>
        </p:txBody>
      </p:sp>
      <p:pic>
        <p:nvPicPr>
          <p:cNvPr id="5" name="Picture 4"/>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a:off x="0" y="908062"/>
            <a:ext cx="2777865" cy="5585728"/>
          </a:xfrm>
          <a:prstGeom prst="rect">
            <a:avLst/>
          </a:prstGeom>
        </p:spPr>
      </p:pic>
    </p:spTree>
    <p:extLst>
      <p:ext uri="{BB962C8B-B14F-4D97-AF65-F5344CB8AC3E}">
        <p14:creationId xmlns:p14="http://schemas.microsoft.com/office/powerpoint/2010/main" val="532403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1015" y="239150"/>
            <a:ext cx="11760591" cy="6358597"/>
          </a:xfrm>
        </p:spPr>
        <p:txBody>
          <a:bodyPr>
            <a:noAutofit/>
          </a:bodyPr>
          <a:lstStyle/>
          <a:p>
            <a:pPr algn="r"/>
            <a:r>
              <a:rPr lang="ar-SA" sz="4400" b="1" dirty="0">
                <a:solidFill>
                  <a:schemeClr val="accent1">
                    <a:lumMod val="75000"/>
                  </a:schemeClr>
                </a:solidFill>
              </a:rPr>
              <a:t>تجدر الإشارة إلى أن فكرة </a:t>
            </a:r>
            <a:r>
              <a:rPr lang="ar-SA" sz="4400" b="1" u="sng" dirty="0">
                <a:solidFill>
                  <a:schemeClr val="accent1">
                    <a:lumMod val="75000"/>
                  </a:schemeClr>
                </a:solidFill>
              </a:rPr>
              <a:t>العدالة قد نشأت عند الرومان نشأة أولية قبل </a:t>
            </a:r>
            <a:r>
              <a:rPr lang="ar-SA" sz="4400" b="1" u="sng" dirty="0" smtClean="0">
                <a:solidFill>
                  <a:schemeClr val="accent1">
                    <a:lumMod val="75000"/>
                  </a:schemeClr>
                </a:solidFill>
              </a:rPr>
              <a:t>التأثر بالفلسفة </a:t>
            </a:r>
            <a:r>
              <a:rPr lang="ar-SA" sz="4400" b="1" u="sng" dirty="0">
                <a:solidFill>
                  <a:schemeClr val="accent1">
                    <a:lumMod val="75000"/>
                  </a:schemeClr>
                </a:solidFill>
              </a:rPr>
              <a:t>الإغريقية في إطار قواعد الأخلاق </a:t>
            </a:r>
            <a:r>
              <a:rPr lang="ar-SA" sz="4400" b="1" u="sng" dirty="0" smtClean="0">
                <a:solidFill>
                  <a:schemeClr val="accent1">
                    <a:lumMod val="75000"/>
                  </a:schemeClr>
                </a:solidFill>
              </a:rPr>
              <a:t>وقواعد الدين </a:t>
            </a:r>
            <a:r>
              <a:rPr lang="ar-SA" sz="4400" b="1" dirty="0" smtClean="0">
                <a:solidFill>
                  <a:schemeClr val="accent1">
                    <a:lumMod val="75000"/>
                  </a:schemeClr>
                </a:solidFill>
              </a:rPr>
              <a:t>، فكانت الامان صفة من صفت الالهة وشيدوا للامانة معبد بجوار معبد الاله جوبتير .</a:t>
            </a:r>
            <a:r>
              <a:rPr lang="ar-SA" sz="4400" b="1" dirty="0"/>
              <a:t/>
            </a:r>
            <a:br>
              <a:rPr lang="ar-SA" sz="4400" b="1" dirty="0"/>
            </a:br>
            <a:r>
              <a:rPr lang="ar-SA" sz="4400" b="1" dirty="0"/>
              <a:t/>
            </a:r>
            <a:br>
              <a:rPr lang="ar-SA" sz="4400" b="1" dirty="0"/>
            </a:br>
            <a:r>
              <a:rPr lang="ar-SA" sz="4400" b="1" dirty="0"/>
              <a:t>و</a:t>
            </a:r>
            <a:r>
              <a:rPr lang="ar-SA" sz="4400" b="1" dirty="0">
                <a:solidFill>
                  <a:srgbClr val="002060"/>
                </a:solidFill>
              </a:rPr>
              <a:t>قد عرف شيشرون العدالة بأنها :</a:t>
            </a:r>
            <a:r>
              <a:rPr lang="ar-SA" sz="4400" b="1" dirty="0"/>
              <a:t> </a:t>
            </a:r>
            <a:r>
              <a:rPr lang="ar-SA" sz="4400" b="1" u="sng" dirty="0"/>
              <a:t/>
            </a:r>
            <a:br>
              <a:rPr lang="ar-SA" sz="4400" b="1" u="sng" dirty="0"/>
            </a:br>
            <a:r>
              <a:rPr lang="ar-SA" sz="4400" b="1" u="sng" dirty="0">
                <a:solidFill>
                  <a:srgbClr val="0070C0"/>
                </a:solidFill>
              </a:rPr>
              <a:t>عادة إيتاء كل ذي حق حقه دون المساس بالصالح العام </a:t>
            </a:r>
            <a:r>
              <a:rPr lang="ar-SA" sz="4400" b="1" u="sng" dirty="0"/>
              <a:t>.</a:t>
            </a:r>
            <a:br>
              <a:rPr lang="ar-SA" sz="4400" b="1" u="sng" dirty="0"/>
            </a:br>
            <a:r>
              <a:rPr lang="ar-SA" sz="4400" b="1" u="sng" dirty="0"/>
              <a:t/>
            </a:r>
            <a:br>
              <a:rPr lang="ar-SA" sz="4400" b="1" u="sng" dirty="0"/>
            </a:br>
            <a:r>
              <a:rPr lang="ar-SA" sz="4400" b="1" u="sng" dirty="0">
                <a:solidFill>
                  <a:srgbClr val="FF0000"/>
                </a:solidFill>
              </a:rPr>
              <a:t>كما عرفها الفقيه الروماني أولبيان بأنها :</a:t>
            </a:r>
            <a:r>
              <a:rPr lang="ar-SA" sz="4400" b="1" u="sng" dirty="0"/>
              <a:t/>
            </a:r>
            <a:br>
              <a:rPr lang="ar-SA" sz="4400" b="1" u="sng" dirty="0"/>
            </a:br>
            <a:r>
              <a:rPr lang="ar-SA" sz="4400" b="1" u="sng" dirty="0">
                <a:solidFill>
                  <a:srgbClr val="00B050"/>
                </a:solidFill>
              </a:rPr>
              <a:t>إرادة دائمة دائبة  لإيتاء كل ذي حق حقه</a:t>
            </a:r>
            <a:r>
              <a:rPr lang="ar-SA" sz="4400" b="1" dirty="0">
                <a:solidFill>
                  <a:srgbClr val="00B050"/>
                </a:solidFill>
              </a:rPr>
              <a:t> </a:t>
            </a:r>
            <a:r>
              <a:rPr lang="ar-SA" sz="4000" b="1" dirty="0"/>
              <a:t>.</a:t>
            </a:r>
            <a:endParaRPr lang="en-US" sz="4000" b="1" dirty="0"/>
          </a:p>
        </p:txBody>
      </p:sp>
    </p:spTree>
    <p:extLst>
      <p:ext uri="{BB962C8B-B14F-4D97-AF65-F5344CB8AC3E}">
        <p14:creationId xmlns:p14="http://schemas.microsoft.com/office/powerpoint/2010/main" val="20227040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355" y="267286"/>
            <a:ext cx="11549574" cy="6302326"/>
          </a:xfrm>
        </p:spPr>
        <p:txBody>
          <a:bodyPr>
            <a:noAutofit/>
          </a:bodyPr>
          <a:lstStyle/>
          <a:p>
            <a:pPr algn="r"/>
            <a:r>
              <a:rPr lang="ar-SA" sz="4400" b="1" u="sng" dirty="0">
                <a:solidFill>
                  <a:srgbClr val="00B050"/>
                </a:solidFill>
              </a:rPr>
              <a:t>جوانب ومظاهر لتأثير العدالة على القانون الروماني :</a:t>
            </a:r>
            <a:r>
              <a:rPr lang="ar-SA" sz="4400" b="1" dirty="0"/>
              <a:t/>
            </a:r>
            <a:br>
              <a:rPr lang="ar-SA" sz="4400" b="1" dirty="0"/>
            </a:br>
            <a:r>
              <a:rPr lang="ar-SA" sz="4400" b="1" dirty="0"/>
              <a:t/>
            </a:r>
            <a:br>
              <a:rPr lang="ar-SA" sz="4400" b="1" dirty="0"/>
            </a:br>
            <a:r>
              <a:rPr lang="ar-SA" sz="3600" b="1" dirty="0"/>
              <a:t/>
            </a:r>
            <a:br>
              <a:rPr lang="ar-SA" sz="3600" b="1" dirty="0"/>
            </a:br>
            <a:r>
              <a:rPr lang="ar-SA" sz="3600" b="1" dirty="0"/>
              <a:t>لعبت العدالة دورا كبيرا في تطور القانون الروماني ، </a:t>
            </a:r>
            <a:r>
              <a:rPr lang="ar-SA" sz="3600" b="1" dirty="0">
                <a:solidFill>
                  <a:srgbClr val="FF0000"/>
                </a:solidFill>
              </a:rPr>
              <a:t>فقد خلصت هذا القانون من بعض الشكليات المعقدة وأشاعت فيه روحا حرة مكنته من التطور ومهدت لشيوعه في آفاق رحيبة من العالم </a:t>
            </a:r>
            <a:r>
              <a:rPr lang="ar-SA" sz="3600" b="1" dirty="0"/>
              <a:t>.</a:t>
            </a:r>
            <a:br>
              <a:rPr lang="ar-SA" sz="3600" b="1" dirty="0"/>
            </a:br>
            <a:r>
              <a:rPr lang="ar-SA" sz="3600" b="1" dirty="0"/>
              <a:t> </a:t>
            </a:r>
            <a:r>
              <a:rPr lang="ar-SA" sz="3600" b="1" dirty="0">
                <a:solidFill>
                  <a:srgbClr val="0070C0"/>
                </a:solidFill>
              </a:rPr>
              <a:t>و إذا كان شيشرون له دور كبير حيال دخول العدالة إلى القانون الروماني ، فإنه لايجب أن نغفل عن </a:t>
            </a:r>
            <a:r>
              <a:rPr lang="ar-SA" sz="3600" b="1" u="sng" dirty="0">
                <a:solidFill>
                  <a:srgbClr val="0070C0"/>
                </a:solidFill>
              </a:rPr>
              <a:t>الدور الذي قام به البريتو </a:t>
            </a:r>
            <a:r>
              <a:rPr lang="ar-SA" sz="3600" b="1" dirty="0">
                <a:solidFill>
                  <a:srgbClr val="0070C0"/>
                </a:solidFill>
              </a:rPr>
              <a:t>حيال تكريس العدالة من </a:t>
            </a:r>
            <a:r>
              <a:rPr lang="ar-SA" sz="3600" b="1" u="sng" dirty="0">
                <a:solidFill>
                  <a:srgbClr val="0070C0"/>
                </a:solidFill>
              </a:rPr>
              <a:t>خلال تغليب إعتبارات العدالة على </a:t>
            </a:r>
            <a:r>
              <a:rPr lang="ar-SA" sz="3600" b="1" u="sng" dirty="0" smtClean="0">
                <a:solidFill>
                  <a:srgbClr val="0070C0"/>
                </a:solidFill>
              </a:rPr>
              <a:t>القانون </a:t>
            </a:r>
            <a:r>
              <a:rPr lang="ar-SA" sz="3600" b="1" u="sng" dirty="0">
                <a:solidFill>
                  <a:srgbClr val="0070C0"/>
                </a:solidFill>
              </a:rPr>
              <a:t>المدني </a:t>
            </a:r>
            <a:r>
              <a:rPr lang="ar-SA" sz="3600" b="1" u="sng" dirty="0" smtClean="0">
                <a:solidFill>
                  <a:srgbClr val="0070C0"/>
                </a:solidFill>
              </a:rPr>
              <a:t>وتغليب قانون الشعوب على القواعد القانونية الجامدة </a:t>
            </a:r>
            <a:r>
              <a:rPr lang="ar-SA" sz="3600" b="1" dirty="0" smtClean="0"/>
              <a:t>.</a:t>
            </a:r>
            <a:endParaRPr lang="en-US" sz="3600" b="1" dirty="0"/>
          </a:p>
        </p:txBody>
      </p:sp>
    </p:spTree>
    <p:extLst>
      <p:ext uri="{BB962C8B-B14F-4D97-AF65-F5344CB8AC3E}">
        <p14:creationId xmlns:p14="http://schemas.microsoft.com/office/powerpoint/2010/main" val="7109460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218" y="225083"/>
            <a:ext cx="11577711" cy="6231988"/>
          </a:xfrm>
        </p:spPr>
        <p:txBody>
          <a:bodyPr>
            <a:noAutofit/>
          </a:bodyPr>
          <a:lstStyle/>
          <a:p>
            <a:pPr algn="r"/>
            <a:r>
              <a:rPr lang="ar-SA" sz="3600" b="1" u="sng" dirty="0">
                <a:solidFill>
                  <a:srgbClr val="0070C0"/>
                </a:solidFill>
              </a:rPr>
              <a:t>وبناءً عليه يمكن أن نقرر أن مصادر العدالة عند الرومان قد تمثلت </a:t>
            </a:r>
            <a:r>
              <a:rPr lang="ar-SA" sz="3600" b="1" u="sng" dirty="0" smtClean="0">
                <a:solidFill>
                  <a:srgbClr val="0070C0"/>
                </a:solidFill>
              </a:rPr>
              <a:t>في:</a:t>
            </a:r>
            <a:r>
              <a:rPr lang="ar-SA" sz="3600" b="1" dirty="0" smtClean="0"/>
              <a:t/>
            </a:r>
            <a:br>
              <a:rPr lang="ar-SA" sz="3600" b="1" dirty="0" smtClean="0"/>
            </a:br>
            <a:r>
              <a:rPr lang="ar-SA" sz="3600" b="1" dirty="0" smtClean="0">
                <a:solidFill>
                  <a:srgbClr val="FF0000"/>
                </a:solidFill>
              </a:rPr>
              <a:t>--  </a:t>
            </a:r>
            <a:r>
              <a:rPr lang="ar-SA" sz="3600" b="1" dirty="0">
                <a:solidFill>
                  <a:srgbClr val="FF0000"/>
                </a:solidFill>
              </a:rPr>
              <a:t>قانون الشعوب </a:t>
            </a:r>
            <a:r>
              <a:rPr lang="ar-SA" sz="3600" b="1" dirty="0" smtClean="0">
                <a:solidFill>
                  <a:srgbClr val="FF0000"/>
                </a:solidFill>
              </a:rPr>
              <a:t/>
            </a:r>
            <a:br>
              <a:rPr lang="ar-SA" sz="3600" b="1" dirty="0" smtClean="0">
                <a:solidFill>
                  <a:srgbClr val="FF0000"/>
                </a:solidFill>
              </a:rPr>
            </a:br>
            <a:r>
              <a:rPr lang="ar-SA" sz="3600" b="1" dirty="0" smtClean="0">
                <a:solidFill>
                  <a:srgbClr val="FF0000"/>
                </a:solidFill>
              </a:rPr>
              <a:t>-- والقانون </a:t>
            </a:r>
            <a:r>
              <a:rPr lang="ar-SA" sz="3600" b="1" dirty="0">
                <a:solidFill>
                  <a:srgbClr val="FF0000"/>
                </a:solidFill>
              </a:rPr>
              <a:t>الطبيعي ، </a:t>
            </a:r>
            <a:r>
              <a:rPr lang="ar-SA" sz="3600" b="1" dirty="0" smtClean="0">
                <a:solidFill>
                  <a:srgbClr val="FF0000"/>
                </a:solidFill>
              </a:rPr>
              <a:t/>
            </a:r>
            <a:br>
              <a:rPr lang="ar-SA" sz="3600" b="1" dirty="0" smtClean="0">
                <a:solidFill>
                  <a:srgbClr val="FF0000"/>
                </a:solidFill>
              </a:rPr>
            </a:br>
            <a:r>
              <a:rPr lang="ar-SA" sz="3600" b="1" dirty="0" smtClean="0">
                <a:solidFill>
                  <a:srgbClr val="FF0000"/>
                </a:solidFill>
              </a:rPr>
              <a:t>-- الفلسفة الاغريقية المنتقلة عن طريق شيشرون .</a:t>
            </a:r>
            <a:r>
              <a:rPr lang="ar-SA" sz="3600" b="1" dirty="0" smtClean="0"/>
              <a:t/>
            </a:r>
            <a:br>
              <a:rPr lang="ar-SA" sz="3600" b="1" dirty="0" smtClean="0"/>
            </a:br>
            <a:r>
              <a:rPr lang="ar-SA" sz="3600" b="1" dirty="0" smtClean="0"/>
              <a:t/>
            </a:r>
            <a:br>
              <a:rPr lang="ar-SA" sz="3600" b="1" dirty="0" smtClean="0"/>
            </a:br>
            <a:r>
              <a:rPr lang="ar-SA" sz="3600" b="1" u="sng" dirty="0" smtClean="0">
                <a:solidFill>
                  <a:srgbClr val="002060"/>
                </a:solidFill>
              </a:rPr>
              <a:t>و </a:t>
            </a:r>
            <a:r>
              <a:rPr lang="ar-SA" sz="3600" b="1" u="sng" dirty="0">
                <a:solidFill>
                  <a:srgbClr val="002060"/>
                </a:solidFill>
              </a:rPr>
              <a:t>من مظاهر تأثير العدالة في القانون الروماني نذكر على سبيل المثال :</a:t>
            </a:r>
            <a:r>
              <a:rPr lang="ar-SA" sz="3600" b="1" dirty="0"/>
              <a:t/>
            </a:r>
            <a:br>
              <a:rPr lang="ar-SA" sz="3600" b="1" dirty="0"/>
            </a:br>
            <a:r>
              <a:rPr lang="ar-SA" sz="3600" b="1" dirty="0">
                <a:solidFill>
                  <a:srgbClr val="00B050"/>
                </a:solidFill>
              </a:rPr>
              <a:t>١- </a:t>
            </a:r>
            <a:r>
              <a:rPr lang="ar-SA" sz="3600" b="1" u="sng" dirty="0">
                <a:solidFill>
                  <a:srgbClr val="00B050"/>
                </a:solidFill>
              </a:rPr>
              <a:t>إعتبرت العدالة مصدراً من مصادر القانون الروماني منذ القرن الثالث قبل الميلاد </a:t>
            </a:r>
            <a:r>
              <a:rPr lang="ar-SA" sz="3600" b="1" dirty="0" smtClean="0">
                <a:solidFill>
                  <a:srgbClr val="00B050"/>
                </a:solidFill>
              </a:rPr>
              <a:t>وتخلوا عن الشكليات المعقدة حيث كان ينشأ الالتزام من خلال الشكل وليس الارادة .</a:t>
            </a:r>
            <a:r>
              <a:rPr lang="ar-SA" sz="3600" b="1" dirty="0"/>
              <a:t/>
            </a:r>
            <a:br>
              <a:rPr lang="ar-SA" sz="3600" b="1" dirty="0"/>
            </a:br>
            <a:r>
              <a:rPr lang="ar-SA" sz="3600" b="1" dirty="0">
                <a:solidFill>
                  <a:srgbClr val="0070C0"/>
                </a:solidFill>
              </a:rPr>
              <a:t>٢- اعتمد بريتور الاجانب على العدالة في خلق قواعد قانون الشعب ، وأصبح القانون الروماني ينطبق على الاجانب لحمايتهم أو لحماة المتعاملين معهم .</a:t>
            </a:r>
            <a:r>
              <a:rPr lang="ar-SA" sz="3600" b="1" dirty="0"/>
              <a:t/>
            </a:r>
            <a:br>
              <a:rPr lang="ar-SA" sz="3600" b="1" dirty="0"/>
            </a:br>
            <a:r>
              <a:rPr lang="ar-SA" sz="3600" b="1" dirty="0">
                <a:solidFill>
                  <a:srgbClr val="7030A0"/>
                </a:solidFill>
              </a:rPr>
              <a:t>٣- اعتمد البريتور لمدني على العدالة في تبرير بعض النظم والقواعد </a:t>
            </a:r>
            <a:r>
              <a:rPr lang="ar-SA" sz="3600" b="1" dirty="0" smtClean="0">
                <a:solidFill>
                  <a:srgbClr val="7030A0"/>
                </a:solidFill>
              </a:rPr>
              <a:t>القانونية</a:t>
            </a:r>
            <a:r>
              <a:rPr lang="ar-SA" sz="3600" b="1" dirty="0" smtClean="0"/>
              <a:t>.</a:t>
            </a:r>
            <a:endParaRPr lang="en-US" sz="3600" b="1" dirty="0"/>
          </a:p>
        </p:txBody>
      </p:sp>
    </p:spTree>
    <p:extLst>
      <p:ext uri="{BB962C8B-B14F-4D97-AF65-F5344CB8AC3E}">
        <p14:creationId xmlns:p14="http://schemas.microsoft.com/office/powerpoint/2010/main" val="1496606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948" y="225082"/>
            <a:ext cx="11760590" cy="6428935"/>
          </a:xfrm>
        </p:spPr>
        <p:txBody>
          <a:bodyPr>
            <a:noAutofit/>
          </a:bodyPr>
          <a:lstStyle/>
          <a:p>
            <a:pPr algn="r"/>
            <a:r>
              <a:rPr lang="ar-SA" sz="2800" b="1" dirty="0">
                <a:solidFill>
                  <a:srgbClr val="C00000"/>
                </a:solidFill>
              </a:rPr>
              <a:t>٤- كان للعدالة تأثير كبير في تحقيق المساواة بين الناس في الحقوق </a:t>
            </a:r>
            <a:r>
              <a:rPr lang="ar-SA" sz="2800" b="1" dirty="0" smtClean="0">
                <a:solidFill>
                  <a:srgbClr val="C00000"/>
                </a:solidFill>
              </a:rPr>
              <a:t>والواجبات، ومن ثم الاعتراف للاجنبي بالحقوق والواجبات :</a:t>
            </a:r>
            <a:r>
              <a:rPr lang="ar-SA" sz="2800" b="1" dirty="0" smtClean="0">
                <a:solidFill>
                  <a:srgbClr val="0070C0"/>
                </a:solidFill>
              </a:rPr>
              <a:t>فاصبح رومانيا بموجب دستور كراكلا عام 212 م </a:t>
            </a:r>
            <a:r>
              <a:rPr lang="ar-SA" sz="2800" b="1" dirty="0" smtClean="0">
                <a:solidFill>
                  <a:srgbClr val="C00000"/>
                </a:solidFill>
              </a:rPr>
              <a:t>،</a:t>
            </a:r>
            <a:r>
              <a:rPr lang="ar-SA" sz="2800" b="1" u="sng" dirty="0" smtClean="0">
                <a:solidFill>
                  <a:srgbClr val="002060"/>
                </a:solidFill>
              </a:rPr>
              <a:t>وبصدور دستور جستنيان عام 305م  </a:t>
            </a:r>
            <a:r>
              <a:rPr lang="ar-SA" sz="2800" b="1" u="sng" dirty="0">
                <a:solidFill>
                  <a:srgbClr val="002060"/>
                </a:solidFill>
              </a:rPr>
              <a:t>إذ تلاشت </a:t>
            </a:r>
            <a:r>
              <a:rPr lang="ar-SA" sz="2800" b="1" u="sng" dirty="0" smtClean="0">
                <a:solidFill>
                  <a:srgbClr val="002060"/>
                </a:solidFill>
              </a:rPr>
              <a:t>تماما التفرقة </a:t>
            </a:r>
            <a:r>
              <a:rPr lang="ar-SA" sz="2800" b="1" u="sng" dirty="0">
                <a:solidFill>
                  <a:srgbClr val="002060"/>
                </a:solidFill>
              </a:rPr>
              <a:t>الطبقية </a:t>
            </a:r>
            <a:r>
              <a:rPr lang="ar-SA" sz="2800" b="1" u="sng" dirty="0" smtClean="0">
                <a:solidFill>
                  <a:srgbClr val="002060"/>
                </a:solidFill>
              </a:rPr>
              <a:t>بين الرومان والاجانب</a:t>
            </a:r>
            <a:r>
              <a:rPr lang="ar-SA" sz="2800" b="1" u="sng" dirty="0" smtClean="0">
                <a:solidFill>
                  <a:srgbClr val="C00000"/>
                </a:solidFill>
              </a:rPr>
              <a:t> </a:t>
            </a:r>
            <a:r>
              <a:rPr lang="ar-SA" sz="2800" b="1" dirty="0" smtClean="0">
                <a:solidFill>
                  <a:srgbClr val="C00000"/>
                </a:solidFill>
              </a:rPr>
              <a:t>، </a:t>
            </a:r>
            <a:r>
              <a:rPr lang="ar-SA" sz="2800" b="1" dirty="0" smtClean="0">
                <a:solidFill>
                  <a:srgbClr val="FF0000"/>
                </a:solidFill>
              </a:rPr>
              <a:t>وكذلك تلاشت التفرقة الطبقية بين الرومان انفسهم وذلك بين طبقات الاشراف والعامة التي </a:t>
            </a:r>
            <a:r>
              <a:rPr lang="ar-SA" sz="2800" b="1" dirty="0">
                <a:solidFill>
                  <a:srgbClr val="FF0000"/>
                </a:solidFill>
              </a:rPr>
              <a:t>كانت سائدة عند الرومان نزولا على اعتبارات </a:t>
            </a:r>
            <a:r>
              <a:rPr lang="ar-SA" sz="2800" b="1" dirty="0" smtClean="0">
                <a:solidFill>
                  <a:srgbClr val="FF0000"/>
                </a:solidFill>
              </a:rPr>
              <a:t>العدالة ،</a:t>
            </a:r>
            <a:r>
              <a:rPr lang="ar-SA" sz="2800" b="1" dirty="0" smtClean="0">
                <a:solidFill>
                  <a:srgbClr val="C00000"/>
                </a:solidFill>
              </a:rPr>
              <a:t> </a:t>
            </a:r>
            <a:r>
              <a:rPr lang="ar-SA" sz="2800" b="1" dirty="0" smtClean="0">
                <a:solidFill>
                  <a:srgbClr val="7030A0"/>
                </a:solidFill>
              </a:rPr>
              <a:t>وتحسين مركز الرقيق لكن ظل الرق موجودا لعدم قدرة الرومان الاستغناء عنه لوظيفته الاجتماعية والاقتصادية .</a:t>
            </a:r>
            <a:r>
              <a:rPr lang="ar-SA" sz="2800" b="1" dirty="0">
                <a:solidFill>
                  <a:srgbClr val="C00000"/>
                </a:solidFill>
              </a:rPr>
              <a:t/>
            </a:r>
            <a:br>
              <a:rPr lang="ar-SA" sz="2800" b="1" dirty="0">
                <a:solidFill>
                  <a:srgbClr val="C00000"/>
                </a:solidFill>
              </a:rPr>
            </a:br>
            <a:r>
              <a:rPr lang="ar-SA" sz="2800" b="1" dirty="0"/>
              <a:t/>
            </a:r>
            <a:br>
              <a:rPr lang="ar-SA" sz="2800" b="1" dirty="0"/>
            </a:br>
            <a:r>
              <a:rPr lang="ar-SA" sz="2800" b="1" dirty="0">
                <a:solidFill>
                  <a:srgbClr val="00B050"/>
                </a:solidFill>
              </a:rPr>
              <a:t>٥-خففت العدالة من حدة بعض النظم القانونية الرومانية مثل :</a:t>
            </a:r>
            <a:r>
              <a:rPr lang="ar-SA" sz="2800" b="1" dirty="0"/>
              <a:t/>
            </a:r>
            <a:br>
              <a:rPr lang="ar-SA" sz="2800" b="1" dirty="0"/>
            </a:br>
            <a:r>
              <a:rPr lang="ar-SA" sz="2800" b="1" dirty="0">
                <a:solidFill>
                  <a:srgbClr val="0070C0"/>
                </a:solidFill>
              </a:rPr>
              <a:t>أ – تقرير مبدأ حسن النية في التعاملات ، بعد أن كان الغش والتدليس غير مجرم ويعتبر مهارة من مهارات التعاقد .</a:t>
            </a:r>
            <a:r>
              <a:rPr lang="ar-SA" sz="2800" b="1" dirty="0"/>
              <a:t/>
            </a:r>
            <a:br>
              <a:rPr lang="ar-SA" sz="2800" b="1" dirty="0"/>
            </a:br>
            <a:r>
              <a:rPr lang="ar-SA" sz="2800" b="1" dirty="0"/>
              <a:t/>
            </a:r>
            <a:br>
              <a:rPr lang="ar-SA" sz="2800" b="1" dirty="0"/>
            </a:br>
            <a:r>
              <a:rPr lang="ar-SA" sz="2800" b="1" dirty="0">
                <a:solidFill>
                  <a:srgbClr val="002060"/>
                </a:solidFill>
              </a:rPr>
              <a:t>ب- التجاوز عن بعض الشروط الشكلية المعقدة ، سواء عند ابرامها أو عند تنفيذ الالتزامات المتولدة عنها .</a:t>
            </a:r>
            <a:r>
              <a:rPr lang="ar-SA" sz="2800" b="1" dirty="0"/>
              <a:t/>
            </a:r>
            <a:br>
              <a:rPr lang="ar-SA" sz="2800" b="1" dirty="0"/>
            </a:br>
            <a:r>
              <a:rPr lang="ar-SA" sz="2800" b="1" dirty="0"/>
              <a:t/>
            </a:r>
            <a:br>
              <a:rPr lang="ar-SA" sz="2800" b="1" dirty="0"/>
            </a:br>
            <a:r>
              <a:rPr lang="ar-SA" sz="2800" b="1" dirty="0">
                <a:solidFill>
                  <a:srgbClr val="0070C0"/>
                </a:solidFill>
              </a:rPr>
              <a:t>ج- الاكتفاء بالرضا ، أو الاعتراف بقدرة الإدارة على إنشاء بعض العقود ، مثل : البيع ، الايجار ، الشركة ، الوكالة .</a:t>
            </a:r>
            <a:endParaRPr lang="en-US" sz="2800" b="1" dirty="0">
              <a:solidFill>
                <a:srgbClr val="0070C0"/>
              </a:solidFill>
            </a:endParaRPr>
          </a:p>
        </p:txBody>
      </p:sp>
    </p:spTree>
    <p:extLst>
      <p:ext uri="{BB962C8B-B14F-4D97-AF65-F5344CB8AC3E}">
        <p14:creationId xmlns:p14="http://schemas.microsoft.com/office/powerpoint/2010/main" val="20318436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354" y="253218"/>
            <a:ext cx="11549575" cy="6604782"/>
          </a:xfrm>
        </p:spPr>
        <p:txBody>
          <a:bodyPr>
            <a:noAutofit/>
          </a:bodyPr>
          <a:lstStyle/>
          <a:p>
            <a:pPr algn="r"/>
            <a:r>
              <a:rPr lang="ar-SA" sz="2800" b="1" dirty="0">
                <a:solidFill>
                  <a:srgbClr val="0070C0"/>
                </a:solidFill>
              </a:rPr>
              <a:t>٦- الاعتراف بالقرابة الطبيعية لقائمة على قرابة الدم ، </a:t>
            </a:r>
            <a:r>
              <a:rPr lang="ar-SA" sz="2800" b="1" dirty="0">
                <a:solidFill>
                  <a:schemeClr val="accent1">
                    <a:lumMod val="75000"/>
                  </a:schemeClr>
                </a:solidFill>
              </a:rPr>
              <a:t>بعد أن كانت مبنية على أساس القرابة المدنية القائمة على أساس الاشتراك في معيشة تحت سلطة رب أسرة </a:t>
            </a:r>
            <a:r>
              <a:rPr lang="ar-SA" sz="2800" b="1" dirty="0" smtClean="0">
                <a:solidFill>
                  <a:schemeClr val="accent1">
                    <a:lumMod val="75000"/>
                  </a:schemeClr>
                </a:solidFill>
              </a:rPr>
              <a:t>واحدة والتي لم يكن يشترط فيها ان تكون ناتجة عن دم مشترك ، فكانت تنقطع عن الابن الخارج عن السلطة الابوية وتنقطع عن البنت التي تتزوج فكان يؤدي لنتائج ظالمة </a:t>
            </a:r>
            <a:r>
              <a:rPr lang="ar-SA" sz="2800" b="1" dirty="0" smtClean="0">
                <a:solidFill>
                  <a:srgbClr val="0070C0"/>
                </a:solidFill>
              </a:rPr>
              <a:t>، فبالعدالة تم تغيير الوضع فاعترفوا بالقرابة بسبب الدم الى جوار  القرابة المدنية ، الى ان زالت القرابة المدنية وحلت محلها قرابة الدم .</a:t>
            </a:r>
            <a:r>
              <a:rPr lang="ar-SA" sz="2800" b="1" dirty="0"/>
              <a:t/>
            </a:r>
            <a:br>
              <a:rPr lang="ar-SA" sz="2800" b="1" dirty="0"/>
            </a:br>
            <a:r>
              <a:rPr lang="ar-SA" sz="2800" b="1" dirty="0"/>
              <a:t/>
            </a:r>
            <a:br>
              <a:rPr lang="ar-SA" sz="2800" b="1" dirty="0"/>
            </a:br>
            <a:r>
              <a:rPr lang="ar-SA" sz="2800" b="1" dirty="0">
                <a:solidFill>
                  <a:srgbClr val="7030A0"/>
                </a:solidFill>
              </a:rPr>
              <a:t>٧ –استحداث أو خلق مبادئ </a:t>
            </a:r>
            <a:r>
              <a:rPr lang="ar-SA" sz="2800" b="1" dirty="0" smtClean="0">
                <a:solidFill>
                  <a:srgbClr val="7030A0"/>
                </a:solidFill>
              </a:rPr>
              <a:t>قانونية جديدة لم تكن معروفة عند الرومان ومن امثلة ذلك :</a:t>
            </a:r>
            <a:r>
              <a:rPr lang="ar-SA" sz="2800" b="1" dirty="0"/>
              <a:t/>
            </a:r>
            <a:br>
              <a:rPr lang="ar-SA" sz="2800" b="1" dirty="0"/>
            </a:br>
            <a:r>
              <a:rPr lang="ar-SA" sz="2800" b="1" dirty="0"/>
              <a:t>أ – تشيد قاعدة الغرم بالغنم، من </a:t>
            </a:r>
            <a:r>
              <a:rPr lang="ar-SA" sz="2800" b="1" dirty="0" smtClean="0"/>
              <a:t>يحدث </a:t>
            </a:r>
            <a:r>
              <a:rPr lang="ar-SA" sz="2800" b="1" dirty="0"/>
              <a:t>ضرر بالغير يلزم بتعويضه </a:t>
            </a:r>
            <a:r>
              <a:rPr lang="ar-SA" sz="2800" b="1" dirty="0" smtClean="0"/>
              <a:t>وجبر الضرر.</a:t>
            </a:r>
            <a:r>
              <a:rPr lang="ar-SA" sz="2800" b="1" dirty="0"/>
              <a:t/>
            </a:r>
            <a:br>
              <a:rPr lang="ar-SA" sz="2800" b="1" dirty="0"/>
            </a:br>
            <a:r>
              <a:rPr lang="ar-SA" sz="2800" b="1" dirty="0"/>
              <a:t>ب- تقرير مبدأ عدم الإثراء على حساب الغير .</a:t>
            </a:r>
            <a:br>
              <a:rPr lang="ar-SA" sz="2800" b="1" dirty="0"/>
            </a:br>
            <a:r>
              <a:rPr lang="ar-SA" sz="2800" b="1" dirty="0"/>
              <a:t>ج – تشييد نظرية الأعذار .</a:t>
            </a:r>
            <a:br>
              <a:rPr lang="ar-SA" sz="2800" b="1" dirty="0"/>
            </a:br>
            <a:r>
              <a:rPr lang="ar-SA" sz="2800" b="1" dirty="0"/>
              <a:t>د- تقرير نظرية الخطأ التعاقدي</a:t>
            </a:r>
            <a:br>
              <a:rPr lang="ar-SA" sz="2800" b="1" dirty="0"/>
            </a:br>
            <a:r>
              <a:rPr lang="ar-SA" sz="2800" b="1" dirty="0"/>
              <a:t>ه – تصنيف وتقسيم المصروفات إلى أنواع : ( مصروفات ضرورية ) ، (مصروفات نافعة ) ، ( مصروفات كمالية </a:t>
            </a:r>
            <a:r>
              <a:rPr lang="ar-SA" sz="2800" b="1" dirty="0" smtClean="0"/>
              <a:t>).</a:t>
            </a:r>
            <a:br>
              <a:rPr lang="ar-SA" sz="2800" b="1" dirty="0" smtClean="0"/>
            </a:br>
            <a:r>
              <a:rPr lang="ar-SA" sz="2800" b="1" dirty="0"/>
              <a:t/>
            </a:r>
            <a:br>
              <a:rPr lang="ar-SA" sz="2800" b="1" dirty="0"/>
            </a:br>
            <a:r>
              <a:rPr lang="ar-SA" sz="2800" b="1" dirty="0" smtClean="0">
                <a:solidFill>
                  <a:srgbClr val="C00000"/>
                </a:solidFill>
              </a:rPr>
              <a:t>٨- تفسير </a:t>
            </a:r>
            <a:r>
              <a:rPr lang="ar-SA" sz="2800" b="1" dirty="0">
                <a:solidFill>
                  <a:srgbClr val="C00000"/>
                </a:solidFill>
              </a:rPr>
              <a:t>النصوص القانونية حيث دعت إلى تطبيق وإعمال روح النص وليس حرفية النص </a:t>
            </a:r>
            <a:r>
              <a:rPr lang="ar-SA" sz="2800" b="1" dirty="0" smtClean="0">
                <a:solidFill>
                  <a:srgbClr val="C00000"/>
                </a:solidFill>
              </a:rPr>
              <a:t>والتعويل على ارادة المتعاقدين ، فساد ان العبرة بالمعاني والمقاصد في التصرفات القانونية وليس </a:t>
            </a:r>
            <a:r>
              <a:rPr lang="ar-SA" sz="2800" b="1" dirty="0" err="1" smtClean="0">
                <a:solidFill>
                  <a:srgbClr val="C00000"/>
                </a:solidFill>
              </a:rPr>
              <a:t>بالالفاظ</a:t>
            </a:r>
            <a:r>
              <a:rPr lang="ar-SA" sz="2800" b="1" dirty="0" smtClean="0">
                <a:solidFill>
                  <a:srgbClr val="C00000"/>
                </a:solidFill>
              </a:rPr>
              <a:t> والمباني .</a:t>
            </a:r>
            <a:endParaRPr lang="en-US" sz="2800" b="1" dirty="0">
              <a:solidFill>
                <a:srgbClr val="C00000"/>
              </a:solidFill>
            </a:endParaRPr>
          </a:p>
        </p:txBody>
      </p:sp>
    </p:spTree>
    <p:extLst>
      <p:ext uri="{BB962C8B-B14F-4D97-AF65-F5344CB8AC3E}">
        <p14:creationId xmlns:p14="http://schemas.microsoft.com/office/powerpoint/2010/main" val="10883875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489" y="548640"/>
            <a:ext cx="11437033" cy="6077243"/>
          </a:xfrm>
        </p:spPr>
        <p:txBody>
          <a:bodyPr>
            <a:normAutofit/>
          </a:bodyPr>
          <a:lstStyle/>
          <a:p>
            <a:pPr algn="r"/>
            <a:r>
              <a:rPr lang="ar-SA" b="1" dirty="0"/>
              <a:t> وفي ضوء ما سبق يمكن القول بأن </a:t>
            </a:r>
            <a:r>
              <a:rPr lang="ar-SA" b="1" u="sng" dirty="0">
                <a:solidFill>
                  <a:srgbClr val="0070C0"/>
                </a:solidFill>
              </a:rPr>
              <a:t>العدالة قد خلصت القانون الروماني من الكثير من شكلياته و طوعته بطريقة استطاع الرومان من خلالها على التغلب على الجمود وضيق الافق الذي كان فاحشا في قانون الالواح الاثني عشر </a:t>
            </a:r>
            <a:r>
              <a:rPr lang="ar-SA" b="1" dirty="0"/>
              <a:t>.</a:t>
            </a:r>
            <a:br>
              <a:rPr lang="ar-SA" b="1" dirty="0"/>
            </a:br>
            <a:r>
              <a:rPr lang="ar-SA" b="1" dirty="0"/>
              <a:t/>
            </a:r>
            <a:br>
              <a:rPr lang="ar-SA" b="1" dirty="0"/>
            </a:br>
            <a:r>
              <a:rPr lang="ar-SA" b="1" u="sng" dirty="0" smtClean="0">
                <a:solidFill>
                  <a:srgbClr val="00B050"/>
                </a:solidFill>
              </a:rPr>
              <a:t>فالعدالة </a:t>
            </a:r>
            <a:r>
              <a:rPr lang="ar-SA" b="1" u="sng" dirty="0">
                <a:solidFill>
                  <a:srgbClr val="00B050"/>
                </a:solidFill>
              </a:rPr>
              <a:t>وسيلة من وسائل تطور القاعدة القانونية ، هي التي مهدت لانطلاق هذا القانون نحو العالمية </a:t>
            </a:r>
            <a:r>
              <a:rPr lang="ar-SA" b="1" dirty="0"/>
              <a:t>.</a:t>
            </a:r>
            <a:endParaRPr lang="en-US" b="1" dirty="0"/>
          </a:p>
        </p:txBody>
      </p:sp>
    </p:spTree>
    <p:extLst>
      <p:ext uri="{BB962C8B-B14F-4D97-AF65-F5344CB8AC3E}">
        <p14:creationId xmlns:p14="http://schemas.microsoft.com/office/powerpoint/2010/main" val="894374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5"/>
          <p:cNvSpPr>
            <a:spLocks noGrp="1"/>
          </p:cNvSpPr>
          <p:nvPr>
            <p:ph type="title"/>
          </p:nvPr>
        </p:nvSpPr>
        <p:spPr/>
        <p:txBody>
          <a:bodyPr>
            <a:normAutofit/>
          </a:bodyPr>
          <a:lstStyle/>
          <a:p>
            <a:pPr algn="ctr"/>
            <a:r>
              <a:rPr lang="ar-SA"/>
              <a:t> </a:t>
            </a:r>
            <a:r>
              <a:rPr lang="ar-SA" sz="4000" cap="none">
                <a:solidFill>
                  <a:schemeClr val="accent2">
                    <a:lumMod val="75000"/>
                  </a:schemeClr>
                </a:solidFill>
              </a:rPr>
              <a:t> </a:t>
            </a:r>
            <a:endParaRPr lang="en-US" sz="4000" dirty="0">
              <a:solidFill>
                <a:schemeClr val="accent2">
                  <a:lumMod val="75000"/>
                </a:schemeClr>
              </a:solidFill>
            </a:endParaRPr>
          </a:p>
        </p:txBody>
      </p:sp>
      <p:sp>
        <p:nvSpPr>
          <p:cNvPr id="10" name="Rectangle 9"/>
          <p:cNvSpPr/>
          <p:nvPr/>
        </p:nvSpPr>
        <p:spPr>
          <a:xfrm>
            <a:off x="1755716" y="1681843"/>
            <a:ext cx="9347713" cy="3785652"/>
          </a:xfrm>
          <a:prstGeom prst="rect">
            <a:avLst/>
          </a:prstGeom>
          <a:noFill/>
        </p:spPr>
        <p:txBody>
          <a:bodyPr wrap="square" lIns="91440" tIns="45720" rIns="91440" bIns="45720">
            <a:spAutoFit/>
          </a:bodyPr>
          <a:lstStyle/>
          <a:p>
            <a:pPr algn="ctr"/>
            <a:r>
              <a:rPr lang="ar-SA" sz="4800" b="1" cap="none" spc="0" dirty="0">
                <a:ln w="22225">
                  <a:solidFill>
                    <a:schemeClr val="accent2"/>
                  </a:solidFill>
                  <a:prstDash val="solid"/>
                </a:ln>
                <a:solidFill>
                  <a:schemeClr val="accent2">
                    <a:lumMod val="40000"/>
                    <a:lumOff val="60000"/>
                  </a:schemeClr>
                </a:solidFill>
                <a:effectLst/>
              </a:rPr>
              <a:t>١- ماهية العدالة .</a:t>
            </a:r>
          </a:p>
          <a:p>
            <a:pPr algn="ctr"/>
            <a:r>
              <a:rPr lang="ar-SA" sz="4800" b="1" dirty="0">
                <a:ln w="22225">
                  <a:solidFill>
                    <a:schemeClr val="accent2"/>
                  </a:solidFill>
                  <a:prstDash val="solid"/>
                </a:ln>
                <a:solidFill>
                  <a:schemeClr val="accent2">
                    <a:lumMod val="40000"/>
                    <a:lumOff val="60000"/>
                  </a:schemeClr>
                </a:solidFill>
              </a:rPr>
              <a:t>٢- دور العدالة في القانون الروماني .</a:t>
            </a:r>
          </a:p>
          <a:p>
            <a:pPr algn="ctr"/>
            <a:r>
              <a:rPr lang="ar-SA" sz="4800" b="1" cap="none" spc="0" dirty="0">
                <a:ln w="22225">
                  <a:solidFill>
                    <a:schemeClr val="accent2"/>
                  </a:solidFill>
                  <a:prstDash val="solid"/>
                </a:ln>
                <a:solidFill>
                  <a:schemeClr val="accent2">
                    <a:lumMod val="40000"/>
                    <a:lumOff val="60000"/>
                  </a:schemeClr>
                </a:solidFill>
                <a:effectLst/>
              </a:rPr>
              <a:t>٣- </a:t>
            </a:r>
            <a:r>
              <a:rPr lang="ar-SA" sz="4800" b="1" dirty="0">
                <a:ln w="22225">
                  <a:solidFill>
                    <a:schemeClr val="accent2"/>
                  </a:solidFill>
                  <a:prstDash val="solid"/>
                </a:ln>
                <a:solidFill>
                  <a:schemeClr val="accent2">
                    <a:lumMod val="40000"/>
                    <a:lumOff val="60000"/>
                  </a:schemeClr>
                </a:solidFill>
              </a:rPr>
              <a:t> دور العدالة في القانون الإنجليزي</a:t>
            </a:r>
          </a:p>
          <a:p>
            <a:pPr algn="ctr"/>
            <a:r>
              <a:rPr lang="ar-SA" sz="4800" b="1" cap="none" spc="0" dirty="0">
                <a:ln w="22225">
                  <a:solidFill>
                    <a:schemeClr val="accent2"/>
                  </a:solidFill>
                  <a:prstDash val="solid"/>
                </a:ln>
                <a:solidFill>
                  <a:schemeClr val="accent2">
                    <a:lumMod val="40000"/>
                    <a:lumOff val="60000"/>
                  </a:schemeClr>
                </a:solidFill>
                <a:effectLst/>
              </a:rPr>
              <a:t>٤-</a:t>
            </a:r>
            <a:r>
              <a:rPr lang="ar-SA" sz="4800" b="1" dirty="0">
                <a:ln w="22225">
                  <a:solidFill>
                    <a:schemeClr val="accent2"/>
                  </a:solidFill>
                  <a:prstDash val="solid"/>
                </a:ln>
                <a:solidFill>
                  <a:schemeClr val="accent2">
                    <a:lumMod val="40000"/>
                    <a:lumOff val="60000"/>
                  </a:schemeClr>
                </a:solidFill>
              </a:rPr>
              <a:t> دور العدالة في الشريعة الإسلامية .</a:t>
            </a:r>
          </a:p>
          <a:p>
            <a:pPr algn="ctr"/>
            <a:r>
              <a:rPr lang="ar-SA" sz="4800" b="1" cap="none" spc="0" dirty="0">
                <a:ln w="22225">
                  <a:solidFill>
                    <a:schemeClr val="accent2"/>
                  </a:solidFill>
                  <a:prstDash val="solid"/>
                </a:ln>
                <a:solidFill>
                  <a:schemeClr val="accent2">
                    <a:lumMod val="40000"/>
                    <a:lumOff val="60000"/>
                  </a:schemeClr>
                </a:solidFill>
                <a:effectLst/>
              </a:rPr>
              <a:t>٥- </a:t>
            </a:r>
            <a:r>
              <a:rPr lang="ar-SA" sz="4800" b="1" dirty="0">
                <a:ln w="22225">
                  <a:solidFill>
                    <a:schemeClr val="accent2"/>
                  </a:solidFill>
                  <a:prstDash val="solid"/>
                </a:ln>
                <a:solidFill>
                  <a:schemeClr val="accent2">
                    <a:lumMod val="40000"/>
                    <a:lumOff val="60000"/>
                  </a:schemeClr>
                </a:solidFill>
              </a:rPr>
              <a:t> دور العدالة في القانون الحديث .</a:t>
            </a:r>
            <a:endParaRPr lang="ar-SA" sz="4800" b="1" cap="none" spc="0" dirty="0">
              <a:ln w="22225">
                <a:solidFill>
                  <a:schemeClr val="accent2"/>
                </a:solidFill>
                <a:prstDash val="solid"/>
              </a:ln>
              <a:solidFill>
                <a:schemeClr val="accent2">
                  <a:lumMod val="40000"/>
                  <a:lumOff val="60000"/>
                </a:schemeClr>
              </a:solidFill>
              <a:effectLst/>
            </a:endParaRPr>
          </a:p>
        </p:txBody>
      </p:sp>
      <p:sp>
        <p:nvSpPr>
          <p:cNvPr id="11" name="Title 5"/>
          <p:cNvSpPr txBox="1">
            <a:spLocks/>
          </p:cNvSpPr>
          <p:nvPr/>
        </p:nvSpPr>
        <p:spPr>
          <a:xfrm>
            <a:off x="1697228" y="1225296"/>
            <a:ext cx="9281160" cy="3842004"/>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8000" b="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ctr"/>
            <a:r>
              <a:rPr lang="ar-SA" dirty="0"/>
              <a:t> </a:t>
            </a:r>
            <a:r>
              <a:rPr lang="ar-SA" sz="4000" cap="none" dirty="0">
                <a:solidFill>
                  <a:schemeClr val="accent2">
                    <a:lumMod val="75000"/>
                  </a:schemeClr>
                </a:solidFill>
              </a:rPr>
              <a:t> </a:t>
            </a:r>
            <a:endParaRPr lang="en-US" sz="4000" dirty="0">
              <a:solidFill>
                <a:schemeClr val="accent2">
                  <a:lumMod val="75000"/>
                </a:schemeClr>
              </a:solidFill>
            </a:endParaRPr>
          </a:p>
        </p:txBody>
      </p:sp>
    </p:spTree>
    <p:extLst>
      <p:ext uri="{BB962C8B-B14F-4D97-AF65-F5344CB8AC3E}">
        <p14:creationId xmlns:p14="http://schemas.microsoft.com/office/powerpoint/2010/main" val="180028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circle(in)">
                                      <p:cBhvr>
                                        <p:cTn id="7" dur="2000"/>
                                        <p:tgtEl>
                                          <p:spTgt spid="10">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10">
                                            <p:txEl>
                                              <p:pRg st="1" end="1"/>
                                            </p:txEl>
                                          </p:spTgt>
                                        </p:tgtEl>
                                        <p:attrNameLst>
                                          <p:attrName>style.visibility</p:attrName>
                                        </p:attrNameLst>
                                      </p:cBhvr>
                                      <p:to>
                                        <p:strVal val="visible"/>
                                      </p:to>
                                    </p:set>
                                    <p:animEffect transition="in" filter="circle(in)">
                                      <p:cBhvr>
                                        <p:cTn id="10" dur="2000"/>
                                        <p:tgtEl>
                                          <p:spTgt spid="10">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animEffect transition="in" filter="circle(in)">
                                      <p:cBhvr>
                                        <p:cTn id="13" dur="2000"/>
                                        <p:tgtEl>
                                          <p:spTgt spid="10">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10">
                                            <p:txEl>
                                              <p:pRg st="3" end="3"/>
                                            </p:txEl>
                                          </p:spTgt>
                                        </p:tgtEl>
                                        <p:attrNameLst>
                                          <p:attrName>style.visibility</p:attrName>
                                        </p:attrNameLst>
                                      </p:cBhvr>
                                      <p:to>
                                        <p:strVal val="visible"/>
                                      </p:to>
                                    </p:set>
                                    <p:animEffect transition="in" filter="circle(in)">
                                      <p:cBhvr>
                                        <p:cTn id="16" dur="2000"/>
                                        <p:tgtEl>
                                          <p:spTgt spid="10">
                                            <p:txEl>
                                              <p:pRg st="3" end="3"/>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animEffect transition="in" filter="circle(in)">
                                      <p:cBhvr>
                                        <p:cTn id="19" dur="20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286" y="267286"/>
            <a:ext cx="11633982" cy="6302326"/>
          </a:xfrm>
        </p:spPr>
        <p:txBody>
          <a:bodyPr>
            <a:noAutofit/>
          </a:bodyPr>
          <a:lstStyle/>
          <a:p>
            <a:pPr algn="r"/>
            <a:r>
              <a:rPr lang="ar-SA" sz="2800" b="1" dirty="0"/>
              <a:t>دور العدالة في القانون الانجليزي.</a:t>
            </a:r>
            <a:br>
              <a:rPr lang="ar-SA" sz="2800" b="1" dirty="0"/>
            </a:br>
            <a:r>
              <a:rPr lang="ar-SA" sz="2800" b="1" u="sng" dirty="0" smtClean="0">
                <a:solidFill>
                  <a:srgbClr val="00B050"/>
                </a:solidFill>
              </a:rPr>
              <a:t>أولا </a:t>
            </a:r>
            <a:r>
              <a:rPr lang="ar-SA" sz="2800" b="1" u="sng" dirty="0">
                <a:solidFill>
                  <a:srgbClr val="00B050"/>
                </a:solidFill>
              </a:rPr>
              <a:t>: جمود القانون العادي </a:t>
            </a:r>
            <a:r>
              <a:rPr lang="ar-SA" sz="2800" b="1" u="sng" dirty="0" smtClean="0">
                <a:solidFill>
                  <a:srgbClr val="00B050"/>
                </a:solidFill>
              </a:rPr>
              <a:t>:</a:t>
            </a:r>
            <a:br>
              <a:rPr lang="ar-SA" sz="2800" b="1" u="sng" dirty="0" smtClean="0">
                <a:solidFill>
                  <a:srgbClr val="00B050"/>
                </a:solidFill>
              </a:rPr>
            </a:br>
            <a:r>
              <a:rPr lang="ar-SA" sz="2800" b="1" dirty="0"/>
              <a:t/>
            </a:r>
            <a:br>
              <a:rPr lang="ar-SA" sz="2800" b="1" dirty="0"/>
            </a:br>
            <a:r>
              <a:rPr lang="ar-SA" sz="2800" b="1" dirty="0">
                <a:solidFill>
                  <a:srgbClr val="FF0000"/>
                </a:solidFill>
              </a:rPr>
              <a:t>ظهر القانون العادي وأصبح واقعا في المجتمع الانجليزي ، خاصة بعد ما استطاعت </a:t>
            </a:r>
            <a:r>
              <a:rPr lang="ar-SA" sz="2800" b="1" dirty="0" smtClean="0">
                <a:solidFill>
                  <a:srgbClr val="FF0000"/>
                </a:solidFill>
              </a:rPr>
              <a:t>المحاكم </a:t>
            </a:r>
            <a:r>
              <a:rPr lang="ar-SA" sz="2800" b="1" dirty="0">
                <a:solidFill>
                  <a:srgbClr val="FF0000"/>
                </a:solidFill>
              </a:rPr>
              <a:t>الملكية ابتلاع اختصاصات المحاكم الأخرى ،</a:t>
            </a:r>
            <a:r>
              <a:rPr lang="ar-SA" sz="2800" b="1" dirty="0"/>
              <a:t/>
            </a:r>
            <a:br>
              <a:rPr lang="ar-SA" sz="2800" b="1" dirty="0"/>
            </a:br>
            <a:r>
              <a:rPr lang="ar-SA" sz="2800" b="1" dirty="0" smtClean="0"/>
              <a:t/>
            </a:r>
            <a:br>
              <a:rPr lang="ar-SA" sz="2800" b="1" dirty="0" smtClean="0"/>
            </a:br>
            <a:r>
              <a:rPr lang="ar-SA" sz="2800" b="1" dirty="0" smtClean="0">
                <a:solidFill>
                  <a:srgbClr val="7030A0"/>
                </a:solidFill>
              </a:rPr>
              <a:t>وقد </a:t>
            </a:r>
            <a:r>
              <a:rPr lang="ar-SA" sz="2800" b="1" dirty="0">
                <a:solidFill>
                  <a:srgbClr val="7030A0"/>
                </a:solidFill>
              </a:rPr>
              <a:t>لعبت العدالة دورا كبيرا في تكوين الكثير من النظريات والمبادئ القانونية والذي سميت عند الانجليز بقانون </a:t>
            </a:r>
            <a:r>
              <a:rPr lang="ar-SA" sz="2800" b="1" dirty="0" smtClean="0">
                <a:solidFill>
                  <a:srgbClr val="7030A0"/>
                </a:solidFill>
              </a:rPr>
              <a:t>العدالة </a:t>
            </a:r>
            <a:r>
              <a:rPr lang="ar-SA" sz="2800" b="1" dirty="0">
                <a:solidFill>
                  <a:srgbClr val="7030A0"/>
                </a:solidFill>
              </a:rPr>
              <a:t>لتميزه عن القانون العادي الذي كان مطبقا عند الانجليز .</a:t>
            </a:r>
            <a:r>
              <a:rPr lang="ar-SA" sz="2800" b="1" dirty="0"/>
              <a:t/>
            </a:r>
            <a:br>
              <a:rPr lang="ar-SA" sz="2800" b="1" dirty="0"/>
            </a:br>
            <a:r>
              <a:rPr lang="ar-SA" sz="2800" b="1" dirty="0"/>
              <a:t/>
            </a:r>
            <a:br>
              <a:rPr lang="ar-SA" sz="2800" b="1" dirty="0"/>
            </a:br>
            <a:r>
              <a:rPr lang="ar-SA" sz="2800" b="1" dirty="0">
                <a:solidFill>
                  <a:srgbClr val="0070C0"/>
                </a:solidFill>
              </a:rPr>
              <a:t>وقد استطاع الانجليز تحت تأثيرالعدالة تهميش القانون العادي ، نظرا لجموده وعدم مجاراته للواقع </a:t>
            </a:r>
            <a:r>
              <a:rPr lang="ar-SA" sz="2800" b="1" dirty="0" smtClean="0">
                <a:solidFill>
                  <a:srgbClr val="0070C0"/>
                </a:solidFill>
              </a:rPr>
              <a:t>والتطورات </a:t>
            </a:r>
            <a:r>
              <a:rPr lang="ar-SA" sz="2800" b="1" dirty="0">
                <a:solidFill>
                  <a:srgbClr val="0070C0"/>
                </a:solidFill>
              </a:rPr>
              <a:t>التي أصابت المجتمع الإنجليزي </a:t>
            </a:r>
            <a:r>
              <a:rPr lang="ar-SA" sz="2800" b="1" dirty="0" smtClean="0"/>
              <a:t>.</a:t>
            </a:r>
            <a:br>
              <a:rPr lang="ar-SA" sz="2800" b="1" dirty="0" smtClean="0"/>
            </a:br>
            <a:r>
              <a:rPr lang="ar-SA" sz="2800" b="1" dirty="0" smtClean="0"/>
              <a:t/>
            </a:r>
            <a:br>
              <a:rPr lang="ar-SA" sz="2800" b="1" dirty="0" smtClean="0"/>
            </a:br>
            <a:r>
              <a:rPr lang="ar-SA" sz="2800" b="1" dirty="0" smtClean="0"/>
              <a:t>واثرت العدالة في القانون الانجليزي فاطلق مصطلح العدالة ، لان القانون العادي اصيب بالجمود فلم يعد صالحا بسبب :</a:t>
            </a:r>
            <a:br>
              <a:rPr lang="ar-SA" sz="2800" b="1" dirty="0" smtClean="0"/>
            </a:br>
            <a:r>
              <a:rPr lang="ar-SA" sz="2800" b="1" dirty="0" smtClean="0">
                <a:solidFill>
                  <a:srgbClr val="C00000"/>
                </a:solidFill>
              </a:rPr>
              <a:t>-- تقديس السوابق القضائية .</a:t>
            </a:r>
            <a:br>
              <a:rPr lang="ar-SA" sz="2800" b="1" dirty="0" smtClean="0">
                <a:solidFill>
                  <a:srgbClr val="C00000"/>
                </a:solidFill>
              </a:rPr>
            </a:br>
            <a:r>
              <a:rPr lang="ar-SA" sz="2800" b="1" dirty="0" smtClean="0">
                <a:solidFill>
                  <a:srgbClr val="C00000"/>
                </a:solidFill>
              </a:rPr>
              <a:t>-- ندرة تدخل المشرع الانجليزي .</a:t>
            </a:r>
            <a:br>
              <a:rPr lang="ar-SA" sz="2800" b="1" dirty="0" smtClean="0">
                <a:solidFill>
                  <a:srgbClr val="C00000"/>
                </a:solidFill>
              </a:rPr>
            </a:br>
            <a:r>
              <a:rPr lang="ar-SA" sz="2800" b="1" dirty="0" smtClean="0">
                <a:solidFill>
                  <a:srgbClr val="C00000"/>
                </a:solidFill>
              </a:rPr>
              <a:t>-- عدم الاستعانة باحكام القانون الكنسي </a:t>
            </a:r>
            <a:r>
              <a:rPr lang="ar-SA" sz="2800" b="1" dirty="0" smtClean="0"/>
              <a:t>.</a:t>
            </a:r>
            <a:endParaRPr lang="en-US" sz="2800" b="1" dirty="0"/>
          </a:p>
        </p:txBody>
      </p:sp>
    </p:spTree>
    <p:extLst>
      <p:ext uri="{BB962C8B-B14F-4D97-AF65-F5344CB8AC3E}">
        <p14:creationId xmlns:p14="http://schemas.microsoft.com/office/powerpoint/2010/main" val="937357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084" y="267286"/>
            <a:ext cx="11966916" cy="6217920"/>
          </a:xfrm>
        </p:spPr>
        <p:txBody>
          <a:bodyPr>
            <a:noAutofit/>
          </a:bodyPr>
          <a:lstStyle/>
          <a:p>
            <a:pPr algn="r"/>
            <a:r>
              <a:rPr lang="ar-SA" sz="3600" b="1" dirty="0" smtClean="0"/>
              <a:t/>
            </a:r>
            <a:br>
              <a:rPr lang="ar-SA" sz="3600" b="1" dirty="0" smtClean="0"/>
            </a:br>
            <a:r>
              <a:rPr lang="ar-SA" sz="3600" b="1" dirty="0" smtClean="0"/>
              <a:t>ثانيا </a:t>
            </a:r>
            <a:r>
              <a:rPr lang="ar-SA" sz="3600" b="1" dirty="0"/>
              <a:t>: نشأة قانون العدالة </a:t>
            </a:r>
            <a:r>
              <a:rPr lang="ar-SA" sz="3600" b="1" dirty="0" smtClean="0"/>
              <a:t>:</a:t>
            </a:r>
            <a:r>
              <a:rPr lang="ar-SA" sz="3600" b="1" dirty="0"/>
              <a:t/>
            </a:r>
            <a:br>
              <a:rPr lang="ar-SA" sz="3600" b="1" dirty="0"/>
            </a:br>
            <a:r>
              <a:rPr lang="ar-SA" sz="3600" b="1" dirty="0">
                <a:solidFill>
                  <a:srgbClr val="FF0000"/>
                </a:solidFill>
              </a:rPr>
              <a:t>لقد نشأ قانون العدالة عند الانجليز عبر خطوات استغرقت مدى زمني ليس بالقليل ، ويمكن عرض هذه الخطوات بإيجاز :</a:t>
            </a:r>
            <a:r>
              <a:rPr lang="ar-SA" sz="3600" b="1" dirty="0"/>
              <a:t/>
            </a:r>
            <a:br>
              <a:rPr lang="ar-SA" sz="3600" b="1" dirty="0"/>
            </a:br>
            <a:r>
              <a:rPr lang="ar-SA" sz="3600" b="1" dirty="0"/>
              <a:t/>
            </a:r>
            <a:br>
              <a:rPr lang="ar-SA" sz="3600" b="1" dirty="0"/>
            </a:br>
            <a:r>
              <a:rPr lang="ar-SA" sz="3600" b="1" u="sng" dirty="0">
                <a:solidFill>
                  <a:srgbClr val="0070C0"/>
                </a:solidFill>
              </a:rPr>
              <a:t>الخطوة الأولى : </a:t>
            </a:r>
            <a:r>
              <a:rPr lang="ar-SA" sz="3600" b="1" u="sng" dirty="0" smtClean="0">
                <a:solidFill>
                  <a:srgbClr val="0070C0"/>
                </a:solidFill>
              </a:rPr>
              <a:t> </a:t>
            </a:r>
            <a:r>
              <a:rPr lang="ar-SA" sz="3600" b="1" dirty="0" smtClean="0">
                <a:solidFill>
                  <a:srgbClr val="00B050"/>
                </a:solidFill>
              </a:rPr>
              <a:t>( </a:t>
            </a:r>
            <a:r>
              <a:rPr lang="ar-SA" sz="3600" b="1" dirty="0">
                <a:solidFill>
                  <a:srgbClr val="00B050"/>
                </a:solidFill>
              </a:rPr>
              <a:t>مجلس الملك ) </a:t>
            </a:r>
            <a:r>
              <a:rPr lang="ar-SA" sz="3600" b="1" dirty="0"/>
              <a:t>: </a:t>
            </a:r>
            <a:r>
              <a:rPr lang="ar-SA" sz="3600" b="1" dirty="0">
                <a:solidFill>
                  <a:srgbClr val="7030A0"/>
                </a:solidFill>
              </a:rPr>
              <a:t>كان للملك مجلس خاصا يستشير في كافة أمور الدولة ، وكان يتألف هذا المجلس من عددا من الأعضاء ، وكان يتم </a:t>
            </a:r>
            <a:r>
              <a:rPr lang="ar-SA" sz="3600" b="1" dirty="0" smtClean="0">
                <a:solidFill>
                  <a:srgbClr val="7030A0"/>
                </a:solidFill>
              </a:rPr>
              <a:t>اختيار </a:t>
            </a:r>
            <a:r>
              <a:rPr lang="ar-SA" sz="3600" b="1" dirty="0">
                <a:solidFill>
                  <a:srgbClr val="7030A0"/>
                </a:solidFill>
              </a:rPr>
              <a:t>رئيس المجلس من بين كبار رجال الدين </a:t>
            </a:r>
            <a:r>
              <a:rPr lang="ar-SA" sz="3600" b="1" dirty="0"/>
              <a:t>.</a:t>
            </a:r>
            <a:br>
              <a:rPr lang="ar-SA" sz="3600" b="1" dirty="0"/>
            </a:br>
            <a:r>
              <a:rPr lang="ar-SA" sz="3600" b="1" dirty="0"/>
              <a:t> </a:t>
            </a:r>
            <a:br>
              <a:rPr lang="ar-SA" sz="3600" b="1" dirty="0"/>
            </a:br>
            <a:r>
              <a:rPr lang="ar-SA" sz="3600" b="1" u="sng" dirty="0">
                <a:solidFill>
                  <a:srgbClr val="0070C0"/>
                </a:solidFill>
              </a:rPr>
              <a:t>الخطوة الثانية : </a:t>
            </a:r>
            <a:r>
              <a:rPr lang="ar-SA" sz="3600" b="1" dirty="0"/>
              <a:t>اختيار رئيس المجلس </a:t>
            </a:r>
            <a:r>
              <a:rPr lang="ar-SA" sz="3600" b="1" u="sng" dirty="0">
                <a:solidFill>
                  <a:srgbClr val="00B050"/>
                </a:solidFill>
              </a:rPr>
              <a:t>( مستشار الملك ) </a:t>
            </a:r>
            <a:r>
              <a:rPr lang="ar-SA" sz="3600" b="1" dirty="0">
                <a:solidFill>
                  <a:srgbClr val="C00000"/>
                </a:solidFill>
              </a:rPr>
              <a:t>من بين كبار رجال القانون  :</a:t>
            </a:r>
            <a:br>
              <a:rPr lang="ar-SA" sz="3600" b="1" dirty="0">
                <a:solidFill>
                  <a:srgbClr val="C00000"/>
                </a:solidFill>
              </a:rPr>
            </a:br>
            <a:r>
              <a:rPr lang="ar-SA" sz="3600" b="1" dirty="0">
                <a:solidFill>
                  <a:srgbClr val="C00000"/>
                </a:solidFill>
              </a:rPr>
              <a:t>ولم يكن لرئيس المجلس بداية الأمر أية اختصاصات قانونية أو قضائية لأن ولاية القضاء كانت آنذاك في اختصاص المحاكم العادية </a:t>
            </a:r>
            <a:r>
              <a:rPr lang="ar-SA" sz="3600" b="1" dirty="0"/>
              <a:t>.</a:t>
            </a:r>
            <a:br>
              <a:rPr lang="ar-SA" sz="3600" b="1" dirty="0"/>
            </a:br>
            <a:r>
              <a:rPr lang="ar-SA" sz="3600" b="1" dirty="0"/>
              <a:t> </a:t>
            </a:r>
            <a:endParaRPr lang="en-US" sz="3600" b="1" dirty="0"/>
          </a:p>
        </p:txBody>
      </p:sp>
    </p:spTree>
    <p:extLst>
      <p:ext uri="{BB962C8B-B14F-4D97-AF65-F5344CB8AC3E}">
        <p14:creationId xmlns:p14="http://schemas.microsoft.com/office/powerpoint/2010/main" val="16453478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880"/>
            <a:ext cx="12191999" cy="6675120"/>
          </a:xfrm>
        </p:spPr>
        <p:txBody>
          <a:bodyPr>
            <a:noAutofit/>
          </a:bodyPr>
          <a:lstStyle/>
          <a:p>
            <a:pPr algn="r"/>
            <a:r>
              <a:rPr lang="ar-SA" sz="4000" b="1" u="sng" dirty="0" smtClean="0">
                <a:solidFill>
                  <a:srgbClr val="0070C0"/>
                </a:solidFill>
              </a:rPr>
              <a:t/>
            </a:r>
            <a:br>
              <a:rPr lang="ar-SA" sz="4000" b="1" u="sng" dirty="0" smtClean="0">
                <a:solidFill>
                  <a:srgbClr val="0070C0"/>
                </a:solidFill>
              </a:rPr>
            </a:br>
            <a:r>
              <a:rPr lang="ar-SA" sz="4000" b="1" u="sng" dirty="0" smtClean="0">
                <a:solidFill>
                  <a:srgbClr val="0070C0"/>
                </a:solidFill>
              </a:rPr>
              <a:t>الخطوة </a:t>
            </a:r>
            <a:r>
              <a:rPr lang="ar-SA" sz="4000" b="1" u="sng" dirty="0">
                <a:solidFill>
                  <a:srgbClr val="0070C0"/>
                </a:solidFill>
              </a:rPr>
              <a:t>الثالثة : </a:t>
            </a:r>
            <a:r>
              <a:rPr lang="ar-SA" sz="4000" b="1" u="sng" dirty="0">
                <a:solidFill>
                  <a:srgbClr val="00B050"/>
                </a:solidFill>
              </a:rPr>
              <a:t>اختصاص رئيس المجلس ( مستشار الملك ) بإبدء المشورة القانونية </a:t>
            </a:r>
            <a:r>
              <a:rPr lang="ar-SA" sz="4000" b="1" dirty="0"/>
              <a:t>:</a:t>
            </a:r>
            <a:br>
              <a:rPr lang="ar-SA" sz="4000" b="1" dirty="0"/>
            </a:br>
            <a:r>
              <a:rPr lang="ar-SA" sz="4000" b="1" dirty="0">
                <a:solidFill>
                  <a:srgbClr val="C00000"/>
                </a:solidFill>
              </a:rPr>
              <a:t>بدأ الملك اعتبار من بداية القرن الثالث عشر ، يحيل إلى رئيس </a:t>
            </a:r>
            <a:r>
              <a:rPr lang="ar-SA" sz="4000" b="1" dirty="0" smtClean="0">
                <a:solidFill>
                  <a:srgbClr val="C00000"/>
                </a:solidFill>
              </a:rPr>
              <a:t>المجلس </a:t>
            </a:r>
            <a:r>
              <a:rPr lang="ar-SA" sz="4000" b="1" dirty="0">
                <a:solidFill>
                  <a:srgbClr val="C00000"/>
                </a:solidFill>
              </a:rPr>
              <a:t>الشكاوى التي كانت ترد إليه من الأفراد ، وذلك لإبداء الرأي القانوني حيالها ورفعة الملك </a:t>
            </a:r>
            <a:r>
              <a:rPr lang="ar-SA" sz="4000" b="1" dirty="0"/>
              <a:t>.</a:t>
            </a:r>
            <a:br>
              <a:rPr lang="ar-SA" sz="4000" b="1" dirty="0"/>
            </a:br>
            <a:r>
              <a:rPr lang="ar-SA" sz="4000" b="1" dirty="0"/>
              <a:t/>
            </a:r>
            <a:br>
              <a:rPr lang="ar-SA" sz="4000" b="1" dirty="0"/>
            </a:br>
            <a:r>
              <a:rPr lang="ar-SA" sz="4000" b="1" u="sng" dirty="0" smtClean="0">
                <a:solidFill>
                  <a:srgbClr val="0070C0"/>
                </a:solidFill>
              </a:rPr>
              <a:t>الخطوة </a:t>
            </a:r>
            <a:r>
              <a:rPr lang="ar-SA" sz="4000" b="1" u="sng" dirty="0">
                <a:solidFill>
                  <a:srgbClr val="0070C0"/>
                </a:solidFill>
              </a:rPr>
              <a:t>الرابعة : </a:t>
            </a:r>
            <a:r>
              <a:rPr lang="ar-SA" sz="4000" b="1" u="sng" dirty="0">
                <a:solidFill>
                  <a:srgbClr val="00B050"/>
                </a:solidFill>
              </a:rPr>
              <a:t>الوقوف عل أسباب تقديم الشكاوى </a:t>
            </a:r>
            <a:r>
              <a:rPr lang="ar-SA" sz="4000" b="1" u="sng" dirty="0" smtClean="0">
                <a:solidFill>
                  <a:srgbClr val="00B050"/>
                </a:solidFill>
              </a:rPr>
              <a:t>: </a:t>
            </a:r>
            <a:r>
              <a:rPr lang="ar-SA" sz="4000" b="1" u="sng" dirty="0" smtClean="0">
                <a:solidFill>
                  <a:schemeClr val="tx1"/>
                </a:solidFill>
              </a:rPr>
              <a:t>فكان المستشار يفحص الشكاوي وبيان سببها </a:t>
            </a:r>
            <a:r>
              <a:rPr lang="ar-SA" sz="4000" b="1" u="sng" dirty="0">
                <a:solidFill>
                  <a:schemeClr val="tx1"/>
                </a:solidFill>
              </a:rPr>
              <a:t> </a:t>
            </a:r>
            <a:r>
              <a:rPr lang="ar-SA" sz="4000" b="1" u="sng" dirty="0" smtClean="0">
                <a:solidFill>
                  <a:schemeClr val="tx1"/>
                </a:solidFill>
              </a:rPr>
              <a:t>فكان ينحصر </a:t>
            </a:r>
            <a:r>
              <a:rPr lang="ar-SA" sz="4000" b="1" u="sng" dirty="0">
                <a:solidFill>
                  <a:schemeClr val="tx1"/>
                </a:solidFill>
              </a:rPr>
              <a:t>تقديم الشكاوى في سببين </a:t>
            </a:r>
            <a:r>
              <a:rPr lang="ar-SA" sz="4000" b="1" dirty="0"/>
              <a:t>،</a:t>
            </a:r>
            <a:br>
              <a:rPr lang="ar-SA" sz="4000" b="1" dirty="0"/>
            </a:br>
            <a:r>
              <a:rPr lang="ar-SA" sz="4000" b="1" u="sng" dirty="0">
                <a:solidFill>
                  <a:srgbClr val="C00000"/>
                </a:solidFill>
              </a:rPr>
              <a:t>الأول : </a:t>
            </a:r>
            <a:r>
              <a:rPr lang="ar-SA" sz="4000" b="1" dirty="0">
                <a:solidFill>
                  <a:srgbClr val="7030A0"/>
                </a:solidFill>
              </a:rPr>
              <a:t>قصور القانون العادي وجموده وبعده عن العدالة </a:t>
            </a:r>
            <a:r>
              <a:rPr lang="ar-SA" sz="4000" b="1" dirty="0"/>
              <a:t>.</a:t>
            </a:r>
            <a:br>
              <a:rPr lang="ar-SA" sz="4000" b="1" dirty="0"/>
            </a:br>
            <a:r>
              <a:rPr lang="ar-SA" sz="4000" b="1" u="sng" dirty="0">
                <a:solidFill>
                  <a:srgbClr val="C00000"/>
                </a:solidFill>
              </a:rPr>
              <a:t>الثاني : </a:t>
            </a:r>
            <a:r>
              <a:rPr lang="ar-SA" sz="4000" b="1" dirty="0">
                <a:solidFill>
                  <a:srgbClr val="00B0F0"/>
                </a:solidFill>
              </a:rPr>
              <a:t>عدم قدرة المحاكم العامة على إستدعاء بعض الأشخاص ذوي السطوة والنفوذ أمامها أو عجزها عن تنفيذ الأحكام الصادرةه منها في حق هؤلاء .</a:t>
            </a:r>
            <a:br>
              <a:rPr lang="ar-SA" sz="4000" b="1" dirty="0">
                <a:solidFill>
                  <a:srgbClr val="00B0F0"/>
                </a:solidFill>
              </a:rPr>
            </a:br>
            <a:endParaRPr lang="en-US" sz="4000" b="1" dirty="0">
              <a:solidFill>
                <a:srgbClr val="00B0F0"/>
              </a:solidFill>
            </a:endParaRPr>
          </a:p>
        </p:txBody>
      </p:sp>
    </p:spTree>
    <p:extLst>
      <p:ext uri="{BB962C8B-B14F-4D97-AF65-F5344CB8AC3E}">
        <p14:creationId xmlns:p14="http://schemas.microsoft.com/office/powerpoint/2010/main" val="7893206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6948"/>
            <a:ext cx="12192000" cy="6661052"/>
          </a:xfrm>
        </p:spPr>
        <p:txBody>
          <a:bodyPr>
            <a:noAutofit/>
          </a:bodyPr>
          <a:lstStyle/>
          <a:p>
            <a:pPr algn="r"/>
            <a:r>
              <a:rPr lang="ar-SA" sz="3200" b="1" u="sng" dirty="0" smtClean="0">
                <a:solidFill>
                  <a:srgbClr val="0070C0"/>
                </a:solidFill>
              </a:rPr>
              <a:t>الخطوة الخامسة </a:t>
            </a:r>
            <a:r>
              <a:rPr lang="ar-SA" sz="3200" b="1" u="sng" dirty="0">
                <a:solidFill>
                  <a:srgbClr val="0070C0"/>
                </a:solidFill>
              </a:rPr>
              <a:t>: </a:t>
            </a:r>
            <a:r>
              <a:rPr lang="ar-SA" sz="3200" b="1" u="sng" dirty="0">
                <a:solidFill>
                  <a:srgbClr val="00B050"/>
                </a:solidFill>
              </a:rPr>
              <a:t>آلية البت في الشكاوى والقانون </a:t>
            </a:r>
            <a:r>
              <a:rPr lang="ar-SA" sz="3200" b="1" u="sng" dirty="0" smtClean="0">
                <a:solidFill>
                  <a:srgbClr val="00B050"/>
                </a:solidFill>
              </a:rPr>
              <a:t>الواجب تطبيقه :</a:t>
            </a:r>
            <a:r>
              <a:rPr lang="ar-SA" sz="3200" b="1" dirty="0"/>
              <a:t/>
            </a:r>
            <a:br>
              <a:rPr lang="ar-SA" sz="3200" b="1" dirty="0"/>
            </a:br>
            <a:r>
              <a:rPr lang="ar-SA" sz="3200" b="1" dirty="0" smtClean="0">
                <a:solidFill>
                  <a:srgbClr val="00B0F0"/>
                </a:solidFill>
              </a:rPr>
              <a:t>بعد فحص الشكاوي وبيان اسبابها اسطتاع </a:t>
            </a:r>
            <a:r>
              <a:rPr lang="ar-SA" sz="3200" b="1" dirty="0">
                <a:solidFill>
                  <a:srgbClr val="00B0F0"/>
                </a:solidFill>
              </a:rPr>
              <a:t>المستشار أن يبت في هذه الشكاوى والانتهاء بقرار حيالها :</a:t>
            </a:r>
            <a:br>
              <a:rPr lang="ar-SA" sz="3200" b="1" dirty="0">
                <a:solidFill>
                  <a:srgbClr val="00B0F0"/>
                </a:solidFill>
              </a:rPr>
            </a:br>
            <a:r>
              <a:rPr lang="ar-SA" sz="3200" b="1" dirty="0">
                <a:solidFill>
                  <a:srgbClr val="00B0F0"/>
                </a:solidFill>
              </a:rPr>
              <a:t>مع مراعاة عدة أمور منها :</a:t>
            </a:r>
            <a:r>
              <a:rPr lang="ar-SA" sz="3200" b="1" dirty="0"/>
              <a:t/>
            </a:r>
            <a:br>
              <a:rPr lang="ar-SA" sz="3200" b="1" dirty="0"/>
            </a:br>
            <a:r>
              <a:rPr lang="ar-SA" sz="3200" b="1" u="sng" dirty="0">
                <a:solidFill>
                  <a:srgbClr val="C00000"/>
                </a:solidFill>
              </a:rPr>
              <a:t>أ-أن القرارات الصادرة من المستشار حيال البت في الشكاوى لم تكن ذات طبيعة قضائية بل كانت ذات طبيعة إدارية </a:t>
            </a:r>
            <a:r>
              <a:rPr lang="ar-SA" sz="3200" b="1" dirty="0">
                <a:solidFill>
                  <a:srgbClr val="C00000"/>
                </a:solidFill>
              </a:rPr>
              <a:t>، وهذا طبيعي لأنه لايقوم بدور المحكمة .</a:t>
            </a:r>
            <a:r>
              <a:rPr lang="ar-SA" sz="3200" b="1" dirty="0"/>
              <a:t/>
            </a:r>
            <a:br>
              <a:rPr lang="ar-SA" sz="3200" b="1" dirty="0"/>
            </a:br>
            <a:r>
              <a:rPr lang="ar-SA" sz="3200" b="1" dirty="0"/>
              <a:t/>
            </a:r>
            <a:br>
              <a:rPr lang="ar-SA" sz="3200" b="1" dirty="0"/>
            </a:br>
            <a:r>
              <a:rPr lang="ar-SA" sz="3200" b="1" dirty="0">
                <a:solidFill>
                  <a:srgbClr val="002060"/>
                </a:solidFill>
              </a:rPr>
              <a:t>ب- </a:t>
            </a:r>
            <a:r>
              <a:rPr lang="ar-SA" sz="3200" b="1" u="sng" dirty="0">
                <a:solidFill>
                  <a:srgbClr val="002060"/>
                </a:solidFill>
              </a:rPr>
              <a:t>أن المستشار لم يكن مقيدا بقانون محدد يلتزم بتطبيقه على الشكاوى المحالة إليه من الملك ، ولذلك كان يفصل في هذه الشكاوى </a:t>
            </a:r>
            <a:r>
              <a:rPr lang="ar-SA" sz="3200" b="1" u="sng" dirty="0" smtClean="0">
                <a:solidFill>
                  <a:srgbClr val="002060"/>
                </a:solidFill>
              </a:rPr>
              <a:t>بما </a:t>
            </a:r>
            <a:r>
              <a:rPr lang="ar-SA" sz="3200" b="1" u="sng" dirty="0" err="1" smtClean="0">
                <a:solidFill>
                  <a:srgbClr val="002060"/>
                </a:solidFill>
              </a:rPr>
              <a:t>يقتضيه</a:t>
            </a:r>
            <a:r>
              <a:rPr lang="ar-SA" sz="3200" b="1" u="sng" dirty="0" smtClean="0">
                <a:solidFill>
                  <a:srgbClr val="002060"/>
                </a:solidFill>
              </a:rPr>
              <a:t> </a:t>
            </a:r>
            <a:r>
              <a:rPr lang="ar-SA" sz="3200" b="1" u="sng" dirty="0">
                <a:solidFill>
                  <a:srgbClr val="002060"/>
                </a:solidFill>
              </a:rPr>
              <a:t>العقل والمنطق والعدل والضمير </a:t>
            </a:r>
            <a:r>
              <a:rPr lang="ar-SA" sz="3200" b="1" dirty="0"/>
              <a:t>.</a:t>
            </a:r>
            <a:br>
              <a:rPr lang="ar-SA" sz="3200" b="1" dirty="0"/>
            </a:br>
            <a:r>
              <a:rPr lang="ar-SA" sz="3200" b="1" dirty="0"/>
              <a:t/>
            </a:r>
            <a:br>
              <a:rPr lang="ar-SA" sz="3200" b="1" dirty="0"/>
            </a:br>
            <a:r>
              <a:rPr lang="ar-SA" sz="3200" b="1" dirty="0">
                <a:solidFill>
                  <a:srgbClr val="00B050"/>
                </a:solidFill>
              </a:rPr>
              <a:t>ج –</a:t>
            </a:r>
            <a:r>
              <a:rPr lang="ar-SA" sz="3200" b="1" u="sng" dirty="0">
                <a:solidFill>
                  <a:srgbClr val="00B050"/>
                </a:solidFill>
              </a:rPr>
              <a:t>أن ماينتهي إليه المستشار حيال الشكاوى كان يستند ويؤسس على العدالة </a:t>
            </a:r>
            <a:r>
              <a:rPr lang="ar-SA" sz="3200" b="1" dirty="0">
                <a:solidFill>
                  <a:srgbClr val="00B050"/>
                </a:solidFill>
              </a:rPr>
              <a:t>، نزولا على ما للملك من سلطة وتوزسع العدل وإقامة المساواة بين الناس . </a:t>
            </a:r>
            <a:endParaRPr lang="en-US" sz="3200" b="1" dirty="0">
              <a:solidFill>
                <a:srgbClr val="00B050"/>
              </a:solidFill>
            </a:endParaRPr>
          </a:p>
        </p:txBody>
      </p:sp>
    </p:spTree>
    <p:extLst>
      <p:ext uri="{BB962C8B-B14F-4D97-AF65-F5344CB8AC3E}">
        <p14:creationId xmlns:p14="http://schemas.microsoft.com/office/powerpoint/2010/main" val="359569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1692" y="168811"/>
            <a:ext cx="11535508" cy="5824026"/>
          </a:xfrm>
        </p:spPr>
        <p:txBody>
          <a:bodyPr>
            <a:normAutofit/>
          </a:bodyPr>
          <a:lstStyle/>
          <a:p>
            <a:pPr algn="r"/>
            <a:r>
              <a:rPr lang="ar-SA" sz="4000" b="1" u="sng" dirty="0" smtClean="0">
                <a:solidFill>
                  <a:srgbClr val="0070C0"/>
                </a:solidFill>
              </a:rPr>
              <a:t>الخطوة السادسة : </a:t>
            </a:r>
            <a:r>
              <a:rPr lang="ar-SA" sz="4000" b="1" u="sng" dirty="0" smtClean="0">
                <a:solidFill>
                  <a:srgbClr val="00B050"/>
                </a:solidFill>
              </a:rPr>
              <a:t>تشكيل محكمة يرأسها مستشار الملك :</a:t>
            </a:r>
            <a:r>
              <a:rPr lang="ar-SA" sz="4000" b="1" dirty="0" smtClean="0"/>
              <a:t/>
            </a:r>
            <a:br>
              <a:rPr lang="ar-SA" sz="4000" b="1" dirty="0" smtClean="0"/>
            </a:br>
            <a:r>
              <a:rPr lang="ar-SA" sz="4000" b="1" dirty="0" smtClean="0">
                <a:solidFill>
                  <a:srgbClr val="FF0000"/>
                </a:solidFill>
              </a:rPr>
              <a:t>أصدر الملك في القرن الرابع عشر أمراً ملكياً باستحداث محكمة يرأسها </a:t>
            </a:r>
            <a:r>
              <a:rPr lang="en-US" sz="4000" b="1" dirty="0" smtClean="0">
                <a:solidFill>
                  <a:srgbClr val="FF0000"/>
                </a:solidFill>
              </a:rPr>
              <a:t/>
            </a:r>
            <a:br>
              <a:rPr lang="en-US" sz="4000" b="1" dirty="0" smtClean="0">
                <a:solidFill>
                  <a:srgbClr val="FF0000"/>
                </a:solidFill>
              </a:rPr>
            </a:br>
            <a:r>
              <a:rPr lang="ar-SA" sz="4000" b="1" dirty="0" smtClean="0">
                <a:solidFill>
                  <a:srgbClr val="FF0000"/>
                </a:solidFill>
              </a:rPr>
              <a:t>مستشاره القانوني ؛ وقد سميت هذه المحكمة في بادئ الأمر </a:t>
            </a:r>
            <a:r>
              <a:rPr lang="ar-SA" sz="4000" b="1" u="sng" dirty="0" smtClean="0">
                <a:solidFill>
                  <a:srgbClr val="00B050"/>
                </a:solidFill>
              </a:rPr>
              <a:t>بمحكمة الضمير </a:t>
            </a:r>
            <a:r>
              <a:rPr lang="ar-SA" sz="4000" b="1" dirty="0" smtClean="0"/>
              <a:t>!</a:t>
            </a:r>
            <a:br>
              <a:rPr lang="ar-SA" sz="4000" b="1" dirty="0" smtClean="0"/>
            </a:br>
            <a:r>
              <a:rPr lang="ar-SA" sz="4000" b="1" dirty="0" smtClean="0"/>
              <a:t> </a:t>
            </a:r>
            <a:r>
              <a:rPr lang="ar-SA" sz="4000" b="1" dirty="0" smtClean="0">
                <a:blipFill>
                  <a:blip r:embed="rId2">
                    <a:extLst>
                      <a:ext uri="{28A0092B-C50C-407E-A947-70E740481C1C}">
                        <a14:useLocalDpi xmlns:a14="http://schemas.microsoft.com/office/drawing/2010/main" val="0"/>
                      </a:ext>
                    </a:extLst>
                  </a:blip>
                  <a:tile tx="6350" ty="-127000" sx="65000" sy="64000" flip="none" algn="tl"/>
                </a:blipFill>
              </a:rPr>
              <a:t>وفي ذلك إشارة إلى أن العدالة تنبع من ضمير الملك , وقد أطلق على المستشار رئيس المحكمة تماشياً مع ذلك حافظ ضمير الملك وقد تغير اسم المحكمة يما بعد حيث حملت أسم </a:t>
            </a:r>
            <a:r>
              <a:rPr lang="ar-SA" sz="4000" b="1" u="sng" dirty="0" smtClean="0">
                <a:solidFill>
                  <a:srgbClr val="00B050"/>
                </a:solidFill>
              </a:rPr>
              <a:t>محكمة المستشار </a:t>
            </a:r>
            <a:br>
              <a:rPr lang="ar-SA" sz="4000" b="1" u="sng" dirty="0" smtClean="0">
                <a:solidFill>
                  <a:srgbClr val="00B050"/>
                </a:solidFill>
              </a:rPr>
            </a:br>
            <a:r>
              <a:rPr lang="ar-SA" sz="4000" b="1" u="sng" dirty="0" smtClean="0">
                <a:solidFill>
                  <a:srgbClr val="00B050"/>
                </a:solidFill>
              </a:rPr>
              <a:t/>
            </a:r>
            <a:br>
              <a:rPr lang="ar-SA" sz="4000" b="1" u="sng" dirty="0" smtClean="0">
                <a:solidFill>
                  <a:srgbClr val="00B050"/>
                </a:solidFill>
              </a:rPr>
            </a:br>
            <a:r>
              <a:rPr lang="ar-SA" sz="4000" b="1" dirty="0" smtClean="0">
                <a:solidFill>
                  <a:srgbClr val="7030A0"/>
                </a:solidFill>
              </a:rPr>
              <a:t>ولم يترتب عليها المساس باختصاصات المحاكم العادية</a:t>
            </a:r>
            <a:r>
              <a:rPr lang="ar-SA" sz="4000" b="1" dirty="0" smtClean="0"/>
              <a:t>.</a:t>
            </a:r>
            <a:endParaRPr lang="ar-SA" sz="4000" b="1" dirty="0"/>
          </a:p>
        </p:txBody>
      </p:sp>
    </p:spTree>
    <p:extLst>
      <p:ext uri="{BB962C8B-B14F-4D97-AF65-F5344CB8AC3E}">
        <p14:creationId xmlns:p14="http://schemas.microsoft.com/office/powerpoint/2010/main" val="9610180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3360" y="484632"/>
            <a:ext cx="10914888" cy="1048746"/>
          </a:xfrm>
        </p:spPr>
        <p:txBody>
          <a:bodyPr>
            <a:normAutofit/>
          </a:bodyPr>
          <a:lstStyle/>
          <a:p>
            <a:pPr algn="ctr"/>
            <a:r>
              <a:rPr lang="ar-SA" sz="3200" b="1" u="sng" dirty="0" smtClean="0">
                <a:solidFill>
                  <a:srgbClr val="0070C0"/>
                </a:solidFill>
              </a:rPr>
              <a:t>ا</a:t>
            </a:r>
            <a:r>
              <a:rPr lang="ar-SA" sz="4000" b="1" u="sng" dirty="0" smtClean="0">
                <a:solidFill>
                  <a:srgbClr val="0070C0"/>
                </a:solidFill>
              </a:rPr>
              <a:t>لخطوة </a:t>
            </a:r>
            <a:r>
              <a:rPr lang="ar-SA" sz="4000" b="1" u="sng" dirty="0" err="1" smtClean="0">
                <a:solidFill>
                  <a:srgbClr val="0070C0"/>
                </a:solidFill>
              </a:rPr>
              <a:t>السابعه</a:t>
            </a:r>
            <a:r>
              <a:rPr lang="ar-SA" sz="4000" b="1" u="sng" dirty="0" smtClean="0">
                <a:solidFill>
                  <a:srgbClr val="0070C0"/>
                </a:solidFill>
              </a:rPr>
              <a:t> : </a:t>
            </a:r>
            <a:r>
              <a:rPr lang="ar-SA" sz="4000" b="1" u="sng" dirty="0" smtClean="0">
                <a:solidFill>
                  <a:srgbClr val="00B050"/>
                </a:solidFill>
              </a:rPr>
              <a:t>ظهور قانون العدالة في البيئة القانونية </a:t>
            </a:r>
            <a:r>
              <a:rPr lang="ar-SA" dirty="0" smtClean="0"/>
              <a:t>:</a:t>
            </a:r>
            <a:endParaRPr lang="ar-SA" dirty="0"/>
          </a:p>
        </p:txBody>
      </p:sp>
      <p:sp>
        <p:nvSpPr>
          <p:cNvPr id="3" name="مستطيل 2"/>
          <p:cNvSpPr/>
          <p:nvPr/>
        </p:nvSpPr>
        <p:spPr>
          <a:xfrm>
            <a:off x="0" y="1533378"/>
            <a:ext cx="11830482" cy="4401205"/>
          </a:xfrm>
          <a:prstGeom prst="rect">
            <a:avLst/>
          </a:prstGeom>
          <a:noFill/>
        </p:spPr>
        <p:txBody>
          <a:bodyPr wrap="square" lIns="91440" tIns="45720" rIns="91440" bIns="45720">
            <a:spAutoFit/>
          </a:bodyPr>
          <a:lstStyle/>
          <a:p>
            <a:pPr algn="r"/>
            <a:r>
              <a:rPr lang="ar-SA" sz="4000" b="1" cap="all" dirty="0" smtClean="0">
                <a:solidFill>
                  <a:srgbClr val="FF0000"/>
                </a:solidFill>
                <a:latin typeface="+mj-lt"/>
                <a:ea typeface="+mj-ea"/>
                <a:cs typeface="+mj-cs"/>
              </a:rPr>
              <a:t>وبمرور الزمن استطاعت محكمة المستشار تكوين ثروة طائلة من الأحكام القضائية المؤسسة على العدالة ؛ وهذه الثروة تولد عنها وجود قانون العدالة الذي خلص الانجليز من جمود القانون العادي , وبهذا نلحظ وجود </a:t>
            </a:r>
            <a:r>
              <a:rPr lang="ar-SA" sz="4000" b="1" u="sng" cap="all" dirty="0" smtClean="0">
                <a:solidFill>
                  <a:srgbClr val="00B050"/>
                </a:solidFill>
                <a:latin typeface="+mj-lt"/>
                <a:ea typeface="+mj-ea"/>
                <a:cs typeface="+mj-cs"/>
              </a:rPr>
              <a:t>نوعين من المحاكم ( المحاكم العامة , ومحكمة المستشار)</a:t>
            </a:r>
            <a:r>
              <a:rPr lang="ar-SA" sz="4000" b="1" cap="all" dirty="0" smtClean="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rPr>
              <a:t> </a:t>
            </a:r>
            <a:r>
              <a:rPr lang="ar-SA" sz="4000" b="1" u="sng" cap="all" dirty="0" smtClean="0">
                <a:solidFill>
                  <a:srgbClr val="0070C0"/>
                </a:solidFill>
                <a:latin typeface="+mj-lt"/>
                <a:ea typeface="+mj-ea"/>
                <a:cs typeface="+mj-cs"/>
              </a:rPr>
              <a:t>ونوعين من القانون ( العادي , والعدالة )</a:t>
            </a:r>
          </a:p>
          <a:p>
            <a:pPr algn="r"/>
            <a:r>
              <a:rPr lang="ar-SA" sz="4000" b="1" u="sng" cap="all" dirty="0" smtClean="0">
                <a:solidFill>
                  <a:srgbClr val="0070C0"/>
                </a:solidFill>
                <a:latin typeface="+mj-lt"/>
                <a:ea typeface="+mj-ea"/>
                <a:cs typeface="+mj-cs"/>
              </a:rPr>
              <a:t> </a:t>
            </a:r>
            <a:r>
              <a:rPr lang="ar-SA" sz="4000" b="1" cap="all" dirty="0" smtClean="0">
                <a:solidFill>
                  <a:srgbClr val="7030A0"/>
                </a:solidFill>
                <a:latin typeface="+mj-lt"/>
                <a:ea typeface="+mj-ea"/>
                <a:cs typeface="+mj-cs"/>
              </a:rPr>
              <a:t>ومن هنأ نشأ الصراع القانوني في المجتمع الانجليزي بين قانون العدالة والقانون العادي </a:t>
            </a:r>
            <a:r>
              <a:rPr lang="ar-SA" sz="4000" b="1" cap="all" dirty="0" smtClean="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rPr>
              <a:t>. </a:t>
            </a:r>
            <a:r>
              <a:rPr lang="ar-SA" sz="4000" b="1" cap="all" dirty="0" smtClean="0">
                <a:solidFill>
                  <a:srgbClr val="0070C0"/>
                </a:solidFill>
                <a:latin typeface="+mj-lt"/>
                <a:ea typeface="+mj-ea"/>
                <a:cs typeface="+mj-cs"/>
              </a:rPr>
              <a:t>وبالتالي بين محكمة المستشار او المحكمة  العادية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261257"/>
            <a:ext cx="12204518" cy="7109639"/>
          </a:xfrm>
          <a:prstGeom prst="rect">
            <a:avLst/>
          </a:prstGeom>
          <a:noFill/>
        </p:spPr>
        <p:txBody>
          <a:bodyPr wrap="square" lIns="91440" tIns="45720" rIns="91440" bIns="45720">
            <a:spAutoFit/>
          </a:bodyPr>
          <a:lstStyle/>
          <a:p>
            <a:pPr algn="r"/>
            <a:r>
              <a:rPr lang="ar-SA" sz="2400" b="1" dirty="0" smtClean="0"/>
              <a:t>وعلى الرغم من أن </a:t>
            </a:r>
            <a:r>
              <a:rPr lang="ar-SA" sz="2400" b="1" u="sng" dirty="0" smtClean="0">
                <a:solidFill>
                  <a:srgbClr val="0070C0"/>
                </a:solidFill>
              </a:rPr>
              <a:t>الانجليز قد اتخذوا </a:t>
            </a:r>
            <a:r>
              <a:rPr lang="ar-SA" sz="2400" b="1" dirty="0" smtClean="0"/>
              <a:t>في حقيقة الأمر –</a:t>
            </a:r>
            <a:r>
              <a:rPr lang="ar-SA" sz="2400" b="1" u="sng" dirty="0" smtClean="0">
                <a:solidFill>
                  <a:srgbClr val="0070C0"/>
                </a:solidFill>
              </a:rPr>
              <a:t>المصدر المادي للعدالة ( أساس العدالة) من الرومان , والإغريق </a:t>
            </a:r>
            <a:r>
              <a:rPr lang="ar-SA" sz="2400" b="1" dirty="0" smtClean="0"/>
              <a:t>, </a:t>
            </a:r>
            <a:r>
              <a:rPr lang="ar-SA" sz="2400" b="1" u="sng" dirty="0" smtClean="0">
                <a:solidFill>
                  <a:srgbClr val="0070C0"/>
                </a:solidFill>
              </a:rPr>
              <a:t>ومن القانون الكنسي </a:t>
            </a:r>
            <a:r>
              <a:rPr lang="ar-SA" sz="2400" b="1" dirty="0" smtClean="0"/>
              <a:t>,  وفوق كل هذا </a:t>
            </a:r>
            <a:r>
              <a:rPr lang="ar-SA" sz="2400" b="1" u="sng" dirty="0" smtClean="0">
                <a:solidFill>
                  <a:srgbClr val="0070C0"/>
                </a:solidFill>
              </a:rPr>
              <a:t>من القانون الطبيعي </a:t>
            </a:r>
            <a:r>
              <a:rPr lang="ar-SA" sz="2400" b="1" dirty="0" smtClean="0"/>
              <a:t>؛ </a:t>
            </a:r>
          </a:p>
          <a:p>
            <a:pPr algn="r"/>
            <a:endParaRPr lang="ar-SA" sz="2400" b="1" u="sng" dirty="0" smtClean="0">
              <a:solidFill>
                <a:srgbClr val="00B050"/>
              </a:solidFill>
            </a:endParaRPr>
          </a:p>
          <a:p>
            <a:pPr algn="r"/>
            <a:r>
              <a:rPr lang="ar-SA" sz="2400" b="1" u="sng" dirty="0" smtClean="0">
                <a:solidFill>
                  <a:srgbClr val="00B050"/>
                </a:solidFill>
              </a:rPr>
              <a:t>إلا أنهم</a:t>
            </a:r>
            <a:r>
              <a:rPr lang="ar-SA" sz="2400" b="1" u="sng" dirty="0" smtClean="0"/>
              <a:t> </a:t>
            </a:r>
            <a:r>
              <a:rPr lang="ar-SA" sz="2400" b="1" dirty="0" smtClean="0"/>
              <a:t>لم يصرحوا – عن عمد بذلك – وقد </a:t>
            </a:r>
            <a:r>
              <a:rPr lang="ar-SA" sz="2400" b="1" u="sng" dirty="0" smtClean="0">
                <a:solidFill>
                  <a:srgbClr val="00B050"/>
                </a:solidFill>
              </a:rPr>
              <a:t>نسبوا العدالة- </a:t>
            </a:r>
            <a:r>
              <a:rPr lang="ar-SA" sz="2400" b="1" dirty="0" smtClean="0"/>
              <a:t>إلى </a:t>
            </a:r>
            <a:r>
              <a:rPr lang="ar-SA" sz="2400" b="1" u="sng" dirty="0" smtClean="0">
                <a:solidFill>
                  <a:srgbClr val="00B050"/>
                </a:solidFill>
              </a:rPr>
              <a:t>ضمير الملك </a:t>
            </a:r>
            <a:r>
              <a:rPr lang="ar-SA" sz="2400" b="1" dirty="0" smtClean="0"/>
              <a:t>؛ وقالو </a:t>
            </a:r>
            <a:r>
              <a:rPr lang="ar-SA" sz="2400" b="1" u="sng" dirty="0" smtClean="0">
                <a:solidFill>
                  <a:srgbClr val="FF0000"/>
                </a:solidFill>
              </a:rPr>
              <a:t>أنه منبع العدالة والإنصاف , وأنه المحامي للضعفاء والفقراء وأنه مصدر الخير والإحسان </a:t>
            </a:r>
            <a:r>
              <a:rPr lang="ar-SA" sz="2400" b="1" dirty="0" smtClean="0"/>
              <a:t>ولم يتغير موقفهم  هذا حتى </a:t>
            </a:r>
            <a:r>
              <a:rPr lang="ar-SA" sz="2400" b="1" u="sng" dirty="0" smtClean="0">
                <a:solidFill>
                  <a:srgbClr val="7030A0"/>
                </a:solidFill>
              </a:rPr>
              <a:t>ولو كان الملك ضعيفاً كالملكة آن أو شريراً كالملك جون أو مستهتراً كالملك هنري الثامن </a:t>
            </a:r>
            <a:r>
              <a:rPr lang="ar-SA" sz="2400" b="1" dirty="0" smtClean="0"/>
              <a:t>، ولعل هذا </a:t>
            </a:r>
            <a:r>
              <a:rPr lang="ar-SA" sz="2400" b="1" u="sng" dirty="0" smtClean="0">
                <a:solidFill>
                  <a:srgbClr val="C00000"/>
                </a:solidFill>
              </a:rPr>
              <a:t>مرده</a:t>
            </a:r>
            <a:r>
              <a:rPr lang="ar-SA" sz="2400" b="1" dirty="0" smtClean="0"/>
              <a:t> إلى ان </a:t>
            </a:r>
            <a:r>
              <a:rPr lang="ar-SA" sz="2400" b="1" u="sng" dirty="0" smtClean="0">
                <a:solidFill>
                  <a:srgbClr val="C00000"/>
                </a:solidFill>
              </a:rPr>
              <a:t>الشعب الانجليزي قد دأب على تعظيم حاكمه كرمز وبغض النظر عن سماته الشخصية </a:t>
            </a:r>
          </a:p>
          <a:p>
            <a:pPr algn="r"/>
            <a:endParaRPr lang="ar-SA" sz="2400" b="1" dirty="0" smtClean="0"/>
          </a:p>
          <a:p>
            <a:pPr algn="r"/>
            <a:r>
              <a:rPr lang="ar-SA" sz="2400" b="1" dirty="0" smtClean="0"/>
              <a:t>والواقع أن </a:t>
            </a:r>
            <a:r>
              <a:rPr lang="ar-SA" sz="2400" b="1" u="sng" dirty="0" smtClean="0">
                <a:solidFill>
                  <a:srgbClr val="0070C0"/>
                </a:solidFill>
              </a:rPr>
              <a:t>فكرة العدالة ودورها في القانون الانجليزي لم تسلم من النقاش </a:t>
            </a:r>
            <a:r>
              <a:rPr lang="ar-SA" sz="2400" b="1" dirty="0" smtClean="0"/>
              <a:t>حولها من قبل رجال القانون</a:t>
            </a:r>
          </a:p>
          <a:p>
            <a:pPr algn="r"/>
            <a:r>
              <a:rPr lang="ar-SA" sz="2400" b="1" u="sng" dirty="0" smtClean="0">
                <a:solidFill>
                  <a:srgbClr val="FF0000"/>
                </a:solidFill>
              </a:rPr>
              <a:t>فكانت بمثابة الصاعقة على رجال القضاء خاصة بعد أن أصبحت محكمة المستشار تصدر احكاما تعجز عن اصدارها المحاكم</a:t>
            </a:r>
          </a:p>
          <a:p>
            <a:pPr algn="r"/>
            <a:r>
              <a:rPr lang="ar-SA" sz="2400" b="1" u="sng" dirty="0" err="1" smtClean="0">
                <a:solidFill>
                  <a:srgbClr val="FF0000"/>
                </a:solidFill>
              </a:rPr>
              <a:t>العادية .</a:t>
            </a:r>
            <a:endParaRPr lang="ar-SA" sz="2400" b="1" u="sng" dirty="0" smtClean="0">
              <a:solidFill>
                <a:srgbClr val="FF0000"/>
              </a:solidFill>
            </a:endParaRPr>
          </a:p>
          <a:p>
            <a:pPr algn="r"/>
            <a:endParaRPr lang="ar-SA" sz="2400" b="1" dirty="0" smtClean="0"/>
          </a:p>
          <a:p>
            <a:pPr algn="r"/>
            <a:r>
              <a:rPr lang="ar-SA" sz="2400" b="1" dirty="0" smtClean="0"/>
              <a:t>وقد </a:t>
            </a:r>
            <a:r>
              <a:rPr lang="ar-SA" sz="2400" b="1" u="sng" dirty="0" smtClean="0">
                <a:solidFill>
                  <a:srgbClr val="00B050"/>
                </a:solidFill>
              </a:rPr>
              <a:t>اعتبر البعض من رجال القانون ان وجوده قانون العدالة ومن ثم محكمة المستشار ألى جوار قانون العدالة العادي</a:t>
            </a:r>
          </a:p>
          <a:p>
            <a:pPr algn="r"/>
            <a:r>
              <a:rPr lang="ar-SA" sz="2400" b="1" dirty="0" smtClean="0"/>
              <a:t>والمحاكم العادية يعد </a:t>
            </a:r>
            <a:r>
              <a:rPr lang="ar-SA" sz="2400" b="1" u="sng" dirty="0" smtClean="0">
                <a:solidFill>
                  <a:srgbClr val="7030A0"/>
                </a:solidFill>
              </a:rPr>
              <a:t>تنازعاً في الولاية القضائية </a:t>
            </a:r>
            <a:r>
              <a:rPr lang="ar-SA" sz="2400" b="1" dirty="0" smtClean="0"/>
              <a:t>؛</a:t>
            </a:r>
          </a:p>
          <a:p>
            <a:pPr algn="r"/>
            <a:r>
              <a:rPr lang="ar-SA" sz="2400" b="1" dirty="0" smtClean="0"/>
              <a:t> بينما </a:t>
            </a:r>
            <a:r>
              <a:rPr lang="ar-SA" sz="2400" b="1" u="sng" dirty="0" smtClean="0">
                <a:solidFill>
                  <a:srgbClr val="FF0000"/>
                </a:solidFill>
              </a:rPr>
              <a:t>اعتبر البعض ان قانون العدالة لايعد متناقضا مع القانون العادي بل تكملة النقص الموجود في القانون</a:t>
            </a:r>
          </a:p>
          <a:p>
            <a:pPr algn="r"/>
            <a:r>
              <a:rPr lang="ar-SA" sz="2400" b="1" u="sng" dirty="0" smtClean="0">
                <a:solidFill>
                  <a:srgbClr val="FF0000"/>
                </a:solidFill>
              </a:rPr>
              <a:t>العادي أو اصلاح ماكان يظهر فيه من عيوب .</a:t>
            </a:r>
          </a:p>
          <a:p>
            <a:pPr algn="r"/>
            <a:r>
              <a:rPr lang="ar-SA" sz="2400" b="1" u="sng" dirty="0" smtClean="0">
                <a:solidFill>
                  <a:srgbClr val="0070C0"/>
                </a:solidFill>
              </a:rPr>
              <a:t>فقانون العدالة هو احد ملاحق القانون العادي </a:t>
            </a:r>
            <a:r>
              <a:rPr lang="ar-SA" sz="2400" b="1" u="sng" dirty="0" smtClean="0">
                <a:solidFill>
                  <a:srgbClr val="FF0000"/>
                </a:solidFill>
              </a:rPr>
              <a:t>.</a:t>
            </a:r>
          </a:p>
          <a:p>
            <a:pPr algn="r"/>
            <a:endParaRPr lang="en-US" sz="2400" b="1" dirty="0" smtClean="0"/>
          </a:p>
          <a:p>
            <a:pPr algn="r"/>
            <a:endParaRPr lang="ar-SA" sz="2400" b="1"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سهم منحني إلى اليسار 3"/>
          <p:cNvSpPr/>
          <p:nvPr/>
        </p:nvSpPr>
        <p:spPr>
          <a:xfrm>
            <a:off x="1497724" y="5618861"/>
            <a:ext cx="1450428" cy="93959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53217" y="677917"/>
            <a:ext cx="11408900" cy="4401205"/>
          </a:xfrm>
          <a:prstGeom prst="rect">
            <a:avLst/>
          </a:prstGeom>
          <a:noFill/>
        </p:spPr>
        <p:txBody>
          <a:bodyPr wrap="square" lIns="91440" tIns="45720" rIns="91440" bIns="45720">
            <a:spAutoFit/>
          </a:bodyPr>
          <a:lstStyle/>
          <a:p>
            <a:pPr algn="r"/>
            <a:r>
              <a:rPr lang="ar-SA" sz="4000" b="1" u="sng" dirty="0" smtClean="0">
                <a:solidFill>
                  <a:srgbClr val="7030A0"/>
                </a:solidFill>
              </a:rPr>
              <a:t>ولم يقف الامر عند حد النقاش فقط !</a:t>
            </a:r>
          </a:p>
          <a:p>
            <a:pPr algn="r"/>
            <a:r>
              <a:rPr lang="ar-SA" sz="4000" b="1" u="sng" dirty="0" smtClean="0">
                <a:solidFill>
                  <a:srgbClr val="7030A0"/>
                </a:solidFill>
              </a:rPr>
              <a:t>”حيث وجهت الكثير من الانتقادات :  </a:t>
            </a:r>
          </a:p>
          <a:p>
            <a:pPr algn="r"/>
            <a:r>
              <a:rPr lang="ar-SA" sz="4000" b="1" dirty="0" smtClean="0">
                <a:solidFill>
                  <a:srgbClr val="FF0000"/>
                </a:solidFill>
              </a:rPr>
              <a:t>-- لمحكمة المستشار :</a:t>
            </a:r>
          </a:p>
          <a:p>
            <a:pPr algn="r"/>
            <a:r>
              <a:rPr lang="ar-SA" sz="4000" b="1" dirty="0" smtClean="0">
                <a:solidFill>
                  <a:srgbClr val="002060"/>
                </a:solidFill>
              </a:rPr>
              <a:t>-- ومنها ما انصرف الى المستشار نفسه مثل : الطعن في موضوعيتهونزاهته </a:t>
            </a:r>
          </a:p>
          <a:p>
            <a:pPr algn="r"/>
            <a:r>
              <a:rPr lang="ar-SA" sz="4000" b="1" dirty="0" smtClean="0">
                <a:solidFill>
                  <a:srgbClr val="00B050"/>
                </a:solidFill>
              </a:rPr>
              <a:t>--  ومنها انصرف الى المحكمة ذاتها من  انها شلت الضمير بدلا من اشاعة العدالة ووصفها بانها محكمة فاسدة </a:t>
            </a:r>
            <a:r>
              <a:rPr lang="ar-SA" sz="4000" b="1" dirty="0" smtClean="0"/>
              <a: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325880" y="1158240"/>
            <a:ext cx="9966960" cy="3035808"/>
          </a:xfrm>
        </p:spPr>
        <p:txBody>
          <a:bodyPr/>
          <a:lstStyle/>
          <a:p>
            <a:r>
              <a:rPr lang="ar-SA" dirty="0" smtClean="0"/>
              <a:t>انتصار قانون </a:t>
            </a:r>
            <a:r>
              <a:rPr lang="ar-SA" dirty="0" err="1" smtClean="0"/>
              <a:t>العدالة !</a:t>
            </a:r>
            <a:endParaRPr lang="ar-SA" dirty="0"/>
          </a:p>
        </p:txBody>
      </p:sp>
      <p:pic>
        <p:nvPicPr>
          <p:cNvPr id="4" name="Content Placeholder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4959" y="3218905"/>
            <a:ext cx="2942378" cy="3424735"/>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20505" y="422031"/>
            <a:ext cx="11141611" cy="5000361"/>
          </a:xfrm>
        </p:spPr>
        <p:txBody>
          <a:bodyPr>
            <a:normAutofit fontScale="92500" lnSpcReduction="10000"/>
          </a:bodyPr>
          <a:lstStyle/>
          <a:p>
            <a:pPr algn="r">
              <a:buNone/>
            </a:pPr>
            <a:r>
              <a:rPr lang="ar-SA" sz="4000" b="1" u="sng" dirty="0" smtClean="0">
                <a:solidFill>
                  <a:srgbClr val="00B050"/>
                </a:solidFill>
              </a:rPr>
              <a:t>استطاعت محكمة المستشار ان تفرض نفوذها على البيئة العدلية الانجليزيه وذلك بسبب </a:t>
            </a:r>
          </a:p>
          <a:p>
            <a:pPr algn="r">
              <a:buNone/>
            </a:pPr>
            <a:r>
              <a:rPr lang="ar-SA" sz="4000" b="1" dirty="0" smtClean="0">
                <a:solidFill>
                  <a:srgbClr val="7030A0"/>
                </a:solidFill>
              </a:rPr>
              <a:t>-- الجمود الذي اصاب القانون العادي </a:t>
            </a:r>
            <a:r>
              <a:rPr lang="ar-SA" sz="4000" b="1" dirty="0" smtClean="0"/>
              <a:t>؛ </a:t>
            </a:r>
          </a:p>
          <a:p>
            <a:pPr algn="r">
              <a:buNone/>
            </a:pPr>
            <a:r>
              <a:rPr lang="ar-SA" sz="4000" b="1" dirty="0" smtClean="0">
                <a:solidFill>
                  <a:srgbClr val="FF0000"/>
                </a:solidFill>
              </a:rPr>
              <a:t>-- ونزولاً على رفض الكثير من افراد المجتمع لهذا القانون</a:t>
            </a:r>
            <a:r>
              <a:rPr lang="ar-SA" sz="4000" b="1" dirty="0" smtClean="0"/>
              <a:t> </a:t>
            </a:r>
          </a:p>
          <a:p>
            <a:pPr algn="r">
              <a:buNone/>
            </a:pPr>
            <a:r>
              <a:rPr lang="ar-SA" sz="4000" b="1" dirty="0" smtClean="0">
                <a:solidFill>
                  <a:srgbClr val="002060"/>
                </a:solidFill>
              </a:rPr>
              <a:t>-- وعدم رفع الدعاوى امام المحاكم العادية </a:t>
            </a:r>
          </a:p>
          <a:p>
            <a:pPr algn="r">
              <a:buNone/>
            </a:pPr>
            <a:r>
              <a:rPr lang="ar-SA" sz="4000" b="1" dirty="0" smtClean="0">
                <a:solidFill>
                  <a:srgbClr val="002060"/>
                </a:solidFill>
              </a:rPr>
              <a:t>-- </a:t>
            </a:r>
            <a:r>
              <a:rPr lang="ar-SA" sz="4000" b="1" dirty="0" smtClean="0">
                <a:solidFill>
                  <a:srgbClr val="0070C0"/>
                </a:solidFill>
              </a:rPr>
              <a:t>واعمالا لروح ومرونة محكمة المستشار وانسجام أحكامها من تحقيق مبدأ المساواة </a:t>
            </a:r>
            <a:r>
              <a:rPr lang="ar-SA" sz="4000" b="1" dirty="0" smtClean="0"/>
              <a:t>؛</a:t>
            </a:r>
          </a:p>
          <a:p>
            <a:pPr algn="r">
              <a:buNone/>
            </a:pPr>
            <a:r>
              <a:rPr lang="ar-SA" sz="4000" b="1" u="sng" dirty="0" smtClean="0">
                <a:solidFill>
                  <a:srgbClr val="00B050"/>
                </a:solidFill>
              </a:rPr>
              <a:t>وانتصرت في حسم الصراع الذي استمر على مدار أكثر من قرنين لصالحها وقد تجسد هذا الانتصار في عدة أمور : لعل من أهمها </a:t>
            </a:r>
            <a:r>
              <a:rPr lang="ar-SA" sz="4000" b="1" dirty="0" smtClean="0"/>
              <a:t>:-</a:t>
            </a:r>
            <a:endParaRPr lang="ar-SA" sz="4000" b="1" dirty="0"/>
          </a:p>
        </p:txBody>
      </p:sp>
      <p:sp>
        <p:nvSpPr>
          <p:cNvPr id="4" name="سهم منحني إلى اليسار 3"/>
          <p:cNvSpPr/>
          <p:nvPr/>
        </p:nvSpPr>
        <p:spPr>
          <a:xfrm>
            <a:off x="1280160" y="5608320"/>
            <a:ext cx="1478280" cy="86868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424543"/>
            <a:ext cx="8556171" cy="2726871"/>
          </a:xfrm>
        </p:spPr>
        <p:txBody>
          <a:bodyPr>
            <a:noAutofit/>
          </a:bodyPr>
          <a:lstStyle/>
          <a:p>
            <a:pPr algn="ctr"/>
            <a:r>
              <a:rPr lang="ar-SA" sz="3600" dirty="0">
                <a:solidFill>
                  <a:srgbClr val="FF0000"/>
                </a:solidFill>
              </a:rPr>
              <a:t>تتسم فكرة العدل والعدالة بطابع العمومية والتجريد </a:t>
            </a:r>
            <a:r>
              <a:rPr lang="ar-SA" sz="3600" dirty="0"/>
              <a:t>، ولهذا يكون من الصعوبة وضع تعريف جامع وشامل لهذة الفكرة .</a:t>
            </a:r>
            <a:br>
              <a:rPr lang="ar-SA" sz="3600" dirty="0"/>
            </a:br>
            <a:r>
              <a:rPr lang="ar-SA" sz="3600" dirty="0"/>
              <a:t>ومع ذلك درج البعض من العلماء من الفقهاء على تعريف العدالة بأنها :</a:t>
            </a:r>
            <a:endParaRPr lang="en-US" sz="3600"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977479" y="2563585"/>
            <a:ext cx="2942378" cy="3424735"/>
          </a:xfrm>
        </p:spPr>
      </p:pic>
      <p:sp>
        <p:nvSpPr>
          <p:cNvPr id="9" name="Rectangle 8"/>
          <p:cNvSpPr/>
          <p:nvPr/>
        </p:nvSpPr>
        <p:spPr>
          <a:xfrm>
            <a:off x="282266" y="3298371"/>
            <a:ext cx="8273905" cy="2123658"/>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r>
              <a:rPr lang="ar-SA" sz="4400" b="1" cap="none" spc="0" dirty="0">
                <a:ln/>
                <a:solidFill>
                  <a:schemeClr val="accent4"/>
                </a:solidFill>
                <a:effectLst/>
              </a:rPr>
              <a:t>“ </a:t>
            </a:r>
            <a:r>
              <a:rPr lang="ar-SA" sz="4400" b="1" cap="none" spc="0" dirty="0">
                <a:ln/>
                <a:solidFill>
                  <a:srgbClr val="0070C0"/>
                </a:solidFill>
                <a:effectLst/>
              </a:rPr>
              <a:t>شعور كامن في النفس يكشف عنه العقل السليم ويوحي به الضمير المستنير ويهدف إلي إيتاء كل ذي حقٍ حقه “.</a:t>
            </a:r>
          </a:p>
        </p:txBody>
      </p:sp>
      <p:sp>
        <p:nvSpPr>
          <p:cNvPr id="10" name="Rectangle 9"/>
          <p:cNvSpPr/>
          <p:nvPr/>
        </p:nvSpPr>
        <p:spPr>
          <a:xfrm>
            <a:off x="8356209" y="424543"/>
            <a:ext cx="3563648" cy="2123658"/>
          </a:xfrm>
          <a:prstGeom prst="rect">
            <a:avLst/>
          </a:prstGeom>
          <a:noFill/>
        </p:spPr>
        <p:txBody>
          <a:bodyPr wrap="square" lIns="91440" tIns="45720" rIns="91440" bIns="45720">
            <a:spAutoFit/>
          </a:bodyPr>
          <a:lstStyle/>
          <a:p>
            <a:pPr algn="ctr"/>
            <a:r>
              <a:rPr lang="ar-SA" sz="4400" b="1" cap="none" spc="0" dirty="0">
                <a:ln w="6600">
                  <a:solidFill>
                    <a:schemeClr val="accent2"/>
                  </a:solidFill>
                  <a:prstDash val="solid"/>
                </a:ln>
                <a:solidFill>
                  <a:srgbClr val="FFFFFF"/>
                </a:solidFill>
                <a:effectLst>
                  <a:outerShdw dist="38100" dir="2700000" algn="tl" rotWithShape="0">
                    <a:schemeClr val="accent2"/>
                  </a:outerShdw>
                </a:effectLst>
              </a:rPr>
              <a:t>ماهية العدالة “ تعريف العدل والعدالة “</a:t>
            </a:r>
          </a:p>
        </p:txBody>
      </p:sp>
    </p:spTree>
    <p:extLst>
      <p:ext uri="{BB962C8B-B14F-4D97-AF65-F5344CB8AC3E}">
        <p14:creationId xmlns:p14="http://schemas.microsoft.com/office/powerpoint/2010/main" val="659576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22031" y="225082"/>
            <a:ext cx="11211951" cy="6274191"/>
          </a:xfrm>
        </p:spPr>
        <p:txBody>
          <a:bodyPr/>
          <a:lstStyle/>
          <a:p>
            <a:pPr algn="r"/>
            <a:r>
              <a:rPr lang="ar-SA" sz="3600" b="1" dirty="0" smtClean="0"/>
              <a:t>1- </a:t>
            </a:r>
            <a:r>
              <a:rPr lang="ar-SA" sz="3600" b="1" dirty="0" smtClean="0">
                <a:solidFill>
                  <a:srgbClr val="FF0000"/>
                </a:solidFill>
              </a:rPr>
              <a:t>صدور أمر ملكي مضمونه أحقية محكمة المستشار في إيقاف تنفيذ الأحكام القضائية الصادرة عن  المحاكم العادية اذا شابها ظلم</a:t>
            </a:r>
            <a:r>
              <a:rPr lang="ar-SA" sz="3600" b="1" dirty="0" smtClean="0"/>
              <a:t/>
            </a:r>
            <a:br>
              <a:rPr lang="ar-SA" sz="3600" b="1" dirty="0" smtClean="0"/>
            </a:br>
            <a:r>
              <a:rPr lang="ar-SA" sz="3600" b="1" dirty="0" smtClean="0"/>
              <a:t> </a:t>
            </a:r>
            <a:br>
              <a:rPr lang="ar-SA" sz="3600" b="1" dirty="0" smtClean="0"/>
            </a:br>
            <a:r>
              <a:rPr lang="ar-SA" sz="3600" b="1" dirty="0" smtClean="0"/>
              <a:t>2- </a:t>
            </a:r>
            <a:r>
              <a:rPr lang="ar-SA" sz="3600" b="1" dirty="0" smtClean="0">
                <a:solidFill>
                  <a:srgbClr val="002060"/>
                </a:solidFill>
              </a:rPr>
              <a:t>صدور قرارات القضاء – في الفترة من 1873م إلى 1885م – </a:t>
            </a:r>
            <a:r>
              <a:rPr lang="ar-SA" sz="3600" b="1" u="sng" dirty="0" smtClean="0">
                <a:solidFill>
                  <a:srgbClr val="002060"/>
                </a:solidFill>
              </a:rPr>
              <a:t>متضمنه أنه في حال وجود خلافات بين احكام القانون العادي والعدالة فانه يجب على </a:t>
            </a:r>
            <a:br>
              <a:rPr lang="ar-SA" sz="3600" b="1" u="sng" dirty="0" smtClean="0">
                <a:solidFill>
                  <a:srgbClr val="002060"/>
                </a:solidFill>
              </a:rPr>
            </a:br>
            <a:r>
              <a:rPr lang="ar-SA" sz="3600" b="1" u="sng" dirty="0" smtClean="0">
                <a:solidFill>
                  <a:srgbClr val="002060"/>
                </a:solidFill>
              </a:rPr>
              <a:t>المحاكم تطبيق قانون العدالة </a:t>
            </a:r>
            <a:r>
              <a:rPr lang="ar-SA" sz="3600" b="1" u="sng" dirty="0" smtClean="0"/>
              <a:t>.</a:t>
            </a:r>
            <a:br>
              <a:rPr lang="ar-SA" sz="3600" b="1" u="sng" dirty="0" smtClean="0"/>
            </a:br>
            <a:r>
              <a:rPr lang="ar-SA" sz="3600" b="1" u="sng" dirty="0" smtClean="0"/>
              <a:t/>
            </a:r>
            <a:br>
              <a:rPr lang="ar-SA" sz="3600" b="1" u="sng" dirty="0" smtClean="0"/>
            </a:br>
            <a:r>
              <a:rPr lang="ar-SA" sz="3600" b="1" dirty="0" smtClean="0"/>
              <a:t>3- </a:t>
            </a:r>
            <a:r>
              <a:rPr lang="ar-SA" sz="3600" b="1" dirty="0" smtClean="0">
                <a:solidFill>
                  <a:srgbClr val="0070C0"/>
                </a:solidFill>
              </a:rPr>
              <a:t>ماجاء في قانون القضاء الصادر عام 1925م حيث نصت المادة رقم (25) من هذا القانون على أنه </a:t>
            </a:r>
            <a:r>
              <a:rPr lang="ar-SA" sz="3600" b="1" u="sng" dirty="0" smtClean="0">
                <a:solidFill>
                  <a:srgbClr val="0070C0"/>
                </a:solidFill>
              </a:rPr>
              <a:t>كل الحالات التي يوجد فيها تضاد أو اختلاف بين أحكام القانون العادي وأحكام يجب أن تسود فيها قواعد العدالة </a:t>
            </a:r>
            <a:r>
              <a:rPr lang="ar-SA" sz="3600" b="1" dirty="0" smtClean="0"/>
              <a:t>.</a:t>
            </a:r>
            <a:endParaRPr lang="ar-SA" sz="3600" b="1"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sz="5400" dirty="0" smtClean="0"/>
              <a:t>تطبيقات لأثر العدالة في القانون </a:t>
            </a:r>
            <a:r>
              <a:rPr lang="ar-SA" sz="5400" dirty="0" err="1" smtClean="0"/>
              <a:t>الانجليزي :</a:t>
            </a:r>
            <a:endParaRPr lang="ar-SA" sz="5400" dirty="0"/>
          </a:p>
        </p:txBody>
      </p:sp>
      <p:pic>
        <p:nvPicPr>
          <p:cNvPr id="4" name="صورة 3" descr="images.png"/>
          <p:cNvPicPr>
            <a:picLocks noChangeAspect="1"/>
          </p:cNvPicPr>
          <p:nvPr/>
        </p:nvPicPr>
        <p:blipFill>
          <a:blip r:embed="rId2" cstate="print"/>
          <a:stretch>
            <a:fillRect/>
          </a:stretch>
        </p:blipFill>
        <p:spPr>
          <a:xfrm>
            <a:off x="1341120" y="3581006"/>
            <a:ext cx="3063240" cy="28651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23715" y="1536174"/>
            <a:ext cx="9544600" cy="2862322"/>
          </a:xfrm>
          <a:prstGeom prst="rect">
            <a:avLst/>
          </a:prstGeom>
          <a:noFill/>
        </p:spPr>
        <p:txBody>
          <a:bodyPr wrap="none" lIns="91440" tIns="45720" rIns="91440" bIns="45720">
            <a:spAutoFit/>
          </a:bodyPr>
          <a:lstStyle/>
          <a:p>
            <a:pPr algn="ctr"/>
            <a:r>
              <a:rPr lang="ar-SA"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هناك تطبيقات كثيرة لأثر العدالة في القانون الانجليزي</a:t>
            </a:r>
          </a:p>
          <a:p>
            <a:pPr algn="ctr"/>
            <a:r>
              <a:rPr lang="ar-SA"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سواءً في القانون الإجرائي أو في مجال المبادئ</a:t>
            </a:r>
          </a:p>
          <a:p>
            <a:pPr algn="ctr"/>
            <a:r>
              <a:rPr lang="ar-SA"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العامة للقانون </a:t>
            </a:r>
            <a:r>
              <a:rPr lang="ar-SA" sz="36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الموضوعي .</a:t>
            </a:r>
            <a:endParaRPr lang="ar-SA"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ar-SA"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وفيما يلي بعضا ً من هذه التطبيقات على سبيل المثال لا </a:t>
            </a:r>
            <a:r>
              <a:rPr lang="ar-SA" sz="36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الحصر :</a:t>
            </a:r>
            <a:endParaRPr lang="ar-SA"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ar-SA"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00528" y="53340"/>
            <a:ext cx="9281160" cy="685800"/>
          </a:xfrm>
        </p:spPr>
        <p:txBody>
          <a:bodyPr>
            <a:normAutofit/>
          </a:bodyPr>
          <a:lstStyle/>
          <a:p>
            <a:pPr algn="r"/>
            <a:r>
              <a:rPr lang="ar-SA" sz="2800" b="1" u="sng" dirty="0" smtClean="0">
                <a:solidFill>
                  <a:schemeClr val="accent1">
                    <a:lumMod val="75000"/>
                  </a:schemeClr>
                </a:solidFill>
              </a:rPr>
              <a:t>- في مجال القانون </a:t>
            </a:r>
            <a:r>
              <a:rPr lang="ar-SA" sz="2800" b="1" u="sng" dirty="0" err="1" smtClean="0">
                <a:solidFill>
                  <a:schemeClr val="accent1">
                    <a:lumMod val="75000"/>
                  </a:schemeClr>
                </a:solidFill>
              </a:rPr>
              <a:t>الإجرائي :</a:t>
            </a:r>
            <a:endParaRPr lang="ar-SA" sz="2800" b="1" u="sng" dirty="0">
              <a:solidFill>
                <a:schemeClr val="accent1">
                  <a:lumMod val="75000"/>
                </a:schemeClr>
              </a:solidFill>
            </a:endParaRPr>
          </a:p>
        </p:txBody>
      </p:sp>
      <p:sp>
        <p:nvSpPr>
          <p:cNvPr id="3" name="عنصر نائب للنص 2"/>
          <p:cNvSpPr>
            <a:spLocks noGrp="1"/>
          </p:cNvSpPr>
          <p:nvPr>
            <p:ph type="body" idx="1"/>
          </p:nvPr>
        </p:nvSpPr>
        <p:spPr>
          <a:xfrm>
            <a:off x="815926" y="739140"/>
            <a:ext cx="11165762" cy="1417320"/>
          </a:xfrm>
        </p:spPr>
        <p:txBody>
          <a:bodyPr>
            <a:noAutofit/>
          </a:bodyPr>
          <a:lstStyle/>
          <a:p>
            <a:pPr algn="r"/>
            <a:r>
              <a:rPr lang="ar-SA" sz="2800" b="1" u="sng" dirty="0" smtClean="0">
                <a:solidFill>
                  <a:srgbClr val="0070C0"/>
                </a:solidFill>
              </a:rPr>
              <a:t>أ-تقرير جريمة ازدراء المحكمة من قبل محكمة بالمستشار : كان من حق محكمة المستشار توجيه جريمة ازدراء المحكمة ضد كل شخص لا يتلزم بالمثول امامها وذلك لإلزام الخصم بالحضور أمام المحكمة وعدم المماطلة وكان للمحكمه توقيع العقوبة المقررة لهذه الجريمة وهي الغرامه ومقدرها مئة جنيه , وهذا لم يكن موجوداً فالقانون العادي ومن ثم لم يكن متبعا أمام المحاكم العامة </a:t>
            </a:r>
            <a:r>
              <a:rPr lang="ar-SA" sz="2800" b="1" u="sng" dirty="0" smtClean="0">
                <a:solidFill>
                  <a:schemeClr val="tx1">
                    <a:lumMod val="95000"/>
                    <a:lumOff val="5000"/>
                  </a:schemeClr>
                </a:solidFill>
              </a:rPr>
              <a:t>.</a:t>
            </a:r>
            <a:endParaRPr lang="ar-SA" sz="2800" b="1" u="sng" dirty="0">
              <a:solidFill>
                <a:schemeClr val="tx1">
                  <a:lumMod val="95000"/>
                  <a:lumOff val="5000"/>
                </a:schemeClr>
              </a:solidFill>
            </a:endParaRPr>
          </a:p>
        </p:txBody>
      </p:sp>
      <p:sp>
        <p:nvSpPr>
          <p:cNvPr id="4" name="مستطيل 3"/>
          <p:cNvSpPr/>
          <p:nvPr/>
        </p:nvSpPr>
        <p:spPr>
          <a:xfrm>
            <a:off x="633046" y="2968282"/>
            <a:ext cx="11348642" cy="1298817"/>
          </a:xfrm>
          <a:prstGeom prst="rect">
            <a:avLst/>
          </a:prstGeom>
          <a:noFill/>
        </p:spPr>
        <p:txBody>
          <a:bodyPr wrap="square" lIns="91440" tIns="45720" rIns="91440" bIns="45720">
            <a:spAutoFit/>
          </a:bodyPr>
          <a:lstStyle/>
          <a:p>
            <a:pPr algn="r">
              <a:lnSpc>
                <a:spcPct val="90000"/>
              </a:lnSpc>
              <a:spcBef>
                <a:spcPts val="1200"/>
              </a:spcBef>
              <a:buClr>
                <a:schemeClr val="accent1">
                  <a:lumMod val="75000"/>
                </a:schemeClr>
              </a:buClr>
              <a:buSzPct val="85000"/>
            </a:pPr>
            <a:r>
              <a:rPr lang="ar-SA" sz="2800" b="1" u="sng" dirty="0" smtClean="0">
                <a:ln w="17780" cmpd="sng">
                  <a:solidFill>
                    <a:srgbClr val="FFFFFF"/>
                  </a:solidFill>
                  <a:prstDash val="solid"/>
                  <a:miter lim="800000"/>
                </a:ln>
                <a:solidFill>
                  <a:srgbClr val="00B050"/>
                </a:solidFill>
                <a:cs typeface="+mj-cs"/>
              </a:rPr>
              <a:t>ب- </a:t>
            </a:r>
            <a:r>
              <a:rPr lang="ar-SA" sz="2800" b="1" u="sng" dirty="0" smtClean="0">
                <a:solidFill>
                  <a:srgbClr val="00B050"/>
                </a:solidFill>
              </a:rPr>
              <a:t>تقرير التنفيذ الجبري على أموال المدين الذي يمتنع عن تنفيذ الحكم الصادر ضده من محكمة المستشار وهذا لم يكن موجوداً فالقانون العادي ومن ثم لم يكن متبعا امام المحاكم العامة .</a:t>
            </a:r>
          </a:p>
          <a:p>
            <a:pPr algn="r"/>
            <a:endParaRPr lang="ar-SA" sz="2800" b="1" cap="none" spc="0" dirty="0">
              <a:ln w="17780" cmpd="sng">
                <a:solidFill>
                  <a:srgbClr val="FFFFFF"/>
                </a:solidFill>
                <a:prstDash val="solid"/>
                <a:miter lim="800000"/>
              </a:ln>
              <a:solidFill>
                <a:schemeClr val="tx1">
                  <a:lumMod val="95000"/>
                  <a:lumOff val="5000"/>
                </a:schemeClr>
              </a:solidFill>
              <a:cs typeface="+mj-cs"/>
            </a:endParaRPr>
          </a:p>
        </p:txBody>
      </p:sp>
      <p:sp>
        <p:nvSpPr>
          <p:cNvPr id="5" name="مستطيل 4"/>
          <p:cNvSpPr/>
          <p:nvPr/>
        </p:nvSpPr>
        <p:spPr>
          <a:xfrm>
            <a:off x="281355" y="4600135"/>
            <a:ext cx="11700334" cy="1255728"/>
          </a:xfrm>
          <a:prstGeom prst="rect">
            <a:avLst/>
          </a:prstGeom>
          <a:noFill/>
        </p:spPr>
        <p:txBody>
          <a:bodyPr wrap="square" lIns="91440" tIns="45720" rIns="91440" bIns="45720">
            <a:spAutoFit/>
          </a:bodyPr>
          <a:lstStyle/>
          <a:p>
            <a:pPr algn="r">
              <a:lnSpc>
                <a:spcPct val="90000"/>
              </a:lnSpc>
              <a:spcBef>
                <a:spcPts val="1200"/>
              </a:spcBef>
              <a:buClr>
                <a:schemeClr val="accent1">
                  <a:lumMod val="75000"/>
                </a:schemeClr>
              </a:buClr>
              <a:buSzPct val="85000"/>
            </a:pPr>
            <a:r>
              <a:rPr lang="ar-SA" sz="2800" b="1" u="sng" dirty="0" smtClean="0">
                <a:solidFill>
                  <a:srgbClr val="7030A0"/>
                </a:solidFill>
              </a:rPr>
              <a:t>ج- إلزام المدعي بعدم السير في إجراءات الخصومة أمام المحاكم العامة , اذا كان في دعواه مايجافي العدالة , وقد عرف هذا تحت مسمى سلطة محكمة المستشار في إصدار الاوامر والنواهي كلما رأت مايخالف مرمى العدالة ومضمونها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9848" y="281354"/>
            <a:ext cx="10058400" cy="745588"/>
          </a:xfrm>
        </p:spPr>
        <p:txBody>
          <a:bodyPr>
            <a:normAutofit fontScale="90000"/>
          </a:bodyPr>
          <a:lstStyle/>
          <a:p>
            <a:pPr algn="r"/>
            <a:r>
              <a:rPr lang="ar-SA" sz="4800" b="1" u="sng" dirty="0"/>
              <a:t>سهولة ويسر العدالة في الشريعة الإسلامية :</a:t>
            </a:r>
          </a:p>
        </p:txBody>
      </p:sp>
      <p:sp>
        <p:nvSpPr>
          <p:cNvPr id="3" name="عنصر نائب للمحتوى 2"/>
          <p:cNvSpPr>
            <a:spLocks noGrp="1"/>
          </p:cNvSpPr>
          <p:nvPr>
            <p:ph idx="1"/>
          </p:nvPr>
        </p:nvSpPr>
        <p:spPr>
          <a:xfrm>
            <a:off x="422031" y="1026942"/>
            <a:ext cx="11268221" cy="5145258"/>
          </a:xfrm>
        </p:spPr>
        <p:txBody>
          <a:bodyPr>
            <a:normAutofit/>
          </a:bodyPr>
          <a:lstStyle/>
          <a:p>
            <a:pPr algn="r"/>
            <a:r>
              <a:rPr lang="ar-SA" sz="2800" b="1" dirty="0"/>
              <a:t>فهي هدفت إلى تحقيق مقاصد الشريعة الإسلامية ،منها المحافظة على الضرورات الخمس ؛وقد استخلص الفقهاء نزولًا على تحقيق هذه المقاصد الكثير من المبادئ والقواعد </a:t>
            </a:r>
            <a:r>
              <a:rPr lang="ar-SA" sz="2800" b="1" dirty="0" err="1"/>
              <a:t>المصطبغه</a:t>
            </a:r>
            <a:r>
              <a:rPr lang="ar-SA" sz="2800" b="1" dirty="0"/>
              <a:t> بالعدل والعدالة ومن هذه القواعد "لا ضرر ولا ضرار" فالضرر يزال ،والضرر لا يزال بمثله ،فهو يدفع بقدر الإمكان ،والضرر الأشد يزال بالضرر الأخف ويتحمل الضرر الخاص لدفع الضرر العام ؛فالضرورات تبيح المحظورات ،درء المفاسد مقدم على جلب المصالح ،وقد تم بناء نظريات فقهيه نزولًا على هذه القواعد وغيرها من أجل تحقيق العدل و إرساء مبدئ العدالة ؛مثل نظرية التعسف في استعمال الحق ،و نظرية الميسرة ونظرية الضرورة ،وتأكيداً لكل ما سبق وتطبيقًا عليه سندرس المظاهر والتطبيقات العملية التي وضعها فقهاء الإسلام تحت تأثير مبدئ العدالة .</a:t>
            </a:r>
          </a:p>
        </p:txBody>
      </p:sp>
    </p:spTree>
    <p:extLst>
      <p:ext uri="{BB962C8B-B14F-4D97-AF65-F5344CB8AC3E}">
        <p14:creationId xmlns:p14="http://schemas.microsoft.com/office/powerpoint/2010/main" val="1722650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97152" y="134112"/>
            <a:ext cx="10335768" cy="541137"/>
          </a:xfrm>
        </p:spPr>
        <p:txBody>
          <a:bodyPr>
            <a:normAutofit fontScale="90000"/>
          </a:bodyPr>
          <a:lstStyle/>
          <a:p>
            <a:pPr algn="r"/>
            <a:r>
              <a:rPr lang="ar-SA" sz="4000" b="1" u="sng" dirty="0" smtClean="0">
                <a:solidFill>
                  <a:schemeClr val="accent1">
                    <a:lumMod val="75000"/>
                  </a:schemeClr>
                </a:solidFill>
              </a:rPr>
              <a:t>في مجال المبادئ العامة للقانون </a:t>
            </a:r>
            <a:r>
              <a:rPr lang="ar-SA" sz="4000" b="1" u="sng" dirty="0" err="1" smtClean="0">
                <a:solidFill>
                  <a:schemeClr val="accent1">
                    <a:lumMod val="75000"/>
                  </a:schemeClr>
                </a:solidFill>
              </a:rPr>
              <a:t>الموضوعي :</a:t>
            </a:r>
            <a:endParaRPr lang="ar-SA" sz="4000" b="1" u="sng" dirty="0">
              <a:solidFill>
                <a:schemeClr val="accent1">
                  <a:lumMod val="75000"/>
                </a:schemeClr>
              </a:solidFill>
            </a:endParaRPr>
          </a:p>
        </p:txBody>
      </p:sp>
      <p:sp>
        <p:nvSpPr>
          <p:cNvPr id="3" name="عنصر نائب للنص 2"/>
          <p:cNvSpPr>
            <a:spLocks noGrp="1"/>
          </p:cNvSpPr>
          <p:nvPr>
            <p:ph type="body" idx="1"/>
          </p:nvPr>
        </p:nvSpPr>
        <p:spPr>
          <a:xfrm>
            <a:off x="506437" y="990600"/>
            <a:ext cx="11426483" cy="5494606"/>
          </a:xfrm>
        </p:spPr>
        <p:txBody>
          <a:bodyPr>
            <a:noAutofit/>
          </a:bodyPr>
          <a:lstStyle/>
          <a:p>
            <a:pPr algn="r">
              <a:buFontTx/>
              <a:buChar char="-"/>
            </a:pPr>
            <a:r>
              <a:rPr lang="ar-SA" sz="3000" b="1" dirty="0" smtClean="0">
                <a:solidFill>
                  <a:srgbClr val="FF0000"/>
                </a:solidFill>
              </a:rPr>
              <a:t>أ- </a:t>
            </a:r>
            <a:r>
              <a:rPr lang="ar-SA" sz="3000" b="1" u="sng" dirty="0" smtClean="0">
                <a:solidFill>
                  <a:srgbClr val="FF0000"/>
                </a:solidFill>
              </a:rPr>
              <a:t>التعويل على ارادة أطراف التصرف , وحماية الارادة من الغش والإكراه المعنوي فقد كان القانون العام لا يعتبر الاكراه معيبا للرضا الا اذا كان اكراهاً مادياً , </a:t>
            </a:r>
            <a:r>
              <a:rPr lang="ar-SA" sz="3000" b="1" dirty="0" smtClean="0">
                <a:solidFill>
                  <a:srgbClr val="FF0000"/>
                </a:solidFill>
              </a:rPr>
              <a:t>وحيث ان اعتبارات العدالة تقتضي التعويل على الإكراه المعنوي أيضا , فقد قررت محكمة المستشار اعتباره مفسداً للرضا شأنه في ذلك الإكراه المادي</a:t>
            </a:r>
            <a:r>
              <a:rPr lang="ar-SA" sz="3000" b="1" dirty="0" smtClean="0"/>
              <a:t>.</a:t>
            </a:r>
          </a:p>
          <a:p>
            <a:pPr algn="r">
              <a:buFontTx/>
              <a:buChar char="-"/>
            </a:pPr>
            <a:r>
              <a:rPr lang="ar-SA" sz="3000" b="1" dirty="0" smtClean="0">
                <a:solidFill>
                  <a:srgbClr val="002060"/>
                </a:solidFill>
              </a:rPr>
              <a:t>ب- </a:t>
            </a:r>
            <a:r>
              <a:rPr lang="ar-SA" sz="3000" b="1" u="sng" dirty="0" smtClean="0">
                <a:solidFill>
                  <a:srgbClr val="002060"/>
                </a:solidFill>
              </a:rPr>
              <a:t>استقلال الزوجة بادارة اموالها والتصرف فيها دون تدخل من الزوج او اشتراط موافقته </a:t>
            </a:r>
            <a:r>
              <a:rPr lang="ar-SA" sz="3000" b="1" dirty="0" smtClean="0">
                <a:solidFill>
                  <a:srgbClr val="002060"/>
                </a:solidFill>
              </a:rPr>
              <a:t>وذلك على خلاف ماكان سائدا من قبل حيث كانت موافقة الزوج أمراً لازماً </a:t>
            </a:r>
            <a:r>
              <a:rPr lang="ar-SA" sz="3000" b="1" dirty="0" smtClean="0"/>
              <a:t>.</a:t>
            </a:r>
          </a:p>
          <a:p>
            <a:pPr algn="r">
              <a:buFontTx/>
              <a:buChar char="-"/>
            </a:pPr>
            <a:r>
              <a:rPr lang="ar-SA" sz="3000" b="1" dirty="0" smtClean="0">
                <a:solidFill>
                  <a:srgbClr val="7030A0"/>
                </a:solidFill>
              </a:rPr>
              <a:t>ج- </a:t>
            </a:r>
            <a:r>
              <a:rPr lang="ar-SA" sz="3000" b="1" u="sng" dirty="0" smtClean="0">
                <a:solidFill>
                  <a:srgbClr val="7030A0"/>
                </a:solidFill>
              </a:rPr>
              <a:t>انتقال الملكية العقارية دون اعتبار للاجراءات المعقدة التي ينص عليها القانون العادي</a:t>
            </a:r>
            <a:r>
              <a:rPr lang="ar-SA" sz="3000" b="1" u="sng" dirty="0" smtClean="0"/>
              <a:t> </a:t>
            </a:r>
          </a:p>
          <a:p>
            <a:pPr algn="r">
              <a:buFontTx/>
              <a:buChar char="-"/>
            </a:pPr>
            <a:r>
              <a:rPr lang="ar-SA" sz="3000" b="1" dirty="0" smtClean="0">
                <a:solidFill>
                  <a:srgbClr val="00B050"/>
                </a:solidFill>
              </a:rPr>
              <a:t>د- </a:t>
            </a:r>
            <a:r>
              <a:rPr lang="ar-SA" sz="3000" b="1" u="sng" dirty="0" smtClean="0">
                <a:solidFill>
                  <a:srgbClr val="00B050"/>
                </a:solidFill>
              </a:rPr>
              <a:t>تقرير التنفيذ العيني للالتزام في مجال الالتزام السلبي أي الامتناع عن العمل بحيث اذا قام المدين بالعمل </a:t>
            </a:r>
            <a:r>
              <a:rPr lang="ar-SA" sz="3000" b="1" dirty="0" smtClean="0">
                <a:solidFill>
                  <a:srgbClr val="00B050"/>
                </a:solidFill>
              </a:rPr>
              <a:t>؛ فإن المحكمة كانت تلزمه بالامتناع, واذا خالف التزامه كان يحبس على أساس انه ارتكب جريرة عصيان أمر الملك ,</a:t>
            </a:r>
            <a:r>
              <a:rPr lang="ar-SA" sz="3000" b="1" u="sng" dirty="0" smtClean="0">
                <a:solidFill>
                  <a:srgbClr val="00B050"/>
                </a:solidFill>
              </a:rPr>
              <a:t>وهذا لم يكن بمقدور المحاكم العادية فعله , لان اجبار المدين على التنفيذ العيني لم يكن جائزاً وفقا للقانون العادي حتى ولو كان ممكناً </a:t>
            </a:r>
            <a:r>
              <a:rPr lang="ar-SA" sz="3000" b="1" dirty="0" smtClean="0">
                <a:solidFill>
                  <a:srgbClr val="00B050"/>
                </a:solidFill>
              </a:rPr>
              <a:t>وقد يلحق ذلك ظلماً بالدائن في حال رغبته في التنفيذ العيني وعدم رضاه بالتنفيذ بمقابل أو بالتعويض</a:t>
            </a:r>
            <a:r>
              <a:rPr lang="ar-SA" sz="3000" b="1" dirty="0" smtClean="0"/>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t>دور العدالة في الشريعة الإسلامية </a:t>
            </a:r>
            <a:endParaRPr lang="ar-SA" dirty="0"/>
          </a:p>
        </p:txBody>
      </p:sp>
      <p:sp>
        <p:nvSpPr>
          <p:cNvPr id="3" name="عنوان فرعي 2"/>
          <p:cNvSpPr>
            <a:spLocks noGrp="1"/>
          </p:cNvSpPr>
          <p:nvPr>
            <p:ph type="subTitle" idx="1"/>
          </p:nvPr>
        </p:nvSpPr>
        <p:spPr>
          <a:xfrm>
            <a:off x="2289048" y="5440680"/>
            <a:ext cx="7891272" cy="1069848"/>
          </a:xfrm>
        </p:spPr>
        <p:txBody>
          <a:bodyPr/>
          <a:lstStyle/>
          <a:p>
            <a:pPr algn="r"/>
            <a:r>
              <a:rPr lang="ar-SA" b="1" u="sng" dirty="0" err="1" smtClean="0">
                <a:effectLst>
                  <a:outerShdw blurRad="38100" dist="38100" dir="2700000" algn="tl">
                    <a:srgbClr val="000000">
                      <a:alpha val="43137"/>
                    </a:srgbClr>
                  </a:outerShdw>
                </a:effectLst>
              </a:rPr>
              <a:t>أولاً </a:t>
            </a:r>
            <a:r>
              <a:rPr lang="ar-SA" b="1" u="sng" dirty="0" smtClean="0">
                <a:effectLst>
                  <a:outerShdw blurRad="38100" dist="38100" dir="2700000" algn="tl">
                    <a:srgbClr val="000000">
                      <a:alpha val="43137"/>
                    </a:srgbClr>
                  </a:outerShdw>
                </a:effectLst>
              </a:rPr>
              <a:t>: ذاتية العدالة في الإسلام والأطر العامة </a:t>
            </a:r>
            <a:r>
              <a:rPr lang="ar-SA" b="1" u="sng" dirty="0" err="1" smtClean="0">
                <a:effectLst>
                  <a:outerShdw blurRad="38100" dist="38100" dir="2700000" algn="tl">
                    <a:srgbClr val="000000">
                      <a:alpha val="43137"/>
                    </a:srgbClr>
                  </a:outerShdw>
                </a:effectLst>
              </a:rPr>
              <a:t>لها :</a:t>
            </a:r>
            <a:endParaRPr lang="ar-SA" b="1" u="sng" dirty="0">
              <a:effectLst>
                <a:outerShdw blurRad="38100" dist="38100" dir="2700000" algn="tl">
                  <a:srgbClr val="000000">
                    <a:alpha val="43137"/>
                  </a:srgbClr>
                </a:outerShdw>
              </a:effectLst>
            </a:endParaRPr>
          </a:p>
        </p:txBody>
      </p:sp>
      <p:pic>
        <p:nvPicPr>
          <p:cNvPr id="4" name="صورة 3" descr="iStock_000014993467_ExtraSmall.jpg"/>
          <p:cNvPicPr>
            <a:picLocks noChangeAspect="1"/>
          </p:cNvPicPr>
          <p:nvPr/>
        </p:nvPicPr>
        <p:blipFill>
          <a:blip r:embed="rId2" cstate="print"/>
          <a:stretch>
            <a:fillRect/>
          </a:stretch>
        </p:blipFill>
        <p:spPr>
          <a:xfrm>
            <a:off x="1051560" y="3459480"/>
            <a:ext cx="3193684" cy="3023234"/>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0" y="0"/>
            <a:ext cx="12191999" cy="685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ar-SA" sz="2800" b="1" u="sng" dirty="0" smtClean="0">
                <a:solidFill>
                  <a:schemeClr val="bg1"/>
                </a:solidFill>
              </a:rPr>
              <a:t>تتميز العدالة في الشريعة الاسلامية في انها :</a:t>
            </a:r>
          </a:p>
          <a:p>
            <a:pPr algn="r"/>
            <a:r>
              <a:rPr lang="ar-SA" sz="2800" b="1" dirty="0" smtClean="0">
                <a:solidFill>
                  <a:schemeClr val="bg1"/>
                </a:solidFill>
              </a:rPr>
              <a:t>-- </a:t>
            </a:r>
            <a:r>
              <a:rPr lang="ar-SA" sz="2800" b="1" dirty="0" smtClean="0">
                <a:solidFill>
                  <a:srgbClr val="FFFF00"/>
                </a:solidFill>
              </a:rPr>
              <a:t>ممزوجة مع الاصول الشرعية ومستقاة ومتسخرجة في الغالب الاعم منها ولهذا يمكن القول بأن </a:t>
            </a:r>
            <a:r>
              <a:rPr lang="ar-SA" sz="2800" b="1" u="sng" dirty="0" smtClean="0">
                <a:solidFill>
                  <a:srgbClr val="FFFF00"/>
                </a:solidFill>
              </a:rPr>
              <a:t>العدالة تعد جزء من الشريعة ولا تنفصل عنه</a:t>
            </a:r>
            <a:r>
              <a:rPr lang="ar-SA" sz="2800" b="1" dirty="0" smtClean="0">
                <a:solidFill>
                  <a:srgbClr val="FFFF00"/>
                </a:solidFill>
              </a:rPr>
              <a:t>ا </a:t>
            </a:r>
            <a:r>
              <a:rPr lang="ar-SA" sz="2800" b="1" dirty="0" smtClean="0">
                <a:solidFill>
                  <a:schemeClr val="bg1"/>
                </a:solidFill>
              </a:rPr>
              <a:t>.</a:t>
            </a:r>
          </a:p>
          <a:p>
            <a:pPr algn="r"/>
            <a:r>
              <a:rPr lang="ar-SA" sz="2800" b="1" dirty="0" smtClean="0">
                <a:solidFill>
                  <a:schemeClr val="bg1"/>
                </a:solidFill>
              </a:rPr>
              <a:t>-- </a:t>
            </a:r>
            <a:r>
              <a:rPr lang="ar-SA" sz="2800" b="1" dirty="0" smtClean="0">
                <a:solidFill>
                  <a:schemeClr val="tx1"/>
                </a:solidFill>
              </a:rPr>
              <a:t>كما أن العدالة في الشريعة الإسلامية </a:t>
            </a:r>
            <a:r>
              <a:rPr lang="ar-SA" sz="2800" b="1" u="sng" dirty="0" smtClean="0">
                <a:solidFill>
                  <a:schemeClr val="tx1"/>
                </a:solidFill>
              </a:rPr>
              <a:t>تعد عدالة منضبطه لأنها مضبوطة بقواعد أصول الفقه </a:t>
            </a:r>
            <a:r>
              <a:rPr lang="ar-SA" sz="2800" b="1" dirty="0" smtClean="0">
                <a:solidFill>
                  <a:schemeClr val="bg1"/>
                </a:solidFill>
              </a:rPr>
              <a:t>؛ </a:t>
            </a:r>
          </a:p>
          <a:p>
            <a:pPr algn="r"/>
            <a:r>
              <a:rPr lang="ar-SA" sz="2800" b="1" dirty="0" smtClean="0">
                <a:solidFill>
                  <a:schemeClr val="bg1"/>
                </a:solidFill>
              </a:rPr>
              <a:t>--  </a:t>
            </a:r>
            <a:r>
              <a:rPr lang="ar-SA" sz="2800" b="1" dirty="0" smtClean="0">
                <a:solidFill>
                  <a:srgbClr val="92D050"/>
                </a:solidFill>
              </a:rPr>
              <a:t>ولهذا ينبغي القول بأن </a:t>
            </a:r>
            <a:r>
              <a:rPr lang="ar-SA" sz="2800" b="1" u="sng" dirty="0" smtClean="0">
                <a:solidFill>
                  <a:srgbClr val="92D050"/>
                </a:solidFill>
              </a:rPr>
              <a:t>الشريعة قد تطورت بموجب قواعد الاجتهاد بالرأي ؛ لأن الاجتهاد اوسع وادق واعمق من العدالة المتعارف عليها في القانون الوضعي وهنا</a:t>
            </a:r>
            <a:r>
              <a:rPr lang="en-US" sz="2800" b="1" u="sng" dirty="0" smtClean="0">
                <a:solidFill>
                  <a:srgbClr val="92D050"/>
                </a:solidFill>
              </a:rPr>
              <a:t> </a:t>
            </a:r>
            <a:endParaRPr lang="ar-SA" sz="2800" b="1" u="sng" dirty="0" smtClean="0">
              <a:solidFill>
                <a:srgbClr val="92D050"/>
              </a:solidFill>
            </a:endParaRPr>
          </a:p>
          <a:p>
            <a:pPr algn="r"/>
            <a:endParaRPr lang="ar-SA" sz="2800" b="1" u="sng" dirty="0" smtClean="0">
              <a:solidFill>
                <a:schemeClr val="bg1"/>
              </a:solidFill>
            </a:endParaRPr>
          </a:p>
          <a:p>
            <a:pPr algn="r"/>
            <a:r>
              <a:rPr lang="ar-SA" sz="2800" b="1" u="sng" dirty="0" smtClean="0">
                <a:solidFill>
                  <a:schemeClr val="bg1"/>
                </a:solidFill>
              </a:rPr>
              <a:t>ومن يظهر الفارق بين العدالة في </a:t>
            </a:r>
            <a:r>
              <a:rPr lang="ar-SA" sz="2800" b="1" u="sng" dirty="0" err="1" smtClean="0">
                <a:solidFill>
                  <a:schemeClr val="bg1"/>
                </a:solidFill>
              </a:rPr>
              <a:t>الشريعه</a:t>
            </a:r>
            <a:r>
              <a:rPr lang="ar-SA" sz="2800" b="1" u="sng" dirty="0" smtClean="0">
                <a:solidFill>
                  <a:schemeClr val="bg1"/>
                </a:solidFill>
              </a:rPr>
              <a:t> </a:t>
            </a:r>
            <a:r>
              <a:rPr lang="ar-SA" sz="2800" b="1" u="sng" dirty="0" smtClean="0">
                <a:solidFill>
                  <a:schemeClr val="bg1"/>
                </a:solidFill>
              </a:rPr>
              <a:t>الاسلامية والعدالة </a:t>
            </a:r>
            <a:r>
              <a:rPr lang="ar-SA" sz="2800" b="1" u="sng" dirty="0" smtClean="0">
                <a:solidFill>
                  <a:schemeClr val="bg1"/>
                </a:solidFill>
              </a:rPr>
              <a:t>في الشريعتين اللاتينية والانجلوسكسونية :</a:t>
            </a:r>
          </a:p>
          <a:p>
            <a:pPr algn="r"/>
            <a:endParaRPr lang="ar-SA" sz="2800" b="1" u="sng" dirty="0" smtClean="0">
              <a:solidFill>
                <a:schemeClr val="bg1"/>
              </a:solidFill>
            </a:endParaRPr>
          </a:p>
          <a:p>
            <a:pPr algn="r"/>
            <a:r>
              <a:rPr lang="ar-SA" sz="2800" b="1" dirty="0" smtClean="0">
                <a:solidFill>
                  <a:srgbClr val="FFFF00"/>
                </a:solidFill>
              </a:rPr>
              <a:t>-- فالعدالة في هاتين الشريعتين – </a:t>
            </a:r>
            <a:r>
              <a:rPr lang="ar-SA" sz="2800" b="1" u="sng" dirty="0" smtClean="0">
                <a:solidFill>
                  <a:srgbClr val="FFFF00"/>
                </a:solidFill>
              </a:rPr>
              <a:t>على خلاف الشريعة الإسلامية – وجدت إلى جانب القانون وبعد وجوده وليس ممزوجه معه</a:t>
            </a:r>
            <a:r>
              <a:rPr lang="ar-SA" sz="2800" b="1" dirty="0" smtClean="0">
                <a:solidFill>
                  <a:srgbClr val="FFFF00"/>
                </a:solidFill>
              </a:rPr>
              <a:t> </a:t>
            </a:r>
            <a:r>
              <a:rPr lang="ar-SA" sz="2800" b="1" dirty="0" smtClean="0">
                <a:solidFill>
                  <a:schemeClr val="bg1"/>
                </a:solidFill>
              </a:rPr>
              <a:t>.</a:t>
            </a:r>
          </a:p>
          <a:p>
            <a:pPr algn="r"/>
            <a:r>
              <a:rPr lang="ar-SA" sz="2800" b="1" dirty="0" smtClean="0">
                <a:solidFill>
                  <a:schemeClr val="bg1">
                    <a:lumMod val="75000"/>
                  </a:schemeClr>
                </a:solidFill>
              </a:rPr>
              <a:t>-- ولهذا </a:t>
            </a:r>
            <a:r>
              <a:rPr lang="ar-SA" sz="2800" b="1" u="sng" dirty="0" smtClean="0">
                <a:solidFill>
                  <a:schemeClr val="bg1">
                    <a:lumMod val="75000"/>
                  </a:schemeClr>
                </a:solidFill>
              </a:rPr>
              <a:t>عدت مصدرا مستقل ومن ثم لا تلازم أو تطابق بينهما في جميع الأحوال </a:t>
            </a:r>
          </a:p>
          <a:p>
            <a:pPr algn="r"/>
            <a:r>
              <a:rPr lang="ar-SA" sz="2800" b="1" dirty="0" smtClean="0">
                <a:solidFill>
                  <a:schemeClr val="accent2">
                    <a:lumMod val="20000"/>
                    <a:lumOff val="80000"/>
                  </a:schemeClr>
                </a:solidFill>
              </a:rPr>
              <a:t>-- كما </a:t>
            </a:r>
            <a:r>
              <a:rPr lang="ar-SA" sz="2800" b="1" u="sng" dirty="0" smtClean="0">
                <a:solidFill>
                  <a:schemeClr val="accent2">
                    <a:lumMod val="20000"/>
                    <a:lumOff val="80000"/>
                  </a:schemeClr>
                </a:solidFill>
              </a:rPr>
              <a:t>وجدت أيضا محاكم خاصة بالعدالة في كلا الشريعتين وهذا ليس محلا في الشريعه </a:t>
            </a:r>
            <a:r>
              <a:rPr lang="ar-SA" sz="2800" b="1" dirty="0" smtClean="0">
                <a:solidFill>
                  <a:schemeClr val="accent2">
                    <a:lumMod val="20000"/>
                    <a:lumOff val="80000"/>
                  </a:schemeClr>
                </a:solidFill>
              </a:rPr>
              <a:t>, حيث لم توجد محاكم خاصة بالعدالة في الشريعه الاسلامية </a:t>
            </a:r>
            <a:r>
              <a:rPr lang="ar-SA" sz="2800" b="1" dirty="0" smtClean="0">
                <a:solidFill>
                  <a:schemeClr val="bg1"/>
                </a:solidFill>
              </a:rPr>
              <a: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خطط انسيابي: معالجة متعاقبة 2"/>
          <p:cNvSpPr/>
          <p:nvPr/>
        </p:nvSpPr>
        <p:spPr>
          <a:xfrm>
            <a:off x="0" y="0"/>
            <a:ext cx="12192000" cy="68580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ar-SA" sz="2800" b="1" dirty="0" smtClean="0">
                <a:solidFill>
                  <a:schemeClr val="tx1">
                    <a:lumMod val="95000"/>
                    <a:lumOff val="5000"/>
                  </a:schemeClr>
                </a:solidFill>
              </a:rPr>
              <a:t>-- ولهذا يمكن القول إن </a:t>
            </a:r>
            <a:r>
              <a:rPr lang="ar-SA" sz="2800" b="1" dirty="0" smtClean="0">
                <a:solidFill>
                  <a:schemeClr val="bg1"/>
                </a:solidFill>
              </a:rPr>
              <a:t>العدالة في الشريعة </a:t>
            </a:r>
            <a:r>
              <a:rPr lang="ar-SA" sz="2800" b="1" u="sng" dirty="0" smtClean="0">
                <a:solidFill>
                  <a:schemeClr val="bg1"/>
                </a:solidFill>
              </a:rPr>
              <a:t>تعد كقاعدة عاملة عدالة ذاتية تم تكريسها من خلال مصادر الفقه الإسلامي </a:t>
            </a:r>
            <a:r>
              <a:rPr lang="ar-SA" sz="2800" b="1" u="sng" dirty="0" smtClean="0">
                <a:solidFill>
                  <a:schemeClr val="tx1">
                    <a:lumMod val="95000"/>
                    <a:lumOff val="5000"/>
                  </a:schemeClr>
                </a:solidFill>
              </a:rPr>
              <a:t>, ولم يدخل عليها مؤثرات خارجية الا فيما ندر </a:t>
            </a:r>
            <a:r>
              <a:rPr lang="ar-SA" sz="2800" b="1" dirty="0" smtClean="0">
                <a:solidFill>
                  <a:schemeClr val="tx1">
                    <a:lumMod val="95000"/>
                    <a:lumOff val="5000"/>
                  </a:schemeClr>
                </a:solidFill>
              </a:rPr>
              <a:t>.. </a:t>
            </a:r>
            <a:r>
              <a:rPr lang="ar-SA" sz="2800" b="1" dirty="0" smtClean="0">
                <a:solidFill>
                  <a:srgbClr val="FFFF00"/>
                </a:solidFill>
              </a:rPr>
              <a:t>أما العدالة في الشريعتين اللاتينية </a:t>
            </a:r>
            <a:r>
              <a:rPr lang="ar-SA" sz="2800" b="1" dirty="0" err="1" smtClean="0">
                <a:solidFill>
                  <a:srgbClr val="FFFF00"/>
                </a:solidFill>
              </a:rPr>
              <a:t>والانجلوسكسونية</a:t>
            </a:r>
            <a:r>
              <a:rPr lang="ar-SA" sz="2800" b="1" dirty="0" smtClean="0">
                <a:solidFill>
                  <a:srgbClr val="FFFF00"/>
                </a:solidFill>
              </a:rPr>
              <a:t> فهي عدالة ليست ذاتية بل تأثيرية أو </a:t>
            </a:r>
            <a:r>
              <a:rPr lang="ar-SA" sz="2800" b="1" dirty="0" err="1" smtClean="0">
                <a:solidFill>
                  <a:srgbClr val="FFFF00"/>
                </a:solidFill>
              </a:rPr>
              <a:t>مستعارة </a:t>
            </a:r>
            <a:r>
              <a:rPr lang="ar-SA" sz="2800" b="1" dirty="0" smtClean="0">
                <a:solidFill>
                  <a:srgbClr val="FFFF00"/>
                </a:solidFill>
              </a:rPr>
              <a:t>؛ حيث وجدت مصدرها في الاقتباس تارة من الفلسفة الاغريقية وتارة اخرى من القانون </a:t>
            </a:r>
            <a:r>
              <a:rPr lang="ar-SA" sz="2800" b="1" dirty="0" err="1" smtClean="0">
                <a:solidFill>
                  <a:srgbClr val="FFFF00"/>
                </a:solidFill>
              </a:rPr>
              <a:t>الكنسي </a:t>
            </a:r>
            <a:r>
              <a:rPr lang="ar-SA" sz="2800" b="1" dirty="0" smtClean="0">
                <a:solidFill>
                  <a:srgbClr val="FFFF00"/>
                </a:solidFill>
              </a:rPr>
              <a:t>؛ وتارة اخيرة من ضمير </a:t>
            </a:r>
            <a:r>
              <a:rPr lang="ar-SA" sz="2800" b="1" dirty="0" err="1" smtClean="0">
                <a:solidFill>
                  <a:srgbClr val="FFFF00"/>
                </a:solidFill>
              </a:rPr>
              <a:t>الملك </a:t>
            </a:r>
            <a:r>
              <a:rPr lang="ar-SA" sz="2800" b="1" dirty="0" smtClean="0">
                <a:solidFill>
                  <a:srgbClr val="FFFF00"/>
                </a:solidFill>
              </a:rPr>
              <a:t>, </a:t>
            </a:r>
            <a:r>
              <a:rPr lang="ar-SA" sz="2800" b="1" dirty="0" err="1" smtClean="0">
                <a:solidFill>
                  <a:srgbClr val="FFFF00"/>
                </a:solidFill>
              </a:rPr>
              <a:t>وفوق</a:t>
            </a:r>
            <a:r>
              <a:rPr lang="ar-SA" sz="2800" b="1" dirty="0" smtClean="0">
                <a:solidFill>
                  <a:srgbClr val="FFFF00"/>
                </a:solidFill>
              </a:rPr>
              <a:t> هذا وذاك القانون </a:t>
            </a:r>
            <a:r>
              <a:rPr lang="ar-SA" sz="2800" b="1" dirty="0" err="1" smtClean="0">
                <a:solidFill>
                  <a:srgbClr val="FFFF00"/>
                </a:solidFill>
              </a:rPr>
              <a:t>الطبيعي .</a:t>
            </a:r>
            <a:endParaRPr lang="ar-SA" sz="2800" b="1" dirty="0" smtClean="0">
              <a:solidFill>
                <a:srgbClr val="FFFF00"/>
              </a:solidFill>
            </a:endParaRPr>
          </a:p>
          <a:p>
            <a:pPr algn="r"/>
            <a:endParaRPr lang="ar-SA" sz="2800" b="1" dirty="0" smtClean="0">
              <a:solidFill>
                <a:schemeClr val="tx1">
                  <a:lumMod val="95000"/>
                  <a:lumOff val="5000"/>
                </a:schemeClr>
              </a:solidFill>
            </a:endParaRPr>
          </a:p>
          <a:p>
            <a:pPr algn="r"/>
            <a:r>
              <a:rPr lang="ar-SA" sz="2800" b="1" dirty="0" smtClean="0">
                <a:solidFill>
                  <a:srgbClr val="92D050"/>
                </a:solidFill>
              </a:rPr>
              <a:t>والواقع أن النظرة الشمولية لنظرية العدالة في الشريعة تقتضي منا الوقوف –بداءة- على بعض </a:t>
            </a:r>
            <a:r>
              <a:rPr lang="ar-SA" sz="2800" b="1" u="sng" dirty="0" smtClean="0">
                <a:solidFill>
                  <a:srgbClr val="92D050"/>
                </a:solidFill>
              </a:rPr>
              <a:t>المتطلبات </a:t>
            </a:r>
            <a:r>
              <a:rPr lang="ar-SA" sz="2800" b="1" u="sng" dirty="0" smtClean="0">
                <a:solidFill>
                  <a:srgbClr val="92D050"/>
                </a:solidFill>
              </a:rPr>
              <a:t>التي يولد عنها فكرة العدالة في </a:t>
            </a:r>
            <a:r>
              <a:rPr lang="ar-SA" sz="2800" b="1" u="sng" dirty="0" smtClean="0">
                <a:solidFill>
                  <a:srgbClr val="92D050"/>
                </a:solidFill>
              </a:rPr>
              <a:t>الشريعة </a:t>
            </a:r>
            <a:r>
              <a:rPr lang="ar-SA" sz="2800" b="1" u="sng" dirty="0" smtClean="0">
                <a:solidFill>
                  <a:srgbClr val="92D050"/>
                </a:solidFill>
              </a:rPr>
              <a:t>وتحكم صياغة هذه الفكره على نحو محكم ؛ ومن ذلك مثلاً :</a:t>
            </a:r>
          </a:p>
          <a:p>
            <a:pPr algn="r"/>
            <a:endParaRPr lang="ar-SA" sz="2800" b="1" dirty="0">
              <a:solidFill>
                <a:schemeClr val="tx1">
                  <a:lumMod val="95000"/>
                  <a:lumOff val="5000"/>
                </a:schemeClr>
              </a:solidFill>
            </a:endParaRPr>
          </a:p>
        </p:txBody>
      </p:sp>
      <p:sp>
        <p:nvSpPr>
          <p:cNvPr id="4" name="سهم منحني إلى اليسار 3"/>
          <p:cNvSpPr/>
          <p:nvPr/>
        </p:nvSpPr>
        <p:spPr>
          <a:xfrm>
            <a:off x="320040" y="5273040"/>
            <a:ext cx="1280160" cy="109728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50167" y="351692"/>
            <a:ext cx="11380762" cy="7109639"/>
          </a:xfrm>
          <a:prstGeom prst="rect">
            <a:avLst/>
          </a:prstGeom>
          <a:noFill/>
        </p:spPr>
        <p:txBody>
          <a:bodyPr wrap="square" lIns="91440" tIns="45720" rIns="91440" bIns="45720">
            <a:spAutoFit/>
          </a:bodyPr>
          <a:lstStyle/>
          <a:p>
            <a:pPr lvl="0" algn="r" rtl="1"/>
            <a:r>
              <a:rPr lang="ar-SA" sz="3200" b="1" u="sng" dirty="0" smtClean="0">
                <a:solidFill>
                  <a:srgbClr val="FF0000"/>
                </a:solidFill>
              </a:rPr>
              <a:t>1-أن المنطق القانوني </a:t>
            </a:r>
            <a:r>
              <a:rPr lang="ar-SA" sz="3200" b="1" dirty="0" smtClean="0">
                <a:solidFill>
                  <a:srgbClr val="FF0000"/>
                </a:solidFill>
              </a:rPr>
              <a:t>عند الفقه الإسلامي يعد منطقاً قانونياً </a:t>
            </a:r>
            <a:r>
              <a:rPr lang="ar-SA" sz="3200" b="1" u="sng" dirty="0" smtClean="0">
                <a:solidFill>
                  <a:srgbClr val="FF0000"/>
                </a:solidFill>
              </a:rPr>
              <a:t>مادياً ويبتعد عن الشكلية </a:t>
            </a:r>
            <a:r>
              <a:rPr lang="en-US" sz="3200" b="1" dirty="0" smtClean="0">
                <a:solidFill>
                  <a:srgbClr val="FF0000"/>
                </a:solidFill>
              </a:rPr>
              <a:t/>
            </a:r>
            <a:br>
              <a:rPr lang="en-US" sz="3200" b="1" dirty="0" smtClean="0">
                <a:solidFill>
                  <a:srgbClr val="FF0000"/>
                </a:solidFill>
              </a:rPr>
            </a:br>
            <a:r>
              <a:rPr lang="ar-SA" sz="3200" b="1" dirty="0" smtClean="0">
                <a:solidFill>
                  <a:srgbClr val="FF0000"/>
                </a:solidFill>
              </a:rPr>
              <a:t>المعقد</a:t>
            </a:r>
            <a:r>
              <a:rPr lang="ar-SA" sz="4000" b="1" dirty="0" smtClean="0">
                <a:solidFill>
                  <a:srgbClr val="FF0000"/>
                </a:solidFill>
              </a:rPr>
              <a:t>ة </a:t>
            </a:r>
          </a:p>
          <a:p>
            <a:pPr lvl="0" algn="r" rtl="1"/>
            <a:r>
              <a:rPr lang="ar-SA" sz="3200" b="1" dirty="0" smtClean="0">
                <a:solidFill>
                  <a:srgbClr val="002060"/>
                </a:solidFill>
              </a:rPr>
              <a:t>2- أن </a:t>
            </a:r>
            <a:r>
              <a:rPr lang="ar-SA" sz="3200" b="1" u="sng" dirty="0" smtClean="0">
                <a:solidFill>
                  <a:srgbClr val="002060"/>
                </a:solidFill>
              </a:rPr>
              <a:t>منهج الشريعة الإسلامية في مجال التنظيم القانوني يعد منهح عام قائم على وجود قواعد وأحكام عامة </a:t>
            </a:r>
            <a:r>
              <a:rPr lang="ar-SA" sz="3200" b="1" dirty="0" smtClean="0">
                <a:solidFill>
                  <a:srgbClr val="002060"/>
                </a:solidFill>
              </a:rPr>
              <a:t>وهذا مايدفعنا إلى القول وبثقة أنها شريعة مرنه وصالحة لكل زمان ومكان .</a:t>
            </a:r>
          </a:p>
          <a:p>
            <a:pPr lvl="0" algn="r" rtl="1"/>
            <a:endParaRPr lang="en-US" sz="3200" b="1" dirty="0" smtClean="0">
              <a:solidFill>
                <a:srgbClr val="002060"/>
              </a:solidFill>
            </a:endParaRPr>
          </a:p>
          <a:p>
            <a:pPr lvl="0" algn="r" rtl="1"/>
            <a:r>
              <a:rPr lang="ar-SA" sz="3200" b="1" dirty="0" smtClean="0">
                <a:solidFill>
                  <a:srgbClr val="0070C0"/>
                </a:solidFill>
              </a:rPr>
              <a:t>3- ان </a:t>
            </a:r>
            <a:r>
              <a:rPr lang="ar-SA" sz="3200" b="1" u="sng" dirty="0" smtClean="0">
                <a:solidFill>
                  <a:srgbClr val="0070C0"/>
                </a:solidFill>
              </a:rPr>
              <a:t>الاحكام الشرعية </a:t>
            </a:r>
            <a:r>
              <a:rPr lang="ar-SA" sz="3200" b="1" u="sng" dirty="0" smtClean="0">
                <a:solidFill>
                  <a:srgbClr val="0070C0"/>
                </a:solidFill>
              </a:rPr>
              <a:t>مرتبطة </a:t>
            </a:r>
            <a:r>
              <a:rPr lang="ar-SA" sz="3200" b="1" u="sng" dirty="0" smtClean="0">
                <a:solidFill>
                  <a:srgbClr val="0070C0"/>
                </a:solidFill>
              </a:rPr>
              <a:t>بعلل محدده وغايات منضبطة </a:t>
            </a:r>
            <a:r>
              <a:rPr lang="ar-SA" sz="3200" b="1" dirty="0" smtClean="0"/>
              <a:t>.</a:t>
            </a:r>
            <a:endParaRPr lang="en-US" sz="3200" b="1" dirty="0" smtClean="0">
              <a:solidFill>
                <a:srgbClr val="7030A0"/>
              </a:solidFill>
            </a:endParaRPr>
          </a:p>
          <a:p>
            <a:pPr lvl="0" algn="r" rtl="1"/>
            <a:r>
              <a:rPr lang="ar-SA" sz="3200" b="1" dirty="0" smtClean="0">
                <a:solidFill>
                  <a:srgbClr val="7030A0"/>
                </a:solidFill>
              </a:rPr>
              <a:t>4- ان </a:t>
            </a:r>
            <a:r>
              <a:rPr lang="ar-SA" sz="3200" b="1" u="sng" dirty="0" smtClean="0">
                <a:solidFill>
                  <a:srgbClr val="7030A0"/>
                </a:solidFill>
              </a:rPr>
              <a:t>الوقائع غير متناهية أي لايمكن حصرها بينما النصوص متناهية </a:t>
            </a:r>
            <a:r>
              <a:rPr lang="ar-SA" sz="3200" b="1" dirty="0" smtClean="0">
                <a:solidFill>
                  <a:srgbClr val="7030A0"/>
                </a:solidFill>
              </a:rPr>
              <a:t>ولهذا جاء فقه الواقع وفقه النوازل لمجابهة المستجدات التي تطرأ على المجتمع الإسلامي </a:t>
            </a:r>
            <a:r>
              <a:rPr lang="ar-SA" sz="3200" b="1" dirty="0" smtClean="0"/>
              <a:t>.</a:t>
            </a:r>
          </a:p>
          <a:p>
            <a:pPr lvl="0" algn="r" rtl="1"/>
            <a:endParaRPr lang="en-US" sz="3200" b="1" dirty="0" smtClean="0"/>
          </a:p>
          <a:p>
            <a:pPr lvl="0" algn="r" rtl="1"/>
            <a:r>
              <a:rPr lang="ar-SA" sz="3200" b="1" dirty="0" smtClean="0">
                <a:solidFill>
                  <a:srgbClr val="00B050"/>
                </a:solidFill>
              </a:rPr>
              <a:t>5- ان </a:t>
            </a:r>
            <a:r>
              <a:rPr lang="ar-SA" sz="3200" b="1" u="sng" dirty="0" smtClean="0">
                <a:solidFill>
                  <a:srgbClr val="00B050"/>
                </a:solidFill>
              </a:rPr>
              <a:t>الفن القانوني الاسلامي قد قسم الاحكام الشرعية الى قسمين رئيسين هما : </a:t>
            </a:r>
          </a:p>
          <a:p>
            <a:pPr lvl="0" algn="r" rtl="1"/>
            <a:r>
              <a:rPr lang="ar-SA" sz="3200" b="1" u="sng" dirty="0" smtClean="0">
                <a:solidFill>
                  <a:srgbClr val="00B050"/>
                </a:solidFill>
              </a:rPr>
              <a:t>الاحكام غير </a:t>
            </a:r>
            <a:r>
              <a:rPr lang="ar-SA" sz="3200" b="1" u="sng" dirty="0" err="1" smtClean="0">
                <a:solidFill>
                  <a:srgbClr val="00B050"/>
                </a:solidFill>
              </a:rPr>
              <a:t>الاجتهادية </a:t>
            </a:r>
            <a:r>
              <a:rPr lang="ar-SA" sz="3200" b="1" u="sng" dirty="0" smtClean="0">
                <a:solidFill>
                  <a:srgbClr val="00B050"/>
                </a:solidFill>
              </a:rPr>
              <a:t>, </a:t>
            </a:r>
            <a:r>
              <a:rPr lang="ar-SA" sz="3200" b="1" u="sng" dirty="0" err="1" smtClean="0">
                <a:solidFill>
                  <a:srgbClr val="00B050"/>
                </a:solidFill>
              </a:rPr>
              <a:t>والاحكام</a:t>
            </a:r>
            <a:r>
              <a:rPr lang="ar-SA" sz="3200" b="1" u="sng" dirty="0" smtClean="0">
                <a:solidFill>
                  <a:srgbClr val="00B050"/>
                </a:solidFill>
              </a:rPr>
              <a:t> الاجتهادية ودور العدالة يظهر في القسم الثاني </a:t>
            </a:r>
            <a:r>
              <a:rPr lang="ar-SA" sz="3200" b="1" dirty="0" smtClean="0">
                <a:solidFill>
                  <a:srgbClr val="00B050"/>
                </a:solidFill>
              </a:rPr>
              <a:t>دون </a:t>
            </a:r>
            <a:r>
              <a:rPr lang="ar-SA" sz="3200" b="1" dirty="0" err="1" smtClean="0">
                <a:solidFill>
                  <a:srgbClr val="00B050"/>
                </a:solidFill>
              </a:rPr>
              <a:t>الاول .</a:t>
            </a:r>
            <a:endParaRPr lang="en-US" sz="3200" b="1" dirty="0" smtClean="0">
              <a:solidFill>
                <a:srgbClr val="00B050"/>
              </a:solidFill>
            </a:endParaRPr>
          </a:p>
          <a:p>
            <a:pPr algn="r">
              <a:buFontTx/>
              <a:buChar char="-"/>
            </a:pPr>
            <a:endParaRPr lang="ar-SA" sz="3200" b="1" cap="none" spc="0" dirty="0">
              <a:ln w="10541" cmpd="sng">
                <a:solidFill>
                  <a:srgbClr val="7D7D7D">
                    <a:tint val="100000"/>
                    <a:shade val="100000"/>
                    <a:satMod val="110000"/>
                  </a:srgbClr>
                </a:solidFill>
                <a:prstDash val="solid"/>
              </a:ln>
              <a:solidFill>
                <a:schemeClr val="tx1">
                  <a:lumMod val="95000"/>
                  <a:lumOff val="5000"/>
                </a:schemeClr>
              </a:solidFill>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a:bodyPr>
          <a:lstStyle/>
          <a:p>
            <a:pPr algn="ctr"/>
            <a:r>
              <a:rPr lang="ar-SA" sz="4400" dirty="0"/>
              <a:t>كما عرفها البعض الآخر من العلماء بأنها :</a:t>
            </a:r>
            <a:br>
              <a:rPr lang="ar-SA" sz="4400" dirty="0"/>
            </a:br>
            <a:r>
              <a:rPr lang="ar-SA" sz="4400" dirty="0">
                <a:solidFill>
                  <a:srgbClr val="00B050"/>
                </a:solidFill>
              </a:rPr>
              <a:t>شعور كامن في النفس وحي الضمير الإنساني المستنير ويكشف عنه العقل السليم والنظر الصائب ويهدف إلى تحقيق المساواة بين الحالات المتماثلة مع مراعاة ظروفها وملابساتها</a:t>
            </a:r>
            <a:r>
              <a:rPr lang="ar-SA" sz="4400" dirty="0"/>
              <a:t> .</a:t>
            </a:r>
            <a:endParaRPr lang="en-US" sz="4400" dirty="0"/>
          </a:p>
        </p:txBody>
      </p:sp>
    </p:spTree>
    <p:extLst>
      <p:ext uri="{BB962C8B-B14F-4D97-AF65-F5344CB8AC3E}">
        <p14:creationId xmlns:p14="http://schemas.microsoft.com/office/powerpoint/2010/main" val="11126827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239151" y="295422"/>
            <a:ext cx="11619913" cy="6260123"/>
          </a:xfrm>
        </p:spPr>
        <p:txBody>
          <a:bodyPr>
            <a:noAutofit/>
          </a:bodyPr>
          <a:lstStyle/>
          <a:p>
            <a:pPr algn="r" rtl="1"/>
            <a:r>
              <a:rPr lang="ar-SA" sz="2400" b="1" dirty="0" smtClean="0">
                <a:solidFill>
                  <a:srgbClr val="FF0000"/>
                </a:solidFill>
              </a:rPr>
              <a:t>6 - ان </a:t>
            </a:r>
            <a:r>
              <a:rPr lang="ar-SA" sz="2400" b="1" u="sng" dirty="0" smtClean="0">
                <a:solidFill>
                  <a:srgbClr val="FF0000"/>
                </a:solidFill>
              </a:rPr>
              <a:t>النظر الى نظرية العدالة ينبغي ان يكون من خلال ثلاث وجهات </a:t>
            </a:r>
            <a:r>
              <a:rPr lang="ar-SA" sz="2400" b="1" dirty="0" smtClean="0">
                <a:solidFill>
                  <a:srgbClr val="FF0000"/>
                </a:solidFill>
              </a:rPr>
              <a:t>ترتبط ببعضها البعض ارتباط وثيق لا ينفصم وهي : </a:t>
            </a:r>
            <a:r>
              <a:rPr lang="ar-SA" sz="2400" b="1" u="sng" dirty="0" smtClean="0">
                <a:solidFill>
                  <a:srgbClr val="FF0000"/>
                </a:solidFill>
              </a:rPr>
              <a:t>الوجهة الفلسفية , الوجهة الأخلاقية , والوجهة القانونية . </a:t>
            </a:r>
            <a:r>
              <a:rPr lang="ar-SA" sz="2400" b="1" u="sng" dirty="0" smtClean="0"/>
              <a:t/>
            </a:r>
            <a:br>
              <a:rPr lang="ar-SA" sz="2400" b="1" u="sng" dirty="0" smtClean="0"/>
            </a:br>
            <a:r>
              <a:rPr lang="ar-SA" sz="2400" b="1" dirty="0" smtClean="0"/>
              <a:t/>
            </a:r>
            <a:br>
              <a:rPr lang="ar-SA" sz="2400" b="1" dirty="0" smtClean="0"/>
            </a:br>
            <a:r>
              <a:rPr lang="ar-SA" sz="2400" b="1" dirty="0" smtClean="0"/>
              <a:t>-- </a:t>
            </a:r>
            <a:r>
              <a:rPr lang="ar-SA" sz="2400" b="1" u="sng" dirty="0" smtClean="0">
                <a:solidFill>
                  <a:srgbClr val="0070C0"/>
                </a:solidFill>
              </a:rPr>
              <a:t>وتظهر الوجهة الفلسفية </a:t>
            </a:r>
            <a:r>
              <a:rPr lang="ar-SA" sz="2400" b="1" dirty="0" smtClean="0">
                <a:solidFill>
                  <a:srgbClr val="0070C0"/>
                </a:solidFill>
              </a:rPr>
              <a:t>في العدل في </a:t>
            </a:r>
            <a:r>
              <a:rPr lang="ar-SA" sz="2400" b="1" u="sng" dirty="0" smtClean="0">
                <a:solidFill>
                  <a:srgbClr val="0070C0"/>
                </a:solidFill>
              </a:rPr>
              <a:t>آراء المعتزلة </a:t>
            </a:r>
            <a:r>
              <a:rPr lang="ar-SA" sz="2400" b="1" dirty="0" smtClean="0">
                <a:solidFill>
                  <a:srgbClr val="0070C0"/>
                </a:solidFill>
              </a:rPr>
              <a:t>الذين اعتبروا العدل الأصل الثاني من اصول معتقداتهم </a:t>
            </a:r>
            <a:r>
              <a:rPr lang="ar-SA" sz="2400" b="1" dirty="0" smtClean="0"/>
              <a:t>؛ </a:t>
            </a:r>
            <a:br>
              <a:rPr lang="ar-SA" sz="2400" b="1" dirty="0" smtClean="0"/>
            </a:br>
            <a:r>
              <a:rPr lang="ar-SA" sz="2400" b="1" dirty="0" smtClean="0"/>
              <a:t>-- </a:t>
            </a:r>
            <a:r>
              <a:rPr lang="ar-SA" sz="2400" b="1" dirty="0" smtClean="0">
                <a:solidFill>
                  <a:srgbClr val="7030A0"/>
                </a:solidFill>
              </a:rPr>
              <a:t>أما </a:t>
            </a:r>
            <a:r>
              <a:rPr lang="ar-SA" sz="2400" b="1" u="sng" dirty="0" smtClean="0">
                <a:solidFill>
                  <a:srgbClr val="7030A0"/>
                </a:solidFill>
              </a:rPr>
              <a:t>الوجهة الأخلاقية </a:t>
            </a:r>
            <a:r>
              <a:rPr lang="ar-SA" sz="2400" b="1" dirty="0" smtClean="0">
                <a:solidFill>
                  <a:srgbClr val="7030A0"/>
                </a:solidFill>
              </a:rPr>
              <a:t>فإنها تظهر في الكثير من </a:t>
            </a:r>
            <a:r>
              <a:rPr lang="ar-SA" sz="2400" b="1" u="sng" dirty="0" smtClean="0">
                <a:solidFill>
                  <a:srgbClr val="7030A0"/>
                </a:solidFill>
              </a:rPr>
              <a:t>كتابات الفقه الشرعي </a:t>
            </a:r>
            <a:r>
              <a:rPr lang="ar-SA" sz="2400" b="1" dirty="0" smtClean="0">
                <a:solidFill>
                  <a:srgbClr val="7030A0"/>
                </a:solidFill>
              </a:rPr>
              <a:t>؛ ومن ذلك القول بأن الفضائل منحصرة في التوسط بين الإفراط والتفريط لأن رؤوس الفضائل أربع </a:t>
            </a:r>
            <a:r>
              <a:rPr lang="ar-SA" sz="2400" b="1" dirty="0" smtClean="0"/>
              <a:t>: </a:t>
            </a:r>
            <a:r>
              <a:rPr lang="ar-SA" sz="2400" b="1" u="sng" dirty="0" smtClean="0">
                <a:solidFill>
                  <a:srgbClr val="00B050"/>
                </a:solidFill>
              </a:rPr>
              <a:t>الحكمة والعفه والشجاعة والعداله </a:t>
            </a:r>
            <a:r>
              <a:rPr lang="ar-SA" sz="2400" b="1" dirty="0" smtClean="0"/>
              <a:t>, </a:t>
            </a:r>
            <a:br>
              <a:rPr lang="ar-SA" sz="2400" b="1" dirty="0" smtClean="0"/>
            </a:br>
            <a:r>
              <a:rPr lang="ar-SA" sz="2400" b="1" dirty="0" smtClean="0"/>
              <a:t>-- </a:t>
            </a:r>
            <a:r>
              <a:rPr lang="ar-SA" sz="2400" b="1" u="sng" dirty="0" smtClean="0">
                <a:solidFill>
                  <a:srgbClr val="C00000"/>
                </a:solidFill>
              </a:rPr>
              <a:t>أما الوجهة القانونية </a:t>
            </a:r>
            <a:r>
              <a:rPr lang="ar-SA" sz="2400" b="1" dirty="0" smtClean="0">
                <a:solidFill>
                  <a:srgbClr val="C00000"/>
                </a:solidFill>
              </a:rPr>
              <a:t>فهي تتعلق بالنظر للعدالة بوصف </a:t>
            </a:r>
            <a:r>
              <a:rPr lang="ar-SA" sz="2400" b="1" u="sng" dirty="0" smtClean="0">
                <a:solidFill>
                  <a:srgbClr val="C00000"/>
                </a:solidFill>
              </a:rPr>
              <a:t>كونها مصدراً من مصادر القانون ووسيلة من وسائل تطوره .</a:t>
            </a:r>
            <a:r>
              <a:rPr lang="en-US" sz="2400" b="1" u="sng" dirty="0" smtClean="0">
                <a:solidFill>
                  <a:srgbClr val="C00000"/>
                </a:solidFill>
              </a:rPr>
              <a:t/>
            </a:r>
            <a:br>
              <a:rPr lang="en-US" sz="2400" b="1" u="sng" dirty="0" smtClean="0">
                <a:solidFill>
                  <a:srgbClr val="C00000"/>
                </a:solidFill>
              </a:rPr>
            </a:br>
            <a:r>
              <a:rPr lang="ar-SA" sz="2400" b="1" dirty="0" smtClean="0">
                <a:solidFill>
                  <a:srgbClr val="C00000"/>
                </a:solidFill>
              </a:rPr>
              <a:t>وقد ظهرت هذه الوجهة تحت اسم </a:t>
            </a:r>
            <a:r>
              <a:rPr lang="ar-SA" sz="2400" b="1" u="sng" dirty="0" smtClean="0">
                <a:solidFill>
                  <a:srgbClr val="00B050"/>
                </a:solidFill>
              </a:rPr>
              <a:t>الرأي او الاجتهاد </a:t>
            </a:r>
            <a:r>
              <a:rPr lang="ar-SA" sz="2400" b="1" dirty="0" smtClean="0"/>
              <a:t>الذي يعد </a:t>
            </a:r>
            <a:r>
              <a:rPr lang="ar-SA" sz="2400" b="1" dirty="0" smtClean="0">
                <a:solidFill>
                  <a:srgbClr val="002060"/>
                </a:solidFill>
              </a:rPr>
              <a:t>مصدراً خصباً من مصادر الشريعة قد اعتم عليها الفقهاء في الكثير من الأمور</a:t>
            </a:r>
            <a:r>
              <a:rPr lang="ar-SA" sz="2400" b="1" dirty="0" smtClean="0"/>
              <a:t> </a:t>
            </a:r>
            <a:r>
              <a:rPr lang="ar-SA" sz="2400" b="1" u="sng" dirty="0" smtClean="0">
                <a:solidFill>
                  <a:srgbClr val="00B050"/>
                </a:solidFill>
              </a:rPr>
              <a:t>فالاجتهاد بمشتقاته هو </a:t>
            </a:r>
            <a:r>
              <a:rPr lang="ar-SA" sz="2400" b="1" u="sng" dirty="0" err="1" smtClean="0">
                <a:solidFill>
                  <a:srgbClr val="00B050"/>
                </a:solidFill>
              </a:rPr>
              <a:t>العداله</a:t>
            </a:r>
            <a:r>
              <a:rPr lang="ar-SA" sz="2400" b="1" u="sng" dirty="0" smtClean="0">
                <a:solidFill>
                  <a:srgbClr val="00B050"/>
                </a:solidFill>
              </a:rPr>
              <a:t> </a:t>
            </a:r>
            <a:r>
              <a:rPr lang="ar-SA" sz="2400" b="1" dirty="0" smtClean="0"/>
              <a:t>؛ وبالتالي </a:t>
            </a:r>
            <a:r>
              <a:rPr lang="ar-SA" sz="2400" b="1" u="sng" dirty="0" smtClean="0">
                <a:solidFill>
                  <a:srgbClr val="00B050"/>
                </a:solidFill>
              </a:rPr>
              <a:t>فالقياس والاستحسان والمصالح المرسلة وغيرها تعد من مصادر العدالة </a:t>
            </a:r>
            <a:r>
              <a:rPr lang="ar-SA" sz="2400" b="1" u="sng" dirty="0" err="1" smtClean="0">
                <a:solidFill>
                  <a:srgbClr val="00B050"/>
                </a:solidFill>
              </a:rPr>
              <a:t>وتطبيقها .</a:t>
            </a:r>
            <a:r>
              <a:rPr lang="en-US" sz="2400" b="1" dirty="0" smtClean="0"/>
              <a:t/>
            </a:r>
            <a:br>
              <a:rPr lang="en-US" sz="2400" b="1" dirty="0" smtClean="0"/>
            </a:br>
            <a:r>
              <a:rPr lang="ar-SA" sz="2400" b="1" dirty="0" smtClean="0"/>
              <a:t/>
            </a:r>
            <a:br>
              <a:rPr lang="ar-SA" sz="2400" b="1" dirty="0" smtClean="0"/>
            </a:br>
            <a:r>
              <a:rPr lang="ar-SA" sz="2400" b="1" u="sng" dirty="0" smtClean="0">
                <a:solidFill>
                  <a:srgbClr val="FF0000"/>
                </a:solidFill>
              </a:rPr>
              <a:t>وقد دعت الحاجة الى اعمال العدالة في الشريعة عندما :</a:t>
            </a:r>
            <a:r>
              <a:rPr lang="ar-SA" sz="2400" b="1" dirty="0" smtClean="0"/>
              <a:t/>
            </a:r>
            <a:br>
              <a:rPr lang="ar-SA" sz="2400" b="1" dirty="0" smtClean="0"/>
            </a:br>
            <a:r>
              <a:rPr lang="ar-SA" sz="2400" b="1" dirty="0" smtClean="0">
                <a:solidFill>
                  <a:srgbClr val="0070C0"/>
                </a:solidFill>
              </a:rPr>
              <a:t>اتسعت رقعة الدولة الاسلامية وتغيرت بعض الاحوال والظروف ,</a:t>
            </a:r>
            <a:r>
              <a:rPr lang="ar-SA" sz="2400" b="1" dirty="0" smtClean="0"/>
              <a:t> </a:t>
            </a:r>
            <a:r>
              <a:rPr lang="ar-SA" sz="2400" b="1" dirty="0" smtClean="0">
                <a:solidFill>
                  <a:schemeClr val="accent2">
                    <a:lumMod val="60000"/>
                    <a:lumOff val="40000"/>
                  </a:schemeClr>
                </a:solidFill>
              </a:rPr>
              <a:t>مما استدعى ضرورة ايجاد حكم شرعي لكل نازلة او لكل ما يطرأ ويستجد من وقائع ومنازعات </a:t>
            </a:r>
            <a:r>
              <a:rPr lang="ar-SA" sz="2400" b="1" dirty="0" smtClean="0"/>
              <a:t>, وقد </a:t>
            </a:r>
            <a:r>
              <a:rPr lang="ar-SA" sz="2400" b="1" dirty="0" smtClean="0">
                <a:solidFill>
                  <a:srgbClr val="7030A0"/>
                </a:solidFill>
              </a:rPr>
              <a:t>بدأ العمل بالرأي في عهد الخلفاء الراشدين </a:t>
            </a:r>
            <a:r>
              <a:rPr lang="ar-SA" sz="2400" b="1" u="sng" dirty="0" smtClean="0">
                <a:solidFill>
                  <a:srgbClr val="00B050"/>
                </a:solidFill>
              </a:rPr>
              <a:t>ويعتبر الخليفة عمر بن الخطاب أكثر الخلفاء إعلاماً للرأي</a:t>
            </a:r>
            <a:r>
              <a:rPr lang="ar-SA" sz="2400" b="1" dirty="0" smtClean="0">
                <a:solidFill>
                  <a:srgbClr val="7030A0"/>
                </a:solidFill>
              </a:rPr>
              <a:t> حيث كان يوصي الصحابة والولاة في كافة الأمصار الإسلامية بالاجتهاد بالرأي لمواجهة الأمور التي يرد بشأنها نص في القرآن الكريم أو في السنة النبوية المطهرة .</a:t>
            </a:r>
            <a:r>
              <a:rPr lang="en-US" sz="2400" b="1" dirty="0" smtClean="0"/>
              <a:t/>
            </a:r>
            <a:br>
              <a:rPr lang="en-US" sz="2400" b="1" dirty="0" smtClean="0"/>
            </a:br>
            <a:endParaRPr lang="ar-SA" sz="2400" b="1"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t>التمييز بين العدل </a:t>
            </a:r>
            <a:r>
              <a:rPr lang="ar-SA" dirty="0" err="1" smtClean="0"/>
              <a:t>والعدالة :</a:t>
            </a:r>
            <a:endParaRPr lang="ar-S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77552" y="347050"/>
            <a:ext cx="11836895"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تشتمل الشريعة على العديد من المبادئ والأسس العامة , التي تقوم على فكرة العدل والعدالة</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4000" b="1" i="0" u="sng" strike="noStrike" cap="none" normalizeH="0" baseline="0" dirty="0" smtClean="0">
                <a:ln>
                  <a:noFill/>
                </a:ln>
                <a:solidFill>
                  <a:srgbClr val="00B050"/>
                </a:solidFill>
                <a:effectLst/>
                <a:latin typeface="Calibri" pitchFamily="34" charset="0"/>
                <a:ea typeface="Calibri" pitchFamily="34" charset="0"/>
                <a:cs typeface="Arial" pitchFamily="34" charset="0"/>
              </a:rPr>
              <a:t>ويقصد بالعدل : </a:t>
            </a:r>
            <a:r>
              <a:rPr kumimoji="0" lang="ar-SA" sz="4000" b="1" i="0" u="sng" strike="noStrike" cap="none" normalizeH="0" baseline="0" dirty="0" smtClean="0">
                <a:ln>
                  <a:noFill/>
                </a:ln>
                <a:solidFill>
                  <a:srgbClr val="0070C0"/>
                </a:solidFill>
                <a:effectLst/>
                <a:latin typeface="Calibri" pitchFamily="34" charset="0"/>
                <a:ea typeface="Calibri" pitchFamily="34" charset="0"/>
                <a:cs typeface="Arial" pitchFamily="34" charset="0"/>
              </a:rPr>
              <a:t>سيادة القانون وتطبيقه على الجميع بالسوية </a:t>
            </a:r>
            <a:r>
              <a:rPr kumimoji="0" lang="ar-SA" sz="4000" b="1" i="0" u="sng" strike="noStrike" cap="none" normalizeH="0" dirty="0" smtClean="0">
                <a:ln>
                  <a:noFill/>
                </a:ln>
                <a:solidFill>
                  <a:srgbClr val="0070C0"/>
                </a:solidFill>
                <a:effectLst/>
                <a:latin typeface="Calibri" pitchFamily="34" charset="0"/>
                <a:ea typeface="Calibri" pitchFamily="34" charset="0"/>
                <a:cs typeface="Arial" pitchFamily="34" charset="0"/>
              </a:rPr>
              <a:t> </a:t>
            </a:r>
            <a:r>
              <a:rPr kumimoji="0" lang="ar-SA" sz="4000" b="1" i="0" u="sng" strike="noStrike" cap="none" normalizeH="0" baseline="0" dirty="0" smtClean="0">
                <a:ln>
                  <a:noFill/>
                </a:ln>
                <a:solidFill>
                  <a:srgbClr val="0070C0"/>
                </a:solidFill>
                <a:effectLst/>
                <a:latin typeface="Calibri" pitchFamily="34" charset="0"/>
                <a:ea typeface="Calibri" pitchFamily="34" charset="0"/>
                <a:cs typeface="Arial" pitchFamily="34" charset="0"/>
              </a:rPr>
              <a:t>أي تحقيق المساواة بين الحالات المتماثلة ومن ثم لايجوز للقاضي ان يتخذ نهجاً </a:t>
            </a:r>
            <a:r>
              <a:rPr kumimoji="0" lang="ar-SA" sz="4000" b="1" i="0" u="sng" strike="noStrike" cap="none" normalizeH="0" dirty="0" smtClean="0">
                <a:ln>
                  <a:noFill/>
                </a:ln>
                <a:solidFill>
                  <a:srgbClr val="0070C0"/>
                </a:solidFill>
                <a:effectLst/>
                <a:latin typeface="Calibri" pitchFamily="34" charset="0"/>
                <a:ea typeface="Calibri" pitchFamily="34" charset="0"/>
                <a:cs typeface="Arial" pitchFamily="34" charset="0"/>
              </a:rPr>
              <a:t> </a:t>
            </a:r>
            <a:r>
              <a:rPr kumimoji="0" lang="ar-SA" sz="4000" b="1" i="0" u="sng" strike="noStrike" cap="none" normalizeH="0" baseline="0" dirty="0" smtClean="0">
                <a:ln>
                  <a:noFill/>
                </a:ln>
                <a:solidFill>
                  <a:srgbClr val="0070C0"/>
                </a:solidFill>
                <a:effectLst/>
                <a:latin typeface="Calibri" pitchFamily="34" charset="0"/>
                <a:ea typeface="Calibri" pitchFamily="34" charset="0"/>
                <a:cs typeface="Arial" pitchFamily="34" charset="0"/>
              </a:rPr>
              <a:t>يخالف مبدأ المساواة </a:t>
            </a:r>
            <a:r>
              <a:rPr kumimoji="0" lang="ar-SA" sz="4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4000" b="1" i="0" u="sng" strike="noStrike" cap="none" normalizeH="0" baseline="0" dirty="0" smtClean="0">
                <a:ln>
                  <a:noFill/>
                </a:ln>
                <a:solidFill>
                  <a:srgbClr val="00B050"/>
                </a:solidFill>
                <a:effectLst/>
                <a:latin typeface="Calibri" pitchFamily="34" charset="0"/>
                <a:ea typeface="Calibri" pitchFamily="34" charset="0"/>
                <a:cs typeface="Arial" pitchFamily="34" charset="0"/>
              </a:rPr>
              <a:t>أما العدالة :</a:t>
            </a:r>
            <a:r>
              <a:rPr kumimoji="0" lang="ar-SA" sz="4000" b="1" i="0" u="sng" strike="noStrike" cap="none" normalizeH="0" dirty="0" smtClean="0">
                <a:ln>
                  <a:noFill/>
                </a:ln>
                <a:solidFill>
                  <a:srgbClr val="00B050"/>
                </a:solidFill>
                <a:effectLst/>
                <a:latin typeface="Calibri" pitchFamily="34" charset="0"/>
                <a:ea typeface="Calibri" pitchFamily="34" charset="0"/>
                <a:cs typeface="Arial" pitchFamily="34" charset="0"/>
              </a:rPr>
              <a:t> </a:t>
            </a:r>
            <a:r>
              <a:rPr kumimoji="0" lang="ar-SA" sz="40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فيقصد بها في الشريعه الإحسان ومؤداها مراعاة الظروف سواء بالفرد أو بالمجتمع </a:t>
            </a:r>
            <a:r>
              <a:rPr kumimoji="0" lang="ar-SA" sz="40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وبموجب العدالة لا يتقصر دور القاضي على </a:t>
            </a:r>
            <a:r>
              <a:rPr kumimoji="0" lang="ar-SA" sz="40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تحقيق الإحسان فحسب ,</a:t>
            </a:r>
            <a:r>
              <a:rPr kumimoji="0" lang="ar-SA" sz="4000" b="1" i="0" u="sng" strike="noStrike" cap="none" normalizeH="0" dirty="0" smtClean="0">
                <a:ln>
                  <a:noFill/>
                </a:ln>
                <a:solidFill>
                  <a:srgbClr val="FF0000"/>
                </a:solidFill>
                <a:effectLst/>
                <a:latin typeface="Calibri" pitchFamily="34" charset="0"/>
                <a:ea typeface="Calibri" pitchFamily="34" charset="0"/>
                <a:cs typeface="Arial" pitchFamily="34" charset="0"/>
              </a:rPr>
              <a:t> </a:t>
            </a:r>
            <a:r>
              <a:rPr kumimoji="0" lang="ar-SA" sz="40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بل يجب عليه أن يبذل كل مافي وسعه لتحقيق العدالة والانصاف وذلك من خلال المبادئ التي يمليها الضمير والمثل العليا والاخلاق الحميدة .</a:t>
            </a:r>
            <a:endParaRPr kumimoji="0" lang="ar-SA" sz="4000" b="0" i="0" u="sng"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rtl="1"/>
            <a:r>
              <a:rPr lang="ar-SA" sz="2400" b="1" dirty="0" smtClean="0"/>
              <a:t>وقد قرن الخالق العدل بالعدالة حيث قال  </a:t>
            </a:r>
            <a:r>
              <a:rPr lang="en-US" sz="2400" b="1" dirty="0" smtClean="0"/>
              <a:t>( </a:t>
            </a:r>
            <a:r>
              <a:rPr lang="ar-SA" sz="2400" b="1" dirty="0" smtClean="0">
                <a:hlinkClick r:id="rId2"/>
              </a:rPr>
              <a:t>إن الله يأمر بالعدل والإحسان وإيتاء ذي القربى</a:t>
            </a:r>
            <a:r>
              <a:rPr lang="en-US" sz="2400" b="1" dirty="0" smtClean="0">
                <a:hlinkClick r:id="rId2"/>
              </a:rPr>
              <a:t> </a:t>
            </a:r>
            <a:r>
              <a:rPr lang="ar-SA" sz="2400" b="1" dirty="0" smtClean="0">
                <a:hlinkClick r:id="rId2"/>
              </a:rPr>
              <a:t>وينهى عن الفحشاء والمنكر والبغي يعظكم لعلكم تذكرون</a:t>
            </a:r>
            <a:r>
              <a:rPr lang="en-US" sz="2400" b="1" dirty="0" smtClean="0">
                <a:hlinkClick r:id="rId2"/>
              </a:rPr>
              <a:t> </a:t>
            </a:r>
            <a:r>
              <a:rPr lang="en-US" sz="2400" b="1" dirty="0" smtClean="0"/>
              <a:t>( 90 ) </a:t>
            </a:r>
            <a:r>
              <a:rPr lang="ar-SA" sz="2400" b="1" dirty="0" smtClean="0"/>
              <a:t>فقد تضمنت الاية قواعد </a:t>
            </a:r>
            <a:r>
              <a:rPr lang="ar-SA" sz="2400" b="1" dirty="0" err="1" smtClean="0"/>
              <a:t>عظمى </a:t>
            </a:r>
            <a:r>
              <a:rPr lang="ar-SA" sz="2400" b="1" dirty="0" smtClean="0"/>
              <a:t>, ومبادئ كبرى حيث جاءت شاملة لقواعد العدل والعدالة.</a:t>
            </a:r>
            <a:r>
              <a:rPr lang="en-US" sz="2400" b="1" dirty="0" smtClean="0"/>
              <a:t/>
            </a:r>
            <a:br>
              <a:rPr lang="en-US" sz="2400" b="1" dirty="0" smtClean="0"/>
            </a:br>
            <a:r>
              <a:rPr lang="ar-SA" sz="2400" b="1" dirty="0" smtClean="0"/>
              <a:t>والعدل يعني تحقيق المساواة والإنصاف ومن مقتضيات العدل عدم الظلم وقد بين النبي صل الله عليه وسلم حرمة الظلم في قوله </a:t>
            </a:r>
            <a:r>
              <a:rPr lang="en-US" sz="2400" b="1" dirty="0" smtClean="0"/>
              <a:t> )) :</a:t>
            </a:r>
            <a:r>
              <a:rPr lang="ar-SA" sz="2400" b="1" dirty="0" smtClean="0"/>
              <a:t>كل المسلم على المسلم </a:t>
            </a:r>
            <a:r>
              <a:rPr lang="ar-SA" sz="2400" b="1" dirty="0" err="1" smtClean="0"/>
              <a:t>حرامٌ </a:t>
            </a:r>
            <a:r>
              <a:rPr lang="ar-SA" sz="2400" b="1" dirty="0" smtClean="0"/>
              <a:t>؛ دمه وماله </a:t>
            </a:r>
            <a:r>
              <a:rPr lang="ar-SA" sz="2400" b="1" dirty="0" err="1" smtClean="0"/>
              <a:t>وعرضه )).</a:t>
            </a:r>
            <a:r>
              <a:rPr lang="en-US" sz="2400" b="1" dirty="0" smtClean="0"/>
              <a:t/>
            </a:r>
            <a:br>
              <a:rPr lang="en-US" sz="2400" b="1" dirty="0" smtClean="0"/>
            </a:br>
            <a:endParaRPr lang="ar-SA" sz="24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168812"/>
            <a:ext cx="12192000" cy="6443003"/>
          </a:xfrm>
        </p:spPr>
        <p:txBody>
          <a:bodyPr>
            <a:noAutofit/>
          </a:bodyPr>
          <a:lstStyle/>
          <a:p>
            <a:pPr algn="r" rtl="1"/>
            <a:r>
              <a:rPr lang="ar-SA" sz="3200" b="1" u="sng" dirty="0" smtClean="0">
                <a:solidFill>
                  <a:srgbClr val="00B050"/>
                </a:solidFill>
              </a:rPr>
              <a:t/>
            </a:r>
            <a:br>
              <a:rPr lang="ar-SA" sz="3200" b="1" u="sng" dirty="0" smtClean="0">
                <a:solidFill>
                  <a:srgbClr val="00B050"/>
                </a:solidFill>
              </a:rPr>
            </a:br>
            <a:r>
              <a:rPr lang="ar-SA" sz="3200" b="1" u="sng" dirty="0" smtClean="0">
                <a:solidFill>
                  <a:srgbClr val="00B050"/>
                </a:solidFill>
              </a:rPr>
              <a:t>ويعد العدل </a:t>
            </a:r>
            <a:r>
              <a:rPr lang="ar-SA" sz="3200" b="1" dirty="0" smtClean="0">
                <a:solidFill>
                  <a:srgbClr val="FF0000"/>
                </a:solidFill>
              </a:rPr>
              <a:t>احد الأسس التي يقوم عليها التشريع الإسلامي فلا تميز بين الناس في مجال الحقوق بسبب الفقر أو الغنى ولا بسبب الوظيفة أو الجاه فلا فرق بين حاكم أو محكوم ولا فرق بسبب الجنس , ولا السن </a:t>
            </a:r>
            <a:r>
              <a:rPr lang="ar-SA" sz="3200" b="1" dirty="0" smtClean="0"/>
              <a:t>, </a:t>
            </a:r>
            <a:r>
              <a:rPr lang="ar-SA" sz="3200" b="1" dirty="0" smtClean="0">
                <a:solidFill>
                  <a:srgbClr val="00B0F0"/>
                </a:solidFill>
              </a:rPr>
              <a:t>فمبدأ </a:t>
            </a:r>
            <a:r>
              <a:rPr lang="ar-SA" sz="4000" b="1" u="sng" dirty="0" smtClean="0">
                <a:solidFill>
                  <a:srgbClr val="00B050"/>
                </a:solidFill>
              </a:rPr>
              <a:t>المساواة </a:t>
            </a:r>
            <a:r>
              <a:rPr lang="ar-SA" sz="3200" b="1" dirty="0" smtClean="0">
                <a:solidFill>
                  <a:srgbClr val="00B0F0"/>
                </a:solidFill>
              </a:rPr>
              <a:t>يعد جوهر وقوام فكرة العدل والعدل فالشريعة يعد عدلاً ربانياً فقد جاء القران بآيات كثيرة تحث على تحقيقه وعدم الظلم .</a:t>
            </a:r>
            <a:r>
              <a:rPr lang="en-US" sz="3200" b="1" dirty="0" smtClean="0">
                <a:solidFill>
                  <a:srgbClr val="00B0F0"/>
                </a:solidFill>
              </a:rPr>
              <a:t/>
            </a:r>
            <a:br>
              <a:rPr lang="en-US" sz="3200" b="1" dirty="0" smtClean="0">
                <a:solidFill>
                  <a:srgbClr val="00B0F0"/>
                </a:solidFill>
              </a:rPr>
            </a:br>
            <a:r>
              <a:rPr lang="ar-SA" sz="3200" b="1" dirty="0" smtClean="0">
                <a:solidFill>
                  <a:srgbClr val="00B0F0"/>
                </a:solidFill>
              </a:rPr>
              <a:t> </a:t>
            </a:r>
            <a:r>
              <a:rPr lang="en-US" sz="3200" b="1" dirty="0" smtClean="0"/>
              <a:t/>
            </a:r>
            <a:br>
              <a:rPr lang="en-US" sz="3200" b="1" dirty="0" smtClean="0"/>
            </a:br>
            <a:r>
              <a:rPr lang="ar-SA" sz="3200" b="1" u="sng" dirty="0" smtClean="0">
                <a:solidFill>
                  <a:srgbClr val="00B050"/>
                </a:solidFill>
              </a:rPr>
              <a:t>أما العدالة </a:t>
            </a:r>
            <a:r>
              <a:rPr lang="ar-SA" sz="3200" b="1" dirty="0" smtClean="0">
                <a:solidFill>
                  <a:srgbClr val="FF0000"/>
                </a:solidFill>
              </a:rPr>
              <a:t>في الشريعة فهي </a:t>
            </a:r>
            <a:r>
              <a:rPr lang="ar-SA" sz="4000" b="1" u="sng" dirty="0" smtClean="0">
                <a:solidFill>
                  <a:srgbClr val="00B050"/>
                </a:solidFill>
              </a:rPr>
              <a:t>الإحسان </a:t>
            </a:r>
            <a:r>
              <a:rPr lang="ar-SA" sz="3200" b="1" dirty="0" smtClean="0">
                <a:solidFill>
                  <a:srgbClr val="FF0000"/>
                </a:solidFill>
              </a:rPr>
              <a:t>والأمر بالإحسان يعد مبدأ ويشمل محيط الحياة كلها في علاقات الانسان بالبشرية جمعاً والإحسان يعني الرحمه أيضا </a:t>
            </a:r>
            <a:r>
              <a:rPr lang="ar-SA" sz="3200" b="1" dirty="0" smtClean="0"/>
              <a:t/>
            </a:r>
            <a:br>
              <a:rPr lang="ar-SA" sz="3200" b="1" dirty="0" smtClean="0"/>
            </a:br>
            <a:r>
              <a:rPr lang="ar-SA" sz="3200" b="1" dirty="0" smtClean="0"/>
              <a:t/>
            </a:r>
            <a:br>
              <a:rPr lang="ar-SA" sz="3200" b="1" dirty="0" smtClean="0"/>
            </a:br>
            <a:r>
              <a:rPr lang="ar-SA" sz="3200" b="1" u="sng" dirty="0" smtClean="0">
                <a:solidFill>
                  <a:srgbClr val="7030A0"/>
                </a:solidFill>
              </a:rPr>
              <a:t>ولما كانت فكرة العدل فكرة عامة ومجردة لأنها لا تراعي الظروف والملابسات الواقعية التي تتعلق بكل حاله على حده </a:t>
            </a:r>
            <a:r>
              <a:rPr lang="ar-SA" sz="3200" b="1" u="sng" dirty="0" smtClean="0">
                <a:solidFill>
                  <a:srgbClr val="00B050"/>
                </a:solidFill>
              </a:rPr>
              <a:t>فإن فكرة العدالة تكملها وتتدخل في مثل هذه الظروف لتكمل فكرة العدالة ؛ ومن ثم يتم مراعاة الظروف والملابسات .</a:t>
            </a:r>
            <a:r>
              <a:rPr lang="en-US" sz="3200" b="1" dirty="0" smtClean="0"/>
              <a:t/>
            </a:r>
            <a:br>
              <a:rPr lang="en-US" sz="3200" b="1" dirty="0" smtClean="0"/>
            </a:br>
            <a:r>
              <a:rPr lang="ar-SA" sz="3200" b="1" dirty="0" smtClean="0"/>
              <a:t/>
            </a:r>
            <a:br>
              <a:rPr lang="ar-SA" sz="3200" b="1" dirty="0" smtClean="0"/>
            </a:br>
            <a:r>
              <a:rPr lang="ar-SA" sz="3200" b="1" u="sng" dirty="0" smtClean="0">
                <a:solidFill>
                  <a:srgbClr val="0070C0"/>
                </a:solidFill>
              </a:rPr>
              <a:t>والعدل والعدالة بأمر بهما الإسلام لتطبيقهما على جميع الناس لا فرق بين مسلم وغير مسلم ولا بين فقير وغني فقد ساوى الاسلام بين الناس جميعاً , </a:t>
            </a:r>
            <a:r>
              <a:rPr lang="ar-SA" sz="3200" b="1" dirty="0" smtClean="0"/>
              <a:t>ولنا في رفض الرسول صل الله عليه وسلم لشفاعة اسامه بن زيد مثلا يرسي مبدأ العدل فعلى الرغم من حب الرسول لاسامه وعلى الرغم من أن المرأة التي طلب اسامة الشفاعه لها كانت شريفة ؛ الا ان الرسول رفض وغضب </a:t>
            </a:r>
            <a:r>
              <a:rPr lang="en-US" sz="3200" b="1" dirty="0" smtClean="0"/>
              <a:t/>
            </a:r>
            <a:br>
              <a:rPr lang="en-US" sz="3200" b="1" dirty="0" smtClean="0"/>
            </a:br>
            <a:endParaRPr lang="ar-SA" sz="3200" b="1"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 y="0"/>
            <a:ext cx="12192000" cy="6858000"/>
          </a:xfrm>
        </p:spPr>
        <p:txBody>
          <a:bodyPr>
            <a:noAutofit/>
          </a:bodyPr>
          <a:lstStyle/>
          <a:p>
            <a:pPr algn="r" rtl="1"/>
            <a:r>
              <a:rPr lang="ar-SA" sz="2800" b="1" u="sng" dirty="0" smtClean="0">
                <a:solidFill>
                  <a:srgbClr val="0070C0"/>
                </a:solidFill>
              </a:rPr>
              <a:t/>
            </a:r>
            <a:br>
              <a:rPr lang="ar-SA" sz="2800" b="1" u="sng" dirty="0" smtClean="0">
                <a:solidFill>
                  <a:srgbClr val="0070C0"/>
                </a:solidFill>
              </a:rPr>
            </a:br>
            <a:r>
              <a:rPr lang="ar-SA" sz="2800" b="1" u="sng" dirty="0" smtClean="0">
                <a:solidFill>
                  <a:srgbClr val="0070C0"/>
                </a:solidFill>
              </a:rPr>
              <a:t/>
            </a:r>
            <a:br>
              <a:rPr lang="ar-SA" sz="2800" b="1" u="sng" dirty="0" smtClean="0">
                <a:solidFill>
                  <a:srgbClr val="0070C0"/>
                </a:solidFill>
              </a:rPr>
            </a:br>
            <a:r>
              <a:rPr lang="ar-SA" sz="2800" b="1" u="sng" dirty="0" smtClean="0">
                <a:solidFill>
                  <a:srgbClr val="0070C0"/>
                </a:solidFill>
              </a:rPr>
              <a:t>وقد ضرب عمر بن الخطاب في شأن تحقيق العدل مثلاً لا أروع : مفادة أن يهوديا قد اختصم علي بن أبي طالب عند أمير المؤمنين : فنادى عمر علياً بقوله : قف أبا حسن , فغضب علي: فقال له عمر ( أكرهت أن نسوي بينك وبين خصمك في مجلس القضاء ) فقال علي : لا ولكنني كرهت منك أن عظمتني في الخطاب فناديني بكنيتي ولم تصنع مع خصمي ماصنعت معي </a:t>
            </a:r>
            <a:r>
              <a:rPr lang="ar-SA" sz="2800" b="1" dirty="0" smtClean="0"/>
              <a:t>.</a:t>
            </a:r>
            <a:r>
              <a:rPr lang="en-US" sz="2800" dirty="0" smtClean="0"/>
              <a:t/>
            </a:r>
            <a:br>
              <a:rPr lang="en-US" sz="2800" dirty="0" smtClean="0"/>
            </a:br>
            <a:r>
              <a:rPr lang="ar-SA" sz="2800" b="1" dirty="0" smtClean="0"/>
              <a:t>واذا تأملنا فيما سبق نلحظ بسهولة ويسر </a:t>
            </a:r>
            <a:r>
              <a:rPr lang="ar-SA" sz="2800" b="1" dirty="0" smtClean="0">
                <a:solidFill>
                  <a:srgbClr val="FF0000"/>
                </a:solidFill>
              </a:rPr>
              <a:t>ان العدالة في الشريعة قد هدفت الى تحقيق مقاصد الشريعة الاسلامية </a:t>
            </a:r>
            <a:r>
              <a:rPr lang="ar-SA" sz="2800" b="1" dirty="0" smtClean="0">
                <a:solidFill>
                  <a:srgbClr val="7030A0"/>
                </a:solidFill>
              </a:rPr>
              <a:t>ومن بينها المحافظة على الضرورات </a:t>
            </a:r>
            <a:r>
              <a:rPr lang="ar-SA" sz="2800" b="1" dirty="0" smtClean="0">
                <a:solidFill>
                  <a:srgbClr val="7030A0"/>
                </a:solidFill>
              </a:rPr>
              <a:t>وقد </a:t>
            </a:r>
            <a:r>
              <a:rPr lang="ar-SA" sz="2800" b="1" dirty="0" smtClean="0">
                <a:solidFill>
                  <a:srgbClr val="7030A0"/>
                </a:solidFill>
              </a:rPr>
              <a:t>استخلص الفقهاء نزولا عن تحقيق هذه المقاصد الكثير من المبادئ والقواعد المصطبغه بالعدل والعدالة ومن هذه القواعد:</a:t>
            </a:r>
            <a:br>
              <a:rPr lang="ar-SA" sz="2800" b="1" dirty="0" smtClean="0">
                <a:solidFill>
                  <a:srgbClr val="7030A0"/>
                </a:solidFill>
              </a:rPr>
            </a:br>
            <a:r>
              <a:rPr lang="ar-SA" sz="2800" b="1" u="sng" dirty="0" smtClean="0">
                <a:solidFill>
                  <a:srgbClr val="00B050"/>
                </a:solidFill>
              </a:rPr>
              <a:t>-- لا ضرر ولا ضرار .</a:t>
            </a:r>
            <a:br>
              <a:rPr lang="ar-SA" sz="2800" b="1" u="sng" dirty="0" smtClean="0">
                <a:solidFill>
                  <a:srgbClr val="00B050"/>
                </a:solidFill>
              </a:rPr>
            </a:br>
            <a:r>
              <a:rPr lang="ar-SA" sz="2800" b="1" u="sng" dirty="0" smtClean="0">
                <a:solidFill>
                  <a:srgbClr val="C00000"/>
                </a:solidFill>
              </a:rPr>
              <a:t>-- الضرر يزال , </a:t>
            </a:r>
            <a:r>
              <a:rPr lang="ar-SA" sz="2800" b="1" u="sng" dirty="0" smtClean="0">
                <a:solidFill>
                  <a:srgbClr val="00B050"/>
                </a:solidFill>
              </a:rPr>
              <a:t/>
            </a:r>
            <a:br>
              <a:rPr lang="ar-SA" sz="2800" b="1" u="sng" dirty="0" smtClean="0">
                <a:solidFill>
                  <a:srgbClr val="00B050"/>
                </a:solidFill>
              </a:rPr>
            </a:br>
            <a:r>
              <a:rPr lang="ar-SA" sz="2800" b="1" u="sng" dirty="0" smtClean="0">
                <a:solidFill>
                  <a:srgbClr val="00B050"/>
                </a:solidFill>
              </a:rPr>
              <a:t>-- الضرر لا يزال بمثله , </a:t>
            </a:r>
            <a:br>
              <a:rPr lang="ar-SA" sz="2800" b="1" u="sng" dirty="0" smtClean="0">
                <a:solidFill>
                  <a:srgbClr val="00B050"/>
                </a:solidFill>
              </a:rPr>
            </a:br>
            <a:r>
              <a:rPr lang="ar-SA" sz="2800" b="1" u="sng" dirty="0" smtClean="0">
                <a:solidFill>
                  <a:srgbClr val="C00000"/>
                </a:solidFill>
              </a:rPr>
              <a:t>-- الضرر يدفع بقدر الإمكان </a:t>
            </a:r>
            <a:r>
              <a:rPr lang="ar-SA" sz="2800" b="1" u="sng" dirty="0" smtClean="0">
                <a:solidFill>
                  <a:srgbClr val="00B050"/>
                </a:solidFill>
              </a:rPr>
              <a:t/>
            </a:r>
            <a:br>
              <a:rPr lang="ar-SA" sz="2800" b="1" u="sng" dirty="0" smtClean="0">
                <a:solidFill>
                  <a:srgbClr val="00B050"/>
                </a:solidFill>
              </a:rPr>
            </a:br>
            <a:r>
              <a:rPr lang="ar-SA" sz="2800" b="1" u="sng" dirty="0" smtClean="0">
                <a:solidFill>
                  <a:srgbClr val="00B050"/>
                </a:solidFill>
              </a:rPr>
              <a:t>-- الضرر الأشد يزال بالضرر الأخف </a:t>
            </a:r>
            <a:br>
              <a:rPr lang="ar-SA" sz="2800" b="1" u="sng" dirty="0" smtClean="0">
                <a:solidFill>
                  <a:srgbClr val="00B050"/>
                </a:solidFill>
              </a:rPr>
            </a:br>
            <a:r>
              <a:rPr lang="ar-SA" sz="2800" b="1" u="sng" dirty="0" smtClean="0">
                <a:solidFill>
                  <a:srgbClr val="C00000"/>
                </a:solidFill>
              </a:rPr>
              <a:t>-- يتحمل الضرر الخاص لدفع الضرر العام </a:t>
            </a:r>
            <a:r>
              <a:rPr lang="ar-SA" sz="2800" b="1" u="sng" dirty="0" smtClean="0">
                <a:solidFill>
                  <a:srgbClr val="00B050"/>
                </a:solidFill>
              </a:rPr>
              <a:t>, </a:t>
            </a:r>
            <a:br>
              <a:rPr lang="ar-SA" sz="2800" b="1" u="sng" dirty="0" smtClean="0">
                <a:solidFill>
                  <a:srgbClr val="00B050"/>
                </a:solidFill>
              </a:rPr>
            </a:br>
            <a:r>
              <a:rPr lang="ar-SA" sz="2800" b="1" u="sng" dirty="0" smtClean="0">
                <a:solidFill>
                  <a:srgbClr val="00B050"/>
                </a:solidFill>
              </a:rPr>
              <a:t>-- المشقة تجلب التيسير , </a:t>
            </a:r>
            <a:br>
              <a:rPr lang="ar-SA" sz="2800" b="1" u="sng" dirty="0" smtClean="0">
                <a:solidFill>
                  <a:srgbClr val="00B050"/>
                </a:solidFill>
              </a:rPr>
            </a:br>
            <a:r>
              <a:rPr lang="ar-SA" sz="2800" b="1" u="sng" dirty="0" smtClean="0">
                <a:solidFill>
                  <a:srgbClr val="C00000"/>
                </a:solidFill>
              </a:rPr>
              <a:t>-- الأمر اذا ضاق اتسع ,</a:t>
            </a:r>
            <a:r>
              <a:rPr lang="ar-SA" sz="2800" b="1" u="sng" dirty="0" smtClean="0">
                <a:solidFill>
                  <a:srgbClr val="00B050"/>
                </a:solidFill>
              </a:rPr>
              <a:t/>
            </a:r>
            <a:br>
              <a:rPr lang="ar-SA" sz="2800" b="1" u="sng" dirty="0" smtClean="0">
                <a:solidFill>
                  <a:srgbClr val="00B050"/>
                </a:solidFill>
              </a:rPr>
            </a:br>
            <a:r>
              <a:rPr lang="ar-SA" sz="2800" b="1" u="sng" dirty="0" smtClean="0">
                <a:solidFill>
                  <a:srgbClr val="00B050"/>
                </a:solidFill>
              </a:rPr>
              <a:t>--  الضرورات تبيح المحظورات , </a:t>
            </a:r>
            <a:br>
              <a:rPr lang="ar-SA" sz="2800" b="1" u="sng" dirty="0" smtClean="0">
                <a:solidFill>
                  <a:srgbClr val="00B050"/>
                </a:solidFill>
              </a:rPr>
            </a:br>
            <a:r>
              <a:rPr lang="ar-SA" sz="2800" b="1" u="sng" dirty="0" smtClean="0">
                <a:solidFill>
                  <a:srgbClr val="C00000"/>
                </a:solidFill>
              </a:rPr>
              <a:t>-- درء المفاسد مقدم على جلب المصالح </a:t>
            </a:r>
            <a:r>
              <a:rPr lang="ar-SA" sz="2800" b="1" dirty="0" smtClean="0"/>
              <a:t>, </a:t>
            </a:r>
            <a:br>
              <a:rPr lang="ar-SA" sz="2800" b="1" dirty="0" smtClean="0"/>
            </a:br>
            <a:r>
              <a:rPr lang="ar-SA" sz="2800" b="1" dirty="0" smtClean="0"/>
              <a:t/>
            </a:r>
            <a:br>
              <a:rPr lang="ar-SA" sz="2800" b="1" dirty="0" smtClean="0"/>
            </a:br>
            <a:r>
              <a:rPr lang="ar-SA" sz="2800" b="1" u="sng" dirty="0" smtClean="0">
                <a:solidFill>
                  <a:srgbClr val="0070C0"/>
                </a:solidFill>
              </a:rPr>
              <a:t>وقد تم بناء نظريات فقهية نزولاً على هذه القواعد من أجل تحقيق العدل وارساء مبادئ العدالة ؛ مثل </a:t>
            </a:r>
            <a:r>
              <a:rPr lang="ar-SA" sz="2800" b="1" dirty="0" smtClean="0"/>
              <a:t>:</a:t>
            </a:r>
            <a:r>
              <a:rPr lang="en-US" sz="2800" dirty="0" smtClean="0"/>
              <a:t/>
            </a:r>
            <a:br>
              <a:rPr lang="en-US" sz="2800" dirty="0" smtClean="0"/>
            </a:br>
            <a:r>
              <a:rPr lang="ar-SA" sz="2800" b="1" u="sng" dirty="0" smtClean="0">
                <a:solidFill>
                  <a:srgbClr val="00B050"/>
                </a:solidFill>
              </a:rPr>
              <a:t>نظرية التعسف في استعمال </a:t>
            </a:r>
            <a:r>
              <a:rPr lang="ar-SA" sz="2800" b="1" u="sng" dirty="0" err="1" smtClean="0">
                <a:solidFill>
                  <a:srgbClr val="00B050"/>
                </a:solidFill>
              </a:rPr>
              <a:t>الحق </a:t>
            </a:r>
            <a:r>
              <a:rPr lang="ar-SA" sz="2800" b="1" u="sng" dirty="0" smtClean="0">
                <a:solidFill>
                  <a:srgbClr val="FF0000"/>
                </a:solidFill>
              </a:rPr>
              <a:t>, ونظرية </a:t>
            </a:r>
            <a:r>
              <a:rPr lang="ar-SA" sz="2800" b="1" u="sng" dirty="0" err="1" smtClean="0">
                <a:solidFill>
                  <a:srgbClr val="FF0000"/>
                </a:solidFill>
              </a:rPr>
              <a:t>الميسرة </a:t>
            </a:r>
            <a:r>
              <a:rPr lang="ar-SA" sz="2800" b="1" dirty="0" smtClean="0"/>
              <a:t>, </a:t>
            </a:r>
            <a:r>
              <a:rPr lang="ar-SA" sz="2800" b="1" u="sng" dirty="0" smtClean="0">
                <a:solidFill>
                  <a:srgbClr val="00B050"/>
                </a:solidFill>
              </a:rPr>
              <a:t>ونظرية </a:t>
            </a:r>
            <a:r>
              <a:rPr lang="ar-SA" sz="2800" b="1" u="sng" dirty="0" err="1" smtClean="0">
                <a:solidFill>
                  <a:srgbClr val="00B050"/>
                </a:solidFill>
              </a:rPr>
              <a:t>الضرورة </a:t>
            </a:r>
            <a:r>
              <a:rPr lang="ar-SA" sz="2800" b="1" dirty="0" err="1" smtClean="0"/>
              <a:t>.</a:t>
            </a:r>
            <a:r>
              <a:rPr lang="en-US" sz="2800" dirty="0" smtClean="0"/>
              <a:t/>
            </a:r>
            <a:br>
              <a:rPr lang="en-US" sz="2800" dirty="0" smtClean="0"/>
            </a:br>
            <a:r>
              <a:rPr lang="en-US" sz="2800" dirty="0" smtClean="0"/>
              <a:t/>
            </a:r>
            <a:br>
              <a:rPr lang="en-US" sz="2800" dirty="0" smtClean="0"/>
            </a:br>
            <a:endParaRPr lang="ar-SA" sz="28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sz="4800" b="1" dirty="0">
                <a:ln w="22225">
                  <a:solidFill>
                    <a:schemeClr val="accent2"/>
                  </a:solidFill>
                  <a:prstDash val="solid"/>
                </a:ln>
                <a:solidFill>
                  <a:schemeClr val="accent2">
                    <a:lumMod val="40000"/>
                    <a:lumOff val="60000"/>
                  </a:schemeClr>
                </a:solidFill>
                <a:latin typeface="+mn-lt"/>
                <a:ea typeface="+mn-ea"/>
                <a:cs typeface="+mn-cs"/>
              </a:rPr>
              <a:t>ثالثًا : مظاهر أو تطبيقات لتأثير العدالة في الفقه الإسلامي </a:t>
            </a:r>
            <a:r>
              <a:rPr lang="ar-SA" sz="4000" dirty="0"/>
              <a:t>:</a:t>
            </a:r>
          </a:p>
        </p:txBody>
      </p:sp>
    </p:spTree>
    <p:extLst>
      <p:ext uri="{BB962C8B-B14F-4D97-AF65-F5344CB8AC3E}">
        <p14:creationId xmlns:p14="http://schemas.microsoft.com/office/powerpoint/2010/main" val="356459964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1353" y="196948"/>
            <a:ext cx="11633981" cy="647114"/>
          </a:xfrm>
        </p:spPr>
        <p:txBody>
          <a:bodyPr>
            <a:normAutofit fontScale="90000"/>
          </a:bodyPr>
          <a:lstStyle/>
          <a:p>
            <a:pPr algn="ctr"/>
            <a:r>
              <a:rPr lang="ar-SA" sz="4800" b="1" dirty="0">
                <a:ln w="22225">
                  <a:solidFill>
                    <a:schemeClr val="accent2"/>
                  </a:solidFill>
                  <a:prstDash val="solid"/>
                </a:ln>
                <a:solidFill>
                  <a:schemeClr val="accent2">
                    <a:lumMod val="40000"/>
                    <a:lumOff val="60000"/>
                  </a:schemeClr>
                </a:solidFill>
                <a:latin typeface="+mn-lt"/>
                <a:ea typeface="+mn-ea"/>
                <a:cs typeface="+mn-cs"/>
              </a:rPr>
              <a:t>ثالثًا</a:t>
            </a:r>
            <a:r>
              <a:rPr lang="ar-SA" sz="4800" dirty="0"/>
              <a:t> </a:t>
            </a:r>
            <a:r>
              <a:rPr lang="ar-SA" sz="4800" b="1" dirty="0">
                <a:ln w="22225">
                  <a:solidFill>
                    <a:schemeClr val="accent2"/>
                  </a:solidFill>
                  <a:prstDash val="solid"/>
                </a:ln>
                <a:solidFill>
                  <a:schemeClr val="accent2">
                    <a:lumMod val="40000"/>
                    <a:lumOff val="60000"/>
                  </a:schemeClr>
                </a:solidFill>
                <a:latin typeface="+mn-lt"/>
                <a:ea typeface="+mn-ea"/>
                <a:cs typeface="+mn-cs"/>
              </a:rPr>
              <a:t>: مظاهر أو تطبيقات لتأثير العدالة في الفقه الإسلامي :</a:t>
            </a:r>
          </a:p>
        </p:txBody>
      </p:sp>
      <p:sp>
        <p:nvSpPr>
          <p:cNvPr id="3" name="عنصر نائب للمحتوى 2"/>
          <p:cNvSpPr>
            <a:spLocks noGrp="1"/>
          </p:cNvSpPr>
          <p:nvPr>
            <p:ph idx="1"/>
          </p:nvPr>
        </p:nvSpPr>
        <p:spPr>
          <a:xfrm>
            <a:off x="0" y="844062"/>
            <a:ext cx="12191999" cy="5880295"/>
          </a:xfrm>
        </p:spPr>
        <p:txBody>
          <a:bodyPr>
            <a:normAutofit/>
          </a:bodyPr>
          <a:lstStyle/>
          <a:p>
            <a:pPr marL="0" indent="0" algn="r">
              <a:buNone/>
            </a:pPr>
            <a:r>
              <a:rPr lang="ar-SA" sz="3200" b="1" dirty="0"/>
              <a:t>بعد أن بينا معنى العدالة وحددنا الأطر العامة لها؛ وفرقنا بين العدل و العدالة ، لم يتبقى سوى إبراز مظاهر أو تطبيقات لتأثير العدلة على الفقه الإسلامي  ؛ حيث أثرت العدالة في أمور كثير أبرزها تقرير  الفقهاء عن طريق الرأي أو الإجماع ؛للآتي :</a:t>
            </a:r>
          </a:p>
          <a:p>
            <a:pPr marL="0" indent="0" algn="r">
              <a:buNone/>
            </a:pPr>
            <a:r>
              <a:rPr lang="ar-SA" sz="3200" b="1" dirty="0">
                <a:solidFill>
                  <a:srgbClr val="00B050"/>
                </a:solidFill>
              </a:rPr>
              <a:t>1</a:t>
            </a:r>
            <a:r>
              <a:rPr lang="ar-SA" sz="3200" b="1" dirty="0" smtClean="0">
                <a:solidFill>
                  <a:srgbClr val="00B050"/>
                </a:solidFill>
              </a:rPr>
              <a:t>-وضع </a:t>
            </a:r>
            <a:r>
              <a:rPr lang="ar-SA" sz="3200" b="1" dirty="0">
                <a:solidFill>
                  <a:srgbClr val="00B050"/>
                </a:solidFill>
              </a:rPr>
              <a:t>الأسس اللازمة لاختيار الإمام ؛ و ذلك عن طريق الرأي ، ثم عد الإجماع مصدر نظام الإمامة (الخلافة)؛ويقوم هذا النظام على عدة مبادئ عامة </a:t>
            </a:r>
            <a:r>
              <a:rPr lang="ar-SA" sz="3200" b="1" dirty="0">
                <a:solidFill>
                  <a:srgbClr val="FF0000"/>
                </a:solidFill>
              </a:rPr>
              <a:t>؛ </a:t>
            </a:r>
            <a:r>
              <a:rPr lang="ar-SA" sz="3200" b="1" dirty="0"/>
              <a:t>هي </a:t>
            </a:r>
            <a:r>
              <a:rPr lang="ar-SA" sz="3200" b="1" u="sng" dirty="0">
                <a:solidFill>
                  <a:srgbClr val="00B050"/>
                </a:solidFill>
              </a:rPr>
              <a:t>العدل والمساواة والشورى </a:t>
            </a:r>
            <a:r>
              <a:rPr lang="ar-SA" sz="3200" b="1" u="sng" dirty="0" err="1">
                <a:solidFill>
                  <a:srgbClr val="00B050"/>
                </a:solidFill>
              </a:rPr>
              <a:t>والمسؤليه</a:t>
            </a:r>
            <a:r>
              <a:rPr lang="ar-SA" sz="3200" b="1" u="sng" dirty="0">
                <a:solidFill>
                  <a:srgbClr val="00B050"/>
                </a:solidFill>
              </a:rPr>
              <a:t> </a:t>
            </a:r>
            <a:r>
              <a:rPr lang="ar-SA" sz="3200" b="1" dirty="0"/>
              <a:t>.فالحاكم لا بد أن يكون عادلًا </a:t>
            </a:r>
            <a:r>
              <a:rPr lang="ar-SA" sz="3200" b="1" dirty="0" err="1"/>
              <a:t>تجاة</a:t>
            </a:r>
            <a:r>
              <a:rPr lang="ar-SA" sz="3200" b="1" dirty="0"/>
              <a:t> رعيته قال جل وعلا :( و إذا حكمتم بين الناس أن تحكموا بالعدل )،وتعد الشورى مظهر من مظاهر العدالة  ،قال تعالى : (وشاورهم في الأمر ) فهو مطالب به حتى يكون رأيه سديداً .</a:t>
            </a:r>
          </a:p>
          <a:p>
            <a:pPr algn="r"/>
            <a:endParaRPr lang="ar-SA" sz="3200" b="1" dirty="0"/>
          </a:p>
          <a:p>
            <a:pPr marL="0" indent="0" algn="r">
              <a:buNone/>
            </a:pPr>
            <a:r>
              <a:rPr lang="ar-SA" sz="3200" b="1" dirty="0">
                <a:solidFill>
                  <a:srgbClr val="0070C0"/>
                </a:solidFill>
              </a:rPr>
              <a:t>2- تحديد حد شارب الخمر بثمانين جلدة ؛ حيث حرم القرآن الكريم شرب الخمر واعتبرته السنه جريمة يعاقب عليها بالجلد ، ولم يثبت عن الرسول مقدار الجلدات ،و قد اتفق الصحابة على عقوبة شرب الخمر ثمانين جلدة ،و ذلك قياساً على حد القذف .</a:t>
            </a:r>
          </a:p>
          <a:p>
            <a:pPr algn="r"/>
            <a:endParaRPr lang="ar-SA" sz="3200" b="1" dirty="0"/>
          </a:p>
        </p:txBody>
      </p:sp>
    </p:spTree>
    <p:extLst>
      <p:ext uri="{BB962C8B-B14F-4D97-AF65-F5344CB8AC3E}">
        <p14:creationId xmlns:p14="http://schemas.microsoft.com/office/powerpoint/2010/main" val="16615501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98783" y="365759"/>
            <a:ext cx="11582399" cy="6246055"/>
          </a:xfrm>
        </p:spPr>
        <p:txBody>
          <a:bodyPr>
            <a:normAutofit/>
          </a:bodyPr>
          <a:lstStyle/>
          <a:p>
            <a:pPr algn="r">
              <a:buNone/>
            </a:pPr>
            <a:r>
              <a:rPr lang="ar-SA" sz="2800" b="1" dirty="0">
                <a:solidFill>
                  <a:srgbClr val="7030A0"/>
                </a:solidFill>
              </a:rPr>
              <a:t>3- قتل الجماعة بالواحد إذا اشتركوا في قتلة ؛ روي أن عمر بن الخطاب قد عرض علية قضية شائكة ، تتمثل في أن امرأة وخليلها قد قتلا ابن زوجها ، ولما عرض الأمر على عمر تردد في قتل الجماعة بالواحد </a:t>
            </a:r>
            <a:r>
              <a:rPr lang="ar-SA" sz="2800" b="1" dirty="0"/>
              <a:t>؛ لن الوارد في كتاب الله : (النفس بالنفس ).وقد </a:t>
            </a:r>
            <a:r>
              <a:rPr lang="ar-SA" sz="2800" b="1" dirty="0">
                <a:solidFill>
                  <a:srgbClr val="7030A0"/>
                </a:solidFill>
              </a:rPr>
              <a:t>تشاور عمر مع علي </a:t>
            </a:r>
            <a:r>
              <a:rPr lang="ar-SA" sz="2800" b="1" dirty="0"/>
              <a:t>-رضي الله عنهما- في هذا الأمر </a:t>
            </a:r>
            <a:r>
              <a:rPr lang="ar-SA" sz="2800" b="1" dirty="0">
                <a:solidFill>
                  <a:srgbClr val="7030A0"/>
                </a:solidFill>
              </a:rPr>
              <a:t>و أشار علي بقتلهما قياسًا على توقيع عقوبة القطع في جميع المشتركين بجريمة السرقة ،و قد عمل عمر برأي علي .</a:t>
            </a:r>
          </a:p>
          <a:p>
            <a:pPr algn="r">
              <a:buNone/>
            </a:pPr>
            <a:endParaRPr lang="ar-SA" sz="2800" b="1" dirty="0"/>
          </a:p>
          <a:p>
            <a:pPr algn="r">
              <a:buNone/>
            </a:pPr>
            <a:r>
              <a:rPr lang="ar-SA" sz="2800" b="1" dirty="0">
                <a:solidFill>
                  <a:srgbClr val="FF0000"/>
                </a:solidFill>
              </a:rPr>
              <a:t>4- حق ولي الامر في فرض ضرائب على الأغنياء في أوقات الأزمات لتغطية نفقات الدولة .</a:t>
            </a:r>
            <a:endParaRPr lang="en-US" sz="2800" b="1" dirty="0">
              <a:solidFill>
                <a:srgbClr val="FF0000"/>
              </a:solidFill>
            </a:endParaRPr>
          </a:p>
          <a:p>
            <a:pPr algn="r"/>
            <a:endParaRPr lang="ar-SA" sz="2800" b="1" dirty="0"/>
          </a:p>
          <a:p>
            <a:pPr algn="r">
              <a:buNone/>
            </a:pPr>
            <a:r>
              <a:rPr lang="ar-SA" sz="2800" b="1" dirty="0">
                <a:solidFill>
                  <a:srgbClr val="00B050"/>
                </a:solidFill>
              </a:rPr>
              <a:t>5- إباحة قتل الممتنعون عن أداء الزكاة في عهد أبي بكر ؛ حيث تناقش و اجتهد أبو بكر وعمر في المسألة ، وكان رأي أبو بكر قتلهم ، ورأي عمر عدم جواز ذلك ، </a:t>
            </a:r>
            <a:r>
              <a:rPr lang="ar-SA" sz="2800" b="1" dirty="0">
                <a:solidFill>
                  <a:srgbClr val="002060"/>
                </a:solidFill>
              </a:rPr>
              <a:t>على أساس أن الرسول -صلى الله عليه وسلم- قال :( أمرت أن أقتل الناس حتى يقولوا لا إله إلا الله ؛ فإذا قالوها عصموا مني دمائهم و أموالهم ، إلا بحقها)</a:t>
            </a:r>
            <a:r>
              <a:rPr lang="ar-SA" sz="2800" b="1" dirty="0">
                <a:solidFill>
                  <a:srgbClr val="00B050"/>
                </a:solidFill>
              </a:rPr>
              <a:t> فقال أبو بكر لعمر ألم يقل الرسول إلا بحقها ؟فمن حقها إيتاء الزكاة ؛ وبناء عليه انتصر رأي أبو بكر ، و وافقه عمر على الفور </a:t>
            </a:r>
            <a:r>
              <a:rPr lang="ar-SA" sz="2800" b="1" dirty="0"/>
              <a:t>.</a:t>
            </a:r>
          </a:p>
          <a:p>
            <a:pPr algn="r"/>
            <a:endParaRPr lang="ar-SA" b="1" dirty="0"/>
          </a:p>
        </p:txBody>
      </p:sp>
    </p:spTree>
    <p:extLst>
      <p:ext uri="{BB962C8B-B14F-4D97-AF65-F5344CB8AC3E}">
        <p14:creationId xmlns:p14="http://schemas.microsoft.com/office/powerpoint/2010/main" val="24078145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95422" y="168813"/>
            <a:ext cx="11676184" cy="6513342"/>
          </a:xfrm>
        </p:spPr>
        <p:txBody>
          <a:bodyPr>
            <a:noAutofit/>
          </a:bodyPr>
          <a:lstStyle/>
          <a:p>
            <a:pPr algn="r">
              <a:buNone/>
            </a:pPr>
            <a:r>
              <a:rPr lang="ar-SA" sz="3200" b="1" dirty="0">
                <a:solidFill>
                  <a:srgbClr val="0070C0"/>
                </a:solidFill>
              </a:rPr>
              <a:t>6- حق ولي الأمر في التعزير بالنسبة للجرائم التي لم يرد بشأنها نص في القرآن أو السنة </a:t>
            </a:r>
            <a:r>
              <a:rPr lang="ar-SA" sz="3200" b="1" dirty="0" smtClean="0">
                <a:solidFill>
                  <a:srgbClr val="0070C0"/>
                </a:solidFill>
              </a:rPr>
              <a:t>النبوية</a:t>
            </a:r>
            <a:endParaRPr lang="ar-SA" sz="3200" b="1" dirty="0">
              <a:solidFill>
                <a:srgbClr val="0070C0"/>
              </a:solidFill>
            </a:endParaRPr>
          </a:p>
          <a:p>
            <a:pPr algn="r">
              <a:buNone/>
            </a:pPr>
            <a:r>
              <a:rPr lang="ar-SA" sz="3200" b="1" dirty="0">
                <a:solidFill>
                  <a:srgbClr val="7030A0"/>
                </a:solidFill>
              </a:rPr>
              <a:t>7- تعيين ميراث الجد مع الأخوة الأشقاء أو الأخوة لأب ؛ وذلك باشتراكه معهم في الميراث ؛ ومن ثم لا يحجبهم كالأب ؛ مع توريثه كأحد الذكور شريطة أن لا يقل نصيبة عن السدس ؛ و ذلك نظرًا للتساوي في القرابة ؛ وقد أخذ القانون المصري بهذا الحكم </a:t>
            </a:r>
            <a:r>
              <a:rPr lang="ar-SA" sz="3200" b="1" dirty="0" smtClean="0">
                <a:solidFill>
                  <a:srgbClr val="7030A0"/>
                </a:solidFill>
              </a:rPr>
              <a:t>.</a:t>
            </a:r>
            <a:endParaRPr lang="ar-SA" sz="3200" b="1" dirty="0"/>
          </a:p>
          <a:p>
            <a:pPr algn="r">
              <a:buNone/>
            </a:pPr>
            <a:r>
              <a:rPr lang="ar-SA" sz="3200" b="1" dirty="0">
                <a:solidFill>
                  <a:srgbClr val="FF0000"/>
                </a:solidFill>
              </a:rPr>
              <a:t>8- تقرير أحقية زوجة المفقود في الزواج من غيرة بعد مرور مده زمنية ،لمصلحتها لأنها </a:t>
            </a:r>
            <a:endParaRPr lang="ar-SA" sz="3200" b="1" dirty="0" smtClean="0">
              <a:solidFill>
                <a:srgbClr val="FF0000"/>
              </a:solidFill>
            </a:endParaRPr>
          </a:p>
          <a:p>
            <a:pPr algn="r">
              <a:buNone/>
            </a:pPr>
            <a:r>
              <a:rPr lang="ar-SA" sz="3200" b="1" dirty="0" smtClean="0">
                <a:solidFill>
                  <a:srgbClr val="FF0000"/>
                </a:solidFill>
              </a:rPr>
              <a:t>أولى </a:t>
            </a:r>
            <a:r>
              <a:rPr lang="ar-SA" sz="3200" b="1" dirty="0">
                <a:solidFill>
                  <a:srgbClr val="FF0000"/>
                </a:solidFill>
              </a:rPr>
              <a:t>من مصلحة الزوج الغائب ، ودفعًا للضرر عنها بعفتها </a:t>
            </a:r>
            <a:r>
              <a:rPr lang="ar-SA" sz="3200" b="1" dirty="0" smtClean="0">
                <a:solidFill>
                  <a:srgbClr val="FF0000"/>
                </a:solidFill>
              </a:rPr>
              <a:t>.</a:t>
            </a:r>
          </a:p>
          <a:p>
            <a:pPr algn="r">
              <a:buNone/>
            </a:pPr>
            <a:endParaRPr lang="ar-SA" sz="3200" b="1" dirty="0"/>
          </a:p>
          <a:p>
            <a:pPr algn="r">
              <a:buNone/>
            </a:pPr>
            <a:r>
              <a:rPr lang="ar-SA" sz="3200" b="1" dirty="0">
                <a:solidFill>
                  <a:srgbClr val="00B050"/>
                </a:solidFill>
              </a:rPr>
              <a:t>9-ضرورة توافر شروط الاجتهاد في القاضي ، فيشترط في القاضي أن يكون مجتهدا تتوافر لدية ملكة استنباط الأحكام الفرعية من أدلتها التفصيلية ، وذلك تحقيقًا للعدالة </a:t>
            </a:r>
            <a:r>
              <a:rPr lang="ar-SA" sz="3200" b="1" dirty="0" smtClean="0">
                <a:solidFill>
                  <a:srgbClr val="00B050"/>
                </a:solidFill>
              </a:rPr>
              <a:t>.</a:t>
            </a:r>
            <a:endParaRPr lang="ar-SA" sz="3200" b="1" dirty="0"/>
          </a:p>
          <a:p>
            <a:pPr algn="r">
              <a:buNone/>
            </a:pPr>
            <a:r>
              <a:rPr lang="ar-SA" sz="3200" b="1" dirty="0">
                <a:solidFill>
                  <a:srgbClr val="0070C0"/>
                </a:solidFill>
              </a:rPr>
              <a:t>1</a:t>
            </a:r>
            <a:r>
              <a:rPr lang="ar-SA" sz="3200" b="1" dirty="0" smtClean="0">
                <a:solidFill>
                  <a:srgbClr val="0070C0"/>
                </a:solidFill>
              </a:rPr>
              <a:t>0-إلزام </a:t>
            </a:r>
            <a:r>
              <a:rPr lang="ar-SA" sz="3200" b="1" dirty="0">
                <a:solidFill>
                  <a:srgbClr val="0070C0"/>
                </a:solidFill>
              </a:rPr>
              <a:t>القضاة  في الأقطار والأمصار بضرورة إتباع القياس في حال عدم وجود نص يحكم النزاع المطروح أمامه .</a:t>
            </a:r>
          </a:p>
        </p:txBody>
      </p:sp>
    </p:spTree>
    <p:extLst>
      <p:ext uri="{BB962C8B-B14F-4D97-AF65-F5344CB8AC3E}">
        <p14:creationId xmlns:p14="http://schemas.microsoft.com/office/powerpoint/2010/main" val="1516264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4479" y="168812"/>
            <a:ext cx="10663552" cy="6513342"/>
          </a:xfrm>
        </p:spPr>
        <p:txBody>
          <a:bodyPr>
            <a:noAutofit/>
          </a:bodyPr>
          <a:lstStyle/>
          <a:p>
            <a:pPr algn="ctr"/>
            <a:r>
              <a:rPr lang="ar-SA" sz="4400" b="1" dirty="0">
                <a:solidFill>
                  <a:srgbClr val="0070C0"/>
                </a:solidFill>
              </a:rPr>
              <a:t>كما عرفها البعض بأنها ( أسلوب يقوم على إستنباط أحكام مكملة أو معدلة للنصوص مستوحاة من العقل والضمير وروح العدل ).</a:t>
            </a:r>
            <a:br>
              <a:rPr lang="ar-SA" sz="4400" b="1" dirty="0">
                <a:solidFill>
                  <a:srgbClr val="0070C0"/>
                </a:solidFill>
              </a:rPr>
            </a:br>
            <a:r>
              <a:rPr lang="ar-SA" sz="4400" b="1" dirty="0" smtClean="0"/>
              <a:t/>
            </a:r>
            <a:br>
              <a:rPr lang="ar-SA" sz="4400" b="1" dirty="0" smtClean="0"/>
            </a:br>
            <a:r>
              <a:rPr lang="ar-SA" sz="4400" b="1" dirty="0" smtClean="0">
                <a:solidFill>
                  <a:srgbClr val="FF0000"/>
                </a:solidFill>
              </a:rPr>
              <a:t>كما </a:t>
            </a:r>
            <a:r>
              <a:rPr lang="ar-SA" sz="4400" b="1" dirty="0">
                <a:solidFill>
                  <a:srgbClr val="FF0000"/>
                </a:solidFill>
              </a:rPr>
              <a:t>عرفت العدالة أيضا بأنها مجموعة من القواعد التي يكشف عنها العقل ويوحي بها الضمير ويرشد إليها النظر الصائب والذوق السليم وترمي إلى تعديل النصوص والحلول مكانها أو تكملها كما ظهر فيها نقص أوغموض .</a:t>
            </a:r>
            <a:br>
              <a:rPr lang="ar-SA" sz="4400" b="1" dirty="0">
                <a:solidFill>
                  <a:srgbClr val="FF0000"/>
                </a:solidFill>
              </a:rPr>
            </a:br>
            <a:endParaRPr lang="en-US" sz="4400" b="1" dirty="0">
              <a:solidFill>
                <a:srgbClr val="FF0000"/>
              </a:solidFill>
            </a:endParaRPr>
          </a:p>
        </p:txBody>
      </p:sp>
    </p:spTree>
    <p:extLst>
      <p:ext uri="{BB962C8B-B14F-4D97-AF65-F5344CB8AC3E}">
        <p14:creationId xmlns:p14="http://schemas.microsoft.com/office/powerpoint/2010/main" val="185121936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3219" y="0"/>
            <a:ext cx="11690252" cy="6857999"/>
          </a:xfrm>
        </p:spPr>
        <p:txBody>
          <a:bodyPr>
            <a:noAutofit/>
          </a:bodyPr>
          <a:lstStyle/>
          <a:p>
            <a:pPr algn="r">
              <a:buNone/>
            </a:pPr>
            <a:r>
              <a:rPr lang="ar-SA" sz="3200" b="1" dirty="0" smtClean="0">
                <a:solidFill>
                  <a:srgbClr val="7030A0"/>
                </a:solidFill>
              </a:rPr>
              <a:t>11-تقرير </a:t>
            </a:r>
            <a:r>
              <a:rPr lang="ar-SA" sz="3200" b="1" dirty="0">
                <a:solidFill>
                  <a:srgbClr val="7030A0"/>
                </a:solidFill>
              </a:rPr>
              <a:t>ولاية المظالم في العهد الأموي لرفع الظلم وتحقيق العدل ، حيث جار عمال الأمويين  في الأقطار ، وعجز القضاء العادي عن تنقيذ أحكامه الصادرة ضدهم بسبب سطوتهم أو نفوذهم .</a:t>
            </a:r>
          </a:p>
          <a:p>
            <a:pPr algn="r"/>
            <a:endParaRPr lang="ar-SA" sz="3200" b="1" dirty="0">
              <a:solidFill>
                <a:srgbClr val="FF0000"/>
              </a:solidFill>
            </a:endParaRPr>
          </a:p>
          <a:p>
            <a:pPr algn="r">
              <a:buNone/>
            </a:pPr>
            <a:r>
              <a:rPr lang="ar-SA" sz="3200" b="1" dirty="0">
                <a:solidFill>
                  <a:srgbClr val="FF0000"/>
                </a:solidFill>
              </a:rPr>
              <a:t>12- تقرير ولاية الحسبة إعمالًا لتحقيق العدالة ، ومن مظاهر ذلك سرعة الفصل في </a:t>
            </a:r>
          </a:p>
          <a:p>
            <a:pPr marL="0" indent="0" algn="r">
              <a:buNone/>
            </a:pPr>
            <a:r>
              <a:rPr lang="ar-SA" sz="3200" b="1" dirty="0">
                <a:solidFill>
                  <a:srgbClr val="FF0000"/>
                </a:solidFill>
              </a:rPr>
              <a:t>المنازعات ومراقبة البيوع </a:t>
            </a:r>
            <a:r>
              <a:rPr lang="ar-SA" sz="3200" b="1" dirty="0" err="1">
                <a:solidFill>
                  <a:srgbClr val="FF0000"/>
                </a:solidFill>
              </a:rPr>
              <a:t>الفاسده</a:t>
            </a:r>
            <a:r>
              <a:rPr lang="ar-SA" sz="3200" b="1" dirty="0">
                <a:solidFill>
                  <a:srgbClr val="FF0000"/>
                </a:solidFill>
              </a:rPr>
              <a:t> والغش في المعاملات .</a:t>
            </a:r>
            <a:endParaRPr lang="en-US" sz="3200" b="1" dirty="0">
              <a:solidFill>
                <a:srgbClr val="FF0000"/>
              </a:solidFill>
            </a:endParaRPr>
          </a:p>
          <a:p>
            <a:pPr marL="0" indent="0" algn="r">
              <a:buNone/>
            </a:pPr>
            <a:endParaRPr lang="ar-SA" sz="3200" b="1" dirty="0">
              <a:solidFill>
                <a:srgbClr val="00B050"/>
              </a:solidFill>
            </a:endParaRPr>
          </a:p>
          <a:p>
            <a:pPr algn="r">
              <a:buNone/>
            </a:pPr>
            <a:r>
              <a:rPr lang="ar-SA" sz="3200" b="1" dirty="0">
                <a:solidFill>
                  <a:srgbClr val="00B050"/>
                </a:solidFill>
              </a:rPr>
              <a:t>13- اشتراط العدالة في القاضي ؛ فهذا شرط له هدف مؤداه أن الشخص الذي سيحقق </a:t>
            </a:r>
            <a:r>
              <a:rPr lang="ar-SA" sz="3200" b="1" dirty="0" err="1">
                <a:solidFill>
                  <a:srgbClr val="00B050"/>
                </a:solidFill>
              </a:rPr>
              <a:t>العداله</a:t>
            </a:r>
            <a:r>
              <a:rPr lang="ar-SA" sz="3200" b="1" dirty="0">
                <a:solidFill>
                  <a:srgbClr val="00B050"/>
                </a:solidFill>
              </a:rPr>
              <a:t> بين المتخاصمين عادلاً؛ لأن فاقد الشيء لا يعطيه ؛فيشترط فيه ان يكون عادلاً في نفسه و تصرفاته و دينه ، بأن يكون صادق اللهجة ظاهر العفة والأمانة .</a:t>
            </a:r>
          </a:p>
          <a:p>
            <a:pPr algn="r"/>
            <a:endParaRPr lang="ar-SA" sz="3200" b="1" dirty="0">
              <a:solidFill>
                <a:srgbClr val="0070C0"/>
              </a:solidFill>
            </a:endParaRPr>
          </a:p>
          <a:p>
            <a:pPr algn="r">
              <a:buNone/>
            </a:pPr>
            <a:r>
              <a:rPr lang="ar-SA" sz="3200" b="1" dirty="0">
                <a:solidFill>
                  <a:srgbClr val="0070C0"/>
                </a:solidFill>
              </a:rPr>
              <a:t>14- تقرير الرقابة على القاضي في الشريعة الإسلامية للتأكد من كفاءته وقدرته على تحقيق العدل </a:t>
            </a:r>
            <a:r>
              <a:rPr lang="ar-SA" sz="3200" b="1" dirty="0" err="1">
                <a:solidFill>
                  <a:srgbClr val="0070C0"/>
                </a:solidFill>
              </a:rPr>
              <a:t>والعداله</a:t>
            </a:r>
            <a:r>
              <a:rPr lang="ar-SA" sz="3200" b="1" dirty="0">
                <a:solidFill>
                  <a:srgbClr val="0070C0"/>
                </a:solidFill>
              </a:rPr>
              <a:t> بين  الناس .</a:t>
            </a:r>
          </a:p>
          <a:p>
            <a:pPr algn="r"/>
            <a:endParaRPr lang="ar-SA" sz="3200" b="1" dirty="0"/>
          </a:p>
        </p:txBody>
      </p:sp>
    </p:spTree>
    <p:extLst>
      <p:ext uri="{BB962C8B-B14F-4D97-AF65-F5344CB8AC3E}">
        <p14:creationId xmlns:p14="http://schemas.microsoft.com/office/powerpoint/2010/main" val="41626715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82881" y="168812"/>
            <a:ext cx="11760590" cy="6400800"/>
          </a:xfrm>
        </p:spPr>
        <p:txBody>
          <a:bodyPr>
            <a:normAutofit/>
          </a:bodyPr>
          <a:lstStyle/>
          <a:p>
            <a:pPr algn="r">
              <a:buNone/>
            </a:pPr>
            <a:r>
              <a:rPr lang="ar-SA" sz="3200" b="1" dirty="0">
                <a:solidFill>
                  <a:srgbClr val="7030A0"/>
                </a:solidFill>
              </a:rPr>
              <a:t>15-منع </a:t>
            </a:r>
            <a:r>
              <a:rPr lang="ar-SA" sz="3200" b="1" dirty="0" err="1">
                <a:solidFill>
                  <a:srgbClr val="7030A0"/>
                </a:solidFill>
              </a:rPr>
              <a:t>الموصى</a:t>
            </a:r>
            <a:r>
              <a:rPr lang="ar-SA" sz="3200" b="1" dirty="0">
                <a:solidFill>
                  <a:srgbClr val="7030A0"/>
                </a:solidFill>
              </a:rPr>
              <a:t> له من استحقاق الوصية إذا قتل الموصي ؛</a:t>
            </a:r>
            <a:r>
              <a:rPr lang="ar-SA" sz="3200" b="1" u="sng" dirty="0">
                <a:solidFill>
                  <a:srgbClr val="00B050"/>
                </a:solidFill>
              </a:rPr>
              <a:t>قياسًا على عدم أحقية الوارث في الميراث إذا قتل موروثة</a:t>
            </a:r>
            <a:r>
              <a:rPr lang="ar-SA" sz="3200" b="1" dirty="0">
                <a:solidFill>
                  <a:srgbClr val="7030A0"/>
                </a:solidFill>
              </a:rPr>
              <a:t> لحديث النبي-صلى الله عليه وسلم-(</a:t>
            </a:r>
            <a:r>
              <a:rPr lang="ar-SA" sz="3200" b="1" dirty="0" err="1">
                <a:solidFill>
                  <a:srgbClr val="7030A0"/>
                </a:solidFill>
              </a:rPr>
              <a:t>لايرث</a:t>
            </a:r>
            <a:r>
              <a:rPr lang="ar-SA" sz="3200" b="1" dirty="0">
                <a:solidFill>
                  <a:srgbClr val="7030A0"/>
                </a:solidFill>
              </a:rPr>
              <a:t> القاتل)،وفي رواية أخرى (ليس لقاتل ميراث)؛ </a:t>
            </a:r>
            <a:r>
              <a:rPr lang="ar-SA" sz="3200" b="1" dirty="0" err="1">
                <a:solidFill>
                  <a:srgbClr val="7030A0"/>
                </a:solidFill>
              </a:rPr>
              <a:t>والحكمه</a:t>
            </a:r>
            <a:r>
              <a:rPr lang="ar-SA" sz="3200" b="1" dirty="0">
                <a:solidFill>
                  <a:srgbClr val="7030A0"/>
                </a:solidFill>
              </a:rPr>
              <a:t> من هذا معاملة القاتل للمورث أو للموصي بنقيض مقصودة ؛لأن من يستعجل الشيء قبل أوانه يعاقب بحرمانه .</a:t>
            </a:r>
            <a:endParaRPr lang="en-US" sz="3200" b="1" dirty="0">
              <a:solidFill>
                <a:srgbClr val="7030A0"/>
              </a:solidFill>
            </a:endParaRPr>
          </a:p>
          <a:p>
            <a:pPr algn="r"/>
            <a:endParaRPr lang="ar-SA" sz="3200" b="1" dirty="0"/>
          </a:p>
          <a:p>
            <a:pPr algn="r">
              <a:buNone/>
            </a:pPr>
            <a:r>
              <a:rPr lang="ar-SA" sz="3200" b="1" u="sng" dirty="0">
                <a:solidFill>
                  <a:srgbClr val="FF0000"/>
                </a:solidFill>
              </a:rPr>
              <a:t>16-استبقاء الأمر الثابت فيما مضى ساريًا و معمولًا به إلى أن يقوم الدليل على تغيره </a:t>
            </a:r>
            <a:r>
              <a:rPr lang="ar-SA" sz="3200" b="1" dirty="0">
                <a:solidFill>
                  <a:srgbClr val="FF0000"/>
                </a:solidFill>
              </a:rPr>
              <a:t>؛ </a:t>
            </a:r>
            <a:r>
              <a:rPr lang="ar-SA" sz="3200" b="1" u="sng" dirty="0">
                <a:solidFill>
                  <a:srgbClr val="00B050"/>
                </a:solidFill>
              </a:rPr>
              <a:t>وهذا ما يعرف اصطلاحاً </a:t>
            </a:r>
            <a:r>
              <a:rPr lang="ar-SA" sz="3200" b="1" u="sng" dirty="0" smtClean="0">
                <a:solidFill>
                  <a:srgbClr val="00B050"/>
                </a:solidFill>
              </a:rPr>
              <a:t>بالاستصحاب </a:t>
            </a:r>
            <a:r>
              <a:rPr lang="ar-SA" sz="3200" b="1" dirty="0">
                <a:solidFill>
                  <a:srgbClr val="FF0000"/>
                </a:solidFill>
              </a:rPr>
              <a:t>، ومن تطبيقاته إعمال عدة قواعد لها مضامين و أهداف ساميه وترنوا إلى عدم الظلم وتحقيق العدالة مثل </a:t>
            </a:r>
            <a:r>
              <a:rPr lang="ar-SA" sz="3200" b="1" dirty="0" smtClean="0">
                <a:solidFill>
                  <a:srgbClr val="FF0000"/>
                </a:solidFill>
              </a:rPr>
              <a:t>:</a:t>
            </a:r>
          </a:p>
          <a:p>
            <a:pPr algn="r">
              <a:buNone/>
            </a:pPr>
            <a:r>
              <a:rPr lang="ar-SA" sz="3200" b="1" dirty="0" smtClean="0">
                <a:solidFill>
                  <a:srgbClr val="002060"/>
                </a:solidFill>
              </a:rPr>
              <a:t>-- قاعدة </a:t>
            </a:r>
            <a:r>
              <a:rPr lang="ar-SA" sz="3200" b="1" dirty="0">
                <a:solidFill>
                  <a:srgbClr val="002060"/>
                </a:solidFill>
              </a:rPr>
              <a:t>مايثبت باليقين لا يزول إلا بيقينٍ مثله ، </a:t>
            </a:r>
            <a:endParaRPr lang="ar-SA" sz="3200" b="1" dirty="0" smtClean="0">
              <a:solidFill>
                <a:srgbClr val="002060"/>
              </a:solidFill>
            </a:endParaRPr>
          </a:p>
          <a:p>
            <a:pPr algn="r">
              <a:buNone/>
            </a:pPr>
            <a:r>
              <a:rPr lang="ar-SA" sz="3200" b="1" dirty="0" smtClean="0">
                <a:solidFill>
                  <a:srgbClr val="C00000"/>
                </a:solidFill>
              </a:rPr>
              <a:t>-- وقاعدة </a:t>
            </a:r>
            <a:r>
              <a:rPr lang="ar-SA" sz="3200" b="1" dirty="0">
                <a:solidFill>
                  <a:srgbClr val="C00000"/>
                </a:solidFill>
              </a:rPr>
              <a:t>ما يثبت باليقين لا يزول بالشك </a:t>
            </a:r>
            <a:r>
              <a:rPr lang="ar-SA" sz="3200" b="1" dirty="0">
                <a:solidFill>
                  <a:srgbClr val="FF0000"/>
                </a:solidFill>
              </a:rPr>
              <a:t>، </a:t>
            </a:r>
            <a:endParaRPr lang="ar-SA" sz="3200" b="1" dirty="0" smtClean="0">
              <a:solidFill>
                <a:srgbClr val="FF0000"/>
              </a:solidFill>
            </a:endParaRPr>
          </a:p>
          <a:p>
            <a:pPr algn="r">
              <a:buNone/>
            </a:pPr>
            <a:r>
              <a:rPr lang="ar-SA" sz="3200" b="1" dirty="0" smtClean="0">
                <a:solidFill>
                  <a:srgbClr val="002060"/>
                </a:solidFill>
              </a:rPr>
              <a:t>-- وقاعدة </a:t>
            </a:r>
            <a:r>
              <a:rPr lang="ar-SA" sz="3200" b="1" dirty="0">
                <a:solidFill>
                  <a:srgbClr val="002060"/>
                </a:solidFill>
              </a:rPr>
              <a:t>الأصل في الإنسان براءة الذمة ، </a:t>
            </a:r>
            <a:endParaRPr lang="ar-SA" sz="3200" b="1" dirty="0" smtClean="0">
              <a:solidFill>
                <a:srgbClr val="002060"/>
              </a:solidFill>
            </a:endParaRPr>
          </a:p>
          <a:p>
            <a:pPr algn="r">
              <a:buNone/>
            </a:pPr>
            <a:r>
              <a:rPr lang="ar-SA" sz="3200" b="1" dirty="0" smtClean="0">
                <a:solidFill>
                  <a:srgbClr val="C00000"/>
                </a:solidFill>
              </a:rPr>
              <a:t>-- وقاعدة </a:t>
            </a:r>
            <a:r>
              <a:rPr lang="ar-SA" sz="3200" b="1" dirty="0">
                <a:solidFill>
                  <a:srgbClr val="C00000"/>
                </a:solidFill>
              </a:rPr>
              <a:t>الأصل في الأشياء الإباحة .</a:t>
            </a:r>
          </a:p>
          <a:p>
            <a:pPr algn="r"/>
            <a:endParaRPr lang="ar-SA" sz="3200" b="1" dirty="0"/>
          </a:p>
        </p:txBody>
      </p:sp>
    </p:spTree>
    <p:extLst>
      <p:ext uri="{BB962C8B-B14F-4D97-AF65-F5344CB8AC3E}">
        <p14:creationId xmlns:p14="http://schemas.microsoft.com/office/powerpoint/2010/main" val="53605750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1354" y="225083"/>
            <a:ext cx="11704320" cy="6231988"/>
          </a:xfrm>
        </p:spPr>
        <p:txBody>
          <a:bodyPr>
            <a:normAutofit lnSpcReduction="10000"/>
          </a:bodyPr>
          <a:lstStyle/>
          <a:p>
            <a:pPr algn="r">
              <a:buNone/>
            </a:pPr>
            <a:r>
              <a:rPr lang="ar-SA" sz="3000" b="1" dirty="0">
                <a:solidFill>
                  <a:srgbClr val="00B050"/>
                </a:solidFill>
              </a:rPr>
              <a:t>17- تفسير النصوص وفهمها للوقوف على علل الأحكام ، ثم تحديد مجال تطبيقها ، و لعل ما يؤكد ذلك </a:t>
            </a:r>
            <a:r>
              <a:rPr lang="ar-SA" sz="3000" b="1" dirty="0"/>
              <a:t>:</a:t>
            </a:r>
          </a:p>
          <a:p>
            <a:pPr algn="r">
              <a:buNone/>
            </a:pPr>
            <a:r>
              <a:rPr lang="ar-SA" sz="3000" b="1" dirty="0" smtClean="0">
                <a:solidFill>
                  <a:srgbClr val="002060"/>
                </a:solidFill>
              </a:rPr>
              <a:t>أ- موقف </a:t>
            </a:r>
            <a:r>
              <a:rPr lang="ar-SA" sz="3000" b="1" dirty="0">
                <a:solidFill>
                  <a:srgbClr val="002060"/>
                </a:solidFill>
              </a:rPr>
              <a:t>الخليفة عمر-رضي الله عنه-حيال منع سم المؤلفة قلوبهم ،لعدم وجود الحكمه من استمراره ، لان حاجة المسلمين كانت لازمه لنصراء ومؤيدين وتلك الحاجة تطلبت وقف العمل به</a:t>
            </a:r>
            <a:r>
              <a:rPr lang="ar-SA" sz="3000" b="1" dirty="0"/>
              <a:t> </a:t>
            </a:r>
          </a:p>
          <a:p>
            <a:pPr algn="r">
              <a:buNone/>
            </a:pPr>
            <a:r>
              <a:rPr lang="ar-SA" sz="3000" b="1" dirty="0" smtClean="0">
                <a:solidFill>
                  <a:srgbClr val="0070C0"/>
                </a:solidFill>
              </a:rPr>
              <a:t>ب- موقف </a:t>
            </a:r>
            <a:r>
              <a:rPr lang="ar-SA" sz="3000" b="1" dirty="0">
                <a:solidFill>
                  <a:srgbClr val="0070C0"/>
                </a:solidFill>
              </a:rPr>
              <a:t>عمر-رضي الله عنه-حيال تعطيل تطبيق عقوبة حد السرقة في عام المجاعة ،حيث اجتهد وانتهى إلى عدم توافر شروط تطبيق العقوبة ومنها أن لايكون السارق قد لجأ إلى السرقة بدافع الحاجة، و إعمالًا لقول الرسول-صلى الله عليه وسلم-:(أدرءوا الحدود </a:t>
            </a:r>
            <a:r>
              <a:rPr lang="ar-SA" sz="3000" b="1" dirty="0" smtClean="0">
                <a:solidFill>
                  <a:srgbClr val="0070C0"/>
                </a:solidFill>
              </a:rPr>
              <a:t>بالشبهات).</a:t>
            </a:r>
            <a:endParaRPr lang="ar-SA" sz="3000" b="1" dirty="0">
              <a:solidFill>
                <a:srgbClr val="0070C0"/>
              </a:solidFill>
            </a:endParaRPr>
          </a:p>
          <a:p>
            <a:pPr algn="r">
              <a:buNone/>
            </a:pPr>
            <a:r>
              <a:rPr lang="ar-SA" sz="3000" b="1" dirty="0" smtClean="0">
                <a:solidFill>
                  <a:srgbClr val="002060"/>
                </a:solidFill>
              </a:rPr>
              <a:t>ج- موقف </a:t>
            </a:r>
            <a:r>
              <a:rPr lang="ar-SA" sz="3000" b="1" dirty="0">
                <a:solidFill>
                  <a:srgbClr val="002060"/>
                </a:solidFill>
              </a:rPr>
              <a:t>عمر-رضي الله عنه-حيال قيامة بفرض الخراج على أصحاب الأراضي التي فتحها المسلمين ؛ بدلا من تطبيق قواعد الغنائم ، التي تقتضي بتوزيع هذه الأراضي على المسلمين الفاتحين.</a:t>
            </a:r>
          </a:p>
          <a:p>
            <a:pPr algn="r">
              <a:buNone/>
            </a:pPr>
            <a:r>
              <a:rPr lang="ar-SA" sz="3000" b="1" dirty="0" smtClean="0">
                <a:solidFill>
                  <a:srgbClr val="0070C0"/>
                </a:solidFill>
              </a:rPr>
              <a:t>د- تعميم </a:t>
            </a:r>
            <a:r>
              <a:rPr lang="ar-SA" sz="3000" b="1" dirty="0">
                <a:solidFill>
                  <a:srgbClr val="0070C0"/>
                </a:solidFill>
              </a:rPr>
              <a:t>عدم إقامة حد السرقة على المسلمين في دار الحرب على كافة الحدود الأخرى؛ حيث ورد في السنة النبوية عدم إقامة حد السرقة فقط لدفع ما يلحق المسلمين من ضرر ؛ وقد اقتضت العدالة تطبيقة على كافة حدود الحرب؛ ومن ثم تعطيلها قياسًا على حد السرقة .</a:t>
            </a:r>
          </a:p>
          <a:p>
            <a:pPr algn="r"/>
            <a:endParaRPr lang="ar-SA" b="1" dirty="0"/>
          </a:p>
        </p:txBody>
      </p:sp>
    </p:spTree>
    <p:extLst>
      <p:ext uri="{BB962C8B-B14F-4D97-AF65-F5344CB8AC3E}">
        <p14:creationId xmlns:p14="http://schemas.microsoft.com/office/powerpoint/2010/main" val="2759055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39151" y="196949"/>
            <a:ext cx="11718387" cy="6414866"/>
          </a:xfrm>
        </p:spPr>
        <p:txBody>
          <a:bodyPr>
            <a:normAutofit/>
          </a:bodyPr>
          <a:lstStyle/>
          <a:p>
            <a:pPr algn="r">
              <a:buNone/>
            </a:pPr>
            <a:r>
              <a:rPr lang="ar-SA" sz="3600" b="1" dirty="0" smtClean="0">
                <a:solidFill>
                  <a:srgbClr val="002060"/>
                </a:solidFill>
              </a:rPr>
              <a:t>هـ - الاستثناء </a:t>
            </a:r>
            <a:r>
              <a:rPr lang="ar-SA" sz="3600" b="1" dirty="0">
                <a:solidFill>
                  <a:srgbClr val="002060"/>
                </a:solidFill>
              </a:rPr>
              <a:t>من قاعدة </a:t>
            </a:r>
            <a:r>
              <a:rPr lang="ar-SA" sz="3600" b="1" dirty="0" smtClean="0">
                <a:solidFill>
                  <a:srgbClr val="002060"/>
                </a:solidFill>
              </a:rPr>
              <a:t>لا ضمان </a:t>
            </a:r>
            <a:r>
              <a:rPr lang="ar-SA" sz="3600" b="1" dirty="0">
                <a:solidFill>
                  <a:srgbClr val="002060"/>
                </a:solidFill>
              </a:rPr>
              <a:t>على مؤتمن ؛للمحافظه على مصالح الناس ،وبالتالي التزام بعض المؤتمنين بالضمان استثناءً ، في حال استهانتهم في المحافظه على ما تحت أيديهم من أموال .</a:t>
            </a:r>
          </a:p>
          <a:p>
            <a:pPr algn="r">
              <a:buNone/>
            </a:pPr>
            <a:r>
              <a:rPr lang="ar-SA" sz="3600" b="1" dirty="0" smtClean="0"/>
              <a:t> </a:t>
            </a:r>
            <a:r>
              <a:rPr lang="ar-SA" sz="3600" b="1" dirty="0" smtClean="0">
                <a:solidFill>
                  <a:srgbClr val="0070C0"/>
                </a:solidFill>
              </a:rPr>
              <a:t>و- تقرير </a:t>
            </a:r>
            <a:r>
              <a:rPr lang="ar-SA" sz="3600" b="1" dirty="0">
                <a:solidFill>
                  <a:srgbClr val="0070C0"/>
                </a:solidFill>
              </a:rPr>
              <a:t>ورث الأخوة الأشقاء مع الأخوة لأم في حال وفاة الأم (المسألة المعروفة بالمسأله المشتركة أو المسأله العمريه)لأن عدم تقرير ذلك قد يحرم الأخوة الأشقاء من الميراث لأنهم يرثوا تعصيبًا ، وقد لا يتبقى لهم شيء من أصحاب الفروض(الأخوة لام)لأنصبتهم؛لذا غلبت العداله ، وقرر عمر توريثهم جميعًا لثلث التركة من باب الاستحسان ؛لانهم يشتركون في القرابة من جهة الأم المتوفية.</a:t>
            </a:r>
          </a:p>
          <a:p>
            <a:pPr algn="r">
              <a:buNone/>
            </a:pPr>
            <a:r>
              <a:rPr lang="ar-SA" sz="3600" b="1" dirty="0" smtClean="0">
                <a:solidFill>
                  <a:srgbClr val="002060"/>
                </a:solidFill>
              </a:rPr>
              <a:t>ي- منع </a:t>
            </a:r>
            <a:r>
              <a:rPr lang="ar-SA" sz="3600" b="1" dirty="0">
                <a:solidFill>
                  <a:srgbClr val="002060"/>
                </a:solidFill>
              </a:rPr>
              <a:t>الأمام أبو حنيفة الحجر بسبب السفه شريطه  أن يكون حافظًا لقواه العقلية ،لأن فيه أهدار لآدميه المحجور عليه والحفاظ على أدمية الأنسان أولى ولسبب عينة يرى أيضًا عدم الحجر على ذي غفله.</a:t>
            </a:r>
          </a:p>
          <a:p>
            <a:pPr algn="r"/>
            <a:endParaRPr lang="ar-SA" sz="3600" b="1" dirty="0"/>
          </a:p>
        </p:txBody>
      </p:sp>
    </p:spTree>
    <p:extLst>
      <p:ext uri="{BB962C8B-B14F-4D97-AF65-F5344CB8AC3E}">
        <p14:creationId xmlns:p14="http://schemas.microsoft.com/office/powerpoint/2010/main" val="18637804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 y="0"/>
            <a:ext cx="8257734" cy="6858000"/>
          </a:xfrm>
        </p:spPr>
        <p:txBody>
          <a:bodyPr>
            <a:normAutofit/>
          </a:bodyPr>
          <a:lstStyle/>
          <a:p>
            <a:pPr algn="ctr"/>
            <a:endParaRPr lang="ar-SA" sz="3600" b="1" dirty="0"/>
          </a:p>
          <a:p>
            <a:pPr algn="r">
              <a:buNone/>
            </a:pPr>
            <a:r>
              <a:rPr lang="ar-SA" sz="3600" b="1" dirty="0"/>
              <a:t>وفي ضوء ما سبق نلمس أن العدالة في الشريعة </a:t>
            </a:r>
            <a:r>
              <a:rPr lang="ar-SA" sz="3600" b="1" dirty="0" smtClean="0"/>
              <a:t>الإسلامية </a:t>
            </a:r>
            <a:r>
              <a:rPr lang="ar-SA" sz="3600" b="1" dirty="0"/>
              <a:t>وسيلة من وسائل تطور القانون </a:t>
            </a:r>
            <a:r>
              <a:rPr lang="ar-SA" sz="3600" b="1" dirty="0" smtClean="0"/>
              <a:t>الإسلامي:  </a:t>
            </a:r>
          </a:p>
          <a:p>
            <a:pPr algn="r">
              <a:buNone/>
            </a:pPr>
            <a:r>
              <a:rPr lang="ar-SA" sz="3600" b="1" dirty="0" smtClean="0">
                <a:solidFill>
                  <a:srgbClr val="0070C0"/>
                </a:solidFill>
              </a:rPr>
              <a:t>--لأنها </a:t>
            </a:r>
            <a:r>
              <a:rPr lang="ar-SA" sz="3600" b="1" dirty="0">
                <a:solidFill>
                  <a:srgbClr val="0070C0"/>
                </a:solidFill>
              </a:rPr>
              <a:t>لعبت دوراً كبيرًا-عن طرق الاجتهاد-في استحداث احكام شرعية عالجت الكثير من النوازل، </a:t>
            </a:r>
            <a:endParaRPr lang="ar-SA" sz="3600" b="1" dirty="0" smtClean="0">
              <a:solidFill>
                <a:srgbClr val="0070C0"/>
              </a:solidFill>
            </a:endParaRPr>
          </a:p>
          <a:p>
            <a:pPr algn="r">
              <a:buNone/>
            </a:pPr>
            <a:r>
              <a:rPr lang="ar-SA" sz="3600" b="1" dirty="0" smtClean="0">
                <a:solidFill>
                  <a:srgbClr val="FF0000"/>
                </a:solidFill>
              </a:rPr>
              <a:t>-- ولعل </a:t>
            </a:r>
            <a:r>
              <a:rPr lang="ar-SA" sz="3600" b="1" dirty="0">
                <a:solidFill>
                  <a:srgbClr val="FF0000"/>
                </a:solidFill>
              </a:rPr>
              <a:t>ما ساعد العماء احتواء الشريعة الإسلامية على مبادئ عامة وقواعد كليه مرنة يمكن تطويعها لما يطرأ على الأمة ،ورأينا الفقه مبدعًا في هذا الإطار </a:t>
            </a:r>
            <a:r>
              <a:rPr lang="ar-SA" sz="3600" b="1" dirty="0" smtClean="0"/>
              <a:t>،</a:t>
            </a:r>
          </a:p>
          <a:p>
            <a:pPr algn="r">
              <a:buNone/>
            </a:pPr>
            <a:r>
              <a:rPr lang="ar-SA" sz="3600" b="1" dirty="0" smtClean="0">
                <a:solidFill>
                  <a:srgbClr val="00B050"/>
                </a:solidFill>
              </a:rPr>
              <a:t>-- ورأينا </a:t>
            </a:r>
            <a:r>
              <a:rPr lang="ar-SA" sz="3600" b="1" dirty="0">
                <a:solidFill>
                  <a:srgbClr val="00B050"/>
                </a:solidFill>
              </a:rPr>
              <a:t>ظهور الفقه التقديري "افتراض أمور يمكن أن تحدث في المستقبل و وضع حكم شرعي لها".</a:t>
            </a:r>
          </a:p>
          <a:p>
            <a:pPr algn="r"/>
            <a:endParaRPr lang="ar-SA" sz="3600" b="1" dirty="0"/>
          </a:p>
        </p:txBody>
      </p:sp>
    </p:spTree>
    <p:extLst>
      <p:ext uri="{BB962C8B-B14F-4D97-AF65-F5344CB8AC3E}">
        <p14:creationId xmlns:p14="http://schemas.microsoft.com/office/powerpoint/2010/main" val="4103294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sz="4800" b="1" dirty="0">
                <a:ln w="22225">
                  <a:solidFill>
                    <a:schemeClr val="accent2"/>
                  </a:solidFill>
                  <a:prstDash val="solid"/>
                </a:ln>
                <a:solidFill>
                  <a:schemeClr val="accent2">
                    <a:lumMod val="40000"/>
                    <a:lumOff val="60000"/>
                  </a:schemeClr>
                </a:solidFill>
                <a:latin typeface="+mn-lt"/>
                <a:ea typeface="+mn-ea"/>
                <a:cs typeface="+mn-cs"/>
              </a:rPr>
              <a:t>الفرع الخامس :دور العدالة في القانون الحديث:</a:t>
            </a:r>
          </a:p>
        </p:txBody>
      </p:sp>
    </p:spTree>
    <p:extLst>
      <p:ext uri="{BB962C8B-B14F-4D97-AF65-F5344CB8AC3E}">
        <p14:creationId xmlns:p14="http://schemas.microsoft.com/office/powerpoint/2010/main" val="37496837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69848" y="122037"/>
            <a:ext cx="10058400" cy="725190"/>
          </a:xfrm>
        </p:spPr>
        <p:txBody>
          <a:bodyPr>
            <a:normAutofit fontScale="90000"/>
          </a:bodyPr>
          <a:lstStyle/>
          <a:p>
            <a:pPr algn="r"/>
            <a:r>
              <a:rPr lang="ar-SA" sz="4800" b="1" dirty="0">
                <a:ln w="22225">
                  <a:solidFill>
                    <a:schemeClr val="accent2"/>
                  </a:solidFill>
                  <a:prstDash val="solid"/>
                </a:ln>
                <a:solidFill>
                  <a:schemeClr val="accent2">
                    <a:lumMod val="40000"/>
                    <a:lumOff val="60000"/>
                  </a:schemeClr>
                </a:solidFill>
                <a:latin typeface="+mn-lt"/>
                <a:ea typeface="+mn-ea"/>
                <a:cs typeface="+mn-cs"/>
              </a:rPr>
              <a:t>الفرع الخامس :دور العدالة في القانون الحديث:</a:t>
            </a:r>
          </a:p>
        </p:txBody>
      </p:sp>
      <p:sp>
        <p:nvSpPr>
          <p:cNvPr id="3" name="عنصر نائب للمحتوى 2"/>
          <p:cNvSpPr>
            <a:spLocks noGrp="1"/>
          </p:cNvSpPr>
          <p:nvPr>
            <p:ph idx="1"/>
          </p:nvPr>
        </p:nvSpPr>
        <p:spPr>
          <a:xfrm>
            <a:off x="337625" y="847227"/>
            <a:ext cx="11577710" cy="5736453"/>
          </a:xfrm>
        </p:spPr>
        <p:txBody>
          <a:bodyPr>
            <a:normAutofit lnSpcReduction="10000"/>
          </a:bodyPr>
          <a:lstStyle/>
          <a:p>
            <a:pPr algn="r">
              <a:buNone/>
            </a:pPr>
            <a:r>
              <a:rPr lang="ar-SA" sz="2800" b="1" dirty="0" smtClean="0"/>
              <a:t>مبادئ </a:t>
            </a:r>
            <a:r>
              <a:rPr lang="ar-SA" sz="2800" b="1" dirty="0"/>
              <a:t>العدالة مصدر من مصادر القانون فالعدالة لها دور كبير تلعبه سواء في الفلسفة أو إعطاء القاضي سلطة تقديريه و في الوقت الراهن يمكن أن نوضح </a:t>
            </a:r>
            <a:r>
              <a:rPr lang="ar-SA" sz="2800" b="1" u="sng" dirty="0">
                <a:solidFill>
                  <a:schemeClr val="accent2">
                    <a:lumMod val="60000"/>
                    <a:lumOff val="40000"/>
                  </a:schemeClr>
                </a:solidFill>
              </a:rPr>
              <a:t>دور مبدئ العدالة كالتالي</a:t>
            </a:r>
            <a:r>
              <a:rPr lang="ar-SA" sz="2800" b="1" dirty="0"/>
              <a:t>:</a:t>
            </a:r>
          </a:p>
          <a:p>
            <a:pPr algn="r">
              <a:buNone/>
            </a:pPr>
            <a:r>
              <a:rPr lang="ar-SA" sz="2800" b="1" u="sng" dirty="0">
                <a:solidFill>
                  <a:srgbClr val="00B050"/>
                </a:solidFill>
              </a:rPr>
              <a:t>1-من </a:t>
            </a:r>
            <a:r>
              <a:rPr lang="ar-SA" sz="2800" b="1" u="sng" dirty="0" err="1">
                <a:solidFill>
                  <a:srgbClr val="00B050"/>
                </a:solidFill>
              </a:rPr>
              <a:t>جهه</a:t>
            </a:r>
            <a:r>
              <a:rPr lang="ar-SA" sz="2800" b="1" u="sng" dirty="0">
                <a:solidFill>
                  <a:srgbClr val="00B050"/>
                </a:solidFill>
              </a:rPr>
              <a:t>  فلسفية العدالة مصدر مادي للقانون </a:t>
            </a:r>
            <a:r>
              <a:rPr lang="ar-SA" sz="2800" b="1" u="sng" dirty="0" smtClean="0">
                <a:solidFill>
                  <a:srgbClr val="00B050"/>
                </a:solidFill>
              </a:rPr>
              <a:t>أو هي </a:t>
            </a:r>
            <a:r>
              <a:rPr lang="ar-SA" sz="2800" b="1" u="sng" dirty="0">
                <a:solidFill>
                  <a:srgbClr val="00B050"/>
                </a:solidFill>
              </a:rPr>
              <a:t>(أساس القانون)كما يقوله أصحاب الفكر المثالي(القانون الطبيعي) .</a:t>
            </a:r>
          </a:p>
          <a:p>
            <a:pPr algn="r"/>
            <a:endParaRPr lang="ar-SA" sz="2800" b="1" dirty="0"/>
          </a:p>
          <a:p>
            <a:pPr algn="r">
              <a:buNone/>
            </a:pPr>
            <a:r>
              <a:rPr lang="ar-SA" sz="2800" b="1" dirty="0">
                <a:solidFill>
                  <a:srgbClr val="0070C0"/>
                </a:solidFill>
              </a:rPr>
              <a:t>2-أن القاضي ملزم بالفصل في النزاع المطروح عليه ، فلا يستطيع الهرب من نظر النزاع بحجة عدم وجود نص قانوني يمكن تطبيقه، وإن فعل فهو عرضة لجريمة إنكار العدالة.</a:t>
            </a:r>
            <a:endParaRPr lang="en-US" sz="2800" b="1" dirty="0">
              <a:solidFill>
                <a:srgbClr val="0070C0"/>
              </a:solidFill>
            </a:endParaRPr>
          </a:p>
          <a:p>
            <a:pPr algn="r"/>
            <a:endParaRPr lang="ar-SA" sz="2800" b="1" dirty="0"/>
          </a:p>
          <a:p>
            <a:pPr algn="r">
              <a:buNone/>
            </a:pPr>
            <a:r>
              <a:rPr lang="ar-SA" sz="2800" b="1" dirty="0">
                <a:solidFill>
                  <a:srgbClr val="FF0000"/>
                </a:solidFill>
              </a:rPr>
              <a:t>3-أن القانون في العصر الحديث يسعى إلى المساواة بين جميع المخاطبين بأحكامه  ، ومبدأ المساواة هو </a:t>
            </a:r>
            <a:r>
              <a:rPr lang="ar-SA" sz="2800" b="1" dirty="0" smtClean="0">
                <a:solidFill>
                  <a:srgbClr val="FF0000"/>
                </a:solidFill>
              </a:rPr>
              <a:t>أحد </a:t>
            </a:r>
            <a:r>
              <a:rPr lang="ar-SA" sz="2800" b="1" dirty="0">
                <a:solidFill>
                  <a:srgbClr val="FF0000"/>
                </a:solidFill>
              </a:rPr>
              <a:t>ركائز وجوهر فكرة العدل</a:t>
            </a:r>
            <a:r>
              <a:rPr lang="ar-SA" sz="2800" b="1" dirty="0" smtClean="0">
                <a:solidFill>
                  <a:srgbClr val="FF0000"/>
                </a:solidFill>
              </a:rPr>
              <a:t>.</a:t>
            </a:r>
          </a:p>
          <a:p>
            <a:pPr algn="r">
              <a:buNone/>
            </a:pPr>
            <a:endParaRPr lang="ar-SA" sz="2800" b="1" dirty="0" smtClean="0">
              <a:solidFill>
                <a:srgbClr val="7030A0"/>
              </a:solidFill>
            </a:endParaRPr>
          </a:p>
          <a:p>
            <a:pPr algn="r">
              <a:buNone/>
            </a:pPr>
            <a:r>
              <a:rPr lang="ar-SA" sz="2800" b="1" dirty="0" smtClean="0">
                <a:solidFill>
                  <a:srgbClr val="7030A0"/>
                </a:solidFill>
              </a:rPr>
              <a:t>4- تبلور في العصر الحديث جوهر </a:t>
            </a:r>
            <a:r>
              <a:rPr lang="ar-SA" sz="2800" b="1" u="sng" dirty="0" smtClean="0">
                <a:solidFill>
                  <a:srgbClr val="002060"/>
                </a:solidFill>
              </a:rPr>
              <a:t>العدل التبادلي </a:t>
            </a:r>
            <a:r>
              <a:rPr lang="ar-SA" sz="2800" b="1" dirty="0" smtClean="0">
                <a:solidFill>
                  <a:srgbClr val="7030A0"/>
                </a:solidFill>
              </a:rPr>
              <a:t>الذي يقوم على المساواة الحسابية بين الأفراد في مجال المبادلات ، حيث يوجد توازن حسابي بين حق الفرد و واجبة.</a:t>
            </a:r>
          </a:p>
          <a:p>
            <a:pPr algn="r">
              <a:buNone/>
            </a:pPr>
            <a:endParaRPr lang="ar-SA" sz="2800" b="1" dirty="0">
              <a:solidFill>
                <a:srgbClr val="FF0000"/>
              </a:solidFill>
            </a:endParaRPr>
          </a:p>
          <a:p>
            <a:pPr algn="r"/>
            <a:endParaRPr lang="ar-SA" b="1" dirty="0"/>
          </a:p>
        </p:txBody>
      </p:sp>
    </p:spTree>
    <p:extLst>
      <p:ext uri="{BB962C8B-B14F-4D97-AF65-F5344CB8AC3E}">
        <p14:creationId xmlns:p14="http://schemas.microsoft.com/office/powerpoint/2010/main" val="38199963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1015" y="211015"/>
            <a:ext cx="11732456" cy="6527410"/>
          </a:xfrm>
        </p:spPr>
        <p:txBody>
          <a:bodyPr>
            <a:normAutofit/>
          </a:bodyPr>
          <a:lstStyle/>
          <a:p>
            <a:pPr algn="r">
              <a:buNone/>
            </a:pPr>
            <a:r>
              <a:rPr lang="ar-SA" sz="3000" b="1" dirty="0" smtClean="0">
                <a:solidFill>
                  <a:srgbClr val="00B050"/>
                </a:solidFill>
              </a:rPr>
              <a:t>5-تبلور </a:t>
            </a:r>
            <a:r>
              <a:rPr lang="ar-SA" sz="3000" b="1" dirty="0">
                <a:solidFill>
                  <a:srgbClr val="00B050"/>
                </a:solidFill>
              </a:rPr>
              <a:t>في العصر الحديث جوهر </a:t>
            </a:r>
            <a:r>
              <a:rPr lang="ar-SA" sz="3000" b="1" u="sng" dirty="0">
                <a:solidFill>
                  <a:srgbClr val="002060"/>
                </a:solidFill>
              </a:rPr>
              <a:t>العدل التوزيعي </a:t>
            </a:r>
            <a:r>
              <a:rPr lang="ar-SA" sz="3000" b="1" dirty="0">
                <a:solidFill>
                  <a:srgbClr val="00B050"/>
                </a:solidFill>
              </a:rPr>
              <a:t>، </a:t>
            </a:r>
            <a:r>
              <a:rPr lang="ar-SA" sz="3000" b="1" u="sng" dirty="0">
                <a:solidFill>
                  <a:srgbClr val="00B050"/>
                </a:solidFill>
              </a:rPr>
              <a:t>ويقصد به المساواة النسبية ، بحيث يكون هناك تناسب بين ما يقدمه الفرد في المجتمع وبين ما يأخذه من مقابل </a:t>
            </a:r>
            <a:r>
              <a:rPr lang="ar-SA" sz="3000" b="1" u="sng" dirty="0" smtClean="0">
                <a:solidFill>
                  <a:srgbClr val="00B050"/>
                </a:solidFill>
              </a:rPr>
              <a:t>. وهذا </a:t>
            </a:r>
            <a:r>
              <a:rPr lang="ar-SA" sz="3000" b="1" u="sng" dirty="0">
                <a:solidFill>
                  <a:srgbClr val="00B050"/>
                </a:solidFill>
              </a:rPr>
              <a:t>المبدأ تكريس وتطبيق لما يجب للفرد من حقوق تجاة الدولة</a:t>
            </a:r>
          </a:p>
          <a:p>
            <a:pPr algn="r"/>
            <a:endParaRPr lang="ar-SA" sz="3000" b="1" dirty="0"/>
          </a:p>
          <a:p>
            <a:pPr algn="r">
              <a:buNone/>
            </a:pPr>
            <a:r>
              <a:rPr lang="ar-SA" sz="3000" b="1" dirty="0">
                <a:solidFill>
                  <a:srgbClr val="0070C0"/>
                </a:solidFill>
              </a:rPr>
              <a:t>6-تبلور في العصر الحديث جوهر </a:t>
            </a:r>
            <a:r>
              <a:rPr lang="ar-SA" sz="3000" b="1" u="sng" dirty="0">
                <a:solidFill>
                  <a:srgbClr val="002060"/>
                </a:solidFill>
              </a:rPr>
              <a:t>العدل الاجتماعي،و </a:t>
            </a:r>
            <a:r>
              <a:rPr lang="ar-SA" sz="3000" b="1" dirty="0">
                <a:solidFill>
                  <a:srgbClr val="0070C0"/>
                </a:solidFill>
              </a:rPr>
              <a:t>يقصد به </a:t>
            </a:r>
            <a:r>
              <a:rPr lang="ar-SA" sz="3000" b="1" u="sng" dirty="0" smtClean="0">
                <a:solidFill>
                  <a:srgbClr val="0070C0"/>
                </a:solidFill>
              </a:rPr>
              <a:t>المساواة النسبية بين </a:t>
            </a:r>
            <a:r>
              <a:rPr lang="ar-SA" sz="3000" b="1" u="sng" dirty="0">
                <a:solidFill>
                  <a:srgbClr val="0070C0"/>
                </a:solidFill>
              </a:rPr>
              <a:t>مايقوم به كل مواطن بهدف تحقيق المصالح المشتركة أو العامة ؛وهذا النوع من العدل تكريس وتطبيق لما يجب </a:t>
            </a:r>
            <a:r>
              <a:rPr lang="ar-SA" sz="3000" b="1" u="sng" dirty="0" smtClean="0">
                <a:solidFill>
                  <a:srgbClr val="0070C0"/>
                </a:solidFill>
              </a:rPr>
              <a:t>على </a:t>
            </a:r>
            <a:r>
              <a:rPr lang="ar-SA" sz="3000" b="1" u="sng" dirty="0">
                <a:solidFill>
                  <a:srgbClr val="0070C0"/>
                </a:solidFill>
              </a:rPr>
              <a:t>الفرد تجاة الدولة</a:t>
            </a:r>
            <a:r>
              <a:rPr lang="ar-SA" sz="3000" b="1" u="sng" dirty="0"/>
              <a:t>.</a:t>
            </a:r>
          </a:p>
          <a:p>
            <a:pPr algn="r"/>
            <a:endParaRPr lang="ar-SA" sz="3000" b="1" dirty="0"/>
          </a:p>
          <a:p>
            <a:pPr algn="r">
              <a:buNone/>
            </a:pPr>
            <a:r>
              <a:rPr lang="ar-SA" sz="3000" b="1" dirty="0">
                <a:solidFill>
                  <a:srgbClr val="FF0000"/>
                </a:solidFill>
              </a:rPr>
              <a:t>7-هناك نصوص قانونية في التشريعات الحديثة تحيل القاضي صراحة إلى تطبيق قواعد العدالة</a:t>
            </a:r>
            <a:r>
              <a:rPr lang="ar-SA" sz="3000" b="1" dirty="0" smtClean="0"/>
              <a:t>.</a:t>
            </a:r>
          </a:p>
          <a:p>
            <a:pPr algn="r">
              <a:buNone/>
            </a:pPr>
            <a:endParaRPr lang="ar-SA" sz="3000" b="1" dirty="0" smtClean="0">
              <a:solidFill>
                <a:srgbClr val="7030A0"/>
              </a:solidFill>
            </a:endParaRPr>
          </a:p>
          <a:p>
            <a:pPr algn="r">
              <a:buNone/>
            </a:pPr>
            <a:r>
              <a:rPr lang="ar-SA" sz="3000" b="1" dirty="0" smtClean="0">
                <a:solidFill>
                  <a:srgbClr val="7030A0"/>
                </a:solidFill>
              </a:rPr>
              <a:t>8-إعطاء القاضي سلطة تقديريه في بعض الأمور ؛مثل: انقاص الشرط الجزائي أو زيادته أو إلغائه</a:t>
            </a:r>
            <a:endParaRPr lang="ar-SA" sz="3000" b="1" dirty="0">
              <a:solidFill>
                <a:srgbClr val="7030A0"/>
              </a:solidFill>
            </a:endParaRPr>
          </a:p>
          <a:p>
            <a:pPr algn="r"/>
            <a:endParaRPr lang="ar-SA" sz="3000" b="1" dirty="0">
              <a:solidFill>
                <a:srgbClr val="7030A0"/>
              </a:solidFill>
            </a:endParaRPr>
          </a:p>
        </p:txBody>
      </p:sp>
    </p:spTree>
    <p:extLst>
      <p:ext uri="{BB962C8B-B14F-4D97-AF65-F5344CB8AC3E}">
        <p14:creationId xmlns:p14="http://schemas.microsoft.com/office/powerpoint/2010/main" val="40185882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68812" y="0"/>
            <a:ext cx="12023187" cy="6639951"/>
          </a:xfrm>
        </p:spPr>
        <p:txBody>
          <a:bodyPr>
            <a:normAutofit fontScale="92500" lnSpcReduction="20000"/>
          </a:bodyPr>
          <a:lstStyle/>
          <a:p>
            <a:pPr algn="r">
              <a:buNone/>
            </a:pPr>
            <a:endParaRPr lang="ar-SA" sz="3000" b="1" dirty="0" smtClean="0">
              <a:solidFill>
                <a:srgbClr val="00B050"/>
              </a:solidFill>
            </a:endParaRPr>
          </a:p>
          <a:p>
            <a:pPr algn="r">
              <a:buNone/>
            </a:pPr>
            <a:r>
              <a:rPr lang="ar-SA" sz="3000" b="1" dirty="0" smtClean="0">
                <a:solidFill>
                  <a:srgbClr val="00B050"/>
                </a:solidFill>
              </a:rPr>
              <a:t>9-النص </a:t>
            </a:r>
            <a:r>
              <a:rPr lang="ar-SA" sz="3000" b="1" dirty="0">
                <a:solidFill>
                  <a:srgbClr val="00B050"/>
                </a:solidFill>
              </a:rPr>
              <a:t>في المواد الجنائية سلطة القاضي في اختيار واحدة من عقوبتين ؛كالحبس والغرامة، أو وضع حد أدنى وحد أقصى للعقوبة وترك السلطة للقاضي في إنزال العقوبة التي يراها عداله.</a:t>
            </a:r>
            <a:endParaRPr lang="en-US" sz="3000" b="1" dirty="0">
              <a:solidFill>
                <a:srgbClr val="00B050"/>
              </a:solidFill>
            </a:endParaRPr>
          </a:p>
          <a:p>
            <a:pPr algn="r"/>
            <a:endParaRPr lang="ar-SA" sz="3000" b="1" dirty="0">
              <a:solidFill>
                <a:srgbClr val="0070C0"/>
              </a:solidFill>
            </a:endParaRPr>
          </a:p>
          <a:p>
            <a:pPr algn="r">
              <a:buNone/>
            </a:pPr>
            <a:r>
              <a:rPr lang="ar-SA" sz="3000" b="1" dirty="0" smtClean="0">
                <a:solidFill>
                  <a:srgbClr val="0070C0"/>
                </a:solidFill>
              </a:rPr>
              <a:t>10-النص </a:t>
            </a:r>
            <a:r>
              <a:rPr lang="ar-SA" sz="3000" b="1" dirty="0">
                <a:solidFill>
                  <a:srgbClr val="0070C0"/>
                </a:solidFill>
              </a:rPr>
              <a:t>على اعتبار قواعد العدالة مصدراً احتياطيًا من مصادر التشريع مثل نص الفقره الثانية من المادة رقم واحد(1/2)من القانون المدني المصري ؛حيث نص على أنه ..."2-فإذا لم يوجد نص تشريعي يمكن تطبيقة حكم القاضي بمقتضى العرف فإذا لم يوجد حكم بمقتضى الشريعة </a:t>
            </a:r>
            <a:r>
              <a:rPr lang="ar-SA" sz="3000" b="1" dirty="0" smtClean="0">
                <a:solidFill>
                  <a:srgbClr val="0070C0"/>
                </a:solidFill>
              </a:rPr>
              <a:t>الإسلامية؛فإذا </a:t>
            </a:r>
            <a:r>
              <a:rPr lang="ar-SA" sz="3000" b="1" dirty="0">
                <a:solidFill>
                  <a:srgbClr val="0070C0"/>
                </a:solidFill>
              </a:rPr>
              <a:t>لم توجد فبمقتضى مبادئ القانون الطبيعي وقواعد </a:t>
            </a:r>
            <a:r>
              <a:rPr lang="ar-SA" sz="3000" b="1" dirty="0" smtClean="0">
                <a:solidFill>
                  <a:srgbClr val="0070C0"/>
                </a:solidFill>
              </a:rPr>
              <a:t>العداله".</a:t>
            </a:r>
          </a:p>
          <a:p>
            <a:pPr algn="r">
              <a:buNone/>
            </a:pPr>
            <a:endParaRPr lang="ar-SA" sz="3000" b="1" dirty="0">
              <a:solidFill>
                <a:srgbClr val="0070C0"/>
              </a:solidFill>
            </a:endParaRPr>
          </a:p>
          <a:p>
            <a:pPr algn="r">
              <a:buNone/>
            </a:pPr>
            <a:r>
              <a:rPr lang="ar-SA" sz="3000" b="1" dirty="0">
                <a:solidFill>
                  <a:srgbClr val="FF0000"/>
                </a:solidFill>
              </a:rPr>
              <a:t>11-أن القانون يفرق بين العدل والعدالة فالعدل فكرة مجردة ،لأنها لاتراعي الظروف والملابسات الواقعية التي تتعلق بكل حده ؛أما فكرة العداله؛ فهي تكمل فكرة العدل ومن ثم تراعي الظروف والملابسات ؛ومن تطبيقات فكرة العدالة القانون  المدني المصري رقم (147/1) الذي </a:t>
            </a:r>
            <a:r>
              <a:rPr lang="ar-SA" sz="3000" b="1" u="sng" dirty="0">
                <a:solidFill>
                  <a:srgbClr val="FF0000"/>
                </a:solidFill>
              </a:rPr>
              <a:t>يجيز للقاضي تطبيق العدالة بدلًا من العدل</a:t>
            </a:r>
            <a:r>
              <a:rPr lang="ar-SA" sz="3000" b="1" dirty="0">
                <a:solidFill>
                  <a:srgbClr val="FF0000"/>
                </a:solidFill>
              </a:rPr>
              <a:t> ومن تطبيقات فكرة العدالة أيضًا ماورد في الفقرة الثانية(146/2) من القانون المدني المصري حيث </a:t>
            </a:r>
            <a:r>
              <a:rPr lang="ar-SA" sz="3000" b="1" u="sng" dirty="0">
                <a:solidFill>
                  <a:srgbClr val="FF0000"/>
                </a:solidFill>
              </a:rPr>
              <a:t>أعطت للقاضي سلطة تطبيق العداله </a:t>
            </a:r>
            <a:r>
              <a:rPr lang="ar-SA" sz="3000" b="1" u="sng" dirty="0" smtClean="0">
                <a:solidFill>
                  <a:srgbClr val="FF0000"/>
                </a:solidFill>
              </a:rPr>
              <a:t>بدل العدل في :</a:t>
            </a:r>
          </a:p>
          <a:p>
            <a:pPr algn="r">
              <a:buNone/>
            </a:pPr>
            <a:r>
              <a:rPr lang="ar-SA" sz="3000" b="1" i="1" u="sng" dirty="0" smtClean="0">
                <a:solidFill>
                  <a:srgbClr val="002060"/>
                </a:solidFill>
              </a:rPr>
              <a:t>** اذا كان الالتزام التعاقدي اصبح مرهقا للمدين فللقاضي رد الالتزام للحد المعقول ويقع باطلا كل اتفاق على ما يخالف ذلك .</a:t>
            </a:r>
          </a:p>
          <a:p>
            <a:pPr algn="r">
              <a:buNone/>
            </a:pPr>
            <a:r>
              <a:rPr lang="ar-SA" sz="3000" b="1" i="1" u="sng" dirty="0" smtClean="0">
                <a:solidFill>
                  <a:schemeClr val="accent2">
                    <a:lumMod val="60000"/>
                    <a:lumOff val="40000"/>
                  </a:schemeClr>
                </a:solidFill>
              </a:rPr>
              <a:t>** النظر الى </a:t>
            </a:r>
            <a:r>
              <a:rPr lang="ar-SA" sz="3000" b="1" i="1" u="sng" dirty="0">
                <a:solidFill>
                  <a:schemeClr val="accent2">
                    <a:lumMod val="60000"/>
                    <a:lumOff val="40000"/>
                  </a:schemeClr>
                </a:solidFill>
              </a:rPr>
              <a:t>ا</a:t>
            </a:r>
            <a:r>
              <a:rPr lang="ar-SA" sz="3000" b="1" i="1" u="sng" dirty="0" smtClean="0">
                <a:solidFill>
                  <a:schemeClr val="accent2">
                    <a:lumMod val="60000"/>
                    <a:lumOff val="40000"/>
                  </a:schemeClr>
                </a:solidFill>
              </a:rPr>
              <a:t>جل </a:t>
            </a:r>
            <a:r>
              <a:rPr lang="ar-SA" sz="3000" b="1" i="1" u="sng" dirty="0" smtClean="0">
                <a:solidFill>
                  <a:schemeClr val="accent2">
                    <a:lumMod val="60000"/>
                    <a:lumOff val="40000"/>
                  </a:schemeClr>
                </a:solidFill>
              </a:rPr>
              <a:t>معقول للمدين لينفذ التزامه اذا استدعت حالته ولم يلحق الدائن ضرر جسيم .</a:t>
            </a:r>
            <a:endParaRPr lang="ar-SA" sz="3000" b="1" i="1" u="sng" dirty="0">
              <a:solidFill>
                <a:schemeClr val="accent2">
                  <a:lumMod val="60000"/>
                  <a:lumOff val="40000"/>
                </a:schemeClr>
              </a:solidFill>
            </a:endParaRPr>
          </a:p>
          <a:p>
            <a:pPr algn="r"/>
            <a:endParaRPr lang="ar-SA" sz="3000" b="1" dirty="0"/>
          </a:p>
        </p:txBody>
      </p:sp>
    </p:spTree>
    <p:extLst>
      <p:ext uri="{BB962C8B-B14F-4D97-AF65-F5344CB8AC3E}">
        <p14:creationId xmlns:p14="http://schemas.microsoft.com/office/powerpoint/2010/main" val="365193054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20505" y="436098"/>
            <a:ext cx="11254153" cy="5736102"/>
          </a:xfrm>
        </p:spPr>
        <p:txBody>
          <a:bodyPr>
            <a:normAutofit/>
          </a:bodyPr>
          <a:lstStyle/>
          <a:p>
            <a:pPr algn="r">
              <a:buNone/>
            </a:pPr>
            <a:r>
              <a:rPr lang="ar-SA" sz="3200" b="1" dirty="0">
                <a:solidFill>
                  <a:srgbClr val="7030A0"/>
                </a:solidFill>
              </a:rPr>
              <a:t>12- تعد قواعد العدالة ومبادئ القانون الطبيعي مصدراً هاماً من مصادر القانون الدولي العام حتى الآن ؛وقد نصت على ذلك صراحة الفقرة الثانية من المادة رقم (38)من النظام الأساسي لمحكمة العدل الدولية </a:t>
            </a:r>
            <a:r>
              <a:rPr lang="ar-SA" sz="3200" b="1" dirty="0" smtClean="0">
                <a:solidFill>
                  <a:srgbClr val="7030A0"/>
                </a:solidFill>
              </a:rPr>
              <a:t>؛</a:t>
            </a:r>
          </a:p>
          <a:p>
            <a:pPr algn="r">
              <a:buNone/>
            </a:pPr>
            <a:endParaRPr lang="ar-SA" sz="3200" b="1" dirty="0" smtClean="0">
              <a:solidFill>
                <a:srgbClr val="7030A0"/>
              </a:solidFill>
            </a:endParaRPr>
          </a:p>
          <a:p>
            <a:pPr algn="r">
              <a:buNone/>
            </a:pPr>
            <a:r>
              <a:rPr lang="ar-SA" sz="3200" b="1" dirty="0" smtClean="0">
                <a:solidFill>
                  <a:schemeClr val="accent2">
                    <a:lumMod val="60000"/>
                    <a:lumOff val="40000"/>
                  </a:schemeClr>
                </a:solidFill>
              </a:rPr>
              <a:t>كما </a:t>
            </a:r>
            <a:r>
              <a:rPr lang="ar-SA" sz="3200" b="1" dirty="0">
                <a:solidFill>
                  <a:schemeClr val="accent2">
                    <a:lumMod val="60000"/>
                    <a:lumOff val="40000"/>
                  </a:schemeClr>
                </a:solidFill>
              </a:rPr>
              <a:t>أن الفقه يعدد العدالة والإنصاف ضمن مصادر القانون الدولي ؛وهي قواعد مبنية على تحقيق العدل والعدالة بين أعضاء المجتمع الدولي </a:t>
            </a:r>
            <a:r>
              <a:rPr lang="ar-SA" sz="3200" b="1" dirty="0" smtClean="0">
                <a:solidFill>
                  <a:schemeClr val="accent2">
                    <a:lumMod val="60000"/>
                    <a:lumOff val="40000"/>
                  </a:schemeClr>
                </a:solidFill>
              </a:rPr>
              <a:t>؛</a:t>
            </a:r>
          </a:p>
          <a:p>
            <a:pPr algn="r">
              <a:buNone/>
            </a:pPr>
            <a:endParaRPr lang="ar-SA" sz="3200" b="1" dirty="0" smtClean="0">
              <a:solidFill>
                <a:srgbClr val="7030A0"/>
              </a:solidFill>
            </a:endParaRPr>
          </a:p>
          <a:p>
            <a:pPr algn="r">
              <a:buNone/>
            </a:pPr>
            <a:r>
              <a:rPr lang="ar-SA" sz="3200" b="1" dirty="0" smtClean="0">
                <a:solidFill>
                  <a:srgbClr val="7030A0"/>
                </a:solidFill>
              </a:rPr>
              <a:t>كما </a:t>
            </a:r>
            <a:r>
              <a:rPr lang="ar-SA" sz="3200" b="1" dirty="0">
                <a:solidFill>
                  <a:srgbClr val="7030A0"/>
                </a:solidFill>
              </a:rPr>
              <a:t>أن المتأمل في طرق تسوية النزاع الدولي يجد فيها ملمحًا هامًا ؛ وهو الموازنة بين مصالح الدول المتنازعة ؛وتأتي هذه الموازنة في إطار عدم الإضرار ورفع الظلم ؛ومن ثم تحقيق العدالة.</a:t>
            </a:r>
          </a:p>
          <a:p>
            <a:pPr algn="r"/>
            <a:endParaRPr lang="ar-SA" sz="3200" b="1" dirty="0"/>
          </a:p>
          <a:p>
            <a:pPr algn="r"/>
            <a:endParaRPr lang="ar-SA" sz="3200" b="1" dirty="0"/>
          </a:p>
          <a:p>
            <a:pPr algn="r"/>
            <a:endParaRPr lang="ar-SA" sz="3200" b="1" dirty="0"/>
          </a:p>
          <a:p>
            <a:pPr algn="r"/>
            <a:endParaRPr lang="ar-SA" sz="3200" b="1" dirty="0"/>
          </a:p>
          <a:p>
            <a:pPr algn="r"/>
            <a:endParaRPr lang="ar-SA" sz="3200" b="1" dirty="0"/>
          </a:p>
          <a:p>
            <a:pPr algn="r"/>
            <a:endParaRPr lang="ar-SA" sz="3200" b="1" dirty="0"/>
          </a:p>
        </p:txBody>
      </p:sp>
    </p:spTree>
    <p:extLst>
      <p:ext uri="{BB962C8B-B14F-4D97-AF65-F5344CB8AC3E}">
        <p14:creationId xmlns:p14="http://schemas.microsoft.com/office/powerpoint/2010/main" val="708297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566" y="295422"/>
            <a:ext cx="10564837" cy="6330461"/>
          </a:xfrm>
        </p:spPr>
        <p:txBody>
          <a:bodyPr>
            <a:noAutofit/>
          </a:bodyPr>
          <a:lstStyle/>
          <a:p>
            <a:pPr algn="ctr"/>
            <a:r>
              <a:rPr lang="ar-SA" sz="3600" b="1" dirty="0"/>
              <a:t>والمتأمل في هذه التعريفات يجد أن </a:t>
            </a:r>
            <a:r>
              <a:rPr lang="ar-SA" sz="3600" b="1" u="sng" dirty="0">
                <a:solidFill>
                  <a:srgbClr val="0070C0"/>
                </a:solidFill>
              </a:rPr>
              <a:t>التعريف الأول </a:t>
            </a:r>
            <a:r>
              <a:rPr lang="ar-SA" sz="3600" b="1" dirty="0">
                <a:solidFill>
                  <a:srgbClr val="FF0000"/>
                </a:solidFill>
              </a:rPr>
              <a:t>قد إقتصر على تعريف العدل </a:t>
            </a:r>
            <a:r>
              <a:rPr lang="ar-SA" sz="3600" b="1" dirty="0"/>
              <a:t>.</a:t>
            </a:r>
            <a:br>
              <a:rPr lang="ar-SA" sz="3600" b="1" dirty="0"/>
            </a:br>
            <a:r>
              <a:rPr lang="ar-SA" sz="3600" b="1" dirty="0"/>
              <a:t/>
            </a:r>
            <a:br>
              <a:rPr lang="ar-SA" sz="3600" b="1" dirty="0"/>
            </a:br>
            <a:r>
              <a:rPr lang="ar-SA" sz="3600" b="1" dirty="0"/>
              <a:t>وأن </a:t>
            </a:r>
            <a:r>
              <a:rPr lang="ar-SA" sz="3600" b="1" u="sng" dirty="0">
                <a:solidFill>
                  <a:srgbClr val="0070C0"/>
                </a:solidFill>
              </a:rPr>
              <a:t>التعريف الثاني </a:t>
            </a:r>
            <a:r>
              <a:rPr lang="ar-SA" sz="3600" b="1" dirty="0">
                <a:solidFill>
                  <a:srgbClr val="00B050"/>
                </a:solidFill>
              </a:rPr>
              <a:t>قد  إشتمل على كل من العدل والعدالة لأنه تضمن المساواة ( العدل ) و مراعاة الظروف والملابسات</a:t>
            </a:r>
            <a:br>
              <a:rPr lang="ar-SA" sz="3600" b="1" dirty="0">
                <a:solidFill>
                  <a:srgbClr val="00B050"/>
                </a:solidFill>
              </a:rPr>
            </a:br>
            <a:r>
              <a:rPr lang="ar-SA" sz="3600" b="1" dirty="0">
                <a:solidFill>
                  <a:srgbClr val="00B050"/>
                </a:solidFill>
              </a:rPr>
              <a:t> ( العدالة ) </a:t>
            </a:r>
            <a:r>
              <a:rPr lang="ar-SA" sz="3600" b="1" dirty="0"/>
              <a:t>.</a:t>
            </a:r>
            <a:br>
              <a:rPr lang="ar-SA" sz="3600" b="1" dirty="0"/>
            </a:br>
            <a:r>
              <a:rPr lang="ar-SA" sz="3600" b="1" dirty="0"/>
              <a:t/>
            </a:r>
            <a:br>
              <a:rPr lang="ar-SA" sz="3600" b="1" dirty="0"/>
            </a:br>
            <a:r>
              <a:rPr lang="ar-SA" sz="3600" b="1" dirty="0"/>
              <a:t>أما </a:t>
            </a:r>
            <a:r>
              <a:rPr lang="ar-SA" sz="3600" b="1" u="sng" dirty="0">
                <a:solidFill>
                  <a:srgbClr val="0070C0"/>
                </a:solidFill>
              </a:rPr>
              <a:t>التعريف الثالث </a:t>
            </a:r>
            <a:r>
              <a:rPr lang="ar-SA" sz="3600" b="1" dirty="0">
                <a:solidFill>
                  <a:srgbClr val="7030A0"/>
                </a:solidFill>
              </a:rPr>
              <a:t>فقد أشار إلى العدل والعدالة مع بيان دور العدالة وتحديده في القاعدة القانونية أو تعديل حكمها </a:t>
            </a:r>
            <a:r>
              <a:rPr lang="ar-SA" sz="3600" b="1" dirty="0"/>
              <a:t>.</a:t>
            </a:r>
            <a:br>
              <a:rPr lang="ar-SA" sz="3600" b="1" dirty="0"/>
            </a:br>
            <a:r>
              <a:rPr lang="ar-SA" sz="3600" b="1" dirty="0"/>
              <a:t/>
            </a:r>
            <a:br>
              <a:rPr lang="ar-SA" sz="3600" b="1" dirty="0"/>
            </a:br>
            <a:r>
              <a:rPr lang="ar-SA" sz="3600" b="1" dirty="0"/>
              <a:t>أما </a:t>
            </a:r>
            <a:r>
              <a:rPr lang="ar-SA" sz="3600" b="1" u="sng" dirty="0">
                <a:solidFill>
                  <a:srgbClr val="0070C0"/>
                </a:solidFill>
              </a:rPr>
              <a:t>التعريف الرابع </a:t>
            </a:r>
            <a:r>
              <a:rPr lang="ar-SA" sz="3600" b="1" dirty="0">
                <a:solidFill>
                  <a:srgbClr val="C00000"/>
                </a:solidFill>
              </a:rPr>
              <a:t>فقد وضح أن الهدف من العدالة يكمن في الحلول محل النصوص القانونية أو تكملة الغموض أو النقص فيها </a:t>
            </a:r>
            <a:r>
              <a:rPr lang="ar-SA" sz="3600" b="1" dirty="0"/>
              <a:t>.</a:t>
            </a:r>
            <a:endParaRPr lang="en-US" sz="3600" b="1" dirty="0"/>
          </a:p>
        </p:txBody>
      </p:sp>
    </p:spTree>
    <p:extLst>
      <p:ext uri="{BB962C8B-B14F-4D97-AF65-F5344CB8AC3E}">
        <p14:creationId xmlns:p14="http://schemas.microsoft.com/office/powerpoint/2010/main" val="181401437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dirty="0"/>
              <a:t>وصلى الله وسلم على نبينا محمد</a:t>
            </a:r>
          </a:p>
        </p:txBody>
      </p:sp>
      <p:sp>
        <p:nvSpPr>
          <p:cNvPr id="3" name="عنصر نائب للنص 2"/>
          <p:cNvSpPr>
            <a:spLocks noGrp="1"/>
          </p:cNvSpPr>
          <p:nvPr>
            <p:ph type="body" idx="1"/>
          </p:nvPr>
        </p:nvSpPr>
        <p:spPr/>
        <p:txBody>
          <a:bodyPr>
            <a:normAutofit/>
          </a:bodyPr>
          <a:lstStyle/>
          <a:p>
            <a:pPr algn="r"/>
            <a:r>
              <a:rPr lang="ar-SA" dirty="0" err="1"/>
              <a:t>أعدالعرض</a:t>
            </a:r>
            <a:r>
              <a:rPr lang="ar-SA" dirty="0"/>
              <a:t> :</a:t>
            </a:r>
          </a:p>
          <a:p>
            <a:pPr algn="r"/>
            <a:r>
              <a:rPr lang="ar-SA" dirty="0"/>
              <a:t>سديم فهد </a:t>
            </a:r>
            <a:r>
              <a:rPr lang="ar-SA" dirty="0" err="1"/>
              <a:t>الخلف،ساره</a:t>
            </a:r>
            <a:r>
              <a:rPr lang="ar-SA" dirty="0"/>
              <a:t> عبدالله </a:t>
            </a:r>
            <a:r>
              <a:rPr lang="ar-SA" dirty="0" err="1"/>
              <a:t>التميمي،رهف</a:t>
            </a:r>
            <a:r>
              <a:rPr lang="ar-SA" dirty="0"/>
              <a:t> الصبيح.</a:t>
            </a:r>
          </a:p>
        </p:txBody>
      </p:sp>
    </p:spTree>
    <p:extLst>
      <p:ext uri="{BB962C8B-B14F-4D97-AF65-F5344CB8AC3E}">
        <p14:creationId xmlns:p14="http://schemas.microsoft.com/office/powerpoint/2010/main" val="3370663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4833" y="281353"/>
            <a:ext cx="10844576" cy="6246055"/>
          </a:xfrm>
        </p:spPr>
        <p:txBody>
          <a:bodyPr>
            <a:normAutofit/>
          </a:bodyPr>
          <a:lstStyle/>
          <a:p>
            <a:pPr algn="r"/>
            <a:r>
              <a:rPr lang="ar-SA" sz="4400" b="1" u="sng" dirty="0">
                <a:solidFill>
                  <a:srgbClr val="7030A0"/>
                </a:solidFill>
              </a:rPr>
              <a:t>العدالة بوصف كونها وسيلة من وسائل تطوير القانون تهدف إلى تعديل حكم القاعدة القانونية بصورة مباشرة وواضحة </a:t>
            </a:r>
            <a:r>
              <a:rPr lang="ar-SA" sz="4400" b="1" dirty="0">
                <a:solidFill>
                  <a:srgbClr val="7030A0"/>
                </a:solidFill>
              </a:rPr>
              <a:t>.</a:t>
            </a:r>
            <a:br>
              <a:rPr lang="ar-SA" sz="4400" b="1" dirty="0">
                <a:solidFill>
                  <a:srgbClr val="7030A0"/>
                </a:solidFill>
              </a:rPr>
            </a:br>
            <a:r>
              <a:rPr lang="ar-SA" sz="4400" b="1" dirty="0"/>
              <a:t/>
            </a:r>
            <a:br>
              <a:rPr lang="ar-SA" sz="4400" b="1" dirty="0"/>
            </a:br>
            <a:r>
              <a:rPr lang="ar-SA" sz="4400" b="1" dirty="0">
                <a:solidFill>
                  <a:srgbClr val="002060"/>
                </a:solidFill>
              </a:rPr>
              <a:t>وتعد العدالة ذات مفهوم واحد لدى كافة الشعوب وفي كل الشرائع القانونية القديم منها والحديث وذلك على الرغم من إختلاف مصادرها ،</a:t>
            </a:r>
            <a:r>
              <a:rPr lang="ar-SA" sz="4400" b="1" dirty="0"/>
              <a:t/>
            </a:r>
            <a:br>
              <a:rPr lang="ar-SA" sz="4400" b="1" dirty="0"/>
            </a:br>
            <a:r>
              <a:rPr lang="ar-SA" sz="4400" b="1" dirty="0"/>
              <a:t/>
            </a:r>
            <a:br>
              <a:rPr lang="ar-SA" sz="4400" b="1" dirty="0"/>
            </a:br>
            <a:r>
              <a:rPr lang="ar-SA" sz="4400" b="1" u="sng" dirty="0" smtClean="0">
                <a:solidFill>
                  <a:srgbClr val="0070C0"/>
                </a:solidFill>
              </a:rPr>
              <a:t>-- فمصدرها </a:t>
            </a:r>
            <a:r>
              <a:rPr lang="ar-SA" sz="4400" b="1" u="sng" dirty="0">
                <a:solidFill>
                  <a:srgbClr val="0070C0"/>
                </a:solidFill>
              </a:rPr>
              <a:t>عند الرومان القانون الطبيعي وقانون الشعب </a:t>
            </a:r>
            <a:r>
              <a:rPr lang="ar-SA" sz="4400" b="1" u="sng" dirty="0"/>
              <a:t>.</a:t>
            </a:r>
            <a:br>
              <a:rPr lang="ar-SA" sz="4400" b="1" u="sng" dirty="0"/>
            </a:br>
            <a:r>
              <a:rPr lang="ar-SA" sz="4400" b="1" u="sng" dirty="0" smtClean="0">
                <a:solidFill>
                  <a:srgbClr val="00B050"/>
                </a:solidFill>
              </a:rPr>
              <a:t>-- ومصدرها </a:t>
            </a:r>
            <a:r>
              <a:rPr lang="ar-SA" sz="4400" b="1" u="sng" dirty="0">
                <a:solidFill>
                  <a:srgbClr val="00B050"/>
                </a:solidFill>
              </a:rPr>
              <a:t>عند الانجليز ضمير </a:t>
            </a:r>
            <a:r>
              <a:rPr lang="ar-SA" sz="4400" b="1" u="sng" dirty="0" smtClean="0">
                <a:solidFill>
                  <a:srgbClr val="00B050"/>
                </a:solidFill>
              </a:rPr>
              <a:t>الملك</a:t>
            </a:r>
            <a:r>
              <a:rPr lang="ar-SA" sz="4400" b="1" u="sng" dirty="0" smtClean="0"/>
              <a:t/>
            </a:r>
            <a:br>
              <a:rPr lang="ar-SA" sz="4400" b="1" u="sng" dirty="0" smtClean="0"/>
            </a:br>
            <a:r>
              <a:rPr lang="ar-SA" sz="4400" b="1" u="sng" dirty="0" smtClean="0">
                <a:solidFill>
                  <a:srgbClr val="FF0000"/>
                </a:solidFill>
              </a:rPr>
              <a:t>-- ومصدرها </a:t>
            </a:r>
            <a:r>
              <a:rPr lang="ar-SA" sz="4400" b="1" u="sng" dirty="0">
                <a:solidFill>
                  <a:srgbClr val="FF0000"/>
                </a:solidFill>
              </a:rPr>
              <a:t>في الشريعة الاسلامية الغراء الرأي ومايتولد عنه .</a:t>
            </a:r>
            <a:endParaRPr lang="en-US" sz="4400" b="1" u="sng" dirty="0">
              <a:solidFill>
                <a:srgbClr val="FF0000"/>
              </a:solidFill>
            </a:endParaRPr>
          </a:p>
        </p:txBody>
      </p:sp>
    </p:spTree>
    <p:extLst>
      <p:ext uri="{BB962C8B-B14F-4D97-AF65-F5344CB8AC3E}">
        <p14:creationId xmlns:p14="http://schemas.microsoft.com/office/powerpoint/2010/main" val="178691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23558" y="309489"/>
            <a:ext cx="11648048" cy="6091311"/>
          </a:xfrm>
        </p:spPr>
        <p:txBody>
          <a:bodyPr/>
          <a:lstStyle/>
          <a:p>
            <a:pPr algn="r"/>
            <a:r>
              <a:rPr lang="ar-SA" sz="3200" b="1" dirty="0" smtClean="0"/>
              <a:t/>
            </a:r>
            <a:br>
              <a:rPr lang="ar-SA" sz="3200" b="1" dirty="0" smtClean="0"/>
            </a:br>
            <a:r>
              <a:rPr lang="ar-SA" sz="3200" b="1" dirty="0" smtClean="0"/>
              <a:t/>
            </a:r>
            <a:br>
              <a:rPr lang="ar-SA" sz="3200" b="1" dirty="0" smtClean="0"/>
            </a:br>
            <a:r>
              <a:rPr lang="ar-SA" sz="3200" b="1" dirty="0" smtClean="0"/>
              <a:t/>
            </a:r>
            <a:br>
              <a:rPr lang="ar-SA" sz="3200" b="1" dirty="0" smtClean="0"/>
            </a:br>
            <a:r>
              <a:rPr lang="ar-SA" sz="3200" b="1" dirty="0" smtClean="0">
                <a:solidFill>
                  <a:srgbClr val="FF0000"/>
                </a:solidFill>
              </a:rPr>
              <a:t>يمكن </a:t>
            </a:r>
            <a:r>
              <a:rPr lang="ar-SA" sz="3200" b="1" dirty="0">
                <a:solidFill>
                  <a:srgbClr val="FF0000"/>
                </a:solidFill>
              </a:rPr>
              <a:t>القول بأن العدل يختلف عن العدالة ،</a:t>
            </a:r>
            <a:br>
              <a:rPr lang="ar-SA" sz="3200" b="1" dirty="0">
                <a:solidFill>
                  <a:srgbClr val="FF0000"/>
                </a:solidFill>
              </a:rPr>
            </a:br>
            <a:r>
              <a:rPr lang="ar-SA" sz="3200" b="1" dirty="0">
                <a:solidFill>
                  <a:srgbClr val="FF0000"/>
                </a:solidFill>
              </a:rPr>
              <a:t>ف</a:t>
            </a:r>
            <a:r>
              <a:rPr lang="ar-SA" sz="3200" b="1" u="sng" dirty="0">
                <a:solidFill>
                  <a:srgbClr val="FF0000"/>
                </a:solidFill>
              </a:rPr>
              <a:t>العدل تطبيق القانون على الجميع بطريقة عامة أو </a:t>
            </a:r>
            <a:r>
              <a:rPr lang="ar-SA" sz="3200" b="1" u="sng" dirty="0" smtClean="0">
                <a:solidFill>
                  <a:srgbClr val="FF0000"/>
                </a:solidFill>
              </a:rPr>
              <a:t>مجردة</a:t>
            </a:r>
            <a:r>
              <a:rPr lang="ar-SA" sz="3200" b="1" u="sng" dirty="0">
                <a:solidFill>
                  <a:srgbClr val="FF0000"/>
                </a:solidFill>
              </a:rPr>
              <a:t>.</a:t>
            </a:r>
            <a:r>
              <a:rPr lang="ar-SA" sz="3200" b="1" u="sng" dirty="0"/>
              <a:t/>
            </a:r>
            <a:br>
              <a:rPr lang="ar-SA" sz="3200" b="1" u="sng" dirty="0"/>
            </a:br>
            <a:r>
              <a:rPr lang="ar-SA" sz="3200" b="1" dirty="0" smtClean="0"/>
              <a:t/>
            </a:r>
            <a:br>
              <a:rPr lang="ar-SA" sz="3200" b="1" dirty="0" smtClean="0"/>
            </a:br>
            <a:r>
              <a:rPr lang="ar-SA" sz="3200" b="1" u="sng" dirty="0" smtClean="0">
                <a:solidFill>
                  <a:srgbClr val="0070C0"/>
                </a:solidFill>
              </a:rPr>
              <a:t>أما </a:t>
            </a:r>
            <a:r>
              <a:rPr lang="ar-SA" sz="3200" b="1" u="sng" dirty="0">
                <a:solidFill>
                  <a:srgbClr val="0070C0"/>
                </a:solidFill>
              </a:rPr>
              <a:t>العدالة فهي أعلم و أشمل لأنها تهدف بالإضافة إلى تحقيق المساواة إلى مراعاة الظروف و الملابسات </a:t>
            </a:r>
            <a:r>
              <a:rPr lang="ar-SA" sz="3200" b="1" dirty="0" smtClean="0">
                <a:solidFill>
                  <a:srgbClr val="0070C0"/>
                </a:solidFill>
              </a:rPr>
              <a:t>. </a:t>
            </a:r>
            <a:r>
              <a:rPr lang="ar-SA" sz="3200" b="1" dirty="0" smtClean="0"/>
              <a:t/>
            </a:r>
            <a:br>
              <a:rPr lang="ar-SA" sz="3200" b="1" dirty="0" smtClean="0"/>
            </a:br>
            <a:r>
              <a:rPr lang="ar-SA" sz="3200" b="1" dirty="0" smtClean="0"/>
              <a:t/>
            </a:r>
            <a:br>
              <a:rPr lang="ar-SA" sz="3200" b="1" dirty="0" smtClean="0"/>
            </a:br>
            <a:r>
              <a:rPr lang="ar-SA" sz="3200" b="1" dirty="0" smtClean="0">
                <a:solidFill>
                  <a:srgbClr val="7030A0"/>
                </a:solidFill>
              </a:rPr>
              <a:t>فعند تطبيق القانون يجب مراعاة ظروف الشخص والاسباب والدوافع التي حالت دون تنفيذ التزامه او قيامه بارتكاب جرم معين .</a:t>
            </a:r>
            <a:r>
              <a:rPr lang="ar-SA" sz="3200" b="1" dirty="0" smtClean="0"/>
              <a:t/>
            </a:r>
            <a:br>
              <a:rPr lang="ar-SA" sz="3200" b="1" dirty="0" smtClean="0"/>
            </a:br>
            <a:r>
              <a:rPr lang="ar-SA" sz="3200" b="1" dirty="0" smtClean="0"/>
              <a:t/>
            </a:r>
            <a:br>
              <a:rPr lang="ar-SA" sz="3200" b="1" dirty="0" smtClean="0"/>
            </a:br>
            <a:r>
              <a:rPr lang="ar-SA" sz="3200" b="1" dirty="0" smtClean="0">
                <a:solidFill>
                  <a:srgbClr val="002060"/>
                </a:solidFill>
              </a:rPr>
              <a:t>فالمدين الممتنع عن عن سداد ديونه لظروف خارجة عن ارادته يختلف عن المدين الممتنع بسبب المماطلة والعنت،</a:t>
            </a:r>
            <a:r>
              <a:rPr lang="ar-SA" sz="3200" b="1" dirty="0" smtClean="0"/>
              <a:t/>
            </a:r>
            <a:br>
              <a:rPr lang="ar-SA" sz="3200" b="1" dirty="0" smtClean="0"/>
            </a:br>
            <a:r>
              <a:rPr lang="ar-SA" sz="3200" b="1" dirty="0" smtClean="0"/>
              <a:t/>
            </a:r>
            <a:br>
              <a:rPr lang="ar-SA" sz="3200" b="1" dirty="0" smtClean="0"/>
            </a:br>
            <a:r>
              <a:rPr lang="ar-SA" sz="3200" b="1" dirty="0" smtClean="0">
                <a:solidFill>
                  <a:srgbClr val="00B050"/>
                </a:solidFill>
              </a:rPr>
              <a:t>ففي حالة المدين الاول تطبق العدالة لان الرحمة فوق ؟، القانون ، وفي المدين الثاني المماطل يطبق العدل </a:t>
            </a:r>
            <a:r>
              <a:rPr lang="ar-SA" sz="3200" b="1" dirty="0" smtClean="0"/>
              <a:t>. </a:t>
            </a:r>
            <a:r>
              <a:rPr lang="ar-SA" sz="3200" b="1" dirty="0"/>
              <a:t/>
            </a:r>
            <a:br>
              <a:rPr lang="ar-SA" sz="3200" b="1" dirty="0"/>
            </a:br>
            <a:r>
              <a:rPr lang="ar-SA" sz="3200" b="1" dirty="0"/>
              <a:t/>
            </a:r>
            <a:br>
              <a:rPr lang="ar-SA" sz="3200" b="1" dirty="0"/>
            </a:br>
            <a:r>
              <a:rPr lang="ar-SA" sz="3200" b="1" dirty="0"/>
              <a:t> </a:t>
            </a:r>
            <a:br>
              <a:rPr lang="ar-SA" sz="3200" b="1" dirty="0"/>
            </a:br>
            <a:endParaRPr lang="en-US" sz="3200" b="1" dirty="0"/>
          </a:p>
        </p:txBody>
      </p:sp>
    </p:spTree>
    <p:extLst>
      <p:ext uri="{BB962C8B-B14F-4D97-AF65-F5344CB8AC3E}">
        <p14:creationId xmlns:p14="http://schemas.microsoft.com/office/powerpoint/2010/main" val="1955835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65760" y="196948"/>
            <a:ext cx="11338559" cy="6372664"/>
          </a:xfrm>
        </p:spPr>
        <p:txBody>
          <a:bodyPr>
            <a:normAutofit fontScale="90000"/>
          </a:bodyPr>
          <a:lstStyle/>
          <a:p>
            <a:pPr algn="r"/>
            <a:r>
              <a:rPr lang="ar-SA" sz="4400" b="1" u="sng" dirty="0">
                <a:solidFill>
                  <a:srgbClr val="00B050"/>
                </a:solidFill>
              </a:rPr>
              <a:t>ثانياً : مدى التلازم بين العدالة والقانون :</a:t>
            </a:r>
            <a:br>
              <a:rPr lang="ar-SA" sz="4400" b="1" u="sng" dirty="0">
                <a:solidFill>
                  <a:srgbClr val="00B050"/>
                </a:solidFill>
              </a:rPr>
            </a:br>
            <a:r>
              <a:rPr lang="ar-SA" sz="4400" b="1" dirty="0"/>
              <a:t/>
            </a:r>
            <a:br>
              <a:rPr lang="ar-SA" sz="4400" b="1" dirty="0"/>
            </a:br>
            <a:r>
              <a:rPr lang="ar-SA" sz="4400" b="1" u="sng" dirty="0">
                <a:solidFill>
                  <a:srgbClr val="0070C0"/>
                </a:solidFill>
              </a:rPr>
              <a:t>الأصل</a:t>
            </a:r>
            <a:r>
              <a:rPr lang="ar-SA" sz="4400" b="1" dirty="0">
                <a:solidFill>
                  <a:srgbClr val="0070C0"/>
                </a:solidFill>
              </a:rPr>
              <a:t> </a:t>
            </a:r>
            <a:r>
              <a:rPr lang="ar-SA" sz="4400" b="1" dirty="0" smtClean="0">
                <a:solidFill>
                  <a:srgbClr val="0070C0"/>
                </a:solidFill>
              </a:rPr>
              <a:t>والقاعدة </a:t>
            </a:r>
            <a:r>
              <a:rPr lang="ar-SA" sz="4400" b="1" dirty="0">
                <a:solidFill>
                  <a:srgbClr val="0070C0"/>
                </a:solidFill>
              </a:rPr>
              <a:t>أن يكون هناك تطابقا بين العدالة والقانون </a:t>
            </a:r>
            <a:r>
              <a:rPr lang="ar-SA" sz="4400" b="1" dirty="0" smtClean="0">
                <a:solidFill>
                  <a:srgbClr val="0070C0"/>
                </a:solidFill>
              </a:rPr>
              <a:t>اي ان </a:t>
            </a:r>
            <a:r>
              <a:rPr lang="ar-SA" sz="4400" b="1" u="sng" dirty="0" smtClean="0">
                <a:solidFill>
                  <a:srgbClr val="0070C0"/>
                </a:solidFill>
              </a:rPr>
              <a:t>يكون القانون عادلا </a:t>
            </a:r>
            <a:r>
              <a:rPr lang="ar-SA" sz="4400" b="1" dirty="0" smtClean="0">
                <a:solidFill>
                  <a:srgbClr val="0070C0"/>
                </a:solidFill>
              </a:rPr>
              <a:t>، </a:t>
            </a:r>
            <a:r>
              <a:rPr lang="ar-SA" sz="4400" b="1" dirty="0">
                <a:solidFill>
                  <a:srgbClr val="FF0000"/>
                </a:solidFill>
              </a:rPr>
              <a:t>غير أن هذا لايتحقق في بعض الحالات منها </a:t>
            </a:r>
            <a:r>
              <a:rPr lang="ar-SA" sz="4400" b="1" u="sng" dirty="0" smtClean="0">
                <a:solidFill>
                  <a:srgbClr val="FF0000"/>
                </a:solidFill>
              </a:rPr>
              <a:t>فيكون القانون غير عادل في الحالات التالية :</a:t>
            </a:r>
            <a:r>
              <a:rPr lang="ar-SA" sz="4400" b="1" u="sng" dirty="0"/>
              <a:t/>
            </a:r>
            <a:br>
              <a:rPr lang="ar-SA" sz="4400" b="1" u="sng" dirty="0"/>
            </a:br>
            <a:r>
              <a:rPr lang="ar-SA" sz="4400" b="1" dirty="0"/>
              <a:t/>
            </a:r>
            <a:br>
              <a:rPr lang="ar-SA" sz="4400" b="1" dirty="0"/>
            </a:br>
            <a:r>
              <a:rPr lang="ar-SA" sz="4400" b="1" dirty="0" smtClean="0"/>
              <a:t>1</a:t>
            </a:r>
            <a:r>
              <a:rPr lang="ar-SA" sz="4400" b="1" dirty="0" smtClean="0">
                <a:solidFill>
                  <a:srgbClr val="002060"/>
                </a:solidFill>
              </a:rPr>
              <a:t>- </a:t>
            </a:r>
            <a:r>
              <a:rPr lang="ar-SA" sz="4400" b="1" dirty="0">
                <a:solidFill>
                  <a:srgbClr val="002060"/>
                </a:solidFill>
              </a:rPr>
              <a:t>إصدار قانون عادل وقت وضعه ، ثم تتغير الظروف فيصبح غير عادل ، سواء في جملته أو في بعض مواضعه .</a:t>
            </a:r>
            <a:r>
              <a:rPr lang="ar-SA" sz="4400" b="1" dirty="0"/>
              <a:t/>
            </a:r>
            <a:br>
              <a:rPr lang="ar-SA" sz="4400" b="1" dirty="0"/>
            </a:br>
            <a:r>
              <a:rPr lang="ar-SA" sz="4400" b="1" dirty="0"/>
              <a:t/>
            </a:r>
            <a:br>
              <a:rPr lang="ar-SA" sz="4400" b="1" dirty="0"/>
            </a:br>
            <a:r>
              <a:rPr lang="ar-SA" sz="4400" b="1" dirty="0" smtClean="0"/>
              <a:t>2</a:t>
            </a:r>
            <a:r>
              <a:rPr lang="ar-SA" sz="4400" b="1" dirty="0" smtClean="0">
                <a:solidFill>
                  <a:srgbClr val="7030A0"/>
                </a:solidFill>
              </a:rPr>
              <a:t>- </a:t>
            </a:r>
            <a:r>
              <a:rPr lang="ar-SA" sz="4400" b="1" dirty="0">
                <a:solidFill>
                  <a:srgbClr val="7030A0"/>
                </a:solidFill>
              </a:rPr>
              <a:t>قيام طائفة بوضع قاعدة قان،نية بما يخدم مصالحها وبما يعطيها مزايا أكثر من أفراد الجماعة  ، فهذا  وإن سمي قانونا فإنه غير </a:t>
            </a:r>
            <a:r>
              <a:rPr lang="ar-SA" sz="4400" b="1" dirty="0" smtClean="0">
                <a:solidFill>
                  <a:srgbClr val="7030A0"/>
                </a:solidFill>
              </a:rPr>
              <a:t>عادل </a:t>
            </a:r>
            <a:r>
              <a:rPr lang="ar-SA" sz="4400" b="1" dirty="0">
                <a:solidFill>
                  <a:srgbClr val="7030A0"/>
                </a:solidFill>
              </a:rPr>
              <a:t/>
            </a:r>
            <a:br>
              <a:rPr lang="ar-SA" sz="4400" b="1" dirty="0">
                <a:solidFill>
                  <a:srgbClr val="7030A0"/>
                </a:solidFill>
              </a:rPr>
            </a:br>
            <a:endParaRPr lang="en-US" sz="4400" b="1" dirty="0">
              <a:solidFill>
                <a:srgbClr val="7030A0"/>
              </a:solidFill>
            </a:endParaRPr>
          </a:p>
        </p:txBody>
      </p:sp>
    </p:spTree>
    <p:extLst>
      <p:ext uri="{BB962C8B-B14F-4D97-AF65-F5344CB8AC3E}">
        <p14:creationId xmlns:p14="http://schemas.microsoft.com/office/powerpoint/2010/main" val="4877926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xmlns="" name="Presentation٣ [Autosaved]" id="{82AFDF11-2D98-4EF3-88FB-4219A60B7E18}" vid="{F20C3D4C-93D0-495A-A41D-AF9EE060B63E}"/>
    </a:ext>
  </a:ext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3104</TotalTime>
  <Words>3582</Words>
  <Application>Microsoft Office PowerPoint</Application>
  <PresentationFormat>مخصص</PresentationFormat>
  <Paragraphs>192</Paragraphs>
  <Slides>60</Slides>
  <Notes>0</Notes>
  <HiddenSlides>0</HiddenSlides>
  <MMClips>0</MMClips>
  <ScaleCrop>false</ScaleCrop>
  <HeadingPairs>
    <vt:vector size="6" baseType="variant">
      <vt:variant>
        <vt:lpstr>الخطوط المستخدمة</vt:lpstr>
      </vt:variant>
      <vt:variant>
        <vt:i4>7</vt:i4>
      </vt:variant>
      <vt:variant>
        <vt:lpstr>نسق</vt:lpstr>
      </vt:variant>
      <vt:variant>
        <vt:i4>1</vt:i4>
      </vt:variant>
      <vt:variant>
        <vt:lpstr>عناوين الشرائح</vt:lpstr>
      </vt:variant>
      <vt:variant>
        <vt:i4>60</vt:i4>
      </vt:variant>
    </vt:vector>
  </HeadingPairs>
  <TitlesOfParts>
    <vt:vector size="68" baseType="lpstr">
      <vt:lpstr>Arial</vt:lpstr>
      <vt:lpstr>Wingdings</vt:lpstr>
      <vt:lpstr>Rockwell Condensed</vt:lpstr>
      <vt:lpstr>Rockwell Extra Bold</vt:lpstr>
      <vt:lpstr>Times New Roman</vt:lpstr>
      <vt:lpstr>Rockwell</vt:lpstr>
      <vt:lpstr>Calibri</vt:lpstr>
      <vt:lpstr>Wood Type</vt:lpstr>
      <vt:lpstr>هي الوسيلة التي إدعت إليها الحاجة وما تزال ، لأن النصوص القانونية مهما إتسعت أحكامها لا تستطيع أن تغطي كل الجزئيات ولا الفرضيات ولا الحوادث التي تطرأ على المجتمع فتظهر هنا الحاجة إلى مبادئ العدالة . ، وسنعرض مبادئ العدالة من خلال خمسة فروع : </vt:lpstr>
      <vt:lpstr>  </vt:lpstr>
      <vt:lpstr>تتسم فكرة العدل والعدالة بطابع العمومية والتجريد ، ولهذا يكون من الصعوبة وضع تعريف جامع وشامل لهذة الفكرة . ومع ذلك درج البعض من العلماء من الفقهاء على تعريف العدالة بأنها :</vt:lpstr>
      <vt:lpstr>كما عرفها البعض الآخر من العلماء بأنها : شعور كامن في النفس وحي الضمير الإنساني المستنير ويكشف عنه العقل السليم والنظر الصائب ويهدف إلى تحقيق المساواة بين الحالات المتماثلة مع مراعاة ظروفها وملابساتها .</vt:lpstr>
      <vt:lpstr>كما عرفها البعض بأنها ( أسلوب يقوم على إستنباط أحكام مكملة أو معدلة للنصوص مستوحاة من العقل والضمير وروح العدل ).  كما عرفت العدالة أيضا بأنها مجموعة من القواعد التي يكشف عنها العقل ويوحي بها الضمير ويرشد إليها النظر الصائب والذوق السليم وترمي إلى تعديل النصوص والحلول مكانها أو تكملها كما ظهر فيها نقص أوغموض . </vt:lpstr>
      <vt:lpstr>والمتأمل في هذه التعريفات يجد أن التعريف الأول قد إقتصر على تعريف العدل .  وأن التعريف الثاني قد  إشتمل على كل من العدل والعدالة لأنه تضمن المساواة ( العدل ) و مراعاة الظروف والملابسات  ( العدالة ) .  أما التعريف الثالث فقد أشار إلى العدل والعدالة مع بيان دور العدالة وتحديده في القاعدة القانونية أو تعديل حكمها .  أما التعريف الرابع فقد وضح أن الهدف من العدالة يكمن في الحلول محل النصوص القانونية أو تكملة الغموض أو النقص فيها .</vt:lpstr>
      <vt:lpstr>العدالة بوصف كونها وسيلة من وسائل تطوير القانون تهدف إلى تعديل حكم القاعدة القانونية بصورة مباشرة وواضحة .  وتعد العدالة ذات مفهوم واحد لدى كافة الشعوب وفي كل الشرائع القانونية القديم منها والحديث وذلك على الرغم من إختلاف مصادرها ،  -- فمصدرها عند الرومان القانون الطبيعي وقانون الشعب . -- ومصدرها عند الانجليز ضمير الملك -- ومصدرها في الشريعة الاسلامية الغراء الرأي ومايتولد عنه .</vt:lpstr>
      <vt:lpstr>   يمكن القول بأن العدل يختلف عن العدالة ، فالعدل تطبيق القانون على الجميع بطريقة عامة أو مجردة.  أما العدالة فهي أعلم و أشمل لأنها تهدف بالإضافة إلى تحقيق المساواة إلى مراعاة الظروف و الملابسات .   فعند تطبيق القانون يجب مراعاة ظروف الشخص والاسباب والدوافع التي حالت دون تنفيذ التزامه او قيامه بارتكاب جرم معين .  فالمدين الممتنع عن عن سداد ديونه لظروف خارجة عن ارادته يختلف عن المدين الممتنع بسبب المماطلة والعنت،  ففي حالة المدين الاول تطبق العدالة لان الرحمة فوق ؟، القانون ، وفي المدين الثاني المماطل يطبق العدل .     </vt:lpstr>
      <vt:lpstr>ثانياً : مدى التلازم بين العدالة والقانون :  الأصل والقاعدة أن يكون هناك تطابقا بين العدالة والقانون اي ان يكون القانون عادلا ، غير أن هذا لايتحقق في بعض الحالات منها فيكون القانون غير عادل في الحالات التالية :  1- إصدار قانون عادل وقت وضعه ، ثم تتغير الظروف فيصبح غير عادل ، سواء في جملته أو في بعض مواضعه .  2- قيام طائفة بوضع قاعدة قان،نية بما يخدم مصالحها وبما يعطيها مزايا أكثر من أفراد الجماعة  ، فهذا  وإن سمي قانونا فإنه غير عادل  </vt:lpstr>
      <vt:lpstr>3- قد يكون وصف القانون بأنه غير عادل مرده إلى  مقتضيات العمومية والتجريد .  --مثل قاعدة تحديد سن الرشد ب 18 سنة هجرية هي غير عادلة لمن بلغ قبل الوصول لسن ال18 وايضا لمن وصل ال 18 سنة ولم يرشد ، -- ومثل قاعدة عدم جواز الاعتداد بالجهل بالقانون غير عادلة لانها تقتضي العلم بالقانون حتى يمكن تطبيق حكمه .  4-قد يتم وضع القانون بعيدا عن إردة الشعب. فيجيء معبرا عن وجهة نظر الحاكم او الساسة الذين اعدوه مثل اسلوب المنحة بوصفه احد اساليب وضع الدستور .  5-قد يكون القانون عادل ولكنه لايحقق العدالة لأنه يوجد فرق كبير بين تحقيق العدل وهو المساواة وبين تحقيق العدالة  وهي مراعاة الظروف والملابسات . </vt:lpstr>
      <vt:lpstr> منابت وينابيع العدالة :  واقع الأمر أنها ظهرت وصدرت إلى البشرية من بلاد اليونان القديم ، حيث يعد أول فلاسفة الإغريق أول من بحثوا فكرة العدالة وحددوا مضمونها وبينوا الأسس التي تقوم عليها ، فتكلم السفسطائيون عن المفهوم النسبي للعدالة بعد أن بزغ نورها . فمهدوا الطريق أمام الفلاسفة الذين أتوا من بعدهم . مثل ؛  -- سقراط الذي ربط بين العدالة والقانون . -- افلاطون الذي اسس للفلسفة المثالية والموضوعية . -- ارسطو الذي اوضح معنى العدالة من خلال بيان نقيضها وهو الظلم ومميزا في السبيل الوصول إلى مبتغاة وهو تحقيق المساواة إلى تقسيم العدالة إلى نوعين: ** العدالة التوزيعية . ** العدالة التبادلية  وهو مبني على النوع الاول . </vt:lpstr>
      <vt:lpstr>سقراط الذي ربط بين العدالة والقانون .  - أفلاطون الذي أسس للفلسفة المثالية الموضوعية ، حيث بين العدالة في الدولة وبين العدالة في الفرد .  - أرسطو الذي أوضح معنى العدالة من خلال نقيضها من الظلم ، ومميزا في السبيل الوصول إلى مبتغاة وهو تحقيق المساواة إلى تقسيم العدالة إلى نوعين : ( العدالة التوريعية ) و (العدالة التبادلية ) . والنوع الثاني مبني على الاول . </vt:lpstr>
      <vt:lpstr>دور العدالة في القانون الروماني .  - التميز القانوني والضعف الفلسفي عند الرومان حتى عصر شيشرون:  لقد إهتم الرومان بالفقة والفقهاء إهتماما شديدا ، لدرجة أن الفقهاء قد إحتلوا مركز الصدارة خصوص تصنيف العاملين في مجال القانون ، فكانوا شارحين للقانون في اطاه التطبيقي على خير وجه ولم يهتموا بالافكار الفلسفية .  إلا أن فقهاء الرومان لم يطعموا القانون بالفلسفة . وقد ظل الأمر ردحا طويلا من الزمان إلى أن جاء الفقيه والفيلسوف الروماني شيشرون  ، فتأثر بالفلسفة اليونانية وصاغ مؤلفات تكاد تكون يونانية في مضمونها ، وظهرت في مجال عمله كمحامي فمزج الفلسفة وربطها بالواقع العملي من خلال مرافعاته التي تضمنت تكريسا للبعد الفلسفي والاخلاقي .</vt:lpstr>
      <vt:lpstr>تجدر الإشارة إلى أن فكرة العدالة قد نشأت عند الرومان نشأة أولية قبل التأثر بالفلسفة الإغريقية في إطار قواعد الأخلاق وقواعد الدين ، فكانت الامان صفة من صفت الالهة وشيدوا للامانة معبد بجوار معبد الاله جوبتير .  وقد عرف شيشرون العدالة بأنها :  عادة إيتاء كل ذي حق حقه دون المساس بالصالح العام .  كما عرفها الفقيه الروماني أولبيان بأنها : إرادة دائمة دائبة  لإيتاء كل ذي حق حقه .</vt:lpstr>
      <vt:lpstr>جوانب ومظاهر لتأثير العدالة على القانون الروماني :   لعبت العدالة دورا كبيرا في تطور القانون الروماني ، فقد خلصت هذا القانون من بعض الشكليات المعقدة وأشاعت فيه روحا حرة مكنته من التطور ومهدت لشيوعه في آفاق رحيبة من العالم .  و إذا كان شيشرون له دور كبير حيال دخول العدالة إلى القانون الروماني ، فإنه لايجب أن نغفل عن الدور الذي قام به البريتو حيال تكريس العدالة من خلال تغليب إعتبارات العدالة على القانون المدني وتغليب قانون الشعوب على القواعد القانونية الجامدة .</vt:lpstr>
      <vt:lpstr>وبناءً عليه يمكن أن نقرر أن مصادر العدالة عند الرومان قد تمثلت في: --  قانون الشعوب  -- والقانون الطبيعي ،  -- الفلسفة الاغريقية المنتقلة عن طريق شيشرون .  و من مظاهر تأثير العدالة في القانون الروماني نذكر على سبيل المثال : ١- إعتبرت العدالة مصدراً من مصادر القانون الروماني منذ القرن الثالث قبل الميلاد وتخلوا عن الشكليات المعقدة حيث كان ينشأ الالتزام من خلال الشكل وليس الارادة . ٢- اعتمد بريتور الاجانب على العدالة في خلق قواعد قانون الشعب ، وأصبح القانون الروماني ينطبق على الاجانب لحمايتهم أو لحماة المتعاملين معهم . ٣- اعتمد البريتور لمدني على العدالة في تبرير بعض النظم والقواعد القانونية.</vt:lpstr>
      <vt:lpstr>٤- كان للعدالة تأثير كبير في تحقيق المساواة بين الناس في الحقوق والواجبات، ومن ثم الاعتراف للاجنبي بالحقوق والواجبات :فاصبح رومانيا بموجب دستور كراكلا عام 212 م ،وبصدور دستور جستنيان عام 305م  إذ تلاشت تماما التفرقة الطبقية بين الرومان والاجانب ، وكذلك تلاشت التفرقة الطبقية بين الرومان انفسهم وذلك بين طبقات الاشراف والعامة التي كانت سائدة عند الرومان نزولا على اعتبارات العدالة ، وتحسين مركز الرقيق لكن ظل الرق موجودا لعدم قدرة الرومان الاستغناء عنه لوظيفته الاجتماعية والاقتصادية .  ٥-خففت العدالة من حدة بعض النظم القانونية الرومانية مثل : أ – تقرير مبدأ حسن النية في التعاملات ، بعد أن كان الغش والتدليس غير مجرم ويعتبر مهارة من مهارات التعاقد .  ب- التجاوز عن بعض الشروط الشكلية المعقدة ، سواء عند ابرامها أو عند تنفيذ الالتزامات المتولدة عنها .  ج- الاكتفاء بالرضا ، أو الاعتراف بقدرة الإدارة على إنشاء بعض العقود ، مثل : البيع ، الايجار ، الشركة ، الوكالة .</vt:lpstr>
      <vt:lpstr>٦- الاعتراف بالقرابة الطبيعية لقائمة على قرابة الدم ، بعد أن كانت مبنية على أساس القرابة المدنية القائمة على أساس الاشتراك في معيشة تحت سلطة رب أسرة واحدة والتي لم يكن يشترط فيها ان تكون ناتجة عن دم مشترك ، فكانت تنقطع عن الابن الخارج عن السلطة الابوية وتنقطع عن البنت التي تتزوج فكان يؤدي لنتائج ظالمة ، فبالعدالة تم تغيير الوضع فاعترفوا بالقرابة بسبب الدم الى جوار  القرابة المدنية ، الى ان زالت القرابة المدنية وحلت محلها قرابة الدم .  ٧ –استحداث أو خلق مبادئ قانونية جديدة لم تكن معروفة عند الرومان ومن امثلة ذلك : أ – تشيد قاعدة الغرم بالغنم، من يحدث ضرر بالغير يلزم بتعويضه وجبر الضرر. ب- تقرير مبدأ عدم الإثراء على حساب الغير . ج – تشييد نظرية الأعذار . د- تقرير نظرية الخطأ التعاقدي ه – تصنيف وتقسيم المصروفات إلى أنواع : ( مصروفات ضرورية ) ، (مصروفات نافعة ) ، ( مصروفات كمالية ).  ٨- تفسير النصوص القانونية حيث دعت إلى تطبيق وإعمال روح النص وليس حرفية النص والتعويل على ارادة المتعاقدين ، فساد ان العبرة بالمعاني والمقاصد في التصرفات القانونية وليس بالالفاظ والمباني .</vt:lpstr>
      <vt:lpstr> وفي ضوء ما سبق يمكن القول بأن العدالة قد خلصت القانون الروماني من الكثير من شكلياته و طوعته بطريقة استطاع الرومان من خلالها على التغلب على الجمود وضيق الافق الذي كان فاحشا في قانون الالواح الاثني عشر .  فالعدالة وسيلة من وسائل تطور القاعدة القانونية ، هي التي مهدت لانطلاق هذا القانون نحو العالمية .</vt:lpstr>
      <vt:lpstr>دور العدالة في القانون الانجليزي. أولا : جمود القانون العادي :  ظهر القانون العادي وأصبح واقعا في المجتمع الانجليزي ، خاصة بعد ما استطاعت المحاكم الملكية ابتلاع اختصاصات المحاكم الأخرى ،  وقد لعبت العدالة دورا كبيرا في تكوين الكثير من النظريات والمبادئ القانونية والذي سميت عند الانجليز بقانون العدالة لتميزه عن القانون العادي الذي كان مطبقا عند الانجليز .  وقد استطاع الانجليز تحت تأثيرالعدالة تهميش القانون العادي ، نظرا لجموده وعدم مجاراته للواقع والتطورات التي أصابت المجتمع الإنجليزي .  واثرت العدالة في القانون الانجليزي فاطلق مصطلح العدالة ، لان القانون العادي اصيب بالجمود فلم يعد صالحا بسبب : -- تقديس السوابق القضائية . -- ندرة تدخل المشرع الانجليزي . -- عدم الاستعانة باحكام القانون الكنسي .</vt:lpstr>
      <vt:lpstr> ثانيا : نشأة قانون العدالة : لقد نشأ قانون العدالة عند الانجليز عبر خطوات استغرقت مدى زمني ليس بالقليل ، ويمكن عرض هذه الخطوات بإيجاز :  الخطوة الأولى :  ( مجلس الملك ) : كان للملك مجلس خاصا يستشير في كافة أمور الدولة ، وكان يتألف هذا المجلس من عددا من الأعضاء ، وكان يتم اختيار رئيس المجلس من بين كبار رجال الدين .   الخطوة الثانية : اختيار رئيس المجلس ( مستشار الملك ) من بين كبار رجال القانون  : ولم يكن لرئيس المجلس بداية الأمر أية اختصاصات قانونية أو قضائية لأن ولاية القضاء كانت آنذاك في اختصاص المحاكم العادية .  </vt:lpstr>
      <vt:lpstr> الخطوة الثالثة : اختصاص رئيس المجلس ( مستشار الملك ) بإبدء المشورة القانونية : بدأ الملك اعتبار من بداية القرن الثالث عشر ، يحيل إلى رئيس المجلس الشكاوى التي كانت ترد إليه من الأفراد ، وذلك لإبداء الرأي القانوني حيالها ورفعة الملك .  الخطوة الرابعة : الوقوف عل أسباب تقديم الشكاوى : فكان المستشار يفحص الشكاوي وبيان سببها  فكان ينحصر تقديم الشكاوى في سببين ، الأول : قصور القانون العادي وجموده وبعده عن العدالة . الثاني : عدم قدرة المحاكم العامة على إستدعاء بعض الأشخاص ذوي السطوة والنفوذ أمامها أو عجزها عن تنفيذ الأحكام الصادرةه منها في حق هؤلاء . </vt:lpstr>
      <vt:lpstr>الخطوة الخامسة : آلية البت في الشكاوى والقانون الواجب تطبيقه : بعد فحص الشكاوي وبيان اسبابها اسطتاع المستشار أن يبت في هذه الشكاوى والانتهاء بقرار حيالها : مع مراعاة عدة أمور منها : أ-أن القرارات الصادرة من المستشار حيال البت في الشكاوى لم تكن ذات طبيعة قضائية بل كانت ذات طبيعة إدارية ، وهذا طبيعي لأنه لايقوم بدور المحكمة .  ب- أن المستشار لم يكن مقيدا بقانون محدد يلتزم بتطبيقه على الشكاوى المحالة إليه من الملك ، ولذلك كان يفصل في هذه الشكاوى بما يقتضيه العقل والمنطق والعدل والضمير .  ج –أن ماينتهي إليه المستشار حيال الشكاوى كان يستند ويؤسس على العدالة ، نزولا على ما للملك من سلطة وتوزسع العدل وإقامة المساواة بين الناس . </vt:lpstr>
      <vt:lpstr>الخطوة السادسة : تشكيل محكمة يرأسها مستشار الملك : أصدر الملك في القرن الرابع عشر أمراً ملكياً باستحداث محكمة يرأسها  مستشاره القانوني ؛ وقد سميت هذه المحكمة في بادئ الأمر بمحكمة الضمير !  وفي ذلك إشارة إلى أن العدالة تنبع من ضمير الملك , وقد أطلق على المستشار رئيس المحكمة تماشياً مع ذلك حافظ ضمير الملك وقد تغير اسم المحكمة يما بعد حيث حملت أسم محكمة المستشار   ولم يترتب عليها المساس باختصاصات المحاكم العادية.</vt:lpstr>
      <vt:lpstr>الخطوة السابعه : ظهور قانون العدالة في البيئة القانونية :</vt:lpstr>
      <vt:lpstr>عرض تقديمي في PowerPoint</vt:lpstr>
      <vt:lpstr>عرض تقديمي في PowerPoint</vt:lpstr>
      <vt:lpstr>انتصار قانون العدالة !</vt:lpstr>
      <vt:lpstr>عرض تقديمي في PowerPoint</vt:lpstr>
      <vt:lpstr>1- صدور أمر ملكي مضمونه أحقية محكمة المستشار في إيقاف تنفيذ الأحكام القضائية الصادرة عن  المحاكم العادية اذا شابها ظلم   2- صدور قرارات القضاء – في الفترة من 1873م إلى 1885م – متضمنه أنه في حال وجود خلافات بين احكام القانون العادي والعدالة فانه يجب على  المحاكم تطبيق قانون العدالة .  3- ماجاء في قانون القضاء الصادر عام 1925م حيث نصت المادة رقم (25) من هذا القانون على أنه كل الحالات التي يوجد فيها تضاد أو اختلاف بين أحكام القانون العادي وأحكام يجب أن تسود فيها قواعد العدالة .</vt:lpstr>
      <vt:lpstr>تطبيقات لأثر العدالة في القانون الانجليزي :</vt:lpstr>
      <vt:lpstr>عرض تقديمي في PowerPoint</vt:lpstr>
      <vt:lpstr>- في مجال القانون الإجرائي :</vt:lpstr>
      <vt:lpstr>سهولة ويسر العدالة في الشريعة الإسلامية :</vt:lpstr>
      <vt:lpstr>في مجال المبادئ العامة للقانون الموضوعي :</vt:lpstr>
      <vt:lpstr>دور العدالة في الشريعة الإسلامية </vt:lpstr>
      <vt:lpstr>عرض تقديمي في PowerPoint</vt:lpstr>
      <vt:lpstr>عرض تقديمي في PowerPoint</vt:lpstr>
      <vt:lpstr>عرض تقديمي في PowerPoint</vt:lpstr>
      <vt:lpstr>6 - ان النظر الى نظرية العدالة ينبغي ان يكون من خلال ثلاث وجهات ترتبط ببعضها البعض ارتباط وثيق لا ينفصم وهي : الوجهة الفلسفية , الوجهة الأخلاقية , والوجهة القانونية .   -- وتظهر الوجهة الفلسفية في العدل في آراء المعتزلة الذين اعتبروا العدل الأصل الثاني من اصول معتقداتهم ؛  -- أما الوجهة الأخلاقية فإنها تظهر في الكثير من كتابات الفقه الشرعي ؛ ومن ذلك القول بأن الفضائل منحصرة في التوسط بين الإفراط والتفريط لأن رؤوس الفضائل أربع : الحكمة والعفه والشجاعة والعداله ,  -- أما الوجهة القانونية فهي تتعلق بالنظر للعدالة بوصف كونها مصدراً من مصادر القانون ووسيلة من وسائل تطوره . وقد ظهرت هذه الوجهة تحت اسم الرأي او الاجتهاد الذي يعد مصدراً خصباً من مصادر الشريعة قد اعتم عليها الفقهاء في الكثير من الأمور فالاجتهاد بمشتقاته هو العداله ؛ وبالتالي فالقياس والاستحسان والمصالح المرسلة وغيرها تعد من مصادر العدالة وتطبيقها .  وقد دعت الحاجة الى اعمال العدالة في الشريعة عندما : اتسعت رقعة الدولة الاسلامية وتغيرت بعض الاحوال والظروف , مما استدعى ضرورة ايجاد حكم شرعي لكل نازلة او لكل ما يطرأ ويستجد من وقائع ومنازعات , وقد بدأ العمل بالرأي في عهد الخلفاء الراشدين ويعتبر الخليفة عمر بن الخطاب أكثر الخلفاء إعلاماً للرأي حيث كان يوصي الصحابة والولاة في كافة الأمصار الإسلامية بالاجتهاد بالرأي لمواجهة الأمور التي يرد بشأنها نص في القرآن الكريم أو في السنة النبوية المطهرة . </vt:lpstr>
      <vt:lpstr>التمييز بين العدل والعدالة :</vt:lpstr>
      <vt:lpstr>عرض تقديمي في PowerPoint</vt:lpstr>
      <vt:lpstr>وقد قرن الخالق العدل بالعدالة حيث قال  ( إن الله يأمر بالعدل والإحسان وإيتاء ذي القربى وينهى عن الفحشاء والمنكر والبغي يعظكم لعلكم تذكرون ( 90 ) فقد تضمنت الاية قواعد عظمى , ومبادئ كبرى حيث جاءت شاملة لقواعد العدل والعدالة. والعدل يعني تحقيق المساواة والإنصاف ومن مقتضيات العدل عدم الظلم وقد بين النبي صل الله عليه وسلم حرمة الظلم في قوله  )) :كل المسلم على المسلم حرامٌ ؛ دمه وماله وعرضه )). </vt:lpstr>
      <vt:lpstr> ويعد العدل احد الأسس التي يقوم عليها التشريع الإسلامي فلا تميز بين الناس في مجال الحقوق بسبب الفقر أو الغنى ولا بسبب الوظيفة أو الجاه فلا فرق بين حاكم أو محكوم ولا فرق بسبب الجنس , ولا السن , فمبدأ المساواة يعد جوهر وقوام فكرة العدل والعدل فالشريعة يعد عدلاً ربانياً فقد جاء القران بآيات كثيرة تحث على تحقيقه وعدم الظلم .   أما العدالة في الشريعة فهي الإحسان والأمر بالإحسان يعد مبدأ ويشمل محيط الحياة كلها في علاقات الانسان بالبشرية جمعاً والإحسان يعني الرحمه أيضا   ولما كانت فكرة العدل فكرة عامة ومجردة لأنها لا تراعي الظروف والملابسات الواقعية التي تتعلق بكل حاله على حده فإن فكرة العدالة تكملها وتتدخل في مثل هذه الظروف لتكمل فكرة العدالة ؛ ومن ثم يتم مراعاة الظروف والملابسات .  والعدل والعدالة بأمر بهما الإسلام لتطبيقهما على جميع الناس لا فرق بين مسلم وغير مسلم ولا بين فقير وغني فقد ساوى الاسلام بين الناس جميعاً , ولنا في رفض الرسول صل الله عليه وسلم لشفاعة اسامه بن زيد مثلا يرسي مبدأ العدل فعلى الرغم من حب الرسول لاسامه وعلى الرغم من أن المرأة التي طلب اسامة الشفاعه لها كانت شريفة ؛ الا ان الرسول رفض وغضب  </vt:lpstr>
      <vt:lpstr>  وقد ضرب عمر بن الخطاب في شأن تحقيق العدل مثلاً لا أروع : مفادة أن يهوديا قد اختصم علي بن أبي طالب عند أمير المؤمنين : فنادى عمر علياً بقوله : قف أبا حسن , فغضب علي: فقال له عمر ( أكرهت أن نسوي بينك وبين خصمك في مجلس القضاء ) فقال علي : لا ولكنني كرهت منك أن عظمتني في الخطاب فناديني بكنيتي ولم تصنع مع خصمي ماصنعت معي . واذا تأملنا فيما سبق نلحظ بسهولة ويسر ان العدالة في الشريعة قد هدفت الى تحقيق مقاصد الشريعة الاسلامية ومن بينها المحافظة على الضرورات وقد استخلص الفقهاء نزولا عن تحقيق هذه المقاصد الكثير من المبادئ والقواعد المصطبغه بالعدل والعدالة ومن هذه القواعد: -- لا ضرر ولا ضرار . -- الضرر يزال ,  -- الضرر لا يزال بمثله ,  -- الضرر يدفع بقدر الإمكان  -- الضرر الأشد يزال بالضرر الأخف  -- يتحمل الضرر الخاص لدفع الضرر العام ,  -- المشقة تجلب التيسير ,  -- الأمر اذا ضاق اتسع , --  الضرورات تبيح المحظورات ,  -- درء المفاسد مقدم على جلب المصالح ,   وقد تم بناء نظريات فقهية نزولاً على هذه القواعد من أجل تحقيق العدل وارساء مبادئ العدالة ؛ مثل : نظرية التعسف في استعمال الحق , ونظرية الميسرة , ونظرية الضرورة .  </vt:lpstr>
      <vt:lpstr>ثالثًا : مظاهر أو تطبيقات لتأثير العدالة في الفقه الإسلامي :</vt:lpstr>
      <vt:lpstr>ثالثًا : مظاهر أو تطبيقات لتأثير العدالة في الفقه الإسلامي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الفرع الخامس :دور العدالة في القانون الحديث:</vt:lpstr>
      <vt:lpstr>الفرع الخامس :دور العدالة في القانون الحديث:</vt:lpstr>
      <vt:lpstr>عرض تقديمي في PowerPoint</vt:lpstr>
      <vt:lpstr>عرض تقديمي في PowerPoint</vt:lpstr>
      <vt:lpstr>عرض تقديمي في PowerPoint</vt:lpstr>
      <vt:lpstr>وصلى الله وسلم على نبينا محمد</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المطلب الثاني : مبادئ العدالةهي الوسيلة التي إدعت إليها الحاجة وما تزال ، لأن النصوص القانونية مهما إتسعت أحكامها لا تستطيع أن تغطي كل الجزئيات ولا الفرضيات ولا الحوادث التي تطرأ على المجتمع فتظهر هنا الحاجة إلى مبادئ العدالة . ،وسنعرض مبادئ العدالة من خلال خمسة فروع :</dc:title>
  <dc:creator>سديم</dc:creator>
  <cp:lastModifiedBy>Eiman shloul</cp:lastModifiedBy>
  <cp:revision>135</cp:revision>
  <dcterms:created xsi:type="dcterms:W3CDTF">2016-09-27T13:32:55Z</dcterms:created>
  <dcterms:modified xsi:type="dcterms:W3CDTF">2016-11-22T04:41:24Z</dcterms:modified>
</cp:coreProperties>
</file>