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84" r:id="rId1"/>
  </p:sldMasterIdLst>
  <p:sldIdLst>
    <p:sldId id="256" r:id="rId2"/>
    <p:sldId id="257" r:id="rId3"/>
    <p:sldId id="258" r:id="rId4"/>
    <p:sldId id="259" r:id="rId5"/>
    <p:sldId id="275" r:id="rId6"/>
    <p:sldId id="260" r:id="rId7"/>
    <p:sldId id="266" r:id="rId8"/>
    <p:sldId id="276" r:id="rId9"/>
    <p:sldId id="267" r:id="rId10"/>
    <p:sldId id="261" r:id="rId11"/>
    <p:sldId id="262" r:id="rId12"/>
    <p:sldId id="278" r:id="rId13"/>
    <p:sldId id="263" r:id="rId14"/>
    <p:sldId id="264" r:id="rId15"/>
    <p:sldId id="280" r:id="rId16"/>
    <p:sldId id="265" r:id="rId17"/>
    <p:sldId id="284" r:id="rId18"/>
    <p:sldId id="268" r:id="rId19"/>
    <p:sldId id="282" r:id="rId20"/>
    <p:sldId id="269" r:id="rId21"/>
    <p:sldId id="286" r:id="rId22"/>
    <p:sldId id="273" r:id="rId23"/>
    <p:sldId id="270" r:id="rId24"/>
    <p:sldId id="288" r:id="rId25"/>
    <p:sldId id="271" r:id="rId26"/>
    <p:sldId id="272" r:id="rId27"/>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0" autoAdjust="0"/>
    <p:restoredTop sz="94660"/>
  </p:normalViewPr>
  <p:slideViewPr>
    <p:cSldViewPr snapToGrid="0">
      <p:cViewPr>
        <p:scale>
          <a:sx n="72" d="100"/>
          <a:sy n="72" d="100"/>
        </p:scale>
        <p:origin x="-114" y="-3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DC64217B-D74F-4711-A1D3-47CECD5F486A}" type="datetimeFigureOut">
              <a:rPr lang="ar-SA" smtClean="0"/>
              <a:pPr/>
              <a:t>24/02/38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588BE6CE-E92F-4840-909B-C0C3F6F44F20}" type="slidenum">
              <a:rPr lang="ar-SA" smtClean="0"/>
              <a:pPr/>
              <a:t>‹#›</a:t>
            </a:fld>
            <a:endParaRPr lang="ar-SA"/>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301662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DC64217B-D74F-4711-A1D3-47CECD5F486A}" type="datetimeFigureOut">
              <a:rPr lang="ar-SA" smtClean="0"/>
              <a:pPr/>
              <a:t>24/02/38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306809685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DC64217B-D74F-4711-A1D3-47CECD5F486A}" type="datetimeFigureOut">
              <a:rPr lang="ar-SA" smtClean="0"/>
              <a:pPr/>
              <a:t>24/02/38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14859210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DC64217B-D74F-4711-A1D3-47CECD5F486A}" type="datetimeFigureOut">
              <a:rPr lang="ar-SA" smtClean="0"/>
              <a:pPr/>
              <a:t>24/02/38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14840013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DC64217B-D74F-4711-A1D3-47CECD5F486A}" type="datetimeFigureOut">
              <a:rPr lang="ar-SA" smtClean="0"/>
              <a:pPr/>
              <a:t>24/02/38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588BE6CE-E92F-4840-909B-C0C3F6F44F20}" type="slidenum">
              <a:rPr lang="ar-SA" smtClean="0"/>
              <a:pPr/>
              <a:t>‹#›</a:t>
            </a:fld>
            <a:endParaRPr lang="ar-SA"/>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1094069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DC64217B-D74F-4711-A1D3-47CECD5F486A}" type="datetimeFigureOut">
              <a:rPr lang="ar-SA" smtClean="0"/>
              <a:pPr/>
              <a:t>24/02/38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31234560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097280" y="2582334"/>
            <a:ext cx="4937760" cy="3378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6217920" y="2582334"/>
            <a:ext cx="4937760" cy="3378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DC64217B-D74F-4711-A1D3-47CECD5F486A}" type="datetimeFigureOut">
              <a:rPr lang="ar-SA" smtClean="0"/>
              <a:pPr/>
              <a:t>24/02/38</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39088493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DC64217B-D74F-4711-A1D3-47CECD5F486A}" type="datetimeFigureOut">
              <a:rPr lang="ar-SA" smtClean="0"/>
              <a:pPr/>
              <a:t>24/02/38</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5673872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DC64217B-D74F-4711-A1D3-47CECD5F486A}" type="datetimeFigureOut">
              <a:rPr lang="ar-SA" smtClean="0"/>
              <a:pPr/>
              <a:t>24/02/38</a:t>
            </a:fld>
            <a:endParaRPr lang="ar-SA"/>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ar-SA"/>
          </a:p>
        </p:txBody>
      </p:sp>
      <p:sp>
        <p:nvSpPr>
          <p:cNvPr id="9" name="Slide Number Placeholder 8"/>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12785932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DC64217B-D74F-4711-A1D3-47CECD5F486A}" type="datetimeFigureOut">
              <a:rPr lang="ar-SA" smtClean="0"/>
              <a:pPr/>
              <a:t>24/02/38</a:t>
            </a:fld>
            <a:endParaRPr lang="ar-SA"/>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ar-SA"/>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588BE6CE-E92F-4840-909B-C0C3F6F44F20}" type="slidenum">
              <a:rPr lang="ar-SA" smtClean="0"/>
              <a:pPr/>
              <a:t>‹#›</a:t>
            </a:fld>
            <a:endParaRPr lang="ar-SA"/>
          </a:p>
        </p:txBody>
      </p:sp>
    </p:spTree>
    <p:extLst>
      <p:ext uri="{BB962C8B-B14F-4D97-AF65-F5344CB8AC3E}">
        <p14:creationId xmlns:p14="http://schemas.microsoft.com/office/powerpoint/2010/main" val="41652663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DC64217B-D74F-4711-A1D3-47CECD5F486A}" type="datetimeFigureOut">
              <a:rPr lang="ar-SA" smtClean="0"/>
              <a:pPr/>
              <a:t>24/02/38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588BE6CE-E92F-4840-909B-C0C3F6F44F20}" type="slidenum">
              <a:rPr lang="ar-SA" smtClean="0"/>
              <a:pPr/>
              <a:t>‹#›</a:t>
            </a:fld>
            <a:endParaRPr lang="ar-SA"/>
          </a:p>
        </p:txBody>
      </p:sp>
    </p:spTree>
    <p:extLst>
      <p:ext uri="{BB962C8B-B14F-4D97-AF65-F5344CB8AC3E}">
        <p14:creationId xmlns:p14="http://schemas.microsoft.com/office/powerpoint/2010/main" val="26327573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pattFill prst="pct5">
          <a:fgClr>
            <a:schemeClr val="accent1"/>
          </a:fgClr>
          <a:bgClr>
            <a:schemeClr val="bg1"/>
          </a:bgClr>
        </a:pattFill>
        <a:effectLst/>
      </p:bgPr>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DC64217B-D74F-4711-A1D3-47CECD5F486A}" type="datetimeFigureOut">
              <a:rPr lang="ar-SA" smtClean="0"/>
              <a:pPr/>
              <a:t>24/02/38</a:t>
            </a:fld>
            <a:endParaRPr lang="ar-SA"/>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ar-SA"/>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588BE6CE-E92F-4840-909B-C0C3F6F44F20}" type="slidenum">
              <a:rPr lang="ar-SA" smtClean="0"/>
              <a:pPr/>
              <a:t>‹#›</a:t>
            </a:fld>
            <a:endParaRPr lang="ar-SA"/>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790753"/>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1"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r" defTabSz="914400" rtl="1"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r" defTabSz="914400" rtl="1"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عنوان 5"/>
          <p:cNvSpPr>
            <a:spLocks noGrp="1"/>
          </p:cNvSpPr>
          <p:nvPr>
            <p:ph type="ctrTitle"/>
          </p:nvPr>
        </p:nvSpPr>
        <p:spPr>
          <a:xfrm>
            <a:off x="1290551" y="0"/>
            <a:ext cx="10058400" cy="3566160"/>
          </a:xfrm>
        </p:spPr>
        <p:txBody>
          <a:bodyPr/>
          <a:lstStyle/>
          <a:p>
            <a:pPr algn="ctr"/>
            <a:r>
              <a:rPr lang="ar-SA" b="1" dirty="0" smtClean="0">
                <a:solidFill>
                  <a:srgbClr val="C00000"/>
                </a:solidFill>
                <a:latin typeface="Andalus" panose="02020603050405020304" pitchFamily="18" charset="-78"/>
                <a:cs typeface="Andalus" panose="02020603050405020304" pitchFamily="18" charset="-78"/>
              </a:rPr>
              <a:t>نقل البضائع عن طريق البحر</a:t>
            </a:r>
            <a:endParaRPr lang="ar-SA" b="1" dirty="0">
              <a:solidFill>
                <a:srgbClr val="C00000"/>
              </a:solidFill>
              <a:latin typeface="Andalus" panose="02020603050405020304" pitchFamily="18" charset="-78"/>
              <a:cs typeface="Andalus" panose="02020603050405020304" pitchFamily="18" charset="-78"/>
            </a:endParaRPr>
          </a:p>
        </p:txBody>
      </p:sp>
    </p:spTree>
    <p:extLst>
      <p:ext uri="{BB962C8B-B14F-4D97-AF65-F5344CB8AC3E}">
        <p14:creationId xmlns:p14="http://schemas.microsoft.com/office/powerpoint/2010/main" val="37126547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46903"/>
            <a:ext cx="10058400" cy="1450757"/>
          </a:xfrm>
        </p:spPr>
        <p:txBody>
          <a:bodyPr>
            <a:normAutofit/>
          </a:bodyPr>
          <a:lstStyle/>
          <a:p>
            <a:pPr algn="ctr"/>
            <a:r>
              <a:rPr lang="ar-SA" sz="5400" dirty="0">
                <a:solidFill>
                  <a:srgbClr val="C00000"/>
                </a:solidFill>
                <a:latin typeface="Andalus" panose="02020603050405020304" pitchFamily="18" charset="-78"/>
                <a:cs typeface="Andalus" panose="02020603050405020304" pitchFamily="18" charset="-78"/>
              </a:rPr>
              <a:t>تنفيذ عقد </a:t>
            </a:r>
            <a:r>
              <a:rPr lang="ar-SA" sz="5400" dirty="0" smtClean="0">
                <a:solidFill>
                  <a:srgbClr val="C00000"/>
                </a:solidFill>
                <a:latin typeface="Andalus" panose="02020603050405020304" pitchFamily="18" charset="-78"/>
                <a:cs typeface="Andalus" panose="02020603050405020304" pitchFamily="18" charset="-78"/>
              </a:rPr>
              <a:t>النقل</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742122" y="2834640"/>
            <a:ext cx="10553258" cy="3181847"/>
          </a:xfrm>
        </p:spPr>
        <p:txBody>
          <a:bodyPr>
            <a:normAutofit/>
          </a:bodyPr>
          <a:lstStyle/>
          <a:p>
            <a:pPr algn="ctr"/>
            <a:r>
              <a:rPr lang="ar-SA" sz="4000" b="1" dirty="0"/>
              <a:t>ينتج العقد إذا انعقد صحيح الآثار بالنسبة لطرفية </a:t>
            </a:r>
            <a:r>
              <a:rPr lang="ar-SA" sz="4000" b="1" dirty="0" smtClean="0"/>
              <a:t>،</a:t>
            </a:r>
          </a:p>
          <a:p>
            <a:pPr algn="ctr"/>
            <a:r>
              <a:rPr lang="ar-SA" sz="4000" b="1" dirty="0" smtClean="0"/>
              <a:t> </a:t>
            </a:r>
            <a:r>
              <a:rPr lang="ar-SA" sz="4000" b="1" dirty="0">
                <a:solidFill>
                  <a:srgbClr val="FF0000"/>
                </a:solidFill>
              </a:rPr>
              <a:t>فيلتزم المجهز بنقل البضاعة</a:t>
            </a:r>
            <a:r>
              <a:rPr lang="ar-SA" sz="4000" b="1" dirty="0"/>
              <a:t> </a:t>
            </a:r>
            <a:endParaRPr lang="ar-SA" sz="4000" b="1" dirty="0" smtClean="0"/>
          </a:p>
          <a:p>
            <a:pPr algn="ctr"/>
            <a:r>
              <a:rPr lang="ar-SA" sz="4000" b="1" dirty="0" smtClean="0">
                <a:solidFill>
                  <a:srgbClr val="0070C0"/>
                </a:solidFill>
              </a:rPr>
              <a:t>ويلتزم </a:t>
            </a:r>
            <a:r>
              <a:rPr lang="ar-SA" sz="4000" b="1" dirty="0">
                <a:solidFill>
                  <a:srgbClr val="0070C0"/>
                </a:solidFill>
              </a:rPr>
              <a:t>الشاحن بدفع الأجرة</a:t>
            </a:r>
            <a:r>
              <a:rPr lang="ar-SA" sz="4000" b="1" dirty="0" smtClean="0">
                <a:solidFill>
                  <a:srgbClr val="0070C0"/>
                </a:solidFill>
              </a:rPr>
              <a:t>.</a:t>
            </a:r>
            <a:endParaRPr lang="en-US" sz="4000" b="1" dirty="0">
              <a:solidFill>
                <a:srgbClr val="0070C0"/>
              </a:solidFill>
            </a:endParaRPr>
          </a:p>
        </p:txBody>
      </p:sp>
    </p:spTree>
    <p:extLst>
      <p:ext uri="{BB962C8B-B14F-4D97-AF65-F5344CB8AC3E}">
        <p14:creationId xmlns:p14="http://schemas.microsoft.com/office/powerpoint/2010/main" val="43483464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35380" y="0"/>
            <a:ext cx="10058400" cy="662609"/>
          </a:xfrm>
        </p:spPr>
        <p:txBody>
          <a:bodyPr>
            <a:normAutofit fontScale="90000"/>
          </a:bodyPr>
          <a:lstStyle/>
          <a:p>
            <a:pPr algn="ctr"/>
            <a:r>
              <a:rPr lang="ar-SA" sz="5400" b="1" u="sng" dirty="0" smtClean="0">
                <a:solidFill>
                  <a:srgbClr val="002060"/>
                </a:solidFill>
                <a:latin typeface="Andalus" panose="02020603050405020304" pitchFamily="18" charset="-78"/>
                <a:cs typeface="Andalus" panose="02020603050405020304" pitchFamily="18" charset="-78"/>
              </a:rPr>
              <a:t>الشـــحــــن</a:t>
            </a:r>
            <a:endParaRPr lang="ar-SA" sz="5400" b="1" u="sng" dirty="0">
              <a:solidFill>
                <a:srgbClr val="00206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92709" y="569843"/>
            <a:ext cx="11811000" cy="5704509"/>
          </a:xfrm>
        </p:spPr>
        <p:txBody>
          <a:bodyPr>
            <a:normAutofit fontScale="92500" lnSpcReduction="20000"/>
          </a:bodyPr>
          <a:lstStyle/>
          <a:p>
            <a:pPr>
              <a:buNone/>
            </a:pPr>
            <a:endParaRPr lang="ar-SA" sz="2400" b="1" dirty="0" smtClean="0">
              <a:solidFill>
                <a:srgbClr val="0070C0"/>
              </a:solidFill>
              <a:cs typeface="+mj-cs"/>
            </a:endParaRPr>
          </a:p>
          <a:p>
            <a:pPr>
              <a:buNone/>
            </a:pPr>
            <a:r>
              <a:rPr lang="ar-SA" sz="2400" b="1" dirty="0" smtClean="0">
                <a:solidFill>
                  <a:srgbClr val="0070C0"/>
                </a:solidFill>
                <a:cs typeface="+mj-cs"/>
              </a:rPr>
              <a:t>يلتزم </a:t>
            </a:r>
            <a:r>
              <a:rPr lang="ar-SA" sz="2400" b="1" dirty="0" smtClean="0">
                <a:solidFill>
                  <a:srgbClr val="0070C0"/>
                </a:solidFill>
                <a:cs typeface="+mj-cs"/>
              </a:rPr>
              <a:t>المرسل بتسليم البضاعة الى الناقل في موطنه </a:t>
            </a:r>
            <a:r>
              <a:rPr lang="ar-SA" sz="2400" b="1" u="sng" dirty="0" smtClean="0">
                <a:solidFill>
                  <a:srgbClr val="002060"/>
                </a:solidFill>
                <a:cs typeface="+mj-cs"/>
              </a:rPr>
              <a:t>الا </a:t>
            </a:r>
            <a:r>
              <a:rPr lang="ar-SA" sz="2400" b="1" dirty="0" smtClean="0">
                <a:solidFill>
                  <a:srgbClr val="0070C0"/>
                </a:solidFill>
                <a:cs typeface="+mj-cs"/>
              </a:rPr>
              <a:t>اذا اتفق على تسليمها في مكان اخر ، ويبدأ الناقل اول خطوات عملية النقل بشحن البضاعة اي وضعها على ظهر السفينة ، فالشحن التزام على الناقل .</a:t>
            </a:r>
          </a:p>
          <a:p>
            <a:pPr>
              <a:buNone/>
            </a:pPr>
            <a:endParaRPr lang="ar-SA" sz="2400" b="1" dirty="0" smtClean="0">
              <a:solidFill>
                <a:srgbClr val="00B050"/>
              </a:solidFill>
              <a:cs typeface="+mj-cs"/>
            </a:endParaRPr>
          </a:p>
          <a:p>
            <a:pPr>
              <a:buNone/>
            </a:pPr>
            <a:r>
              <a:rPr lang="ar-SA" sz="2400" b="1" dirty="0" smtClean="0">
                <a:solidFill>
                  <a:srgbClr val="00B050"/>
                </a:solidFill>
                <a:cs typeface="+mj-cs"/>
              </a:rPr>
              <a:t>لكن ان وجد اتفاق على ان يقوم المرسل بشحن البضاعة او رصها  فيجب ان يمتنع الناقل عن النقل اذا كان الشحن او الرص مشوبا بعيب لا يخفى على الناقل العادي .</a:t>
            </a:r>
          </a:p>
          <a:p>
            <a:pPr>
              <a:buNone/>
            </a:pPr>
            <a:r>
              <a:rPr lang="ar-SA" sz="2400" b="1" dirty="0" smtClean="0">
                <a:solidFill>
                  <a:srgbClr val="C00000"/>
                </a:solidFill>
                <a:cs typeface="+mj-cs"/>
              </a:rPr>
              <a:t>ويتعين ان يقع الشحن على البضاعة التي اتفق على نقلها ، ولا يجوز ان تكون البضاعة من النوع ىالخطر الذي يلحق الضرر بالسفينة والحمولة والغير .</a:t>
            </a:r>
          </a:p>
          <a:p>
            <a:pPr>
              <a:buNone/>
            </a:pPr>
            <a:r>
              <a:rPr lang="ar-SA" sz="3200" b="1" u="sng" dirty="0" smtClean="0">
                <a:solidFill>
                  <a:srgbClr val="002060"/>
                </a:solidFill>
                <a:cs typeface="+mj-cs"/>
              </a:rPr>
              <a:t>ميعاد </a:t>
            </a:r>
            <a:r>
              <a:rPr lang="ar-SA" sz="3200" b="1" u="sng" dirty="0">
                <a:solidFill>
                  <a:srgbClr val="002060"/>
                </a:solidFill>
                <a:cs typeface="+mj-cs"/>
              </a:rPr>
              <a:t>الشحن :</a:t>
            </a:r>
            <a:endParaRPr lang="en-US" sz="3200" b="1" u="sng" dirty="0">
              <a:solidFill>
                <a:srgbClr val="002060"/>
              </a:solidFill>
              <a:cs typeface="+mj-cs"/>
            </a:endParaRPr>
          </a:p>
          <a:p>
            <a:r>
              <a:rPr lang="ar-SA" sz="2400" b="1" u="sng" dirty="0">
                <a:solidFill>
                  <a:srgbClr val="0070C0"/>
                </a:solidFill>
                <a:cs typeface="+mj-cs"/>
              </a:rPr>
              <a:t>الأصل : </a:t>
            </a:r>
            <a:r>
              <a:rPr lang="ar-SA" sz="2400" b="1" dirty="0">
                <a:solidFill>
                  <a:srgbClr val="00B050"/>
                </a:solidFill>
                <a:cs typeface="+mj-cs"/>
              </a:rPr>
              <a:t>أن تحدد في مشارطة إيجار السفينة أو في سند الشحن الفترة التي يجب أن يتم الشحن فيها ، حين يقع الالتزام بالشحن على </a:t>
            </a:r>
            <a:r>
              <a:rPr lang="ar-SA" sz="2400" b="1" dirty="0" smtClean="0">
                <a:solidFill>
                  <a:srgbClr val="00B050"/>
                </a:solidFill>
                <a:cs typeface="+mj-cs"/>
              </a:rPr>
              <a:t>الشاحن.</a:t>
            </a:r>
            <a:endParaRPr lang="en-US" sz="2400" b="1" dirty="0">
              <a:solidFill>
                <a:srgbClr val="00B050"/>
              </a:solidFill>
              <a:cs typeface="+mj-cs"/>
            </a:endParaRPr>
          </a:p>
          <a:p>
            <a:r>
              <a:rPr lang="ar-SA" sz="2400" b="1" u="sng" dirty="0">
                <a:solidFill>
                  <a:srgbClr val="0070C0"/>
                </a:solidFill>
                <a:cs typeface="+mj-cs"/>
              </a:rPr>
              <a:t>الاستثناء : </a:t>
            </a:r>
            <a:r>
              <a:rPr lang="ar-SA" sz="2400" b="1" dirty="0">
                <a:solidFill>
                  <a:srgbClr val="FF0000"/>
                </a:solidFill>
                <a:cs typeface="+mj-cs"/>
              </a:rPr>
              <a:t>أن يتبع عرف الميناء.</a:t>
            </a:r>
            <a:endParaRPr lang="en-US" sz="2400" b="1" dirty="0">
              <a:solidFill>
                <a:srgbClr val="FF0000"/>
              </a:solidFill>
              <a:cs typeface="+mj-cs"/>
            </a:endParaRPr>
          </a:p>
          <a:p>
            <a:pPr marL="457200" indent="-457200">
              <a:buNone/>
            </a:pPr>
            <a:r>
              <a:rPr lang="ar-SA" sz="2400" b="1" dirty="0" smtClean="0">
                <a:cs typeface="+mj-cs"/>
              </a:rPr>
              <a:t>-- </a:t>
            </a:r>
            <a:r>
              <a:rPr lang="ar-SA" sz="2400" b="1" dirty="0" smtClean="0">
                <a:solidFill>
                  <a:srgbClr val="7030A0"/>
                </a:solidFill>
                <a:cs typeface="+mj-cs"/>
              </a:rPr>
              <a:t>يمكن </a:t>
            </a:r>
            <a:r>
              <a:rPr lang="ar-SA" sz="2400" b="1" dirty="0">
                <a:solidFill>
                  <a:srgbClr val="7030A0"/>
                </a:solidFill>
                <a:cs typeface="+mj-cs"/>
              </a:rPr>
              <a:t>أن يتفق على تحديد فترة الشحن بمقدار من البضائع ، يشحن يومياً مع الكمية المتفق على نقلها.</a:t>
            </a:r>
            <a:endParaRPr lang="en-US" sz="2400" b="1" dirty="0">
              <a:solidFill>
                <a:srgbClr val="7030A0"/>
              </a:solidFill>
              <a:cs typeface="+mj-cs"/>
            </a:endParaRPr>
          </a:p>
          <a:p>
            <a:pPr marL="457200" indent="-457200">
              <a:buNone/>
            </a:pPr>
            <a:r>
              <a:rPr lang="ar-SA" sz="2400" b="1" dirty="0" smtClean="0">
                <a:cs typeface="+mj-cs"/>
              </a:rPr>
              <a:t>-- </a:t>
            </a:r>
            <a:r>
              <a:rPr lang="ar-SA" sz="2400" b="1" dirty="0" smtClean="0">
                <a:solidFill>
                  <a:schemeClr val="accent2">
                    <a:lumMod val="75000"/>
                  </a:schemeClr>
                </a:solidFill>
                <a:cs typeface="+mj-cs"/>
              </a:rPr>
              <a:t>يبدأ </a:t>
            </a:r>
            <a:r>
              <a:rPr lang="ar-SA" sz="2400" b="1" dirty="0">
                <a:solidFill>
                  <a:schemeClr val="accent2">
                    <a:lumMod val="75000"/>
                  </a:schemeClr>
                </a:solidFill>
                <a:cs typeface="+mj-cs"/>
              </a:rPr>
              <a:t>ميعاد الشحن من اليوم الذي يظهر فيه الربان استعداد السفينة للشحن ، </a:t>
            </a:r>
            <a:r>
              <a:rPr lang="ar-SA" sz="2400" b="1" dirty="0">
                <a:solidFill>
                  <a:schemeClr val="accent5">
                    <a:lumMod val="75000"/>
                  </a:schemeClr>
                </a:solidFill>
                <a:cs typeface="+mj-cs"/>
              </a:rPr>
              <a:t>ولا تحسب </a:t>
            </a:r>
            <a:r>
              <a:rPr lang="ar-SA" sz="2400" b="1" dirty="0" smtClean="0">
                <a:solidFill>
                  <a:schemeClr val="accent5">
                    <a:lumMod val="75000"/>
                  </a:schemeClr>
                </a:solidFill>
                <a:cs typeface="+mj-cs"/>
              </a:rPr>
              <a:t>العطلات ولا الأيام </a:t>
            </a:r>
            <a:r>
              <a:rPr lang="ar-SA" sz="2400" b="1" dirty="0">
                <a:solidFill>
                  <a:schemeClr val="accent5">
                    <a:lumMod val="75000"/>
                  </a:schemeClr>
                </a:solidFill>
                <a:cs typeface="+mj-cs"/>
              </a:rPr>
              <a:t>التي يستحيل فيها الشحن لسوء الأحوال الجوية أو وقف السلطات عملية </a:t>
            </a:r>
            <a:r>
              <a:rPr lang="ar-SA" sz="2400" b="1" dirty="0" smtClean="0">
                <a:solidFill>
                  <a:schemeClr val="accent5">
                    <a:lumMod val="75000"/>
                  </a:schemeClr>
                </a:solidFill>
                <a:cs typeface="+mj-cs"/>
              </a:rPr>
              <a:t>الشحن او اضراب عمال الموانئ </a:t>
            </a:r>
            <a:endParaRPr lang="en-US" sz="2400" b="1" dirty="0">
              <a:solidFill>
                <a:schemeClr val="accent5">
                  <a:lumMod val="75000"/>
                </a:schemeClr>
              </a:solidFill>
              <a:cs typeface="+mj-cs"/>
            </a:endParaRPr>
          </a:p>
        </p:txBody>
      </p:sp>
    </p:spTree>
    <p:extLst>
      <p:ext uri="{BB962C8B-B14F-4D97-AF65-F5344CB8AC3E}">
        <p14:creationId xmlns:p14="http://schemas.microsoft.com/office/powerpoint/2010/main" val="224866780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35380" y="0"/>
            <a:ext cx="10058400" cy="662609"/>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الشـــحــــن</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 y="556591"/>
            <a:ext cx="12192000" cy="5817705"/>
          </a:xfrm>
        </p:spPr>
        <p:txBody>
          <a:bodyPr>
            <a:noAutofit/>
          </a:bodyPr>
          <a:lstStyle/>
          <a:p>
            <a:pPr>
              <a:buNone/>
            </a:pPr>
            <a:r>
              <a:rPr lang="ar-SA" sz="2800" b="1" u="sng" dirty="0" smtClean="0">
                <a:solidFill>
                  <a:srgbClr val="C00000"/>
                </a:solidFill>
                <a:cs typeface="+mj-cs"/>
              </a:rPr>
              <a:t>مقابل </a:t>
            </a:r>
            <a:r>
              <a:rPr lang="ar-SA" sz="2800" b="1" u="sng" dirty="0">
                <a:solidFill>
                  <a:srgbClr val="C00000"/>
                </a:solidFill>
                <a:cs typeface="+mj-cs"/>
              </a:rPr>
              <a:t>التأخير في </a:t>
            </a:r>
            <a:r>
              <a:rPr lang="ar-SA" sz="2800" b="1" u="sng" dirty="0" smtClean="0">
                <a:solidFill>
                  <a:srgbClr val="C00000"/>
                </a:solidFill>
                <a:cs typeface="+mj-cs"/>
              </a:rPr>
              <a:t>الشحن:</a:t>
            </a:r>
            <a:endParaRPr lang="en-US" sz="2800" b="1" u="sng" dirty="0">
              <a:solidFill>
                <a:srgbClr val="C00000"/>
              </a:solidFill>
              <a:cs typeface="+mj-cs"/>
            </a:endParaRPr>
          </a:p>
          <a:p>
            <a:pPr marL="457200" indent="-457200">
              <a:buNone/>
            </a:pPr>
            <a:r>
              <a:rPr lang="ar-SA" sz="2400" b="1" dirty="0" smtClean="0">
                <a:solidFill>
                  <a:schemeClr val="accent5">
                    <a:lumMod val="75000"/>
                  </a:schemeClr>
                </a:solidFill>
                <a:cs typeface="+mj-cs"/>
              </a:rPr>
              <a:t>-- يستحق </a:t>
            </a:r>
            <a:r>
              <a:rPr lang="ar-SA" sz="2400" b="1" dirty="0">
                <a:solidFill>
                  <a:schemeClr val="accent5">
                    <a:lumMod val="75000"/>
                  </a:schemeClr>
                </a:solidFill>
                <a:cs typeface="+mj-cs"/>
              </a:rPr>
              <a:t>الناقل مبلغاً كتعويض عن التأخير إذا تأخر الشاحن عن إتمام الشحن في الميعاد المتفق عليه ، أو الذي جرى به العرف.</a:t>
            </a:r>
            <a:endParaRPr lang="en-US" sz="2400" b="1" dirty="0">
              <a:solidFill>
                <a:schemeClr val="accent5">
                  <a:lumMod val="75000"/>
                </a:schemeClr>
              </a:solidFill>
              <a:cs typeface="+mj-cs"/>
            </a:endParaRPr>
          </a:p>
          <a:p>
            <a:pPr marL="457200" indent="-457200">
              <a:buNone/>
            </a:pPr>
            <a:r>
              <a:rPr lang="ar-SA" sz="2400" b="1" dirty="0" smtClean="0">
                <a:solidFill>
                  <a:srgbClr val="7030A0"/>
                </a:solidFill>
                <a:cs typeface="+mj-cs"/>
              </a:rPr>
              <a:t>-- ويحسب المقابل على اساس مبلغ يدفع عن كل طن من الحمولة عن كل يوم من ايام التأخير .</a:t>
            </a:r>
          </a:p>
          <a:p>
            <a:pPr marL="457200" indent="-457200">
              <a:buNone/>
            </a:pPr>
            <a:r>
              <a:rPr lang="ar-SA" sz="2400" b="1" dirty="0" smtClean="0">
                <a:solidFill>
                  <a:srgbClr val="FF0000"/>
                </a:solidFill>
                <a:cs typeface="+mj-cs"/>
              </a:rPr>
              <a:t>-- يمنح الشاحن ميعادا اخر اذا تاخر عنه يدفع مقابل تأخير يكون عادة اكبر من سابقه .</a:t>
            </a:r>
          </a:p>
          <a:p>
            <a:pPr marL="457200" indent="-457200">
              <a:buNone/>
            </a:pPr>
            <a:r>
              <a:rPr lang="ar-SA" sz="2400" b="1" dirty="0" smtClean="0">
                <a:solidFill>
                  <a:srgbClr val="00B050"/>
                </a:solidFill>
                <a:cs typeface="+mj-cs"/>
              </a:rPr>
              <a:t>-- لا تخرج من الميعاد الثاني ايام العطلات الرسمية او الايام التي يستحيل فيها الشحن بسبب قوة قاهرة تطبيقا لقاعدة مستقرة عرفا والتي تقضي بأن عندما يستحق مقابل التأخير مرة فلا يحول شيء دون استحقاقه بعد ذلك ، ولان الشاحن هو المسؤول عن تأخير الشحن لحين حلول العطلة او تحقق القوة القاهرة .  </a:t>
            </a:r>
          </a:p>
          <a:p>
            <a:pPr marL="457200" indent="-457200">
              <a:buNone/>
            </a:pPr>
            <a:r>
              <a:rPr lang="ar-SA" sz="2400" b="1" dirty="0" smtClean="0">
                <a:solidFill>
                  <a:srgbClr val="0070C0"/>
                </a:solidFill>
                <a:cs typeface="+mj-cs"/>
              </a:rPr>
              <a:t>-- يستحق </a:t>
            </a:r>
            <a:r>
              <a:rPr lang="ar-SA" sz="2400" b="1" dirty="0">
                <a:solidFill>
                  <a:srgbClr val="0070C0"/>
                </a:solidFill>
                <a:cs typeface="+mj-cs"/>
              </a:rPr>
              <a:t>مقابل التأخير ولو لم يلحق الناقل ضرر فعلي من تأخير الشحن ، ولذلك يعتبر مقابل التأخير أجرة نقل إضافية وليس تعويضاً</a:t>
            </a:r>
            <a:r>
              <a:rPr lang="ar-SA" sz="2400" b="1" dirty="0" smtClean="0">
                <a:solidFill>
                  <a:srgbClr val="0070C0"/>
                </a:solidFill>
                <a:cs typeface="+mj-cs"/>
              </a:rPr>
              <a:t>.</a:t>
            </a:r>
          </a:p>
          <a:p>
            <a:pPr marL="457200" indent="-457200">
              <a:buNone/>
            </a:pPr>
            <a:r>
              <a:rPr lang="ar-SA" sz="2400" b="1" dirty="0" smtClean="0">
                <a:solidFill>
                  <a:srgbClr val="7030A0"/>
                </a:solidFill>
                <a:cs typeface="+mj-cs"/>
              </a:rPr>
              <a:t>-- تسري عليه احكام اجرة النقل واهمها امتياز الناقل على البضائع المنقولة . ويخضع للتقادم السنوي المقرر . </a:t>
            </a:r>
            <a:endParaRPr lang="en-US" sz="2400" b="1" dirty="0">
              <a:solidFill>
                <a:srgbClr val="7030A0"/>
              </a:solidFill>
              <a:cs typeface="+mj-cs"/>
            </a:endParaRPr>
          </a:p>
          <a:p>
            <a:pPr>
              <a:buNone/>
            </a:pPr>
            <a:r>
              <a:rPr lang="ar-SA" sz="2800" b="1" u="sng" dirty="0">
                <a:solidFill>
                  <a:srgbClr val="C00000"/>
                </a:solidFill>
                <a:cs typeface="+mj-cs"/>
              </a:rPr>
              <a:t>مكافأة الإسراع في </a:t>
            </a:r>
            <a:r>
              <a:rPr lang="ar-SA" sz="2800" b="1" u="sng" dirty="0" smtClean="0">
                <a:solidFill>
                  <a:srgbClr val="C00000"/>
                </a:solidFill>
                <a:cs typeface="+mj-cs"/>
              </a:rPr>
              <a:t>الشحن:</a:t>
            </a:r>
            <a:r>
              <a:rPr lang="ar-SA" sz="2800" b="1" u="sng" dirty="0">
                <a:solidFill>
                  <a:srgbClr val="C00000"/>
                </a:solidFill>
                <a:cs typeface="+mj-cs"/>
              </a:rPr>
              <a:t> </a:t>
            </a:r>
            <a:r>
              <a:rPr lang="ar-SA" sz="2400" b="1" dirty="0" smtClean="0">
                <a:solidFill>
                  <a:srgbClr val="00B050"/>
                </a:solidFill>
                <a:cs typeface="+mj-cs"/>
              </a:rPr>
              <a:t>يستحق </a:t>
            </a:r>
            <a:r>
              <a:rPr lang="ar-SA" sz="2400" b="1" dirty="0">
                <a:solidFill>
                  <a:srgbClr val="00B050"/>
                </a:solidFill>
                <a:cs typeface="+mj-cs"/>
              </a:rPr>
              <a:t>الشاحن مكافأة إذا أتم الشحن قبل انتهاء موعده ، وذلك عن كل يوم يوفره للناقل ، وتخصم المكافأة من أجرة النقل.</a:t>
            </a:r>
            <a:endParaRPr lang="en-US" sz="2400" b="1" dirty="0">
              <a:solidFill>
                <a:srgbClr val="00B050"/>
              </a:solidFill>
              <a:cs typeface="+mj-cs"/>
            </a:endParaRPr>
          </a:p>
          <a:p>
            <a:endParaRPr lang="ar-SA" sz="2400" b="1" dirty="0">
              <a:cs typeface="+mj-cs"/>
            </a:endParaRPr>
          </a:p>
        </p:txBody>
      </p:sp>
    </p:spTree>
    <p:extLst>
      <p:ext uri="{BB962C8B-B14F-4D97-AF65-F5344CB8AC3E}">
        <p14:creationId xmlns:p14="http://schemas.microsoft.com/office/powerpoint/2010/main" val="224866780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742122"/>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الرص (التصفيف )</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0" y="649357"/>
            <a:ext cx="12038330" cy="5624443"/>
          </a:xfrm>
        </p:spPr>
        <p:txBody>
          <a:bodyPr>
            <a:noAutofit/>
          </a:bodyPr>
          <a:lstStyle/>
          <a:p>
            <a:pPr>
              <a:buNone/>
            </a:pPr>
            <a:r>
              <a:rPr lang="ar-SA" sz="2600" b="1" dirty="0" smtClean="0">
                <a:solidFill>
                  <a:srgbClr val="C00000"/>
                </a:solidFill>
              </a:rPr>
              <a:t>تعريف </a:t>
            </a:r>
            <a:r>
              <a:rPr lang="ar-SA" sz="2600" b="1" dirty="0">
                <a:solidFill>
                  <a:srgbClr val="C00000"/>
                </a:solidFill>
              </a:rPr>
              <a:t>الرص : </a:t>
            </a:r>
            <a:r>
              <a:rPr lang="ar-SA" sz="2600" b="1" dirty="0">
                <a:solidFill>
                  <a:srgbClr val="0070C0"/>
                </a:solidFill>
              </a:rPr>
              <a:t>هو وضع البضائع في الأماكن المخصصة لها وترتيبها في عنابر السفينة أو على سطحها بطريقة تجنب تلف </a:t>
            </a:r>
            <a:r>
              <a:rPr lang="ar-SA" sz="2600" b="1" dirty="0" smtClean="0">
                <a:solidFill>
                  <a:srgbClr val="0070C0"/>
                </a:solidFill>
              </a:rPr>
              <a:t>البضائع احتمال التلف او الهلاك وتحافظ على السفينة وحمولتها .</a:t>
            </a:r>
            <a:endParaRPr lang="en-US" sz="2600" b="1" dirty="0">
              <a:solidFill>
                <a:srgbClr val="0070C0"/>
              </a:solidFill>
            </a:endParaRPr>
          </a:p>
          <a:p>
            <a:pPr>
              <a:buNone/>
            </a:pPr>
            <a:r>
              <a:rPr lang="ar-SA" sz="2600" b="1" dirty="0">
                <a:solidFill>
                  <a:srgbClr val="FF0000"/>
                </a:solidFill>
              </a:rPr>
              <a:t>يلتزم الناقل بعملية الرص ويقوم بها عادةً مقاولو الشحن والتفريغ لتخصصهم في الرص ، ويكون ذلك بإشراف الربان .</a:t>
            </a:r>
            <a:endParaRPr lang="en-US" sz="2600" b="1" dirty="0">
              <a:solidFill>
                <a:srgbClr val="FF0000"/>
              </a:solidFill>
            </a:endParaRPr>
          </a:p>
          <a:p>
            <a:r>
              <a:rPr lang="ar-SA" sz="2600" b="1" dirty="0">
                <a:solidFill>
                  <a:srgbClr val="7030A0"/>
                </a:solidFill>
              </a:rPr>
              <a:t>والسبب هو أن رص بعض البضائع قد يؤثر على توازن السفينة والخطأ فيها يعد خطأ </a:t>
            </a:r>
            <a:r>
              <a:rPr lang="ar-SA" sz="2600" b="1" dirty="0" smtClean="0">
                <a:solidFill>
                  <a:srgbClr val="7030A0"/>
                </a:solidFill>
              </a:rPr>
              <a:t>ملاحي يكون من اخطاء الاستغلال التجاري للسفينة .</a:t>
            </a:r>
            <a:endParaRPr lang="en-US" sz="2600" b="1" dirty="0">
              <a:solidFill>
                <a:srgbClr val="7030A0"/>
              </a:solidFill>
            </a:endParaRPr>
          </a:p>
          <a:p>
            <a:pPr>
              <a:buNone/>
            </a:pPr>
            <a:r>
              <a:rPr lang="ar-SA" sz="2600" b="1" u="sng" dirty="0">
                <a:solidFill>
                  <a:srgbClr val="00B050"/>
                </a:solidFill>
              </a:rPr>
              <a:t>الأصل</a:t>
            </a:r>
            <a:r>
              <a:rPr lang="ar-SA" sz="2600" b="1" dirty="0">
                <a:solidFill>
                  <a:srgbClr val="00B050"/>
                </a:solidFill>
              </a:rPr>
              <a:t> أن سطح السفينة غير معد أصلاً لوضع البضائع ، فقد جرى العرف على أنه </a:t>
            </a:r>
            <a:r>
              <a:rPr lang="ar-SA" sz="2600" b="1" dirty="0" smtClean="0">
                <a:solidFill>
                  <a:srgbClr val="00B050"/>
                </a:solidFill>
              </a:rPr>
              <a:t>يحظر </a:t>
            </a:r>
            <a:r>
              <a:rPr lang="ar-SA" sz="2600" b="1" dirty="0">
                <a:solidFill>
                  <a:srgbClr val="00B050"/>
                </a:solidFill>
              </a:rPr>
              <a:t>رصها </a:t>
            </a:r>
            <a:r>
              <a:rPr lang="ar-SA" sz="2600" b="1">
                <a:solidFill>
                  <a:srgbClr val="00B050"/>
                </a:solidFill>
              </a:rPr>
              <a:t>على </a:t>
            </a:r>
            <a:r>
              <a:rPr lang="ar-SA" sz="2600" b="1" smtClean="0">
                <a:solidFill>
                  <a:srgbClr val="00B050"/>
                </a:solidFill>
              </a:rPr>
              <a:t>سطح السفينة </a:t>
            </a:r>
            <a:r>
              <a:rPr lang="ar-SA" sz="2600" b="1" dirty="0">
                <a:solidFill>
                  <a:srgbClr val="00B050"/>
                </a:solidFill>
              </a:rPr>
              <a:t>وإلا كان الناقل مسؤول عن أي خسارة .</a:t>
            </a:r>
            <a:endParaRPr lang="en-US" sz="2600" b="1" dirty="0">
              <a:solidFill>
                <a:srgbClr val="00B050"/>
              </a:solidFill>
            </a:endParaRPr>
          </a:p>
          <a:p>
            <a:pPr marL="0" indent="0">
              <a:buNone/>
            </a:pPr>
            <a:r>
              <a:rPr lang="ar-SA" sz="2600" b="1" dirty="0">
                <a:solidFill>
                  <a:srgbClr val="C00000"/>
                </a:solidFill>
              </a:rPr>
              <a:t>ولكن </a:t>
            </a:r>
            <a:r>
              <a:rPr lang="ar-SA" sz="2600" b="1" u="sng" dirty="0">
                <a:solidFill>
                  <a:srgbClr val="C00000"/>
                </a:solidFill>
              </a:rPr>
              <a:t>يستثنى</a:t>
            </a:r>
            <a:r>
              <a:rPr lang="ar-SA" sz="2600" b="1" dirty="0">
                <a:solidFill>
                  <a:srgbClr val="C00000"/>
                </a:solidFill>
              </a:rPr>
              <a:t> منها ثلاثة أحوال:</a:t>
            </a:r>
            <a:endParaRPr lang="en-US" sz="2600" b="1" dirty="0">
              <a:solidFill>
                <a:schemeClr val="tx2">
                  <a:lumMod val="75000"/>
                </a:schemeClr>
              </a:solidFill>
            </a:endParaRPr>
          </a:p>
          <a:p>
            <a:pPr marL="457200" indent="-457200">
              <a:buFont typeface="+mj-lt"/>
              <a:buAutoNum type="arabicPeriod"/>
            </a:pPr>
            <a:r>
              <a:rPr lang="ar-SA" sz="2600" b="1" dirty="0">
                <a:solidFill>
                  <a:schemeClr val="tx2">
                    <a:lumMod val="75000"/>
                  </a:schemeClr>
                </a:solidFill>
              </a:rPr>
              <a:t>إذا أذن الشاحن بذلك </a:t>
            </a:r>
            <a:r>
              <a:rPr lang="ar-SA" sz="2600" b="1" dirty="0" smtClean="0">
                <a:solidFill>
                  <a:schemeClr val="tx2">
                    <a:lumMod val="75000"/>
                  </a:schemeClr>
                </a:solidFill>
              </a:rPr>
              <a:t>كتابة اوبالاقرار واليمين </a:t>
            </a:r>
            <a:r>
              <a:rPr lang="ar-SA" sz="2600" b="1" dirty="0" smtClean="0"/>
              <a:t>.</a:t>
            </a:r>
            <a:endParaRPr lang="en-US" sz="2600" b="1" dirty="0"/>
          </a:p>
          <a:p>
            <a:pPr marL="457200" indent="-457200">
              <a:buFont typeface="+mj-lt"/>
              <a:buAutoNum type="arabicPeriod"/>
            </a:pPr>
            <a:r>
              <a:rPr lang="ar-SA" sz="2600" b="1" dirty="0">
                <a:solidFill>
                  <a:schemeClr val="accent2">
                    <a:lumMod val="75000"/>
                  </a:schemeClr>
                </a:solidFill>
              </a:rPr>
              <a:t>أن تكون السفينة للملاحة الساحلية </a:t>
            </a:r>
            <a:r>
              <a:rPr lang="ar-SA" sz="2600" b="1" dirty="0" smtClean="0">
                <a:solidFill>
                  <a:schemeClr val="accent2">
                    <a:lumMod val="75000"/>
                  </a:schemeClr>
                </a:solidFill>
              </a:rPr>
              <a:t>لانها  </a:t>
            </a:r>
            <a:r>
              <a:rPr lang="ar-SA" sz="2600" b="1" dirty="0">
                <a:solidFill>
                  <a:schemeClr val="accent2">
                    <a:lumMod val="75000"/>
                  </a:schemeClr>
                </a:solidFill>
              </a:rPr>
              <a:t>لا تتعرض لأخطار أعالي البحار</a:t>
            </a:r>
            <a:r>
              <a:rPr lang="ar-SA" sz="2600" b="1" dirty="0"/>
              <a:t>.</a:t>
            </a:r>
            <a:endParaRPr lang="en-US" sz="2600" b="1" dirty="0"/>
          </a:p>
          <a:p>
            <a:pPr marL="457200" indent="-457200">
              <a:buFont typeface="+mj-lt"/>
              <a:buAutoNum type="arabicPeriod"/>
            </a:pPr>
            <a:r>
              <a:rPr lang="ar-SA" sz="2600" b="1" dirty="0">
                <a:solidFill>
                  <a:srgbClr val="00B050"/>
                </a:solidFill>
              </a:rPr>
              <a:t>جرى العرف على رص بعض أنواع البضائع مثل ، </a:t>
            </a:r>
            <a:r>
              <a:rPr lang="ar-SA" sz="2600" b="1" dirty="0" smtClean="0">
                <a:solidFill>
                  <a:srgbClr val="00B050"/>
                </a:solidFill>
              </a:rPr>
              <a:t>الأخشاب</a:t>
            </a:r>
            <a:r>
              <a:rPr lang="ar-SA" sz="2600" b="1" dirty="0"/>
              <a:t>.</a:t>
            </a:r>
            <a:endParaRPr lang="en-US" sz="2600" b="1" dirty="0"/>
          </a:p>
        </p:txBody>
      </p:sp>
    </p:spTree>
    <p:extLst>
      <p:ext uri="{BB962C8B-B14F-4D97-AF65-F5344CB8AC3E}">
        <p14:creationId xmlns:p14="http://schemas.microsoft.com/office/powerpoint/2010/main" val="370136216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73480" y="96103"/>
            <a:ext cx="10058400" cy="632767"/>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النقل</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72278" y="795130"/>
            <a:ext cx="11834192" cy="5516770"/>
          </a:xfrm>
        </p:spPr>
        <p:txBody>
          <a:bodyPr>
            <a:noAutofit/>
          </a:bodyPr>
          <a:lstStyle/>
          <a:p>
            <a:pPr>
              <a:lnSpc>
                <a:spcPct val="100000"/>
              </a:lnSpc>
              <a:buNone/>
            </a:pPr>
            <a:r>
              <a:rPr lang="ar-SA" sz="2800" b="1" dirty="0" smtClean="0">
                <a:solidFill>
                  <a:srgbClr val="00B050"/>
                </a:solidFill>
                <a:cs typeface="+mj-cs"/>
              </a:rPr>
              <a:t>-- أهم </a:t>
            </a:r>
            <a:r>
              <a:rPr lang="ar-SA" sz="2800" b="1" dirty="0">
                <a:solidFill>
                  <a:srgbClr val="00B050"/>
                </a:solidFill>
                <a:cs typeface="+mj-cs"/>
              </a:rPr>
              <a:t>التزامات الناقل أن ينقل البضاعة من ميناء القيام إلى ميناء الوصول في </a:t>
            </a:r>
            <a:r>
              <a:rPr lang="ar-SA" sz="2800" b="1" dirty="0" smtClean="0">
                <a:solidFill>
                  <a:srgbClr val="00B050"/>
                </a:solidFill>
                <a:cs typeface="+mj-cs"/>
              </a:rPr>
              <a:t>الميعاد </a:t>
            </a:r>
            <a:r>
              <a:rPr lang="ar-SA" sz="2800" b="1" dirty="0">
                <a:solidFill>
                  <a:srgbClr val="00B050"/>
                </a:solidFill>
                <a:cs typeface="+mj-cs"/>
              </a:rPr>
              <a:t>المتفق عليه أو في الميعاد المعقول مقابل حصوله على أجرة النقل </a:t>
            </a:r>
            <a:r>
              <a:rPr lang="ar-SA" sz="2800" b="1" dirty="0" smtClean="0">
                <a:solidFill>
                  <a:srgbClr val="00B050"/>
                </a:solidFill>
                <a:cs typeface="+mj-cs"/>
              </a:rPr>
              <a:t>.</a:t>
            </a:r>
            <a:endParaRPr lang="en-US" sz="2800" b="1" dirty="0">
              <a:solidFill>
                <a:srgbClr val="00B050"/>
              </a:solidFill>
              <a:cs typeface="+mj-cs"/>
            </a:endParaRPr>
          </a:p>
          <a:p>
            <a:pPr>
              <a:lnSpc>
                <a:spcPct val="100000"/>
              </a:lnSpc>
              <a:buNone/>
            </a:pPr>
            <a:r>
              <a:rPr lang="ar-SA" sz="2800" b="1" dirty="0" smtClean="0">
                <a:solidFill>
                  <a:srgbClr val="FF0000"/>
                </a:solidFill>
                <a:cs typeface="+mj-cs"/>
              </a:rPr>
              <a:t>-- و </a:t>
            </a:r>
            <a:r>
              <a:rPr lang="ar-SA" sz="2800" b="1" dirty="0">
                <a:solidFill>
                  <a:srgbClr val="FF0000"/>
                </a:solidFill>
                <a:cs typeface="+mj-cs"/>
              </a:rPr>
              <a:t>يلتزم الناقل باتباع خط السير المتفق عليه ،أو خط السير المعتاد إذا لم يتم الاتفاق على خط سير </a:t>
            </a:r>
            <a:r>
              <a:rPr lang="ar-SA" sz="2800" b="1" dirty="0" smtClean="0">
                <a:solidFill>
                  <a:srgbClr val="FF0000"/>
                </a:solidFill>
                <a:cs typeface="+mj-cs"/>
              </a:rPr>
              <a:t>معين</a:t>
            </a:r>
            <a:endParaRPr lang="ar-SA" sz="2800" b="1" dirty="0" smtClean="0">
              <a:cs typeface="+mj-cs"/>
            </a:endParaRPr>
          </a:p>
          <a:p>
            <a:pPr>
              <a:lnSpc>
                <a:spcPct val="100000"/>
              </a:lnSpc>
              <a:buNone/>
            </a:pPr>
            <a:r>
              <a:rPr lang="ar-SA" sz="2800" b="1" dirty="0" smtClean="0">
                <a:solidFill>
                  <a:srgbClr val="0070C0"/>
                </a:solidFill>
                <a:cs typeface="+mj-cs"/>
              </a:rPr>
              <a:t>-- و </a:t>
            </a:r>
            <a:r>
              <a:rPr lang="ar-SA" sz="2800" b="1" dirty="0">
                <a:solidFill>
                  <a:srgbClr val="0070C0"/>
                </a:solidFill>
                <a:cs typeface="+mj-cs"/>
              </a:rPr>
              <a:t>ليس للربان أن ينحرف عن خط السير و إلا كان الناقل مسؤولا عما يلحق البضاعة من هلاك أو تلف أو ما يقع من ضرر نتيجة تأخير وصولها ، </a:t>
            </a:r>
            <a:endParaRPr lang="ar-SA" sz="2800" b="1" dirty="0" smtClean="0">
              <a:solidFill>
                <a:srgbClr val="0070C0"/>
              </a:solidFill>
              <a:cs typeface="+mj-cs"/>
            </a:endParaRPr>
          </a:p>
          <a:p>
            <a:pPr>
              <a:lnSpc>
                <a:spcPct val="100000"/>
              </a:lnSpc>
              <a:buNone/>
            </a:pPr>
            <a:r>
              <a:rPr lang="ar-SA" sz="2800" b="1" dirty="0" smtClean="0">
                <a:solidFill>
                  <a:srgbClr val="7030A0"/>
                </a:solidFill>
                <a:cs typeface="+mj-cs"/>
              </a:rPr>
              <a:t>-- ولا </a:t>
            </a:r>
            <a:r>
              <a:rPr lang="ar-SA" sz="2800" b="1" dirty="0">
                <a:solidFill>
                  <a:srgbClr val="7030A0"/>
                </a:solidFill>
                <a:cs typeface="+mj-cs"/>
              </a:rPr>
              <a:t>يسأل الناقل عن ذلك حين يكون هناك مبرر للانحراف كإنقاذ أرواح أو تفادي عاصفة أو إصلاح خلل طارئ على السفينة أو التزويد بالوقود </a:t>
            </a:r>
            <a:r>
              <a:rPr lang="ar-SA" sz="2800" b="1" dirty="0" smtClean="0">
                <a:solidFill>
                  <a:srgbClr val="7030A0"/>
                </a:solidFill>
                <a:cs typeface="+mj-cs"/>
              </a:rPr>
              <a:t>.</a:t>
            </a:r>
          </a:p>
          <a:p>
            <a:pPr>
              <a:lnSpc>
                <a:spcPct val="100000"/>
              </a:lnSpc>
              <a:buNone/>
            </a:pPr>
            <a:r>
              <a:rPr lang="ar-SA" sz="2800" b="1" dirty="0" smtClean="0">
                <a:solidFill>
                  <a:srgbClr val="00B050"/>
                </a:solidFill>
                <a:cs typeface="+mj-cs"/>
              </a:rPr>
              <a:t>-- وقد </a:t>
            </a:r>
            <a:r>
              <a:rPr lang="ar-SA" sz="2800" b="1" dirty="0">
                <a:solidFill>
                  <a:srgbClr val="00B050"/>
                </a:solidFill>
                <a:cs typeface="+mj-cs"/>
              </a:rPr>
              <a:t>يبيح عقد النقل للربان الانحراف بمقتضى شرط الانحراف . </a:t>
            </a:r>
            <a:endParaRPr lang="ar-SA" sz="2800" b="1" dirty="0" smtClean="0">
              <a:solidFill>
                <a:srgbClr val="00B050"/>
              </a:solidFill>
              <a:cs typeface="+mj-cs"/>
            </a:endParaRPr>
          </a:p>
          <a:p>
            <a:pPr>
              <a:lnSpc>
                <a:spcPct val="100000"/>
              </a:lnSpc>
              <a:buNone/>
            </a:pPr>
            <a:r>
              <a:rPr lang="ar-SA" sz="2800" b="1" dirty="0" smtClean="0">
                <a:solidFill>
                  <a:schemeClr val="accent2">
                    <a:lumMod val="75000"/>
                  </a:schemeClr>
                </a:solidFill>
                <a:cs typeface="+mj-cs"/>
              </a:rPr>
              <a:t>-- و </a:t>
            </a:r>
            <a:r>
              <a:rPr lang="ar-SA" sz="2800" b="1" dirty="0">
                <a:solidFill>
                  <a:schemeClr val="accent2">
                    <a:lumMod val="75000"/>
                  </a:schemeClr>
                </a:solidFill>
                <a:cs typeface="+mj-cs"/>
              </a:rPr>
              <a:t>أثناء الرحلة يلتزم الناقل بالمحافظة على البضائع وصيانتها إذا يلتزم بتحقيق نتيجة أو غاية هي توصيل البضاعة سالمة </a:t>
            </a:r>
            <a:r>
              <a:rPr lang="ar-SA" sz="2800" b="1" dirty="0" smtClean="0">
                <a:solidFill>
                  <a:schemeClr val="accent2">
                    <a:lumMod val="75000"/>
                  </a:schemeClr>
                </a:solidFill>
                <a:cs typeface="+mj-cs"/>
              </a:rPr>
              <a:t>.</a:t>
            </a:r>
            <a:endParaRPr lang="en-US" sz="2800" b="1" dirty="0">
              <a:solidFill>
                <a:schemeClr val="accent2">
                  <a:lumMod val="75000"/>
                </a:schemeClr>
              </a:solidFill>
              <a:cs typeface="+mj-cs"/>
            </a:endParaRPr>
          </a:p>
          <a:p>
            <a:pPr>
              <a:lnSpc>
                <a:spcPct val="100000"/>
              </a:lnSpc>
              <a:buNone/>
            </a:pPr>
            <a:endParaRPr lang="en-US" sz="2800" b="1" dirty="0">
              <a:cs typeface="+mj-cs"/>
            </a:endParaRPr>
          </a:p>
        </p:txBody>
      </p:sp>
    </p:spTree>
    <p:extLst>
      <p:ext uri="{BB962C8B-B14F-4D97-AF65-F5344CB8AC3E}">
        <p14:creationId xmlns:p14="http://schemas.microsoft.com/office/powerpoint/2010/main" val="124516193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73480" y="96103"/>
            <a:ext cx="10058400" cy="632767"/>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النقل</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72278" y="609600"/>
            <a:ext cx="11834192" cy="5702300"/>
          </a:xfrm>
        </p:spPr>
        <p:txBody>
          <a:bodyPr>
            <a:noAutofit/>
          </a:bodyPr>
          <a:lstStyle/>
          <a:p>
            <a:pPr>
              <a:lnSpc>
                <a:spcPct val="100000"/>
              </a:lnSpc>
              <a:buNone/>
            </a:pPr>
            <a:r>
              <a:rPr lang="ar-SA" sz="2600" b="1" u="sng" dirty="0" smtClean="0">
                <a:solidFill>
                  <a:srgbClr val="C00000"/>
                </a:solidFill>
                <a:cs typeface="+mj-cs"/>
              </a:rPr>
              <a:t>نقل </a:t>
            </a:r>
            <a:r>
              <a:rPr lang="ar-SA" sz="2600" b="1" u="sng" dirty="0">
                <a:solidFill>
                  <a:srgbClr val="C00000"/>
                </a:solidFill>
                <a:cs typeface="+mj-cs"/>
              </a:rPr>
              <a:t>البضائع على سفينة </a:t>
            </a:r>
            <a:r>
              <a:rPr lang="ar-SA" sz="2600" b="1" u="sng" dirty="0" smtClean="0">
                <a:solidFill>
                  <a:srgbClr val="C00000"/>
                </a:solidFill>
                <a:cs typeface="+mj-cs"/>
              </a:rPr>
              <a:t>أخرى:</a:t>
            </a:r>
            <a:endParaRPr lang="en-US" sz="2600" b="1" u="sng" dirty="0">
              <a:solidFill>
                <a:srgbClr val="C00000"/>
              </a:solidFill>
              <a:cs typeface="+mj-cs"/>
            </a:endParaRPr>
          </a:p>
          <a:p>
            <a:pPr>
              <a:lnSpc>
                <a:spcPct val="100000"/>
              </a:lnSpc>
            </a:pPr>
            <a:r>
              <a:rPr lang="ar-SA" sz="2600" b="1" dirty="0">
                <a:solidFill>
                  <a:srgbClr val="0070C0"/>
                </a:solidFill>
                <a:cs typeface="+mj-cs"/>
              </a:rPr>
              <a:t>لا يجوز تغيير السفينة أثناء الرحلة لان ذلك يعرض البضاعة للتلف </a:t>
            </a:r>
            <a:r>
              <a:rPr lang="ar-SA" sz="2600" b="1" u="sng" dirty="0" smtClean="0">
                <a:solidFill>
                  <a:srgbClr val="002060"/>
                </a:solidFill>
                <a:cs typeface="+mj-cs"/>
              </a:rPr>
              <a:t>، لكن استثناءا يجوز تغييرها في حالتين :</a:t>
            </a:r>
          </a:p>
          <a:p>
            <a:pPr>
              <a:lnSpc>
                <a:spcPct val="100000"/>
              </a:lnSpc>
            </a:pPr>
            <a:r>
              <a:rPr lang="ar-SA" sz="2600" b="1" dirty="0" smtClean="0">
                <a:solidFill>
                  <a:srgbClr val="FF0000"/>
                </a:solidFill>
                <a:cs typeface="+mj-cs"/>
              </a:rPr>
              <a:t>-- </a:t>
            </a:r>
            <a:r>
              <a:rPr lang="ar-SA" sz="2600" b="1" dirty="0">
                <a:solidFill>
                  <a:srgbClr val="FF0000"/>
                </a:solidFill>
                <a:cs typeface="+mj-cs"/>
              </a:rPr>
              <a:t>اذا اضطر الربان إلى تغيير السفينة كما لو أصبحت غير صالحة للملاحة </a:t>
            </a:r>
            <a:r>
              <a:rPr lang="ar-SA" sz="2600" b="1" dirty="0" smtClean="0">
                <a:solidFill>
                  <a:srgbClr val="FF0000"/>
                </a:solidFill>
                <a:cs typeface="+mj-cs"/>
              </a:rPr>
              <a:t>لسبب غير خطا المجهز او الربان ،</a:t>
            </a:r>
          </a:p>
          <a:p>
            <a:pPr>
              <a:lnSpc>
                <a:spcPct val="100000"/>
              </a:lnSpc>
            </a:pPr>
            <a:r>
              <a:rPr lang="ar-SA" sz="2600" b="1" dirty="0" smtClean="0">
                <a:solidFill>
                  <a:srgbClr val="00B050"/>
                </a:solidFill>
                <a:cs typeface="+mj-cs"/>
              </a:rPr>
              <a:t>-- او اذا اجاز عقد النقل للناقل تغيير السفينة .</a:t>
            </a:r>
            <a:endParaRPr lang="en-US" sz="2600" b="1" dirty="0">
              <a:solidFill>
                <a:srgbClr val="00B050"/>
              </a:solidFill>
              <a:cs typeface="+mj-cs"/>
            </a:endParaRPr>
          </a:p>
          <a:p>
            <a:pPr>
              <a:lnSpc>
                <a:spcPct val="100000"/>
              </a:lnSpc>
              <a:buNone/>
            </a:pPr>
            <a:endParaRPr lang="ar-SA" sz="2600" b="1" u="sng" dirty="0" smtClean="0">
              <a:solidFill>
                <a:srgbClr val="C00000"/>
              </a:solidFill>
              <a:cs typeface="+mj-cs"/>
            </a:endParaRPr>
          </a:p>
          <a:p>
            <a:pPr>
              <a:lnSpc>
                <a:spcPct val="100000"/>
              </a:lnSpc>
              <a:buNone/>
            </a:pPr>
            <a:r>
              <a:rPr lang="ar-SA" sz="2600" b="1" u="sng" dirty="0" smtClean="0">
                <a:solidFill>
                  <a:srgbClr val="C00000"/>
                </a:solidFill>
                <a:cs typeface="+mj-cs"/>
              </a:rPr>
              <a:t>وصول البضاعة:</a:t>
            </a:r>
            <a:endParaRPr lang="en-US" sz="2600" b="1" u="sng" dirty="0">
              <a:solidFill>
                <a:srgbClr val="C00000"/>
              </a:solidFill>
              <a:cs typeface="+mj-cs"/>
            </a:endParaRPr>
          </a:p>
          <a:p>
            <a:pPr>
              <a:lnSpc>
                <a:spcPct val="100000"/>
              </a:lnSpc>
            </a:pPr>
            <a:r>
              <a:rPr lang="ar-SA" sz="2600" b="1" dirty="0" smtClean="0">
                <a:solidFill>
                  <a:srgbClr val="7030A0"/>
                </a:solidFill>
                <a:cs typeface="+mj-cs"/>
              </a:rPr>
              <a:t>-- ينتهي </a:t>
            </a:r>
            <a:r>
              <a:rPr lang="ar-SA" sz="2600" b="1" dirty="0">
                <a:solidFill>
                  <a:srgbClr val="7030A0"/>
                </a:solidFill>
                <a:cs typeface="+mj-cs"/>
              </a:rPr>
              <a:t>النقل بوصول البضاعة إلى ميناء الوصول ، </a:t>
            </a:r>
            <a:endParaRPr lang="ar-SA" sz="2600" b="1" dirty="0" smtClean="0">
              <a:solidFill>
                <a:srgbClr val="7030A0"/>
              </a:solidFill>
              <a:cs typeface="+mj-cs"/>
            </a:endParaRPr>
          </a:p>
          <a:p>
            <a:pPr>
              <a:lnSpc>
                <a:spcPct val="100000"/>
              </a:lnSpc>
            </a:pPr>
            <a:r>
              <a:rPr lang="ar-SA" sz="2600" b="1" dirty="0" smtClean="0">
                <a:solidFill>
                  <a:srgbClr val="0070C0"/>
                </a:solidFill>
                <a:cs typeface="+mj-cs"/>
              </a:rPr>
              <a:t>--و </a:t>
            </a:r>
            <a:r>
              <a:rPr lang="ar-SA" sz="2600" b="1" dirty="0">
                <a:solidFill>
                  <a:srgbClr val="0070C0"/>
                </a:solidFill>
                <a:cs typeface="+mj-cs"/>
              </a:rPr>
              <a:t>يجوز أن ترسو السفينة بميناء اخر قريب </a:t>
            </a:r>
            <a:r>
              <a:rPr lang="ar-SA" sz="2600" b="1" dirty="0" smtClean="0">
                <a:solidFill>
                  <a:srgbClr val="0070C0"/>
                </a:solidFill>
                <a:cs typeface="+mj-cs"/>
              </a:rPr>
              <a:t>يمكن ان تصل اليه سالمة إذا </a:t>
            </a:r>
            <a:r>
              <a:rPr lang="ar-SA" sz="2600" b="1" dirty="0">
                <a:solidFill>
                  <a:srgbClr val="0070C0"/>
                </a:solidFill>
                <a:cs typeface="+mj-cs"/>
              </a:rPr>
              <a:t>تعذر الوصول إلى الميناء المتفق عليه </a:t>
            </a:r>
            <a:r>
              <a:rPr lang="ar-SA" sz="2600" b="1" dirty="0" smtClean="0">
                <a:solidFill>
                  <a:srgbClr val="0070C0"/>
                </a:solidFill>
                <a:cs typeface="+mj-cs"/>
              </a:rPr>
              <a:t>بسبب قوة قاهرة كحرب او حصار حربي او وباء او اضراب عمالي .</a:t>
            </a:r>
          </a:p>
          <a:p>
            <a:pPr>
              <a:lnSpc>
                <a:spcPct val="100000"/>
              </a:lnSpc>
            </a:pPr>
            <a:r>
              <a:rPr lang="ar-SA" sz="2600" b="1" dirty="0" smtClean="0">
                <a:solidFill>
                  <a:schemeClr val="accent2">
                    <a:lumMod val="75000"/>
                  </a:schemeClr>
                </a:solidFill>
                <a:cs typeface="+mj-cs"/>
              </a:rPr>
              <a:t>-- و </a:t>
            </a:r>
            <a:r>
              <a:rPr lang="ar-SA" sz="2600" b="1" dirty="0">
                <a:solidFill>
                  <a:schemeClr val="accent2">
                    <a:lumMod val="75000"/>
                  </a:schemeClr>
                </a:solidFill>
                <a:cs typeface="+mj-cs"/>
              </a:rPr>
              <a:t>من الممكن أن يحدد الشاحن ميناء أخر للوصول أثناء الرحلة خلاف الميناء المتفق عليه إذا اشترط ذلك في العقد </a:t>
            </a:r>
            <a:r>
              <a:rPr lang="ar-SA" sz="2600" b="1" dirty="0" smtClean="0">
                <a:solidFill>
                  <a:schemeClr val="accent2">
                    <a:lumMod val="75000"/>
                  </a:schemeClr>
                </a:solidFill>
                <a:cs typeface="+mj-cs"/>
              </a:rPr>
              <a:t>.</a:t>
            </a:r>
            <a:endParaRPr lang="en-US" sz="2600" b="1" dirty="0">
              <a:solidFill>
                <a:schemeClr val="accent2">
                  <a:lumMod val="75000"/>
                </a:schemeClr>
              </a:solidFill>
              <a:cs typeface="+mj-cs"/>
            </a:endParaRPr>
          </a:p>
        </p:txBody>
      </p:sp>
    </p:spTree>
    <p:extLst>
      <p:ext uri="{BB962C8B-B14F-4D97-AF65-F5344CB8AC3E}">
        <p14:creationId xmlns:p14="http://schemas.microsoft.com/office/powerpoint/2010/main" val="124516193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583095"/>
          </a:xfrm>
        </p:spPr>
        <p:txBody>
          <a:bodyPr>
            <a:noAutofit/>
          </a:bodyPr>
          <a:lstStyle/>
          <a:p>
            <a:pPr algn="ctr"/>
            <a:r>
              <a:rPr lang="ar-SA" dirty="0" smtClean="0">
                <a:solidFill>
                  <a:srgbClr val="C00000"/>
                </a:solidFill>
                <a:latin typeface="Andalus" panose="02020603050405020304" pitchFamily="18" charset="-78"/>
                <a:cs typeface="Andalus" panose="02020603050405020304" pitchFamily="18" charset="-78"/>
              </a:rPr>
              <a:t>التفريغ</a:t>
            </a:r>
            <a:endParaRPr lang="ar-SA"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0" y="569843"/>
            <a:ext cx="12063730" cy="5711687"/>
          </a:xfrm>
        </p:spPr>
        <p:txBody>
          <a:bodyPr>
            <a:noAutofit/>
          </a:bodyPr>
          <a:lstStyle/>
          <a:p>
            <a:pPr>
              <a:buNone/>
            </a:pPr>
            <a:r>
              <a:rPr lang="ar-SA" sz="3000" b="1" dirty="0" smtClean="0">
                <a:solidFill>
                  <a:srgbClr val="0070C0"/>
                </a:solidFill>
              </a:rPr>
              <a:t>هو </a:t>
            </a:r>
            <a:r>
              <a:rPr lang="ar-SA" sz="3000" b="1" dirty="0">
                <a:solidFill>
                  <a:srgbClr val="0070C0"/>
                </a:solidFill>
              </a:rPr>
              <a:t>إخراج البضاعة من السفينة ووضعها على رصيف الميناء أو في عائمات تحملها إلى الرصيف </a:t>
            </a:r>
            <a:r>
              <a:rPr lang="ar-SA" sz="3000" b="1" dirty="0" smtClean="0">
                <a:solidFill>
                  <a:srgbClr val="0070C0"/>
                </a:solidFill>
              </a:rPr>
              <a:t>.</a:t>
            </a:r>
          </a:p>
          <a:p>
            <a:pPr>
              <a:buNone/>
            </a:pPr>
            <a:r>
              <a:rPr lang="ar-SA" sz="3000" b="1" dirty="0" smtClean="0">
                <a:solidFill>
                  <a:srgbClr val="FF0000"/>
                </a:solidFill>
              </a:rPr>
              <a:t>-- ويقع </a:t>
            </a:r>
            <a:r>
              <a:rPr lang="ar-SA" sz="3000" b="1" dirty="0">
                <a:solidFill>
                  <a:srgbClr val="FF0000"/>
                </a:solidFill>
              </a:rPr>
              <a:t>التفريغ على الناقل ما لم يتم الاتفاق على غير ذلك . </a:t>
            </a:r>
            <a:endParaRPr lang="ar-SA" sz="3000" b="1" dirty="0" smtClean="0">
              <a:solidFill>
                <a:srgbClr val="FF0000"/>
              </a:solidFill>
            </a:endParaRPr>
          </a:p>
          <a:p>
            <a:pPr>
              <a:buNone/>
            </a:pPr>
            <a:r>
              <a:rPr lang="ar-SA" sz="3000" b="1" dirty="0" smtClean="0">
                <a:solidFill>
                  <a:srgbClr val="7030A0"/>
                </a:solidFill>
              </a:rPr>
              <a:t>-- و </a:t>
            </a:r>
            <a:r>
              <a:rPr lang="ar-SA" sz="3000" b="1" dirty="0">
                <a:solidFill>
                  <a:srgbClr val="7030A0"/>
                </a:solidFill>
              </a:rPr>
              <a:t>التفريغ عملية مادية وهو غير التسليم الذي يعد عملية قانونية ينتهي بها تنفيذ عقد الناقل </a:t>
            </a:r>
            <a:r>
              <a:rPr lang="ar-SA" sz="3000" b="1" dirty="0"/>
              <a:t>، </a:t>
            </a:r>
            <a:endParaRPr lang="ar-SA" sz="3000" b="1" dirty="0" smtClean="0"/>
          </a:p>
          <a:p>
            <a:pPr>
              <a:buNone/>
            </a:pPr>
            <a:r>
              <a:rPr lang="ar-SA" sz="3000" b="1" dirty="0" smtClean="0">
                <a:solidFill>
                  <a:schemeClr val="accent2">
                    <a:lumMod val="75000"/>
                  </a:schemeClr>
                </a:solidFill>
              </a:rPr>
              <a:t>-- وتحدث </a:t>
            </a:r>
            <a:r>
              <a:rPr lang="ar-SA" sz="3000" b="1" dirty="0">
                <a:solidFill>
                  <a:schemeClr val="accent2">
                    <a:lumMod val="75000"/>
                  </a:schemeClr>
                </a:solidFill>
              </a:rPr>
              <a:t>بعد عملية التفريغ عملية التحقق من مقدار البضاعة وحالتها و خاصة إذا كانت الأجرة مستحقة بحسب كمية البضاعة في ميناء الوصول وعادة يشترط الناقل أن تتم عملية التحقق من البضاعة وهي على ظهر السفينة </a:t>
            </a:r>
            <a:endParaRPr lang="ar-SA" sz="3000" b="1" dirty="0" smtClean="0">
              <a:solidFill>
                <a:schemeClr val="accent2">
                  <a:lumMod val="75000"/>
                </a:schemeClr>
              </a:solidFill>
            </a:endParaRPr>
          </a:p>
          <a:p>
            <a:pPr>
              <a:buNone/>
            </a:pPr>
            <a:r>
              <a:rPr lang="ar-SA" sz="3000" b="1" dirty="0" smtClean="0">
                <a:solidFill>
                  <a:srgbClr val="00B050"/>
                </a:solidFill>
              </a:rPr>
              <a:t>-- واذا </a:t>
            </a:r>
            <a:r>
              <a:rPr lang="ar-SA" sz="3000" b="1" dirty="0">
                <a:solidFill>
                  <a:srgbClr val="00B050"/>
                </a:solidFill>
              </a:rPr>
              <a:t>لم يلتزم الناقل بالتفريغ ولم يتقدم المرسل إليه لاستلام البضاعة يقوم الربان بتفريغها وإيداعها أحد المخازن </a:t>
            </a:r>
            <a:endParaRPr lang="ar-SA" sz="3000" b="1" dirty="0" smtClean="0">
              <a:solidFill>
                <a:srgbClr val="00B050"/>
              </a:solidFill>
            </a:endParaRPr>
          </a:p>
          <a:p>
            <a:pPr>
              <a:buNone/>
            </a:pPr>
            <a:r>
              <a:rPr lang="ar-SA" sz="3000" b="1" dirty="0" smtClean="0">
                <a:solidFill>
                  <a:srgbClr val="0070C0"/>
                </a:solidFill>
              </a:rPr>
              <a:t>-- و </a:t>
            </a:r>
            <a:r>
              <a:rPr lang="ar-SA" sz="3000" b="1" dirty="0">
                <a:solidFill>
                  <a:srgbClr val="0070C0"/>
                </a:solidFill>
              </a:rPr>
              <a:t>يتحمل المرسل إليه مصروفات التفريغ و الإيداع مع بقاء الناقل مسؤولاً عن سلامة البضائع حتى يستلمها المرسل إليه </a:t>
            </a:r>
            <a:endParaRPr lang="ar-SA" sz="3000" b="1" dirty="0" smtClean="0">
              <a:solidFill>
                <a:srgbClr val="0070C0"/>
              </a:solidFill>
            </a:endParaRPr>
          </a:p>
          <a:p>
            <a:endParaRPr lang="ar-SA" sz="3000" b="1" dirty="0"/>
          </a:p>
        </p:txBody>
      </p:sp>
    </p:spTree>
    <p:extLst>
      <p:ext uri="{BB962C8B-B14F-4D97-AF65-F5344CB8AC3E}">
        <p14:creationId xmlns:p14="http://schemas.microsoft.com/office/powerpoint/2010/main" val="151026009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583095"/>
          </a:xfrm>
        </p:spPr>
        <p:txBody>
          <a:bodyPr>
            <a:noAutofit/>
          </a:bodyPr>
          <a:lstStyle/>
          <a:p>
            <a:pPr algn="ctr"/>
            <a:r>
              <a:rPr lang="ar-SA" dirty="0" smtClean="0">
                <a:solidFill>
                  <a:srgbClr val="C00000"/>
                </a:solidFill>
                <a:latin typeface="Andalus" panose="02020603050405020304" pitchFamily="18" charset="-78"/>
                <a:cs typeface="Andalus" panose="02020603050405020304" pitchFamily="18" charset="-78"/>
              </a:rPr>
              <a:t>التفريغ</a:t>
            </a:r>
            <a:endParaRPr lang="ar-SA"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0" y="569843"/>
            <a:ext cx="12063730" cy="5711687"/>
          </a:xfrm>
        </p:spPr>
        <p:txBody>
          <a:bodyPr>
            <a:noAutofit/>
          </a:bodyPr>
          <a:lstStyle/>
          <a:p>
            <a:pPr>
              <a:buNone/>
            </a:pPr>
            <a:r>
              <a:rPr lang="ar-SA" sz="4000" b="1" dirty="0" smtClean="0">
                <a:solidFill>
                  <a:srgbClr val="FF0000"/>
                </a:solidFill>
              </a:rPr>
              <a:t>-- و </a:t>
            </a:r>
            <a:r>
              <a:rPr lang="ar-SA" sz="4000" b="1" dirty="0">
                <a:solidFill>
                  <a:srgbClr val="FF0000"/>
                </a:solidFill>
              </a:rPr>
              <a:t>إذا أدرج الناقل شرط التسليم تحت الروافع أي على ظهر السفينة فهو لا يسأل عن الأضرار التي تحلق البضائع أثناء تفريغها بمعرفة المرسل إليه </a:t>
            </a:r>
            <a:r>
              <a:rPr lang="ar-SA" sz="4000" b="1" dirty="0" smtClean="0">
                <a:solidFill>
                  <a:srgbClr val="FF0000"/>
                </a:solidFill>
              </a:rPr>
              <a:t>.</a:t>
            </a:r>
          </a:p>
          <a:p>
            <a:pPr>
              <a:buNone/>
            </a:pPr>
            <a:r>
              <a:rPr lang="ar-SA" sz="4000" b="1" dirty="0" smtClean="0">
                <a:solidFill>
                  <a:srgbClr val="7030A0"/>
                </a:solidFill>
              </a:rPr>
              <a:t>-- قد يتضمن عقد النقل </a:t>
            </a:r>
            <a:r>
              <a:rPr lang="ar-SA" sz="4000" b="1" u="sng" dirty="0" smtClean="0">
                <a:solidFill>
                  <a:srgbClr val="7030A0"/>
                </a:solidFill>
              </a:rPr>
              <a:t>شرط التفريغ التلقائي : </a:t>
            </a:r>
            <a:r>
              <a:rPr lang="ar-SA" sz="4000" b="1" dirty="0" smtClean="0">
                <a:solidFill>
                  <a:schemeClr val="accent2">
                    <a:lumMod val="75000"/>
                  </a:schemeClr>
                </a:solidFill>
              </a:rPr>
              <a:t>الذي بمقتضاه يكون للربان ان يتعاقد مع مقاول للتفريغ لحساب المرسل اليه، فيسأل المقاول في مواجهة المرسل اليه وتنتهي مسؤولية الناقل بمجرد تعاقده مع المقاول </a:t>
            </a:r>
          </a:p>
          <a:p>
            <a:pPr>
              <a:buNone/>
            </a:pPr>
            <a:r>
              <a:rPr lang="ar-SA" sz="4000" b="1" dirty="0" smtClean="0">
                <a:solidFill>
                  <a:srgbClr val="00B050"/>
                </a:solidFill>
              </a:rPr>
              <a:t>-- تنطبق على التفريغ القواعد السابقة بشأن ميعاد الشحن ومقابل التأخير ومكافأة الاسراع عندما يكون النتفريغ على عاتق المرسل اليه بشرط في عقد النقل .</a:t>
            </a:r>
          </a:p>
          <a:p>
            <a:endParaRPr lang="ar-SA" sz="4000" b="1" dirty="0"/>
          </a:p>
        </p:txBody>
      </p:sp>
    </p:spTree>
    <p:extLst>
      <p:ext uri="{BB962C8B-B14F-4D97-AF65-F5344CB8AC3E}">
        <p14:creationId xmlns:p14="http://schemas.microsoft.com/office/powerpoint/2010/main" val="151026009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4271" y="1"/>
            <a:ext cx="10058400" cy="583096"/>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التسليم </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38539" y="530087"/>
            <a:ext cx="11714922" cy="5804452"/>
          </a:xfrm>
        </p:spPr>
        <p:txBody>
          <a:bodyPr>
            <a:noAutofit/>
          </a:bodyPr>
          <a:lstStyle/>
          <a:p>
            <a:pPr>
              <a:lnSpc>
                <a:spcPct val="100000"/>
              </a:lnSpc>
              <a:spcAft>
                <a:spcPts val="800"/>
              </a:spcAft>
            </a:pPr>
            <a:r>
              <a:rPr lang="ar-SA" sz="2400" b="1" dirty="0">
                <a:solidFill>
                  <a:srgbClr val="C00000"/>
                </a:solidFill>
                <a:latin typeface="Calibri" panose="020F0502020204030204" pitchFamily="34" charset="0"/>
                <a:ea typeface="Calibri" panose="020F0502020204030204" pitchFamily="34" charset="0"/>
              </a:rPr>
              <a:t>هو عملية قانونية ينتهي بها تنفيذ عقد النقل , ويلتزم الناقل بالتسليم أي وضع البضاعة تحت تصرف المرسل إليه في ميناء الوصول , ولا ينقضي هذا الالتزام إلا بالتسليم </a:t>
            </a:r>
            <a:r>
              <a:rPr lang="ar-SA" sz="2400" b="1" dirty="0" smtClean="0">
                <a:solidFill>
                  <a:srgbClr val="C00000"/>
                </a:solidFill>
                <a:latin typeface="Calibri" panose="020F0502020204030204" pitchFamily="34" charset="0"/>
                <a:ea typeface="Calibri" panose="020F0502020204030204" pitchFamily="34" charset="0"/>
              </a:rPr>
              <a:t>.</a:t>
            </a:r>
          </a:p>
          <a:p>
            <a:pPr>
              <a:lnSpc>
                <a:spcPct val="100000"/>
              </a:lnSpc>
              <a:spcAft>
                <a:spcPts val="800"/>
              </a:spcAft>
            </a:pPr>
            <a:r>
              <a:rPr lang="ar-SA" sz="2800" b="1" u="sng" dirty="0" smtClean="0">
                <a:solidFill>
                  <a:srgbClr val="002060"/>
                </a:solidFill>
                <a:latin typeface="Calibri" panose="020F0502020204030204" pitchFamily="34" charset="0"/>
                <a:ea typeface="Calibri" panose="020F0502020204030204" pitchFamily="34" charset="0"/>
                <a:cs typeface="Arial" panose="020B0604020202020204" pitchFamily="34" charset="0"/>
              </a:rPr>
              <a:t>وقت التفريغ :</a:t>
            </a:r>
            <a:endParaRPr lang="en-US" sz="2800" b="1" u="sng" dirty="0">
              <a:solidFill>
                <a:srgbClr val="00206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spcAft>
                <a:spcPts val="800"/>
              </a:spcAft>
              <a:buNone/>
            </a:pPr>
            <a:r>
              <a:rPr lang="ar-SA" sz="2400" b="1" dirty="0" smtClean="0">
                <a:solidFill>
                  <a:srgbClr val="00B050"/>
                </a:solidFill>
                <a:latin typeface="Calibri" panose="020F0502020204030204" pitchFamily="34" charset="0"/>
                <a:ea typeface="Calibri" panose="020F0502020204030204" pitchFamily="34" charset="0"/>
              </a:rPr>
              <a:t>-- قد </a:t>
            </a:r>
            <a:r>
              <a:rPr lang="ar-SA" sz="2400" b="1" dirty="0">
                <a:solidFill>
                  <a:srgbClr val="00B050"/>
                </a:solidFill>
                <a:latin typeface="Calibri" panose="020F0502020204030204" pitchFamily="34" charset="0"/>
                <a:ea typeface="Calibri" panose="020F0502020204030204" pitchFamily="34" charset="0"/>
              </a:rPr>
              <a:t>يتم التفريغ والتسليم في وقت واحد </a:t>
            </a:r>
            <a:r>
              <a:rPr lang="ar-SA" sz="2400" b="1" dirty="0" smtClean="0">
                <a:solidFill>
                  <a:srgbClr val="00B050"/>
                </a:solidFill>
                <a:latin typeface="Calibri" panose="020F0502020204030204" pitchFamily="34" charset="0"/>
                <a:ea typeface="Calibri" panose="020F0502020204030204" pitchFamily="34" charset="0"/>
              </a:rPr>
              <a:t>اذا تضمن سند الشحن شرط التفريغ التلقائي الذي يتعاقد معه الربان لحساب المرسل اليه في استلام البضاعة .</a:t>
            </a:r>
            <a:endParaRPr lang="ar-SA" sz="2400" b="1" dirty="0">
              <a:solidFill>
                <a:srgbClr val="00B050"/>
              </a:solidFill>
              <a:latin typeface="Calibri" panose="020F0502020204030204" pitchFamily="34" charset="0"/>
              <a:ea typeface="Calibri" panose="020F0502020204030204" pitchFamily="34" charset="0"/>
            </a:endParaRPr>
          </a:p>
          <a:p>
            <a:pPr>
              <a:lnSpc>
                <a:spcPct val="100000"/>
              </a:lnSpc>
              <a:spcAft>
                <a:spcPts val="800"/>
              </a:spcAft>
              <a:buNone/>
            </a:pPr>
            <a:r>
              <a:rPr lang="ar-SA" sz="2400" b="1" dirty="0" smtClean="0">
                <a:solidFill>
                  <a:srgbClr val="0070C0"/>
                </a:solidFill>
                <a:latin typeface="Calibri" panose="020F0502020204030204" pitchFamily="34" charset="0"/>
                <a:ea typeface="Calibri" panose="020F0502020204030204" pitchFamily="34" charset="0"/>
              </a:rPr>
              <a:t>-- قد </a:t>
            </a:r>
            <a:r>
              <a:rPr lang="ar-SA" sz="2400" b="1" dirty="0">
                <a:solidFill>
                  <a:srgbClr val="0070C0"/>
                </a:solidFill>
                <a:latin typeface="Calibri" panose="020F0502020204030204" pitchFamily="34" charset="0"/>
                <a:ea typeface="Calibri" panose="020F0502020204030204" pitchFamily="34" charset="0"/>
              </a:rPr>
              <a:t>يكون التفريغ لاحقا للتسليم </a:t>
            </a:r>
            <a:r>
              <a:rPr lang="ar-SA" sz="2400" b="1" dirty="0" smtClean="0">
                <a:solidFill>
                  <a:srgbClr val="0070C0"/>
                </a:solidFill>
                <a:latin typeface="Calibri" panose="020F0502020204030204" pitchFamily="34" charset="0"/>
                <a:ea typeface="Calibri" panose="020F0502020204030204" pitchFamily="34" charset="0"/>
              </a:rPr>
              <a:t> كما في حالة شرط التسليم تحت الروافع على ظهر السفينة .</a:t>
            </a:r>
          </a:p>
          <a:p>
            <a:pPr>
              <a:lnSpc>
                <a:spcPct val="100000"/>
              </a:lnSpc>
              <a:spcAft>
                <a:spcPts val="800"/>
              </a:spcAft>
              <a:buNone/>
            </a:pPr>
            <a:r>
              <a:rPr lang="ar-SA" sz="2400" b="1" dirty="0" smtClean="0">
                <a:solidFill>
                  <a:srgbClr val="7030A0"/>
                </a:solidFill>
                <a:latin typeface="Calibri" panose="020F0502020204030204" pitchFamily="34" charset="0"/>
                <a:ea typeface="Calibri" panose="020F0502020204030204" pitchFamily="34" charset="0"/>
              </a:rPr>
              <a:t>-- قد يكون التسليم لاحقا على التفريغ اذا كان التفريغ على عاتق الناقل .</a:t>
            </a:r>
            <a:endParaRPr lang="ar-SA" sz="2400" b="1" dirty="0">
              <a:solidFill>
                <a:srgbClr val="7030A0"/>
              </a:solidFill>
              <a:latin typeface="Calibri" panose="020F0502020204030204" pitchFamily="34" charset="0"/>
              <a:ea typeface="Calibri" panose="020F0502020204030204" pitchFamily="34" charset="0"/>
            </a:endParaRPr>
          </a:p>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r>
              <a:rPr lang="ar-SA" sz="3200" b="1" u="sng" dirty="0" smtClean="0">
                <a:solidFill>
                  <a:schemeClr val="accent2">
                    <a:lumMod val="75000"/>
                  </a:schemeClr>
                </a:solidFill>
                <a:latin typeface="Calibri" panose="020F0502020204030204" pitchFamily="34" charset="0"/>
                <a:ea typeface="Calibri" panose="020F0502020204030204" pitchFamily="34" charset="0"/>
              </a:rPr>
              <a:t>على </a:t>
            </a:r>
            <a:r>
              <a:rPr lang="ar-SA" sz="3200" b="1" u="sng" dirty="0">
                <a:solidFill>
                  <a:schemeClr val="accent2">
                    <a:lumMod val="75000"/>
                  </a:schemeClr>
                </a:solidFill>
                <a:latin typeface="Calibri" panose="020F0502020204030204" pitchFamily="34" charset="0"/>
                <a:ea typeface="Calibri" panose="020F0502020204030204" pitchFamily="34" charset="0"/>
              </a:rPr>
              <a:t>الربان تسليم البضاعة إلى حامل سند الشحن </a:t>
            </a:r>
            <a:r>
              <a:rPr lang="ar-SA" sz="3200" b="1" u="sng" dirty="0" smtClean="0">
                <a:solidFill>
                  <a:schemeClr val="accent2">
                    <a:lumMod val="75000"/>
                  </a:schemeClr>
                </a:solidFill>
                <a:latin typeface="Calibri" panose="020F0502020204030204" pitchFamily="34" charset="0"/>
                <a:ea typeface="Calibri" panose="020F0502020204030204" pitchFamily="34" charset="0"/>
              </a:rPr>
              <a:t>:</a:t>
            </a:r>
          </a:p>
          <a:p>
            <a:pPr>
              <a:lnSpc>
                <a:spcPct val="100000"/>
              </a:lnSpc>
              <a:spcAft>
                <a:spcPts val="800"/>
              </a:spcAft>
              <a:buNone/>
            </a:pPr>
            <a:r>
              <a:rPr lang="ar-SA" sz="2400" b="1" dirty="0" smtClean="0">
                <a:solidFill>
                  <a:srgbClr val="00B050"/>
                </a:solidFill>
                <a:latin typeface="Calibri" panose="020F0502020204030204" pitchFamily="34" charset="0"/>
                <a:ea typeface="Calibri" panose="020F0502020204030204" pitchFamily="34" charset="0"/>
              </a:rPr>
              <a:t>اولا :  </a:t>
            </a:r>
            <a:r>
              <a:rPr lang="ar-SA" sz="2400" b="1" dirty="0">
                <a:solidFill>
                  <a:srgbClr val="00B050"/>
                </a:solidFill>
                <a:latin typeface="Calibri" panose="020F0502020204030204" pitchFamily="34" charset="0"/>
                <a:ea typeface="Calibri" panose="020F0502020204030204" pitchFamily="34" charset="0"/>
              </a:rPr>
              <a:t>فإذا كان السند اسميا تسلم البضاعة للشخص الوارد اسمه في السند أو لمن حوِل إليه السند حوالة صحيحة باتباع إجراءات حوالة الحق .</a:t>
            </a:r>
            <a:endParaRPr lang="en-US" sz="2400" b="1" dirty="0">
              <a:solidFill>
                <a:srgbClr val="00B05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endParaRPr lang="ar-SA" sz="2400" b="1" dirty="0">
              <a:solidFill>
                <a:schemeClr val="tx1"/>
              </a:solidFill>
            </a:endParaRPr>
          </a:p>
        </p:txBody>
      </p:sp>
    </p:spTree>
    <p:extLst>
      <p:ext uri="{BB962C8B-B14F-4D97-AF65-F5344CB8AC3E}">
        <p14:creationId xmlns:p14="http://schemas.microsoft.com/office/powerpoint/2010/main" val="147740623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4271" y="0"/>
            <a:ext cx="10058400" cy="742121"/>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التسليم </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72278" y="808383"/>
            <a:ext cx="11834192" cy="5526156"/>
          </a:xfrm>
        </p:spPr>
        <p:txBody>
          <a:bodyPr>
            <a:noAutofit/>
          </a:bodyPr>
          <a:lstStyle/>
          <a:p>
            <a:pPr>
              <a:lnSpc>
                <a:spcPct val="100000"/>
              </a:lnSpc>
              <a:spcAft>
                <a:spcPts val="800"/>
              </a:spcAft>
            </a:pPr>
            <a:r>
              <a:rPr lang="ar-SA" sz="3200" b="1" dirty="0" smtClean="0">
                <a:solidFill>
                  <a:schemeClr val="accent2">
                    <a:lumMod val="75000"/>
                  </a:schemeClr>
                </a:solidFill>
                <a:latin typeface="Calibri" panose="020F0502020204030204" pitchFamily="34" charset="0"/>
                <a:ea typeface="Calibri" panose="020F0502020204030204" pitchFamily="34" charset="0"/>
              </a:rPr>
              <a:t>ثانيا : إذا </a:t>
            </a:r>
            <a:r>
              <a:rPr lang="ar-SA" sz="3200" b="1" dirty="0">
                <a:solidFill>
                  <a:schemeClr val="accent2">
                    <a:lumMod val="75000"/>
                  </a:schemeClr>
                </a:solidFill>
                <a:latin typeface="Calibri" panose="020F0502020204030204" pitchFamily="34" charset="0"/>
                <a:ea typeface="Calibri" panose="020F0502020204030204" pitchFamily="34" charset="0"/>
              </a:rPr>
              <a:t>كان السند ا</a:t>
            </a:r>
            <a:r>
              <a:rPr lang="ar-SA" sz="3200" b="1" dirty="0" smtClean="0">
                <a:solidFill>
                  <a:schemeClr val="accent2">
                    <a:lumMod val="75000"/>
                  </a:schemeClr>
                </a:solidFill>
                <a:latin typeface="Calibri" panose="020F0502020204030204" pitchFamily="34" charset="0"/>
                <a:ea typeface="Calibri" panose="020F0502020204030204" pitchFamily="34" charset="0"/>
              </a:rPr>
              <a:t>ذنيا </a:t>
            </a:r>
            <a:r>
              <a:rPr lang="ar-SA" sz="3200" b="1" dirty="0">
                <a:solidFill>
                  <a:schemeClr val="accent2">
                    <a:lumMod val="75000"/>
                  </a:schemeClr>
                </a:solidFill>
                <a:latin typeface="Calibri" panose="020F0502020204030204" pitchFamily="34" charset="0"/>
                <a:ea typeface="Calibri" panose="020F0502020204030204" pitchFamily="34" charset="0"/>
              </a:rPr>
              <a:t>تسلم البضاعة لمن اقترن شرط الأمر باسمه أو لمن ظهر إليه السند بعد التحقق من صحة التظهيرات وتسلسها </a:t>
            </a:r>
            <a:r>
              <a:rPr lang="ar-SA" sz="3200" b="1" dirty="0" smtClean="0">
                <a:solidFill>
                  <a:schemeClr val="accent2">
                    <a:lumMod val="75000"/>
                  </a:schemeClr>
                </a:solidFill>
                <a:latin typeface="Calibri" panose="020F0502020204030204" pitchFamily="34" charset="0"/>
                <a:ea typeface="Calibri" panose="020F0502020204030204" pitchFamily="34" charset="0"/>
              </a:rPr>
              <a:t>.</a:t>
            </a:r>
            <a:endParaRPr lang="ar-SA" sz="3200" b="1" dirty="0">
              <a:solidFill>
                <a:schemeClr val="accent2">
                  <a:lumMod val="75000"/>
                </a:schemeClr>
              </a:solidFill>
              <a:latin typeface="Calibri" panose="020F0502020204030204" pitchFamily="34" charset="0"/>
              <a:ea typeface="Calibri" panose="020F0502020204030204" pitchFamily="34" charset="0"/>
            </a:endParaRPr>
          </a:p>
          <a:p>
            <a:pPr>
              <a:lnSpc>
                <a:spcPct val="100000"/>
              </a:lnSpc>
              <a:spcAft>
                <a:spcPts val="800"/>
              </a:spcAft>
              <a:buNone/>
            </a:pPr>
            <a:r>
              <a:rPr lang="ar-SA" sz="3200" b="1" dirty="0" smtClean="0">
                <a:solidFill>
                  <a:srgbClr val="00B050"/>
                </a:solidFill>
                <a:latin typeface="Calibri" panose="020F0502020204030204" pitchFamily="34" charset="0"/>
                <a:ea typeface="Calibri" panose="020F0502020204030204" pitchFamily="34" charset="0"/>
              </a:rPr>
              <a:t>ثالثا : إذا كان السند لحاملة تسلم البضاعة لمن يتقدم بالسند , وعلى الربان التأكد من شخصية مستلم البضاعة لأن تسلمها لمن ليس له الحق فيها لا يعفيه من المسؤولية , </a:t>
            </a:r>
          </a:p>
          <a:p>
            <a:pPr>
              <a:lnSpc>
                <a:spcPct val="100000"/>
              </a:lnSpc>
              <a:spcAft>
                <a:spcPts val="800"/>
              </a:spcAft>
              <a:buNone/>
            </a:pPr>
            <a:r>
              <a:rPr lang="ar-SA" sz="3200" b="1" dirty="0" smtClean="0">
                <a:solidFill>
                  <a:srgbClr val="FF0000"/>
                </a:solidFill>
                <a:latin typeface="Calibri" panose="020F0502020204030204" pitchFamily="34" charset="0"/>
                <a:ea typeface="Calibri" panose="020F0502020204030204" pitchFamily="34" charset="0"/>
              </a:rPr>
              <a:t>وإذا لم يصل سند الشحن للمرسل إليه أو فقد السند تسلم البضاعة إلى من يقدم خطاب ضمان صادر من أحد البنوك .</a:t>
            </a:r>
            <a:endParaRPr lang="en-US" sz="3200" b="1" dirty="0" smtClean="0">
              <a:solidFill>
                <a:srgbClr val="FF000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pPr>
            <a:r>
              <a:rPr lang="ar-SA" sz="3200" b="1" dirty="0" smtClean="0">
                <a:solidFill>
                  <a:srgbClr val="002060"/>
                </a:solidFill>
              </a:rPr>
              <a:t>ويؤسس حق المرسل اليه في استلام البضاعة رغم انه ليس طرفا في عقد النقل على انه يعتبر  منذ حيازته لسند الشحن مالكا للبضائع المشحونة او على الاقل حائزا لها لان سند الشحن يمثل البضاعة .</a:t>
            </a:r>
            <a:endParaRPr lang="ar-SA" sz="3200" b="1" dirty="0">
              <a:solidFill>
                <a:srgbClr val="002060"/>
              </a:solidFill>
            </a:endParaRPr>
          </a:p>
        </p:txBody>
      </p:sp>
    </p:spTree>
    <p:extLst>
      <p:ext uri="{BB962C8B-B14F-4D97-AF65-F5344CB8AC3E}">
        <p14:creationId xmlns:p14="http://schemas.microsoft.com/office/powerpoint/2010/main" val="14774062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98880" y="1"/>
            <a:ext cx="10058400" cy="940904"/>
          </a:xfrm>
        </p:spPr>
        <p:txBody>
          <a:bodyPr>
            <a:normAutofit/>
          </a:bodyPr>
          <a:lstStyle/>
          <a:p>
            <a:pPr algn="ctr"/>
            <a:r>
              <a:rPr lang="ar-SA" sz="5400" dirty="0" smtClean="0">
                <a:solidFill>
                  <a:srgbClr val="C00000"/>
                </a:solidFill>
                <a:latin typeface="Andalus" panose="02020603050405020304" pitchFamily="18" charset="-78"/>
                <a:cs typeface="Andalus" panose="02020603050405020304" pitchFamily="18" charset="-78"/>
              </a:rPr>
              <a:t>نقل البضائع وفقاً لأحكام نظام المحكمة التجارية</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98783" y="887895"/>
            <a:ext cx="11794433" cy="5420139"/>
          </a:xfrm>
        </p:spPr>
        <p:txBody>
          <a:bodyPr>
            <a:normAutofit/>
          </a:bodyPr>
          <a:lstStyle/>
          <a:p>
            <a:pPr>
              <a:buFont typeface="Wingdings" panose="05000000000000000000" pitchFamily="2" charset="2"/>
              <a:buChar char="v"/>
            </a:pPr>
            <a:r>
              <a:rPr lang="ar-SA" sz="2800" b="1" u="sng" dirty="0">
                <a:solidFill>
                  <a:srgbClr val="C00000"/>
                </a:solidFill>
              </a:rPr>
              <a:t>عقد النقل البحري هو :</a:t>
            </a:r>
            <a:r>
              <a:rPr lang="ar-SA" sz="2800" b="1" dirty="0"/>
              <a:t/>
            </a:r>
            <a:br>
              <a:rPr lang="ar-SA" sz="2800" b="1" dirty="0"/>
            </a:br>
            <a:r>
              <a:rPr lang="ar-SA" sz="2800" b="1" dirty="0">
                <a:solidFill>
                  <a:srgbClr val="0070C0"/>
                </a:solidFill>
              </a:rPr>
              <a:t>عقد بمقتضاه يلتزم الناقل بأن </a:t>
            </a:r>
            <a:r>
              <a:rPr lang="ar-SA" sz="2800" b="1" dirty="0" smtClean="0">
                <a:solidFill>
                  <a:srgbClr val="0070C0"/>
                </a:solidFill>
              </a:rPr>
              <a:t>ينقل </a:t>
            </a:r>
            <a:r>
              <a:rPr lang="ar-SA" sz="2800" b="1" dirty="0">
                <a:solidFill>
                  <a:srgbClr val="0070C0"/>
                </a:solidFill>
              </a:rPr>
              <a:t>بضاعة من مكان </a:t>
            </a:r>
            <a:r>
              <a:rPr lang="ar-SA" sz="2800" b="1" dirty="0" smtClean="0">
                <a:solidFill>
                  <a:srgbClr val="0070C0"/>
                </a:solidFill>
              </a:rPr>
              <a:t>إلى </a:t>
            </a:r>
            <a:r>
              <a:rPr lang="ar-SA" sz="2800" b="1" dirty="0">
                <a:solidFill>
                  <a:srgbClr val="0070C0"/>
                </a:solidFill>
              </a:rPr>
              <a:t>اخر عن طريف البحر لحساب الشاحن لقاء أجر محدد </a:t>
            </a:r>
            <a:r>
              <a:rPr lang="ar-SA" sz="2800" b="1" dirty="0" smtClean="0">
                <a:solidFill>
                  <a:srgbClr val="0070C0"/>
                </a:solidFill>
              </a:rPr>
              <a:t>.</a:t>
            </a:r>
          </a:p>
          <a:p>
            <a:pPr>
              <a:buFont typeface="Wingdings" panose="05000000000000000000" pitchFamily="2" charset="2"/>
              <a:buChar char="v"/>
            </a:pPr>
            <a:r>
              <a:rPr lang="ar-SA" sz="2800" b="1" u="sng" dirty="0" smtClean="0">
                <a:solidFill>
                  <a:srgbClr val="C00000"/>
                </a:solidFill>
              </a:rPr>
              <a:t>صور </a:t>
            </a:r>
            <a:r>
              <a:rPr lang="ar-SA" sz="2800" b="1" u="sng" dirty="0">
                <a:solidFill>
                  <a:srgbClr val="C00000"/>
                </a:solidFill>
              </a:rPr>
              <a:t>النقل البحري :</a:t>
            </a:r>
            <a:r>
              <a:rPr lang="ar-SA" sz="2800" b="1" dirty="0"/>
              <a:t/>
            </a:r>
            <a:br>
              <a:rPr lang="ar-SA" sz="2800" b="1" dirty="0"/>
            </a:br>
            <a:r>
              <a:rPr lang="ar-SA" sz="2800" b="1" dirty="0"/>
              <a:t> </a:t>
            </a:r>
            <a:r>
              <a:rPr lang="ar-SA" sz="2800" b="1" dirty="0">
                <a:solidFill>
                  <a:srgbClr val="00B050"/>
                </a:solidFill>
              </a:rPr>
              <a:t>أ- قد يتم بمقتضى مشارطة إيجار .</a:t>
            </a:r>
            <a:r>
              <a:rPr lang="ar-SA" sz="2800" b="1" dirty="0"/>
              <a:t/>
            </a:r>
            <a:br>
              <a:rPr lang="ar-SA" sz="2800" b="1" dirty="0"/>
            </a:br>
            <a:r>
              <a:rPr lang="ar-SA" sz="2800" b="1" dirty="0"/>
              <a:t> </a:t>
            </a:r>
            <a:r>
              <a:rPr lang="ar-SA" sz="2800" b="1" dirty="0">
                <a:solidFill>
                  <a:srgbClr val="7030A0"/>
                </a:solidFill>
              </a:rPr>
              <a:t>ب- ان يتم النقل بمقتضى سند شحن بحري حين يسلم الشاحن البضائع إلى الناقل لينقلها على سفينته مع بضاعة أخرى حتى ميناء الوصول .</a:t>
            </a:r>
          </a:p>
          <a:p>
            <a:pPr marL="0" indent="0">
              <a:buNone/>
            </a:pPr>
            <a:r>
              <a:rPr lang="ar-SA" sz="2800" b="1" dirty="0" smtClean="0"/>
              <a:t>ويتضمن </a:t>
            </a:r>
            <a:r>
              <a:rPr lang="ar-SA" sz="2800" b="1" dirty="0"/>
              <a:t>نظام المحكمة التجارية أحكاما خاصة بالنقل البحري , كما </a:t>
            </a:r>
            <a:r>
              <a:rPr lang="ar-SA" sz="2800" b="1" dirty="0">
                <a:solidFill>
                  <a:srgbClr val="FF0000"/>
                </a:solidFill>
              </a:rPr>
              <a:t>انضمت أغلب الدول إلى اتفاقية بروكسل عام 1924م , و أحكام هذه المعاهدات لا تسري الا على العلاقات التي تتضممن عنصرا اجنبيا .</a:t>
            </a:r>
            <a:br>
              <a:rPr lang="ar-SA" sz="2800" b="1" dirty="0">
                <a:solidFill>
                  <a:srgbClr val="FF0000"/>
                </a:solidFill>
              </a:rPr>
            </a:br>
            <a:r>
              <a:rPr lang="ar-SA" sz="2800" b="1" dirty="0"/>
              <a:t/>
            </a:r>
            <a:br>
              <a:rPr lang="ar-SA" sz="2800" b="1" dirty="0"/>
            </a:br>
            <a:r>
              <a:rPr lang="ar-SA" sz="2800" b="1" dirty="0">
                <a:solidFill>
                  <a:srgbClr val="00B050"/>
                </a:solidFill>
              </a:rPr>
              <a:t>و يظل النقل البحري الوطني خارج دائرة تطبيق المعاهدة خاضعا للتشريع الداخلي ، و قد ادى الوضع الى ازدواج القواعد التي تنطبق على النقل بسندات الشحن </a:t>
            </a:r>
            <a:r>
              <a:rPr lang="ar-SA" sz="2800" b="1" dirty="0" smtClean="0">
                <a:solidFill>
                  <a:srgbClr val="00B050"/>
                </a:solidFill>
              </a:rPr>
              <a:t>.</a:t>
            </a:r>
            <a:endParaRPr lang="ar-SA" sz="2800" b="1" dirty="0">
              <a:solidFill>
                <a:srgbClr val="00B050"/>
              </a:solidFill>
            </a:endParaRPr>
          </a:p>
          <a:p>
            <a:pPr>
              <a:buFont typeface="Wingdings" panose="05000000000000000000" pitchFamily="2" charset="2"/>
              <a:buChar char="v"/>
            </a:pPr>
            <a:endParaRPr lang="ar-SA" sz="2800" b="1" dirty="0"/>
          </a:p>
        </p:txBody>
      </p:sp>
    </p:spTree>
    <p:extLst>
      <p:ext uri="{BB962C8B-B14F-4D97-AF65-F5344CB8AC3E}">
        <p14:creationId xmlns:p14="http://schemas.microsoft.com/office/powerpoint/2010/main" val="293687052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901147"/>
          </a:xfrm>
        </p:spPr>
        <p:txBody>
          <a:bodyPr>
            <a:normAutofit/>
          </a:bodyPr>
          <a:lstStyle/>
          <a:p>
            <a:pPr algn="ctr"/>
            <a:r>
              <a:rPr lang="ar-SA" sz="5400" dirty="0" smtClean="0">
                <a:solidFill>
                  <a:srgbClr val="C00000"/>
                </a:solidFill>
                <a:latin typeface="Andalus" panose="02020603050405020304" pitchFamily="18" charset="-78"/>
                <a:cs typeface="Andalus" panose="02020603050405020304" pitchFamily="18" charset="-78"/>
              </a:rPr>
              <a:t>أجرة النقل</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25287" y="1033670"/>
            <a:ext cx="11754678" cy="5300869"/>
          </a:xfrm>
        </p:spPr>
        <p:txBody>
          <a:bodyPr>
            <a:noAutofit/>
          </a:bodyPr>
          <a:lstStyle/>
          <a:p>
            <a:pPr>
              <a:lnSpc>
                <a:spcPct val="107000"/>
              </a:lnSpc>
              <a:spcAft>
                <a:spcPts val="800"/>
              </a:spcAft>
            </a:pPr>
            <a:r>
              <a:rPr lang="ar-SA" sz="2800" b="1" dirty="0">
                <a:solidFill>
                  <a:srgbClr val="0070C0"/>
                </a:solidFill>
                <a:latin typeface="Calibri" panose="020F0502020204030204" pitchFamily="34" charset="0"/>
                <a:ea typeface="Calibri" panose="020F0502020204030204" pitchFamily="34" charset="0"/>
              </a:rPr>
              <a:t>هي المبلغ الذي يلتزم الشاحن أو المرسل إلية بدفعه إلى الناقل مقابل نقل البضاعة </a:t>
            </a:r>
            <a:r>
              <a:rPr lang="ar-SA" sz="2800" b="1" dirty="0" smtClean="0">
                <a:solidFill>
                  <a:srgbClr val="0070C0"/>
                </a:solidFill>
                <a:latin typeface="Calibri" panose="020F0502020204030204" pitchFamily="34" charset="0"/>
                <a:ea typeface="Calibri" panose="020F0502020204030204" pitchFamily="34" charset="0"/>
              </a:rPr>
              <a:t>.</a:t>
            </a:r>
          </a:p>
          <a:p>
            <a:pPr>
              <a:lnSpc>
                <a:spcPct val="107000"/>
              </a:lnSpc>
              <a:spcAft>
                <a:spcPts val="800"/>
              </a:spcAft>
            </a:pPr>
            <a:r>
              <a:rPr lang="ar-SA" sz="2800" b="1" u="sng" dirty="0" smtClean="0">
                <a:solidFill>
                  <a:srgbClr val="002060"/>
                </a:solidFill>
                <a:latin typeface="Calibri" panose="020F0502020204030204" pitchFamily="34" charset="0"/>
                <a:ea typeface="Calibri" panose="020F0502020204030204" pitchFamily="34" charset="0"/>
                <a:cs typeface="Arial" panose="020B0604020202020204" pitchFamily="34" charset="0"/>
              </a:rPr>
              <a:t>واسس تحديد اجرة النقل :</a:t>
            </a:r>
            <a:endParaRPr lang="en-US" sz="2800" b="1" u="sng" dirty="0">
              <a:solidFill>
                <a:srgbClr val="002060"/>
              </a:solidFill>
              <a:latin typeface="Calibri" panose="020F0502020204030204" pitchFamily="34" charset="0"/>
              <a:ea typeface="Calibri" panose="020F0502020204030204" pitchFamily="34" charset="0"/>
              <a:cs typeface="Arial" panose="020B0604020202020204" pitchFamily="34" charset="0"/>
            </a:endParaRPr>
          </a:p>
          <a:p>
            <a:pPr>
              <a:lnSpc>
                <a:spcPct val="107000"/>
              </a:lnSpc>
              <a:spcAft>
                <a:spcPts val="800"/>
              </a:spcAft>
            </a:pPr>
            <a:r>
              <a:rPr lang="ar-SA" sz="2800" b="1" dirty="0" smtClean="0">
                <a:solidFill>
                  <a:srgbClr val="C00000"/>
                </a:solidFill>
                <a:latin typeface="Calibri" panose="020F0502020204030204" pitchFamily="34" charset="0"/>
                <a:ea typeface="Calibri" panose="020F0502020204030204" pitchFamily="34" charset="0"/>
              </a:rPr>
              <a:t>-- الأجرة </a:t>
            </a:r>
            <a:r>
              <a:rPr lang="ar-SA" sz="2800" b="1" dirty="0">
                <a:solidFill>
                  <a:srgbClr val="C00000"/>
                </a:solidFill>
                <a:latin typeface="Calibri" panose="020F0502020204030204" pitchFamily="34" charset="0"/>
                <a:ea typeface="Calibri" panose="020F0502020204030204" pitchFamily="34" charset="0"/>
              </a:rPr>
              <a:t>تحدد في الغالب </a:t>
            </a:r>
            <a:r>
              <a:rPr lang="ar-SA" sz="2800" b="1" dirty="0" smtClean="0">
                <a:solidFill>
                  <a:srgbClr val="C00000"/>
                </a:solidFill>
                <a:latin typeface="Calibri" panose="020F0502020204030204" pitchFamily="34" charset="0"/>
                <a:ea typeface="Calibri" panose="020F0502020204030204" pitchFamily="34" charset="0"/>
              </a:rPr>
              <a:t>اتفاقا </a:t>
            </a:r>
            <a:r>
              <a:rPr lang="ar-SA" sz="2800" b="1" dirty="0">
                <a:solidFill>
                  <a:srgbClr val="C00000"/>
                </a:solidFill>
                <a:latin typeface="Calibri" panose="020F0502020204030204" pitchFamily="34" charset="0"/>
                <a:ea typeface="Calibri" panose="020F0502020204030204" pitchFamily="34" charset="0"/>
              </a:rPr>
              <a:t>, </a:t>
            </a:r>
            <a:endParaRPr lang="ar-SA" sz="2800" b="1" dirty="0" smtClean="0">
              <a:solidFill>
                <a:srgbClr val="C00000"/>
              </a:solidFill>
              <a:latin typeface="Calibri" panose="020F0502020204030204" pitchFamily="34" charset="0"/>
              <a:ea typeface="Calibri" panose="020F0502020204030204" pitchFamily="34" charset="0"/>
            </a:endParaRPr>
          </a:p>
          <a:p>
            <a:pPr>
              <a:lnSpc>
                <a:spcPct val="107000"/>
              </a:lnSpc>
              <a:spcAft>
                <a:spcPts val="800"/>
              </a:spcAft>
            </a:pPr>
            <a:r>
              <a:rPr lang="ar-SA" sz="2800" b="1" dirty="0" smtClean="0">
                <a:solidFill>
                  <a:srgbClr val="7030A0"/>
                </a:solidFill>
                <a:latin typeface="Calibri" panose="020F0502020204030204" pitchFamily="34" charset="0"/>
                <a:ea typeface="Calibri" panose="020F0502020204030204" pitchFamily="34" charset="0"/>
              </a:rPr>
              <a:t>-- وإلا </a:t>
            </a:r>
            <a:r>
              <a:rPr lang="ar-SA" sz="2800" b="1" dirty="0">
                <a:solidFill>
                  <a:srgbClr val="7030A0"/>
                </a:solidFill>
                <a:latin typeface="Calibri" panose="020F0502020204030204" pitchFamily="34" charset="0"/>
                <a:ea typeface="Calibri" panose="020F0502020204030204" pitchFamily="34" charset="0"/>
              </a:rPr>
              <a:t>يرجع تحديدها إلى العرف </a:t>
            </a:r>
            <a:endParaRPr lang="ar-SA" sz="2800" b="1" dirty="0" smtClean="0">
              <a:solidFill>
                <a:srgbClr val="7030A0"/>
              </a:solidFill>
              <a:latin typeface="Calibri" panose="020F0502020204030204" pitchFamily="34" charset="0"/>
              <a:ea typeface="Calibri" panose="020F0502020204030204" pitchFamily="34" charset="0"/>
            </a:endParaRPr>
          </a:p>
          <a:p>
            <a:pPr>
              <a:lnSpc>
                <a:spcPct val="107000"/>
              </a:lnSpc>
              <a:spcAft>
                <a:spcPts val="800"/>
              </a:spcAft>
            </a:pPr>
            <a:r>
              <a:rPr lang="ar-SA" sz="2800" b="1" dirty="0" smtClean="0">
                <a:solidFill>
                  <a:srgbClr val="0070C0"/>
                </a:solidFill>
                <a:latin typeface="Calibri" panose="020F0502020204030204" pitchFamily="34" charset="0"/>
                <a:ea typeface="Calibri" panose="020F0502020204030204" pitchFamily="34" charset="0"/>
              </a:rPr>
              <a:t>-- أو </a:t>
            </a:r>
            <a:r>
              <a:rPr lang="ar-SA" sz="2800" b="1" dirty="0">
                <a:solidFill>
                  <a:srgbClr val="0070C0"/>
                </a:solidFill>
                <a:latin typeface="Calibri" panose="020F0502020204030204" pitchFamily="34" charset="0"/>
                <a:ea typeface="Calibri" panose="020F0502020204030204" pitchFamily="34" charset="0"/>
              </a:rPr>
              <a:t>أجرة المثل بحسب تقدير المحكمة </a:t>
            </a:r>
            <a:r>
              <a:rPr lang="ar-SA" sz="2800" b="1" dirty="0" smtClean="0">
                <a:solidFill>
                  <a:srgbClr val="0070C0"/>
                </a:solidFill>
                <a:latin typeface="Calibri" panose="020F0502020204030204" pitchFamily="34" charset="0"/>
                <a:ea typeface="Calibri" panose="020F0502020204030204" pitchFamily="34" charset="0"/>
              </a:rPr>
              <a:t>,</a:t>
            </a:r>
          </a:p>
          <a:p>
            <a:pPr>
              <a:lnSpc>
                <a:spcPct val="107000"/>
              </a:lnSpc>
              <a:spcAft>
                <a:spcPts val="800"/>
              </a:spcAft>
            </a:pPr>
            <a:r>
              <a:rPr lang="ar-SA" sz="2800" b="1" dirty="0" smtClean="0">
                <a:solidFill>
                  <a:schemeClr val="accent2">
                    <a:lumMod val="75000"/>
                  </a:schemeClr>
                </a:solidFill>
                <a:latin typeface="Calibri" panose="020F0502020204030204" pitchFamily="34" charset="0"/>
                <a:ea typeface="Calibri" panose="020F0502020204030204" pitchFamily="34" charset="0"/>
              </a:rPr>
              <a:t>-- وتحدد بمشارطة الايجار بالرحلة على اساس الرحلة .</a:t>
            </a:r>
          </a:p>
          <a:p>
            <a:pPr>
              <a:lnSpc>
                <a:spcPct val="107000"/>
              </a:lnSpc>
              <a:spcAft>
                <a:spcPts val="800"/>
              </a:spcAft>
            </a:pPr>
            <a:r>
              <a:rPr lang="ar-SA" sz="2800" b="1" dirty="0" smtClean="0">
                <a:solidFill>
                  <a:srgbClr val="00B050"/>
                </a:solidFill>
                <a:latin typeface="Calibri" panose="020F0502020204030204" pitchFamily="34" charset="0"/>
                <a:ea typeface="Calibri" panose="020F0502020204030204" pitchFamily="34" charset="0"/>
              </a:rPr>
              <a:t>وفي سند الشحن تحدد على اساس وزن البضاعة او مقدارها او حجمها .</a:t>
            </a:r>
          </a:p>
          <a:p>
            <a:pPr>
              <a:lnSpc>
                <a:spcPct val="107000"/>
              </a:lnSpc>
              <a:spcAft>
                <a:spcPts val="800"/>
              </a:spcAft>
            </a:pPr>
            <a:endParaRPr lang="ar-SA" sz="2800" b="1" dirty="0">
              <a:solidFill>
                <a:schemeClr val="tx1"/>
              </a:solidFill>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269893336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887895"/>
          </a:xfrm>
        </p:spPr>
        <p:txBody>
          <a:bodyPr>
            <a:normAutofit/>
          </a:bodyPr>
          <a:lstStyle/>
          <a:p>
            <a:pPr algn="ctr"/>
            <a:r>
              <a:rPr lang="ar-SA" sz="5400" dirty="0" smtClean="0">
                <a:solidFill>
                  <a:srgbClr val="C00000"/>
                </a:solidFill>
                <a:latin typeface="Andalus" panose="02020603050405020304" pitchFamily="18" charset="-78"/>
                <a:cs typeface="Andalus" panose="02020603050405020304" pitchFamily="18" charset="-78"/>
              </a:rPr>
              <a:t>أجرة النقل</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25287" y="781878"/>
            <a:ext cx="11754678" cy="5552661"/>
          </a:xfrm>
        </p:spPr>
        <p:txBody>
          <a:bodyPr>
            <a:noAutofit/>
          </a:bodyPr>
          <a:lstStyle/>
          <a:p>
            <a:pPr>
              <a:lnSpc>
                <a:spcPct val="107000"/>
              </a:lnSpc>
              <a:spcAft>
                <a:spcPts val="800"/>
              </a:spcAft>
            </a:pPr>
            <a:r>
              <a:rPr lang="ar-SA" sz="3200" b="1" u="sng" dirty="0" smtClean="0">
                <a:solidFill>
                  <a:srgbClr val="002060"/>
                </a:solidFill>
                <a:latin typeface="Calibri" panose="020F0502020204030204" pitchFamily="34" charset="0"/>
                <a:ea typeface="Calibri" panose="020F0502020204030204" pitchFamily="34" charset="0"/>
              </a:rPr>
              <a:t>ووقت دفع اجرة النقل :</a:t>
            </a:r>
            <a:r>
              <a:rPr lang="ar-SA" sz="3200" b="1" dirty="0" smtClean="0">
                <a:solidFill>
                  <a:schemeClr val="tx1"/>
                </a:solidFill>
                <a:latin typeface="Calibri" panose="020F0502020204030204" pitchFamily="34" charset="0"/>
                <a:ea typeface="Calibri" panose="020F0502020204030204" pitchFamily="34" charset="0"/>
              </a:rPr>
              <a:t/>
            </a:r>
            <a:br>
              <a:rPr lang="ar-SA" sz="3200" b="1" dirty="0" smtClean="0">
                <a:solidFill>
                  <a:schemeClr val="tx1"/>
                </a:solidFill>
                <a:latin typeface="Calibri" panose="020F0502020204030204" pitchFamily="34" charset="0"/>
                <a:ea typeface="Calibri" panose="020F0502020204030204" pitchFamily="34" charset="0"/>
              </a:rPr>
            </a:br>
            <a:r>
              <a:rPr lang="ar-SA" sz="3200" b="1" dirty="0" smtClean="0">
                <a:solidFill>
                  <a:srgbClr val="FF0000"/>
                </a:solidFill>
                <a:latin typeface="Calibri" panose="020F0502020204030204" pitchFamily="34" charset="0"/>
                <a:ea typeface="Calibri" panose="020F0502020204030204" pitchFamily="34" charset="0"/>
              </a:rPr>
              <a:t>** يشترط دفعها عند الشحن .</a:t>
            </a:r>
          </a:p>
          <a:p>
            <a:pPr>
              <a:lnSpc>
                <a:spcPct val="107000"/>
              </a:lnSpc>
              <a:spcAft>
                <a:spcPts val="800"/>
              </a:spcAft>
              <a:buNone/>
            </a:pPr>
            <a:r>
              <a:rPr lang="ar-SA" sz="3200" b="1" dirty="0" smtClean="0">
                <a:solidFill>
                  <a:srgbClr val="0070C0"/>
                </a:solidFill>
                <a:latin typeface="Calibri" panose="020F0502020204030204" pitchFamily="34" charset="0"/>
                <a:ea typeface="Calibri" panose="020F0502020204030204" pitchFamily="34" charset="0"/>
              </a:rPr>
              <a:t>** عند التسليم .للبضاعة الى المرسل اليه .</a:t>
            </a:r>
          </a:p>
          <a:p>
            <a:pPr>
              <a:lnSpc>
                <a:spcPct val="107000"/>
              </a:lnSpc>
              <a:spcAft>
                <a:spcPts val="800"/>
              </a:spcAft>
              <a:buNone/>
            </a:pPr>
            <a:endParaRPr lang="ar-SA" sz="3200" b="1" dirty="0" smtClean="0">
              <a:solidFill>
                <a:schemeClr val="tx1"/>
              </a:solidFill>
              <a:latin typeface="Calibri" panose="020F0502020204030204" pitchFamily="34" charset="0"/>
              <a:ea typeface="Calibri" panose="020F0502020204030204" pitchFamily="34" charset="0"/>
            </a:endParaRPr>
          </a:p>
          <a:p>
            <a:pPr>
              <a:lnSpc>
                <a:spcPct val="107000"/>
              </a:lnSpc>
              <a:spcAft>
                <a:spcPts val="800"/>
              </a:spcAft>
              <a:buNone/>
            </a:pPr>
            <a:r>
              <a:rPr lang="ar-SA" sz="3200" b="1" dirty="0" smtClean="0">
                <a:solidFill>
                  <a:srgbClr val="7030A0"/>
                </a:solidFill>
                <a:latin typeface="Calibri" panose="020F0502020204030204" pitchFamily="34" charset="0"/>
                <a:ea typeface="Calibri" panose="020F0502020204030204" pitchFamily="34" charset="0"/>
              </a:rPr>
              <a:t>وقد يكون التحديد على اساس ما يتسلمه المرسل اليه فعلا وليس على اساس الكمية المبينة في سند الشحن .</a:t>
            </a:r>
          </a:p>
          <a:p>
            <a:pPr>
              <a:lnSpc>
                <a:spcPct val="107000"/>
              </a:lnSpc>
              <a:spcAft>
                <a:spcPts val="800"/>
              </a:spcAft>
            </a:pPr>
            <a:r>
              <a:rPr lang="ar-SA" sz="3200" b="1" dirty="0" smtClean="0">
                <a:solidFill>
                  <a:srgbClr val="00B050"/>
                </a:solidFill>
                <a:latin typeface="Calibri" panose="020F0502020204030204" pitchFamily="34" charset="0"/>
                <a:ea typeface="Calibri" panose="020F0502020204030204" pitchFamily="34" charset="0"/>
              </a:rPr>
              <a:t>ولا </a:t>
            </a:r>
            <a:r>
              <a:rPr lang="ar-SA" sz="3200" b="1" dirty="0">
                <a:solidFill>
                  <a:srgbClr val="00B050"/>
                </a:solidFill>
                <a:latin typeface="Calibri" panose="020F0502020204030204" pitchFamily="34" charset="0"/>
                <a:ea typeface="Calibri" panose="020F0502020204030204" pitchFamily="34" charset="0"/>
              </a:rPr>
              <a:t>يعتد بمقدار العجز العادي الذي يلحق البضائع عادة في الطريق نتيجة الكسر أو التسرب أو التبخر .</a:t>
            </a:r>
            <a:endParaRPr lang="en-US" sz="3200" b="1" dirty="0">
              <a:solidFill>
                <a:srgbClr val="00B050"/>
              </a:solidFill>
              <a:latin typeface="Calibri" panose="020F0502020204030204" pitchFamily="34" charset="0"/>
              <a:ea typeface="Calibri" panose="020F0502020204030204" pitchFamily="34" charset="0"/>
              <a:cs typeface="Arial" panose="020B0604020202020204" pitchFamily="34" charset="0"/>
            </a:endParaRPr>
          </a:p>
          <a:p>
            <a:pPr>
              <a:lnSpc>
                <a:spcPct val="107000"/>
              </a:lnSpc>
              <a:spcAft>
                <a:spcPts val="800"/>
              </a:spcAft>
            </a:pPr>
            <a:endParaRPr lang="ar-SA" sz="3200" b="1" dirty="0">
              <a:solidFill>
                <a:schemeClr val="tx1"/>
              </a:solidFill>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269893336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276184" y="293377"/>
            <a:ext cx="10058400" cy="1450757"/>
          </a:xfrm>
        </p:spPr>
        <p:txBody>
          <a:bodyPr>
            <a:noAutofit/>
          </a:bodyPr>
          <a:lstStyle/>
          <a:p>
            <a:pPr algn="ct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ضمانات </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الوفاء بأجرة </a:t>
            </a: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النقل</a:t>
            </a:r>
            <a:r>
              <a:rPr lang="en-US" sz="5400" dirty="0">
                <a:solidFill>
                  <a:srgbClr val="C00000"/>
                </a:solidFill>
                <a:latin typeface="Andalus" panose="02020603050405020304" pitchFamily="18" charset="-78"/>
                <a:ea typeface="Calibri" panose="020F0502020204030204" pitchFamily="34" charset="0"/>
                <a:cs typeface="Andalus" panose="02020603050405020304" pitchFamily="18" charset="-78"/>
              </a:rPr>
              <a:t/>
            </a:r>
            <a:br>
              <a:rPr lang="en-US" sz="5400" dirty="0">
                <a:solidFill>
                  <a:srgbClr val="C00000"/>
                </a:solidFill>
                <a:latin typeface="Andalus" panose="02020603050405020304" pitchFamily="18" charset="-78"/>
                <a:ea typeface="Calibri" panose="020F0502020204030204" pitchFamily="34" charset="0"/>
                <a:cs typeface="Andalus" panose="02020603050405020304" pitchFamily="18" charset="-78"/>
              </a:rPr>
            </a:b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25287" y="1033670"/>
            <a:ext cx="11714921" cy="5254524"/>
          </a:xfrm>
        </p:spPr>
        <p:txBody>
          <a:bodyPr>
            <a:normAutofit lnSpcReduction="10000"/>
          </a:bodyPr>
          <a:lstStyle/>
          <a:p>
            <a:pPr>
              <a:lnSpc>
                <a:spcPct val="107000"/>
              </a:lnSpc>
              <a:spcAft>
                <a:spcPts val="800"/>
              </a:spcAft>
            </a:pPr>
            <a:r>
              <a:rPr lang="ar-SA" sz="3600" b="1" dirty="0" smtClean="0">
                <a:solidFill>
                  <a:srgbClr val="00B050"/>
                </a:solidFill>
                <a:latin typeface="Calibri" panose="020F0502020204030204" pitchFamily="34" charset="0"/>
                <a:ea typeface="Calibri" panose="020F0502020204030204" pitchFamily="34" charset="0"/>
              </a:rPr>
              <a:t>-- للناقل </a:t>
            </a:r>
            <a:r>
              <a:rPr lang="ar-SA" sz="3600" b="1" dirty="0">
                <a:solidFill>
                  <a:srgbClr val="00B050"/>
                </a:solidFill>
                <a:latin typeface="Calibri" panose="020F0502020204030204" pitchFamily="34" charset="0"/>
                <a:ea typeface="Calibri" panose="020F0502020204030204" pitchFamily="34" charset="0"/>
              </a:rPr>
              <a:t>حق حبس البضائع وفقا للقواعد العامة حتى يستوفي أجرة النقل , </a:t>
            </a:r>
            <a:endParaRPr lang="ar-SA" sz="3600" b="1" dirty="0" smtClean="0">
              <a:solidFill>
                <a:srgbClr val="00B050"/>
              </a:solidFill>
              <a:latin typeface="Calibri" panose="020F0502020204030204" pitchFamily="34" charset="0"/>
              <a:ea typeface="Calibri" panose="020F0502020204030204" pitchFamily="34" charset="0"/>
            </a:endParaRPr>
          </a:p>
          <a:p>
            <a:pPr>
              <a:lnSpc>
                <a:spcPct val="107000"/>
              </a:lnSpc>
              <a:spcAft>
                <a:spcPts val="800"/>
              </a:spcAft>
            </a:pPr>
            <a:r>
              <a:rPr lang="ar-SA" sz="3600" b="1" dirty="0" smtClean="0">
                <a:solidFill>
                  <a:srgbClr val="0070C0"/>
                </a:solidFill>
                <a:latin typeface="Calibri" panose="020F0502020204030204" pitchFamily="34" charset="0"/>
                <a:ea typeface="Calibri" panose="020F0502020204030204" pitchFamily="34" charset="0"/>
              </a:rPr>
              <a:t>-- ولما </a:t>
            </a:r>
            <a:r>
              <a:rPr lang="ar-SA" sz="3600" b="1" dirty="0">
                <a:solidFill>
                  <a:srgbClr val="0070C0"/>
                </a:solidFill>
                <a:latin typeface="Calibri" panose="020F0502020204030204" pitchFamily="34" charset="0"/>
                <a:ea typeface="Calibri" panose="020F0502020204030204" pitchFamily="34" charset="0"/>
              </a:rPr>
              <a:t>كان للتعويض المستحق عن التأخير في الشحن والتفريغ يعتبر بمثابة أجرة إضافية , فإن حق الحبس يضمن استيفاء أجرة انقل والتعويض . </a:t>
            </a:r>
            <a:endParaRPr lang="ar-SA" sz="3600" b="1" dirty="0" smtClean="0">
              <a:solidFill>
                <a:srgbClr val="0070C0"/>
              </a:solidFill>
              <a:latin typeface="Calibri" panose="020F0502020204030204" pitchFamily="34" charset="0"/>
              <a:ea typeface="Calibri" panose="020F0502020204030204" pitchFamily="34" charset="0"/>
            </a:endParaRPr>
          </a:p>
          <a:p>
            <a:pPr>
              <a:lnSpc>
                <a:spcPct val="107000"/>
              </a:lnSpc>
              <a:spcAft>
                <a:spcPts val="800"/>
              </a:spcAft>
            </a:pPr>
            <a:endParaRPr lang="ar-SA" sz="3600" b="1" dirty="0" smtClean="0">
              <a:solidFill>
                <a:srgbClr val="7030A0"/>
              </a:solidFill>
              <a:latin typeface="Calibri" panose="020F0502020204030204" pitchFamily="34" charset="0"/>
              <a:ea typeface="Calibri" panose="020F0502020204030204" pitchFamily="34" charset="0"/>
            </a:endParaRPr>
          </a:p>
          <a:p>
            <a:pPr>
              <a:lnSpc>
                <a:spcPct val="107000"/>
              </a:lnSpc>
              <a:spcAft>
                <a:spcPts val="800"/>
              </a:spcAft>
            </a:pPr>
            <a:r>
              <a:rPr lang="ar-SA" sz="3600" b="1" dirty="0" smtClean="0">
                <a:solidFill>
                  <a:srgbClr val="7030A0"/>
                </a:solidFill>
                <a:latin typeface="Calibri" panose="020F0502020204030204" pitchFamily="34" charset="0"/>
                <a:ea typeface="Calibri" panose="020F0502020204030204" pitchFamily="34" charset="0"/>
              </a:rPr>
              <a:t>-- وليس </a:t>
            </a:r>
            <a:r>
              <a:rPr lang="ar-SA" sz="3600" b="1" dirty="0">
                <a:solidFill>
                  <a:srgbClr val="7030A0"/>
                </a:solidFill>
                <a:latin typeface="Calibri" panose="020F0502020204030204" pitchFamily="34" charset="0"/>
                <a:ea typeface="Calibri" panose="020F0502020204030204" pitchFamily="34" charset="0"/>
              </a:rPr>
              <a:t>للربان حجز البضاعة في السفينة والسفر بها بسبب عدم سداد الأجرة </a:t>
            </a:r>
            <a:endParaRPr lang="ar-SA" sz="3600" b="1" dirty="0" smtClean="0">
              <a:solidFill>
                <a:srgbClr val="7030A0"/>
              </a:solidFill>
              <a:latin typeface="Calibri" panose="020F0502020204030204" pitchFamily="34" charset="0"/>
              <a:ea typeface="Calibri" panose="020F0502020204030204" pitchFamily="34" charset="0"/>
            </a:endParaRPr>
          </a:p>
          <a:p>
            <a:pPr>
              <a:lnSpc>
                <a:spcPct val="107000"/>
              </a:lnSpc>
              <a:spcAft>
                <a:spcPts val="800"/>
              </a:spcAft>
            </a:pPr>
            <a:r>
              <a:rPr lang="ar-SA" sz="3600" b="1" dirty="0" smtClean="0">
                <a:solidFill>
                  <a:srgbClr val="C00000"/>
                </a:solidFill>
                <a:latin typeface="Calibri" panose="020F0502020204030204" pitchFamily="34" charset="0"/>
                <a:ea typeface="Calibri" panose="020F0502020204030204" pitchFamily="34" charset="0"/>
              </a:rPr>
              <a:t>-- وإنما </a:t>
            </a:r>
            <a:r>
              <a:rPr lang="ar-SA" sz="3600" b="1" dirty="0">
                <a:solidFill>
                  <a:srgbClr val="C00000"/>
                </a:solidFill>
                <a:latin typeface="Calibri" panose="020F0502020204030204" pitchFamily="34" charset="0"/>
                <a:ea typeface="Calibri" panose="020F0502020204030204" pitchFamily="34" charset="0"/>
              </a:rPr>
              <a:t>له أن يطلب من المحكمة إيداعها عند شخص مؤتمن , وله أن يطلب بيعها إن كانت قابلة للتلف واستيفاء أجرة نقلها من ثمن البيع .</a:t>
            </a:r>
            <a:endParaRPr lang="en-US" sz="3600" b="1" dirty="0">
              <a:solidFill>
                <a:srgbClr val="C00000"/>
              </a:solidFill>
              <a:latin typeface="Calibri" panose="020F0502020204030204" pitchFamily="34" charset="0"/>
              <a:ea typeface="Calibri" panose="020F0502020204030204" pitchFamily="34" charset="0"/>
              <a:cs typeface="Arial" panose="020B0604020202020204" pitchFamily="34" charset="0"/>
            </a:endParaRPr>
          </a:p>
          <a:p>
            <a:endParaRPr lang="ar-SA" sz="3600" b="1" dirty="0">
              <a:solidFill>
                <a:schemeClr val="tx1"/>
              </a:solidFill>
            </a:endParaRPr>
          </a:p>
          <a:p>
            <a:endParaRPr lang="ar-SA" sz="3600" b="1" dirty="0">
              <a:solidFill>
                <a:schemeClr val="tx1"/>
              </a:solidFill>
            </a:endParaRPr>
          </a:p>
        </p:txBody>
      </p:sp>
    </p:spTree>
    <p:extLst>
      <p:ext uri="{BB962C8B-B14F-4D97-AF65-F5344CB8AC3E}">
        <p14:creationId xmlns:p14="http://schemas.microsoft.com/office/powerpoint/2010/main" val="238765615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98328" y="167885"/>
            <a:ext cx="10383520" cy="1450757"/>
          </a:xfrm>
        </p:spPr>
        <p:txBody>
          <a:bodyPr>
            <a:noAutofit/>
          </a:bodyPr>
          <a:lstStyle/>
          <a:p>
            <a:pPr algn="ct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أثر الحوادث البحرية على استحقاق الناقل </a:t>
            </a: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للأجرة</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
            </a:r>
            <a:b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b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39700" y="993914"/>
            <a:ext cx="11893274" cy="5300870"/>
          </a:xfrm>
        </p:spPr>
        <p:txBody>
          <a:bodyPr>
            <a:noAutofit/>
          </a:bodyPr>
          <a:lstStyle/>
          <a:p>
            <a:pPr>
              <a:lnSpc>
                <a:spcPct val="100000"/>
              </a:lnSpc>
              <a:spcAft>
                <a:spcPts val="800"/>
              </a:spcAft>
              <a:buNone/>
            </a:pPr>
            <a:r>
              <a:rPr lang="ar-SA" sz="2400" b="1" dirty="0">
                <a:solidFill>
                  <a:srgbClr val="0070C0"/>
                </a:solidFill>
                <a:latin typeface="Calibri" panose="020F0502020204030204" pitchFamily="34" charset="0"/>
                <a:ea typeface="Calibri" panose="020F0502020204030204" pitchFamily="34" charset="0"/>
              </a:rPr>
              <a:t>تعتبر التشريعات البحرية الشاحن أو المرسل إلية شريكا في مخاطر الرحلة . فقد تؤدي الحوادث البحرية </a:t>
            </a:r>
            <a:r>
              <a:rPr lang="ar-SA" sz="2400" b="1" dirty="0" smtClean="0">
                <a:solidFill>
                  <a:srgbClr val="0070C0"/>
                </a:solidFill>
                <a:latin typeface="Calibri" panose="020F0502020204030204" pitchFamily="34" charset="0"/>
                <a:ea typeface="Calibri" panose="020F0502020204030204" pitchFamily="34" charset="0"/>
              </a:rPr>
              <a:t>إلى:</a:t>
            </a:r>
          </a:p>
          <a:p>
            <a:pPr>
              <a:lnSpc>
                <a:spcPct val="100000"/>
              </a:lnSpc>
              <a:spcAft>
                <a:spcPts val="800"/>
              </a:spcAft>
              <a:buNone/>
            </a:pPr>
            <a:r>
              <a:rPr lang="ar-SA" sz="2400" b="1" dirty="0" smtClean="0">
                <a:solidFill>
                  <a:srgbClr val="FF0000"/>
                </a:solidFill>
                <a:latin typeface="Calibri" panose="020F0502020204030204" pitchFamily="34" charset="0"/>
                <a:ea typeface="Calibri" panose="020F0502020204030204" pitchFamily="34" charset="0"/>
              </a:rPr>
              <a:t>اولا   </a:t>
            </a:r>
            <a:r>
              <a:rPr lang="ar-SA" sz="2400" b="1" dirty="0">
                <a:solidFill>
                  <a:srgbClr val="FF0000"/>
                </a:solidFill>
                <a:latin typeface="Calibri" panose="020F0502020204030204" pitchFamily="34" charset="0"/>
                <a:ea typeface="Calibri" panose="020F0502020204030204" pitchFamily="34" charset="0"/>
              </a:rPr>
              <a:t>انقضاء الالتزام بدفع أجرة نهائيا </a:t>
            </a:r>
            <a:r>
              <a:rPr lang="ar-SA" sz="2400" b="1" dirty="0" smtClean="0">
                <a:solidFill>
                  <a:srgbClr val="FF0000"/>
                </a:solidFill>
                <a:latin typeface="Calibri" panose="020F0502020204030204" pitchFamily="34" charset="0"/>
                <a:ea typeface="Calibri" panose="020F0502020204030204" pitchFamily="34" charset="0"/>
              </a:rPr>
              <a:t>فلا يستحق الناقل اجرة النقل </a:t>
            </a:r>
          </a:p>
          <a:p>
            <a:pPr>
              <a:lnSpc>
                <a:spcPct val="100000"/>
              </a:lnSpc>
              <a:spcAft>
                <a:spcPts val="800"/>
              </a:spcAft>
              <a:buNone/>
            </a:pPr>
            <a:r>
              <a:rPr lang="ar-SA" sz="2400" b="1" dirty="0" smtClean="0">
                <a:solidFill>
                  <a:srgbClr val="7030A0"/>
                </a:solidFill>
                <a:latin typeface="Calibri" panose="020F0502020204030204" pitchFamily="34" charset="0"/>
                <a:ea typeface="Calibri" panose="020F0502020204030204" pitchFamily="34" charset="0"/>
              </a:rPr>
              <a:t>ثانيا : أو </a:t>
            </a:r>
            <a:r>
              <a:rPr lang="ar-SA" sz="2400" b="1" dirty="0">
                <a:solidFill>
                  <a:srgbClr val="7030A0"/>
                </a:solidFill>
                <a:latin typeface="Calibri" panose="020F0502020204030204" pitchFamily="34" charset="0"/>
                <a:ea typeface="Calibri" panose="020F0502020204030204" pitchFamily="34" charset="0"/>
              </a:rPr>
              <a:t>إنقاص الأجرة </a:t>
            </a:r>
            <a:endParaRPr lang="ar-SA" sz="2400" b="1" dirty="0" smtClean="0">
              <a:solidFill>
                <a:srgbClr val="7030A0"/>
              </a:solidFill>
              <a:latin typeface="Calibri" panose="020F0502020204030204" pitchFamily="34" charset="0"/>
              <a:ea typeface="Calibri" panose="020F0502020204030204" pitchFamily="34" charset="0"/>
            </a:endParaRPr>
          </a:p>
          <a:p>
            <a:pPr>
              <a:lnSpc>
                <a:spcPct val="100000"/>
              </a:lnSpc>
              <a:spcAft>
                <a:spcPts val="800"/>
              </a:spcAft>
              <a:buNone/>
            </a:pPr>
            <a:r>
              <a:rPr lang="ar-SA" sz="2400" b="1" dirty="0" smtClean="0">
                <a:solidFill>
                  <a:srgbClr val="00B050"/>
                </a:solidFill>
                <a:latin typeface="Calibri" panose="020F0502020204030204" pitchFamily="34" charset="0"/>
                <a:ea typeface="Calibri" panose="020F0502020204030204" pitchFamily="34" charset="0"/>
              </a:rPr>
              <a:t>ثالثا :  أو </a:t>
            </a:r>
            <a:r>
              <a:rPr lang="ar-SA" sz="2400" b="1" dirty="0">
                <a:solidFill>
                  <a:srgbClr val="00B050"/>
                </a:solidFill>
                <a:latin typeface="Calibri" panose="020F0502020204030204" pitchFamily="34" charset="0"/>
                <a:ea typeface="Calibri" panose="020F0502020204030204" pitchFamily="34" charset="0"/>
              </a:rPr>
              <a:t>بقاء الالتزام رغم عدم إتمام النقل </a:t>
            </a:r>
            <a:r>
              <a:rPr lang="ar-SA" sz="2400" b="1" dirty="0" smtClean="0">
                <a:solidFill>
                  <a:srgbClr val="00B050"/>
                </a:solidFill>
                <a:latin typeface="Calibri" panose="020F0502020204030204" pitchFamily="34" charset="0"/>
                <a:ea typeface="Calibri" panose="020F0502020204030204" pitchFamily="34" charset="0"/>
              </a:rPr>
              <a:t>فيستحق الناقل اجرة النقل .</a:t>
            </a:r>
          </a:p>
          <a:p>
            <a:pPr>
              <a:lnSpc>
                <a:spcPct val="100000"/>
              </a:lnSpc>
              <a:spcAft>
                <a:spcPts val="800"/>
              </a:spcAft>
              <a:buNone/>
            </a:pPr>
            <a:r>
              <a:rPr lang="ar-SA" sz="2800" b="1" u="sng" dirty="0" smtClean="0">
                <a:solidFill>
                  <a:srgbClr val="002060"/>
                </a:solidFill>
                <a:latin typeface="Calibri" panose="020F0502020204030204" pitchFamily="34" charset="0"/>
                <a:ea typeface="Calibri" panose="020F0502020204030204" pitchFamily="34" charset="0"/>
                <a:cs typeface="Arial" panose="020B0604020202020204" pitchFamily="34" charset="0"/>
              </a:rPr>
              <a:t>اولا : فالناقل يستحق اجرة النقل في حالات :</a:t>
            </a:r>
            <a:endParaRPr lang="en-US" sz="2800" b="1" u="sng" dirty="0">
              <a:solidFill>
                <a:srgbClr val="00206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spcAft>
                <a:spcPts val="800"/>
              </a:spcAft>
              <a:buNone/>
            </a:pPr>
            <a:r>
              <a:rPr lang="ar-SA" sz="2400" b="1" dirty="0" smtClean="0">
                <a:solidFill>
                  <a:srgbClr val="FF0000"/>
                </a:solidFill>
                <a:latin typeface="Calibri" panose="020F0502020204030204" pitchFamily="34" charset="0"/>
                <a:ea typeface="Calibri" panose="020F0502020204030204" pitchFamily="34" charset="0"/>
              </a:rPr>
              <a:t>** إذا اضطر الربان إلى بيع بضائع للحصول على مؤونة لإصلاح السفينة يلتزم الشاحن بدفع أجرة نقل هذه البضائع لأنه يحصل من الناقل على قيمتها بسعرها في ميناء التفريغ.</a:t>
            </a:r>
          </a:p>
          <a:p>
            <a:pPr>
              <a:lnSpc>
                <a:spcPct val="100000"/>
              </a:lnSpc>
              <a:spcAft>
                <a:spcPts val="800"/>
              </a:spcAft>
              <a:buNone/>
            </a:pPr>
            <a:r>
              <a:rPr lang="ar-SA" sz="2400" b="1" dirty="0" smtClean="0">
                <a:solidFill>
                  <a:srgbClr val="0070C0"/>
                </a:solidFill>
                <a:latin typeface="Calibri" panose="020F0502020204030204" pitchFamily="34" charset="0"/>
                <a:ea typeface="Calibri" panose="020F0502020204030204" pitchFamily="34" charset="0"/>
              </a:rPr>
              <a:t>** إذا تلفت البضاعة بقوة قاهرة أو بسبب عيوب خاصة بها يلتزم الشاحن بدفع أجرة النقل كاملة لأن الناقل قام بإلتزامه بالنقل فيستحق أجرته .</a:t>
            </a:r>
            <a:endParaRPr lang="en-US" sz="2400" b="1" dirty="0" smtClean="0">
              <a:solidFill>
                <a:srgbClr val="0070C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endParaRPr lang="ar-SA" sz="2400" b="1" dirty="0">
              <a:solidFill>
                <a:schemeClr val="tx1"/>
              </a:solidFill>
            </a:endParaRPr>
          </a:p>
        </p:txBody>
      </p:sp>
    </p:spTree>
    <p:extLst>
      <p:ext uri="{BB962C8B-B14F-4D97-AF65-F5344CB8AC3E}">
        <p14:creationId xmlns:p14="http://schemas.microsoft.com/office/powerpoint/2010/main" val="11432318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98328" y="167885"/>
            <a:ext cx="10383520" cy="1450757"/>
          </a:xfrm>
        </p:spPr>
        <p:txBody>
          <a:bodyPr>
            <a:noAutofit/>
          </a:bodyPr>
          <a:lstStyle/>
          <a:p>
            <a:pPr algn="ct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أثر الحوادث البحرية على استحقاق الناقل </a:t>
            </a: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للأجرة</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
            </a:r>
            <a:b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b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39700" y="993913"/>
            <a:ext cx="11893274" cy="5412813"/>
          </a:xfrm>
        </p:spPr>
        <p:txBody>
          <a:bodyPr>
            <a:noAutofit/>
          </a:bodyPr>
          <a:lstStyle/>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r>
              <a:rPr lang="ar-SA" sz="2800" b="1" u="sng" dirty="0" smtClean="0">
                <a:solidFill>
                  <a:srgbClr val="002060"/>
                </a:solidFill>
                <a:latin typeface="Calibri" panose="020F0502020204030204" pitchFamily="34" charset="0"/>
                <a:ea typeface="Calibri" panose="020F0502020204030204" pitchFamily="34" charset="0"/>
              </a:rPr>
              <a:t>ثانيا : لا يستحق الناقل اجرة النقل</a:t>
            </a:r>
          </a:p>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r>
              <a:rPr lang="ar-SA" sz="2800" b="1" dirty="0" smtClean="0">
                <a:solidFill>
                  <a:srgbClr val="FF0000"/>
                </a:solidFill>
                <a:latin typeface="Calibri" panose="020F0502020204030204" pitchFamily="34" charset="0"/>
                <a:ea typeface="Calibri" panose="020F0502020204030204" pitchFamily="34" charset="0"/>
              </a:rPr>
              <a:t>** إذا </a:t>
            </a:r>
            <a:r>
              <a:rPr lang="ar-SA" sz="2800" b="1" dirty="0">
                <a:solidFill>
                  <a:srgbClr val="FF0000"/>
                </a:solidFill>
                <a:latin typeface="Calibri" panose="020F0502020204030204" pitchFamily="34" charset="0"/>
                <a:ea typeface="Calibri" panose="020F0502020204030204" pitchFamily="34" charset="0"/>
              </a:rPr>
              <a:t>هلكت البضاعة كلية بقوة قاهرة كغرق أو حريق </a:t>
            </a:r>
            <a:r>
              <a:rPr lang="ar-SA" sz="2800" b="1" dirty="0" smtClean="0">
                <a:solidFill>
                  <a:srgbClr val="FF0000"/>
                </a:solidFill>
                <a:latin typeface="Calibri" panose="020F0502020204030204" pitchFamily="34" charset="0"/>
                <a:ea typeface="Calibri" panose="020F0502020204030204" pitchFamily="34" charset="0"/>
              </a:rPr>
              <a:t>لا يستحق </a:t>
            </a:r>
            <a:r>
              <a:rPr lang="ar-SA" sz="2800" b="1" dirty="0">
                <a:solidFill>
                  <a:srgbClr val="FF0000"/>
                </a:solidFill>
                <a:latin typeface="Calibri" panose="020F0502020204030204" pitchFamily="34" charset="0"/>
                <a:ea typeface="Calibri" panose="020F0502020204030204" pitchFamily="34" charset="0"/>
              </a:rPr>
              <a:t>الناقل أجرة النقل </a:t>
            </a:r>
            <a:r>
              <a:rPr lang="ar-SA" sz="2800" b="1" dirty="0" smtClean="0">
                <a:solidFill>
                  <a:srgbClr val="FF0000"/>
                </a:solidFill>
                <a:latin typeface="Calibri" panose="020F0502020204030204" pitchFamily="34" charset="0"/>
                <a:ea typeface="Calibri" panose="020F0502020204030204" pitchFamily="34" charset="0"/>
              </a:rPr>
              <a:t>,</a:t>
            </a:r>
          </a:p>
          <a:p>
            <a:pPr>
              <a:lnSpc>
                <a:spcPct val="100000"/>
              </a:lnSpc>
              <a:spcAft>
                <a:spcPts val="800"/>
              </a:spcAft>
              <a:buNone/>
            </a:pPr>
            <a:r>
              <a:rPr lang="ar-SA" sz="2800" b="1" u="sng" dirty="0" smtClean="0">
                <a:solidFill>
                  <a:srgbClr val="002060"/>
                </a:solidFill>
                <a:latin typeface="Calibri" panose="020F0502020204030204" pitchFamily="34" charset="0"/>
                <a:ea typeface="Calibri" panose="020F0502020204030204" pitchFamily="34" charset="0"/>
              </a:rPr>
              <a:t>ثالثا : إنقاص الأجرة </a:t>
            </a:r>
          </a:p>
          <a:p>
            <a:pPr>
              <a:lnSpc>
                <a:spcPct val="100000"/>
              </a:lnSpc>
              <a:spcAft>
                <a:spcPts val="800"/>
              </a:spcAft>
              <a:buNone/>
            </a:pPr>
            <a:r>
              <a:rPr lang="ar-SA" sz="2400" b="1" dirty="0" smtClean="0">
                <a:solidFill>
                  <a:schemeClr val="tx1"/>
                </a:solidFill>
                <a:latin typeface="Calibri" panose="020F0502020204030204" pitchFamily="34" charset="0"/>
                <a:ea typeface="Calibri" panose="020F0502020204030204" pitchFamily="34" charset="0"/>
              </a:rPr>
              <a:t> </a:t>
            </a:r>
            <a:r>
              <a:rPr lang="ar-SA" sz="2800" b="1" dirty="0" smtClean="0">
                <a:solidFill>
                  <a:srgbClr val="0070C0"/>
                </a:solidFill>
                <a:latin typeface="Calibri" panose="020F0502020204030204" pitchFamily="34" charset="0"/>
                <a:ea typeface="Calibri" panose="020F0502020204030204" pitchFamily="34" charset="0"/>
              </a:rPr>
              <a:t>** إذا </a:t>
            </a:r>
            <a:r>
              <a:rPr lang="ar-SA" sz="2800" b="1" dirty="0">
                <a:solidFill>
                  <a:srgbClr val="0070C0"/>
                </a:solidFill>
                <a:latin typeface="Calibri" panose="020F0502020204030204" pitchFamily="34" charset="0"/>
                <a:ea typeface="Calibri" panose="020F0502020204030204" pitchFamily="34" charset="0"/>
              </a:rPr>
              <a:t>كان الهلاك جزئيا </a:t>
            </a:r>
            <a:r>
              <a:rPr lang="ar-SA" sz="2800" b="1" dirty="0" smtClean="0">
                <a:solidFill>
                  <a:srgbClr val="C00000"/>
                </a:solidFill>
                <a:latin typeface="Calibri" panose="020F0502020204030204" pitchFamily="34" charset="0"/>
                <a:ea typeface="Calibri" panose="020F0502020204030204" pitchFamily="34" charset="0"/>
              </a:rPr>
              <a:t>بقوة قاهرة كغرق أو حريق </a:t>
            </a:r>
            <a:r>
              <a:rPr lang="ar-SA" sz="2800" b="1" dirty="0" smtClean="0">
                <a:solidFill>
                  <a:srgbClr val="0070C0"/>
                </a:solidFill>
                <a:latin typeface="Calibri" panose="020F0502020204030204" pitchFamily="34" charset="0"/>
                <a:ea typeface="Calibri" panose="020F0502020204030204" pitchFamily="34" charset="0"/>
              </a:rPr>
              <a:t>فإن </a:t>
            </a:r>
            <a:r>
              <a:rPr lang="ar-SA" sz="2800" b="1" dirty="0">
                <a:solidFill>
                  <a:srgbClr val="0070C0"/>
                </a:solidFill>
                <a:latin typeface="Calibri" panose="020F0502020204030204" pitchFamily="34" charset="0"/>
                <a:ea typeface="Calibri" panose="020F0502020204030204" pitchFamily="34" charset="0"/>
              </a:rPr>
              <a:t>الأجرة تنقص جزئيا بقدر البضاعة الهالكة ويلتزم المجهز برد الأجرة غير المستحقة التي يكون قد حصل عليها .</a:t>
            </a:r>
            <a:endParaRPr lang="en-US" sz="2800" b="1" dirty="0">
              <a:solidFill>
                <a:srgbClr val="0070C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spcAft>
                <a:spcPts val="800"/>
              </a:spcAft>
              <a:buNone/>
            </a:pPr>
            <a:r>
              <a:rPr lang="ar-SA" sz="2800" b="1" dirty="0" smtClean="0">
                <a:solidFill>
                  <a:srgbClr val="7030A0"/>
                </a:solidFill>
                <a:latin typeface="Calibri" panose="020F0502020204030204" pitchFamily="34" charset="0"/>
                <a:ea typeface="Calibri" panose="020F0502020204030204" pitchFamily="34" charset="0"/>
              </a:rPr>
              <a:t>** إذا </a:t>
            </a:r>
            <a:r>
              <a:rPr lang="ar-SA" sz="2800" b="1" dirty="0">
                <a:solidFill>
                  <a:srgbClr val="7030A0"/>
                </a:solidFill>
                <a:latin typeface="Calibri" panose="020F0502020204030204" pitchFamily="34" charset="0"/>
                <a:ea typeface="Calibri" panose="020F0502020204030204" pitchFamily="34" charset="0"/>
              </a:rPr>
              <a:t>نقلت البضاعة لمسافة من الطريق ثم أصبحت السفينة غير صالحة للملاحة لعيب فيها أو بسبب قوة قاهرة ولم يوفق الربان إلى استئجار سفينة أخرى لإتمام النقل وأفرغت البضاعة وهي في الطريق </a:t>
            </a:r>
            <a:r>
              <a:rPr lang="ar-SA" sz="2800" b="1" dirty="0" smtClean="0">
                <a:solidFill>
                  <a:srgbClr val="7030A0"/>
                </a:solidFill>
                <a:latin typeface="Calibri" panose="020F0502020204030204" pitchFamily="34" charset="0"/>
                <a:ea typeface="Calibri" panose="020F0502020204030204" pitchFamily="34" charset="0"/>
              </a:rPr>
              <a:t>,</a:t>
            </a:r>
          </a:p>
          <a:p>
            <a:pPr>
              <a:lnSpc>
                <a:spcPct val="100000"/>
              </a:lnSpc>
              <a:spcAft>
                <a:spcPts val="800"/>
              </a:spcAft>
              <a:buNone/>
            </a:pPr>
            <a:r>
              <a:rPr lang="ar-SA" sz="2800" b="1" dirty="0" smtClean="0">
                <a:solidFill>
                  <a:srgbClr val="00B050"/>
                </a:solidFill>
                <a:latin typeface="Calibri" panose="020F0502020204030204" pitchFamily="34" charset="0"/>
                <a:ea typeface="Calibri" panose="020F0502020204030204" pitchFamily="34" charset="0"/>
              </a:rPr>
              <a:t>**  </a:t>
            </a:r>
            <a:r>
              <a:rPr lang="ar-SA" sz="2800" b="1" dirty="0">
                <a:solidFill>
                  <a:srgbClr val="00B050"/>
                </a:solidFill>
                <a:latin typeface="Calibri" panose="020F0502020204030204" pitchFamily="34" charset="0"/>
                <a:ea typeface="Calibri" panose="020F0502020204030204" pitchFamily="34" charset="0"/>
              </a:rPr>
              <a:t>وكذلك إذا غرقت السفينة وأنقذت البضاعة , فإن الناقل يستحق أجرة النقل بنسبة المسافة التي قطعت من الرحلة .</a:t>
            </a:r>
            <a:endParaRPr lang="en-US" sz="2800" b="1" dirty="0">
              <a:solidFill>
                <a:srgbClr val="00B050"/>
              </a:solidFill>
              <a:latin typeface="Calibri" panose="020F0502020204030204" pitchFamily="34" charset="0"/>
              <a:ea typeface="Calibri" panose="020F0502020204030204" pitchFamily="34" charset="0"/>
              <a:cs typeface="Arial" panose="020B0604020202020204" pitchFamily="34" charset="0"/>
            </a:endParaRPr>
          </a:p>
          <a:p>
            <a:pPr>
              <a:lnSpc>
                <a:spcPct val="100000"/>
              </a:lnSpc>
              <a:buFont typeface="Wingdings" panose="05000000000000000000" pitchFamily="2" charset="2"/>
              <a:buChar char="v"/>
            </a:pPr>
            <a:endParaRPr lang="ar-SA" sz="2800" b="1" dirty="0">
              <a:solidFill>
                <a:schemeClr val="tx1"/>
              </a:solidFill>
            </a:endParaRPr>
          </a:p>
        </p:txBody>
      </p:sp>
    </p:spTree>
    <p:extLst>
      <p:ext uri="{BB962C8B-B14F-4D97-AF65-F5344CB8AC3E}">
        <p14:creationId xmlns:p14="http://schemas.microsoft.com/office/powerpoint/2010/main" val="11432318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59026"/>
            <a:ext cx="10650220" cy="1603514"/>
          </a:xfrm>
        </p:spPr>
        <p:txBody>
          <a:bodyPr>
            <a:noAutofit/>
          </a:bodyPr>
          <a:lstStyle/>
          <a:p>
            <a:pPr algn="ct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شرط </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استحقاق الناقل الأجرة أيا كانت من الحوادث </a:t>
            </a: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 </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
            </a:r>
            <a:b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b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65043" y="1099930"/>
            <a:ext cx="11741427" cy="5150164"/>
          </a:xfrm>
        </p:spPr>
        <p:txBody>
          <a:bodyPr>
            <a:noAutofit/>
          </a:bodyPr>
          <a:lstStyle/>
          <a:p>
            <a:r>
              <a:rPr lang="ar-SA" sz="3200" b="1" dirty="0">
                <a:solidFill>
                  <a:srgbClr val="7030A0"/>
                </a:solidFill>
                <a:latin typeface="Calibri" panose="020F0502020204030204" pitchFamily="34" charset="0"/>
                <a:ea typeface="Calibri" panose="020F0502020204030204" pitchFamily="34" charset="0"/>
              </a:rPr>
              <a:t>جرى العمل على إدراج هذا الشرط في سندات الشحن </a:t>
            </a:r>
            <a:r>
              <a:rPr lang="ar-SA" sz="3200" b="1" u="sng" dirty="0">
                <a:solidFill>
                  <a:srgbClr val="0070C0"/>
                </a:solidFill>
                <a:latin typeface="Calibri" panose="020F0502020204030204" pitchFamily="34" charset="0"/>
                <a:ea typeface="Calibri" panose="020F0502020204030204" pitchFamily="34" charset="0"/>
              </a:rPr>
              <a:t>ومفاده</a:t>
            </a:r>
            <a:r>
              <a:rPr lang="ar-SA" sz="3200" b="1" dirty="0">
                <a:solidFill>
                  <a:schemeClr val="tx1"/>
                </a:solidFill>
                <a:latin typeface="Calibri" panose="020F0502020204030204" pitchFamily="34" charset="0"/>
                <a:ea typeface="Calibri" panose="020F0502020204030204" pitchFamily="34" charset="0"/>
              </a:rPr>
              <a:t> </a:t>
            </a:r>
            <a:r>
              <a:rPr lang="ar-SA" sz="3200" b="1" dirty="0" smtClean="0">
                <a:solidFill>
                  <a:schemeClr val="tx1"/>
                </a:solidFill>
                <a:latin typeface="Calibri" panose="020F0502020204030204" pitchFamily="34" charset="0"/>
                <a:ea typeface="Calibri" panose="020F0502020204030204" pitchFamily="34" charset="0"/>
              </a:rPr>
              <a:t>:</a:t>
            </a:r>
          </a:p>
          <a:p>
            <a:r>
              <a:rPr lang="ar-SA" sz="3200" b="1" u="sng" dirty="0" smtClean="0">
                <a:solidFill>
                  <a:srgbClr val="00B050"/>
                </a:solidFill>
                <a:latin typeface="Calibri" panose="020F0502020204030204" pitchFamily="34" charset="0"/>
                <a:ea typeface="Calibri" panose="020F0502020204030204" pitchFamily="34" charset="0"/>
              </a:rPr>
              <a:t>أن </a:t>
            </a:r>
            <a:r>
              <a:rPr lang="ar-SA" sz="3200" b="1" u="sng" dirty="0">
                <a:solidFill>
                  <a:srgbClr val="00B050"/>
                </a:solidFill>
                <a:latin typeface="Calibri" panose="020F0502020204030204" pitchFamily="34" charset="0"/>
                <a:ea typeface="Calibri" panose="020F0502020204030204" pitchFamily="34" charset="0"/>
              </a:rPr>
              <a:t>الناقل يستحق الأجرة بمجرد بدء تنفيذ عقد النقل ولا يتأثر حقه بوقوع أي حادث يؤدي إلى هلاك البضاعة أو تلفها أو عدم وصولها . </a:t>
            </a:r>
            <a:endParaRPr lang="ar-SA" sz="3200" b="1" u="sng" dirty="0" smtClean="0">
              <a:solidFill>
                <a:srgbClr val="00B050"/>
              </a:solidFill>
              <a:latin typeface="Calibri" panose="020F0502020204030204" pitchFamily="34" charset="0"/>
              <a:ea typeface="Calibri" panose="020F0502020204030204" pitchFamily="34" charset="0"/>
            </a:endParaRPr>
          </a:p>
          <a:p>
            <a:endParaRPr lang="ar-SA" sz="3200" b="1" dirty="0" smtClean="0">
              <a:solidFill>
                <a:schemeClr val="tx1"/>
              </a:solidFill>
              <a:latin typeface="Calibri" panose="020F0502020204030204" pitchFamily="34" charset="0"/>
              <a:ea typeface="Calibri" panose="020F0502020204030204" pitchFamily="34" charset="0"/>
            </a:endParaRPr>
          </a:p>
          <a:p>
            <a:r>
              <a:rPr lang="ar-SA" sz="3200" b="1" u="sng" dirty="0" smtClean="0">
                <a:solidFill>
                  <a:srgbClr val="C00000"/>
                </a:solidFill>
                <a:latin typeface="Calibri" panose="020F0502020204030204" pitchFamily="34" charset="0"/>
                <a:ea typeface="Calibri" panose="020F0502020204030204" pitchFamily="34" charset="0"/>
              </a:rPr>
              <a:t>ويشترط </a:t>
            </a:r>
            <a:r>
              <a:rPr lang="ar-SA" sz="3200" b="1" u="sng" dirty="0">
                <a:solidFill>
                  <a:srgbClr val="C00000"/>
                </a:solidFill>
                <a:latin typeface="Calibri" panose="020F0502020204030204" pitchFamily="34" charset="0"/>
                <a:ea typeface="Calibri" panose="020F0502020204030204" pitchFamily="34" charset="0"/>
              </a:rPr>
              <a:t>لصحة الشرط </a:t>
            </a:r>
            <a:r>
              <a:rPr lang="ar-SA" sz="3200" b="1" u="sng" dirty="0" smtClean="0">
                <a:solidFill>
                  <a:srgbClr val="C00000"/>
                </a:solidFill>
                <a:latin typeface="Calibri" panose="020F0502020204030204" pitchFamily="34" charset="0"/>
                <a:ea typeface="Calibri" panose="020F0502020204030204" pitchFamily="34" charset="0"/>
              </a:rPr>
              <a:t>:</a:t>
            </a:r>
            <a:r>
              <a:rPr lang="ar-SA" sz="3200" b="1" dirty="0" smtClean="0">
                <a:solidFill>
                  <a:schemeClr val="tx1"/>
                </a:solidFill>
                <a:latin typeface="Calibri" panose="020F0502020204030204" pitchFamily="34" charset="0"/>
                <a:ea typeface="Calibri" panose="020F0502020204030204" pitchFamily="34" charset="0"/>
              </a:rPr>
              <a:t> </a:t>
            </a:r>
            <a:r>
              <a:rPr lang="ar-SA" sz="3200" b="1" dirty="0" smtClean="0">
                <a:solidFill>
                  <a:srgbClr val="002060"/>
                </a:solidFill>
                <a:latin typeface="Calibri" panose="020F0502020204030204" pitchFamily="34" charset="0"/>
                <a:ea typeface="Calibri" panose="020F0502020204030204" pitchFamily="34" charset="0"/>
              </a:rPr>
              <a:t>ألا </a:t>
            </a:r>
            <a:r>
              <a:rPr lang="ar-SA" sz="3200" b="1" dirty="0">
                <a:solidFill>
                  <a:srgbClr val="002060"/>
                </a:solidFill>
                <a:latin typeface="Calibri" panose="020F0502020204030204" pitchFamily="34" charset="0"/>
                <a:ea typeface="Calibri" panose="020F0502020204030204" pitchFamily="34" charset="0"/>
              </a:rPr>
              <a:t>يقع تلف البضاعة أو هلاكها أو عدم وصولها بخطأ الناقل أو تابعيه , </a:t>
            </a:r>
            <a:endParaRPr lang="ar-SA" sz="3200" b="1" dirty="0" smtClean="0">
              <a:solidFill>
                <a:srgbClr val="002060"/>
              </a:solidFill>
              <a:latin typeface="Calibri" panose="020F0502020204030204" pitchFamily="34" charset="0"/>
              <a:ea typeface="Calibri" panose="020F0502020204030204" pitchFamily="34" charset="0"/>
            </a:endParaRPr>
          </a:p>
          <a:p>
            <a:endParaRPr lang="ar-SA" sz="3200" b="1" dirty="0" smtClean="0">
              <a:solidFill>
                <a:schemeClr val="tx1"/>
              </a:solidFill>
              <a:latin typeface="Calibri" panose="020F0502020204030204" pitchFamily="34" charset="0"/>
              <a:ea typeface="Calibri" panose="020F0502020204030204" pitchFamily="34" charset="0"/>
            </a:endParaRPr>
          </a:p>
          <a:p>
            <a:r>
              <a:rPr lang="ar-SA" sz="3200" b="1" dirty="0" smtClean="0">
                <a:solidFill>
                  <a:srgbClr val="FF0000"/>
                </a:solidFill>
                <a:latin typeface="Calibri" panose="020F0502020204030204" pitchFamily="34" charset="0"/>
                <a:ea typeface="Calibri" panose="020F0502020204030204" pitchFamily="34" charset="0"/>
              </a:rPr>
              <a:t>وليس </a:t>
            </a:r>
            <a:r>
              <a:rPr lang="ar-SA" sz="3200" b="1" dirty="0">
                <a:solidFill>
                  <a:srgbClr val="FF0000"/>
                </a:solidFill>
                <a:latin typeface="Calibri" panose="020F0502020204030204" pitchFamily="34" charset="0"/>
                <a:ea typeface="Calibri" panose="020F0502020204030204" pitchFamily="34" charset="0"/>
              </a:rPr>
              <a:t>ثمة </a:t>
            </a:r>
            <a:r>
              <a:rPr lang="ar-SA" sz="3200" b="1" dirty="0" smtClean="0">
                <a:solidFill>
                  <a:srgbClr val="FF0000"/>
                </a:solidFill>
                <a:latin typeface="Calibri" panose="020F0502020204030204" pitchFamily="34" charset="0"/>
                <a:ea typeface="Calibri" panose="020F0502020204030204" pitchFamily="34" charset="0"/>
              </a:rPr>
              <a:t>ما يقدح </a:t>
            </a:r>
            <a:r>
              <a:rPr lang="ar-SA" sz="3200" b="1" dirty="0">
                <a:solidFill>
                  <a:srgbClr val="FF0000"/>
                </a:solidFill>
                <a:latin typeface="Calibri" panose="020F0502020204030204" pitchFamily="34" charset="0"/>
                <a:ea typeface="Calibri" panose="020F0502020204030204" pitchFamily="34" charset="0"/>
              </a:rPr>
              <a:t>في صحة هذا الشرط وهو يقترب من أن يكون نوعا من التأمين إذ يؤمن الناقل لدى الشاحن على </a:t>
            </a:r>
            <a:r>
              <a:rPr lang="ar-SA" sz="3200" b="1" dirty="0" smtClean="0">
                <a:solidFill>
                  <a:srgbClr val="FF0000"/>
                </a:solidFill>
                <a:latin typeface="Calibri" panose="020F0502020204030204" pitchFamily="34" charset="0"/>
                <a:ea typeface="Calibri" panose="020F0502020204030204" pitchFamily="34" charset="0"/>
              </a:rPr>
              <a:t>حقه </a:t>
            </a:r>
            <a:r>
              <a:rPr lang="ar-SA" sz="3200" b="1" dirty="0">
                <a:solidFill>
                  <a:srgbClr val="FF0000"/>
                </a:solidFill>
                <a:latin typeface="Calibri" panose="020F0502020204030204" pitchFamily="34" charset="0"/>
                <a:ea typeface="Calibri" panose="020F0502020204030204" pitchFamily="34" charset="0"/>
              </a:rPr>
              <a:t>في أجرة الشاحن , ويقابل ذلك </a:t>
            </a:r>
            <a:r>
              <a:rPr lang="ar-SA" sz="3200" b="1" dirty="0" smtClean="0">
                <a:solidFill>
                  <a:srgbClr val="FF0000"/>
                </a:solidFill>
                <a:latin typeface="Calibri" panose="020F0502020204030204" pitchFamily="34" charset="0"/>
                <a:ea typeface="Calibri" panose="020F0502020204030204" pitchFamily="34" charset="0"/>
              </a:rPr>
              <a:t>أن أجرة </a:t>
            </a:r>
            <a:r>
              <a:rPr lang="ar-SA" sz="3200" b="1" dirty="0">
                <a:solidFill>
                  <a:srgbClr val="FF0000"/>
                </a:solidFill>
                <a:latin typeface="Calibri" panose="020F0502020204030204" pitchFamily="34" charset="0"/>
                <a:ea typeface="Calibri" panose="020F0502020204030204" pitchFamily="34" charset="0"/>
              </a:rPr>
              <a:t>الشحن تكون منخفضة نسبيا .</a:t>
            </a:r>
            <a:endParaRPr lang="en-US" sz="3200" b="1" dirty="0">
              <a:solidFill>
                <a:srgbClr val="FF0000"/>
              </a:solidFill>
              <a:latin typeface="Calibri" panose="020F0502020204030204" pitchFamily="34" charset="0"/>
              <a:ea typeface="Calibri" panose="020F0502020204030204" pitchFamily="34" charset="0"/>
              <a:cs typeface="Arial" panose="020B0604020202020204" pitchFamily="34" charset="0"/>
            </a:endParaRPr>
          </a:p>
          <a:p>
            <a:endParaRPr lang="ar-SA" sz="3200" b="1" dirty="0">
              <a:solidFill>
                <a:schemeClr val="tx1"/>
              </a:solidFill>
            </a:endParaRPr>
          </a:p>
        </p:txBody>
      </p:sp>
    </p:spTree>
    <p:extLst>
      <p:ext uri="{BB962C8B-B14F-4D97-AF65-F5344CB8AC3E}">
        <p14:creationId xmlns:p14="http://schemas.microsoft.com/office/powerpoint/2010/main" val="77807282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224280" y="198783"/>
            <a:ext cx="10058400" cy="1603513"/>
          </a:xfrm>
        </p:spPr>
        <p:txBody>
          <a:bodyPr>
            <a:noAutofit/>
          </a:bodyPr>
          <a:lstStyle/>
          <a:p>
            <a:pPr algn="ct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عدم سماع دعوى المطالبة </a:t>
            </a:r>
            <a:r>
              <a:rPr lang="ar-SA" sz="5400" dirty="0" smtClean="0">
                <a:solidFill>
                  <a:srgbClr val="C00000"/>
                </a:solidFill>
                <a:latin typeface="Andalus" panose="02020603050405020304" pitchFamily="18" charset="-78"/>
                <a:ea typeface="Calibri" panose="020F0502020204030204" pitchFamily="34" charset="0"/>
                <a:cs typeface="Andalus" panose="02020603050405020304" pitchFamily="18" charset="-78"/>
              </a:rPr>
              <a:t>بالأجرة</a:t>
            </a:r>
            <a: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t/>
            </a:r>
            <a:br>
              <a:rPr lang="ar-SA" sz="5400" dirty="0">
                <a:solidFill>
                  <a:srgbClr val="C00000"/>
                </a:solidFill>
                <a:latin typeface="Andalus" panose="02020603050405020304" pitchFamily="18" charset="-78"/>
                <a:ea typeface="Calibri" panose="020F0502020204030204" pitchFamily="34" charset="0"/>
                <a:cs typeface="Andalus" panose="02020603050405020304" pitchFamily="18" charset="-78"/>
              </a:rPr>
            </a:b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85531" y="1192696"/>
            <a:ext cx="11807686" cy="5108198"/>
          </a:xfrm>
        </p:spPr>
        <p:txBody>
          <a:bodyPr>
            <a:normAutofit lnSpcReduction="10000"/>
          </a:bodyPr>
          <a:lstStyle/>
          <a:p>
            <a:pPr algn="ctr"/>
            <a:endParaRPr lang="ar-SA" sz="3600" b="1" dirty="0" smtClean="0">
              <a:solidFill>
                <a:srgbClr val="FF0000"/>
              </a:solidFill>
              <a:latin typeface="Calibri" panose="020F0502020204030204" pitchFamily="34" charset="0"/>
              <a:ea typeface="Calibri" panose="020F0502020204030204" pitchFamily="34" charset="0"/>
            </a:endParaRPr>
          </a:p>
          <a:p>
            <a:pPr algn="ctr"/>
            <a:r>
              <a:rPr lang="ar-SA" sz="3600" b="1" smtClean="0">
                <a:solidFill>
                  <a:srgbClr val="FF0000"/>
                </a:solidFill>
                <a:latin typeface="Calibri" panose="020F0502020204030204" pitchFamily="34" charset="0"/>
                <a:ea typeface="Calibri" panose="020F0502020204030204" pitchFamily="34" charset="0"/>
              </a:rPr>
              <a:t>-- </a:t>
            </a:r>
            <a:r>
              <a:rPr lang="ar-SA" sz="3600" b="1" dirty="0" smtClean="0">
                <a:solidFill>
                  <a:srgbClr val="FF0000"/>
                </a:solidFill>
                <a:latin typeface="Calibri" panose="020F0502020204030204" pitchFamily="34" charset="0"/>
                <a:ea typeface="Calibri" panose="020F0502020204030204" pitchFamily="34" charset="0"/>
              </a:rPr>
              <a:t>لا تسمع </a:t>
            </a:r>
            <a:r>
              <a:rPr lang="ar-SA" sz="3600" b="1" dirty="0">
                <a:solidFill>
                  <a:srgbClr val="FF0000"/>
                </a:solidFill>
                <a:latin typeface="Calibri" panose="020F0502020204030204" pitchFamily="34" charset="0"/>
                <a:ea typeface="Calibri" panose="020F0502020204030204" pitchFamily="34" charset="0"/>
              </a:rPr>
              <a:t>الدعوى كباقي </a:t>
            </a:r>
            <a:r>
              <a:rPr lang="ar-SA" sz="3600" b="1" dirty="0" smtClean="0">
                <a:solidFill>
                  <a:srgbClr val="FF0000"/>
                </a:solidFill>
                <a:latin typeface="Calibri" panose="020F0502020204030204" pitchFamily="34" charset="0"/>
                <a:ea typeface="Calibri" panose="020F0502020204030204" pitchFamily="34" charset="0"/>
              </a:rPr>
              <a:t>الدعاوى </a:t>
            </a:r>
            <a:r>
              <a:rPr lang="ar-SA" sz="3600" b="1" dirty="0">
                <a:solidFill>
                  <a:srgbClr val="FF0000"/>
                </a:solidFill>
                <a:latin typeface="Calibri" panose="020F0502020204030204" pitchFamily="34" charset="0"/>
                <a:ea typeface="Calibri" panose="020F0502020204030204" pitchFamily="34" charset="0"/>
              </a:rPr>
              <a:t>الناشئة عن النقل بأنواعه بمضي سنة منذ الوقت الذي تصبح </a:t>
            </a:r>
            <a:r>
              <a:rPr lang="ar-SA" sz="3600" b="1" dirty="0" smtClean="0">
                <a:solidFill>
                  <a:srgbClr val="FF0000"/>
                </a:solidFill>
                <a:latin typeface="Calibri" panose="020F0502020204030204" pitchFamily="34" charset="0"/>
                <a:ea typeface="Calibri" panose="020F0502020204030204" pitchFamily="34" charset="0"/>
              </a:rPr>
              <a:t>فيه </a:t>
            </a:r>
            <a:r>
              <a:rPr lang="ar-SA" sz="3600" b="1" dirty="0">
                <a:solidFill>
                  <a:srgbClr val="FF0000"/>
                </a:solidFill>
                <a:latin typeface="Calibri" panose="020F0502020204030204" pitchFamily="34" charset="0"/>
                <a:ea typeface="Calibri" panose="020F0502020204030204" pitchFamily="34" charset="0"/>
              </a:rPr>
              <a:t>الأجرة مستحقة الوفاء , </a:t>
            </a:r>
            <a:r>
              <a:rPr lang="ar-SA" sz="3600" b="1" dirty="0" smtClean="0">
                <a:solidFill>
                  <a:srgbClr val="7030A0"/>
                </a:solidFill>
                <a:latin typeface="Calibri" panose="020F0502020204030204" pitchFamily="34" charset="0"/>
                <a:ea typeface="Calibri" panose="020F0502020204030204" pitchFamily="34" charset="0"/>
              </a:rPr>
              <a:t>بناء عل قرينة الوفاء ،  وكذلك </a:t>
            </a:r>
            <a:r>
              <a:rPr lang="ar-SA" sz="3600" b="1" dirty="0">
                <a:solidFill>
                  <a:srgbClr val="7030A0"/>
                </a:solidFill>
                <a:latin typeface="Calibri" panose="020F0502020204030204" pitchFamily="34" charset="0"/>
                <a:ea typeface="Calibri" panose="020F0502020204030204" pitchFamily="34" charset="0"/>
              </a:rPr>
              <a:t>رغبة المشرع في سرعة تسوية الديون المترتبة على النقل </a:t>
            </a:r>
            <a:r>
              <a:rPr lang="ar-SA" sz="3600" b="1" dirty="0" smtClean="0">
                <a:solidFill>
                  <a:srgbClr val="7030A0"/>
                </a:solidFill>
                <a:latin typeface="Calibri" panose="020F0502020204030204" pitchFamily="34" charset="0"/>
                <a:ea typeface="Calibri" panose="020F0502020204030204" pitchFamily="34" charset="0"/>
              </a:rPr>
              <a:t>,</a:t>
            </a:r>
          </a:p>
          <a:p>
            <a:pPr algn="ctr"/>
            <a:endParaRPr lang="ar-SA" sz="3600" b="1" dirty="0" smtClean="0">
              <a:solidFill>
                <a:srgbClr val="FF0000"/>
              </a:solidFill>
              <a:latin typeface="Calibri" panose="020F0502020204030204" pitchFamily="34" charset="0"/>
              <a:ea typeface="Calibri" panose="020F0502020204030204" pitchFamily="34" charset="0"/>
            </a:endParaRPr>
          </a:p>
          <a:p>
            <a:pPr algn="ctr"/>
            <a:r>
              <a:rPr lang="ar-SA" sz="3600" b="1" dirty="0" smtClean="0">
                <a:solidFill>
                  <a:srgbClr val="0070C0"/>
                </a:solidFill>
                <a:latin typeface="Calibri" panose="020F0502020204030204" pitchFamily="34" charset="0"/>
                <a:ea typeface="Calibri" panose="020F0502020204030204" pitchFamily="34" charset="0"/>
              </a:rPr>
              <a:t>--  </a:t>
            </a:r>
            <a:r>
              <a:rPr lang="ar-SA" sz="3600" b="1" dirty="0">
                <a:solidFill>
                  <a:srgbClr val="0070C0"/>
                </a:solidFill>
                <a:latin typeface="Calibri" panose="020F0502020204030204" pitchFamily="34" charset="0"/>
                <a:ea typeface="Calibri" panose="020F0502020204030204" pitchFamily="34" charset="0"/>
              </a:rPr>
              <a:t>ويرد عدم السماع على الدعاوى الخاصة بالمطالبة بدفع الأجرة وملحقاتها أو تحديد الأجرة </a:t>
            </a:r>
            <a:r>
              <a:rPr lang="ar-SA" sz="3600" b="1" dirty="0" smtClean="0">
                <a:solidFill>
                  <a:srgbClr val="0070C0"/>
                </a:solidFill>
                <a:latin typeface="Calibri" panose="020F0502020204030204" pitchFamily="34" charset="0"/>
                <a:ea typeface="Calibri" panose="020F0502020204030204" pitchFamily="34" charset="0"/>
              </a:rPr>
              <a:t>,</a:t>
            </a:r>
          </a:p>
          <a:p>
            <a:pPr algn="ctr"/>
            <a:endParaRPr lang="ar-SA" sz="3600" b="1" dirty="0" smtClean="0">
              <a:solidFill>
                <a:srgbClr val="FF0000"/>
              </a:solidFill>
              <a:latin typeface="Calibri" panose="020F0502020204030204" pitchFamily="34" charset="0"/>
              <a:ea typeface="Calibri" panose="020F0502020204030204" pitchFamily="34" charset="0"/>
            </a:endParaRPr>
          </a:p>
          <a:p>
            <a:pPr algn="ctr"/>
            <a:r>
              <a:rPr lang="ar-SA" sz="3600" b="1" dirty="0" smtClean="0">
                <a:solidFill>
                  <a:srgbClr val="00B050"/>
                </a:solidFill>
                <a:latin typeface="Calibri" panose="020F0502020204030204" pitchFamily="34" charset="0"/>
                <a:ea typeface="Calibri" panose="020F0502020204030204" pitchFamily="34" charset="0"/>
              </a:rPr>
              <a:t>-- </a:t>
            </a:r>
            <a:r>
              <a:rPr lang="ar-SA" sz="3600" b="1" dirty="0">
                <a:solidFill>
                  <a:srgbClr val="00B050"/>
                </a:solidFill>
                <a:latin typeface="Calibri" panose="020F0502020204030204" pitchFamily="34" charset="0"/>
                <a:ea typeface="Calibri" panose="020F0502020204030204" pitchFamily="34" charset="0"/>
              </a:rPr>
              <a:t>وتخضع مدة التقادم لأحكام الوقف </a:t>
            </a:r>
            <a:r>
              <a:rPr lang="ar-SA" sz="3600" b="1" dirty="0" smtClean="0">
                <a:solidFill>
                  <a:srgbClr val="00B050"/>
                </a:solidFill>
                <a:latin typeface="Calibri" panose="020F0502020204030204" pitchFamily="34" charset="0"/>
                <a:ea typeface="Calibri" panose="020F0502020204030204" pitchFamily="34" charset="0"/>
              </a:rPr>
              <a:t>والانقطاع </a:t>
            </a:r>
            <a:r>
              <a:rPr lang="ar-SA" sz="3600" b="1" dirty="0">
                <a:solidFill>
                  <a:srgbClr val="00B050"/>
                </a:solidFill>
                <a:latin typeface="Calibri" panose="020F0502020204030204" pitchFamily="34" charset="0"/>
                <a:ea typeface="Calibri" panose="020F0502020204030204" pitchFamily="34" charset="0"/>
              </a:rPr>
              <a:t>طبقا للقواعد العامة .</a:t>
            </a:r>
            <a:endParaRPr lang="en-US" sz="3600" b="1" dirty="0">
              <a:solidFill>
                <a:srgbClr val="00B050"/>
              </a:solidFill>
              <a:latin typeface="Calibri" panose="020F0502020204030204" pitchFamily="34" charset="0"/>
              <a:ea typeface="Calibri" panose="020F0502020204030204" pitchFamily="34" charset="0"/>
              <a:cs typeface="Arial" panose="020B0604020202020204" pitchFamily="34" charset="0"/>
            </a:endParaRPr>
          </a:p>
          <a:p>
            <a:pPr algn="ctr"/>
            <a:endParaRPr lang="ar-SA" sz="3600" b="1" dirty="0">
              <a:solidFill>
                <a:srgbClr val="FF0000"/>
              </a:solidFill>
            </a:endParaRPr>
          </a:p>
        </p:txBody>
      </p:sp>
    </p:spTree>
    <p:extLst>
      <p:ext uri="{BB962C8B-B14F-4D97-AF65-F5344CB8AC3E}">
        <p14:creationId xmlns:p14="http://schemas.microsoft.com/office/powerpoint/2010/main" val="65563498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728870"/>
          </a:xfrm>
        </p:spPr>
        <p:txBody>
          <a:bodyPr>
            <a:normAutofit fontScale="90000"/>
          </a:bodyPr>
          <a:lstStyle/>
          <a:p>
            <a:pPr algn="ctr"/>
            <a:r>
              <a:rPr lang="ar-SA" sz="5400" dirty="0">
                <a:solidFill>
                  <a:srgbClr val="C00000"/>
                </a:solidFill>
                <a:latin typeface="Andalus" panose="02020603050405020304" pitchFamily="18" charset="-78"/>
                <a:cs typeface="Andalus" panose="02020603050405020304" pitchFamily="18" charset="-78"/>
              </a:rPr>
              <a:t>تكوين عقد النقل البحري و إثباته </a:t>
            </a:r>
          </a:p>
        </p:txBody>
      </p:sp>
      <p:sp>
        <p:nvSpPr>
          <p:cNvPr id="3" name="عنصر نائب للمحتوى 2"/>
          <p:cNvSpPr>
            <a:spLocks noGrp="1"/>
          </p:cNvSpPr>
          <p:nvPr>
            <p:ph idx="1"/>
          </p:nvPr>
        </p:nvSpPr>
        <p:spPr>
          <a:xfrm>
            <a:off x="198782" y="622852"/>
            <a:ext cx="11794435" cy="5565913"/>
          </a:xfrm>
        </p:spPr>
        <p:txBody>
          <a:bodyPr>
            <a:noAutofit/>
          </a:bodyPr>
          <a:lstStyle/>
          <a:p>
            <a:pPr>
              <a:lnSpc>
                <a:spcPct val="150000"/>
              </a:lnSpc>
              <a:buNone/>
            </a:pPr>
            <a:r>
              <a:rPr lang="ar-SA" sz="3600" b="1" dirty="0" smtClean="0">
                <a:solidFill>
                  <a:srgbClr val="00B050"/>
                </a:solidFill>
              </a:rPr>
              <a:t>عقد </a:t>
            </a:r>
            <a:r>
              <a:rPr lang="ar-SA" sz="3600" b="1" dirty="0">
                <a:solidFill>
                  <a:srgbClr val="00B050"/>
                </a:solidFill>
              </a:rPr>
              <a:t>النقل البحري عقد رضائي يكفي لانعقاده التقاء إرادتي الشاحن و الناقل ، ولا يشترط لانعقاده شكل </a:t>
            </a:r>
            <a:r>
              <a:rPr lang="ar-SA" sz="3600" b="1" dirty="0" smtClean="0">
                <a:solidFill>
                  <a:srgbClr val="00B050"/>
                </a:solidFill>
              </a:rPr>
              <a:t>خاص. و بمقتضاه يلتزم الناقل بأن يقوم بنقل شيء أو شخص إلى جهة معينة مقابل أجر معين بالاتفاق</a:t>
            </a:r>
            <a:r>
              <a:rPr lang="ar-SA" sz="3600" b="1" dirty="0" smtClean="0"/>
              <a:t>.</a:t>
            </a:r>
            <a:r>
              <a:rPr lang="ar-SA" sz="3600" b="1" dirty="0"/>
              <a:t/>
            </a:r>
            <a:br>
              <a:rPr lang="ar-SA" sz="3600" b="1" dirty="0"/>
            </a:br>
            <a:r>
              <a:rPr lang="ar-SA" sz="3600" b="1" dirty="0" smtClean="0">
                <a:solidFill>
                  <a:srgbClr val="002060"/>
                </a:solidFill>
              </a:rPr>
              <a:t>والكتابة </a:t>
            </a:r>
            <a:r>
              <a:rPr lang="ar-SA" sz="3600" b="1" dirty="0">
                <a:solidFill>
                  <a:srgbClr val="002060"/>
                </a:solidFill>
              </a:rPr>
              <a:t>ليست شرطا لصحة عقد النقل و لكنها تعد شرطا </a:t>
            </a:r>
            <a:r>
              <a:rPr lang="ar-SA" sz="3600" b="1" dirty="0" smtClean="0">
                <a:solidFill>
                  <a:srgbClr val="002060"/>
                </a:solidFill>
              </a:rPr>
              <a:t>للإثبات ، وعلى ذلك إذا لم تتوافر الكتابة لا يمكن إثباته بكافة طرق الإثبات كالبينة والقرائن  ، وإنما يمكن إثباته بأدلة لا تقل قوة عن الكتابة كالاقرار او اليمين .</a:t>
            </a:r>
          </a:p>
        </p:txBody>
      </p:sp>
    </p:spTree>
    <p:extLst>
      <p:ext uri="{BB962C8B-B14F-4D97-AF65-F5344CB8AC3E}">
        <p14:creationId xmlns:p14="http://schemas.microsoft.com/office/powerpoint/2010/main" val="33748126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08803"/>
            <a:ext cx="10058400" cy="646571"/>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سند الشحن</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59026" y="609600"/>
            <a:ext cx="11860696" cy="5644726"/>
          </a:xfrm>
        </p:spPr>
        <p:txBody>
          <a:bodyPr>
            <a:noAutofit/>
          </a:bodyPr>
          <a:lstStyle/>
          <a:p>
            <a:pPr>
              <a:buFont typeface="Wingdings" panose="05000000000000000000" pitchFamily="2" charset="2"/>
              <a:buChar char="v"/>
            </a:pPr>
            <a:r>
              <a:rPr lang="ar-SA" sz="2500" b="1" u="sng" dirty="0" smtClean="0">
                <a:solidFill>
                  <a:srgbClr val="002060"/>
                </a:solidFill>
              </a:rPr>
              <a:t>سند </a:t>
            </a:r>
            <a:r>
              <a:rPr lang="ar-SA" sz="2500" b="1" u="sng" dirty="0">
                <a:solidFill>
                  <a:srgbClr val="002060"/>
                </a:solidFill>
              </a:rPr>
              <a:t>الشحن :</a:t>
            </a:r>
            <a:r>
              <a:rPr lang="ar-SA" sz="2500" b="1" dirty="0"/>
              <a:t/>
            </a:r>
            <a:br>
              <a:rPr lang="ar-SA" sz="2500" b="1" dirty="0"/>
            </a:br>
            <a:r>
              <a:rPr lang="ar-SA" sz="2500" b="1" dirty="0">
                <a:solidFill>
                  <a:srgbClr val="0070C0"/>
                </a:solidFill>
              </a:rPr>
              <a:t>هو الوثيقة التي تحرر عند شحن البضاعة على السفينة لإثبات واقعة الشحن ، فهو السند المثبت لاستلام الربان البضاعة على ظهر </a:t>
            </a:r>
            <a:r>
              <a:rPr lang="ar-SA" sz="2500" b="1" dirty="0" smtClean="0">
                <a:solidFill>
                  <a:srgbClr val="0070C0"/>
                </a:solidFill>
              </a:rPr>
              <a:t>السفينة , فيحرر بعد ان يتم الشحن فعلا .</a:t>
            </a:r>
          </a:p>
          <a:p>
            <a:pPr>
              <a:buNone/>
            </a:pPr>
            <a:r>
              <a:rPr lang="ar-SA" sz="2500" b="1" dirty="0" smtClean="0">
                <a:solidFill>
                  <a:srgbClr val="FF0000"/>
                </a:solidFill>
              </a:rPr>
              <a:t>و </a:t>
            </a:r>
            <a:r>
              <a:rPr lang="ar-SA" sz="2500" b="1" dirty="0">
                <a:solidFill>
                  <a:srgbClr val="FF0000"/>
                </a:solidFill>
              </a:rPr>
              <a:t>سندات الشحن تحرر عادة على نماذج مطبوعة يقبلها الشاحن دون مناقشة لشروطها </a:t>
            </a:r>
            <a:r>
              <a:rPr lang="ar-SA" sz="2500" b="1" dirty="0" smtClean="0">
                <a:solidFill>
                  <a:srgbClr val="FF0000"/>
                </a:solidFill>
              </a:rPr>
              <a:t>، </a:t>
            </a:r>
            <a:r>
              <a:rPr lang="ar-SA" sz="2500" b="1" dirty="0">
                <a:solidFill>
                  <a:srgbClr val="FF0000"/>
                </a:solidFill>
              </a:rPr>
              <a:t>وتكون نسختين </a:t>
            </a:r>
            <a:r>
              <a:rPr lang="ar-SA" sz="2500" b="1" dirty="0" smtClean="0">
                <a:solidFill>
                  <a:srgbClr val="FF0000"/>
                </a:solidFill>
              </a:rPr>
              <a:t>أصليتين:</a:t>
            </a:r>
          </a:p>
          <a:p>
            <a:pPr>
              <a:buNone/>
            </a:pPr>
            <a:r>
              <a:rPr lang="ar-SA" sz="2500" b="1" dirty="0" smtClean="0">
                <a:solidFill>
                  <a:schemeClr val="accent6">
                    <a:lumMod val="50000"/>
                  </a:schemeClr>
                </a:solidFill>
              </a:rPr>
              <a:t>--  </a:t>
            </a:r>
            <a:r>
              <a:rPr lang="ar-SA" sz="2500" b="1" dirty="0">
                <a:solidFill>
                  <a:schemeClr val="accent6">
                    <a:lumMod val="50000"/>
                  </a:schemeClr>
                </a:solidFill>
              </a:rPr>
              <a:t>إحداهما للربان و الأخرى </a:t>
            </a:r>
            <a:r>
              <a:rPr lang="ar-SA" sz="2500" b="1" dirty="0" smtClean="0">
                <a:solidFill>
                  <a:schemeClr val="accent6">
                    <a:lumMod val="50000"/>
                  </a:schemeClr>
                </a:solidFill>
              </a:rPr>
              <a:t>للشاحن، </a:t>
            </a:r>
          </a:p>
          <a:p>
            <a:pPr>
              <a:buNone/>
            </a:pPr>
            <a:r>
              <a:rPr lang="ar-SA" sz="2500" b="1" dirty="0" smtClean="0">
                <a:solidFill>
                  <a:schemeClr val="accent6">
                    <a:lumMod val="50000"/>
                  </a:schemeClr>
                </a:solidFill>
              </a:rPr>
              <a:t>-- و </a:t>
            </a:r>
            <a:r>
              <a:rPr lang="ar-SA" sz="2500" b="1" dirty="0">
                <a:solidFill>
                  <a:schemeClr val="accent6">
                    <a:lumMod val="50000"/>
                  </a:schemeClr>
                </a:solidFill>
              </a:rPr>
              <a:t>ترسل نسخة الشاحن الى المرسل </a:t>
            </a:r>
            <a:r>
              <a:rPr lang="ar-SA" sz="2500" b="1" dirty="0" smtClean="0">
                <a:solidFill>
                  <a:schemeClr val="accent6">
                    <a:lumMod val="50000"/>
                  </a:schemeClr>
                </a:solidFill>
              </a:rPr>
              <a:t>إليه، </a:t>
            </a:r>
            <a:r>
              <a:rPr lang="ar-SA" sz="2500" b="1" dirty="0">
                <a:solidFill>
                  <a:schemeClr val="accent6">
                    <a:lumMod val="50000"/>
                  </a:schemeClr>
                </a:solidFill>
              </a:rPr>
              <a:t>ويكتفي الناقل بإثبات عملية الشحن في </a:t>
            </a:r>
            <a:r>
              <a:rPr lang="ar-SA" sz="2500" b="1" dirty="0" smtClean="0">
                <a:solidFill>
                  <a:schemeClr val="accent6">
                    <a:lumMod val="50000"/>
                  </a:schemeClr>
                </a:solidFill>
              </a:rPr>
              <a:t>دفاتره.</a:t>
            </a:r>
          </a:p>
          <a:p>
            <a:pPr>
              <a:buNone/>
            </a:pPr>
            <a:endParaRPr lang="ar-SA" sz="2500" b="1" dirty="0">
              <a:solidFill>
                <a:schemeClr val="accent6">
                  <a:lumMod val="50000"/>
                </a:schemeClr>
              </a:solidFill>
            </a:endParaRPr>
          </a:p>
          <a:p>
            <a:pPr>
              <a:buFont typeface="Wingdings" panose="05000000000000000000" pitchFamily="2" charset="2"/>
              <a:buChar char="v"/>
            </a:pPr>
            <a:r>
              <a:rPr lang="ar-SA" sz="2500" b="1" u="sng" dirty="0">
                <a:solidFill>
                  <a:srgbClr val="002060"/>
                </a:solidFill>
              </a:rPr>
              <a:t>وظائف سند الشحن:</a:t>
            </a:r>
          </a:p>
          <a:p>
            <a:pPr marL="0" indent="0">
              <a:buNone/>
            </a:pPr>
            <a:r>
              <a:rPr lang="ar-SA" sz="2500" b="1" dirty="0"/>
              <a:t> </a:t>
            </a:r>
            <a:r>
              <a:rPr lang="ar-SA" sz="2500" b="1" dirty="0">
                <a:solidFill>
                  <a:srgbClr val="0070C0"/>
                </a:solidFill>
              </a:rPr>
              <a:t>1- هو أداة إثبات واقعة شحن البضائع ذاتها و يشتمل على بيان مقدارها و حالتها عند وضعها على ظهر السفينة .</a:t>
            </a:r>
          </a:p>
          <a:p>
            <a:pPr marL="0" indent="0">
              <a:buNone/>
            </a:pPr>
            <a:r>
              <a:rPr lang="ar-SA" sz="2500" b="1" dirty="0">
                <a:solidFill>
                  <a:srgbClr val="FF0000"/>
                </a:solidFill>
              </a:rPr>
              <a:t>2- يعتبر وسيلة لإثبات عقد النقل وهو الذي يحدد </a:t>
            </a:r>
            <a:r>
              <a:rPr lang="ar-SA" sz="2500" b="1" dirty="0" smtClean="0">
                <a:solidFill>
                  <a:srgbClr val="FF0000"/>
                </a:solidFill>
              </a:rPr>
              <a:t>التزام </a:t>
            </a:r>
            <a:r>
              <a:rPr lang="ar-SA" sz="2500" b="1" dirty="0">
                <a:solidFill>
                  <a:srgbClr val="FF0000"/>
                </a:solidFill>
              </a:rPr>
              <a:t>الناقل ولا يترتب على هذا التحديد سوى المسؤولية العقدية </a:t>
            </a:r>
            <a:r>
              <a:rPr lang="ar-SA" sz="2500" b="1" dirty="0"/>
              <a:t>.</a:t>
            </a:r>
          </a:p>
          <a:p>
            <a:pPr marL="0" indent="0">
              <a:buNone/>
            </a:pPr>
            <a:r>
              <a:rPr lang="ar-SA" sz="2500" b="1" dirty="0">
                <a:solidFill>
                  <a:srgbClr val="00B050"/>
                </a:solidFill>
              </a:rPr>
              <a:t>3- يمثل البضائع المشحونة </a:t>
            </a:r>
            <a:r>
              <a:rPr lang="ar-SA" sz="2500" b="1" u="sng" dirty="0">
                <a:solidFill>
                  <a:srgbClr val="002060"/>
                </a:solidFill>
              </a:rPr>
              <a:t>و يعد وثيقة ملكيتها </a:t>
            </a:r>
            <a:r>
              <a:rPr lang="ar-SA" sz="2500" b="1" dirty="0" smtClean="0">
                <a:solidFill>
                  <a:srgbClr val="00B050"/>
                </a:solidFill>
              </a:rPr>
              <a:t>فنقل ملكية السند تؤدي لنقل ملكية البضاعة وان كانت لا زالت في الطريق ، لان من يحوز السند يحوز البضاعة ، </a:t>
            </a:r>
            <a:r>
              <a:rPr lang="ar-SA" sz="2500" b="1" u="sng" dirty="0" smtClean="0">
                <a:solidFill>
                  <a:srgbClr val="002060"/>
                </a:solidFill>
              </a:rPr>
              <a:t>ويعد ايضا سند الشحن اداة لرهن البضائع التي يحملها </a:t>
            </a:r>
            <a:r>
              <a:rPr lang="ar-SA" sz="2500" b="1" dirty="0" smtClean="0">
                <a:solidFill>
                  <a:srgbClr val="00B050"/>
                </a:solidFill>
              </a:rPr>
              <a:t>.</a:t>
            </a:r>
          </a:p>
        </p:txBody>
      </p:sp>
    </p:spTree>
    <p:extLst>
      <p:ext uri="{BB962C8B-B14F-4D97-AF65-F5344CB8AC3E}">
        <p14:creationId xmlns:p14="http://schemas.microsoft.com/office/powerpoint/2010/main" val="5993789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08803"/>
            <a:ext cx="10058400" cy="646571"/>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سند الشحن</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72278" y="609600"/>
            <a:ext cx="11860696" cy="5644726"/>
          </a:xfrm>
        </p:spPr>
        <p:txBody>
          <a:bodyPr>
            <a:noAutofit/>
          </a:bodyPr>
          <a:lstStyle/>
          <a:p>
            <a:pPr>
              <a:buNone/>
            </a:pPr>
            <a:r>
              <a:rPr lang="ar-SA" sz="3200" b="1" u="sng" dirty="0" smtClean="0">
                <a:solidFill>
                  <a:srgbClr val="002060"/>
                </a:solidFill>
                <a:cs typeface="+mj-cs"/>
              </a:rPr>
              <a:t>طرفا سند الشحن </a:t>
            </a:r>
            <a:r>
              <a:rPr lang="ar-SA" sz="3200" b="1" dirty="0" smtClean="0">
                <a:solidFill>
                  <a:srgbClr val="C00000"/>
                </a:solidFill>
                <a:cs typeface="+mj-cs"/>
              </a:rPr>
              <a:t>:</a:t>
            </a:r>
            <a:r>
              <a:rPr lang="ar-SA" sz="3200" b="1" dirty="0" smtClean="0">
                <a:cs typeface="+mj-cs"/>
              </a:rPr>
              <a:t> </a:t>
            </a:r>
          </a:p>
          <a:p>
            <a:pPr>
              <a:buNone/>
            </a:pPr>
            <a:r>
              <a:rPr lang="ar-SA" sz="3200" b="1" dirty="0" smtClean="0">
                <a:solidFill>
                  <a:srgbClr val="FF0000"/>
                </a:solidFill>
                <a:cs typeface="+mj-cs"/>
              </a:rPr>
              <a:t>-- الشاحن </a:t>
            </a:r>
          </a:p>
          <a:p>
            <a:pPr>
              <a:buNone/>
            </a:pPr>
            <a:r>
              <a:rPr lang="ar-SA" sz="3200" b="1" dirty="0" smtClean="0">
                <a:solidFill>
                  <a:srgbClr val="FF0000"/>
                </a:solidFill>
                <a:cs typeface="+mj-cs"/>
              </a:rPr>
              <a:t>-- الربان ، </a:t>
            </a:r>
          </a:p>
          <a:p>
            <a:pPr>
              <a:buNone/>
            </a:pPr>
            <a:r>
              <a:rPr lang="ar-SA" sz="3200" b="1" dirty="0" smtClean="0">
                <a:solidFill>
                  <a:srgbClr val="0070C0"/>
                </a:solidFill>
                <a:cs typeface="+mj-cs"/>
              </a:rPr>
              <a:t>الربان : يوقع بوصفه ممثلا للناقل ويعتبر توقيعه اقرارا منه باستلام البضاعة .</a:t>
            </a:r>
          </a:p>
          <a:p>
            <a:pPr>
              <a:buNone/>
            </a:pPr>
            <a:r>
              <a:rPr lang="ar-SA" sz="3200" b="1" dirty="0" smtClean="0">
                <a:solidFill>
                  <a:srgbClr val="7030A0"/>
                </a:solidFill>
                <a:cs typeface="+mj-cs"/>
              </a:rPr>
              <a:t>اما المرسل اليه : فهو وان لم يكن طرفا في عقد النقل فتستند حقوقه والتزاماته الى حيازة سند الشحن.</a:t>
            </a:r>
          </a:p>
          <a:p>
            <a:pPr>
              <a:buNone/>
            </a:pPr>
            <a:endParaRPr lang="ar-SA" sz="3200" b="1" dirty="0" smtClean="0">
              <a:cs typeface="+mj-cs"/>
            </a:endParaRPr>
          </a:p>
          <a:p>
            <a:pPr>
              <a:buNone/>
            </a:pPr>
            <a:r>
              <a:rPr lang="ar-SA" sz="3200" b="1" dirty="0" smtClean="0">
                <a:solidFill>
                  <a:srgbClr val="00B050"/>
                </a:solidFill>
                <a:cs typeface="+mj-cs"/>
              </a:rPr>
              <a:t>والقانون البحري يجعل من المرسل اليه طرفا ذا شأن في سند الشحن يتكافأ مركزه ومركز الشاحن حينما يطالب بتنفيذ عقد النقل ، بحيث يرتبط بالسند كما يرتبط به الشاحن ومنذ ارتباطه به .</a:t>
            </a:r>
            <a:endParaRPr lang="ar-SA" sz="3200" b="1" dirty="0">
              <a:solidFill>
                <a:srgbClr val="00B050"/>
              </a:solidFill>
              <a:cs typeface="+mj-cs"/>
            </a:endParaRPr>
          </a:p>
        </p:txBody>
      </p:sp>
    </p:spTree>
    <p:extLst>
      <p:ext uri="{BB962C8B-B14F-4D97-AF65-F5344CB8AC3E}">
        <p14:creationId xmlns:p14="http://schemas.microsoft.com/office/powerpoint/2010/main" val="5993789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636104"/>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شكل سند الشحن</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101600" y="543339"/>
            <a:ext cx="11950700" cy="5793961"/>
          </a:xfrm>
        </p:spPr>
        <p:txBody>
          <a:bodyPr>
            <a:noAutofit/>
          </a:bodyPr>
          <a:lstStyle/>
          <a:p>
            <a:r>
              <a:rPr lang="ar-SA" sz="2300" b="1" u="sng" dirty="0"/>
              <a:t>يجوز أن تحرر وثيقة النقل </a:t>
            </a:r>
            <a:r>
              <a:rPr lang="ar-SA" sz="2300" b="1" u="sng" dirty="0" smtClean="0"/>
              <a:t>باسم </a:t>
            </a:r>
            <a:r>
              <a:rPr lang="ar-SA" sz="2300" b="1" u="sng" dirty="0"/>
              <a:t>شخص معين، أو لأمره، أو للحامل.</a:t>
            </a:r>
            <a:endParaRPr lang="en-US" sz="2300" b="1" u="sng" dirty="0"/>
          </a:p>
          <a:p>
            <a:pPr lvl="0">
              <a:buFont typeface="Wingdings" panose="05000000000000000000" pitchFamily="2" charset="2"/>
              <a:buChar char="v"/>
            </a:pPr>
            <a:r>
              <a:rPr lang="ar-SA" sz="2300" b="1" u="sng" dirty="0">
                <a:solidFill>
                  <a:srgbClr val="C00000"/>
                </a:solidFill>
              </a:rPr>
              <a:t>سند الشحن </a:t>
            </a:r>
            <a:r>
              <a:rPr lang="ar-SA" sz="2300" b="1" u="sng" dirty="0" smtClean="0">
                <a:solidFill>
                  <a:srgbClr val="C00000"/>
                </a:solidFill>
              </a:rPr>
              <a:t>الاسمي</a:t>
            </a:r>
            <a:r>
              <a:rPr lang="ar-SA" sz="2300" b="1" u="sng" dirty="0">
                <a:solidFill>
                  <a:srgbClr val="C00000"/>
                </a:solidFill>
              </a:rPr>
              <a:t>: </a:t>
            </a:r>
            <a:endParaRPr lang="en-US" sz="2300" b="1" u="sng" dirty="0">
              <a:solidFill>
                <a:srgbClr val="C00000"/>
              </a:solidFill>
            </a:endParaRPr>
          </a:p>
          <a:p>
            <a:r>
              <a:rPr lang="ar-SA" sz="2300" b="1" dirty="0" smtClean="0">
                <a:solidFill>
                  <a:srgbClr val="00B050"/>
                </a:solidFill>
              </a:rPr>
              <a:t>-- يصدر باسم </a:t>
            </a:r>
            <a:r>
              <a:rPr lang="ar-SA" sz="2300" b="1" dirty="0">
                <a:solidFill>
                  <a:srgbClr val="00B050"/>
                </a:solidFill>
              </a:rPr>
              <a:t>شخص معين وغالباً حين يكون الشاحن هو المرسل إليه، </a:t>
            </a:r>
            <a:endParaRPr lang="ar-SA" sz="2300" b="1" dirty="0" smtClean="0">
              <a:solidFill>
                <a:srgbClr val="00B050"/>
              </a:solidFill>
            </a:endParaRPr>
          </a:p>
          <a:p>
            <a:r>
              <a:rPr lang="ar-SA" sz="2300" b="1" dirty="0" smtClean="0">
                <a:solidFill>
                  <a:schemeClr val="bg2">
                    <a:lumMod val="50000"/>
                  </a:schemeClr>
                </a:solidFill>
              </a:rPr>
              <a:t>-- ولا </a:t>
            </a:r>
            <a:r>
              <a:rPr lang="ar-SA" sz="2300" b="1" dirty="0">
                <a:solidFill>
                  <a:schemeClr val="bg2">
                    <a:lumMod val="50000"/>
                  </a:schemeClr>
                </a:solidFill>
              </a:rPr>
              <a:t>تنتقل ملكية البضاعة إلا بإجراءات حوالة الحق.</a:t>
            </a:r>
            <a:endParaRPr lang="en-US" sz="2300" b="1" dirty="0">
              <a:solidFill>
                <a:schemeClr val="bg2">
                  <a:lumMod val="50000"/>
                </a:schemeClr>
              </a:solidFill>
            </a:endParaRPr>
          </a:p>
          <a:p>
            <a:pPr lvl="0">
              <a:buFont typeface="Wingdings" panose="05000000000000000000" pitchFamily="2" charset="2"/>
              <a:buChar char="v"/>
            </a:pPr>
            <a:r>
              <a:rPr lang="ar-SA" sz="2300" b="1" u="sng" dirty="0">
                <a:solidFill>
                  <a:srgbClr val="C00000"/>
                </a:solidFill>
              </a:rPr>
              <a:t>سند الشحن الأذني:</a:t>
            </a:r>
            <a:endParaRPr lang="en-US" sz="2300" b="1" u="sng" dirty="0">
              <a:solidFill>
                <a:srgbClr val="C00000"/>
              </a:solidFill>
            </a:endParaRPr>
          </a:p>
          <a:p>
            <a:r>
              <a:rPr lang="ar-SA" sz="2300" b="1" dirty="0" smtClean="0">
                <a:solidFill>
                  <a:srgbClr val="0070C0"/>
                </a:solidFill>
              </a:rPr>
              <a:t>-- يصدر </a:t>
            </a:r>
            <a:r>
              <a:rPr lang="ar-SA" sz="2300" b="1" dirty="0">
                <a:solidFill>
                  <a:srgbClr val="0070C0"/>
                </a:solidFill>
              </a:rPr>
              <a:t>لإذن أو أمر الشاحن أو المرسل إليه، </a:t>
            </a:r>
            <a:endParaRPr lang="ar-SA" sz="2300" b="1" dirty="0" smtClean="0">
              <a:solidFill>
                <a:srgbClr val="0070C0"/>
              </a:solidFill>
            </a:endParaRPr>
          </a:p>
          <a:p>
            <a:r>
              <a:rPr lang="ar-SA" sz="2300" b="1" dirty="0" smtClean="0">
                <a:solidFill>
                  <a:schemeClr val="bg2">
                    <a:lumMod val="25000"/>
                  </a:schemeClr>
                </a:solidFill>
              </a:rPr>
              <a:t>-- يتم تداوله بالتظهير </a:t>
            </a:r>
            <a:r>
              <a:rPr lang="ar-SA" sz="2300" b="1" dirty="0">
                <a:solidFill>
                  <a:schemeClr val="bg2">
                    <a:lumMod val="25000"/>
                  </a:schemeClr>
                </a:solidFill>
              </a:rPr>
              <a:t>الناقل للملكية وتنتقل ملكية البضاعة للمظهر إليه، </a:t>
            </a:r>
            <a:endParaRPr lang="ar-SA" sz="2300" b="1" dirty="0" smtClean="0">
              <a:solidFill>
                <a:schemeClr val="bg2">
                  <a:lumMod val="25000"/>
                </a:schemeClr>
              </a:solidFill>
            </a:endParaRPr>
          </a:p>
          <a:p>
            <a:r>
              <a:rPr lang="ar-SA" sz="2300" b="1" dirty="0" smtClean="0">
                <a:solidFill>
                  <a:srgbClr val="0070C0"/>
                </a:solidFill>
              </a:rPr>
              <a:t>-- وأستقر </a:t>
            </a:r>
            <a:r>
              <a:rPr lang="ar-SA" sz="2300" b="1" dirty="0">
                <a:solidFill>
                  <a:srgbClr val="0070C0"/>
                </a:solidFill>
              </a:rPr>
              <a:t>العرف على تطبيق قاعدة التظهير يطهر الدفوع </a:t>
            </a:r>
            <a:r>
              <a:rPr lang="ar-SA" sz="2300" b="1" dirty="0" smtClean="0">
                <a:solidFill>
                  <a:srgbClr val="0070C0"/>
                </a:solidFill>
              </a:rPr>
              <a:t>على تظهير </a:t>
            </a:r>
            <a:r>
              <a:rPr lang="ar-SA" sz="2300" b="1" dirty="0">
                <a:solidFill>
                  <a:srgbClr val="0070C0"/>
                </a:solidFill>
              </a:rPr>
              <a:t>سند الشحن تيسيراً لتداوله </a:t>
            </a:r>
            <a:endParaRPr lang="ar-SA" sz="2300" b="1" dirty="0" smtClean="0">
              <a:solidFill>
                <a:srgbClr val="0070C0"/>
              </a:solidFill>
            </a:endParaRPr>
          </a:p>
          <a:p>
            <a:r>
              <a:rPr lang="ar-SA" sz="2300" b="1" dirty="0" smtClean="0">
                <a:solidFill>
                  <a:schemeClr val="accent2">
                    <a:lumMod val="75000"/>
                  </a:schemeClr>
                </a:solidFill>
              </a:rPr>
              <a:t>-- ولكن </a:t>
            </a:r>
            <a:r>
              <a:rPr lang="ar-SA" sz="2300" b="1" dirty="0">
                <a:solidFill>
                  <a:schemeClr val="accent2">
                    <a:lumMod val="75000"/>
                  </a:schemeClr>
                </a:solidFill>
              </a:rPr>
              <a:t>لا تنطبق قاعدة تضامن الموقعين في الورقة التجارية على سند الشحن </a:t>
            </a:r>
            <a:r>
              <a:rPr lang="ar-SA" sz="2300" b="1" dirty="0" smtClean="0">
                <a:solidFill>
                  <a:schemeClr val="accent2">
                    <a:lumMod val="75000"/>
                  </a:schemeClr>
                </a:solidFill>
              </a:rPr>
              <a:t>الاذني</a:t>
            </a:r>
            <a:r>
              <a:rPr lang="ar-SA" sz="2300" b="1" dirty="0">
                <a:solidFill>
                  <a:schemeClr val="accent2">
                    <a:lumMod val="75000"/>
                  </a:schemeClr>
                </a:solidFill>
              </a:rPr>
              <a:t>، وغالباً </a:t>
            </a:r>
            <a:r>
              <a:rPr lang="ar-SA" sz="2300" b="1" dirty="0" smtClean="0">
                <a:solidFill>
                  <a:schemeClr val="accent2">
                    <a:lumMod val="75000"/>
                  </a:schemeClr>
                </a:solidFill>
              </a:rPr>
              <a:t>ما يكون </a:t>
            </a:r>
            <a:r>
              <a:rPr lang="ar-SA" sz="2300" b="1" dirty="0">
                <a:solidFill>
                  <a:schemeClr val="accent2">
                    <a:lumMod val="75000"/>
                  </a:schemeClr>
                </a:solidFill>
              </a:rPr>
              <a:t>سند الشحن </a:t>
            </a:r>
            <a:r>
              <a:rPr lang="ar-SA" sz="2300" b="1" dirty="0" smtClean="0">
                <a:solidFill>
                  <a:schemeClr val="accent2">
                    <a:lumMod val="75000"/>
                  </a:schemeClr>
                </a:solidFill>
              </a:rPr>
              <a:t>اذنياً</a:t>
            </a:r>
            <a:r>
              <a:rPr lang="ar-SA" sz="2300" b="1" dirty="0">
                <a:solidFill>
                  <a:schemeClr val="accent2">
                    <a:lumMod val="75000"/>
                  </a:schemeClr>
                </a:solidFill>
              </a:rPr>
              <a:t>.</a:t>
            </a:r>
            <a:endParaRPr lang="en-US" sz="2300" b="1" dirty="0">
              <a:solidFill>
                <a:schemeClr val="accent2">
                  <a:lumMod val="75000"/>
                </a:schemeClr>
              </a:solidFill>
            </a:endParaRPr>
          </a:p>
          <a:p>
            <a:pPr lvl="0">
              <a:buFont typeface="Wingdings" panose="05000000000000000000" pitchFamily="2" charset="2"/>
              <a:buChar char="v"/>
            </a:pPr>
            <a:r>
              <a:rPr lang="ar-SA" sz="2300" b="1" u="sng" dirty="0">
                <a:solidFill>
                  <a:srgbClr val="C00000"/>
                </a:solidFill>
              </a:rPr>
              <a:t>سند الشحن لحامله:</a:t>
            </a:r>
            <a:endParaRPr lang="en-US" sz="2300" b="1" u="sng" dirty="0">
              <a:solidFill>
                <a:srgbClr val="C00000"/>
              </a:solidFill>
            </a:endParaRPr>
          </a:p>
          <a:p>
            <a:r>
              <a:rPr lang="ar-SA" sz="2300" b="1" dirty="0" smtClean="0">
                <a:solidFill>
                  <a:srgbClr val="7030A0"/>
                </a:solidFill>
              </a:rPr>
              <a:t>-- تنتقل </a:t>
            </a:r>
            <a:r>
              <a:rPr lang="ar-SA" sz="2300" b="1" dirty="0">
                <a:solidFill>
                  <a:srgbClr val="7030A0"/>
                </a:solidFill>
              </a:rPr>
              <a:t>ملكيته بالتسليم وتسلم البضاعة لمن يحمل سند الشحن، </a:t>
            </a:r>
            <a:endParaRPr lang="ar-SA" sz="2300" b="1" dirty="0" smtClean="0">
              <a:solidFill>
                <a:srgbClr val="7030A0"/>
              </a:solidFill>
            </a:endParaRPr>
          </a:p>
          <a:p>
            <a:r>
              <a:rPr lang="ar-SA" sz="2300" b="1" dirty="0" smtClean="0">
                <a:solidFill>
                  <a:schemeClr val="accent2">
                    <a:lumMod val="75000"/>
                  </a:schemeClr>
                </a:solidFill>
              </a:rPr>
              <a:t>-- ولا </a:t>
            </a:r>
            <a:r>
              <a:rPr lang="ar-SA" sz="2300" b="1" dirty="0">
                <a:solidFill>
                  <a:schemeClr val="accent2">
                    <a:lumMod val="75000"/>
                  </a:schemeClr>
                </a:solidFill>
              </a:rPr>
              <a:t>يستخدم هذا النوع من سندات الشحن إلا نادراً إذ يتعرض الحامل لمخاطر فقد أو سرقة السند.</a:t>
            </a:r>
            <a:endParaRPr lang="en-US" sz="2300" b="1" dirty="0">
              <a:solidFill>
                <a:schemeClr val="accent2">
                  <a:lumMod val="75000"/>
                </a:schemeClr>
              </a:solidFill>
            </a:endParaRPr>
          </a:p>
          <a:p>
            <a:endParaRPr lang="ar-SA" sz="2300" b="1" dirty="0"/>
          </a:p>
        </p:txBody>
      </p:sp>
    </p:spTree>
    <p:extLst>
      <p:ext uri="{BB962C8B-B14F-4D97-AF65-F5344CB8AC3E}">
        <p14:creationId xmlns:p14="http://schemas.microsoft.com/office/powerpoint/2010/main" val="73477701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1"/>
            <a:ext cx="10058400" cy="609600"/>
          </a:xfrm>
        </p:spPr>
        <p:txBody>
          <a:bodyPr>
            <a:normAutofit fontScale="90000"/>
          </a:bodyPr>
          <a:lstStyle/>
          <a:p>
            <a:pPr algn="ctr"/>
            <a:r>
              <a:rPr lang="ar-SA" sz="5400" dirty="0" smtClean="0">
                <a:solidFill>
                  <a:srgbClr val="C00000"/>
                </a:solidFill>
                <a:latin typeface="Andalus" panose="02020603050405020304" pitchFamily="18" charset="-78"/>
                <a:cs typeface="Andalus" panose="02020603050405020304" pitchFamily="18" charset="-78"/>
              </a:rPr>
              <a:t>بيانات سند الشحن</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291547" y="702365"/>
            <a:ext cx="11661913" cy="5357229"/>
          </a:xfrm>
        </p:spPr>
        <p:txBody>
          <a:bodyPr>
            <a:normAutofit lnSpcReduction="10000"/>
          </a:bodyPr>
          <a:lstStyle/>
          <a:p>
            <a:r>
              <a:rPr lang="ar-SA" sz="2800" b="1" u="sng" dirty="0">
                <a:solidFill>
                  <a:srgbClr val="C00000"/>
                </a:solidFill>
              </a:rPr>
              <a:t>يتضمن سند الشحن عادةً البيانات التالية</a:t>
            </a:r>
            <a:r>
              <a:rPr lang="ar-SA" sz="2800" b="1" u="sng" dirty="0" smtClean="0">
                <a:solidFill>
                  <a:srgbClr val="C00000"/>
                </a:solidFill>
              </a:rPr>
              <a:t>:</a:t>
            </a:r>
          </a:p>
          <a:p>
            <a:endParaRPr lang="en-US" sz="2800" b="1" dirty="0">
              <a:solidFill>
                <a:srgbClr val="C00000"/>
              </a:solidFill>
            </a:endParaRPr>
          </a:p>
          <a:p>
            <a:pPr marL="457200" lvl="0" indent="-457200">
              <a:buFont typeface="+mj-lt"/>
              <a:buAutoNum type="arabicPeriod"/>
            </a:pPr>
            <a:r>
              <a:rPr lang="ar-SA" sz="2800" b="1" dirty="0">
                <a:solidFill>
                  <a:schemeClr val="accent5">
                    <a:lumMod val="75000"/>
                  </a:schemeClr>
                </a:solidFill>
              </a:rPr>
              <a:t>أسماء طرفي عقد النقل وهما الناقل والشاحن، توقيع الشاحن حتى يتمكن من </a:t>
            </a:r>
            <a:r>
              <a:rPr lang="ar-SA" sz="2800" b="1" dirty="0" smtClean="0">
                <a:solidFill>
                  <a:schemeClr val="accent5">
                    <a:lumMod val="75000"/>
                  </a:schemeClr>
                </a:solidFill>
              </a:rPr>
              <a:t>الاحتجاج </a:t>
            </a:r>
            <a:r>
              <a:rPr lang="ar-SA" sz="2800" b="1" dirty="0">
                <a:solidFill>
                  <a:schemeClr val="accent5">
                    <a:lumMod val="75000"/>
                  </a:schemeClr>
                </a:solidFill>
              </a:rPr>
              <a:t>به عليه، </a:t>
            </a:r>
            <a:r>
              <a:rPr lang="ar-SA" sz="2800" b="1" dirty="0" smtClean="0">
                <a:solidFill>
                  <a:srgbClr val="7030A0"/>
                </a:solidFill>
              </a:rPr>
              <a:t>واسم </a:t>
            </a:r>
            <a:r>
              <a:rPr lang="ar-SA" sz="2800" b="1" dirty="0">
                <a:solidFill>
                  <a:srgbClr val="7030A0"/>
                </a:solidFill>
              </a:rPr>
              <a:t>المرسل إليه في حال كان الشحن إسمياً أو </a:t>
            </a:r>
            <a:r>
              <a:rPr lang="ar-SA" sz="2800" b="1" dirty="0" smtClean="0">
                <a:solidFill>
                  <a:srgbClr val="7030A0"/>
                </a:solidFill>
              </a:rPr>
              <a:t>اذنياً</a:t>
            </a:r>
            <a:r>
              <a:rPr lang="ar-SA" sz="2800" b="1" dirty="0">
                <a:solidFill>
                  <a:schemeClr val="accent5">
                    <a:lumMod val="75000"/>
                  </a:schemeClr>
                </a:solidFill>
              </a:rPr>
              <a:t>، </a:t>
            </a:r>
            <a:endParaRPr lang="ar-SA" sz="2800" b="1" dirty="0" smtClean="0">
              <a:solidFill>
                <a:schemeClr val="accent5">
                  <a:lumMod val="75000"/>
                </a:schemeClr>
              </a:solidFill>
            </a:endParaRPr>
          </a:p>
          <a:p>
            <a:pPr marL="457200" lvl="0" indent="-457200">
              <a:buNone/>
            </a:pPr>
            <a:r>
              <a:rPr lang="ar-SA" sz="2800" b="1" dirty="0" smtClean="0">
                <a:solidFill>
                  <a:srgbClr val="C00000"/>
                </a:solidFill>
              </a:rPr>
              <a:t>ويغني </a:t>
            </a:r>
            <a:r>
              <a:rPr lang="ar-SA" sz="2800" b="1" dirty="0">
                <a:solidFill>
                  <a:srgbClr val="C00000"/>
                </a:solidFill>
              </a:rPr>
              <a:t>توقيع الربان عن ذكر أسمه</a:t>
            </a:r>
            <a:r>
              <a:rPr lang="ar-SA" sz="2800" b="1" dirty="0">
                <a:solidFill>
                  <a:schemeClr val="accent5">
                    <a:lumMod val="75000"/>
                  </a:schemeClr>
                </a:solidFill>
              </a:rPr>
              <a:t>، </a:t>
            </a:r>
            <a:r>
              <a:rPr lang="ar-SA" sz="2800" b="1" dirty="0" smtClean="0">
                <a:solidFill>
                  <a:schemeClr val="accent5">
                    <a:lumMod val="75000"/>
                  </a:schemeClr>
                </a:solidFill>
              </a:rPr>
              <a:t>فيوقع وكيل بري للمجهز كأمين السفينة على سند الشحن ويذكر في السند تاريخ </a:t>
            </a:r>
            <a:r>
              <a:rPr lang="ar-SA" sz="2800" b="1" dirty="0">
                <a:solidFill>
                  <a:schemeClr val="accent5">
                    <a:lumMod val="75000"/>
                  </a:schemeClr>
                </a:solidFill>
              </a:rPr>
              <a:t>تحريره</a:t>
            </a:r>
            <a:r>
              <a:rPr lang="ar-SA" sz="2800" b="1" dirty="0" smtClean="0">
                <a:solidFill>
                  <a:schemeClr val="accent5">
                    <a:lumMod val="75000"/>
                  </a:schemeClr>
                </a:solidFill>
              </a:rPr>
              <a:t>.</a:t>
            </a:r>
            <a:endParaRPr lang="en-US" sz="2800" b="1" dirty="0">
              <a:solidFill>
                <a:schemeClr val="accent5">
                  <a:lumMod val="75000"/>
                </a:schemeClr>
              </a:solidFill>
            </a:endParaRPr>
          </a:p>
          <a:p>
            <a:pPr marL="457200" lvl="0" indent="-457200">
              <a:buNone/>
            </a:pPr>
            <a:r>
              <a:rPr lang="ar-SA" sz="2800" b="1" dirty="0" smtClean="0">
                <a:solidFill>
                  <a:srgbClr val="FF0000"/>
                </a:solidFill>
              </a:rPr>
              <a:t>2. أسم </a:t>
            </a:r>
            <a:r>
              <a:rPr lang="ar-SA" sz="2800" b="1" dirty="0">
                <a:solidFill>
                  <a:srgbClr val="FF0000"/>
                </a:solidFill>
              </a:rPr>
              <a:t>السفينة، مقدار حمولتها، الدولة التي تتبعها، </a:t>
            </a:r>
            <a:endParaRPr lang="ar-SA" sz="2800" b="1" dirty="0" smtClean="0">
              <a:solidFill>
                <a:srgbClr val="FF0000"/>
              </a:solidFill>
            </a:endParaRPr>
          </a:p>
          <a:p>
            <a:pPr marL="457200" lvl="0" indent="-457200">
              <a:buNone/>
            </a:pPr>
            <a:r>
              <a:rPr lang="ar-SA" sz="2800" b="1" dirty="0" smtClean="0"/>
              <a:t>وجرى </a:t>
            </a:r>
            <a:r>
              <a:rPr lang="ar-SA" sz="2800" b="1" dirty="0"/>
              <a:t>العمل على </a:t>
            </a:r>
            <a:r>
              <a:rPr lang="ar-SA" sz="2800" b="1" dirty="0">
                <a:solidFill>
                  <a:srgbClr val="00B050"/>
                </a:solidFill>
              </a:rPr>
              <a:t>عدم تحديد السفينة التي يتم النقل عليها ومن ثم للناقل حق النقل على أي سفينة متجهه إلى الميناء المقصود،</a:t>
            </a:r>
            <a:r>
              <a:rPr lang="ar-SA" sz="2800" b="1" dirty="0"/>
              <a:t> ويسمى </a:t>
            </a:r>
            <a:r>
              <a:rPr lang="ar-SA" sz="2800" b="1" u="sng" dirty="0">
                <a:solidFill>
                  <a:srgbClr val="FF0000"/>
                </a:solidFill>
              </a:rPr>
              <a:t>السند برسم الشحن أو لأجل </a:t>
            </a:r>
            <a:r>
              <a:rPr lang="ar-SA" sz="2800" b="1" u="sng" dirty="0" smtClean="0">
                <a:solidFill>
                  <a:srgbClr val="FF0000"/>
                </a:solidFill>
              </a:rPr>
              <a:t>الشحن  </a:t>
            </a:r>
            <a:r>
              <a:rPr lang="ar-SA" sz="2800" b="1" dirty="0" smtClean="0">
                <a:solidFill>
                  <a:srgbClr val="00B050"/>
                </a:solidFill>
              </a:rPr>
              <a:t>ويصدر قبل عملية الشحن .</a:t>
            </a:r>
            <a:endParaRPr lang="en-US" sz="2800" b="1" dirty="0">
              <a:solidFill>
                <a:srgbClr val="00B050"/>
              </a:solidFill>
            </a:endParaRPr>
          </a:p>
          <a:p>
            <a:pPr marL="457200" lvl="0" indent="-457200">
              <a:buNone/>
            </a:pPr>
            <a:r>
              <a:rPr lang="ar-SA" sz="2800" b="1" dirty="0" smtClean="0">
                <a:solidFill>
                  <a:srgbClr val="002060"/>
                </a:solidFill>
              </a:rPr>
              <a:t>3. نوع </a:t>
            </a:r>
            <a:r>
              <a:rPr lang="ar-SA" sz="2800" b="1" dirty="0">
                <a:solidFill>
                  <a:srgbClr val="002060"/>
                </a:solidFill>
              </a:rPr>
              <a:t>البضاعة ومقدارها، العلامات والأوصاف التي تمكن من تحديدها، وهذا البيان جوهري لأن سند الشحن إيصال </a:t>
            </a:r>
            <a:r>
              <a:rPr lang="ar-SA" sz="2800" b="1" dirty="0" smtClean="0">
                <a:solidFill>
                  <a:srgbClr val="002060"/>
                </a:solidFill>
              </a:rPr>
              <a:t>باستلام </a:t>
            </a:r>
            <a:r>
              <a:rPr lang="ar-SA" sz="2800" b="1" dirty="0">
                <a:solidFill>
                  <a:srgbClr val="002060"/>
                </a:solidFill>
              </a:rPr>
              <a:t>الربان للبضاعة.</a:t>
            </a:r>
            <a:endParaRPr lang="en-US" sz="2800" b="1" dirty="0">
              <a:solidFill>
                <a:srgbClr val="002060"/>
              </a:solidFill>
            </a:endParaRPr>
          </a:p>
          <a:p>
            <a:pPr marL="0" indent="0">
              <a:buNone/>
            </a:pPr>
            <a:endParaRPr lang="ar-SA" sz="2800" b="1" dirty="0"/>
          </a:p>
        </p:txBody>
      </p:sp>
    </p:spTree>
    <p:extLst>
      <p:ext uri="{BB962C8B-B14F-4D97-AF65-F5344CB8AC3E}">
        <p14:creationId xmlns:p14="http://schemas.microsoft.com/office/powerpoint/2010/main" val="362751980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 y="357808"/>
            <a:ext cx="12006470" cy="5910469"/>
          </a:xfrm>
        </p:spPr>
        <p:txBody>
          <a:bodyPr>
            <a:noAutofit/>
          </a:bodyPr>
          <a:lstStyle/>
          <a:p>
            <a:pPr>
              <a:buNone/>
            </a:pPr>
            <a:r>
              <a:rPr lang="ar-SA" sz="2400" b="1" dirty="0" smtClean="0">
                <a:solidFill>
                  <a:srgbClr val="002060"/>
                </a:solidFill>
                <a:cs typeface="+mj-cs"/>
              </a:rPr>
              <a:t>تأكد الناقل من صحة البيانات الخاصة بالبضائع  يستغرق وقتا طويلا ، ولكي لا تتعطل السفينة ، فيحق للناقل ان يدرج تحفظات </a:t>
            </a:r>
            <a:endParaRPr lang="ar-SA" sz="2400" b="1" dirty="0" smtClean="0">
              <a:solidFill>
                <a:srgbClr val="002060"/>
              </a:solidFill>
              <a:cs typeface="+mj-cs"/>
            </a:endParaRPr>
          </a:p>
          <a:p>
            <a:pPr>
              <a:buNone/>
            </a:pPr>
            <a:r>
              <a:rPr lang="ar-SA" sz="2400" b="1" u="sng" dirty="0" smtClean="0">
                <a:solidFill>
                  <a:schemeClr val="accent2">
                    <a:lumMod val="75000"/>
                  </a:schemeClr>
                </a:solidFill>
                <a:cs typeface="+mj-cs"/>
              </a:rPr>
              <a:t>ومضمون </a:t>
            </a:r>
            <a:r>
              <a:rPr lang="ar-SA" sz="2400" b="1" u="sng" dirty="0" smtClean="0">
                <a:solidFill>
                  <a:schemeClr val="accent2">
                    <a:lumMod val="75000"/>
                  </a:schemeClr>
                </a:solidFill>
                <a:cs typeface="+mj-cs"/>
              </a:rPr>
              <a:t>هذه التحفظات:</a:t>
            </a:r>
          </a:p>
          <a:p>
            <a:pPr>
              <a:buNone/>
            </a:pPr>
            <a:r>
              <a:rPr lang="ar-SA" sz="2400" b="1" dirty="0" smtClean="0">
                <a:solidFill>
                  <a:srgbClr val="7030A0"/>
                </a:solidFill>
                <a:cs typeface="+mj-cs"/>
              </a:rPr>
              <a:t>--  ان الناقل لم يتحقق من صحة البيانات الواردة في السند عن البضاعة</a:t>
            </a:r>
            <a:r>
              <a:rPr lang="ar-SA" sz="2400" b="1" dirty="0" smtClean="0">
                <a:cs typeface="+mj-cs"/>
              </a:rPr>
              <a:t>.</a:t>
            </a:r>
          </a:p>
          <a:p>
            <a:pPr>
              <a:buNone/>
            </a:pPr>
            <a:r>
              <a:rPr lang="ar-SA" sz="2400" b="1" dirty="0" smtClean="0">
                <a:solidFill>
                  <a:srgbClr val="FF0000"/>
                </a:solidFill>
                <a:cs typeface="+mj-cs"/>
              </a:rPr>
              <a:t>-- ان البضائع مجهولة الوزن او المقدار او المقاس او القيمة او المحتوى </a:t>
            </a:r>
            <a:r>
              <a:rPr lang="ar-SA" sz="2400" b="1" dirty="0" smtClean="0">
                <a:cs typeface="+mj-cs"/>
              </a:rPr>
              <a:t>.</a:t>
            </a:r>
          </a:p>
          <a:p>
            <a:pPr>
              <a:buNone/>
            </a:pPr>
            <a:r>
              <a:rPr lang="ar-SA" sz="2400" b="1" dirty="0" smtClean="0">
                <a:solidFill>
                  <a:srgbClr val="0070C0"/>
                </a:solidFill>
                <a:cs typeface="+mj-cs"/>
              </a:rPr>
              <a:t>-- او ان البيانات الخاصة بالبضائع غير معتمدة من الناقل .</a:t>
            </a:r>
            <a:endParaRPr lang="ar-SA" sz="2400" b="1" dirty="0" smtClean="0">
              <a:cs typeface="+mj-cs"/>
            </a:endParaRPr>
          </a:p>
          <a:p>
            <a:pPr>
              <a:buNone/>
            </a:pPr>
            <a:endParaRPr lang="ar-SA" sz="2400" b="1" dirty="0" smtClean="0">
              <a:solidFill>
                <a:srgbClr val="00B050"/>
              </a:solidFill>
              <a:cs typeface="+mj-cs"/>
            </a:endParaRPr>
          </a:p>
          <a:p>
            <a:pPr>
              <a:buNone/>
            </a:pPr>
            <a:r>
              <a:rPr lang="ar-SA" sz="2400" b="1" dirty="0" smtClean="0">
                <a:solidFill>
                  <a:srgbClr val="00B050"/>
                </a:solidFill>
                <a:cs typeface="+mj-cs"/>
              </a:rPr>
              <a:t>ولأن سند الشحن حجة بما ورد فيه حتى يثبت العكس ، فهذا التحفظ يهدر حجية البيانات الخاصة بالبضاعة في سند الشحن ، وعلى الشاحن عند حدوث نزاع ان يثبت صحة هذه البيانات .  </a:t>
            </a:r>
          </a:p>
          <a:p>
            <a:pPr>
              <a:buNone/>
            </a:pPr>
            <a:r>
              <a:rPr lang="ar-SA" sz="2400" b="1" dirty="0" smtClean="0">
                <a:solidFill>
                  <a:srgbClr val="002060"/>
                </a:solidFill>
                <a:cs typeface="+mj-cs"/>
              </a:rPr>
              <a:t>وهذه التحفظات تعرقا تداول سند الشحن ، فلذلك يتفق الشاحن مع الناقل على ان يصدر له الناقل سند شحن نظيف خالي من التحفظات ، على ان يستلم الشاحن من الناقل ورقة تسمى خطاب الضمان يتضمن فيه التحفظات الخاصة بالبضائع .</a:t>
            </a:r>
            <a:endParaRPr lang="ar-SA" sz="2400" b="1" dirty="0" smtClean="0">
              <a:solidFill>
                <a:srgbClr val="C00000"/>
              </a:solidFill>
              <a:cs typeface="+mj-cs"/>
            </a:endParaRPr>
          </a:p>
          <a:p>
            <a:pPr>
              <a:buNone/>
            </a:pPr>
            <a:r>
              <a:rPr lang="ar-SA" sz="2400" b="1" dirty="0" smtClean="0">
                <a:solidFill>
                  <a:srgbClr val="C00000"/>
                </a:solidFill>
                <a:cs typeface="+mj-cs"/>
              </a:rPr>
              <a:t>وخطاب الضمان حجة بين طرفيه وليس للناقل الاحتجاج به على المرسل اليه او اي حامل ينتقل اليه السند </a:t>
            </a:r>
            <a:r>
              <a:rPr lang="ar-SA" sz="2400" b="1" dirty="0" smtClean="0">
                <a:solidFill>
                  <a:srgbClr val="00B050"/>
                </a:solidFill>
                <a:cs typeface="+mj-cs"/>
              </a:rPr>
              <a:t>، </a:t>
            </a:r>
            <a:r>
              <a:rPr lang="ar-SA" sz="2400" b="1" dirty="0" smtClean="0">
                <a:solidFill>
                  <a:srgbClr val="0070C0"/>
                </a:solidFill>
                <a:cs typeface="+mj-cs"/>
              </a:rPr>
              <a:t>فيلتزم الناقل بتسليم المرسل اليه البضاعة طبقا لاوصافها في سند الشحن او تعويضه عن تلفها ، وبعد ذلك يرجع الشاحن على الناقل </a:t>
            </a:r>
            <a:endParaRPr lang="en-US" sz="2400" b="1" dirty="0">
              <a:solidFill>
                <a:srgbClr val="0070C0"/>
              </a:solidFill>
              <a:cs typeface="+mj-cs"/>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97280" y="96103"/>
            <a:ext cx="10058400" cy="844801"/>
          </a:xfrm>
        </p:spPr>
        <p:txBody>
          <a:bodyPr>
            <a:normAutofit/>
          </a:bodyPr>
          <a:lstStyle/>
          <a:p>
            <a:pPr algn="ctr"/>
            <a:r>
              <a:rPr lang="ar-SA" sz="5400" dirty="0" smtClean="0">
                <a:solidFill>
                  <a:srgbClr val="C00000"/>
                </a:solidFill>
                <a:latin typeface="Andalus" panose="02020603050405020304" pitchFamily="18" charset="-78"/>
                <a:cs typeface="Andalus" panose="02020603050405020304" pitchFamily="18" charset="-78"/>
              </a:rPr>
              <a:t>حجية الشحن في الإثبات</a:t>
            </a:r>
            <a:endParaRPr lang="ar-SA" sz="5400" dirty="0">
              <a:solidFill>
                <a:srgbClr val="C00000"/>
              </a:solidFill>
              <a:latin typeface="Andalus" panose="02020603050405020304" pitchFamily="18" charset="-78"/>
              <a:cs typeface="Andalus" panose="02020603050405020304" pitchFamily="18" charset="-78"/>
            </a:endParaRPr>
          </a:p>
        </p:txBody>
      </p:sp>
      <p:sp>
        <p:nvSpPr>
          <p:cNvPr id="3" name="عنصر نائب للمحتوى 2"/>
          <p:cNvSpPr>
            <a:spLocks noGrp="1"/>
          </p:cNvSpPr>
          <p:nvPr>
            <p:ph idx="1"/>
          </p:nvPr>
        </p:nvSpPr>
        <p:spPr>
          <a:xfrm>
            <a:off x="384313" y="1245704"/>
            <a:ext cx="11463130" cy="5035826"/>
          </a:xfrm>
        </p:spPr>
        <p:txBody>
          <a:bodyPr>
            <a:normAutofit/>
          </a:bodyPr>
          <a:lstStyle/>
          <a:p>
            <a:r>
              <a:rPr lang="ar-SA" sz="3600" b="1" u="sng" dirty="0" smtClean="0">
                <a:solidFill>
                  <a:srgbClr val="002060"/>
                </a:solidFill>
                <a:cs typeface="+mj-cs"/>
              </a:rPr>
              <a:t>بين طرفيه :</a:t>
            </a:r>
          </a:p>
          <a:p>
            <a:pPr>
              <a:buNone/>
            </a:pPr>
            <a:r>
              <a:rPr lang="ar-SA" sz="3200" b="1" dirty="0" smtClean="0">
                <a:solidFill>
                  <a:srgbClr val="00B050"/>
                </a:solidFill>
                <a:cs typeface="+mj-cs"/>
              </a:rPr>
              <a:t>-- لسند </a:t>
            </a:r>
            <a:r>
              <a:rPr lang="ar-SA" sz="3200" b="1" dirty="0">
                <a:solidFill>
                  <a:srgbClr val="00B050"/>
                </a:solidFill>
                <a:cs typeface="+mj-cs"/>
              </a:rPr>
              <a:t>الشحن حجية في إثبات العقد بين طرفيه الناقل والشاحن </a:t>
            </a:r>
            <a:endParaRPr lang="ar-SA" sz="3200" b="1" dirty="0" smtClean="0">
              <a:solidFill>
                <a:srgbClr val="00B050"/>
              </a:solidFill>
              <a:cs typeface="+mj-cs"/>
            </a:endParaRPr>
          </a:p>
          <a:p>
            <a:pPr>
              <a:buNone/>
            </a:pPr>
            <a:r>
              <a:rPr lang="ar-SA" sz="3200" b="1" dirty="0" smtClean="0">
                <a:solidFill>
                  <a:srgbClr val="FF0000"/>
                </a:solidFill>
                <a:cs typeface="+mj-cs"/>
              </a:rPr>
              <a:t>-- ولكل </a:t>
            </a:r>
            <a:r>
              <a:rPr lang="ar-SA" sz="3200" b="1" dirty="0">
                <a:solidFill>
                  <a:srgbClr val="FF0000"/>
                </a:solidFill>
                <a:cs typeface="+mj-cs"/>
              </a:rPr>
              <a:t>منهما </a:t>
            </a:r>
            <a:r>
              <a:rPr lang="ar-SA" sz="3200" b="1" dirty="0" smtClean="0">
                <a:solidFill>
                  <a:srgbClr val="FF0000"/>
                </a:solidFill>
                <a:cs typeface="+mj-cs"/>
              </a:rPr>
              <a:t>ان يثبت </a:t>
            </a:r>
            <a:r>
              <a:rPr lang="ar-SA" sz="3200" b="1" dirty="0">
                <a:solidFill>
                  <a:srgbClr val="FF0000"/>
                </a:solidFill>
                <a:cs typeface="+mj-cs"/>
              </a:rPr>
              <a:t>بالكتابة عكس </a:t>
            </a:r>
            <a:r>
              <a:rPr lang="ar-SA" sz="3200" b="1" dirty="0" smtClean="0">
                <a:solidFill>
                  <a:srgbClr val="FF0000"/>
                </a:solidFill>
                <a:cs typeface="+mj-cs"/>
              </a:rPr>
              <a:t>ما ورد </a:t>
            </a:r>
            <a:r>
              <a:rPr lang="ar-SA" sz="3200" b="1" dirty="0">
                <a:solidFill>
                  <a:srgbClr val="FF0000"/>
                </a:solidFill>
                <a:cs typeface="+mj-cs"/>
              </a:rPr>
              <a:t>في السند</a:t>
            </a:r>
            <a:r>
              <a:rPr lang="ar-SA" sz="3200" b="1" dirty="0" smtClean="0">
                <a:solidFill>
                  <a:srgbClr val="FF0000"/>
                </a:solidFill>
                <a:cs typeface="+mj-cs"/>
              </a:rPr>
              <a:t>،</a:t>
            </a:r>
          </a:p>
          <a:p>
            <a:pPr>
              <a:buNone/>
            </a:pPr>
            <a:r>
              <a:rPr lang="ar-SA" sz="3200" b="1" dirty="0" smtClean="0">
                <a:solidFill>
                  <a:srgbClr val="FF0000"/>
                </a:solidFill>
                <a:cs typeface="+mj-cs"/>
              </a:rPr>
              <a:t> </a:t>
            </a:r>
          </a:p>
          <a:p>
            <a:r>
              <a:rPr lang="ar-SA" sz="3600" b="1" u="sng" dirty="0" smtClean="0">
                <a:solidFill>
                  <a:srgbClr val="002060"/>
                </a:solidFill>
                <a:cs typeface="+mj-cs"/>
              </a:rPr>
              <a:t>أما </a:t>
            </a:r>
            <a:r>
              <a:rPr lang="ar-SA" sz="3600" b="1" u="sng" dirty="0">
                <a:solidFill>
                  <a:srgbClr val="002060"/>
                </a:solidFill>
                <a:cs typeface="+mj-cs"/>
              </a:rPr>
              <a:t>بالنسبة للغير </a:t>
            </a:r>
            <a:r>
              <a:rPr lang="ar-SA" sz="3600" b="1" u="sng" dirty="0" smtClean="0">
                <a:solidFill>
                  <a:srgbClr val="002060"/>
                </a:solidFill>
                <a:cs typeface="+mj-cs"/>
              </a:rPr>
              <a:t>:</a:t>
            </a:r>
          </a:p>
          <a:p>
            <a:r>
              <a:rPr lang="ar-SA" sz="3200" b="1" dirty="0" smtClean="0">
                <a:solidFill>
                  <a:srgbClr val="00B050"/>
                </a:solidFill>
                <a:cs typeface="+mj-cs"/>
              </a:rPr>
              <a:t>-- فله </a:t>
            </a:r>
            <a:r>
              <a:rPr lang="ar-SA" sz="3200" b="1" dirty="0">
                <a:solidFill>
                  <a:srgbClr val="00B050"/>
                </a:solidFill>
                <a:cs typeface="+mj-cs"/>
              </a:rPr>
              <a:t>أن يتمسك بالبيانات الواردة فيه </a:t>
            </a:r>
            <a:endParaRPr lang="ar-SA" sz="3200" b="1" dirty="0" smtClean="0">
              <a:solidFill>
                <a:srgbClr val="00B050"/>
              </a:solidFill>
              <a:cs typeface="+mj-cs"/>
            </a:endParaRPr>
          </a:p>
          <a:p>
            <a:r>
              <a:rPr lang="ar-SA" sz="3200" b="1" dirty="0" smtClean="0">
                <a:solidFill>
                  <a:srgbClr val="FF0000"/>
                </a:solidFill>
                <a:cs typeface="+mj-cs"/>
              </a:rPr>
              <a:t>-- وأن </a:t>
            </a:r>
            <a:r>
              <a:rPr lang="ar-SA" sz="3200" b="1" dirty="0">
                <a:solidFill>
                  <a:srgbClr val="FF0000"/>
                </a:solidFill>
                <a:cs typeface="+mj-cs"/>
              </a:rPr>
              <a:t>يثبت عكس </a:t>
            </a:r>
            <a:r>
              <a:rPr lang="ar-SA" sz="3200" b="1" dirty="0" smtClean="0">
                <a:solidFill>
                  <a:srgbClr val="FF0000"/>
                </a:solidFill>
                <a:cs typeface="+mj-cs"/>
              </a:rPr>
              <a:t>ما جاء </a:t>
            </a:r>
            <a:r>
              <a:rPr lang="ar-SA" sz="3200" b="1" dirty="0">
                <a:solidFill>
                  <a:srgbClr val="FF0000"/>
                </a:solidFill>
                <a:cs typeface="+mj-cs"/>
              </a:rPr>
              <a:t>بسند الشحن بكافة طرق الإثبات لو كانت مصلحته في ذلك</a:t>
            </a:r>
            <a:r>
              <a:rPr lang="ar-SA" sz="3200" b="1" dirty="0" smtClean="0">
                <a:cs typeface="+mj-cs"/>
              </a:rPr>
              <a:t>.</a:t>
            </a:r>
            <a:endParaRPr lang="en-US" sz="3200" b="1" dirty="0">
              <a:cs typeface="+mj-cs"/>
            </a:endParaRPr>
          </a:p>
        </p:txBody>
      </p:sp>
    </p:spTree>
    <p:extLst>
      <p:ext uri="{BB962C8B-B14F-4D97-AF65-F5344CB8AC3E}">
        <p14:creationId xmlns:p14="http://schemas.microsoft.com/office/powerpoint/2010/main" val="1416236367"/>
      </p:ext>
    </p:extLst>
  </p:cSld>
  <p:clrMapOvr>
    <a:masterClrMapping/>
  </p:clrMapOvr>
  <p:timing>
    <p:tnLst>
      <p:par>
        <p:cTn id="1" dur="indefinite" restart="never" nodeType="tmRoot"/>
      </p:par>
    </p:tnLst>
  </p:timing>
</p:sld>
</file>

<file path=ppt/theme/theme1.xml><?xml version="1.0" encoding="utf-8"?>
<a:theme xmlns:a="http://schemas.openxmlformats.org/drawingml/2006/main" name="أثر رجعي">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أثر رجعي">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أثر رجعي">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xmlns="" name="Retrospect" id="{5F128B03-DCCA-4EEB-AB3B-CF2899314A46}" vid="{02006FA4-1611-4B07-AF7F-85CF6D20EB3E}"/>
    </a:ext>
  </a:extLst>
</a:theme>
</file>

<file path=docProps/app.xml><?xml version="1.0" encoding="utf-8"?>
<Properties xmlns="http://schemas.openxmlformats.org/officeDocument/2006/extended-properties" xmlns:vt="http://schemas.openxmlformats.org/officeDocument/2006/docPropsVTypes">
  <Template>Retrospect</Template>
  <TotalTime>318</TotalTime>
  <Words>2462</Words>
  <Application>Microsoft Office PowerPoint</Application>
  <PresentationFormat>مخصص</PresentationFormat>
  <Paragraphs>188</Paragraphs>
  <Slides>26</Slides>
  <Notes>0</Notes>
  <HiddenSlides>0</HiddenSlides>
  <MMClips>0</MMClips>
  <ScaleCrop>false</ScaleCrop>
  <HeadingPairs>
    <vt:vector size="4" baseType="variant">
      <vt:variant>
        <vt:lpstr>نسق</vt:lpstr>
      </vt:variant>
      <vt:variant>
        <vt:i4>1</vt:i4>
      </vt:variant>
      <vt:variant>
        <vt:lpstr>عناوين الشرائح</vt:lpstr>
      </vt:variant>
      <vt:variant>
        <vt:i4>26</vt:i4>
      </vt:variant>
    </vt:vector>
  </HeadingPairs>
  <TitlesOfParts>
    <vt:vector size="27" baseType="lpstr">
      <vt:lpstr>أثر رجعي</vt:lpstr>
      <vt:lpstr>نقل البضائع عن طريق البحر</vt:lpstr>
      <vt:lpstr>نقل البضائع وفقاً لأحكام نظام المحكمة التجارية</vt:lpstr>
      <vt:lpstr>تكوين عقد النقل البحري و إثباته </vt:lpstr>
      <vt:lpstr>سند الشحن</vt:lpstr>
      <vt:lpstr>سند الشحن</vt:lpstr>
      <vt:lpstr>شكل سند الشحن</vt:lpstr>
      <vt:lpstr>بيانات سند الشحن</vt:lpstr>
      <vt:lpstr>عرض تقديمي في PowerPoint</vt:lpstr>
      <vt:lpstr>حجية الشحن في الإثبات</vt:lpstr>
      <vt:lpstr>تنفيذ عقد النقل</vt:lpstr>
      <vt:lpstr>الشـــحــــن</vt:lpstr>
      <vt:lpstr>الشـــحــــن</vt:lpstr>
      <vt:lpstr>الرص (التصفيف )</vt:lpstr>
      <vt:lpstr>النقل</vt:lpstr>
      <vt:lpstr>النقل</vt:lpstr>
      <vt:lpstr>التفريغ</vt:lpstr>
      <vt:lpstr>التفريغ</vt:lpstr>
      <vt:lpstr>التسليم </vt:lpstr>
      <vt:lpstr>التسليم </vt:lpstr>
      <vt:lpstr>أجرة النقل</vt:lpstr>
      <vt:lpstr>أجرة النقل</vt:lpstr>
      <vt:lpstr>ضمانات الوفاء بأجرة النقل </vt:lpstr>
      <vt:lpstr>أثر الحوادث البحرية على استحقاق الناقل للأجرة </vt:lpstr>
      <vt:lpstr>أثر الحوادث البحرية على استحقاق الناقل للأجرة </vt:lpstr>
      <vt:lpstr>شرط استحقاق الناقل الأجرة أيا كانت من الحوادث   </vt:lpstr>
      <vt:lpstr>عدم سماع دعوى المطالبة بالأجرة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نقل البضائع عن طريق البحر</dc:title>
  <dc:creator>إسراء</dc:creator>
  <cp:lastModifiedBy>Eiman shloul</cp:lastModifiedBy>
  <cp:revision>54</cp:revision>
  <dcterms:created xsi:type="dcterms:W3CDTF">2016-10-06T18:35:08Z</dcterms:created>
  <dcterms:modified xsi:type="dcterms:W3CDTF">2016-11-24T05:02:38Z</dcterms:modified>
</cp:coreProperties>
</file>

<file path=docProps/thumbnail.jpeg>
</file>