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744" r:id="rId2"/>
  </p:sldMasterIdLst>
  <p:sldIdLst>
    <p:sldId id="256" r:id="rId3"/>
    <p:sldId id="258" r:id="rId4"/>
    <p:sldId id="257" r:id="rId5"/>
    <p:sldId id="259" r:id="rId6"/>
    <p:sldId id="261" r:id="rId7"/>
    <p:sldId id="260"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7" r:id="rId42"/>
    <p:sldId id="298" r:id="rId43"/>
    <p:sldId id="299" r:id="rId44"/>
    <p:sldId id="300" r:id="rId45"/>
    <p:sldId id="301" r:id="rId46"/>
    <p:sldId id="302" r:id="rId47"/>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9933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4926" autoAdjust="0"/>
    <p:restoredTop sz="94660"/>
  </p:normalViewPr>
  <p:slideViewPr>
    <p:cSldViewPr snapToGrid="0">
      <p:cViewPr>
        <p:scale>
          <a:sx n="72" d="100"/>
          <a:sy n="72" d="100"/>
        </p:scale>
        <p:origin x="-648" y="-12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a:t>انقر لتحرير نمط العنوان الرئيسي</a:t>
            </a:r>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a:t>انقر لتحرير نمط العنوان الثانوي الرئيسي</a:t>
            </a:r>
          </a:p>
        </p:txBody>
      </p:sp>
      <p:sp>
        <p:nvSpPr>
          <p:cNvPr id="4" name="عنصر نائب للتاريخ 3"/>
          <p:cNvSpPr>
            <a:spLocks noGrp="1"/>
          </p:cNvSpPr>
          <p:nvPr>
            <p:ph type="dt" sz="half" idx="10"/>
          </p:nvPr>
        </p:nvSpPr>
        <p:spPr/>
        <p:txBody>
          <a:bodyPr/>
          <a:lstStyle/>
          <a:p>
            <a:fld id="{F922D4A7-AAF2-48FC-B359-D94488BFA8C5}" type="datetimeFigureOut">
              <a:rPr lang="ar-SA" smtClean="0"/>
              <a:pPr/>
              <a:t>26/02/1438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DAB462F-8E74-41F4-A8E0-04A1ED3ED4FE}" type="slidenum">
              <a:rPr lang="ar-SA" smtClean="0"/>
              <a:pPr/>
              <a:t>‹#›</a:t>
            </a:fld>
            <a:endParaRPr lang="ar-SA"/>
          </a:p>
        </p:txBody>
      </p:sp>
    </p:spTree>
    <p:extLst>
      <p:ext uri="{BB962C8B-B14F-4D97-AF65-F5344CB8AC3E}">
        <p14:creationId xmlns:p14="http://schemas.microsoft.com/office/powerpoint/2010/main" xmlns="" val="3992227892"/>
      </p:ext>
    </p:extLst>
  </p:cSld>
  <p:clrMapOvr>
    <a:masterClrMapping/>
  </p:clrMapOvr>
  <p:transition spd="med">
    <p:pull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عنوان العمودي 2"/>
          <p:cNvSpPr>
            <a:spLocks noGrp="1"/>
          </p:cNvSpPr>
          <p:nvPr>
            <p:ph type="body" orient="vert" idx="1"/>
          </p:nvPr>
        </p:nvSpPr>
        <p:spPr/>
        <p:txBody>
          <a:bodyPr vert="eaVert"/>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F922D4A7-AAF2-48FC-B359-D94488BFA8C5}" type="datetimeFigureOut">
              <a:rPr lang="ar-SA" smtClean="0"/>
              <a:pPr/>
              <a:t>26/02/1438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DAB462F-8E74-41F4-A8E0-04A1ED3ED4FE}" type="slidenum">
              <a:rPr lang="ar-SA" smtClean="0"/>
              <a:pPr/>
              <a:t>‹#›</a:t>
            </a:fld>
            <a:endParaRPr lang="ar-SA"/>
          </a:p>
        </p:txBody>
      </p:sp>
    </p:spTree>
    <p:extLst>
      <p:ext uri="{BB962C8B-B14F-4D97-AF65-F5344CB8AC3E}">
        <p14:creationId xmlns:p14="http://schemas.microsoft.com/office/powerpoint/2010/main" xmlns="" val="3628678745"/>
      </p:ext>
    </p:extLst>
  </p:cSld>
  <p:clrMapOvr>
    <a:masterClrMapping/>
  </p:clrMapOvr>
  <p:transition spd="med">
    <p:pull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a:t>انقر لتحرير نمط العنوان الرئيسي</a:t>
            </a:r>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F922D4A7-AAF2-48FC-B359-D94488BFA8C5}" type="datetimeFigureOut">
              <a:rPr lang="ar-SA" smtClean="0"/>
              <a:pPr/>
              <a:t>26/02/1438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DAB462F-8E74-41F4-A8E0-04A1ED3ED4FE}" type="slidenum">
              <a:rPr lang="ar-SA" smtClean="0"/>
              <a:pPr/>
              <a:t>‹#›</a:t>
            </a:fld>
            <a:endParaRPr lang="ar-SA"/>
          </a:p>
        </p:txBody>
      </p:sp>
    </p:spTree>
    <p:extLst>
      <p:ext uri="{BB962C8B-B14F-4D97-AF65-F5344CB8AC3E}">
        <p14:creationId xmlns:p14="http://schemas.microsoft.com/office/powerpoint/2010/main" xmlns="" val="3844972546"/>
      </p:ext>
    </p:extLst>
  </p:cSld>
  <p:clrMapOvr>
    <a:masterClrMapping/>
  </p:clrMapOvr>
  <p:transition spd="med">
    <p:pull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kumimoji="0" lang="en-US" sz="7200" b="1" i="0" u="none" strike="noStrike" kern="1200" cap="all" spc="0" normalizeH="0" baseline="0" dirty="0">
                <a:ln w="15875">
                  <a:solidFill>
                    <a:sysClr val="window" lastClr="FFFFFF"/>
                  </a:solidFill>
                </a:ln>
                <a:solidFill>
                  <a:srgbClr val="DF5327"/>
                </a:solidFill>
                <a:effectLst>
                  <a:outerShdw dist="38100" dir="2700000" algn="tl" rotWithShape="0">
                    <a:srgbClr val="DF5327"/>
                  </a:outerShdw>
                </a:effectLst>
                <a:uLnTx/>
                <a:uFillTx/>
                <a:latin typeface="+mj-lt"/>
                <a:ea typeface="+mn-ea"/>
                <a:cs typeface="+mn-cs"/>
              </a:defRPr>
            </a:lvl1pPr>
          </a:lstStyle>
          <a:p>
            <a:r>
              <a:rPr lang="ar-SA"/>
              <a:t>انقر لتحرير نمط العنوان الرئيسي</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chemeClr val="accent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ar-SA"/>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lvl1pPr>
              <a:defRPr>
                <a:solidFill>
                  <a:schemeClr val="accent1"/>
                </a:solidFill>
              </a:defRPr>
            </a:lvl1pPr>
          </a:lstStyle>
          <a:p>
            <a:fld id="{F922D4A7-AAF2-48FC-B359-D94488BFA8C5}" type="datetimeFigureOut">
              <a:rPr lang="ar-SA" smtClean="0"/>
              <a:pPr/>
              <a:t>26/02/1438</a:t>
            </a:fld>
            <a:endParaRPr lang="ar-SA"/>
          </a:p>
        </p:txBody>
      </p:sp>
      <p:sp>
        <p:nvSpPr>
          <p:cNvPr id="5" name="Footer Placeholder 4"/>
          <p:cNvSpPr>
            <a:spLocks noGrp="1"/>
          </p:cNvSpPr>
          <p:nvPr>
            <p:ph type="ftr" sz="quarter" idx="11"/>
          </p:nvPr>
        </p:nvSpPr>
        <p:spPr/>
        <p:txBody>
          <a:bodyPr/>
          <a:lstStyle>
            <a:lvl1pPr>
              <a:defRPr>
                <a:solidFill>
                  <a:schemeClr val="accent1"/>
                </a:solidFill>
              </a:defRPr>
            </a:lvl1pPr>
          </a:lstStyle>
          <a:p>
            <a:endParaRPr lang="ar-SA"/>
          </a:p>
        </p:txBody>
      </p:sp>
      <p:sp>
        <p:nvSpPr>
          <p:cNvPr id="6" name="Slide Number Placeholder 5"/>
          <p:cNvSpPr>
            <a:spLocks noGrp="1"/>
          </p:cNvSpPr>
          <p:nvPr>
            <p:ph type="sldNum" sz="quarter" idx="12"/>
          </p:nvPr>
        </p:nvSpPr>
        <p:spPr/>
        <p:txBody>
          <a:bodyPr/>
          <a:lstStyle>
            <a:lvl1pPr>
              <a:defRPr>
                <a:solidFill>
                  <a:schemeClr val="accent1"/>
                </a:solidFill>
              </a:defRPr>
            </a:lvl1pPr>
          </a:lstStyle>
          <a:p>
            <a:fld id="{6DAB462F-8E74-41F4-A8E0-04A1ED3ED4FE}" type="slidenum">
              <a:rPr lang="ar-SA" smtClean="0"/>
              <a:pPr/>
              <a:t>‹#›</a:t>
            </a:fld>
            <a:endParaRPr lang="ar-SA"/>
          </a:p>
        </p:txBody>
      </p:sp>
      <p:cxnSp>
        <p:nvCxnSpPr>
          <p:cNvPr id="8" name="Straight Connector 7"/>
          <p:cNvCxnSpPr/>
          <p:nvPr/>
        </p:nvCxnSpPr>
        <p:spPr>
          <a:xfrm>
            <a:off x="1978660" y="3733800"/>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830413489"/>
      </p:ext>
    </p:extLst>
  </p:cSld>
  <p:clrMapOvr>
    <a:masterClrMapping/>
  </p:clrMapOvr>
  <p:transition spd="med">
    <p:pull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F922D4A7-AAF2-48FC-B359-D94488BFA8C5}" type="datetimeFigureOut">
              <a:rPr lang="ar-SA" smtClean="0"/>
              <a:pPr/>
              <a:t>26/02/1438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DAB462F-8E74-41F4-A8E0-04A1ED3ED4FE}" type="slidenum">
              <a:rPr lang="ar-SA" smtClean="0"/>
              <a:pPr/>
              <a:t>‹#›</a:t>
            </a:fld>
            <a:endParaRPr lang="ar-SA"/>
          </a:p>
        </p:txBody>
      </p:sp>
    </p:spTree>
    <p:extLst>
      <p:ext uri="{BB962C8B-B14F-4D97-AF65-F5344CB8AC3E}">
        <p14:creationId xmlns:p14="http://schemas.microsoft.com/office/powerpoint/2010/main" xmlns="" val="3462261488"/>
      </p:ext>
    </p:extLst>
  </p:cSld>
  <p:clrMapOvr>
    <a:masterClrMapping/>
  </p:clrMapOvr>
  <p:transition spd="med">
    <p:pull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marL="0" algn="ctr" defTabSz="914400" rtl="0" eaLnBrk="1" latinLnBrk="0" hangingPunct="1">
              <a:lnSpc>
                <a:spcPct val="85000"/>
              </a:lnSpc>
              <a:spcBef>
                <a:spcPct val="0"/>
              </a:spcBef>
              <a:buNone/>
              <a:defRPr kumimoji="0" lang="en-US" sz="7200" b="1" i="0" u="none" strike="noStrike" kern="1200" cap="all" spc="0" normalizeH="0" baseline="0" dirty="0">
                <a:ln w="15875">
                  <a:solidFill>
                    <a:sysClr val="window" lastClr="FFFFFF"/>
                  </a:solidFill>
                </a:ln>
                <a:solidFill>
                  <a:srgbClr val="DF5327"/>
                </a:solidFill>
                <a:effectLst>
                  <a:outerShdw dist="38100" dir="2700000" algn="tl" rotWithShape="0">
                    <a:srgbClr val="DF5327"/>
                  </a:outerShdw>
                </a:effectLst>
                <a:uLnTx/>
                <a:uFillTx/>
                <a:latin typeface="Corbel" pitchFamily="34" charset="0"/>
                <a:ea typeface="+mn-ea"/>
                <a:cs typeface="+mn-cs"/>
              </a:defRPr>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تحرير أنماط النص الرئيسي</a:t>
            </a:r>
          </a:p>
        </p:txBody>
      </p:sp>
      <p:sp>
        <p:nvSpPr>
          <p:cNvPr id="4" name="Date Placeholder 3"/>
          <p:cNvSpPr>
            <a:spLocks noGrp="1"/>
          </p:cNvSpPr>
          <p:nvPr>
            <p:ph type="dt" sz="half" idx="10"/>
          </p:nvPr>
        </p:nvSpPr>
        <p:spPr/>
        <p:txBody>
          <a:bodyPr/>
          <a:lstStyle/>
          <a:p>
            <a:fld id="{F922D4A7-AAF2-48FC-B359-D94488BFA8C5}" type="datetimeFigureOut">
              <a:rPr lang="ar-SA" smtClean="0"/>
              <a:pPr/>
              <a:t>26/02/1438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DAB462F-8E74-41F4-A8E0-04A1ED3ED4FE}" type="slidenum">
              <a:rPr lang="ar-SA" smtClean="0"/>
              <a:pPr/>
              <a:t>‹#›</a:t>
            </a:fld>
            <a:endParaRPr lang="ar-SA"/>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640074267"/>
      </p:ext>
    </p:extLst>
  </p:cSld>
  <p:clrMapOvr>
    <a:masterClrMapping/>
  </p:clrMapOvr>
  <p:transition spd="med">
    <p:pull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a:t>انقر لتحرير نمط العنوان الرئيسي</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F922D4A7-AAF2-48FC-B359-D94488BFA8C5}" type="datetimeFigureOut">
              <a:rPr lang="ar-SA" smtClean="0"/>
              <a:pPr/>
              <a:t>26/02/1438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6DAB462F-8E74-41F4-A8E0-04A1ED3ED4FE}" type="slidenum">
              <a:rPr lang="ar-SA" smtClean="0"/>
              <a:pPr/>
              <a:t>‹#›</a:t>
            </a:fld>
            <a:endParaRPr lang="ar-SA"/>
          </a:p>
        </p:txBody>
      </p:sp>
    </p:spTree>
    <p:extLst>
      <p:ext uri="{BB962C8B-B14F-4D97-AF65-F5344CB8AC3E}">
        <p14:creationId xmlns:p14="http://schemas.microsoft.com/office/powerpoint/2010/main" xmlns="" val="1282951058"/>
      </p:ext>
    </p:extLst>
  </p:cSld>
  <p:clrMapOvr>
    <a:masterClrMapping/>
  </p:clrMapOvr>
  <p:transition spd="med">
    <p:pull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تحرير أنماط النص الرئيسي</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تحرير أنماط النص الرئيسي</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F922D4A7-AAF2-48FC-B359-D94488BFA8C5}" type="datetimeFigureOut">
              <a:rPr lang="ar-SA" smtClean="0"/>
              <a:pPr/>
              <a:t>26/02/1438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6DAB462F-8E74-41F4-A8E0-04A1ED3ED4FE}" type="slidenum">
              <a:rPr lang="ar-SA" smtClean="0"/>
              <a:pPr/>
              <a:t>‹#›</a:t>
            </a:fld>
            <a:endParaRPr lang="ar-SA"/>
          </a:p>
        </p:txBody>
      </p:sp>
    </p:spTree>
    <p:extLst>
      <p:ext uri="{BB962C8B-B14F-4D97-AF65-F5344CB8AC3E}">
        <p14:creationId xmlns:p14="http://schemas.microsoft.com/office/powerpoint/2010/main" xmlns="" val="2805036966"/>
      </p:ext>
    </p:extLst>
  </p:cSld>
  <p:clrMapOvr>
    <a:masterClrMapping/>
  </p:clrMapOvr>
  <p:transition spd="med">
    <p:pull dir="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Date Placeholder 2"/>
          <p:cNvSpPr>
            <a:spLocks noGrp="1"/>
          </p:cNvSpPr>
          <p:nvPr>
            <p:ph type="dt" sz="half" idx="10"/>
          </p:nvPr>
        </p:nvSpPr>
        <p:spPr/>
        <p:txBody>
          <a:bodyPr/>
          <a:lstStyle/>
          <a:p>
            <a:fld id="{F922D4A7-AAF2-48FC-B359-D94488BFA8C5}" type="datetimeFigureOut">
              <a:rPr lang="ar-SA" smtClean="0"/>
              <a:pPr/>
              <a:t>26/02/1438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6DAB462F-8E74-41F4-A8E0-04A1ED3ED4FE}" type="slidenum">
              <a:rPr lang="ar-SA" smtClean="0"/>
              <a:pPr/>
              <a:t>‹#›</a:t>
            </a:fld>
            <a:endParaRPr lang="ar-SA"/>
          </a:p>
        </p:txBody>
      </p:sp>
    </p:spTree>
    <p:extLst>
      <p:ext uri="{BB962C8B-B14F-4D97-AF65-F5344CB8AC3E}">
        <p14:creationId xmlns:p14="http://schemas.microsoft.com/office/powerpoint/2010/main" xmlns="" val="3365906765"/>
      </p:ext>
    </p:extLst>
  </p:cSld>
  <p:clrMapOvr>
    <a:masterClrMapping/>
  </p:clrMapOvr>
  <p:transition spd="med">
    <p:pull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2D4A7-AAF2-48FC-B359-D94488BFA8C5}" type="datetimeFigureOut">
              <a:rPr lang="ar-SA" smtClean="0"/>
              <a:pPr/>
              <a:t>26/02/1438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6DAB462F-8E74-41F4-A8E0-04A1ED3ED4FE}" type="slidenum">
              <a:rPr lang="ar-SA" smtClean="0"/>
              <a:pPr/>
              <a:t>‹#›</a:t>
            </a:fld>
            <a:endParaRPr lang="ar-SA"/>
          </a:p>
        </p:txBody>
      </p:sp>
    </p:spTree>
    <p:extLst>
      <p:ext uri="{BB962C8B-B14F-4D97-AF65-F5344CB8AC3E}">
        <p14:creationId xmlns:p14="http://schemas.microsoft.com/office/powerpoint/2010/main" xmlns="" val="147962832"/>
      </p:ext>
    </p:extLst>
  </p:cSld>
  <p:clrMapOvr>
    <a:masterClrMapping/>
  </p:clrMapOvr>
  <p:transition spd="med">
    <p:pull dir="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ar-SA"/>
              <a:t>انقر لتحرير نمط العنوان الرئيسي</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تحرير أنماط النص الرئيسي</a:t>
            </a:r>
          </a:p>
        </p:txBody>
      </p:sp>
      <p:sp>
        <p:nvSpPr>
          <p:cNvPr id="5" name="Date Placeholder 4"/>
          <p:cNvSpPr>
            <a:spLocks noGrp="1"/>
          </p:cNvSpPr>
          <p:nvPr>
            <p:ph type="dt" sz="half" idx="10"/>
          </p:nvPr>
        </p:nvSpPr>
        <p:spPr/>
        <p:txBody>
          <a:bodyPr/>
          <a:lstStyle/>
          <a:p>
            <a:fld id="{F922D4A7-AAF2-48FC-B359-D94488BFA8C5}" type="datetimeFigureOut">
              <a:rPr lang="ar-SA" smtClean="0"/>
              <a:pPr/>
              <a:t>26/02/1438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6DAB462F-8E74-41F4-A8E0-04A1ED3ED4FE}" type="slidenum">
              <a:rPr lang="ar-SA" smtClean="0"/>
              <a:pPr/>
              <a:t>‹#›</a:t>
            </a:fld>
            <a:endParaRPr lang="ar-SA"/>
          </a:p>
        </p:txBody>
      </p:sp>
    </p:spTree>
    <p:extLst>
      <p:ext uri="{BB962C8B-B14F-4D97-AF65-F5344CB8AC3E}">
        <p14:creationId xmlns:p14="http://schemas.microsoft.com/office/powerpoint/2010/main" xmlns="" val="3339307574"/>
      </p:ext>
    </p:extLst>
  </p:cSld>
  <p:clrMapOvr>
    <a:masterClrMapping/>
  </p:clrMapOvr>
  <p:transition spd="med">
    <p:pull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idx="1"/>
          </p:nvPr>
        </p:nvSpPr>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F922D4A7-AAF2-48FC-B359-D94488BFA8C5}" type="datetimeFigureOut">
              <a:rPr lang="ar-SA" smtClean="0"/>
              <a:pPr/>
              <a:t>26/02/1438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DAB462F-8E74-41F4-A8E0-04A1ED3ED4FE}" type="slidenum">
              <a:rPr lang="ar-SA" smtClean="0"/>
              <a:pPr/>
              <a:t>‹#›</a:t>
            </a:fld>
            <a:endParaRPr lang="ar-SA"/>
          </a:p>
        </p:txBody>
      </p:sp>
    </p:spTree>
    <p:extLst>
      <p:ext uri="{BB962C8B-B14F-4D97-AF65-F5344CB8AC3E}">
        <p14:creationId xmlns:p14="http://schemas.microsoft.com/office/powerpoint/2010/main" xmlns="" val="718816675"/>
      </p:ext>
    </p:extLst>
  </p:cSld>
  <p:clrMapOvr>
    <a:masterClrMapping/>
  </p:clrMapOvr>
  <p:transition spd="med">
    <p:pull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ar-SA"/>
              <a:t>انقر لتحرير نمط العنوان الرئيسي</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تحرير أنماط النص الرئيسي</a:t>
            </a:r>
          </a:p>
        </p:txBody>
      </p:sp>
      <p:sp>
        <p:nvSpPr>
          <p:cNvPr id="5" name="Date Placeholder 4"/>
          <p:cNvSpPr>
            <a:spLocks noGrp="1"/>
          </p:cNvSpPr>
          <p:nvPr>
            <p:ph type="dt" sz="half" idx="10"/>
          </p:nvPr>
        </p:nvSpPr>
        <p:spPr/>
        <p:txBody>
          <a:bodyPr/>
          <a:lstStyle/>
          <a:p>
            <a:fld id="{F922D4A7-AAF2-48FC-B359-D94488BFA8C5}" type="datetimeFigureOut">
              <a:rPr lang="ar-SA" smtClean="0"/>
              <a:pPr/>
              <a:t>26/02/1438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6DAB462F-8E74-41F4-A8E0-04A1ED3ED4FE}" type="slidenum">
              <a:rPr lang="ar-SA" smtClean="0"/>
              <a:pPr/>
              <a:t>‹#›</a:t>
            </a:fld>
            <a:endParaRPr lang="ar-SA"/>
          </a:p>
        </p:txBody>
      </p:sp>
    </p:spTree>
    <p:extLst>
      <p:ext uri="{BB962C8B-B14F-4D97-AF65-F5344CB8AC3E}">
        <p14:creationId xmlns:p14="http://schemas.microsoft.com/office/powerpoint/2010/main" xmlns="" val="1522185040"/>
      </p:ext>
    </p:extLst>
  </p:cSld>
  <p:clrMapOvr>
    <a:masterClrMapping/>
  </p:clrMapOvr>
  <p:transition spd="med">
    <p:pull dir="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F922D4A7-AAF2-48FC-B359-D94488BFA8C5}" type="datetimeFigureOut">
              <a:rPr lang="ar-SA" smtClean="0"/>
              <a:pPr/>
              <a:t>26/02/1438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DAB462F-8E74-41F4-A8E0-04A1ED3ED4FE}" type="slidenum">
              <a:rPr lang="ar-SA" smtClean="0"/>
              <a:pPr/>
              <a:t>‹#›</a:t>
            </a:fld>
            <a:endParaRPr lang="ar-SA"/>
          </a:p>
        </p:txBody>
      </p:sp>
    </p:spTree>
    <p:extLst>
      <p:ext uri="{BB962C8B-B14F-4D97-AF65-F5344CB8AC3E}">
        <p14:creationId xmlns:p14="http://schemas.microsoft.com/office/powerpoint/2010/main" xmlns="" val="2773005166"/>
      </p:ext>
    </p:extLst>
  </p:cSld>
  <p:clrMapOvr>
    <a:masterClrMapping/>
  </p:clrMapOvr>
  <p:transition spd="med">
    <p:pull dir="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F922D4A7-AAF2-48FC-B359-D94488BFA8C5}" type="datetimeFigureOut">
              <a:rPr lang="ar-SA" smtClean="0"/>
              <a:pPr/>
              <a:t>26/02/1438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DAB462F-8E74-41F4-A8E0-04A1ED3ED4FE}" type="slidenum">
              <a:rPr lang="ar-SA" smtClean="0"/>
              <a:pPr/>
              <a:t>‹#›</a:t>
            </a:fld>
            <a:endParaRPr lang="ar-SA"/>
          </a:p>
        </p:txBody>
      </p:sp>
    </p:spTree>
    <p:extLst>
      <p:ext uri="{BB962C8B-B14F-4D97-AF65-F5344CB8AC3E}">
        <p14:creationId xmlns:p14="http://schemas.microsoft.com/office/powerpoint/2010/main" xmlns="" val="260291644"/>
      </p:ext>
    </p:extLst>
  </p:cSld>
  <p:clrMapOvr>
    <a:masterClrMapping/>
  </p:clrMapOvr>
  <p:transition spd="med">
    <p:pull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a:t>انقر لتحرير نمط العنوان الرئيسي</a:t>
            </a:r>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a:t>تحرير أنماط النص الرئيسي</a:t>
            </a:r>
          </a:p>
        </p:txBody>
      </p:sp>
      <p:sp>
        <p:nvSpPr>
          <p:cNvPr id="4" name="عنصر نائب للتاريخ 3"/>
          <p:cNvSpPr>
            <a:spLocks noGrp="1"/>
          </p:cNvSpPr>
          <p:nvPr>
            <p:ph type="dt" sz="half" idx="10"/>
          </p:nvPr>
        </p:nvSpPr>
        <p:spPr/>
        <p:txBody>
          <a:bodyPr/>
          <a:lstStyle/>
          <a:p>
            <a:fld id="{F922D4A7-AAF2-48FC-B359-D94488BFA8C5}" type="datetimeFigureOut">
              <a:rPr lang="ar-SA" smtClean="0"/>
              <a:pPr/>
              <a:t>26/02/1438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DAB462F-8E74-41F4-A8E0-04A1ED3ED4FE}" type="slidenum">
              <a:rPr lang="ar-SA" smtClean="0"/>
              <a:pPr/>
              <a:t>‹#›</a:t>
            </a:fld>
            <a:endParaRPr lang="ar-SA"/>
          </a:p>
        </p:txBody>
      </p:sp>
    </p:spTree>
    <p:extLst>
      <p:ext uri="{BB962C8B-B14F-4D97-AF65-F5344CB8AC3E}">
        <p14:creationId xmlns:p14="http://schemas.microsoft.com/office/powerpoint/2010/main" xmlns="" val="2176539163"/>
      </p:ext>
    </p:extLst>
  </p:cSld>
  <p:clrMapOvr>
    <a:masterClrMapping/>
  </p:clrMapOvr>
  <p:transition spd="med">
    <p:pull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sz="half" idx="1"/>
          </p:nvPr>
        </p:nvSpPr>
        <p:spPr>
          <a:xfrm>
            <a:off x="838200" y="1825625"/>
            <a:ext cx="5181600" cy="4351338"/>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محتوى 3"/>
          <p:cNvSpPr>
            <a:spLocks noGrp="1"/>
          </p:cNvSpPr>
          <p:nvPr>
            <p:ph sz="half" idx="2"/>
          </p:nvPr>
        </p:nvSpPr>
        <p:spPr>
          <a:xfrm>
            <a:off x="6172200" y="1825625"/>
            <a:ext cx="5181600" cy="4351338"/>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تاريخ 4"/>
          <p:cNvSpPr>
            <a:spLocks noGrp="1"/>
          </p:cNvSpPr>
          <p:nvPr>
            <p:ph type="dt" sz="half" idx="10"/>
          </p:nvPr>
        </p:nvSpPr>
        <p:spPr/>
        <p:txBody>
          <a:bodyPr/>
          <a:lstStyle/>
          <a:p>
            <a:fld id="{F922D4A7-AAF2-48FC-B359-D94488BFA8C5}" type="datetimeFigureOut">
              <a:rPr lang="ar-SA" smtClean="0"/>
              <a:pPr/>
              <a:t>26/02/1438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6DAB462F-8E74-41F4-A8E0-04A1ED3ED4FE}" type="slidenum">
              <a:rPr lang="ar-SA" smtClean="0"/>
              <a:pPr/>
              <a:t>‹#›</a:t>
            </a:fld>
            <a:endParaRPr lang="ar-SA"/>
          </a:p>
        </p:txBody>
      </p:sp>
    </p:spTree>
    <p:extLst>
      <p:ext uri="{BB962C8B-B14F-4D97-AF65-F5344CB8AC3E}">
        <p14:creationId xmlns:p14="http://schemas.microsoft.com/office/powerpoint/2010/main" xmlns="" val="1244826541"/>
      </p:ext>
    </p:extLst>
  </p:cSld>
  <p:clrMapOvr>
    <a:masterClrMapping/>
  </p:clrMapOvr>
  <p:transition spd="med">
    <p:pull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a:t>انقر لتحرير نمط العنوان الرئيسي</a:t>
            </a:r>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7" name="عنصر نائب للتاريخ 6"/>
          <p:cNvSpPr>
            <a:spLocks noGrp="1"/>
          </p:cNvSpPr>
          <p:nvPr>
            <p:ph type="dt" sz="half" idx="10"/>
          </p:nvPr>
        </p:nvSpPr>
        <p:spPr/>
        <p:txBody>
          <a:bodyPr/>
          <a:lstStyle/>
          <a:p>
            <a:fld id="{F922D4A7-AAF2-48FC-B359-D94488BFA8C5}" type="datetimeFigureOut">
              <a:rPr lang="ar-SA" smtClean="0"/>
              <a:pPr/>
              <a:t>26/02/1438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6DAB462F-8E74-41F4-A8E0-04A1ED3ED4FE}" type="slidenum">
              <a:rPr lang="ar-SA" smtClean="0"/>
              <a:pPr/>
              <a:t>‹#›</a:t>
            </a:fld>
            <a:endParaRPr lang="ar-SA"/>
          </a:p>
        </p:txBody>
      </p:sp>
    </p:spTree>
    <p:extLst>
      <p:ext uri="{BB962C8B-B14F-4D97-AF65-F5344CB8AC3E}">
        <p14:creationId xmlns:p14="http://schemas.microsoft.com/office/powerpoint/2010/main" xmlns="" val="4170429450"/>
      </p:ext>
    </p:extLst>
  </p:cSld>
  <p:clrMapOvr>
    <a:masterClrMapping/>
  </p:clrMapOvr>
  <p:transition spd="med">
    <p:pull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تاريخ 2"/>
          <p:cNvSpPr>
            <a:spLocks noGrp="1"/>
          </p:cNvSpPr>
          <p:nvPr>
            <p:ph type="dt" sz="half" idx="10"/>
          </p:nvPr>
        </p:nvSpPr>
        <p:spPr/>
        <p:txBody>
          <a:bodyPr/>
          <a:lstStyle/>
          <a:p>
            <a:fld id="{F922D4A7-AAF2-48FC-B359-D94488BFA8C5}" type="datetimeFigureOut">
              <a:rPr lang="ar-SA" smtClean="0"/>
              <a:pPr/>
              <a:t>26/02/1438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6DAB462F-8E74-41F4-A8E0-04A1ED3ED4FE}" type="slidenum">
              <a:rPr lang="ar-SA" smtClean="0"/>
              <a:pPr/>
              <a:t>‹#›</a:t>
            </a:fld>
            <a:endParaRPr lang="ar-SA"/>
          </a:p>
        </p:txBody>
      </p:sp>
    </p:spTree>
    <p:extLst>
      <p:ext uri="{BB962C8B-B14F-4D97-AF65-F5344CB8AC3E}">
        <p14:creationId xmlns:p14="http://schemas.microsoft.com/office/powerpoint/2010/main" xmlns="" val="920051922"/>
      </p:ext>
    </p:extLst>
  </p:cSld>
  <p:clrMapOvr>
    <a:masterClrMapping/>
  </p:clrMapOvr>
  <p:transition spd="med">
    <p:pull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F922D4A7-AAF2-48FC-B359-D94488BFA8C5}" type="datetimeFigureOut">
              <a:rPr lang="ar-SA" smtClean="0"/>
              <a:pPr/>
              <a:t>26/02/1438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6DAB462F-8E74-41F4-A8E0-04A1ED3ED4FE}" type="slidenum">
              <a:rPr lang="ar-SA" smtClean="0"/>
              <a:pPr/>
              <a:t>‹#›</a:t>
            </a:fld>
            <a:endParaRPr lang="ar-SA"/>
          </a:p>
        </p:txBody>
      </p:sp>
    </p:spTree>
    <p:extLst>
      <p:ext uri="{BB962C8B-B14F-4D97-AF65-F5344CB8AC3E}">
        <p14:creationId xmlns:p14="http://schemas.microsoft.com/office/powerpoint/2010/main" xmlns="" val="1921497230"/>
      </p:ext>
    </p:extLst>
  </p:cSld>
  <p:clrMapOvr>
    <a:masterClrMapping/>
  </p:clrMapOvr>
  <p:transition spd="med">
    <p:pull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a:t>انقر لتحرير نمط العنوان الرئيسي</a:t>
            </a:r>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تحرير أنماط النص الرئيسي</a:t>
            </a:r>
          </a:p>
        </p:txBody>
      </p:sp>
      <p:sp>
        <p:nvSpPr>
          <p:cNvPr id="5" name="عنصر نائب للتاريخ 4"/>
          <p:cNvSpPr>
            <a:spLocks noGrp="1"/>
          </p:cNvSpPr>
          <p:nvPr>
            <p:ph type="dt" sz="half" idx="10"/>
          </p:nvPr>
        </p:nvSpPr>
        <p:spPr/>
        <p:txBody>
          <a:bodyPr/>
          <a:lstStyle/>
          <a:p>
            <a:fld id="{F922D4A7-AAF2-48FC-B359-D94488BFA8C5}" type="datetimeFigureOut">
              <a:rPr lang="ar-SA" smtClean="0"/>
              <a:pPr/>
              <a:t>26/02/1438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6DAB462F-8E74-41F4-A8E0-04A1ED3ED4FE}" type="slidenum">
              <a:rPr lang="ar-SA" smtClean="0"/>
              <a:pPr/>
              <a:t>‹#›</a:t>
            </a:fld>
            <a:endParaRPr lang="ar-SA"/>
          </a:p>
        </p:txBody>
      </p:sp>
    </p:spTree>
    <p:extLst>
      <p:ext uri="{BB962C8B-B14F-4D97-AF65-F5344CB8AC3E}">
        <p14:creationId xmlns:p14="http://schemas.microsoft.com/office/powerpoint/2010/main" xmlns="" val="3334946920"/>
      </p:ext>
    </p:extLst>
  </p:cSld>
  <p:clrMapOvr>
    <a:masterClrMapping/>
  </p:clrMapOvr>
  <p:transition spd="med">
    <p:pull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a:t>انقر لتحرير نمط العنوان الرئيسي</a:t>
            </a:r>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تحرير أنماط النص الرئيسي</a:t>
            </a:r>
          </a:p>
        </p:txBody>
      </p:sp>
      <p:sp>
        <p:nvSpPr>
          <p:cNvPr id="5" name="عنصر نائب للتاريخ 4"/>
          <p:cNvSpPr>
            <a:spLocks noGrp="1"/>
          </p:cNvSpPr>
          <p:nvPr>
            <p:ph type="dt" sz="half" idx="10"/>
          </p:nvPr>
        </p:nvSpPr>
        <p:spPr/>
        <p:txBody>
          <a:bodyPr/>
          <a:lstStyle/>
          <a:p>
            <a:fld id="{F922D4A7-AAF2-48FC-B359-D94488BFA8C5}" type="datetimeFigureOut">
              <a:rPr lang="ar-SA" smtClean="0"/>
              <a:pPr/>
              <a:t>26/02/1438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6DAB462F-8E74-41F4-A8E0-04A1ED3ED4FE}" type="slidenum">
              <a:rPr lang="ar-SA" smtClean="0"/>
              <a:pPr/>
              <a:t>‹#›</a:t>
            </a:fld>
            <a:endParaRPr lang="ar-SA"/>
          </a:p>
        </p:txBody>
      </p:sp>
    </p:spTree>
    <p:extLst>
      <p:ext uri="{BB962C8B-B14F-4D97-AF65-F5344CB8AC3E}">
        <p14:creationId xmlns:p14="http://schemas.microsoft.com/office/powerpoint/2010/main" xmlns="" val="1569956850"/>
      </p:ext>
    </p:extLst>
  </p:cSld>
  <p:clrMapOvr>
    <a:masterClrMapping/>
  </p:clrMapOvr>
  <p:transition spd="med">
    <p:pull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a:t>انقر لتحرير نمط العنوان الرئيسي</a:t>
            </a:r>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F922D4A7-AAF2-48FC-B359-D94488BFA8C5}" type="datetimeFigureOut">
              <a:rPr lang="ar-SA" smtClean="0"/>
              <a:pPr/>
              <a:t>26/02/1438</a:t>
            </a:fld>
            <a:endParaRPr lang="ar-SA"/>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6DAB462F-8E74-41F4-A8E0-04A1ED3ED4FE}" type="slidenum">
              <a:rPr lang="ar-SA" smtClean="0"/>
              <a:pPr/>
              <a:t>‹#›</a:t>
            </a:fld>
            <a:endParaRPr lang="ar-SA"/>
          </a:p>
        </p:txBody>
      </p:sp>
    </p:spTree>
    <p:extLst>
      <p:ext uri="{BB962C8B-B14F-4D97-AF65-F5344CB8AC3E}">
        <p14:creationId xmlns:p14="http://schemas.microsoft.com/office/powerpoint/2010/main" xmlns="" val="21291135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pull dir="r"/>
  </p:transition>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F922D4A7-AAF2-48FC-B359-D94488BFA8C5}" type="datetimeFigureOut">
              <a:rPr lang="ar-SA" smtClean="0"/>
              <a:pPr/>
              <a:t>26/02/1438</a:t>
            </a:fld>
            <a:endParaRPr lang="ar-SA"/>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ar-SA"/>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6DAB462F-8E74-41F4-A8E0-04A1ED3ED4FE}" type="slidenum">
              <a:rPr lang="ar-SA" smtClean="0"/>
              <a:pPr/>
              <a:t>‹#›</a:t>
            </a:fld>
            <a:endParaRPr lang="ar-SA"/>
          </a:p>
        </p:txBody>
      </p:sp>
    </p:spTree>
    <p:extLst>
      <p:ext uri="{BB962C8B-B14F-4D97-AF65-F5344CB8AC3E}">
        <p14:creationId xmlns:p14="http://schemas.microsoft.com/office/powerpoint/2010/main" xmlns="" val="2785598000"/>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ransition spd="med">
    <p:pull dir="r"/>
  </p:transition>
  <p:txStyles>
    <p:titleStyle>
      <a:lvl1pPr algn="l" defTabSz="914400" rtl="1"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r" defTabSz="914400" rtl="1"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r" defTabSz="914400" rtl="1"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r" defTabSz="914400" rtl="1"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r" defTabSz="914400" rtl="1"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r" defTabSz="914400" rtl="1"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r" defTabSz="914400" rtl="1"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r" defTabSz="914400" rtl="1"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r" defTabSz="914400" rtl="1"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r" defTabSz="914400" rtl="1"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62000"/>
            <a:lum/>
          </a:blip>
          <a:srcRect/>
          <a:stretch>
            <a:fillRect t="-5000" b="-5000"/>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1404730" y="1466230"/>
            <a:ext cx="9144000" cy="2387600"/>
          </a:xfrm>
        </p:spPr>
        <p:txBody>
          <a:bodyPr>
            <a:normAutofit/>
          </a:bodyPr>
          <a:lstStyle/>
          <a:p>
            <a:r>
              <a:rPr lang="ar-SA" sz="7200" b="1" dirty="0">
                <a:solidFill>
                  <a:srgbClr val="993300"/>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rPr>
              <a:t>تاريخ القانون</a:t>
            </a:r>
          </a:p>
        </p:txBody>
      </p:sp>
      <p:sp>
        <p:nvSpPr>
          <p:cNvPr id="3" name="عنوان فرعي 2"/>
          <p:cNvSpPr>
            <a:spLocks noGrp="1"/>
          </p:cNvSpPr>
          <p:nvPr>
            <p:ph type="subTitle" idx="1"/>
          </p:nvPr>
        </p:nvSpPr>
        <p:spPr>
          <a:xfrm>
            <a:off x="1550504" y="3853830"/>
            <a:ext cx="9144000" cy="1655762"/>
          </a:xfrm>
        </p:spPr>
        <p:txBody>
          <a:bodyPr/>
          <a:lstStyle/>
          <a:p>
            <a:r>
              <a:rPr lang="ar-SA" b="1" dirty="0">
                <a:latin typeface="Tahoma" panose="020B0604030504040204" pitchFamily="34" charset="0"/>
                <a:ea typeface="Tahoma" panose="020B0604030504040204" pitchFamily="34" charset="0"/>
                <a:cs typeface="Tahoma" panose="020B0604030504040204" pitchFamily="34" charset="0"/>
              </a:rPr>
              <a:t>الباب الثاني</a:t>
            </a:r>
          </a:p>
          <a:p>
            <a:r>
              <a:rPr lang="ar-SA" b="1" dirty="0">
                <a:latin typeface="Tahoma" panose="020B0604030504040204" pitchFamily="34" charset="0"/>
                <a:ea typeface="Tahoma" panose="020B0604030504040204" pitchFamily="34" charset="0"/>
                <a:cs typeface="Tahoma" panose="020B0604030504040204" pitchFamily="34" charset="0"/>
              </a:rPr>
              <a:t>النظم القانونية في بعض بلاد الشرق الأدنى القديم</a:t>
            </a:r>
          </a:p>
          <a:p>
            <a:r>
              <a:rPr lang="ar-SA" b="1" dirty="0">
                <a:latin typeface="Tahoma" panose="020B0604030504040204" pitchFamily="34" charset="0"/>
                <a:ea typeface="Tahoma" panose="020B0604030504040204" pitchFamily="34" charset="0"/>
                <a:cs typeface="Tahoma" panose="020B0604030504040204" pitchFamily="34" charset="0"/>
              </a:rPr>
              <a:t>ص251 - 272</a:t>
            </a:r>
          </a:p>
        </p:txBody>
      </p:sp>
    </p:spTree>
    <p:extLst>
      <p:ext uri="{BB962C8B-B14F-4D97-AF65-F5344CB8AC3E}">
        <p14:creationId xmlns:p14="http://schemas.microsoft.com/office/powerpoint/2010/main" xmlns="" val="3961878710"/>
      </p:ext>
    </p:extLst>
  </p:cSld>
  <p:clrMapOvr>
    <a:masterClrMapping/>
  </p:clrMapOvr>
  <p:transition spd="med">
    <p:pull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1487" y="847793"/>
            <a:ext cx="10515600" cy="1325563"/>
          </a:xfrm>
        </p:spPr>
        <p:txBody>
          <a:bodyPr/>
          <a:lstStyle/>
          <a:p>
            <a:r>
              <a:rPr lang="ar-SA" b="1" dirty="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rPr>
              <a:t>ثالثاً: الدولة </a:t>
            </a:r>
            <a:r>
              <a:rPr lang="ar-SA" b="1" dirty="0" err="1">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rPr>
              <a:t>الأكدية</a:t>
            </a:r>
            <a:endParaRPr lang="ar-SA" dirty="0"/>
          </a:p>
        </p:txBody>
      </p:sp>
      <p:pic>
        <p:nvPicPr>
          <p:cNvPr id="4" name="صورة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94641" y="1298712"/>
            <a:ext cx="3900281" cy="5559287"/>
          </a:xfrm>
          <a:prstGeom prst="rect">
            <a:avLst/>
          </a:prstGeom>
        </p:spPr>
      </p:pic>
      <p:sp>
        <p:nvSpPr>
          <p:cNvPr id="3" name="عنصر نائب للمحتوى 2"/>
          <p:cNvSpPr>
            <a:spLocks noGrp="1"/>
          </p:cNvSpPr>
          <p:nvPr>
            <p:ph idx="1"/>
          </p:nvPr>
        </p:nvSpPr>
        <p:spPr>
          <a:xfrm>
            <a:off x="3896137" y="2772052"/>
            <a:ext cx="7709453" cy="4351338"/>
          </a:xfrm>
        </p:spPr>
        <p:txBody>
          <a:bodyPr/>
          <a:lstStyle/>
          <a:p>
            <a:pPr marL="0" indent="0" algn="ctr">
              <a:buNone/>
            </a:pPr>
            <a:r>
              <a:rPr lang="ar-SA" dirty="0">
                <a:latin typeface="Tahoma" panose="020B0604030504040204" pitchFamily="34" charset="0"/>
                <a:ea typeface="Tahoma" panose="020B0604030504040204" pitchFamily="34" charset="0"/>
                <a:cs typeface="Tahoma" panose="020B0604030504040204" pitchFamily="34" charset="0"/>
              </a:rPr>
              <a:t>تمكن </a:t>
            </a:r>
            <a:r>
              <a:rPr lang="ar-SA" dirty="0">
                <a:solidFill>
                  <a:srgbClr val="FF0000"/>
                </a:solidFill>
                <a:latin typeface="Tahoma" panose="020B0604030504040204" pitchFamily="34" charset="0"/>
                <a:ea typeface="Tahoma" panose="020B0604030504040204" pitchFamily="34" charset="0"/>
                <a:cs typeface="Tahoma" panose="020B0604030504040204" pitchFamily="34" charset="0"/>
              </a:rPr>
              <a:t>سرجون </a:t>
            </a:r>
            <a:r>
              <a:rPr lang="ar-SA" dirty="0" err="1">
                <a:solidFill>
                  <a:srgbClr val="FF0000"/>
                </a:solidFill>
                <a:latin typeface="Tahoma" panose="020B0604030504040204" pitchFamily="34" charset="0"/>
                <a:ea typeface="Tahoma" panose="020B0604030504040204" pitchFamily="34" charset="0"/>
                <a:cs typeface="Tahoma" panose="020B0604030504040204" pitchFamily="34" charset="0"/>
              </a:rPr>
              <a:t>الأكدي</a:t>
            </a:r>
            <a:r>
              <a:rPr lang="ar-SA" dirty="0">
                <a:solidFill>
                  <a:srgbClr val="FF0000"/>
                </a:solidFill>
                <a:latin typeface="Tahoma" panose="020B0604030504040204" pitchFamily="34" charset="0"/>
                <a:ea typeface="Tahoma" panose="020B0604030504040204" pitchFamily="34" charset="0"/>
                <a:cs typeface="Tahoma" panose="020B0604030504040204" pitchFamily="34" charset="0"/>
              </a:rPr>
              <a:t> </a:t>
            </a:r>
            <a:r>
              <a:rPr lang="ar-SA" dirty="0">
                <a:latin typeface="Tahoma" panose="020B0604030504040204" pitchFamily="34" charset="0"/>
                <a:ea typeface="Tahoma" panose="020B0604030504040204" pitchFamily="34" charset="0"/>
                <a:cs typeface="Tahoma" panose="020B0604030504040204" pitchFamily="34" charset="0"/>
              </a:rPr>
              <a:t>من القضاء على الدولة السومرية الأولى، فقد استطاع هذا الحاكم الذي ينحدر حسب ما تشير الوثائق من أصول </a:t>
            </a:r>
            <a:r>
              <a:rPr lang="ar-SA" dirty="0">
                <a:solidFill>
                  <a:srgbClr val="FF0000"/>
                </a:solidFill>
                <a:latin typeface="Tahoma" panose="020B0604030504040204" pitchFamily="34" charset="0"/>
                <a:ea typeface="Tahoma" panose="020B0604030504040204" pitchFamily="34" charset="0"/>
                <a:cs typeface="Tahoma" panose="020B0604030504040204" pitchFamily="34" charset="0"/>
              </a:rPr>
              <a:t>شبه جزيرة العرب </a:t>
            </a:r>
            <a:r>
              <a:rPr lang="ar-SA" dirty="0">
                <a:latin typeface="Tahoma" panose="020B0604030504040204" pitchFamily="34" charset="0"/>
                <a:ea typeface="Tahoma" panose="020B0604030504040204" pitchFamily="34" charset="0"/>
                <a:cs typeface="Tahoma" panose="020B0604030504040204" pitchFamily="34" charset="0"/>
              </a:rPr>
              <a:t>، أن يوحد دويلات بلاد ما بين النهرين ، بل وامتدت سطوته وسلطانه إلى خارج هذه الحدود مكوناً دولة مترامية الأطراف.</a:t>
            </a:r>
          </a:p>
        </p:txBody>
      </p:sp>
    </p:spTree>
    <p:extLst>
      <p:ext uri="{BB962C8B-B14F-4D97-AF65-F5344CB8AC3E}">
        <p14:creationId xmlns:p14="http://schemas.microsoft.com/office/powerpoint/2010/main" xmlns="" val="832470902"/>
      </p:ext>
    </p:extLst>
  </p:cSld>
  <p:clrMapOvr>
    <a:masterClrMapping/>
  </p:clrMapOvr>
  <p:transition spd="med">
    <p:pull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45974" y="272360"/>
            <a:ext cx="10515600" cy="1325563"/>
          </a:xfrm>
        </p:spPr>
        <p:txBody>
          <a:bodyPr/>
          <a:lstStyle/>
          <a:p>
            <a:r>
              <a:rPr lang="ar-SA" b="1" dirty="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rPr>
              <a:t>رابعاً: الدولة </a:t>
            </a:r>
            <a:r>
              <a:rPr lang="ar-SA" b="1" dirty="0" err="1">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rPr>
              <a:t>الكوتية</a:t>
            </a:r>
            <a:endParaRPr lang="ar-SA" dirty="0"/>
          </a:p>
        </p:txBody>
      </p:sp>
      <p:sp>
        <p:nvSpPr>
          <p:cNvPr id="3" name="عنصر نائب للمحتوى 2"/>
          <p:cNvSpPr>
            <a:spLocks noGrp="1"/>
          </p:cNvSpPr>
          <p:nvPr>
            <p:ph idx="1"/>
          </p:nvPr>
        </p:nvSpPr>
        <p:spPr>
          <a:xfrm>
            <a:off x="331304" y="1690688"/>
            <a:ext cx="11728174" cy="4855885"/>
          </a:xfrm>
        </p:spPr>
        <p:txBody>
          <a:bodyPr>
            <a:normAutofit lnSpcReduction="10000"/>
          </a:bodyPr>
          <a:lstStyle/>
          <a:p>
            <a:pPr marL="0" indent="0" algn="ctr">
              <a:buNone/>
            </a:pPr>
            <a:r>
              <a:rPr lang="ar-SA" dirty="0">
                <a:latin typeface="Tahoma" panose="020B0604030504040204" pitchFamily="34" charset="0"/>
                <a:ea typeface="Tahoma" panose="020B0604030504040204" pitchFamily="34" charset="0"/>
                <a:cs typeface="Tahoma" panose="020B0604030504040204" pitchFamily="34" charset="0"/>
              </a:rPr>
              <a:t>سقطت الدولة </a:t>
            </a:r>
            <a:r>
              <a:rPr lang="ar-SA" dirty="0" err="1">
                <a:latin typeface="Tahoma" panose="020B0604030504040204" pitchFamily="34" charset="0"/>
                <a:ea typeface="Tahoma" panose="020B0604030504040204" pitchFamily="34" charset="0"/>
                <a:cs typeface="Tahoma" panose="020B0604030504040204" pitchFamily="34" charset="0"/>
              </a:rPr>
              <a:t>الأكدية</a:t>
            </a:r>
            <a:r>
              <a:rPr lang="ar-SA" dirty="0">
                <a:latin typeface="Tahoma" panose="020B0604030504040204" pitchFamily="34" charset="0"/>
                <a:ea typeface="Tahoma" panose="020B0604030504040204" pitchFamily="34" charset="0"/>
                <a:cs typeface="Tahoma" panose="020B0604030504040204" pitchFamily="34" charset="0"/>
              </a:rPr>
              <a:t> نتيجة </a:t>
            </a:r>
            <a:r>
              <a:rPr lang="ar-SA" dirty="0">
                <a:solidFill>
                  <a:srgbClr val="FF0000"/>
                </a:solidFill>
                <a:latin typeface="Tahoma" panose="020B0604030504040204" pitchFamily="34" charset="0"/>
                <a:ea typeface="Tahoma" panose="020B0604030504040204" pitchFamily="34" charset="0"/>
                <a:cs typeface="Tahoma" panose="020B0604030504040204" pitchFamily="34" charset="0"/>
              </a:rPr>
              <a:t>لغزو الكوتين </a:t>
            </a:r>
            <a:r>
              <a:rPr lang="ar-SA" dirty="0">
                <a:latin typeface="Tahoma" panose="020B0604030504040204" pitchFamily="34" charset="0"/>
                <a:ea typeface="Tahoma" panose="020B0604030504040204" pitchFamily="34" charset="0"/>
                <a:cs typeface="Tahoma" panose="020B0604030504040204" pitchFamily="34" charset="0"/>
              </a:rPr>
              <a:t>الذين جاءوا إلى </a:t>
            </a:r>
            <a:r>
              <a:rPr lang="ar-SA" dirty="0">
                <a:solidFill>
                  <a:srgbClr val="FF0000"/>
                </a:solidFill>
                <a:latin typeface="Tahoma" panose="020B0604030504040204" pitchFamily="34" charset="0"/>
                <a:ea typeface="Tahoma" panose="020B0604030504040204" pitchFamily="34" charset="0"/>
                <a:cs typeface="Tahoma" panose="020B0604030504040204" pitchFamily="34" charset="0"/>
              </a:rPr>
              <a:t>مدينة أكد </a:t>
            </a:r>
            <a:r>
              <a:rPr lang="ar-SA" dirty="0">
                <a:latin typeface="Tahoma" panose="020B0604030504040204" pitchFamily="34" charset="0"/>
                <a:ea typeface="Tahoma" panose="020B0604030504040204" pitchFamily="34" charset="0"/>
                <a:cs typeface="Tahoma" panose="020B0604030504040204" pitchFamily="34" charset="0"/>
              </a:rPr>
              <a:t>(مقر الدولة </a:t>
            </a:r>
            <a:r>
              <a:rPr lang="ar-SA" dirty="0" err="1">
                <a:latin typeface="Tahoma" panose="020B0604030504040204" pitchFamily="34" charset="0"/>
                <a:ea typeface="Tahoma" panose="020B0604030504040204" pitchFamily="34" charset="0"/>
                <a:cs typeface="Tahoma" panose="020B0604030504040204" pitchFamily="34" charset="0"/>
              </a:rPr>
              <a:t>الأكدية</a:t>
            </a:r>
            <a:r>
              <a:rPr lang="ar-SA" dirty="0">
                <a:latin typeface="Tahoma" panose="020B0604030504040204" pitchFamily="34" charset="0"/>
                <a:ea typeface="Tahoma" panose="020B0604030504040204" pitchFamily="34" charset="0"/>
                <a:cs typeface="Tahoma" panose="020B0604030504040204" pitchFamily="34" charset="0"/>
              </a:rPr>
              <a:t>) من خارج بلاد ما بين النهرين، وتحديداً من جبال </a:t>
            </a:r>
            <a:r>
              <a:rPr lang="ar-SA" dirty="0" err="1">
                <a:latin typeface="Tahoma" panose="020B0604030504040204" pitchFamily="34" charset="0"/>
                <a:ea typeface="Tahoma" panose="020B0604030504040204" pitchFamily="34" charset="0"/>
                <a:cs typeface="Tahoma" panose="020B0604030504040204" pitchFamily="34" charset="0"/>
              </a:rPr>
              <a:t>زاجروس</a:t>
            </a:r>
            <a:r>
              <a:rPr lang="ar-SA" dirty="0">
                <a:latin typeface="Tahoma" panose="020B0604030504040204" pitchFamily="34" charset="0"/>
                <a:ea typeface="Tahoma" panose="020B0604030504040204" pitchFamily="34" charset="0"/>
                <a:cs typeface="Tahoma" panose="020B0604030504040204" pitchFamily="34" charset="0"/>
              </a:rPr>
              <a:t> ، وقد دمروا مدينة أكد تدميراً شاملاً، ولذلك يوصف مؤسسي هذه الدولة </a:t>
            </a:r>
            <a:r>
              <a:rPr lang="ar-SA" dirty="0">
                <a:solidFill>
                  <a:srgbClr val="FF0000"/>
                </a:solidFill>
                <a:latin typeface="Tahoma" panose="020B0604030504040204" pitchFamily="34" charset="0"/>
                <a:ea typeface="Tahoma" panose="020B0604030504040204" pitchFamily="34" charset="0"/>
                <a:cs typeface="Tahoma" panose="020B0604030504040204" pitchFamily="34" charset="0"/>
              </a:rPr>
              <a:t>بجهالة أصلهم</a:t>
            </a:r>
            <a:r>
              <a:rPr lang="ar-SA" dirty="0">
                <a:latin typeface="Tahoma" panose="020B0604030504040204" pitchFamily="34" charset="0"/>
                <a:ea typeface="Tahoma" panose="020B0604030504040204" pitchFamily="34" charset="0"/>
                <a:cs typeface="Tahoma" panose="020B0604030504040204" pitchFamily="34" charset="0"/>
              </a:rPr>
              <a:t>، أو </a:t>
            </a:r>
            <a:r>
              <a:rPr lang="ar-SA" dirty="0">
                <a:solidFill>
                  <a:srgbClr val="FF0000"/>
                </a:solidFill>
                <a:latin typeface="Tahoma" panose="020B0604030504040204" pitchFamily="34" charset="0"/>
                <a:ea typeface="Tahoma" panose="020B0604030504040204" pitchFamily="34" charset="0"/>
                <a:cs typeface="Tahoma" panose="020B0604030504040204" pitchFamily="34" charset="0"/>
              </a:rPr>
              <a:t>عدم انتمائهم إلى أصول حضارية</a:t>
            </a:r>
            <a:r>
              <a:rPr lang="ar-SA" dirty="0">
                <a:latin typeface="Tahoma" panose="020B0604030504040204" pitchFamily="34" charset="0"/>
                <a:ea typeface="Tahoma" panose="020B0604030504040204" pitchFamily="34" charset="0"/>
                <a:cs typeface="Tahoma" panose="020B0604030504040204" pitchFamily="34" charset="0"/>
              </a:rPr>
              <a:t>.</a:t>
            </a:r>
          </a:p>
          <a:p>
            <a:pPr marL="0" indent="0" algn="ctr">
              <a:buNone/>
            </a:pPr>
            <a:endParaRPr lang="ar-SA" dirty="0">
              <a:latin typeface="Tahoma" panose="020B0604030504040204" pitchFamily="34" charset="0"/>
              <a:ea typeface="Tahoma" panose="020B0604030504040204" pitchFamily="34" charset="0"/>
              <a:cs typeface="Tahoma" panose="020B0604030504040204" pitchFamily="34" charset="0"/>
            </a:endParaRPr>
          </a:p>
          <a:p>
            <a:pPr marL="0" indent="0" algn="ctr">
              <a:buNone/>
            </a:pPr>
            <a:r>
              <a:rPr lang="ar-SA" dirty="0">
                <a:latin typeface="Tahoma" panose="020B0604030504040204" pitchFamily="34" charset="0"/>
                <a:ea typeface="Tahoma" panose="020B0604030504040204" pitchFamily="34" charset="0"/>
                <a:cs typeface="Tahoma" panose="020B0604030504040204" pitchFamily="34" charset="0"/>
              </a:rPr>
              <a:t>وقد زالت هذه الدولة بسبب عدد من الأسباب، من أهمها :</a:t>
            </a:r>
          </a:p>
          <a:p>
            <a:pPr algn="ctr">
              <a:buFontTx/>
              <a:buChar char="-"/>
            </a:pPr>
            <a:r>
              <a:rPr lang="ar-SA" dirty="0">
                <a:solidFill>
                  <a:schemeClr val="accent4">
                    <a:lumMod val="75000"/>
                  </a:schemeClr>
                </a:solidFill>
                <a:latin typeface="Tahoma" panose="020B0604030504040204" pitchFamily="34" charset="0"/>
                <a:ea typeface="Tahoma" panose="020B0604030504040204" pitchFamily="34" charset="0"/>
                <a:cs typeface="Tahoma" panose="020B0604030504040204" pitchFamily="34" charset="0"/>
              </a:rPr>
              <a:t>عدم التزامهم بالقانون.</a:t>
            </a:r>
          </a:p>
          <a:p>
            <a:pPr algn="ctr">
              <a:buFontTx/>
              <a:buChar char="-"/>
            </a:pPr>
            <a:r>
              <a:rPr lang="ar-SA" dirty="0">
                <a:solidFill>
                  <a:schemeClr val="accent4">
                    <a:lumMod val="75000"/>
                  </a:schemeClr>
                </a:solidFill>
                <a:latin typeface="Tahoma" panose="020B0604030504040204" pitchFamily="34" charset="0"/>
                <a:ea typeface="Tahoma" panose="020B0604030504040204" pitchFamily="34" charset="0"/>
                <a:cs typeface="Tahoma" panose="020B0604030504040204" pitchFamily="34" charset="0"/>
              </a:rPr>
              <a:t>غلبة الطابع العشوائي على نمطهم في شؤون الحكم والإدارة.</a:t>
            </a:r>
          </a:p>
          <a:p>
            <a:pPr marL="0" indent="0" algn="ctr">
              <a:buNone/>
            </a:pPr>
            <a:endParaRPr lang="ar-SA" dirty="0">
              <a:latin typeface="Tahoma" panose="020B0604030504040204" pitchFamily="34" charset="0"/>
              <a:ea typeface="Tahoma" panose="020B0604030504040204" pitchFamily="34" charset="0"/>
              <a:cs typeface="Tahoma" panose="020B0604030504040204" pitchFamily="34" charset="0"/>
            </a:endParaRPr>
          </a:p>
          <a:p>
            <a:pPr marL="0" indent="0" algn="ctr">
              <a:buNone/>
            </a:pPr>
            <a:r>
              <a:rPr lang="ar-SA" dirty="0">
                <a:latin typeface="Tahoma" panose="020B0604030504040204" pitchFamily="34" charset="0"/>
                <a:ea typeface="Tahoma" panose="020B0604030504040204" pitchFamily="34" charset="0"/>
                <a:cs typeface="Tahoma" panose="020B0604030504040204" pitchFamily="34" charset="0"/>
              </a:rPr>
              <a:t>وقد تمكن الملك </a:t>
            </a:r>
            <a:r>
              <a:rPr lang="ar-SA" dirty="0">
                <a:solidFill>
                  <a:srgbClr val="FF0000"/>
                </a:solidFill>
                <a:latin typeface="Tahoma" panose="020B0604030504040204" pitchFamily="34" charset="0"/>
                <a:ea typeface="Tahoma" panose="020B0604030504040204" pitchFamily="34" charset="0"/>
                <a:cs typeface="Tahoma" panose="020B0604030504040204" pitchFamily="34" charset="0"/>
              </a:rPr>
              <a:t>(</a:t>
            </a:r>
            <a:r>
              <a:rPr lang="ar-SA" dirty="0" err="1">
                <a:solidFill>
                  <a:srgbClr val="FF0000"/>
                </a:solidFill>
                <a:latin typeface="Tahoma" panose="020B0604030504040204" pitchFamily="34" charset="0"/>
                <a:ea typeface="Tahoma" panose="020B0604030504040204" pitchFamily="34" charset="0"/>
                <a:cs typeface="Tahoma" panose="020B0604030504040204" pitchFamily="34" charset="0"/>
              </a:rPr>
              <a:t>اتوحكيال</a:t>
            </a:r>
            <a:r>
              <a:rPr lang="ar-SA" dirty="0">
                <a:solidFill>
                  <a:srgbClr val="FF0000"/>
                </a:solidFill>
                <a:latin typeface="Tahoma" panose="020B0604030504040204" pitchFamily="34" charset="0"/>
                <a:ea typeface="Tahoma" panose="020B0604030504040204" pitchFamily="34" charset="0"/>
                <a:cs typeface="Tahoma" panose="020B0604030504040204" pitchFamily="34" charset="0"/>
              </a:rPr>
              <a:t>) </a:t>
            </a:r>
            <a:r>
              <a:rPr lang="ar-SA" dirty="0">
                <a:latin typeface="Tahoma" panose="020B0604030504040204" pitchFamily="34" charset="0"/>
                <a:ea typeface="Tahoma" panose="020B0604030504040204" pitchFamily="34" charset="0"/>
                <a:cs typeface="Tahoma" panose="020B0604030504040204" pitchFamily="34" charset="0"/>
              </a:rPr>
              <a:t>أحد ملوك المدن السومرية من طردهم، وقد مهد ذلك لقيام </a:t>
            </a:r>
            <a:r>
              <a:rPr lang="ar-SA" dirty="0">
                <a:solidFill>
                  <a:srgbClr val="FF0000"/>
                </a:solidFill>
                <a:latin typeface="Tahoma" panose="020B0604030504040204" pitchFamily="34" charset="0"/>
                <a:ea typeface="Tahoma" panose="020B0604030504040204" pitchFamily="34" charset="0"/>
                <a:cs typeface="Tahoma" panose="020B0604030504040204" pitchFamily="34" charset="0"/>
              </a:rPr>
              <a:t>الدولة السومرية الثانية.</a:t>
            </a:r>
          </a:p>
        </p:txBody>
      </p:sp>
    </p:spTree>
    <p:extLst>
      <p:ext uri="{BB962C8B-B14F-4D97-AF65-F5344CB8AC3E}">
        <p14:creationId xmlns:p14="http://schemas.microsoft.com/office/powerpoint/2010/main" xmlns="" val="4216009930"/>
      </p:ext>
    </p:extLst>
  </p:cSld>
  <p:clrMapOvr>
    <a:masterClrMapping/>
  </p:clrMapOvr>
  <p:transition spd="med">
    <p:pull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43339" y="394045"/>
            <a:ext cx="10810461" cy="1325563"/>
          </a:xfrm>
        </p:spPr>
        <p:txBody>
          <a:bodyPr>
            <a:normAutofit/>
          </a:bodyPr>
          <a:lstStyle/>
          <a:p>
            <a:r>
              <a:rPr lang="ar-SA" sz="4000" b="1" dirty="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rPr>
              <a:t>خامساً: الدولة السومرية الثانية (سومر </a:t>
            </a:r>
            <a:r>
              <a:rPr lang="ar-SA" sz="4000" b="1" dirty="0" err="1">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rPr>
              <a:t>آكاد</a:t>
            </a:r>
            <a:r>
              <a:rPr lang="ar-SA" sz="4000" b="1" dirty="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rPr>
              <a:t>)</a:t>
            </a:r>
            <a:endParaRPr lang="ar-SA" sz="4000" dirty="0"/>
          </a:p>
        </p:txBody>
      </p:sp>
      <p:sp>
        <p:nvSpPr>
          <p:cNvPr id="3" name="عنصر نائب للمحتوى 2"/>
          <p:cNvSpPr>
            <a:spLocks noGrp="1"/>
          </p:cNvSpPr>
          <p:nvPr>
            <p:ph idx="1"/>
          </p:nvPr>
        </p:nvSpPr>
        <p:spPr>
          <a:xfrm>
            <a:off x="838200" y="1878633"/>
            <a:ext cx="10515600" cy="4879976"/>
          </a:xfrm>
        </p:spPr>
        <p:txBody>
          <a:bodyPr>
            <a:normAutofit/>
          </a:bodyPr>
          <a:lstStyle/>
          <a:p>
            <a:pPr marL="0" indent="0" algn="ctr">
              <a:buNone/>
            </a:pPr>
            <a:r>
              <a:rPr lang="ar-SA" dirty="0">
                <a:latin typeface="Tahoma" panose="020B0604030504040204" pitchFamily="34" charset="0"/>
                <a:ea typeface="Tahoma" panose="020B0604030504040204" pitchFamily="34" charset="0"/>
                <a:cs typeface="Tahoma" panose="020B0604030504040204" pitchFamily="34" charset="0"/>
              </a:rPr>
              <a:t>ذكرنا سابقاً أن الملك </a:t>
            </a:r>
            <a:r>
              <a:rPr lang="ar-SA"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a:t>
            </a:r>
            <a:r>
              <a:rPr lang="ar-SA" dirty="0" err="1">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اتوحكيال</a:t>
            </a:r>
            <a:r>
              <a:rPr lang="ar-SA"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 </a:t>
            </a:r>
            <a:r>
              <a:rPr lang="ar-SA" dirty="0">
                <a:latin typeface="Tahoma" panose="020B0604030504040204" pitchFamily="34" charset="0"/>
                <a:ea typeface="Tahoma" panose="020B0604030504040204" pitchFamily="34" charset="0"/>
                <a:cs typeface="Tahoma" panose="020B0604030504040204" pitchFamily="34" charset="0"/>
              </a:rPr>
              <a:t>طرد الكوتين من بلاد ما بين النهرين وعلى أثر ذلك قامت </a:t>
            </a:r>
            <a:r>
              <a:rPr lang="ar-SA"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الدولة السومرية الثانية</a:t>
            </a:r>
            <a:r>
              <a:rPr lang="ar-SA" dirty="0">
                <a:latin typeface="Tahoma" panose="020B0604030504040204" pitchFamily="34" charset="0"/>
                <a:ea typeface="Tahoma" panose="020B0604030504040204" pitchFamily="34" charset="0"/>
                <a:cs typeface="Tahoma" panose="020B0604030504040204" pitchFamily="34" charset="0"/>
              </a:rPr>
              <a:t>، التي استطاع حكمها إعادة الوحدة لبلاد ما بين النهرين مرة أخرى.</a:t>
            </a:r>
          </a:p>
          <a:p>
            <a:pPr marL="0" indent="0" algn="ctr">
              <a:buNone/>
            </a:pPr>
            <a:endParaRPr lang="ar-SA" dirty="0">
              <a:latin typeface="Tahoma" panose="020B0604030504040204" pitchFamily="34" charset="0"/>
              <a:ea typeface="Tahoma" panose="020B0604030504040204" pitchFamily="34" charset="0"/>
              <a:cs typeface="Tahoma" panose="020B0604030504040204" pitchFamily="34" charset="0"/>
            </a:endParaRPr>
          </a:p>
          <a:p>
            <a:pPr marL="0" indent="0" algn="ctr">
              <a:buNone/>
            </a:pPr>
            <a:r>
              <a:rPr lang="ar-SA" dirty="0">
                <a:latin typeface="Tahoma" panose="020B0604030504040204" pitchFamily="34" charset="0"/>
                <a:ea typeface="Tahoma" panose="020B0604030504040204" pitchFamily="34" charset="0"/>
                <a:cs typeface="Tahoma" panose="020B0604030504040204" pitchFamily="34" charset="0"/>
              </a:rPr>
              <a:t>وقد ترعرعت هذه الدولة في ظل حكم الملك </a:t>
            </a:r>
            <a:r>
              <a:rPr lang="ar-SA"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a:t>
            </a:r>
            <a:r>
              <a:rPr lang="ar-SA" dirty="0" err="1">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أورنامو</a:t>
            </a:r>
            <a:r>
              <a:rPr lang="ar-SA"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 </a:t>
            </a:r>
            <a:r>
              <a:rPr lang="ar-SA" dirty="0">
                <a:latin typeface="Tahoma" panose="020B0604030504040204" pitchFamily="34" charset="0"/>
                <a:ea typeface="Tahoma" panose="020B0604030504040204" pitchFamily="34" charset="0"/>
                <a:cs typeface="Tahoma" panose="020B0604030504040204" pitchFamily="34" charset="0"/>
              </a:rPr>
              <a:t>وقد أطلق عليها اسماً فيه دهاء سياسي وهو دولة</a:t>
            </a:r>
            <a:r>
              <a:rPr lang="ar-SA" dirty="0">
                <a:solidFill>
                  <a:schemeClr val="accent4">
                    <a:lumMod val="75000"/>
                  </a:schemeClr>
                </a:solidFill>
                <a:latin typeface="Tahoma" panose="020B0604030504040204" pitchFamily="34" charset="0"/>
                <a:ea typeface="Tahoma" panose="020B0604030504040204" pitchFamily="34" charset="0"/>
                <a:cs typeface="Tahoma" panose="020B0604030504040204" pitchFamily="34" charset="0"/>
              </a:rPr>
              <a:t> (سومر </a:t>
            </a:r>
            <a:r>
              <a:rPr lang="ar-SA" dirty="0" err="1">
                <a:solidFill>
                  <a:schemeClr val="accent4">
                    <a:lumMod val="75000"/>
                  </a:schemeClr>
                </a:solidFill>
                <a:latin typeface="Tahoma" panose="020B0604030504040204" pitchFamily="34" charset="0"/>
                <a:ea typeface="Tahoma" panose="020B0604030504040204" pitchFamily="34" charset="0"/>
                <a:cs typeface="Tahoma" panose="020B0604030504040204" pitchFamily="34" charset="0"/>
              </a:rPr>
              <a:t>آكاد</a:t>
            </a:r>
            <a:r>
              <a:rPr lang="ar-SA" dirty="0">
                <a:solidFill>
                  <a:schemeClr val="accent4">
                    <a:lumMod val="75000"/>
                  </a:schemeClr>
                </a:solidFill>
                <a:latin typeface="Tahoma" panose="020B0604030504040204" pitchFamily="34" charset="0"/>
                <a:ea typeface="Tahoma" panose="020B0604030504040204" pitchFamily="34" charset="0"/>
                <a:cs typeface="Tahoma" panose="020B0604030504040204" pitchFamily="34" charset="0"/>
              </a:rPr>
              <a:t>) </a:t>
            </a:r>
            <a:r>
              <a:rPr lang="ar-SA" dirty="0">
                <a:latin typeface="Tahoma" panose="020B0604030504040204" pitchFamily="34" charset="0"/>
                <a:ea typeface="Tahoma" panose="020B0604030504040204" pitchFamily="34" charset="0"/>
                <a:cs typeface="Tahoma" panose="020B0604030504040204" pitchFamily="34" charset="0"/>
              </a:rPr>
              <a:t>في إشارة إلى أنها ليست ملكاً لجزء من النسيج السكاني دون الآخر.</a:t>
            </a:r>
          </a:p>
          <a:p>
            <a:pPr marL="0" indent="0" algn="ctr">
              <a:buNone/>
            </a:pPr>
            <a:endParaRPr lang="ar-SA" dirty="0">
              <a:latin typeface="Tahoma" panose="020B0604030504040204" pitchFamily="34" charset="0"/>
              <a:ea typeface="Tahoma" panose="020B0604030504040204" pitchFamily="34" charset="0"/>
              <a:cs typeface="Tahoma" panose="020B0604030504040204" pitchFamily="34" charset="0"/>
            </a:endParaRPr>
          </a:p>
          <a:p>
            <a:pPr marL="0" indent="0" algn="ctr">
              <a:buNone/>
            </a:pPr>
            <a:r>
              <a:rPr lang="ar-SA" dirty="0">
                <a:latin typeface="Tahoma" panose="020B0604030504040204" pitchFamily="34" charset="0"/>
                <a:ea typeface="Tahoma" panose="020B0604030504040204" pitchFamily="34" charset="0"/>
                <a:cs typeface="Tahoma" panose="020B0604030504040204" pitchFamily="34" charset="0"/>
              </a:rPr>
              <a:t>وتم إعلان </a:t>
            </a:r>
            <a:r>
              <a:rPr lang="ar-SA" dirty="0">
                <a:solidFill>
                  <a:schemeClr val="accent4">
                    <a:lumMod val="75000"/>
                  </a:schemeClr>
                </a:solidFill>
                <a:latin typeface="Tahoma" panose="020B0604030504040204" pitchFamily="34" charset="0"/>
                <a:ea typeface="Tahoma" panose="020B0604030504040204" pitchFamily="34" charset="0"/>
                <a:cs typeface="Tahoma" panose="020B0604030504040204" pitchFamily="34" charset="0"/>
              </a:rPr>
              <a:t>المساواة</a:t>
            </a:r>
            <a:r>
              <a:rPr lang="ar-SA" dirty="0">
                <a:latin typeface="Tahoma" panose="020B0604030504040204" pitchFamily="34" charset="0"/>
                <a:ea typeface="Tahoma" panose="020B0604030504040204" pitchFamily="34" charset="0"/>
                <a:cs typeface="Tahoma" panose="020B0604030504040204" pitchFamily="34" charset="0"/>
              </a:rPr>
              <a:t> بين السومريون و </a:t>
            </a:r>
            <a:r>
              <a:rPr lang="ar-SA" dirty="0" err="1">
                <a:latin typeface="Tahoma" panose="020B0604030504040204" pitchFamily="34" charset="0"/>
                <a:ea typeface="Tahoma" panose="020B0604030504040204" pitchFamily="34" charset="0"/>
                <a:cs typeface="Tahoma" panose="020B0604030504040204" pitchFamily="34" charset="0"/>
              </a:rPr>
              <a:t>الأكديون</a:t>
            </a:r>
            <a:r>
              <a:rPr lang="ar-SA" dirty="0">
                <a:latin typeface="Tahoma" panose="020B0604030504040204" pitchFamily="34" charset="0"/>
                <a:ea typeface="Tahoma" panose="020B0604030504040204" pitchFamily="34" charset="0"/>
                <a:cs typeface="Tahoma" panose="020B0604030504040204" pitchFamily="34" charset="0"/>
              </a:rPr>
              <a:t> ، كما تم استخدام اللغتين </a:t>
            </a:r>
            <a:r>
              <a:rPr lang="ar-SA"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السومرية </a:t>
            </a:r>
            <a:r>
              <a:rPr lang="ar-SA" dirty="0" err="1">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والأكدية</a:t>
            </a:r>
            <a:r>
              <a:rPr lang="ar-SA" dirty="0">
                <a:latin typeface="Tahoma" panose="020B0604030504040204" pitchFamily="34" charset="0"/>
                <a:ea typeface="Tahoma" panose="020B0604030504040204" pitchFamily="34" charset="0"/>
                <a:cs typeface="Tahoma" panose="020B0604030504040204" pitchFamily="34" charset="0"/>
              </a:rPr>
              <a:t> في تدوين الوثائق الرسمية.</a:t>
            </a:r>
          </a:p>
        </p:txBody>
      </p:sp>
    </p:spTree>
    <p:extLst>
      <p:ext uri="{BB962C8B-B14F-4D97-AF65-F5344CB8AC3E}">
        <p14:creationId xmlns:p14="http://schemas.microsoft.com/office/powerpoint/2010/main" xmlns="" val="3771013050"/>
      </p:ext>
    </p:extLst>
  </p:cSld>
  <p:clrMapOvr>
    <a:masterClrMapping/>
  </p:clrMapOvr>
  <p:transition spd="med">
    <p:pull dir="r"/>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0000"/>
            <a:lum/>
          </a:blip>
          <a:srcRect/>
          <a:stretch>
            <a:fillRect t="-17000" b="-17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344557" y="314532"/>
            <a:ext cx="11247783" cy="1325563"/>
          </a:xfrm>
        </p:spPr>
        <p:txBody>
          <a:bodyPr>
            <a:normAutofit/>
          </a:bodyPr>
          <a:lstStyle/>
          <a:p>
            <a:r>
              <a:rPr lang="ar-SA" sz="4000" b="1" dirty="0">
                <a:solidFill>
                  <a:schemeClr val="accent1">
                    <a:lumMod val="50000"/>
                  </a:schemeClr>
                </a:solidFill>
                <a:latin typeface="Tahoma" panose="020B0604030504040204" pitchFamily="34" charset="0"/>
                <a:ea typeface="Tahoma" panose="020B0604030504040204" pitchFamily="34" charset="0"/>
                <a:cs typeface="Tahoma" panose="020B0604030504040204" pitchFamily="34" charset="0"/>
              </a:rPr>
              <a:t>سادساً: الدولة البابلية الأولى (حكم </a:t>
            </a:r>
            <a:r>
              <a:rPr lang="ar-SA" sz="4000" b="1" dirty="0" err="1">
                <a:solidFill>
                  <a:schemeClr val="accent1">
                    <a:lumMod val="50000"/>
                  </a:schemeClr>
                </a:solidFill>
                <a:latin typeface="Tahoma" panose="020B0604030504040204" pitchFamily="34" charset="0"/>
                <a:ea typeface="Tahoma" panose="020B0604030504040204" pitchFamily="34" charset="0"/>
                <a:cs typeface="Tahoma" panose="020B0604030504040204" pitchFamily="34" charset="0"/>
              </a:rPr>
              <a:t>الأموريون</a:t>
            </a:r>
            <a:r>
              <a:rPr lang="ar-SA" sz="4000" b="1" dirty="0">
                <a:solidFill>
                  <a:schemeClr val="accent1">
                    <a:lumMod val="50000"/>
                  </a:schemeClr>
                </a:solidFill>
                <a:latin typeface="Tahoma" panose="020B0604030504040204" pitchFamily="34" charset="0"/>
                <a:ea typeface="Tahoma" panose="020B0604030504040204" pitchFamily="34" charset="0"/>
                <a:cs typeface="Tahoma" panose="020B0604030504040204" pitchFamily="34" charset="0"/>
              </a:rPr>
              <a:t>)</a:t>
            </a:r>
            <a:endParaRPr lang="ar-SA" sz="4000" dirty="0">
              <a:solidFill>
                <a:schemeClr val="accent1">
                  <a:lumMod val="50000"/>
                </a:schemeClr>
              </a:solidFill>
            </a:endParaRPr>
          </a:p>
        </p:txBody>
      </p:sp>
      <p:sp>
        <p:nvSpPr>
          <p:cNvPr id="3" name="عنصر نائب للمحتوى 2"/>
          <p:cNvSpPr>
            <a:spLocks noGrp="1"/>
          </p:cNvSpPr>
          <p:nvPr>
            <p:ph idx="1"/>
          </p:nvPr>
        </p:nvSpPr>
        <p:spPr>
          <a:xfrm>
            <a:off x="970722" y="2329208"/>
            <a:ext cx="10515600" cy="5251036"/>
          </a:xfrm>
        </p:spPr>
        <p:txBody>
          <a:bodyPr/>
          <a:lstStyle/>
          <a:p>
            <a:pPr marL="0" indent="0" algn="ctr">
              <a:buNone/>
            </a:pPr>
            <a:r>
              <a:rPr lang="ar-SA" dirty="0">
                <a:latin typeface="Tahoma" panose="020B0604030504040204" pitchFamily="34" charset="0"/>
                <a:ea typeface="Tahoma" panose="020B0604030504040204" pitchFamily="34" charset="0"/>
                <a:cs typeface="Tahoma" panose="020B0604030504040204" pitchFamily="34" charset="0"/>
              </a:rPr>
              <a:t>تأسست في عام </a:t>
            </a:r>
            <a:r>
              <a:rPr lang="ar-SA"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1750 قبل الميلاد </a:t>
            </a:r>
            <a:r>
              <a:rPr lang="ar-SA" dirty="0">
                <a:latin typeface="Tahoma" panose="020B0604030504040204" pitchFamily="34" charset="0"/>
                <a:ea typeface="Tahoma" panose="020B0604030504040204" pitchFamily="34" charset="0"/>
                <a:cs typeface="Tahoma" panose="020B0604030504040204" pitchFamily="34" charset="0"/>
              </a:rPr>
              <a:t>، ويطلق عليها البعض اسم </a:t>
            </a:r>
            <a:r>
              <a:rPr lang="ar-SA" dirty="0">
                <a:solidFill>
                  <a:schemeClr val="accent5">
                    <a:lumMod val="50000"/>
                  </a:schemeClr>
                </a:solidFill>
                <a:latin typeface="Tahoma" panose="020B0604030504040204" pitchFamily="34" charset="0"/>
                <a:ea typeface="Tahoma" panose="020B0604030504040204" pitchFamily="34" charset="0"/>
                <a:cs typeface="Tahoma" panose="020B0604030504040204" pitchFamily="34" charset="0"/>
              </a:rPr>
              <a:t>(العهد البابلي القديم) </a:t>
            </a:r>
            <a:r>
              <a:rPr lang="ar-SA" dirty="0">
                <a:latin typeface="Tahoma" panose="020B0604030504040204" pitchFamily="34" charset="0"/>
                <a:ea typeface="Tahoma" panose="020B0604030504040204" pitchFamily="34" charset="0"/>
                <a:cs typeface="Tahoma" panose="020B0604030504040204" pitchFamily="34" charset="0"/>
              </a:rPr>
              <a:t>أو</a:t>
            </a:r>
            <a:r>
              <a:rPr lang="ar-SA" dirty="0">
                <a:solidFill>
                  <a:schemeClr val="accent5">
                    <a:lumMod val="50000"/>
                  </a:schemeClr>
                </a:solidFill>
                <a:latin typeface="Tahoma" panose="020B0604030504040204" pitchFamily="34" charset="0"/>
                <a:ea typeface="Tahoma" panose="020B0604030504040204" pitchFamily="34" charset="0"/>
                <a:cs typeface="Tahoma" panose="020B0604030504040204" pitchFamily="34" charset="0"/>
              </a:rPr>
              <a:t> (الدولة البابلية القديمة) </a:t>
            </a:r>
            <a:r>
              <a:rPr lang="ar-SA" dirty="0">
                <a:latin typeface="Tahoma" panose="020B0604030504040204" pitchFamily="34" charset="0"/>
                <a:ea typeface="Tahoma" panose="020B0604030504040204" pitchFamily="34" charset="0"/>
                <a:cs typeface="Tahoma" panose="020B0604030504040204" pitchFamily="34" charset="0"/>
              </a:rPr>
              <a:t>أو</a:t>
            </a:r>
            <a:r>
              <a:rPr lang="ar-SA" dirty="0">
                <a:solidFill>
                  <a:schemeClr val="accent5">
                    <a:lumMod val="50000"/>
                  </a:schemeClr>
                </a:solidFill>
                <a:latin typeface="Tahoma" panose="020B0604030504040204" pitchFamily="34" charset="0"/>
                <a:ea typeface="Tahoma" panose="020B0604030504040204" pitchFamily="34" charset="0"/>
                <a:cs typeface="Tahoma" panose="020B0604030504040204" pitchFamily="34" charset="0"/>
              </a:rPr>
              <a:t> (دولة </a:t>
            </a:r>
            <a:r>
              <a:rPr lang="ar-SA" dirty="0" err="1">
                <a:solidFill>
                  <a:schemeClr val="accent5">
                    <a:lumMod val="50000"/>
                  </a:schemeClr>
                </a:solidFill>
                <a:latin typeface="Tahoma" panose="020B0604030504040204" pitchFamily="34" charset="0"/>
                <a:ea typeface="Tahoma" panose="020B0604030504040204" pitchFamily="34" charset="0"/>
                <a:cs typeface="Tahoma" panose="020B0604030504040204" pitchFamily="34" charset="0"/>
              </a:rPr>
              <a:t>الأموريون</a:t>
            </a:r>
            <a:r>
              <a:rPr lang="ar-SA" dirty="0">
                <a:solidFill>
                  <a:schemeClr val="accent5">
                    <a:lumMod val="50000"/>
                  </a:schemeClr>
                </a:solidFill>
                <a:latin typeface="Tahoma" panose="020B0604030504040204" pitchFamily="34" charset="0"/>
                <a:ea typeface="Tahoma" panose="020B0604030504040204" pitchFamily="34" charset="0"/>
                <a:cs typeface="Tahoma" panose="020B0604030504040204" pitchFamily="34" charset="0"/>
              </a:rPr>
              <a:t>).</a:t>
            </a:r>
          </a:p>
          <a:p>
            <a:pPr marL="0" indent="0" algn="ctr">
              <a:buNone/>
            </a:pPr>
            <a:endParaRPr lang="ar-SA" dirty="0">
              <a:latin typeface="Tahoma" panose="020B0604030504040204" pitchFamily="34" charset="0"/>
              <a:ea typeface="Tahoma" panose="020B0604030504040204" pitchFamily="34" charset="0"/>
              <a:cs typeface="Tahoma" panose="020B0604030504040204" pitchFamily="34" charset="0"/>
            </a:endParaRPr>
          </a:p>
          <a:p>
            <a:pPr marL="0" indent="0" algn="ctr">
              <a:buNone/>
            </a:pPr>
            <a:r>
              <a:rPr lang="ar-SA" dirty="0">
                <a:latin typeface="Tahoma" panose="020B0604030504040204" pitchFamily="34" charset="0"/>
                <a:ea typeface="Tahoma" panose="020B0604030504040204" pitchFamily="34" charset="0"/>
                <a:cs typeface="Tahoma" panose="020B0604030504040204" pitchFamily="34" charset="0"/>
              </a:rPr>
              <a:t>وقد بدأت دلالات تأسيسها قبل تأسيسها بفترة زمنية طويلة. وتبدأ هذه الدلالات </a:t>
            </a:r>
            <a:r>
              <a:rPr lang="ar-SA" dirty="0">
                <a:solidFill>
                  <a:schemeClr val="accent5">
                    <a:lumMod val="50000"/>
                  </a:schemeClr>
                </a:solidFill>
                <a:latin typeface="Tahoma" panose="020B0604030504040204" pitchFamily="34" charset="0"/>
                <a:ea typeface="Tahoma" panose="020B0604030504040204" pitchFamily="34" charset="0"/>
                <a:cs typeface="Tahoma" panose="020B0604030504040204" pitchFamily="34" charset="0"/>
              </a:rPr>
              <a:t>بسقوط مدينة </a:t>
            </a:r>
            <a:r>
              <a:rPr lang="ar-SA"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(أور) </a:t>
            </a:r>
            <a:r>
              <a:rPr lang="ar-SA" dirty="0">
                <a:solidFill>
                  <a:schemeClr val="accent5">
                    <a:lumMod val="50000"/>
                  </a:schemeClr>
                </a:solidFill>
                <a:latin typeface="Tahoma" panose="020B0604030504040204" pitchFamily="34" charset="0"/>
                <a:ea typeface="Tahoma" panose="020B0604030504040204" pitchFamily="34" charset="0"/>
                <a:cs typeface="Tahoma" panose="020B0604030504040204" pitchFamily="34" charset="0"/>
              </a:rPr>
              <a:t>عاصمة الدولة السومرية الثانية </a:t>
            </a:r>
            <a:r>
              <a:rPr lang="ar-SA" dirty="0">
                <a:latin typeface="Tahoma" panose="020B0604030504040204" pitchFamily="34" charset="0"/>
                <a:ea typeface="Tahoma" panose="020B0604030504040204" pitchFamily="34" charset="0"/>
                <a:cs typeface="Tahoma" panose="020B0604030504040204" pitchFamily="34" charset="0"/>
              </a:rPr>
              <a:t>عام 1898 قبل الميلاد، الأمر الذي ترتب عليه </a:t>
            </a:r>
            <a:r>
              <a:rPr lang="ar-SA" dirty="0">
                <a:solidFill>
                  <a:schemeClr val="accent5">
                    <a:lumMod val="50000"/>
                  </a:schemeClr>
                </a:solidFill>
                <a:latin typeface="Tahoma" panose="020B0604030504040204" pitchFamily="34" charset="0"/>
                <a:ea typeface="Tahoma" panose="020B0604030504040204" pitchFamily="34" charset="0"/>
                <a:cs typeface="Tahoma" panose="020B0604030504040204" pitchFamily="34" charset="0"/>
              </a:rPr>
              <a:t>سيطرة </a:t>
            </a:r>
            <a:r>
              <a:rPr lang="ar-SA" dirty="0" err="1">
                <a:solidFill>
                  <a:schemeClr val="accent5">
                    <a:lumMod val="50000"/>
                  </a:schemeClr>
                </a:solidFill>
                <a:latin typeface="Tahoma" panose="020B0604030504040204" pitchFamily="34" charset="0"/>
                <a:ea typeface="Tahoma" panose="020B0604030504040204" pitchFamily="34" charset="0"/>
                <a:cs typeface="Tahoma" panose="020B0604030504040204" pitchFamily="34" charset="0"/>
              </a:rPr>
              <a:t>الأموريين</a:t>
            </a:r>
            <a:r>
              <a:rPr lang="ar-SA" dirty="0">
                <a:latin typeface="Tahoma" panose="020B0604030504040204" pitchFamily="34" charset="0"/>
                <a:ea typeface="Tahoma" panose="020B0604030504040204" pitchFamily="34" charset="0"/>
                <a:cs typeface="Tahoma" panose="020B0604030504040204" pitchFamily="34" charset="0"/>
              </a:rPr>
              <a:t> على بعض المدن، مثل : </a:t>
            </a:r>
            <a:r>
              <a:rPr lang="ar-SA"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بابل</a:t>
            </a:r>
            <a:r>
              <a:rPr lang="ar-SA" dirty="0">
                <a:latin typeface="Tahoma" panose="020B0604030504040204" pitchFamily="34" charset="0"/>
                <a:ea typeface="Tahoma" panose="020B0604030504040204" pitchFamily="34" charset="0"/>
                <a:cs typeface="Tahoma" panose="020B0604030504040204" pitchFamily="34" charset="0"/>
              </a:rPr>
              <a:t> ، و</a:t>
            </a:r>
            <a:r>
              <a:rPr lang="ar-SA"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 </a:t>
            </a:r>
            <a:r>
              <a:rPr lang="ar-SA" dirty="0" err="1">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أشنونا</a:t>
            </a:r>
            <a:r>
              <a:rPr lang="ar-SA"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a:t>
            </a:r>
          </a:p>
        </p:txBody>
      </p:sp>
    </p:spTree>
    <p:extLst>
      <p:ext uri="{BB962C8B-B14F-4D97-AF65-F5344CB8AC3E}">
        <p14:creationId xmlns:p14="http://schemas.microsoft.com/office/powerpoint/2010/main" xmlns="" val="1384659832"/>
      </p:ext>
    </p:extLst>
  </p:cSld>
  <p:clrMapOvr>
    <a:masterClrMapping/>
  </p:clrMapOvr>
  <p:transition spd="med">
    <p:pull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5715000" cy="6715125"/>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3" name="عنصر نائب للمحتوى 2"/>
          <p:cNvSpPr>
            <a:spLocks noGrp="1"/>
          </p:cNvSpPr>
          <p:nvPr>
            <p:ph idx="1"/>
          </p:nvPr>
        </p:nvSpPr>
        <p:spPr>
          <a:xfrm>
            <a:off x="5715000" y="1868558"/>
            <a:ext cx="6477000" cy="6092272"/>
          </a:xfrm>
        </p:spPr>
        <p:txBody>
          <a:bodyPr>
            <a:normAutofit/>
          </a:bodyPr>
          <a:lstStyle/>
          <a:p>
            <a:pPr marL="0" indent="0" algn="ctr">
              <a:buNone/>
            </a:pPr>
            <a:r>
              <a:rPr lang="ar-SA" dirty="0">
                <a:latin typeface="Tahoma" panose="020B0604030504040204" pitchFamily="34" charset="0"/>
                <a:ea typeface="Tahoma" panose="020B0604030504040204" pitchFamily="34" charset="0"/>
                <a:cs typeface="Tahoma" panose="020B0604030504040204" pitchFamily="34" charset="0"/>
              </a:rPr>
              <a:t>وقد ظل الأمر على هذا النحو حتى استطاع </a:t>
            </a:r>
            <a:r>
              <a:rPr lang="ar-SA" dirty="0">
                <a:solidFill>
                  <a:srgbClr val="FF0000"/>
                </a:solidFill>
                <a:latin typeface="Tahoma" panose="020B0604030504040204" pitchFamily="34" charset="0"/>
                <a:ea typeface="Tahoma" panose="020B0604030504040204" pitchFamily="34" charset="0"/>
                <a:cs typeface="Tahoma" panose="020B0604030504040204" pitchFamily="34" charset="0"/>
              </a:rPr>
              <a:t>الملك السادس </a:t>
            </a:r>
            <a:r>
              <a:rPr lang="ar-SA" dirty="0">
                <a:latin typeface="Tahoma" panose="020B0604030504040204" pitchFamily="34" charset="0"/>
                <a:ea typeface="Tahoma" panose="020B0604030504040204" pitchFamily="34" charset="0"/>
                <a:cs typeface="Tahoma" panose="020B0604030504040204" pitchFamily="34" charset="0"/>
              </a:rPr>
              <a:t>من السلالة </a:t>
            </a:r>
            <a:r>
              <a:rPr lang="ar-SA" dirty="0" err="1">
                <a:latin typeface="Tahoma" panose="020B0604030504040204" pitchFamily="34" charset="0"/>
                <a:ea typeface="Tahoma" panose="020B0604030504040204" pitchFamily="34" charset="0"/>
                <a:cs typeface="Tahoma" panose="020B0604030504040204" pitchFamily="34" charset="0"/>
              </a:rPr>
              <a:t>الأمورية</a:t>
            </a:r>
            <a:r>
              <a:rPr lang="ar-SA" dirty="0">
                <a:latin typeface="Tahoma" panose="020B0604030504040204" pitchFamily="34" charset="0"/>
                <a:ea typeface="Tahoma" panose="020B0604030504040204" pitchFamily="34" charset="0"/>
                <a:cs typeface="Tahoma" panose="020B0604030504040204" pitchFamily="34" charset="0"/>
              </a:rPr>
              <a:t> ، المعروف باسم </a:t>
            </a:r>
            <a:r>
              <a:rPr lang="ar-SA" dirty="0">
                <a:solidFill>
                  <a:srgbClr val="FF0000"/>
                </a:solidFill>
                <a:latin typeface="Tahoma" panose="020B0604030504040204" pitchFamily="34" charset="0"/>
                <a:ea typeface="Tahoma" panose="020B0604030504040204" pitchFamily="34" charset="0"/>
                <a:cs typeface="Tahoma" panose="020B0604030504040204" pitchFamily="34" charset="0"/>
              </a:rPr>
              <a:t>(</a:t>
            </a:r>
            <a:r>
              <a:rPr lang="ar-SA" dirty="0" err="1">
                <a:solidFill>
                  <a:srgbClr val="FF0000"/>
                </a:solidFill>
                <a:latin typeface="Tahoma" panose="020B0604030504040204" pitchFamily="34" charset="0"/>
                <a:ea typeface="Tahoma" panose="020B0604030504040204" pitchFamily="34" charset="0"/>
                <a:cs typeface="Tahoma" panose="020B0604030504040204" pitchFamily="34" charset="0"/>
              </a:rPr>
              <a:t>حمورابى</a:t>
            </a:r>
            <a:r>
              <a:rPr lang="ar-SA" dirty="0">
                <a:solidFill>
                  <a:srgbClr val="FF0000"/>
                </a:solidFill>
                <a:latin typeface="Tahoma" panose="020B0604030504040204" pitchFamily="34" charset="0"/>
                <a:ea typeface="Tahoma" panose="020B0604030504040204" pitchFamily="34" charset="0"/>
                <a:cs typeface="Tahoma" panose="020B0604030504040204" pitchFamily="34" charset="0"/>
              </a:rPr>
              <a:t>) </a:t>
            </a:r>
            <a:r>
              <a:rPr lang="ar-SA" dirty="0">
                <a:latin typeface="Tahoma" panose="020B0604030504040204" pitchFamily="34" charset="0"/>
                <a:ea typeface="Tahoma" panose="020B0604030504040204" pitchFamily="34" charset="0"/>
                <a:cs typeface="Tahoma" panose="020B0604030504040204" pitchFamily="34" charset="0"/>
              </a:rPr>
              <a:t>من فرض سيطرته على كل المدن السومرية </a:t>
            </a:r>
            <a:r>
              <a:rPr lang="ar-SA" dirty="0" err="1">
                <a:latin typeface="Tahoma" panose="020B0604030504040204" pitchFamily="34" charset="0"/>
                <a:ea typeface="Tahoma" panose="020B0604030504040204" pitchFamily="34" charset="0"/>
                <a:cs typeface="Tahoma" panose="020B0604030504040204" pitchFamily="34" charset="0"/>
              </a:rPr>
              <a:t>والأكدية</a:t>
            </a:r>
            <a:r>
              <a:rPr lang="ar-SA" dirty="0">
                <a:latin typeface="Tahoma" panose="020B0604030504040204" pitchFamily="34" charset="0"/>
                <a:ea typeface="Tahoma" panose="020B0604030504040204" pitchFamily="34" charset="0"/>
                <a:cs typeface="Tahoma" panose="020B0604030504040204" pitchFamily="34" charset="0"/>
              </a:rPr>
              <a:t>، وبهذا </a:t>
            </a:r>
            <a:r>
              <a:rPr lang="ar-SA" dirty="0">
                <a:solidFill>
                  <a:srgbClr val="FF0000"/>
                </a:solidFill>
                <a:latin typeface="Tahoma" panose="020B0604030504040204" pitchFamily="34" charset="0"/>
                <a:ea typeface="Tahoma" panose="020B0604030504040204" pitchFamily="34" charset="0"/>
                <a:cs typeface="Tahoma" panose="020B0604030504040204" pitchFamily="34" charset="0"/>
              </a:rPr>
              <a:t>قامت الدولة البابلية الموحدة الأولى.</a:t>
            </a:r>
          </a:p>
          <a:p>
            <a:pPr marL="0" indent="0" algn="ctr">
              <a:buNone/>
            </a:pPr>
            <a:endParaRPr lang="ar-SA" dirty="0">
              <a:latin typeface="Tahoma" panose="020B0604030504040204" pitchFamily="34" charset="0"/>
              <a:ea typeface="Tahoma" panose="020B0604030504040204" pitchFamily="34" charset="0"/>
              <a:cs typeface="Tahoma" panose="020B0604030504040204" pitchFamily="34" charset="0"/>
            </a:endParaRPr>
          </a:p>
          <a:p>
            <a:pPr marL="0" indent="0" algn="ctr">
              <a:buNone/>
            </a:pPr>
            <a:r>
              <a:rPr lang="ar-SA" dirty="0">
                <a:latin typeface="Tahoma" panose="020B0604030504040204" pitchFamily="34" charset="0"/>
                <a:ea typeface="Tahoma" panose="020B0604030504040204" pitchFamily="34" charset="0"/>
                <a:cs typeface="Tahoma" panose="020B0604030504040204" pitchFamily="34" charset="0"/>
              </a:rPr>
              <a:t>وينسب الفضل لهذا الملك في ازدهار الحضارة البابلية في جميع النواحي والمجالات </a:t>
            </a:r>
            <a:r>
              <a:rPr lang="ar-SA" dirty="0">
                <a:solidFill>
                  <a:schemeClr val="accent1">
                    <a:lumMod val="50000"/>
                  </a:schemeClr>
                </a:solidFill>
                <a:latin typeface="Tahoma" panose="020B0604030504040204" pitchFamily="34" charset="0"/>
                <a:ea typeface="Tahoma" panose="020B0604030504040204" pitchFamily="34" charset="0"/>
                <a:cs typeface="Tahoma" panose="020B0604030504040204" pitchFamily="34" charset="0"/>
              </a:rPr>
              <a:t>التجارية</a:t>
            </a:r>
            <a:r>
              <a:rPr lang="ar-SA" dirty="0">
                <a:latin typeface="Tahoma" panose="020B0604030504040204" pitchFamily="34" charset="0"/>
                <a:ea typeface="Tahoma" panose="020B0604030504040204" pitchFamily="34" charset="0"/>
                <a:cs typeface="Tahoma" panose="020B0604030504040204" pitchFamily="34" charset="0"/>
              </a:rPr>
              <a:t> ، </a:t>
            </a:r>
            <a:r>
              <a:rPr lang="ar-SA" dirty="0">
                <a:solidFill>
                  <a:schemeClr val="accent1">
                    <a:lumMod val="50000"/>
                  </a:schemeClr>
                </a:solidFill>
                <a:latin typeface="Tahoma" panose="020B0604030504040204" pitchFamily="34" charset="0"/>
                <a:ea typeface="Tahoma" panose="020B0604030504040204" pitchFamily="34" charset="0"/>
                <a:cs typeface="Tahoma" panose="020B0604030504040204" pitchFamily="34" charset="0"/>
              </a:rPr>
              <a:t>والاقتصادية</a:t>
            </a:r>
            <a:r>
              <a:rPr lang="ar-SA" dirty="0">
                <a:latin typeface="Tahoma" panose="020B0604030504040204" pitchFamily="34" charset="0"/>
                <a:ea typeface="Tahoma" panose="020B0604030504040204" pitchFamily="34" charset="0"/>
                <a:cs typeface="Tahoma" panose="020B0604030504040204" pitchFamily="34" charset="0"/>
              </a:rPr>
              <a:t> ، </a:t>
            </a:r>
            <a:r>
              <a:rPr lang="ar-SA" dirty="0">
                <a:solidFill>
                  <a:schemeClr val="accent1">
                    <a:lumMod val="50000"/>
                  </a:schemeClr>
                </a:solidFill>
                <a:latin typeface="Tahoma" panose="020B0604030504040204" pitchFamily="34" charset="0"/>
                <a:ea typeface="Tahoma" panose="020B0604030504040204" pitchFamily="34" charset="0"/>
                <a:cs typeface="Tahoma" panose="020B0604030504040204" pitchFamily="34" charset="0"/>
              </a:rPr>
              <a:t>والسياسية</a:t>
            </a:r>
            <a:r>
              <a:rPr lang="ar-SA" dirty="0">
                <a:latin typeface="Tahoma" panose="020B0604030504040204" pitchFamily="34" charset="0"/>
                <a:ea typeface="Tahoma" panose="020B0604030504040204" pitchFamily="34" charset="0"/>
                <a:cs typeface="Tahoma" panose="020B0604030504040204" pitchFamily="34" charset="0"/>
              </a:rPr>
              <a:t> ، </a:t>
            </a:r>
            <a:r>
              <a:rPr lang="ar-SA" dirty="0">
                <a:solidFill>
                  <a:schemeClr val="accent1">
                    <a:lumMod val="50000"/>
                  </a:schemeClr>
                </a:solidFill>
                <a:latin typeface="Tahoma" panose="020B0604030504040204" pitchFamily="34" charset="0"/>
                <a:ea typeface="Tahoma" panose="020B0604030504040204" pitchFamily="34" charset="0"/>
                <a:cs typeface="Tahoma" panose="020B0604030504040204" pitchFamily="34" charset="0"/>
              </a:rPr>
              <a:t>والاجتماعية.</a:t>
            </a:r>
          </a:p>
        </p:txBody>
      </p:sp>
    </p:spTree>
    <p:extLst>
      <p:ext uri="{BB962C8B-B14F-4D97-AF65-F5344CB8AC3E}">
        <p14:creationId xmlns:p14="http://schemas.microsoft.com/office/powerpoint/2010/main" xmlns="" val="393495153"/>
      </p:ext>
    </p:extLst>
  </p:cSld>
  <p:clrMapOvr>
    <a:masterClrMapping/>
  </p:clrMapOvr>
  <p:transition spd="med">
    <p:pull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1487" y="351873"/>
            <a:ext cx="10515600" cy="1325563"/>
          </a:xfrm>
        </p:spPr>
        <p:txBody>
          <a:bodyPr>
            <a:normAutofit/>
          </a:bodyPr>
          <a:lstStyle/>
          <a:p>
            <a:r>
              <a:rPr lang="ar-SA" sz="4000" b="1" dirty="0">
                <a:solidFill>
                  <a:schemeClr val="accent1">
                    <a:lumMod val="50000"/>
                  </a:schemeClr>
                </a:solidFill>
                <a:latin typeface="Tahoma" panose="020B0604030504040204" pitchFamily="34" charset="0"/>
                <a:ea typeface="Tahoma" panose="020B0604030504040204" pitchFamily="34" charset="0"/>
                <a:cs typeface="Tahoma" panose="020B0604030504040204" pitchFamily="34" charset="0"/>
              </a:rPr>
              <a:t>سابعاً: الاحتلال الحيثي والكاشي </a:t>
            </a:r>
            <a:endParaRPr lang="ar-SA" sz="4000" dirty="0"/>
          </a:p>
        </p:txBody>
      </p:sp>
      <p:sp>
        <p:nvSpPr>
          <p:cNvPr id="3" name="عنصر نائب للمحتوى 2"/>
          <p:cNvSpPr>
            <a:spLocks noGrp="1"/>
          </p:cNvSpPr>
          <p:nvPr>
            <p:ph idx="1"/>
          </p:nvPr>
        </p:nvSpPr>
        <p:spPr>
          <a:xfrm>
            <a:off x="1219200" y="2090669"/>
            <a:ext cx="10134600" cy="4351338"/>
          </a:xfrm>
        </p:spPr>
        <p:txBody>
          <a:bodyPr/>
          <a:lstStyle/>
          <a:p>
            <a:pPr marL="0" indent="0" algn="ctr">
              <a:buNone/>
            </a:pPr>
            <a:r>
              <a:rPr lang="ar-SA" dirty="0">
                <a:latin typeface="Tahoma" panose="020B0604030504040204" pitchFamily="34" charset="0"/>
                <a:ea typeface="Tahoma" panose="020B0604030504040204" pitchFamily="34" charset="0"/>
                <a:cs typeface="Tahoma" panose="020B0604030504040204" pitchFamily="34" charset="0"/>
              </a:rPr>
              <a:t>وقعت بلاد ما بين النهرين فريسة </a:t>
            </a:r>
            <a:r>
              <a:rPr lang="ar-SA" dirty="0">
                <a:solidFill>
                  <a:schemeClr val="accent2">
                    <a:lumMod val="75000"/>
                  </a:schemeClr>
                </a:solidFill>
                <a:latin typeface="Tahoma" panose="020B0604030504040204" pitchFamily="34" charset="0"/>
                <a:ea typeface="Tahoma" panose="020B0604030504040204" pitchFamily="34" charset="0"/>
                <a:cs typeface="Tahoma" panose="020B0604030504040204" pitchFamily="34" charset="0"/>
              </a:rPr>
              <a:t>للاحتلال الأجنبي </a:t>
            </a:r>
            <a:r>
              <a:rPr lang="ar-SA" dirty="0">
                <a:latin typeface="Tahoma" panose="020B0604030504040204" pitchFamily="34" charset="0"/>
                <a:ea typeface="Tahoma" panose="020B0604030504040204" pitchFamily="34" charset="0"/>
                <a:cs typeface="Tahoma" panose="020B0604030504040204" pitchFamily="34" charset="0"/>
              </a:rPr>
              <a:t>على يد </a:t>
            </a:r>
            <a:r>
              <a:rPr lang="ar-SA" dirty="0">
                <a:solidFill>
                  <a:schemeClr val="accent2">
                    <a:lumMod val="75000"/>
                  </a:schemeClr>
                </a:solidFill>
                <a:latin typeface="Tahoma" panose="020B0604030504040204" pitchFamily="34" charset="0"/>
                <a:ea typeface="Tahoma" panose="020B0604030504040204" pitchFamily="34" charset="0"/>
                <a:cs typeface="Tahoma" panose="020B0604030504040204" pitchFamily="34" charset="0"/>
              </a:rPr>
              <a:t>الحيثيين و </a:t>
            </a:r>
            <a:r>
              <a:rPr lang="ar-SA" dirty="0" err="1">
                <a:solidFill>
                  <a:schemeClr val="accent2">
                    <a:lumMod val="75000"/>
                  </a:schemeClr>
                </a:solidFill>
                <a:latin typeface="Tahoma" panose="020B0604030504040204" pitchFamily="34" charset="0"/>
                <a:ea typeface="Tahoma" panose="020B0604030504040204" pitchFamily="34" charset="0"/>
                <a:cs typeface="Tahoma" panose="020B0604030504040204" pitchFamily="34" charset="0"/>
              </a:rPr>
              <a:t>الكاشين</a:t>
            </a:r>
            <a:r>
              <a:rPr lang="ar-SA" dirty="0">
                <a:solidFill>
                  <a:schemeClr val="accent2">
                    <a:lumMod val="75000"/>
                  </a:schemeClr>
                </a:solidFill>
                <a:latin typeface="Tahoma" panose="020B0604030504040204" pitchFamily="34" charset="0"/>
                <a:ea typeface="Tahoma" panose="020B0604030504040204" pitchFamily="34" charset="0"/>
                <a:cs typeface="Tahoma" panose="020B0604030504040204" pitchFamily="34" charset="0"/>
              </a:rPr>
              <a:t> </a:t>
            </a:r>
            <a:r>
              <a:rPr lang="ar-SA" dirty="0">
                <a:latin typeface="Tahoma" panose="020B0604030504040204" pitchFamily="34" charset="0"/>
                <a:ea typeface="Tahoma" panose="020B0604030504040204" pitchFamily="34" charset="0"/>
                <a:cs typeface="Tahoma" panose="020B0604030504040204" pitchFamily="34" charset="0"/>
              </a:rPr>
              <a:t>وذلك في عام </a:t>
            </a:r>
            <a:r>
              <a:rPr lang="ar-SA" dirty="0">
                <a:solidFill>
                  <a:schemeClr val="accent5">
                    <a:lumMod val="50000"/>
                  </a:schemeClr>
                </a:solidFill>
                <a:latin typeface="Tahoma" panose="020B0604030504040204" pitchFamily="34" charset="0"/>
                <a:ea typeface="Tahoma" panose="020B0604030504040204" pitchFamily="34" charset="0"/>
                <a:cs typeface="Tahoma" panose="020B0604030504040204" pitchFamily="34" charset="0"/>
              </a:rPr>
              <a:t>1550 قبل الميلاد </a:t>
            </a:r>
            <a:r>
              <a:rPr lang="ar-SA" dirty="0">
                <a:latin typeface="Tahoma" panose="020B0604030504040204" pitchFamily="34" charset="0"/>
                <a:ea typeface="Tahoma" panose="020B0604030504040204" pitchFamily="34" charset="0"/>
                <a:cs typeface="Tahoma" panose="020B0604030504040204" pitchFamily="34" charset="0"/>
              </a:rPr>
              <a:t>تقريباً، وقد ظلت البلاد خاضعة لهذا الاحتلال مدة زمنية طويلة.</a:t>
            </a:r>
          </a:p>
          <a:p>
            <a:pPr marL="0" indent="0" algn="ctr">
              <a:buNone/>
            </a:pPr>
            <a:endParaRPr lang="ar-SA" dirty="0">
              <a:latin typeface="Tahoma" panose="020B0604030504040204" pitchFamily="34" charset="0"/>
              <a:ea typeface="Tahoma" panose="020B0604030504040204" pitchFamily="34" charset="0"/>
              <a:cs typeface="Tahoma" panose="020B0604030504040204" pitchFamily="34" charset="0"/>
            </a:endParaRPr>
          </a:p>
          <a:p>
            <a:pPr marL="0" indent="0" algn="ctr">
              <a:buNone/>
            </a:pPr>
            <a:endParaRPr lang="ar-SA" dirty="0">
              <a:latin typeface="Tahoma" panose="020B0604030504040204" pitchFamily="34" charset="0"/>
              <a:ea typeface="Tahoma" panose="020B0604030504040204" pitchFamily="34" charset="0"/>
              <a:cs typeface="Tahoma" panose="020B0604030504040204" pitchFamily="34" charset="0"/>
            </a:endParaRPr>
          </a:p>
          <a:p>
            <a:pPr marL="0" indent="0" algn="ctr">
              <a:buNone/>
            </a:pPr>
            <a:r>
              <a:rPr lang="ar-SA" dirty="0">
                <a:latin typeface="Tahoma" panose="020B0604030504040204" pitchFamily="34" charset="0"/>
                <a:ea typeface="Tahoma" panose="020B0604030504040204" pitchFamily="34" charset="0"/>
                <a:cs typeface="Tahoma" panose="020B0604030504040204" pitchFamily="34" charset="0"/>
              </a:rPr>
              <a:t>ويروي التاريخ أن </a:t>
            </a:r>
            <a:r>
              <a:rPr lang="ar-SA" dirty="0">
                <a:solidFill>
                  <a:schemeClr val="accent2">
                    <a:lumMod val="75000"/>
                  </a:schemeClr>
                </a:solidFill>
                <a:latin typeface="Tahoma" panose="020B0604030504040204" pitchFamily="34" charset="0"/>
                <a:ea typeface="Tahoma" panose="020B0604030504040204" pitchFamily="34" charset="0"/>
                <a:cs typeface="Tahoma" panose="020B0604030504040204" pitchFamily="34" charset="0"/>
              </a:rPr>
              <a:t>الحيثيين</a:t>
            </a:r>
            <a:r>
              <a:rPr lang="ar-SA" dirty="0">
                <a:latin typeface="Tahoma" panose="020B0604030504040204" pitchFamily="34" charset="0"/>
                <a:ea typeface="Tahoma" panose="020B0604030504040204" pitchFamily="34" charset="0"/>
                <a:cs typeface="Tahoma" panose="020B0604030504040204" pitchFamily="34" charset="0"/>
              </a:rPr>
              <a:t> قد </a:t>
            </a:r>
            <a:r>
              <a:rPr lang="ar-SA" dirty="0">
                <a:solidFill>
                  <a:schemeClr val="accent2">
                    <a:lumMod val="75000"/>
                  </a:schemeClr>
                </a:solidFill>
                <a:latin typeface="Tahoma" panose="020B0604030504040204" pitchFamily="34" charset="0"/>
                <a:ea typeface="Tahoma" panose="020B0604030504040204" pitchFamily="34" charset="0"/>
                <a:cs typeface="Tahoma" panose="020B0604030504040204" pitchFamily="34" charset="0"/>
              </a:rPr>
              <a:t>احترموا الحضارة البابلية </a:t>
            </a:r>
            <a:r>
              <a:rPr lang="ar-SA" dirty="0">
                <a:latin typeface="Tahoma" panose="020B0604030504040204" pitchFamily="34" charset="0"/>
                <a:ea typeface="Tahoma" panose="020B0604030504040204" pitchFamily="34" charset="0"/>
                <a:cs typeface="Tahoma" panose="020B0604030504040204" pitchFamily="34" charset="0"/>
              </a:rPr>
              <a:t>كثيراً </a:t>
            </a:r>
            <a:r>
              <a:rPr lang="ar-SA" dirty="0">
                <a:solidFill>
                  <a:schemeClr val="accent2">
                    <a:lumMod val="75000"/>
                  </a:schemeClr>
                </a:solidFill>
                <a:latin typeface="Tahoma" panose="020B0604030504040204" pitchFamily="34" charset="0"/>
                <a:ea typeface="Tahoma" panose="020B0604030504040204" pitchFamily="34" charset="0"/>
                <a:cs typeface="Tahoma" panose="020B0604030504040204" pitchFamily="34" charset="0"/>
              </a:rPr>
              <a:t>وتأثروا بها </a:t>
            </a:r>
            <a:r>
              <a:rPr lang="ar-SA" dirty="0">
                <a:latin typeface="Tahoma" panose="020B0604030504040204" pitchFamily="34" charset="0"/>
                <a:ea typeface="Tahoma" panose="020B0604030504040204" pitchFamily="34" charset="0"/>
                <a:cs typeface="Tahoma" panose="020B0604030504040204" pitchFamily="34" charset="0"/>
              </a:rPr>
              <a:t>في الكثير من المجالات.</a:t>
            </a:r>
          </a:p>
        </p:txBody>
      </p:sp>
    </p:spTree>
    <p:extLst>
      <p:ext uri="{BB962C8B-B14F-4D97-AF65-F5344CB8AC3E}">
        <p14:creationId xmlns:p14="http://schemas.microsoft.com/office/powerpoint/2010/main" xmlns="" val="357024524"/>
      </p:ext>
    </p:extLst>
  </p:cSld>
  <p:clrMapOvr>
    <a:masterClrMapping/>
  </p:clrMapOvr>
  <p:transition spd="med">
    <p:pull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chemeClr val="accent1">
                    <a:lumMod val="50000"/>
                  </a:schemeClr>
                </a:solidFill>
                <a:latin typeface="Tahoma" panose="020B0604030504040204" pitchFamily="34" charset="0"/>
                <a:ea typeface="Tahoma" panose="020B0604030504040204" pitchFamily="34" charset="0"/>
                <a:cs typeface="Tahoma" panose="020B0604030504040204" pitchFamily="34" charset="0"/>
              </a:rPr>
              <a:t>ثامناً: الدولة الأشورية</a:t>
            </a:r>
            <a:endParaRPr lang="ar-SA" dirty="0"/>
          </a:p>
        </p:txBody>
      </p:sp>
      <p:sp>
        <p:nvSpPr>
          <p:cNvPr id="3" name="عنصر نائب للمحتوى 2"/>
          <p:cNvSpPr>
            <a:spLocks noGrp="1"/>
          </p:cNvSpPr>
          <p:nvPr>
            <p:ph idx="1"/>
          </p:nvPr>
        </p:nvSpPr>
        <p:spPr>
          <a:xfrm>
            <a:off x="624508" y="2024407"/>
            <a:ext cx="10942983" cy="4351338"/>
          </a:xfrm>
        </p:spPr>
        <p:txBody>
          <a:bodyPr/>
          <a:lstStyle/>
          <a:p>
            <a:pPr marL="0" indent="0" algn="ctr">
              <a:buNone/>
            </a:pPr>
            <a:r>
              <a:rPr lang="ar-SA" dirty="0">
                <a:latin typeface="Tahoma" panose="020B0604030504040204" pitchFamily="34" charset="0"/>
                <a:ea typeface="Tahoma" panose="020B0604030504040204" pitchFamily="34" charset="0"/>
                <a:cs typeface="Tahoma" panose="020B0604030504040204" pitchFamily="34" charset="0"/>
              </a:rPr>
              <a:t>قامت الدولة الأشورية في مدينة </a:t>
            </a:r>
            <a:r>
              <a:rPr lang="ar-SA" dirty="0">
                <a:solidFill>
                  <a:srgbClr val="FF0000"/>
                </a:solidFill>
                <a:latin typeface="Tahoma" panose="020B0604030504040204" pitchFamily="34" charset="0"/>
                <a:ea typeface="Tahoma" panose="020B0604030504040204" pitchFamily="34" charset="0"/>
                <a:cs typeface="Tahoma" panose="020B0604030504040204" pitchFamily="34" charset="0"/>
              </a:rPr>
              <a:t>أشور</a:t>
            </a:r>
            <a:r>
              <a:rPr lang="ar-SA" dirty="0">
                <a:latin typeface="Tahoma" panose="020B0604030504040204" pitchFamily="34" charset="0"/>
                <a:ea typeface="Tahoma" panose="020B0604030504040204" pitchFamily="34" charset="0"/>
                <a:cs typeface="Tahoma" panose="020B0604030504040204" pitchFamily="34" charset="0"/>
              </a:rPr>
              <a:t> التي تقع </a:t>
            </a:r>
            <a:r>
              <a:rPr lang="ar-SA" dirty="0">
                <a:solidFill>
                  <a:srgbClr val="FF0000"/>
                </a:solidFill>
                <a:latin typeface="Tahoma" panose="020B0604030504040204" pitchFamily="34" charset="0"/>
                <a:ea typeface="Tahoma" panose="020B0604030504040204" pitchFamily="34" charset="0"/>
                <a:cs typeface="Tahoma" panose="020B0604030504040204" pitchFamily="34" charset="0"/>
              </a:rPr>
              <a:t>شمال</a:t>
            </a:r>
            <a:r>
              <a:rPr lang="ar-SA" dirty="0">
                <a:latin typeface="Tahoma" panose="020B0604030504040204" pitchFamily="34" charset="0"/>
                <a:ea typeface="Tahoma" panose="020B0604030504040204" pitchFamily="34" charset="0"/>
                <a:cs typeface="Tahoma" panose="020B0604030504040204" pitchFamily="34" charset="0"/>
              </a:rPr>
              <a:t> بلاد ما بين النهرين.</a:t>
            </a:r>
          </a:p>
          <a:p>
            <a:pPr marL="0" indent="0" algn="ctr">
              <a:buNone/>
            </a:pPr>
            <a:endParaRPr lang="ar-SA" dirty="0">
              <a:latin typeface="Tahoma" panose="020B0604030504040204" pitchFamily="34" charset="0"/>
              <a:ea typeface="Tahoma" panose="020B0604030504040204" pitchFamily="34" charset="0"/>
              <a:cs typeface="Tahoma" panose="020B0604030504040204" pitchFamily="34" charset="0"/>
            </a:endParaRPr>
          </a:p>
          <a:p>
            <a:pPr marL="0" indent="0" algn="ctr">
              <a:buNone/>
            </a:pPr>
            <a:r>
              <a:rPr lang="ar-SA" dirty="0">
                <a:latin typeface="Tahoma" panose="020B0604030504040204" pitchFamily="34" charset="0"/>
                <a:ea typeface="Tahoma" panose="020B0604030504040204" pitchFamily="34" charset="0"/>
                <a:cs typeface="Tahoma" panose="020B0604030504040204" pitchFamily="34" charset="0"/>
              </a:rPr>
              <a:t>وقد بزغت قوة الأشوريون من الوجهتين </a:t>
            </a:r>
            <a:r>
              <a:rPr lang="ar-SA" dirty="0">
                <a:solidFill>
                  <a:srgbClr val="FFC000"/>
                </a:solidFill>
                <a:latin typeface="Tahoma" panose="020B0604030504040204" pitchFamily="34" charset="0"/>
                <a:ea typeface="Tahoma" panose="020B0604030504040204" pitchFamily="34" charset="0"/>
                <a:cs typeface="Tahoma" panose="020B0604030504040204" pitchFamily="34" charset="0"/>
              </a:rPr>
              <a:t>السياسية والاقتصادية </a:t>
            </a:r>
            <a:r>
              <a:rPr lang="ar-SA" dirty="0">
                <a:latin typeface="Tahoma" panose="020B0604030504040204" pitchFamily="34" charset="0"/>
                <a:ea typeface="Tahoma" panose="020B0604030504040204" pitchFamily="34" charset="0"/>
                <a:cs typeface="Tahoma" panose="020B0604030504040204" pitchFamily="34" charset="0"/>
              </a:rPr>
              <a:t>بعد ضعف وانهيار الدولة البابلية الأولى.</a:t>
            </a:r>
          </a:p>
          <a:p>
            <a:pPr marL="0" indent="0" algn="ctr">
              <a:buNone/>
            </a:pPr>
            <a:endParaRPr lang="ar-SA" dirty="0">
              <a:latin typeface="Tahoma" panose="020B0604030504040204" pitchFamily="34" charset="0"/>
              <a:ea typeface="Tahoma" panose="020B0604030504040204" pitchFamily="34" charset="0"/>
              <a:cs typeface="Tahoma" panose="020B0604030504040204" pitchFamily="34" charset="0"/>
            </a:endParaRPr>
          </a:p>
          <a:p>
            <a:pPr marL="0" indent="0" algn="ctr">
              <a:buNone/>
            </a:pPr>
            <a:r>
              <a:rPr lang="ar-SA" dirty="0">
                <a:latin typeface="Tahoma" panose="020B0604030504040204" pitchFamily="34" charset="0"/>
                <a:ea typeface="Tahoma" panose="020B0604030504040204" pitchFamily="34" charset="0"/>
                <a:cs typeface="Tahoma" panose="020B0604030504040204" pitchFamily="34" charset="0"/>
              </a:rPr>
              <a:t>وقد أصدر الأشوريون عدداً من القوانين عرفت بمسمى </a:t>
            </a:r>
            <a:r>
              <a:rPr lang="ar-SA" dirty="0">
                <a:solidFill>
                  <a:srgbClr val="FF0000"/>
                </a:solidFill>
                <a:latin typeface="Tahoma" panose="020B0604030504040204" pitchFamily="34" charset="0"/>
                <a:ea typeface="Tahoma" panose="020B0604030504040204" pitchFamily="34" charset="0"/>
                <a:cs typeface="Tahoma" panose="020B0604030504040204" pitchFamily="34" charset="0"/>
              </a:rPr>
              <a:t>القوانين الأشورية</a:t>
            </a:r>
            <a:r>
              <a:rPr lang="ar-SA" dirty="0">
                <a:latin typeface="Tahoma" panose="020B0604030504040204" pitchFamily="34" charset="0"/>
                <a:ea typeface="Tahoma" panose="020B0604030504040204" pitchFamily="34" charset="0"/>
                <a:cs typeface="Tahoma" panose="020B0604030504040204" pitchFamily="34" charset="0"/>
              </a:rPr>
              <a:t>.</a:t>
            </a:r>
          </a:p>
        </p:txBody>
      </p:sp>
    </p:spTree>
    <p:extLst>
      <p:ext uri="{BB962C8B-B14F-4D97-AF65-F5344CB8AC3E}">
        <p14:creationId xmlns:p14="http://schemas.microsoft.com/office/powerpoint/2010/main" xmlns="" val="1914506776"/>
      </p:ext>
    </p:extLst>
  </p:cSld>
  <p:clrMapOvr>
    <a:masterClrMapping/>
  </p:clrMapOvr>
  <p:transition spd="med">
    <p:pull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00B050"/>
                </a:solidFill>
                <a:latin typeface="Tahoma" panose="020B0604030504040204" pitchFamily="34" charset="0"/>
                <a:ea typeface="Tahoma" panose="020B0604030504040204" pitchFamily="34" charset="0"/>
                <a:cs typeface="Tahoma" panose="020B0604030504040204" pitchFamily="34" charset="0"/>
              </a:rPr>
              <a:t>تاسعاً: الدولة البابلية الثانية</a:t>
            </a:r>
            <a:endParaRPr lang="ar-SA" dirty="0">
              <a:solidFill>
                <a:srgbClr val="00B050"/>
              </a:solidFill>
            </a:endParaRPr>
          </a:p>
        </p:txBody>
      </p:sp>
      <p:sp>
        <p:nvSpPr>
          <p:cNvPr id="3" name="عنصر نائب للمحتوى 2"/>
          <p:cNvSpPr>
            <a:spLocks noGrp="1"/>
          </p:cNvSpPr>
          <p:nvPr>
            <p:ph idx="1"/>
          </p:nvPr>
        </p:nvSpPr>
        <p:spPr>
          <a:xfrm>
            <a:off x="258417" y="1799120"/>
            <a:ext cx="11675165" cy="4747453"/>
          </a:xfrm>
        </p:spPr>
        <p:txBody>
          <a:bodyPr>
            <a:normAutofit/>
          </a:bodyPr>
          <a:lstStyle/>
          <a:p>
            <a:pPr marL="0" indent="0" algn="ctr">
              <a:buNone/>
            </a:pPr>
            <a:r>
              <a:rPr lang="ar-SA" dirty="0">
                <a:latin typeface="Tahoma" panose="020B0604030504040204" pitchFamily="34" charset="0"/>
                <a:ea typeface="Tahoma" panose="020B0604030504040204" pitchFamily="34" charset="0"/>
                <a:cs typeface="Tahoma" panose="020B0604030504040204" pitchFamily="34" charset="0"/>
              </a:rPr>
              <a:t>تعرضت الدولة الأشورية للكثير من الهجمات من قبل </a:t>
            </a:r>
            <a:r>
              <a:rPr lang="ar-SA" dirty="0">
                <a:solidFill>
                  <a:srgbClr val="C00000"/>
                </a:solidFill>
                <a:latin typeface="Tahoma" panose="020B0604030504040204" pitchFamily="34" charset="0"/>
                <a:ea typeface="Tahoma" panose="020B0604030504040204" pitchFamily="34" charset="0"/>
                <a:cs typeface="Tahoma" panose="020B0604030504040204" pitchFamily="34" charset="0"/>
              </a:rPr>
              <a:t>الكلدانيين</a:t>
            </a:r>
            <a:r>
              <a:rPr lang="ar-SA" dirty="0">
                <a:latin typeface="Tahoma" panose="020B0604030504040204" pitchFamily="34" charset="0"/>
                <a:ea typeface="Tahoma" panose="020B0604030504040204" pitchFamily="34" charset="0"/>
                <a:cs typeface="Tahoma" panose="020B0604030504040204" pitchFamily="34" charset="0"/>
              </a:rPr>
              <a:t> ، الذين استطاعوا السيطرة على بابل، وبهذا انتهى الحكم الأشوري وبدأت الدولة البابلية الثانية.</a:t>
            </a:r>
          </a:p>
          <a:p>
            <a:pPr marL="0" indent="0" algn="ctr">
              <a:buNone/>
            </a:pPr>
            <a:endParaRPr lang="ar-SA" dirty="0">
              <a:latin typeface="Tahoma" panose="020B0604030504040204" pitchFamily="34" charset="0"/>
              <a:ea typeface="Tahoma" panose="020B0604030504040204" pitchFamily="34" charset="0"/>
              <a:cs typeface="Tahoma" panose="020B0604030504040204" pitchFamily="34" charset="0"/>
            </a:endParaRPr>
          </a:p>
          <a:p>
            <a:pPr marL="0" indent="0" algn="ctr">
              <a:buNone/>
            </a:pPr>
            <a:r>
              <a:rPr lang="ar-SA" dirty="0">
                <a:latin typeface="Tahoma" panose="020B0604030504040204" pitchFamily="34" charset="0"/>
                <a:ea typeface="Tahoma" panose="020B0604030504040204" pitchFamily="34" charset="0"/>
                <a:cs typeface="Tahoma" panose="020B0604030504040204" pitchFamily="34" charset="0"/>
              </a:rPr>
              <a:t>وقد كان لحكام هذه الدولة تطلعات توسعية وصلت بهم إلى الخروج بعيداً عن إقليم بلاد ما بين النهرين، فاخضعوا أجزاء من </a:t>
            </a:r>
            <a:r>
              <a:rPr lang="ar-SA" dirty="0">
                <a:solidFill>
                  <a:srgbClr val="FFC000"/>
                </a:solidFill>
                <a:latin typeface="Tahoma" panose="020B0604030504040204" pitchFamily="34" charset="0"/>
                <a:ea typeface="Tahoma" panose="020B0604030504040204" pitchFamily="34" charset="0"/>
                <a:cs typeface="Tahoma" panose="020B0604030504040204" pitchFamily="34" charset="0"/>
              </a:rPr>
              <a:t>بلاد الشام </a:t>
            </a:r>
            <a:r>
              <a:rPr lang="ar-SA" dirty="0">
                <a:latin typeface="Tahoma" panose="020B0604030504040204" pitchFamily="34" charset="0"/>
                <a:ea typeface="Tahoma" panose="020B0604030504040204" pitchFamily="34" charset="0"/>
                <a:cs typeface="Tahoma" panose="020B0604030504040204" pitchFamily="34" charset="0"/>
              </a:rPr>
              <a:t>ومنها القدس إلى سيطرتهم.</a:t>
            </a:r>
          </a:p>
          <a:p>
            <a:pPr marL="0" indent="0" algn="ctr">
              <a:buNone/>
            </a:pPr>
            <a:endParaRPr lang="ar-SA" dirty="0">
              <a:latin typeface="Tahoma" panose="020B0604030504040204" pitchFamily="34" charset="0"/>
              <a:ea typeface="Tahoma" panose="020B0604030504040204" pitchFamily="34" charset="0"/>
              <a:cs typeface="Tahoma" panose="020B0604030504040204" pitchFamily="34" charset="0"/>
            </a:endParaRPr>
          </a:p>
          <a:p>
            <a:pPr marL="0" indent="0" algn="ctr">
              <a:buNone/>
            </a:pPr>
            <a:r>
              <a:rPr lang="ar-SA" dirty="0">
                <a:latin typeface="Tahoma" panose="020B0604030504040204" pitchFamily="34" charset="0"/>
                <a:ea typeface="Tahoma" panose="020B0604030504040204" pitchFamily="34" charset="0"/>
                <a:cs typeface="Tahoma" panose="020B0604030504040204" pitchFamily="34" charset="0"/>
              </a:rPr>
              <a:t>وقد ظلت الدولة على هذا النحو حتى </a:t>
            </a:r>
            <a:r>
              <a:rPr lang="ar-SA" dirty="0">
                <a:solidFill>
                  <a:srgbClr val="C00000"/>
                </a:solidFill>
                <a:latin typeface="Tahoma" panose="020B0604030504040204" pitchFamily="34" charset="0"/>
                <a:ea typeface="Tahoma" panose="020B0604030504040204" pitchFamily="34" charset="0"/>
                <a:cs typeface="Tahoma" panose="020B0604030504040204" pitchFamily="34" charset="0"/>
              </a:rPr>
              <a:t>سقوط بابل </a:t>
            </a:r>
            <a:r>
              <a:rPr lang="ar-SA" dirty="0">
                <a:latin typeface="Tahoma" panose="020B0604030504040204" pitchFamily="34" charset="0"/>
                <a:ea typeface="Tahoma" panose="020B0604030504040204" pitchFamily="34" charset="0"/>
                <a:cs typeface="Tahoma" panose="020B0604030504040204" pitchFamily="34" charset="0"/>
              </a:rPr>
              <a:t>على يد الفرس ثم خضعت لحكم الإغريق والرومان، ثم عادت مرة أخرى لحكم الفرس، حتى أصبحت </a:t>
            </a:r>
            <a:r>
              <a:rPr lang="ar-SA" dirty="0">
                <a:solidFill>
                  <a:srgbClr val="FFC000"/>
                </a:solidFill>
                <a:latin typeface="Tahoma" panose="020B0604030504040204" pitchFamily="34" charset="0"/>
                <a:ea typeface="Tahoma" panose="020B0604030504040204" pitchFamily="34" charset="0"/>
                <a:cs typeface="Tahoma" panose="020B0604030504040204" pitchFamily="34" charset="0"/>
              </a:rPr>
              <a:t>دولة إسلامية </a:t>
            </a:r>
            <a:r>
              <a:rPr lang="ar-SA" dirty="0">
                <a:latin typeface="Tahoma" panose="020B0604030504040204" pitchFamily="34" charset="0"/>
                <a:ea typeface="Tahoma" panose="020B0604030504040204" pitchFamily="34" charset="0"/>
                <a:cs typeface="Tahoma" panose="020B0604030504040204" pitchFamily="34" charset="0"/>
              </a:rPr>
              <a:t>عام 14هـ.</a:t>
            </a:r>
          </a:p>
        </p:txBody>
      </p:sp>
    </p:spTree>
    <p:extLst>
      <p:ext uri="{BB962C8B-B14F-4D97-AF65-F5344CB8AC3E}">
        <p14:creationId xmlns:p14="http://schemas.microsoft.com/office/powerpoint/2010/main" xmlns="" val="2850566424"/>
      </p:ext>
    </p:extLst>
  </p:cSld>
  <p:clrMapOvr>
    <a:masterClrMapping/>
  </p:clrMapOvr>
  <p:transition spd="med">
    <p:pull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30965" y="1882153"/>
            <a:ext cx="10515600" cy="1325563"/>
          </a:xfrm>
        </p:spPr>
        <p:txBody>
          <a:bodyPr>
            <a:normAutofit fontScale="90000"/>
          </a:bodyPr>
          <a:lstStyle/>
          <a:p>
            <a:pPr algn="ctr"/>
            <a:r>
              <a:rPr lang="ar-SA" b="1" dirty="0">
                <a:solidFill>
                  <a:srgbClr val="C00000"/>
                </a:solidFill>
                <a:latin typeface="Tahoma" panose="020B0604030504040204" pitchFamily="34" charset="0"/>
                <a:ea typeface="Tahoma" panose="020B0604030504040204" pitchFamily="34" charset="0"/>
                <a:cs typeface="Tahoma" panose="020B0604030504040204" pitchFamily="34" charset="0"/>
              </a:rPr>
              <a:t>المطلب الثاني: الظروف الاجتماعية والدينية والاقتصادية في بلاد ما بين النهرين</a:t>
            </a:r>
            <a:endParaRPr lang="ar-SA" dirty="0"/>
          </a:p>
        </p:txBody>
      </p:sp>
      <p:sp>
        <p:nvSpPr>
          <p:cNvPr id="4" name="عنوان 1"/>
          <p:cNvSpPr txBox="1">
            <a:spLocks/>
          </p:cNvSpPr>
          <p:nvPr/>
        </p:nvSpPr>
        <p:spPr>
          <a:xfrm>
            <a:off x="930965" y="3207716"/>
            <a:ext cx="10515600" cy="1325563"/>
          </a:xfrm>
          <a:prstGeom prst="rect">
            <a:avLst/>
          </a:prstGeom>
        </p:spPr>
        <p:txBody>
          <a:bodyPr vert="horz" lIns="91440" tIns="45720" rIns="91440" bIns="45720" rtlCol="1" anchor="ctr">
            <a:normAutofit/>
          </a:bodyPr>
          <a:lstStyle>
            <a:lvl1pPr algn="r" defTabSz="914400" rtl="1" eaLnBrk="1" latinLnBrk="0" hangingPunct="1">
              <a:lnSpc>
                <a:spcPct val="90000"/>
              </a:lnSpc>
              <a:spcBef>
                <a:spcPct val="0"/>
              </a:spcBef>
              <a:buNone/>
              <a:defRPr sz="4400" kern="1200">
                <a:solidFill>
                  <a:schemeClr val="tx1"/>
                </a:solidFill>
                <a:latin typeface="+mj-lt"/>
                <a:ea typeface="+mj-ea"/>
                <a:cs typeface="+mj-cs"/>
              </a:defRPr>
            </a:lvl1pPr>
          </a:lstStyle>
          <a:p>
            <a:pPr algn="ctr"/>
            <a:r>
              <a:rPr lang="ar-SA" sz="4000" b="1" dirty="0">
                <a:latin typeface="Tahoma" panose="020B0604030504040204" pitchFamily="34" charset="0"/>
                <a:ea typeface="Tahoma" panose="020B0604030504040204" pitchFamily="34" charset="0"/>
                <a:cs typeface="Tahoma" panose="020B0604030504040204" pitchFamily="34" charset="0"/>
              </a:rPr>
              <a:t>أولاً: الظروف الاجتماعية</a:t>
            </a:r>
          </a:p>
        </p:txBody>
      </p:sp>
    </p:spTree>
    <p:extLst>
      <p:ext uri="{BB962C8B-B14F-4D97-AF65-F5344CB8AC3E}">
        <p14:creationId xmlns:p14="http://schemas.microsoft.com/office/powerpoint/2010/main" xmlns="" val="3760880744"/>
      </p:ext>
    </p:extLst>
  </p:cSld>
  <p:clrMapOvr>
    <a:masterClrMapping/>
  </p:clrMapOvr>
  <p:transition spd="med">
    <p:pull dir="r"/>
  </p:transition>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26000"/>
            <a:lum/>
          </a:blip>
          <a:srcRect/>
          <a:stretch>
            <a:fillRect l="-10000" r="-10000"/>
          </a:stretch>
        </a:blip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04461" y="1139687"/>
            <a:ext cx="10515600" cy="5116790"/>
          </a:xfrm>
        </p:spPr>
        <p:txBody>
          <a:bodyPr/>
          <a:lstStyle/>
          <a:p>
            <a:pPr marL="0" indent="0">
              <a:buNone/>
            </a:pPr>
            <a:endParaRPr lang="ar-SA" dirty="0"/>
          </a:p>
          <a:p>
            <a:pPr marL="0" indent="0">
              <a:buNone/>
            </a:pPr>
            <a:r>
              <a:rPr lang="ar-SA" dirty="0">
                <a:latin typeface="Tahoma" panose="020B0604030504040204" pitchFamily="34" charset="0"/>
                <a:ea typeface="Tahoma" panose="020B0604030504040204" pitchFamily="34" charset="0"/>
                <a:cs typeface="Tahoma" panose="020B0604030504040204" pitchFamily="34" charset="0"/>
              </a:rPr>
              <a:t>عرف مجتمع بلاد ما بين النهرين تقسيم المجتمع إلى طبقات، ولهذا كان هناك تعدد في الطبقات الاجتماعية، وكانت </a:t>
            </a:r>
            <a:r>
              <a:rPr lang="ar-SA"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الحقوق والواجبات تختلف </a:t>
            </a:r>
            <a:r>
              <a:rPr lang="ar-SA" dirty="0">
                <a:latin typeface="Tahoma" panose="020B0604030504040204" pitchFamily="34" charset="0"/>
                <a:ea typeface="Tahoma" panose="020B0604030504040204" pitchFamily="34" charset="0"/>
                <a:cs typeface="Tahoma" panose="020B0604030504040204" pitchFamily="34" charset="0"/>
              </a:rPr>
              <a:t>باختلاف الطبقة التي ينتمي إليها الفرد. وهذا التعدد مرجعه لأسباب عديدة لا يتسع المجال لذكرها ، وكانت الطبقات تتمثل في </a:t>
            </a:r>
            <a:r>
              <a:rPr lang="ar-SA" dirty="0">
                <a:solidFill>
                  <a:srgbClr val="C00000"/>
                </a:solidFill>
                <a:latin typeface="Tahoma" panose="020B0604030504040204" pitchFamily="34" charset="0"/>
                <a:ea typeface="Tahoma" panose="020B0604030504040204" pitchFamily="34" charset="0"/>
                <a:cs typeface="Tahoma" panose="020B0604030504040204" pitchFamily="34" charset="0"/>
              </a:rPr>
              <a:t>أربع طبقات </a:t>
            </a:r>
            <a:r>
              <a:rPr lang="ar-SA" dirty="0">
                <a:latin typeface="Tahoma" panose="020B0604030504040204" pitchFamily="34" charset="0"/>
                <a:ea typeface="Tahoma" panose="020B0604030504040204" pitchFamily="34" charset="0"/>
                <a:cs typeface="Tahoma" panose="020B0604030504040204" pitchFamily="34" charset="0"/>
              </a:rPr>
              <a:t>هي :</a:t>
            </a:r>
          </a:p>
          <a:p>
            <a:pPr>
              <a:buFontTx/>
              <a:buChar char="-"/>
            </a:pPr>
            <a:r>
              <a:rPr lang="ar-SA" dirty="0">
                <a:solidFill>
                  <a:srgbClr val="C00000"/>
                </a:solidFill>
                <a:latin typeface="Tahoma" panose="020B0604030504040204" pitchFamily="34" charset="0"/>
                <a:ea typeface="Tahoma" panose="020B0604030504040204" pitchFamily="34" charset="0"/>
                <a:cs typeface="Tahoma" panose="020B0604030504040204" pitchFamily="34" charset="0"/>
              </a:rPr>
              <a:t>الطبقة العليا.</a:t>
            </a:r>
          </a:p>
          <a:p>
            <a:pPr>
              <a:buFontTx/>
              <a:buChar char="-"/>
            </a:pPr>
            <a:r>
              <a:rPr lang="ar-SA" dirty="0">
                <a:solidFill>
                  <a:srgbClr val="00B050"/>
                </a:solidFill>
                <a:latin typeface="Tahoma" panose="020B0604030504040204" pitchFamily="34" charset="0"/>
                <a:ea typeface="Tahoma" panose="020B0604030504040204" pitchFamily="34" charset="0"/>
                <a:cs typeface="Tahoma" panose="020B0604030504040204" pitchFamily="34" charset="0"/>
              </a:rPr>
              <a:t>طبقة الأحرار.</a:t>
            </a:r>
          </a:p>
          <a:p>
            <a:pPr>
              <a:buFontTx/>
              <a:buChar char="-"/>
            </a:pPr>
            <a:r>
              <a:rPr lang="ar-SA" dirty="0">
                <a:solidFill>
                  <a:schemeClr val="accent4">
                    <a:lumMod val="75000"/>
                  </a:schemeClr>
                </a:solidFill>
                <a:latin typeface="Tahoma" panose="020B0604030504040204" pitchFamily="34" charset="0"/>
                <a:ea typeface="Tahoma" panose="020B0604030504040204" pitchFamily="34" charset="0"/>
                <a:cs typeface="Tahoma" panose="020B0604030504040204" pitchFamily="34" charset="0"/>
              </a:rPr>
              <a:t>الطبقة الوسطى.</a:t>
            </a:r>
          </a:p>
          <a:p>
            <a:pPr>
              <a:buFontTx/>
              <a:buChar char="-"/>
            </a:pPr>
            <a:r>
              <a:rPr lang="ar-SA" dirty="0">
                <a:solidFill>
                  <a:schemeClr val="accent1">
                    <a:lumMod val="50000"/>
                  </a:schemeClr>
                </a:solidFill>
                <a:latin typeface="Tahoma" panose="020B0604030504040204" pitchFamily="34" charset="0"/>
                <a:ea typeface="Tahoma" panose="020B0604030504040204" pitchFamily="34" charset="0"/>
                <a:cs typeface="Tahoma" panose="020B0604030504040204" pitchFamily="34" charset="0"/>
              </a:rPr>
              <a:t>طبقة الرقيق.</a:t>
            </a:r>
          </a:p>
          <a:p>
            <a:pPr>
              <a:buFontTx/>
              <a:buChar char="-"/>
            </a:pPr>
            <a:endParaRPr lang="ar-SA" dirty="0"/>
          </a:p>
        </p:txBody>
      </p:sp>
    </p:spTree>
    <p:extLst>
      <p:ext uri="{BB962C8B-B14F-4D97-AF65-F5344CB8AC3E}">
        <p14:creationId xmlns:p14="http://schemas.microsoft.com/office/powerpoint/2010/main" xmlns="" val="2252404541"/>
      </p:ext>
    </p:extLst>
  </p:cSld>
  <p:clrMapOvr>
    <a:masterClrMapping/>
  </p:clrMapOvr>
  <p:transition spd="med">
    <p:pull dir="r"/>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25000"/>
            <a:lum/>
          </a:blip>
          <a:srcRect/>
          <a:stretch>
            <a:fillRect t="-14000" b="-14000"/>
          </a:stretch>
        </a:blip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785191" y="1205948"/>
            <a:ext cx="10889974" cy="5287617"/>
          </a:xfrm>
        </p:spPr>
        <p:txBody>
          <a:bodyPr>
            <a:normAutofit lnSpcReduction="10000"/>
          </a:bodyPr>
          <a:lstStyle/>
          <a:p>
            <a:pPr marL="0" indent="0" algn="ctr">
              <a:buNone/>
            </a:pPr>
            <a:r>
              <a:rPr lang="ar-SA" dirty="0">
                <a:latin typeface="Tahoma" panose="020B0604030504040204" pitchFamily="34" charset="0"/>
                <a:ea typeface="Tahoma" panose="020B0604030504040204" pitchFamily="34" charset="0"/>
                <a:cs typeface="Tahoma" panose="020B0604030504040204" pitchFamily="34" charset="0"/>
              </a:rPr>
              <a:t>انتهينا في الباب الأول من دراسة نشأة القاعدة القانونية وتطورها ، أما دراستنا في هذا الباب </a:t>
            </a:r>
          </a:p>
          <a:p>
            <a:pPr marL="0" indent="0" algn="ctr">
              <a:buNone/>
            </a:pPr>
            <a:r>
              <a:rPr lang="ar-SA" dirty="0">
                <a:latin typeface="Tahoma" panose="020B0604030504040204" pitchFamily="34" charset="0"/>
                <a:ea typeface="Tahoma" panose="020B0604030504040204" pitchFamily="34" charset="0"/>
                <a:cs typeface="Tahoma" panose="020B0604030504040204" pitchFamily="34" charset="0"/>
              </a:rPr>
              <a:t>فسنخصصها لدراسة </a:t>
            </a:r>
            <a:r>
              <a:rPr lang="ar-SA" dirty="0">
                <a:solidFill>
                  <a:srgbClr val="C00000"/>
                </a:solidFill>
                <a:latin typeface="Tahoma" panose="020B0604030504040204" pitchFamily="34" charset="0"/>
                <a:ea typeface="Tahoma" panose="020B0604030504040204" pitchFamily="34" charset="0"/>
                <a:cs typeface="Tahoma" panose="020B0604030504040204" pitchFamily="34" charset="0"/>
              </a:rPr>
              <a:t>النظم القانونية في بعض بلدان الشرق الأدنى القديم.</a:t>
            </a:r>
          </a:p>
          <a:p>
            <a:pPr marL="0" indent="0" algn="ctr">
              <a:buNone/>
            </a:pPr>
            <a:endParaRPr lang="ar-SA" dirty="0">
              <a:solidFill>
                <a:srgbClr val="C00000"/>
              </a:solidFill>
              <a:latin typeface="Tahoma" panose="020B0604030504040204" pitchFamily="34" charset="0"/>
              <a:ea typeface="Tahoma" panose="020B0604030504040204" pitchFamily="34" charset="0"/>
              <a:cs typeface="Tahoma" panose="020B0604030504040204" pitchFamily="34" charset="0"/>
            </a:endParaRPr>
          </a:p>
          <a:p>
            <a:pPr marL="0" indent="0" algn="ctr">
              <a:buNone/>
            </a:pPr>
            <a:r>
              <a:rPr lang="ar-SA" dirty="0">
                <a:latin typeface="Tahoma" panose="020B0604030504040204" pitchFamily="34" charset="0"/>
                <a:ea typeface="Tahoma" panose="020B0604030504040204" pitchFamily="34" charset="0"/>
                <a:cs typeface="Tahoma" panose="020B0604030504040204" pitchFamily="34" charset="0"/>
              </a:rPr>
              <a:t>وهذه الدراسة تعد من الدراسات ذات الرونق الخاص وذلك لتعدد وتنوع حضارات هذه المنطقة، كالحضارة الفرعونية ،وحضارة بابل، وحضارة اليهود، وحضارة الفرس وغيرها.</a:t>
            </a:r>
          </a:p>
          <a:p>
            <a:pPr marL="0" indent="0" algn="ctr">
              <a:buNone/>
            </a:pPr>
            <a:endParaRPr lang="ar-SA" dirty="0">
              <a:latin typeface="Tahoma" panose="020B0604030504040204" pitchFamily="34" charset="0"/>
              <a:ea typeface="Tahoma" panose="020B0604030504040204" pitchFamily="34" charset="0"/>
              <a:cs typeface="Tahoma" panose="020B0604030504040204" pitchFamily="34" charset="0"/>
            </a:endParaRPr>
          </a:p>
          <a:p>
            <a:pPr marL="0" indent="0" algn="ctr">
              <a:buNone/>
            </a:pPr>
            <a:r>
              <a:rPr lang="ar-SA" dirty="0">
                <a:latin typeface="Tahoma" panose="020B0604030504040204" pitchFamily="34" charset="0"/>
                <a:ea typeface="Tahoma" panose="020B0604030504040204" pitchFamily="34" charset="0"/>
                <a:cs typeface="Tahoma" panose="020B0604030504040204" pitchFamily="34" charset="0"/>
              </a:rPr>
              <a:t>ولأن تغطية كل هذه الحضارات وشمولها بالدراسات القانونية يعد أمراً صعب المنال، سنقصر الحديث في هذا الباب على ثلاث حضارات من حضارات الشرق الأدنى القديم وهي: </a:t>
            </a:r>
            <a:r>
              <a:rPr lang="ar-SA" dirty="0">
                <a:solidFill>
                  <a:srgbClr val="C00000"/>
                </a:solidFill>
                <a:latin typeface="Tahoma" panose="020B0604030504040204" pitchFamily="34" charset="0"/>
                <a:ea typeface="Tahoma" panose="020B0604030504040204" pitchFamily="34" charset="0"/>
                <a:cs typeface="Tahoma" panose="020B0604030504040204" pitchFamily="34" charset="0"/>
              </a:rPr>
              <a:t>حضارة بلاد ما بين النهرين، وحضارة اليهود، وحضارة العرب في الجزيرة قبل الإسلام.</a:t>
            </a:r>
          </a:p>
        </p:txBody>
      </p:sp>
    </p:spTree>
    <p:extLst>
      <p:ext uri="{BB962C8B-B14F-4D97-AF65-F5344CB8AC3E}">
        <p14:creationId xmlns:p14="http://schemas.microsoft.com/office/powerpoint/2010/main" xmlns="" val="2176392797"/>
      </p:ext>
    </p:extLst>
  </p:cSld>
  <p:clrMapOvr>
    <a:masterClrMapping/>
  </p:clrMapOvr>
  <p:transition spd="med">
    <p:pull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44218" y="934969"/>
            <a:ext cx="10515600" cy="1325563"/>
          </a:xfrm>
        </p:spPr>
        <p:txBody>
          <a:bodyPr>
            <a:normAutofit/>
          </a:bodyPr>
          <a:lstStyle/>
          <a:p>
            <a:r>
              <a:rPr lang="ar-SA" sz="4000" dirty="0">
                <a:solidFill>
                  <a:srgbClr val="C00000"/>
                </a:solidFill>
                <a:latin typeface="Tahoma" panose="020B0604030504040204" pitchFamily="34" charset="0"/>
                <a:ea typeface="Tahoma" panose="020B0604030504040204" pitchFamily="34" charset="0"/>
                <a:cs typeface="Tahoma" panose="020B0604030504040204" pitchFamily="34" charset="0"/>
              </a:rPr>
              <a:t>1) الطبقة العليا:</a:t>
            </a:r>
          </a:p>
        </p:txBody>
      </p:sp>
      <p:sp>
        <p:nvSpPr>
          <p:cNvPr id="3" name="عنصر نائب للمحتوى 2"/>
          <p:cNvSpPr>
            <a:spLocks noGrp="1"/>
          </p:cNvSpPr>
          <p:nvPr>
            <p:ph idx="1"/>
          </p:nvPr>
        </p:nvSpPr>
        <p:spPr>
          <a:xfrm>
            <a:off x="92765" y="2527989"/>
            <a:ext cx="11807687" cy="5635349"/>
          </a:xfrm>
        </p:spPr>
        <p:txBody>
          <a:bodyPr/>
          <a:lstStyle/>
          <a:p>
            <a:pPr marL="0" indent="0">
              <a:buNone/>
            </a:pPr>
            <a:r>
              <a:rPr lang="ar-SA" dirty="0">
                <a:latin typeface="Tahoma" panose="020B0604030504040204" pitchFamily="34" charset="0"/>
                <a:ea typeface="Tahoma" panose="020B0604030504040204" pitchFamily="34" charset="0"/>
                <a:cs typeface="Tahoma" panose="020B0604030504040204" pitchFamily="34" charset="0"/>
              </a:rPr>
              <a:t>يتكون نسيج هذه الطبقة من كل الأفراد الذين ينتمون </a:t>
            </a:r>
            <a:r>
              <a:rPr lang="ar-SA" dirty="0">
                <a:solidFill>
                  <a:schemeClr val="accent1">
                    <a:lumMod val="50000"/>
                  </a:schemeClr>
                </a:solidFill>
                <a:latin typeface="Tahoma" panose="020B0604030504040204" pitchFamily="34" charset="0"/>
                <a:ea typeface="Tahoma" panose="020B0604030504040204" pitchFamily="34" charset="0"/>
                <a:cs typeface="Tahoma" panose="020B0604030504040204" pitchFamily="34" charset="0"/>
              </a:rPr>
              <a:t>للأسرة المالكة</a:t>
            </a:r>
            <a:r>
              <a:rPr lang="ar-SA" dirty="0">
                <a:latin typeface="Tahoma" panose="020B0604030504040204" pitchFamily="34" charset="0"/>
                <a:ea typeface="Tahoma" panose="020B0604030504040204" pitchFamily="34" charset="0"/>
                <a:cs typeface="Tahoma" panose="020B0604030504040204" pitchFamily="34" charset="0"/>
              </a:rPr>
              <a:t>، كالملك والملكة والأمراء –أو بعبارة أخرى سكان القصور- ، و </a:t>
            </a:r>
            <a:r>
              <a:rPr lang="ar-SA" dirty="0">
                <a:solidFill>
                  <a:schemeClr val="accent4">
                    <a:lumMod val="75000"/>
                  </a:schemeClr>
                </a:solidFill>
                <a:latin typeface="Tahoma" panose="020B0604030504040204" pitchFamily="34" charset="0"/>
                <a:ea typeface="Tahoma" panose="020B0604030504040204" pitchFamily="34" charset="0"/>
                <a:cs typeface="Tahoma" panose="020B0604030504040204" pitchFamily="34" charset="0"/>
              </a:rPr>
              <a:t>رجال الدين</a:t>
            </a:r>
            <a:r>
              <a:rPr lang="ar-SA" dirty="0">
                <a:latin typeface="Tahoma" panose="020B0604030504040204" pitchFamily="34" charset="0"/>
                <a:ea typeface="Tahoma" panose="020B0604030504040204" pitchFamily="34" charset="0"/>
                <a:cs typeface="Tahoma" panose="020B0604030504040204" pitchFamily="34" charset="0"/>
              </a:rPr>
              <a:t>. وقد تمتعت هذه الطبقة بكافة الحقوق والامتيازات.</a:t>
            </a:r>
          </a:p>
        </p:txBody>
      </p:sp>
    </p:spTree>
    <p:extLst>
      <p:ext uri="{BB962C8B-B14F-4D97-AF65-F5344CB8AC3E}">
        <p14:creationId xmlns:p14="http://schemas.microsoft.com/office/powerpoint/2010/main" xmlns="" val="2400517090"/>
      </p:ext>
    </p:extLst>
  </p:cSld>
  <p:clrMapOvr>
    <a:masterClrMapping/>
  </p:clrMapOvr>
  <p:transition spd="med">
    <p:pull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4000" dirty="0">
                <a:solidFill>
                  <a:srgbClr val="00B050"/>
                </a:solidFill>
                <a:latin typeface="Tahoma" panose="020B0604030504040204" pitchFamily="34" charset="0"/>
                <a:ea typeface="Tahoma" panose="020B0604030504040204" pitchFamily="34" charset="0"/>
                <a:cs typeface="Tahoma" panose="020B0604030504040204" pitchFamily="34" charset="0"/>
              </a:rPr>
              <a:t>2) طبقة الأحرار:</a:t>
            </a:r>
            <a:endParaRPr lang="ar-SA" sz="4000" dirty="0">
              <a:solidFill>
                <a:srgbClr val="00B050"/>
              </a:solidFill>
            </a:endParaRPr>
          </a:p>
        </p:txBody>
      </p:sp>
      <p:sp>
        <p:nvSpPr>
          <p:cNvPr id="3" name="عنصر نائب للمحتوى 2"/>
          <p:cNvSpPr>
            <a:spLocks noGrp="1"/>
          </p:cNvSpPr>
          <p:nvPr>
            <p:ph idx="1"/>
          </p:nvPr>
        </p:nvSpPr>
        <p:spPr>
          <a:xfrm>
            <a:off x="438978" y="1948070"/>
            <a:ext cx="11314043" cy="4427675"/>
          </a:xfrm>
        </p:spPr>
        <p:txBody>
          <a:bodyPr/>
          <a:lstStyle/>
          <a:p>
            <a:pPr marL="0" indent="0">
              <a:buNone/>
            </a:pPr>
            <a:r>
              <a:rPr lang="ar-SA" dirty="0">
                <a:latin typeface="Tahoma" panose="020B0604030504040204" pitchFamily="34" charset="0"/>
                <a:ea typeface="Tahoma" panose="020B0604030504040204" pitchFamily="34" charset="0"/>
                <a:cs typeface="Tahoma" panose="020B0604030504040204" pitchFamily="34" charset="0"/>
              </a:rPr>
              <a:t>وتأتي في الترتيب بعد الطبقة العليا، ويقع أفرادها أيضاً على قمة الهرم الاجتماعي، وكانت </a:t>
            </a:r>
            <a:r>
              <a:rPr lang="ar-SA" dirty="0">
                <a:solidFill>
                  <a:srgbClr val="C00000"/>
                </a:solidFill>
                <a:latin typeface="Tahoma" panose="020B0604030504040204" pitchFamily="34" charset="0"/>
                <a:ea typeface="Tahoma" panose="020B0604030504040204" pitchFamily="34" charset="0"/>
                <a:cs typeface="Tahoma" panose="020B0604030504040204" pitchFamily="34" charset="0"/>
              </a:rPr>
              <a:t>تشكل غالبية المجتمع؛ لأنها كانت أكثر السكان عدداً. </a:t>
            </a:r>
            <a:r>
              <a:rPr lang="ar-SA" dirty="0">
                <a:latin typeface="Tahoma" panose="020B0604030504040204" pitchFamily="34" charset="0"/>
                <a:ea typeface="Tahoma" panose="020B0604030504040204" pitchFamily="34" charset="0"/>
                <a:cs typeface="Tahoma" panose="020B0604030504040204" pitchFamily="34" charset="0"/>
              </a:rPr>
              <a:t>وتتكون هذه الطبقة من </a:t>
            </a:r>
            <a:r>
              <a:rPr lang="ar-SA" dirty="0">
                <a:solidFill>
                  <a:schemeClr val="accent4">
                    <a:lumMod val="75000"/>
                  </a:schemeClr>
                </a:solidFill>
                <a:latin typeface="Tahoma" panose="020B0604030504040204" pitchFamily="34" charset="0"/>
                <a:ea typeface="Tahoma" panose="020B0604030504040204" pitchFamily="34" charset="0"/>
                <a:cs typeface="Tahoma" panose="020B0604030504040204" pitchFamily="34" charset="0"/>
              </a:rPr>
              <a:t>المواطنين الأحرار </a:t>
            </a:r>
            <a:r>
              <a:rPr lang="ar-SA" dirty="0">
                <a:latin typeface="Tahoma" panose="020B0604030504040204" pitchFamily="34" charset="0"/>
                <a:ea typeface="Tahoma" panose="020B0604030504040204" pitchFamily="34" charset="0"/>
                <a:cs typeface="Tahoma" panose="020B0604030504040204" pitchFamily="34" charset="0"/>
              </a:rPr>
              <a:t>الذين ولدوا وعاشوا أحراراً على أرض العراق القديم ، ومنهم : </a:t>
            </a:r>
            <a:r>
              <a:rPr lang="ar-SA" dirty="0">
                <a:solidFill>
                  <a:srgbClr val="C00000"/>
                </a:solidFill>
                <a:latin typeface="Tahoma" panose="020B0604030504040204" pitchFamily="34" charset="0"/>
                <a:ea typeface="Tahoma" panose="020B0604030504040204" pitchFamily="34" charset="0"/>
                <a:cs typeface="Tahoma" panose="020B0604030504040204" pitchFamily="34" charset="0"/>
              </a:rPr>
              <a:t>الملاك الزراعيين </a:t>
            </a:r>
            <a:r>
              <a:rPr lang="ar-SA" dirty="0">
                <a:latin typeface="Tahoma" panose="020B0604030504040204" pitchFamily="34" charset="0"/>
                <a:ea typeface="Tahoma" panose="020B0604030504040204" pitchFamily="34" charset="0"/>
                <a:cs typeface="Tahoma" panose="020B0604030504040204" pitchFamily="34" charset="0"/>
              </a:rPr>
              <a:t>، </a:t>
            </a:r>
            <a:r>
              <a:rPr lang="ar-SA" dirty="0">
                <a:solidFill>
                  <a:srgbClr val="C00000"/>
                </a:solidFill>
                <a:latin typeface="Tahoma" panose="020B0604030504040204" pitchFamily="34" charset="0"/>
                <a:ea typeface="Tahoma" panose="020B0604030504040204" pitchFamily="34" charset="0"/>
                <a:cs typeface="Tahoma" panose="020B0604030504040204" pitchFamily="34" charset="0"/>
              </a:rPr>
              <a:t>والتجار</a:t>
            </a:r>
            <a:r>
              <a:rPr lang="ar-SA" dirty="0">
                <a:latin typeface="Tahoma" panose="020B0604030504040204" pitchFamily="34" charset="0"/>
                <a:ea typeface="Tahoma" panose="020B0604030504040204" pitchFamily="34" charset="0"/>
                <a:cs typeface="Tahoma" panose="020B0604030504040204" pitchFamily="34" charset="0"/>
              </a:rPr>
              <a:t> ، </a:t>
            </a:r>
            <a:r>
              <a:rPr lang="ar-SA" dirty="0">
                <a:solidFill>
                  <a:srgbClr val="C00000"/>
                </a:solidFill>
                <a:latin typeface="Tahoma" panose="020B0604030504040204" pitchFamily="34" charset="0"/>
                <a:ea typeface="Tahoma" panose="020B0604030504040204" pitchFamily="34" charset="0"/>
                <a:cs typeface="Tahoma" panose="020B0604030504040204" pitchFamily="34" charset="0"/>
              </a:rPr>
              <a:t>وأصحاب الحرف والمهن.</a:t>
            </a:r>
          </a:p>
          <a:p>
            <a:pPr marL="0" indent="0">
              <a:buNone/>
            </a:pPr>
            <a:endParaRPr lang="ar-SA"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ar-SA" dirty="0">
                <a:latin typeface="Tahoma" panose="020B0604030504040204" pitchFamily="34" charset="0"/>
                <a:ea typeface="Tahoma" panose="020B0604030504040204" pitchFamily="34" charset="0"/>
                <a:cs typeface="Tahoma" panose="020B0604030504040204" pitchFamily="34" charset="0"/>
              </a:rPr>
              <a:t>وقد كان لهم التمتع </a:t>
            </a:r>
            <a:r>
              <a:rPr lang="ar-SA" dirty="0">
                <a:solidFill>
                  <a:schemeClr val="accent4">
                    <a:lumMod val="75000"/>
                  </a:schemeClr>
                </a:solidFill>
                <a:latin typeface="Tahoma" panose="020B0604030504040204" pitchFamily="34" charset="0"/>
                <a:ea typeface="Tahoma" panose="020B0604030504040204" pitchFamily="34" charset="0"/>
                <a:cs typeface="Tahoma" panose="020B0604030504040204" pitchFamily="34" charset="0"/>
              </a:rPr>
              <a:t>بالشخصية القانونية الكاملة </a:t>
            </a:r>
            <a:r>
              <a:rPr lang="ar-SA" dirty="0">
                <a:latin typeface="Tahoma" panose="020B0604030504040204" pitchFamily="34" charset="0"/>
                <a:ea typeface="Tahoma" panose="020B0604030504040204" pitchFamily="34" charset="0"/>
                <a:cs typeface="Tahoma" panose="020B0604030504040204" pitchFamily="34" charset="0"/>
              </a:rPr>
              <a:t>منذ ولادتهم وحتى وفاتهم، ولهذا كان لهم الحق في التمتع بكافة الحقوق العامة المقررة للمواطنين كالحقوق السياسية ، وبكافة الحقوق الخاصة كالحقوق المالية.</a:t>
            </a:r>
          </a:p>
        </p:txBody>
      </p:sp>
    </p:spTree>
    <p:extLst>
      <p:ext uri="{BB962C8B-B14F-4D97-AF65-F5344CB8AC3E}">
        <p14:creationId xmlns:p14="http://schemas.microsoft.com/office/powerpoint/2010/main" xmlns="" val="2667704846"/>
      </p:ext>
    </p:extLst>
  </p:cSld>
  <p:clrMapOvr>
    <a:masterClrMapping/>
  </p:clrMapOvr>
  <p:transition spd="med">
    <p:pull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84413" y="118924"/>
            <a:ext cx="10515600" cy="941251"/>
          </a:xfrm>
        </p:spPr>
        <p:txBody>
          <a:bodyPr>
            <a:normAutofit/>
          </a:bodyPr>
          <a:lstStyle/>
          <a:p>
            <a:r>
              <a:rPr lang="ar-SA" sz="4000" dirty="0">
                <a:solidFill>
                  <a:schemeClr val="accent4">
                    <a:lumMod val="75000"/>
                  </a:schemeClr>
                </a:solidFill>
                <a:latin typeface="Tahoma" panose="020B0604030504040204" pitchFamily="34" charset="0"/>
                <a:ea typeface="Tahoma" panose="020B0604030504040204" pitchFamily="34" charset="0"/>
                <a:cs typeface="Tahoma" panose="020B0604030504040204" pitchFamily="34" charset="0"/>
              </a:rPr>
              <a:t>3) الطبقة الوسطى (</a:t>
            </a:r>
            <a:r>
              <a:rPr lang="ar-SA" sz="4000" dirty="0" err="1">
                <a:solidFill>
                  <a:schemeClr val="accent4">
                    <a:lumMod val="75000"/>
                  </a:schemeClr>
                </a:solidFill>
                <a:latin typeface="Tahoma" panose="020B0604030504040204" pitchFamily="34" charset="0"/>
                <a:ea typeface="Tahoma" panose="020B0604030504040204" pitchFamily="34" charset="0"/>
                <a:cs typeface="Tahoma" panose="020B0604030504040204" pitchFamily="34" charset="0"/>
              </a:rPr>
              <a:t>الموشكينو</a:t>
            </a:r>
            <a:r>
              <a:rPr lang="ar-SA" sz="4000" dirty="0">
                <a:solidFill>
                  <a:schemeClr val="accent4">
                    <a:lumMod val="75000"/>
                  </a:schemeClr>
                </a:solidFill>
                <a:latin typeface="Tahoma" panose="020B0604030504040204" pitchFamily="34" charset="0"/>
                <a:ea typeface="Tahoma" panose="020B0604030504040204" pitchFamily="34" charset="0"/>
                <a:cs typeface="Tahoma" panose="020B0604030504040204" pitchFamily="34" charset="0"/>
              </a:rPr>
              <a:t>):</a:t>
            </a:r>
            <a:endParaRPr lang="ar-SA" sz="4000" dirty="0">
              <a:solidFill>
                <a:schemeClr val="accent4">
                  <a:lumMod val="75000"/>
                </a:schemeClr>
              </a:solidFill>
            </a:endParaRPr>
          </a:p>
        </p:txBody>
      </p:sp>
      <p:sp>
        <p:nvSpPr>
          <p:cNvPr id="3" name="عنصر نائب للمحتوى 2"/>
          <p:cNvSpPr>
            <a:spLocks noGrp="1"/>
          </p:cNvSpPr>
          <p:nvPr>
            <p:ph idx="1"/>
          </p:nvPr>
        </p:nvSpPr>
        <p:spPr>
          <a:xfrm>
            <a:off x="637760" y="1060175"/>
            <a:ext cx="11275943" cy="5797826"/>
          </a:xfrm>
        </p:spPr>
        <p:txBody>
          <a:bodyPr>
            <a:normAutofit/>
          </a:bodyPr>
          <a:lstStyle/>
          <a:p>
            <a:pPr marL="0" indent="0">
              <a:buNone/>
            </a:pPr>
            <a:r>
              <a:rPr lang="ar-SA" dirty="0">
                <a:latin typeface="Tahoma" panose="020B0604030504040204" pitchFamily="34" charset="0"/>
                <a:ea typeface="Tahoma" panose="020B0604030504040204" pitchFamily="34" charset="0"/>
                <a:cs typeface="Tahoma" panose="020B0604030504040204" pitchFamily="34" charset="0"/>
              </a:rPr>
              <a:t>سميت هذا الطبقة بالطبقة الوسطى؛ نظراً لوقوعها في </a:t>
            </a:r>
            <a:r>
              <a:rPr lang="ar-SA" dirty="0">
                <a:solidFill>
                  <a:schemeClr val="accent5">
                    <a:lumMod val="75000"/>
                  </a:schemeClr>
                </a:solidFill>
                <a:latin typeface="Tahoma" panose="020B0604030504040204" pitchFamily="34" charset="0"/>
                <a:ea typeface="Tahoma" panose="020B0604030504040204" pitchFamily="34" charset="0"/>
                <a:cs typeface="Tahoma" panose="020B0604030504040204" pitchFamily="34" charset="0"/>
              </a:rPr>
              <a:t>مرحلة وسطى بين الطبقة العليا وطبقة الأرقاء.</a:t>
            </a:r>
            <a:r>
              <a:rPr lang="ar-SA" dirty="0">
                <a:latin typeface="Tahoma" panose="020B0604030504040204" pitchFamily="34" charset="0"/>
                <a:ea typeface="Tahoma" panose="020B0604030504040204" pitchFamily="34" charset="0"/>
                <a:cs typeface="Tahoma" panose="020B0604030504040204" pitchFamily="34" charset="0"/>
              </a:rPr>
              <a:t> وقد ثار خلاف بين الشراح في شأن هذه الطبقة من عدة نواحي، كأصلها ، ومكوناتها، ويتلخص هذا الخلاف في مجمله في أن </a:t>
            </a:r>
            <a:r>
              <a:rPr lang="ar-SA" dirty="0">
                <a:solidFill>
                  <a:schemeClr val="accent5">
                    <a:lumMod val="75000"/>
                  </a:schemeClr>
                </a:solidFill>
                <a:latin typeface="Tahoma" panose="020B0604030504040204" pitchFamily="34" charset="0"/>
                <a:ea typeface="Tahoma" panose="020B0604030504040204" pitchFamily="34" charset="0"/>
                <a:cs typeface="Tahoma" panose="020B0604030504040204" pitchFamily="34" charset="0"/>
              </a:rPr>
              <a:t>هذه الطبقة قد تولدت من خلال عدة أمور:</a:t>
            </a:r>
          </a:p>
          <a:p>
            <a:pPr>
              <a:buFontTx/>
              <a:buChar char="-"/>
            </a:pPr>
            <a:r>
              <a:rPr lang="ar-SA" dirty="0">
                <a:solidFill>
                  <a:srgbClr val="C00000"/>
                </a:solidFill>
                <a:latin typeface="Tahoma" panose="020B0604030504040204" pitchFamily="34" charset="0"/>
                <a:ea typeface="Tahoma" panose="020B0604030504040204" pitchFamily="34" charset="0"/>
                <a:cs typeface="Tahoma" panose="020B0604030504040204" pitchFamily="34" charset="0"/>
              </a:rPr>
              <a:t>الأول: الأرقاء الذين تم عتقهم.</a:t>
            </a:r>
          </a:p>
          <a:p>
            <a:pPr>
              <a:buFontTx/>
              <a:buChar char="-"/>
            </a:pPr>
            <a:r>
              <a:rPr lang="ar-SA" dirty="0">
                <a:solidFill>
                  <a:srgbClr val="C00000"/>
                </a:solidFill>
                <a:latin typeface="Tahoma" panose="020B0604030504040204" pitchFamily="34" charset="0"/>
                <a:ea typeface="Tahoma" panose="020B0604030504040204" pitchFamily="34" charset="0"/>
                <a:cs typeface="Tahoma" panose="020B0604030504040204" pitchFamily="34" charset="0"/>
              </a:rPr>
              <a:t>الثاني: أفراد الطبقة العليا الذين تم إبعادهم من هذه الطبقة لأحد الأسباب.</a:t>
            </a:r>
          </a:p>
          <a:p>
            <a:pPr>
              <a:buFontTx/>
              <a:buChar char="-"/>
            </a:pPr>
            <a:r>
              <a:rPr lang="ar-SA" dirty="0">
                <a:solidFill>
                  <a:srgbClr val="C00000"/>
                </a:solidFill>
                <a:latin typeface="Tahoma" panose="020B0604030504040204" pitchFamily="34" charset="0"/>
                <a:ea typeface="Tahoma" panose="020B0604030504040204" pitchFamily="34" charset="0"/>
                <a:cs typeface="Tahoma" panose="020B0604030504040204" pitchFamily="34" charset="0"/>
              </a:rPr>
              <a:t>الثالث: الأجانب الذين نزحوا إلى العراق واستقروا فيها، ومن يولد من أبوين ينتميان لهذه الطبقة.</a:t>
            </a:r>
          </a:p>
          <a:p>
            <a:pPr marL="0" indent="0">
              <a:buNone/>
            </a:pPr>
            <a:endParaRPr lang="ar-SA"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ar-SA" dirty="0">
                <a:solidFill>
                  <a:schemeClr val="accent5">
                    <a:lumMod val="75000"/>
                  </a:schemeClr>
                </a:solidFill>
                <a:latin typeface="Tahoma" panose="020B0604030504040204" pitchFamily="34" charset="0"/>
                <a:ea typeface="Tahoma" panose="020B0604030504040204" pitchFamily="34" charset="0"/>
                <a:cs typeface="Tahoma" panose="020B0604030504040204" pitchFamily="34" charset="0"/>
              </a:rPr>
              <a:t>وهم في مركز أدنى من الطبقة العليا، وأعلى من مركز الرقيق</a:t>
            </a:r>
            <a:r>
              <a:rPr lang="ar-SA" dirty="0">
                <a:latin typeface="Tahoma" panose="020B0604030504040204" pitchFamily="34" charset="0"/>
                <a:ea typeface="Tahoma" panose="020B0604030504040204" pitchFamily="34" charset="0"/>
                <a:cs typeface="Tahoma" panose="020B0604030504040204" pitchFamily="34" charset="0"/>
              </a:rPr>
              <a:t>، وقد كانوا يتمتعون بالشخصية القانونية الكاملة وبالحقوق التي تناسب مركزهم، وكان لهم تنظيم قانوني خاص بهم يجعلهم أدنى من طبقة الأحرار.</a:t>
            </a:r>
          </a:p>
        </p:txBody>
      </p:sp>
    </p:spTree>
    <p:extLst>
      <p:ext uri="{BB962C8B-B14F-4D97-AF65-F5344CB8AC3E}">
        <p14:creationId xmlns:p14="http://schemas.microsoft.com/office/powerpoint/2010/main" xmlns="" val="2962658349"/>
      </p:ext>
    </p:extLst>
  </p:cSld>
  <p:clrMapOvr>
    <a:masterClrMapping/>
  </p:clrMapOvr>
  <p:transition spd="med">
    <p:pull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8229600" cy="6250706"/>
          </a:xfrm>
        </p:spPr>
        <p:txBody>
          <a:bodyPr>
            <a:normAutofit/>
          </a:bodyPr>
          <a:lstStyle/>
          <a:p>
            <a:pPr algn="r"/>
            <a:r>
              <a:rPr lang="ar-AE" b="1" dirty="0">
                <a:solidFill>
                  <a:srgbClr val="CC0066"/>
                </a:solidFill>
              </a:rPr>
              <a:t>طبقة الأرقاء:</a:t>
            </a:r>
            <a:r>
              <a:rPr lang="ar-AE" dirty="0"/>
              <a:t/>
            </a:r>
            <a:br>
              <a:rPr lang="ar-AE" dirty="0"/>
            </a:br>
            <a:r>
              <a:rPr lang="ar-AE" dirty="0"/>
              <a:t>احتلت طبقة الرقيق قاع الهرم الاجتماعي في العراق القديم وعلى الرغم من أنه كان ينظر اليهم في كافة الحضارات القديمة ومنها القانون العراقي القديم قد اعترف لهم اعتبارا من عهد الملك حمورابي بالوجود الاجتماعي واعتبرهم طبقة اجتماعية لا يمكن الاستغناء عنها في المجتمع.</a:t>
            </a:r>
            <a:endParaRPr lang="en-US"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xmlns="" val="855295410"/>
      </p:ext>
    </p:extLst>
  </p:cSld>
  <p:clrMapOvr>
    <a:masterClrMapping/>
  </p:clrMapOvr>
  <p:transition spd="med">
    <p:pull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AE" sz="4800" b="1" dirty="0">
                <a:solidFill>
                  <a:srgbClr val="CC0066"/>
                </a:solidFill>
              </a:rPr>
              <a:t>أسباب الرق لدى العراقيين القدماء:</a:t>
            </a:r>
            <a:endParaRPr lang="en-US" sz="4800" b="1" dirty="0">
              <a:solidFill>
                <a:srgbClr val="CC0066"/>
              </a:solidFill>
            </a:endParaRPr>
          </a:p>
        </p:txBody>
      </p:sp>
      <p:sp>
        <p:nvSpPr>
          <p:cNvPr id="3" name="Content Placeholder 2"/>
          <p:cNvSpPr>
            <a:spLocks noGrp="1"/>
          </p:cNvSpPr>
          <p:nvPr>
            <p:ph idx="1"/>
          </p:nvPr>
        </p:nvSpPr>
        <p:spPr/>
        <p:txBody>
          <a:bodyPr/>
          <a:lstStyle/>
          <a:p>
            <a:pPr algn="r"/>
            <a:r>
              <a:rPr lang="ar-AE" sz="4000" dirty="0">
                <a:solidFill>
                  <a:srgbClr val="00B0F0"/>
                </a:solidFill>
              </a:rPr>
              <a:t>1- الرق بسبب الميلاد</a:t>
            </a:r>
          </a:p>
          <a:p>
            <a:pPr algn="r"/>
            <a:r>
              <a:rPr lang="ar-AE" sz="4000" dirty="0">
                <a:solidFill>
                  <a:srgbClr val="00B0F0"/>
                </a:solidFill>
              </a:rPr>
              <a:t>2-الرق بسبب ظرف طرأ على الشخص بعد أن كان حرا</a:t>
            </a:r>
          </a:p>
          <a:p>
            <a:pPr algn="r"/>
            <a:r>
              <a:rPr lang="ar-AE" sz="4000" dirty="0">
                <a:solidFill>
                  <a:srgbClr val="00B0F0"/>
                </a:solidFill>
              </a:rPr>
              <a:t>3-قيام الأب ببيع ابنه من حر الى عبد</a:t>
            </a:r>
          </a:p>
          <a:p>
            <a:pPr algn="r"/>
            <a:r>
              <a:rPr lang="ar-AE" sz="4000" dirty="0">
                <a:solidFill>
                  <a:srgbClr val="00B0F0"/>
                </a:solidFill>
              </a:rPr>
              <a:t>4-استرقاق المدين المعسر( حيث يكون عبدا لمدة </a:t>
            </a:r>
            <a:r>
              <a:rPr lang="ar-AE" sz="3600" dirty="0">
                <a:solidFill>
                  <a:srgbClr val="00B0F0"/>
                </a:solidFill>
              </a:rPr>
              <a:t>ثلاث سنوات)</a:t>
            </a:r>
            <a:endParaRPr lang="en-US" sz="3600" dirty="0">
              <a:solidFill>
                <a:srgbClr val="00B0F0"/>
              </a:solidFill>
            </a:endParaRPr>
          </a:p>
        </p:txBody>
      </p:sp>
    </p:spTree>
    <p:extLst>
      <p:ext uri="{BB962C8B-B14F-4D97-AF65-F5344CB8AC3E}">
        <p14:creationId xmlns:p14="http://schemas.microsoft.com/office/powerpoint/2010/main" xmlns="" val="3082061563"/>
      </p:ext>
    </p:extLst>
  </p:cSld>
  <p:clrMapOvr>
    <a:masterClrMapping/>
  </p:clrMapOvr>
  <p:transition spd="med">
    <p:pull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92500"/>
          </a:bodyPr>
          <a:lstStyle/>
          <a:p>
            <a:pPr algn="r"/>
            <a:r>
              <a:rPr lang="ar-AE" sz="3500" dirty="0">
                <a:solidFill>
                  <a:srgbClr val="FF0000"/>
                </a:solidFill>
              </a:rPr>
              <a:t>وعلى الرغم من أسباب الرق في العراق القديم هي نفس أسباب الرق في كافة المجتمعات القديم.الا أن مضامين الرق قد اختلفت في هذا القانون عن غيره حيث تمتع الرقيق ببعض الحقوق خلاف أقرانه في المجتمعات الأخرى كان الرق بسبب الميلاد لدى بلاد مابين النهرين ينظ اليه من خلال الأم وليس أبوه ومن ثم يكون ابن الحرة حرا ولو كان أبوه عبدا وابن العبدة يكون عبدا ولو كان أبوه حرا  وقد اعترف القانون في بلاد مابين النهرين للرقيق اعتبارا من عهد الملك حمورابي بشخصية قانونية مقيدة  ومن ثم قرر له الحق في التقاضي والحق في الزواج من عبدة أو حرة وحق التملك وحق التحرر من العبودية وحق العمل وعدم </a:t>
            </a:r>
            <a:r>
              <a:rPr lang="ar-AE" sz="3800" dirty="0">
                <a:solidFill>
                  <a:srgbClr val="FF0000"/>
                </a:solidFill>
              </a:rPr>
              <a:t>حق السيد في بيع زوجته الرقيقة</a:t>
            </a:r>
            <a:endParaRPr lang="en-US" sz="3800" dirty="0">
              <a:solidFill>
                <a:srgbClr val="FF0000"/>
              </a:solidFill>
            </a:endParaRPr>
          </a:p>
        </p:txBody>
      </p:sp>
    </p:spTree>
    <p:extLst>
      <p:ext uri="{BB962C8B-B14F-4D97-AF65-F5344CB8AC3E}">
        <p14:creationId xmlns:p14="http://schemas.microsoft.com/office/powerpoint/2010/main" xmlns="" val="1190232070"/>
      </p:ext>
    </p:extLst>
  </p:cSld>
  <p:clrMapOvr>
    <a:masterClrMapping/>
  </p:clrMapOvr>
  <p:transition spd="med">
    <p:pull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1847528" y="332657"/>
            <a:ext cx="8229600" cy="5894115"/>
          </a:xfrm>
        </p:spPr>
        <p:txBody>
          <a:bodyPr>
            <a:normAutofit/>
          </a:bodyPr>
          <a:lstStyle/>
          <a:p>
            <a:pPr algn="r"/>
            <a:r>
              <a:rPr lang="ar-AE" sz="3600" dirty="0"/>
              <a:t>ولم يقف القانون العراقي القديم في شأن العبيد عند حد تقرير بغض الحقوق لهم فحسب بل وسع من أسباب العتق فأعطى الرقيق حق تحرير نفسه اذا قدم من الأموال مايكفي</a:t>
            </a:r>
            <a:endParaRPr lang="en-US" sz="36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0" y="3861048"/>
            <a:ext cx="4644008" cy="2996952"/>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359949" y="3645024"/>
            <a:ext cx="4320480" cy="3212976"/>
          </a:xfrm>
          <a:prstGeom prst="rect">
            <a:avLst/>
          </a:prstGeom>
        </p:spPr>
      </p:pic>
    </p:spTree>
    <p:extLst>
      <p:ext uri="{BB962C8B-B14F-4D97-AF65-F5344CB8AC3E}">
        <p14:creationId xmlns:p14="http://schemas.microsoft.com/office/powerpoint/2010/main" xmlns="" val="376046833"/>
      </p:ext>
    </p:extLst>
  </p:cSld>
  <p:clrMapOvr>
    <a:masterClrMapping/>
  </p:clrMapOvr>
  <p:transition spd="med">
    <p:pull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r"/>
            <a:r>
              <a:rPr lang="ar-AE" sz="4000" b="1" dirty="0">
                <a:solidFill>
                  <a:srgbClr val="002060"/>
                </a:solidFill>
              </a:rPr>
              <a:t>ثانيا: الظروف الدينية:</a:t>
            </a:r>
            <a:r>
              <a:rPr lang="ar-AE" sz="3600" dirty="0">
                <a:solidFill>
                  <a:srgbClr val="CC0066"/>
                </a:solidFill>
              </a:rPr>
              <a:t>تعددت الآلهة في بلاد مابين النهرين ففي ظل سيادة نظام الدويلات كان لكل دويلة اله خاص بها. ومن ثم كانت العبادات تختلف عن بعضها البعض من مدينة لأخرى.</a:t>
            </a:r>
          </a:p>
          <a:p>
            <a:pPr algn="r"/>
            <a:r>
              <a:rPr lang="ar-AE" sz="3600" dirty="0">
                <a:solidFill>
                  <a:srgbClr val="CC0066"/>
                </a:solidFill>
              </a:rPr>
              <a:t>وكان الاعتقاد السائد لدى شعب بلاد مابين النهرين شأنهم في ذلك شأن الكثير من الشعوب القديمة أن الآلهة هي التي تجلب الخير والشر,وهي اللتي تسير الحياة </a:t>
            </a:r>
          </a:p>
        </p:txBody>
      </p:sp>
    </p:spTree>
    <p:extLst>
      <p:ext uri="{BB962C8B-B14F-4D97-AF65-F5344CB8AC3E}">
        <p14:creationId xmlns:p14="http://schemas.microsoft.com/office/powerpoint/2010/main" xmlns="" val="3651010146"/>
      </p:ext>
    </p:extLst>
  </p:cSld>
  <p:clrMapOvr>
    <a:masterClrMapping/>
  </p:clrMapOvr>
  <p:transition spd="med">
    <p:pull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1981200" y="116632"/>
            <a:ext cx="8229600" cy="6741368"/>
          </a:xfrm>
        </p:spPr>
        <p:txBody>
          <a:bodyPr>
            <a:normAutofit/>
          </a:bodyPr>
          <a:lstStyle/>
          <a:p>
            <a:pPr algn="r"/>
            <a:r>
              <a:rPr lang="ar-AE" sz="3600" dirty="0">
                <a:solidFill>
                  <a:srgbClr val="FF0000"/>
                </a:solidFill>
              </a:rPr>
              <a:t>وقد استغل حكام بلاد ما بين النهرين هذا الوضع في تبرير حكمهم سواء  في العصور التي سادت فيها نظام الدويلات أو في ظل نزاعات التوحيد التي يعد حمورابي أحد فاعليها و تأسيسية أي حكمهم كما سنرى على أساس نظرية التفويض الإلهي</a:t>
            </a:r>
            <a:br>
              <a:rPr lang="ar-AE" sz="3600" dirty="0">
                <a:solidFill>
                  <a:srgbClr val="FF0000"/>
                </a:solidFill>
              </a:rPr>
            </a:br>
            <a:r>
              <a:rPr lang="ar-AE" sz="3600" dirty="0">
                <a:solidFill>
                  <a:srgbClr val="FF0000"/>
                </a:solidFill>
              </a:rPr>
              <a:t>‏ونزولاً على هذا فإن الحكيم سواء في العصور التي ساد فيها نظام الدويلات أو في يضل نزاعات التوحيد كان يعد الرئيس الديني أو كبير الكهنة ونظرا لأهمية هذا الدور فقد تخصص رجالات في علم الديانة آنذاك وكان يطلق عليهم مسمى الكهنة.</a:t>
            </a:r>
            <a:endParaRPr lang="en-US" sz="3600" dirty="0">
              <a:solidFill>
                <a:srgbClr val="FF0000"/>
              </a:solidFill>
            </a:endParaRPr>
          </a:p>
        </p:txBody>
      </p:sp>
    </p:spTree>
    <p:extLst>
      <p:ext uri="{BB962C8B-B14F-4D97-AF65-F5344CB8AC3E}">
        <p14:creationId xmlns:p14="http://schemas.microsoft.com/office/powerpoint/2010/main" xmlns="" val="3407089869"/>
      </p:ext>
    </p:extLst>
  </p:cSld>
  <p:clrMapOvr>
    <a:masterClrMapping/>
  </p:clrMapOvr>
  <p:transition spd="med">
    <p:pull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a:r>
              <a:rPr lang="ar-AE" sz="3600" dirty="0">
                <a:solidFill>
                  <a:srgbClr val="FF0000"/>
                </a:solidFill>
              </a:rPr>
              <a:t>كما خصصت إدارات لدور العبادة  للعناية بها ‏وإدارة اموالها التي كانت من الكثرة بسبب كثرة القرابين التي كان يقدمها الأفراد للحصول على مثوبة الآلهة ونيل رضاها وكذا الهبات والإقطاعيات التي كان يخصصها لها الملوك</a:t>
            </a:r>
            <a:r>
              <a:rPr lang="ar-AE" dirty="0">
                <a:solidFill>
                  <a:srgbClr val="FF0000"/>
                </a:solidFill>
              </a:rPr>
              <a:t>.</a:t>
            </a:r>
            <a:endParaRPr lang="en-US" dirty="0"/>
          </a:p>
        </p:txBody>
      </p:sp>
    </p:spTree>
    <p:extLst>
      <p:ext uri="{BB962C8B-B14F-4D97-AF65-F5344CB8AC3E}">
        <p14:creationId xmlns:p14="http://schemas.microsoft.com/office/powerpoint/2010/main" xmlns="" val="3773007831"/>
      </p:ext>
    </p:extLst>
  </p:cSld>
  <p:clrMapOvr>
    <a:masterClrMapping/>
  </p:clrMapOvr>
  <p:transition spd="med">
    <p:pull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24947" y="2580998"/>
            <a:ext cx="10823714" cy="4641437"/>
          </a:xfrm>
        </p:spPr>
        <p:txBody>
          <a:bodyPr/>
          <a:lstStyle/>
          <a:p>
            <a:pPr marL="0" indent="0" algn="ctr">
              <a:buNone/>
            </a:pPr>
            <a:r>
              <a:rPr lang="ar-SA" b="1" dirty="0">
                <a:solidFill>
                  <a:schemeClr val="accent2">
                    <a:lumMod val="50000"/>
                  </a:schemeClr>
                </a:solidFill>
                <a:latin typeface="Tahoma" panose="020B0604030504040204" pitchFamily="34" charset="0"/>
                <a:ea typeface="Tahoma" panose="020B0604030504040204" pitchFamily="34" charset="0"/>
                <a:cs typeface="Tahoma" panose="020B0604030504040204" pitchFamily="34" charset="0"/>
              </a:rPr>
              <a:t> - الفصل الأول : </a:t>
            </a:r>
            <a:r>
              <a:rPr lang="ar-SA" b="1" dirty="0">
                <a:latin typeface="Tahoma" panose="020B0604030504040204" pitchFamily="34" charset="0"/>
                <a:ea typeface="Tahoma" panose="020B0604030504040204" pitchFamily="34" charset="0"/>
                <a:cs typeface="Tahoma" panose="020B0604030504040204" pitchFamily="34" charset="0"/>
              </a:rPr>
              <a:t>النظم القانونية في بلاد ما بين النهرين.</a:t>
            </a:r>
          </a:p>
          <a:p>
            <a:pPr marL="0" indent="0" algn="ctr">
              <a:buNone/>
            </a:pPr>
            <a:r>
              <a:rPr lang="ar-SA" b="1" dirty="0">
                <a:solidFill>
                  <a:schemeClr val="accent2">
                    <a:lumMod val="50000"/>
                  </a:schemeClr>
                </a:solidFill>
                <a:latin typeface="Tahoma" panose="020B0604030504040204" pitchFamily="34" charset="0"/>
                <a:ea typeface="Tahoma" panose="020B0604030504040204" pitchFamily="34" charset="0"/>
                <a:cs typeface="Tahoma" panose="020B0604030504040204" pitchFamily="34" charset="0"/>
              </a:rPr>
              <a:t>- الفصل الثاني : </a:t>
            </a:r>
            <a:r>
              <a:rPr lang="ar-SA" b="1" dirty="0">
                <a:latin typeface="Tahoma" panose="020B0604030504040204" pitchFamily="34" charset="0"/>
                <a:ea typeface="Tahoma" panose="020B0604030504040204" pitchFamily="34" charset="0"/>
                <a:cs typeface="Tahoma" panose="020B0604030504040204" pitchFamily="34" charset="0"/>
              </a:rPr>
              <a:t>النظم القانونية في الشريعة اليهودية.</a:t>
            </a:r>
          </a:p>
          <a:p>
            <a:pPr marL="0" indent="0" algn="ctr">
              <a:buNone/>
            </a:pPr>
            <a:r>
              <a:rPr lang="ar-SA" b="1" dirty="0">
                <a:solidFill>
                  <a:schemeClr val="accent2">
                    <a:lumMod val="50000"/>
                  </a:schemeClr>
                </a:solidFill>
                <a:latin typeface="Tahoma" panose="020B0604030504040204" pitchFamily="34" charset="0"/>
                <a:ea typeface="Tahoma" panose="020B0604030504040204" pitchFamily="34" charset="0"/>
                <a:cs typeface="Tahoma" panose="020B0604030504040204" pitchFamily="34" charset="0"/>
              </a:rPr>
              <a:t>- الفصل الثالث : </a:t>
            </a:r>
            <a:r>
              <a:rPr lang="ar-SA" b="1" dirty="0">
                <a:latin typeface="Tahoma" panose="020B0604030504040204" pitchFamily="34" charset="0"/>
                <a:ea typeface="Tahoma" panose="020B0604030504040204" pitchFamily="34" charset="0"/>
                <a:cs typeface="Tahoma" panose="020B0604030504040204" pitchFamily="34" charset="0"/>
              </a:rPr>
              <a:t>النظم القانونية في الجزيرة العربية قبل الإسلام.</a:t>
            </a:r>
          </a:p>
        </p:txBody>
      </p:sp>
    </p:spTree>
    <p:extLst>
      <p:ext uri="{BB962C8B-B14F-4D97-AF65-F5344CB8AC3E}">
        <p14:creationId xmlns:p14="http://schemas.microsoft.com/office/powerpoint/2010/main" xmlns="" val="2645228182"/>
      </p:ext>
    </p:extLst>
  </p:cSld>
  <p:clrMapOvr>
    <a:masterClrMapping/>
  </p:clrMapOvr>
  <p:transition spd="med">
    <p:pull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1981200" y="188641"/>
            <a:ext cx="8229600" cy="5937523"/>
          </a:xfrm>
        </p:spPr>
        <p:txBody>
          <a:bodyPr>
            <a:noAutofit/>
          </a:bodyPr>
          <a:lstStyle/>
          <a:p>
            <a:pPr rtl="1"/>
            <a:r>
              <a:rPr lang="ar-AE" sz="3600" dirty="0"/>
              <a:t>‏</a:t>
            </a:r>
            <a:r>
              <a:rPr lang="ar-AE" sz="3600" dirty="0">
                <a:solidFill>
                  <a:srgbClr val="FF0000"/>
                </a:solidFill>
              </a:rPr>
              <a:t>تتميز العراق ومصر المواقع الجغرافي ممتاز ليس هذا فحسب بل أيضا بتوافر موارد المياه التي تشجع على الزراعة وتدعوا الى الاستقرار ففي مصر وجد نهر النيل  وفي العراق وجد نهري دجلة والفرات من هنا كانت السمة العامة للا قتصاد في بلاد ما بين النهرين هي الزراعة حيث وفرة موارد المياة.</a:t>
            </a:r>
          </a:p>
          <a:p>
            <a:pPr rtl="1"/>
            <a:r>
              <a:rPr lang="ar-AE" sz="3600" dirty="0">
                <a:solidFill>
                  <a:srgbClr val="FF0000"/>
                </a:solidFill>
              </a:rPr>
              <a:t>‏كما عرفت بلاد ما بين النهرين إلى جانب الزراعة العديد من الحرف والمهن الحرة والصناعات والدليل على ذلك النصوص التي وردت في قانون حمورابي والتي تتعلق بالصناعة وبعض العقود وتقرير الحقوق المسؤوليات لأرباب المهن والحرف مثل مسؤولية البناء ومسؤولية الطبيب.</a:t>
            </a:r>
          </a:p>
          <a:p>
            <a:pPr algn="r"/>
            <a:endParaRPr lang="en-US" sz="3600" dirty="0"/>
          </a:p>
        </p:txBody>
      </p:sp>
    </p:spTree>
    <p:extLst>
      <p:ext uri="{BB962C8B-B14F-4D97-AF65-F5344CB8AC3E}">
        <p14:creationId xmlns:p14="http://schemas.microsoft.com/office/powerpoint/2010/main" xmlns="" val="3370511599"/>
      </p:ext>
    </p:extLst>
  </p:cSld>
  <p:clrMapOvr>
    <a:masterClrMapping/>
  </p:clrMapOvr>
  <p:transition spd="med">
    <p:pull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1200" y="476673"/>
            <a:ext cx="8229600" cy="5649491"/>
          </a:xfrm>
        </p:spPr>
        <p:txBody>
          <a:bodyPr>
            <a:normAutofit fontScale="92500" lnSpcReduction="10000"/>
          </a:bodyPr>
          <a:lstStyle/>
          <a:p>
            <a:pPr algn="r"/>
            <a:r>
              <a:rPr lang="ar-AE" sz="3500" dirty="0">
                <a:solidFill>
                  <a:srgbClr val="CC0066"/>
                </a:solidFill>
              </a:rPr>
              <a:t/>
            </a:r>
            <a:br>
              <a:rPr lang="ar-AE" sz="3500" dirty="0">
                <a:solidFill>
                  <a:srgbClr val="CC0066"/>
                </a:solidFill>
              </a:rPr>
            </a:br>
            <a:r>
              <a:rPr lang="ar-AE" sz="3500" dirty="0">
                <a:solidFill>
                  <a:srgbClr val="CC0066"/>
                </a:solidFill>
              </a:rPr>
              <a:t>‏</a:t>
            </a:r>
            <a:r>
              <a:rPr lang="ar-AE" sz="3900" dirty="0">
                <a:solidFill>
                  <a:srgbClr val="CC0066"/>
                </a:solidFill>
              </a:rPr>
              <a:t>وفي مجال التجارة نجد أن التجارة سواء كانت داخلية أو خارجية قد لعبت دورا كبيرا في حياة بلاد ما بين النهرين كما قد تميز العراق القديم عن مصر القديمة في مضمار التجارة الخارجية لأن المجتمع المصري القديم كان مجتمع منعلقًا في اغلب عصوره اما العراق القديم فقد كانا منفتحًا وارتبط مع الشعوب المجاورة بعلاقات كثيرة خاصة في مجال التجارة برًا وبحرًا وقد خصص حمورابي في قانونه عدة مواد الهدف منها ‏عدم إعاقة حركة التجارة فنظم مسؤولية البحارة وأفرد عقوبات لمن يقطع السدود وحدد أجور النقل وأسعار بعض المبيعات</a:t>
            </a:r>
            <a:endParaRPr lang="en-US" sz="3900" dirty="0">
              <a:solidFill>
                <a:srgbClr val="CC0066"/>
              </a:solidFill>
            </a:endParaRPr>
          </a:p>
        </p:txBody>
      </p:sp>
    </p:spTree>
    <p:extLst>
      <p:ext uri="{BB962C8B-B14F-4D97-AF65-F5344CB8AC3E}">
        <p14:creationId xmlns:p14="http://schemas.microsoft.com/office/powerpoint/2010/main" xmlns="" val="197757428"/>
      </p:ext>
    </p:extLst>
  </p:cSld>
  <p:clrMapOvr>
    <a:masterClrMapping/>
  </p:clrMapOvr>
  <p:transition spd="med">
    <p:pull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lnSpcReduction="10000"/>
          </a:bodyPr>
          <a:lstStyle/>
          <a:p>
            <a:pPr algn="r"/>
            <a:r>
              <a:rPr lang="ar-AE" dirty="0"/>
              <a:t>‏</a:t>
            </a:r>
            <a:r>
              <a:rPr lang="ar-AE" sz="3900" dirty="0">
                <a:solidFill>
                  <a:srgbClr val="0070C0"/>
                </a:solidFill>
              </a:rPr>
              <a:t>وقد اتخذ العراقيون القدماء اسلوب المقايضة كأساس للتعامل في بداية الامر وقد كان الشعير هو معيار المبادلة ووسيلة التبادل المعتمدة ووظل الأمر كذلك   الى أن ظهرت العملة المعدنية المسكوكة في الألف الثالثة ف قبل الميلاد بيد أن ظهور الاخيرة لم يلغ وسيلة المقايضة عبر حصول محصول الشعير  اذاظل كليهما موجودًا أنها ومعمولاً به وقد اكد على ذلك قانون حمورابي بل الأكثر من ذلك أنه قرر عقوبة على الدائن الذي يلزم مدينة بالوفاء نقدًا  بدلاً من الوفاء بالشعير</a:t>
            </a:r>
            <a:endParaRPr lang="en-US" sz="3900" dirty="0">
              <a:solidFill>
                <a:srgbClr val="0070C0"/>
              </a:solidFill>
            </a:endParaRPr>
          </a:p>
        </p:txBody>
      </p:sp>
    </p:spTree>
    <p:extLst>
      <p:ext uri="{BB962C8B-B14F-4D97-AF65-F5344CB8AC3E}">
        <p14:creationId xmlns:p14="http://schemas.microsoft.com/office/powerpoint/2010/main" xmlns="" val="2118814032"/>
      </p:ext>
    </p:extLst>
  </p:cSld>
  <p:clrMapOvr>
    <a:masterClrMapping/>
  </p:clrMapOvr>
  <p:transition spd="med">
    <p:pull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marL="0" indent="0" algn="ctr">
              <a:buNone/>
            </a:pPr>
            <a:r>
              <a:rPr lang="ar-AE" sz="6000" b="1" dirty="0">
                <a:solidFill>
                  <a:srgbClr val="FF0000"/>
                </a:solidFill>
              </a:rPr>
              <a:t>المبحث الثاني </a:t>
            </a:r>
            <a:endParaRPr lang="ar-AE" sz="5700" b="1" dirty="0">
              <a:solidFill>
                <a:srgbClr val="FF0000"/>
              </a:solidFill>
            </a:endParaRPr>
          </a:p>
          <a:p>
            <a:pPr marL="0" indent="0" algn="ctr">
              <a:buNone/>
            </a:pPr>
            <a:r>
              <a:rPr lang="ar-AE" sz="5700" b="1" dirty="0">
                <a:solidFill>
                  <a:srgbClr val="FF0000"/>
                </a:solidFill>
              </a:rPr>
              <a:t>مصادر القاعدة القانونية في لاد مابين النهرين</a:t>
            </a:r>
          </a:p>
          <a:p>
            <a:pPr marL="0" indent="0">
              <a:buNone/>
            </a:pPr>
            <a:r>
              <a:rPr lang="ar-AE" sz="4800" dirty="0">
                <a:solidFill>
                  <a:srgbClr val="0070C0"/>
                </a:solidFill>
              </a:rPr>
              <a:t>نقصد بمصادر القاعدة القانونية تلك المصادر القانونية التي يمكن أن يؤخذ منها حكما قانونيا كالعرف والأحكام القضائية والوثائق الملكية والتشريع والوثائق المتعلقة بالمعاملات بين الأفراد والنصوص المدرسية والمعاجم اللغوية</a:t>
            </a:r>
            <a:endParaRPr lang="en-US" sz="4800" dirty="0">
              <a:solidFill>
                <a:srgbClr val="0070C0"/>
              </a:solidFill>
            </a:endParaRPr>
          </a:p>
        </p:txBody>
      </p:sp>
    </p:spTree>
    <p:extLst>
      <p:ext uri="{BB962C8B-B14F-4D97-AF65-F5344CB8AC3E}">
        <p14:creationId xmlns:p14="http://schemas.microsoft.com/office/powerpoint/2010/main" xmlns="" val="853641166"/>
      </p:ext>
    </p:extLst>
  </p:cSld>
  <p:clrMapOvr>
    <a:masterClrMapping/>
  </p:clrMapOvr>
  <p:transition spd="med">
    <p:pull dir="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AE" sz="4800" b="1" dirty="0">
                <a:solidFill>
                  <a:srgbClr val="0070C0"/>
                </a:solidFill>
              </a:rPr>
              <a:t>أولا:العرف</a:t>
            </a:r>
            <a:endParaRPr lang="en-US" sz="4800" b="1" dirty="0">
              <a:solidFill>
                <a:srgbClr val="0070C0"/>
              </a:solidFill>
            </a:endParaRPr>
          </a:p>
        </p:txBody>
      </p:sp>
      <p:sp>
        <p:nvSpPr>
          <p:cNvPr id="3" name="Content Placeholder 2"/>
          <p:cNvSpPr>
            <a:spLocks noGrp="1"/>
          </p:cNvSpPr>
          <p:nvPr>
            <p:ph idx="1"/>
          </p:nvPr>
        </p:nvSpPr>
        <p:spPr/>
        <p:txBody>
          <a:bodyPr>
            <a:normAutofit fontScale="92500" lnSpcReduction="10000"/>
          </a:bodyPr>
          <a:lstStyle/>
          <a:p>
            <a:pPr algn="r"/>
            <a:r>
              <a:rPr lang="ar-AE" sz="4000" dirty="0">
                <a:solidFill>
                  <a:srgbClr val="FF0000"/>
                </a:solidFill>
              </a:rPr>
              <a:t>مر العراق القديم شأنه في ذلك شأن كافة المجتمعات القديمة بمرحلة التقاليد العرفية وقد لعب العرف دورا كبير آنذاك خاصة في مرحلة ماقبل قيام الدويلات أو المدن.</a:t>
            </a:r>
          </a:p>
          <a:p>
            <a:pPr algn="r"/>
            <a:r>
              <a:rPr lang="ar-AE" sz="4000" dirty="0">
                <a:solidFill>
                  <a:srgbClr val="FF0000"/>
                </a:solidFill>
              </a:rPr>
              <a:t>وقد ظل العرف يلعب ذات الدور بعد قيام المدن أو الدويلاتحيث ظل المصجر الأول وظل كذلك لحين صدور تشريعات قانونية.</a:t>
            </a:r>
          </a:p>
          <a:p>
            <a:pPr algn="r"/>
            <a:r>
              <a:rPr lang="ar-AE" sz="4000" dirty="0">
                <a:solidFill>
                  <a:srgbClr val="FF0000"/>
                </a:solidFill>
              </a:rPr>
              <a:t>والمتأمل في كافة المدونات القديمة في العالم القديم ومنها المدونات العراقية يلحظ أن هذه المدونات لم تكن جامعة لكافة القواعد القانونية وأنها كانت تترك بعض المسائل دون تنظيم</a:t>
            </a:r>
            <a:r>
              <a:rPr lang="ar-AE" dirty="0"/>
              <a:t>.</a:t>
            </a:r>
            <a:endParaRPr lang="en-US" dirty="0"/>
          </a:p>
        </p:txBody>
      </p:sp>
    </p:spTree>
    <p:extLst>
      <p:ext uri="{BB962C8B-B14F-4D97-AF65-F5344CB8AC3E}">
        <p14:creationId xmlns:p14="http://schemas.microsoft.com/office/powerpoint/2010/main" xmlns="" val="2241170277"/>
      </p:ext>
    </p:extLst>
  </p:cSld>
  <p:clrMapOvr>
    <a:masterClrMapping/>
  </p:clrMapOvr>
  <p:transition spd="med">
    <p:pull dir="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a:r>
              <a:rPr lang="ar-AE" sz="3600" dirty="0">
                <a:solidFill>
                  <a:srgbClr val="0070C0"/>
                </a:solidFill>
              </a:rPr>
              <a:t>أما المسائل الراسخة والثابتة والمتعارف عليها فلم تكن هناك حاجة الى تدوينها أو تضمينها في القانون وليس أدل على ذلك من عدم النص على جريمة القتل العمد في قانون حمورابي,والنص فقط على جريمة القتل غير العمد(القتل الخطأ) والثاني أنه كان يفضل ترك بعض المسائل للأعراف </a:t>
            </a:r>
          </a:p>
          <a:p>
            <a:pPr algn="r"/>
            <a:r>
              <a:rPr lang="ar-AE" sz="3600" dirty="0">
                <a:solidFill>
                  <a:srgbClr val="0070C0"/>
                </a:solidFill>
              </a:rPr>
              <a:t>والتقاليد السائدة</a:t>
            </a:r>
            <a:r>
              <a:rPr lang="ar-AE" dirty="0"/>
              <a:t>.</a:t>
            </a:r>
            <a:endParaRPr lang="en-US" dirty="0"/>
          </a:p>
        </p:txBody>
      </p:sp>
    </p:spTree>
    <p:extLst>
      <p:ext uri="{BB962C8B-B14F-4D97-AF65-F5344CB8AC3E}">
        <p14:creationId xmlns:p14="http://schemas.microsoft.com/office/powerpoint/2010/main" xmlns="" val="1070231692"/>
      </p:ext>
    </p:extLst>
  </p:cSld>
  <p:clrMapOvr>
    <a:masterClrMapping/>
  </p:clrMapOvr>
  <p:transition spd="med">
    <p:pull dir="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1981200" y="188641"/>
            <a:ext cx="8229600" cy="5937523"/>
          </a:xfrm>
        </p:spPr>
        <p:txBody>
          <a:bodyPr>
            <a:noAutofit/>
          </a:bodyPr>
          <a:lstStyle/>
          <a:p>
            <a:pPr algn="r"/>
            <a:r>
              <a:rPr lang="ar-AE" sz="3600" dirty="0">
                <a:solidFill>
                  <a:srgbClr val="00B0F0"/>
                </a:solidFill>
              </a:rPr>
              <a:t>كما أن العرف يعد مصدرا ماديا للقاعدة القانونية في العراق القديم والدليل على ذلك أن حمورابي أو الملوك الذين سبقوه أو اللاحقين عليه قد دونوا في تشريعاتهم الأعراف اللتي كانت سائدة قبل قيامهم بالتدوين ولم يضمنوا مدونتهم أحكام جديدة الا فيما ندر.</a:t>
            </a:r>
          </a:p>
          <a:p>
            <a:pPr algn="r"/>
            <a:r>
              <a:rPr lang="ar-AE" sz="3600" dirty="0">
                <a:solidFill>
                  <a:srgbClr val="00B0F0"/>
                </a:solidFill>
              </a:rPr>
              <a:t>وفي الختام يمكن القول بأن سلطة الملوك في العراق القديم كانت مقيدة حيال اصدار التشريعات بقواعد الدين ,من جهة ,والقواعد العرفية, من جهة أخرى فتلك الأعراف كانت تلزمهم باتباع  ماتأمر به العدالة.ولعل التمسك بأهداب العدالة نزول على العرف االسائد والنص عليها في قانون حمورابي لم يكن مسلك حمورابي فحسب بل كان هذا نهج عام اتباعه</a:t>
            </a:r>
            <a:r>
              <a:rPr lang="ar-AE" sz="3600" dirty="0"/>
              <a:t>.</a:t>
            </a:r>
            <a:endParaRPr lang="en-US" sz="3600" dirty="0"/>
          </a:p>
        </p:txBody>
      </p:sp>
    </p:spTree>
    <p:extLst>
      <p:ext uri="{BB962C8B-B14F-4D97-AF65-F5344CB8AC3E}">
        <p14:creationId xmlns:p14="http://schemas.microsoft.com/office/powerpoint/2010/main" xmlns="" val="2346442546"/>
      </p:ext>
    </p:extLst>
  </p:cSld>
  <p:clrMapOvr>
    <a:masterClrMapping/>
  </p:clrMapOvr>
  <p:transition spd="med">
    <p:pull dir="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AE" sz="4800" b="1" dirty="0">
                <a:solidFill>
                  <a:srgbClr val="FF0000"/>
                </a:solidFill>
              </a:rPr>
              <a:t>ثانيا: الأحكام القضائية:</a:t>
            </a:r>
            <a:endParaRPr lang="en-US" sz="4800" b="1" dirty="0">
              <a:solidFill>
                <a:srgbClr val="FF0000"/>
              </a:solidFill>
            </a:endParaRPr>
          </a:p>
        </p:txBody>
      </p:sp>
      <p:sp>
        <p:nvSpPr>
          <p:cNvPr id="3" name="Content Placeholder 2"/>
          <p:cNvSpPr>
            <a:spLocks noGrp="1"/>
          </p:cNvSpPr>
          <p:nvPr>
            <p:ph idx="1"/>
          </p:nvPr>
        </p:nvSpPr>
        <p:spPr/>
        <p:txBody>
          <a:bodyPr>
            <a:normAutofit/>
          </a:bodyPr>
          <a:lstStyle/>
          <a:p>
            <a:pPr algn="r"/>
            <a:r>
              <a:rPr lang="ar-AE" sz="3600" dirty="0">
                <a:solidFill>
                  <a:srgbClr val="0070C0"/>
                </a:solidFill>
              </a:rPr>
              <a:t>لقد حفظ لنا التاريخ العديد من الأحكام القضائية اللتي صدرت عن المحاكم في بلاد مابين النهرين </a:t>
            </a:r>
          </a:p>
          <a:p>
            <a:pPr algn="r"/>
            <a:r>
              <a:rPr lang="ar-AE" sz="3600" dirty="0">
                <a:solidFill>
                  <a:srgbClr val="0070C0"/>
                </a:solidFill>
              </a:rPr>
              <a:t>ولعل وصول هذه الأحكام الينا بصورة بعيدة عن التشويه أو التلف مرده الى أن الأحكام اللتي كانت تصدر عن المحاكم في المسائل المتنازع بشأنها كانت تكتب على ألواح بمعرفة كتبه كانوا يعملون في هذه المحاكم وكان يسلم نسخة من هذه الأحكام لكل خصم للعمل بموجبها وكانت المحكمة تحتفظ بنسخة لديها</a:t>
            </a:r>
            <a:r>
              <a:rPr lang="ar-AE" dirty="0"/>
              <a:t>.</a:t>
            </a:r>
            <a:endParaRPr lang="en-US" dirty="0"/>
          </a:p>
        </p:txBody>
      </p:sp>
    </p:spTree>
    <p:extLst>
      <p:ext uri="{BB962C8B-B14F-4D97-AF65-F5344CB8AC3E}">
        <p14:creationId xmlns:p14="http://schemas.microsoft.com/office/powerpoint/2010/main" xmlns="" val="2476301273"/>
      </p:ext>
    </p:extLst>
  </p:cSld>
  <p:clrMapOvr>
    <a:masterClrMapping/>
  </p:clrMapOvr>
  <p:transition spd="med">
    <p:pull dir="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1981200" y="836713"/>
            <a:ext cx="8229600" cy="5289451"/>
          </a:xfrm>
        </p:spPr>
        <p:txBody>
          <a:bodyPr>
            <a:noAutofit/>
          </a:bodyPr>
          <a:lstStyle/>
          <a:p>
            <a:pPr algn="r"/>
            <a:r>
              <a:rPr lang="ar-AE" sz="3600" dirty="0">
                <a:solidFill>
                  <a:srgbClr val="0070C0"/>
                </a:solidFill>
              </a:rPr>
              <a:t>وقد كان لهذه الأحكام القضائية دورا كبيرا وغير منكور في العراق القديم.</a:t>
            </a:r>
          </a:p>
          <a:p>
            <a:pPr algn="r"/>
            <a:r>
              <a:rPr lang="ar-AE" sz="3600" dirty="0">
                <a:solidFill>
                  <a:srgbClr val="0070C0"/>
                </a:solidFill>
              </a:rPr>
              <a:t>حيث اعتمد حمورابي عليها في أثناء اصدار قانونه ولهذا قيل ان حمورابي قد اتخذ هذه الأحكام مأخذ التدوين.</a:t>
            </a:r>
          </a:p>
          <a:p>
            <a:pPr algn="r"/>
            <a:r>
              <a:rPr lang="ar-AE" sz="3600" dirty="0">
                <a:solidFill>
                  <a:srgbClr val="0070C0"/>
                </a:solidFill>
              </a:rPr>
              <a:t>ويبدو أن القضاء في بلاد مابين النهرين كان قائما على نظام السوابق الضائية خاصة في ظل الفترات اللتي لم يكن فيها تشريع مكتوب.</a:t>
            </a:r>
          </a:p>
          <a:p>
            <a:pPr algn="r"/>
            <a:r>
              <a:rPr lang="ar-AE" sz="3600" dirty="0">
                <a:solidFill>
                  <a:srgbClr val="0070C0"/>
                </a:solidFill>
              </a:rPr>
              <a:t>حيث كان القضاة يطبقون السوابق القضائية على اعتبار أن العرف كان المصدر الرئيسي للقانون</a:t>
            </a:r>
            <a:endParaRPr lang="en-US" sz="3600" dirty="0">
              <a:solidFill>
                <a:srgbClr val="0070C0"/>
              </a:solidFill>
            </a:endParaRPr>
          </a:p>
        </p:txBody>
      </p:sp>
    </p:spTree>
    <p:extLst>
      <p:ext uri="{BB962C8B-B14F-4D97-AF65-F5344CB8AC3E}">
        <p14:creationId xmlns:p14="http://schemas.microsoft.com/office/powerpoint/2010/main" xmlns="" val="4216577895"/>
      </p:ext>
    </p:extLst>
  </p:cSld>
  <p:clrMapOvr>
    <a:masterClrMapping/>
  </p:clrMapOvr>
  <p:transition spd="med">
    <p:pull dir="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1981200" y="404665"/>
            <a:ext cx="8229600" cy="5721499"/>
          </a:xfrm>
        </p:spPr>
        <p:txBody>
          <a:bodyPr>
            <a:normAutofit fontScale="92500" lnSpcReduction="10000"/>
          </a:bodyPr>
          <a:lstStyle/>
          <a:p>
            <a:pPr algn="r"/>
            <a:r>
              <a:rPr lang="ar-AE" sz="3500" dirty="0">
                <a:solidFill>
                  <a:srgbClr val="0070C0"/>
                </a:solidFill>
              </a:rPr>
              <a:t>في الفترات اللتي لم يكن فيها تشريع أو في الفترات اللتي بها تشريع باعتبار العرف مصدرا ثانيا من مصادر القانون ويأتي دوره بعد التشريع فلقد كانت المحاكم والحال هذه تطبق نفس الأحكام القضائية اللتي سبق تطبيقها من قبل على المنازعات المماثلة وهو الأمر الذي تترتب عليه وجود ثروة قانونية كبيرة مختلفة عن نظام السوابق القضائية والواقع أن   يد الاكتشافات الأثرية قد عثرت على الكثير من الأحكام القضائية اللتي تتمحور حول موضوعات متباينة وقد كشفت هذه الأحكام عن الكثير من الجوانب القضائية اللتي ساعدت ولا زالت في فهم بعض النصوص وتفسيرها على الوجه السليم كما استطاع العلماء من خلالها تكملة بعض جوانب النقص اللتي اعترت بعض المدونات القانونية بسبب تأكلها أو طمسها أو محوها عن عمد أو بغير قصد ولهذا يمكن القول وبثقة أن القضاء في بلاد مابين النهرين كان </a:t>
            </a:r>
            <a:r>
              <a:rPr lang="ar-AE" dirty="0">
                <a:solidFill>
                  <a:srgbClr val="0070C0"/>
                </a:solidFill>
              </a:rPr>
              <a:t>قضاء راقيا.</a:t>
            </a:r>
          </a:p>
        </p:txBody>
      </p:sp>
    </p:spTree>
    <p:extLst>
      <p:ext uri="{BB962C8B-B14F-4D97-AF65-F5344CB8AC3E}">
        <p14:creationId xmlns:p14="http://schemas.microsoft.com/office/powerpoint/2010/main" xmlns="" val="2322266619"/>
      </p:ext>
    </p:extLst>
  </p:cSld>
  <p:clrMapOvr>
    <a:masterClrMapping/>
  </p:clrMapOvr>
  <p:transition spd="med">
    <p:pull dir="r"/>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5000"/>
            <a:lum/>
          </a:blip>
          <a:srcRect/>
          <a:stretch>
            <a:fillRect t="-8000" b="-8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000" b="1" dirty="0">
                <a:solidFill>
                  <a:srgbClr val="C00000"/>
                </a:solidFill>
                <a:latin typeface="Tahoma" panose="020B0604030504040204" pitchFamily="34" charset="0"/>
                <a:ea typeface="Tahoma" panose="020B0604030504040204" pitchFamily="34" charset="0"/>
                <a:cs typeface="Tahoma" panose="020B0604030504040204" pitchFamily="34" charset="0"/>
              </a:rPr>
              <a:t>النظم القانونية في بلاد ما بين النهرين</a:t>
            </a:r>
          </a:p>
        </p:txBody>
      </p:sp>
      <p:sp>
        <p:nvSpPr>
          <p:cNvPr id="3" name="عنصر نائب للمحتوى 2"/>
          <p:cNvSpPr>
            <a:spLocks noGrp="1"/>
          </p:cNvSpPr>
          <p:nvPr>
            <p:ph idx="1"/>
          </p:nvPr>
        </p:nvSpPr>
        <p:spPr>
          <a:xfrm>
            <a:off x="90280" y="1891885"/>
            <a:ext cx="12011439" cy="4351338"/>
          </a:xfrm>
        </p:spPr>
        <p:txBody>
          <a:bodyPr/>
          <a:lstStyle/>
          <a:p>
            <a:pPr marL="0" indent="0" algn="ctr">
              <a:buNone/>
            </a:pPr>
            <a:r>
              <a:rPr lang="ar-SA" dirty="0">
                <a:latin typeface="Tahoma" panose="020B0604030504040204" pitchFamily="34" charset="0"/>
                <a:ea typeface="Tahoma" panose="020B0604030504040204" pitchFamily="34" charset="0"/>
                <a:cs typeface="Tahoma" panose="020B0604030504040204" pitchFamily="34" charset="0"/>
              </a:rPr>
              <a:t>يقصد ببلاد ما بين النهرين : </a:t>
            </a:r>
            <a:r>
              <a:rPr lang="ar-SA"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الإقليم الواقع ما بين دجلة والفرات وهو المسمى الآن بالعراق</a:t>
            </a:r>
            <a:r>
              <a:rPr lang="ar-SA" dirty="0">
                <a:latin typeface="Tahoma" panose="020B0604030504040204" pitchFamily="34" charset="0"/>
                <a:ea typeface="Tahoma" panose="020B0604030504040204" pitchFamily="34" charset="0"/>
                <a:cs typeface="Tahoma" panose="020B0604030504040204" pitchFamily="34" charset="0"/>
              </a:rPr>
              <a:t>. وقد بلغت حضارة هذه المنطقة شأناً عظيماً لدرجة قد دعت البعض أن يطلق عليها هي ومصر بأنهما مهد الحضارات.</a:t>
            </a:r>
          </a:p>
          <a:p>
            <a:pPr marL="0" indent="0" algn="ctr">
              <a:buNone/>
            </a:pPr>
            <a:endParaRPr lang="ar-SA" dirty="0">
              <a:latin typeface="Tahoma" panose="020B0604030504040204" pitchFamily="34" charset="0"/>
              <a:ea typeface="Tahoma" panose="020B0604030504040204" pitchFamily="34" charset="0"/>
              <a:cs typeface="Tahoma" panose="020B0604030504040204" pitchFamily="34" charset="0"/>
            </a:endParaRPr>
          </a:p>
          <a:p>
            <a:pPr marL="0" indent="0" algn="ctr">
              <a:buNone/>
            </a:pPr>
            <a:r>
              <a:rPr lang="ar-SA" dirty="0">
                <a:latin typeface="Tahoma" panose="020B0604030504040204" pitchFamily="34" charset="0"/>
                <a:ea typeface="Tahoma" panose="020B0604030504040204" pitchFamily="34" charset="0"/>
                <a:cs typeface="Tahoma" panose="020B0604030504040204" pitchFamily="34" charset="0"/>
              </a:rPr>
              <a:t>والوقوف على النظم القانونية التي كانت سائدة في العراق القديم يستلزم</a:t>
            </a:r>
          </a:p>
          <a:p>
            <a:pPr marL="0" indent="0" algn="ctr">
              <a:buNone/>
            </a:pPr>
            <a:r>
              <a:rPr lang="ar-SA" dirty="0">
                <a:latin typeface="Tahoma" panose="020B0604030504040204" pitchFamily="34" charset="0"/>
                <a:ea typeface="Tahoma" panose="020B0604030504040204" pitchFamily="34" charset="0"/>
                <a:cs typeface="Tahoma" panose="020B0604030504040204" pitchFamily="34" charset="0"/>
              </a:rPr>
              <a:t>منا الوقوف على أمرين هامين: </a:t>
            </a:r>
            <a:r>
              <a:rPr lang="ar-SA" dirty="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rPr>
              <a:t>الأول: معرفة ظروف المجتمع في بلاد ما بين النهرين</a:t>
            </a:r>
            <a:r>
              <a:rPr lang="ar-SA" dirty="0">
                <a:latin typeface="Tahoma" panose="020B0604030504040204" pitchFamily="34" charset="0"/>
                <a:ea typeface="Tahoma" panose="020B0604030504040204" pitchFamily="34" charset="0"/>
                <a:cs typeface="Tahoma" panose="020B0604030504040204" pitchFamily="34" charset="0"/>
              </a:rPr>
              <a:t>، </a:t>
            </a:r>
            <a:r>
              <a:rPr lang="ar-SA" dirty="0">
                <a:solidFill>
                  <a:srgbClr val="C00000"/>
                </a:solidFill>
                <a:latin typeface="Tahoma" panose="020B0604030504040204" pitchFamily="34" charset="0"/>
                <a:ea typeface="Tahoma" panose="020B0604030504040204" pitchFamily="34" charset="0"/>
                <a:cs typeface="Tahoma" panose="020B0604030504040204" pitchFamily="34" charset="0"/>
              </a:rPr>
              <a:t>والثاني: معرفة مصادر القاعدة القانونية في العراق القديم.</a:t>
            </a:r>
          </a:p>
          <a:p>
            <a:pPr marL="0" indent="0">
              <a:buNone/>
            </a:pPr>
            <a:endParaRPr lang="ar-SA" dirty="0"/>
          </a:p>
        </p:txBody>
      </p:sp>
    </p:spTree>
    <p:extLst>
      <p:ext uri="{BB962C8B-B14F-4D97-AF65-F5344CB8AC3E}">
        <p14:creationId xmlns:p14="http://schemas.microsoft.com/office/powerpoint/2010/main" xmlns="" val="2620025501"/>
      </p:ext>
    </p:extLst>
  </p:cSld>
  <p:clrMapOvr>
    <a:masterClrMapping/>
  </p:clrMapOvr>
  <p:transition spd="med">
    <p:pull dir="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40913" y="386366"/>
            <a:ext cx="11165982" cy="6924973"/>
          </a:xfrm>
          <a:prstGeom prst="rect">
            <a:avLst/>
          </a:prstGeom>
          <a:noFill/>
        </p:spPr>
        <p:txBody>
          <a:bodyPr wrap="square" rtlCol="0">
            <a:spAutoFit/>
          </a:bodyPr>
          <a:lstStyle/>
          <a:p>
            <a:pPr algn="r"/>
            <a:r>
              <a:rPr lang="ar-SA" sz="2400" b="1" dirty="0">
                <a:solidFill>
                  <a:srgbClr val="0070C0"/>
                </a:solidFill>
              </a:rPr>
              <a:t>ثالثا: الوثائق الملكية:</a:t>
            </a:r>
          </a:p>
          <a:p>
            <a:pPr algn="r"/>
            <a:r>
              <a:rPr lang="ar-SA" sz="2400" dirty="0"/>
              <a:t>يقصد بالوثائق الملكية :مجموعة المراسيم والرسائل والكتابات والنقوش والمحررات الدبلوماسية , ويجمع بين هذه الرسائل وحدة المصدر , حيث كانت تصدر جميعا عن الحاكم وسنعرض لهذه الوثائق تباعا:</a:t>
            </a:r>
          </a:p>
          <a:p>
            <a:pPr algn="r"/>
            <a:endParaRPr lang="ar-SA" sz="2400" dirty="0"/>
          </a:p>
          <a:p>
            <a:pPr algn="r"/>
            <a:r>
              <a:rPr lang="ar-SA" sz="2400" dirty="0">
                <a:solidFill>
                  <a:schemeClr val="tx2">
                    <a:lumMod val="60000"/>
                    <a:lumOff val="40000"/>
                  </a:schemeClr>
                </a:solidFill>
              </a:rPr>
              <a:t>1- المراسيم الملكية: </a:t>
            </a:r>
          </a:p>
          <a:p>
            <a:pPr algn="r"/>
            <a:r>
              <a:rPr lang="ar-SA" sz="2400" dirty="0"/>
              <a:t>هي تلك الأوامر التي كانت تصدر عن الملك لمجابهة بعض المشاكل الإقتصادية أو الإجتماعية أو القانونية التي تطرأ على المجتمع , وتستلزم تدخل الحاكم .</a:t>
            </a:r>
          </a:p>
          <a:p>
            <a:pPr algn="r"/>
            <a:r>
              <a:rPr lang="ar-SA" sz="2400" dirty="0"/>
              <a:t>ولم تكن هذه المراسيم بمثابة قوانين ثايتة إذ كانت عرضة للتعديل , ولم يكن يشترط صدور هذه المراسيم في قالب أو شكل محدد وكان النظر إليها يتعلق بمضمونها .</a:t>
            </a:r>
          </a:p>
          <a:p>
            <a:pPr algn="r"/>
            <a:endParaRPr lang="ar-SA" sz="2400" dirty="0"/>
          </a:p>
          <a:p>
            <a:pPr algn="r"/>
            <a:r>
              <a:rPr lang="ar-SA" sz="2400" dirty="0">
                <a:solidFill>
                  <a:schemeClr val="tx2">
                    <a:lumMod val="60000"/>
                    <a:lumOff val="40000"/>
                  </a:schemeClr>
                </a:solidFill>
              </a:rPr>
              <a:t>2- الرسائل الملكية: </a:t>
            </a:r>
          </a:p>
          <a:p>
            <a:pPr algn="r"/>
            <a:r>
              <a:rPr lang="ar-SA" sz="2400" dirty="0"/>
              <a:t>وهي رسائل تصدر من الملك إلى حطام المدن أو المقاطعات الخاضعة لحكمه أو لبعض القادة أو بعض القضاة , وموضوعها ومضمونها دوما مجموعة من التعليمات واجبة التنفيذ , مثل: التحقيق في الشكاوي المقدمه من الأفراد ضد بعض الموظفين . </a:t>
            </a:r>
          </a:p>
          <a:p>
            <a:pPr algn="r"/>
            <a:endParaRPr lang="ar-SA" sz="2400" dirty="0"/>
          </a:p>
          <a:p>
            <a:pPr algn="r"/>
            <a:r>
              <a:rPr lang="ar-SA" sz="2400" dirty="0"/>
              <a:t>وتعتبر هذه الرسائل المصدر الرئيس للقانون الإداري في بلاد مابين النهرين ذلك لأن العلاقة بين السلطات في الدولة لم تكن مدرجة في نصوص قانونية .</a:t>
            </a:r>
          </a:p>
          <a:p>
            <a:endParaRPr lang="ar-SA" dirty="0"/>
          </a:p>
          <a:p>
            <a:endParaRPr lang="en-US" dirty="0"/>
          </a:p>
        </p:txBody>
      </p:sp>
    </p:spTree>
    <p:extLst>
      <p:ext uri="{BB962C8B-B14F-4D97-AF65-F5344CB8AC3E}">
        <p14:creationId xmlns:p14="http://schemas.microsoft.com/office/powerpoint/2010/main" xmlns="" val="2818215571"/>
      </p:ext>
    </p:extLst>
  </p:cSld>
  <p:clrMapOvr>
    <a:masterClrMapping/>
  </p:clrMapOvr>
  <p:transition spd="med">
    <p:pull dir="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56068" y="437882"/>
            <a:ext cx="10740980" cy="5078313"/>
          </a:xfrm>
          <a:prstGeom prst="rect">
            <a:avLst/>
          </a:prstGeom>
          <a:noFill/>
        </p:spPr>
        <p:txBody>
          <a:bodyPr wrap="square" rtlCol="0">
            <a:spAutoFit/>
          </a:bodyPr>
          <a:lstStyle/>
          <a:p>
            <a:pPr algn="r"/>
            <a:r>
              <a:rPr lang="ar-SA" sz="2400" dirty="0">
                <a:solidFill>
                  <a:schemeClr val="tx2">
                    <a:lumMod val="60000"/>
                    <a:lumOff val="40000"/>
                  </a:schemeClr>
                </a:solidFill>
              </a:rPr>
              <a:t>3- الكتابات والنقوش:</a:t>
            </a:r>
          </a:p>
          <a:p>
            <a:pPr algn="r"/>
            <a:r>
              <a:rPr lang="ar-SA" sz="2400" dirty="0"/>
              <a:t>لقد تم اكتشاف عددا من الكتابات والنقوش التي أمر الحكام والملوك بإجرائها على جدران المعابد , أو على جدران بعض القصور , أو على الأحجار , وقد تباينت وتعددت الأغراض الدافعة لمثل هذه الكتابات أو تلك النقوش , قد يكون الغرض ديني أو توثيق بعض الأعمال القانونية الهامه كالتشريعات أو تخصيص إقطاع في شكل هبه لأحد الأشخاص أو الإقطاع للمعابد .</a:t>
            </a:r>
          </a:p>
          <a:p>
            <a:pPr algn="r"/>
            <a:endParaRPr lang="ar-SA" sz="2400" dirty="0"/>
          </a:p>
          <a:p>
            <a:pPr algn="r"/>
            <a:r>
              <a:rPr lang="ar-SA" sz="2400" dirty="0">
                <a:solidFill>
                  <a:schemeClr val="tx2">
                    <a:lumMod val="60000"/>
                    <a:lumOff val="40000"/>
                  </a:schemeClr>
                </a:solidFill>
              </a:rPr>
              <a:t>4- المحررات الدبلوماسية: </a:t>
            </a:r>
          </a:p>
          <a:p>
            <a:pPr algn="r"/>
            <a:r>
              <a:rPr lang="ar-SA" sz="2400" dirty="0"/>
              <a:t>وهي تتضمن الرسائل التي كانت يتم تبادلها بين حكام بلاد مابين النهرين والدول الأخرى . </a:t>
            </a:r>
          </a:p>
          <a:p>
            <a:pPr algn="r"/>
            <a:r>
              <a:rPr lang="ar-SA" sz="2400" dirty="0"/>
              <a:t>ويشير بعض الفقهاء أن عقد الاتفاقات مع الدول الأخرى يعد من قبيل تنفيذ إرادة ومشيئة الآلهة , فقد تم الوقوف من خلال هذه الرسائل على استخلاص نتائج قانونية هامة , مفادها معرفة القواعد التي كانت تحكم العلاقات بين الدول . </a:t>
            </a:r>
          </a:p>
          <a:p>
            <a:pPr algn="r"/>
            <a:endParaRPr lang="ar-SA" sz="2400" dirty="0"/>
          </a:p>
          <a:p>
            <a:pPr algn="r"/>
            <a:endParaRPr lang="ar-SA" dirty="0"/>
          </a:p>
          <a:p>
            <a:pPr algn="r"/>
            <a:endParaRPr lang="en-US" dirty="0"/>
          </a:p>
        </p:txBody>
      </p:sp>
    </p:spTree>
    <p:extLst>
      <p:ext uri="{BB962C8B-B14F-4D97-AF65-F5344CB8AC3E}">
        <p14:creationId xmlns:p14="http://schemas.microsoft.com/office/powerpoint/2010/main" xmlns="" val="600435505"/>
      </p:ext>
    </p:extLst>
  </p:cSld>
  <p:clrMapOvr>
    <a:masterClrMapping/>
  </p:clrMapOvr>
  <p:transition spd="med">
    <p:pull dir="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1820" y="218941"/>
            <a:ext cx="11629623" cy="7017306"/>
          </a:xfrm>
          <a:prstGeom prst="rect">
            <a:avLst/>
          </a:prstGeom>
          <a:noFill/>
        </p:spPr>
        <p:txBody>
          <a:bodyPr wrap="square" rtlCol="0">
            <a:spAutoFit/>
          </a:bodyPr>
          <a:lstStyle/>
          <a:p>
            <a:pPr algn="r"/>
            <a:r>
              <a:rPr lang="ar-SA" sz="2300" b="1" dirty="0">
                <a:solidFill>
                  <a:srgbClr val="0070C0"/>
                </a:solidFill>
              </a:rPr>
              <a:t>رابعا: التشريع:</a:t>
            </a:r>
          </a:p>
          <a:p>
            <a:pPr algn="r"/>
            <a:r>
              <a:rPr lang="ar-SA" sz="2300" dirty="0"/>
              <a:t>عرفت بلاد مابين النهرين عددا كبيرا من المدونات القانونية القديمة , ولكنها لك تكتسب الشهرة الواسعة التي اكتسبتها مدونة حمورابي و مدونة أوركاجينا ومدونة أورنامو ومدونة ليبيت عشتار ومدونة إشنونا.</a:t>
            </a:r>
          </a:p>
          <a:p>
            <a:pPr algn="r"/>
            <a:endParaRPr lang="ar-SA" sz="2300" dirty="0"/>
          </a:p>
          <a:p>
            <a:pPr algn="r"/>
            <a:r>
              <a:rPr lang="ar-SA" sz="2300" dirty="0">
                <a:solidFill>
                  <a:schemeClr val="tx2">
                    <a:lumMod val="60000"/>
                    <a:lumOff val="40000"/>
                  </a:schemeClr>
                </a:solidFill>
              </a:rPr>
              <a:t>1- مدونة أوركاجينا :</a:t>
            </a:r>
          </a:p>
          <a:p>
            <a:pPr algn="r"/>
            <a:r>
              <a:rPr lang="ar-SA" sz="2300" dirty="0"/>
              <a:t>وضعها الملك أوركاجينا في عام 2377 ق.م تقريبا , وقد اشتملت هذه المدونة على بعض الأحكام , منها مايتعلق بتدعيم الحكم و إصلاح المجتمع . وقد شدد الملك على حماية طبقة الزراعيين , مثل: إلغاء الضرائب لأنها كانت مخالقة للقانون .</a:t>
            </a:r>
          </a:p>
          <a:p>
            <a:pPr algn="r"/>
            <a:endParaRPr lang="ar-SA" sz="2300" dirty="0"/>
          </a:p>
          <a:p>
            <a:pPr algn="r"/>
            <a:r>
              <a:rPr lang="ar-SA" sz="2300" dirty="0">
                <a:solidFill>
                  <a:schemeClr val="tx2">
                    <a:lumMod val="60000"/>
                    <a:lumOff val="40000"/>
                  </a:schemeClr>
                </a:solidFill>
              </a:rPr>
              <a:t>2- مدونة أورنامو :</a:t>
            </a:r>
          </a:p>
          <a:p>
            <a:pPr algn="r"/>
            <a:r>
              <a:rPr lang="ar-SA" sz="2300" dirty="0"/>
              <a:t>صدرت باللغة المسمارية في أثناء حكم الملك أورنامو ملك مدينة أور , تحتوي على مقدمة تمجد الآلهة وتشير إلى التفويض الإلهي , وتتضمن سردا للإصلاحات الداخلية والأعمال الخارجية التي قام بها الملك .</a:t>
            </a:r>
          </a:p>
          <a:p>
            <a:pPr algn="r"/>
            <a:r>
              <a:rPr lang="ar-SA" sz="2300" dirty="0"/>
              <a:t>وهذه المدونة تعد من أهم المدونات القانونية القديمة نظرا لأنها تعد من أقدم القوانين ولأنها تمثل القوانين السومرية .</a:t>
            </a:r>
          </a:p>
          <a:p>
            <a:pPr algn="r"/>
            <a:endParaRPr lang="ar-SA" sz="2300" dirty="0"/>
          </a:p>
          <a:p>
            <a:pPr algn="r"/>
            <a:r>
              <a:rPr lang="ar-SA" sz="2300" dirty="0">
                <a:solidFill>
                  <a:schemeClr val="tx2">
                    <a:lumMod val="60000"/>
                    <a:lumOff val="40000"/>
                  </a:schemeClr>
                </a:solidFill>
              </a:rPr>
              <a:t>3- مدونة ليبيت عشتار :</a:t>
            </a:r>
          </a:p>
          <a:p>
            <a:pPr algn="r"/>
            <a:r>
              <a:rPr lang="ar-SA" sz="2300" dirty="0"/>
              <a:t>وهي مدونة سومرية صادره من ملك مدينة إيسن , وقد أصدر مدونته مابين عامي 1934-1924 قبل الميلاد . وتشتمل على مقدمة ومضمون عبارة من مجموعة النصوص وخاتمة , والغرض من وضع هذه المدونة هو جلب الخير والرفاهية لشعب بلاد سومر , المضمون يشتمل على مجموعة من النصوص القانونية ويلغ عددها 40 نصا . الخاتمة أشارت إلى تمجيد الآلهة وتحقيق العدل . وقد كتبت باللغة الأكادية .</a:t>
            </a:r>
          </a:p>
          <a:p>
            <a:endParaRPr lang="ar-SA" dirty="0"/>
          </a:p>
          <a:p>
            <a:endParaRPr lang="en-US" dirty="0"/>
          </a:p>
        </p:txBody>
      </p:sp>
    </p:spTree>
    <p:extLst>
      <p:ext uri="{BB962C8B-B14F-4D97-AF65-F5344CB8AC3E}">
        <p14:creationId xmlns:p14="http://schemas.microsoft.com/office/powerpoint/2010/main" xmlns="" val="1037407548"/>
      </p:ext>
    </p:extLst>
  </p:cSld>
  <p:clrMapOvr>
    <a:masterClrMapping/>
  </p:clrMapOvr>
  <p:transition spd="med">
    <p:pull dir="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3487" y="309092"/>
            <a:ext cx="11578107" cy="6247864"/>
          </a:xfrm>
          <a:prstGeom prst="rect">
            <a:avLst/>
          </a:prstGeom>
          <a:noFill/>
        </p:spPr>
        <p:txBody>
          <a:bodyPr wrap="square" rtlCol="0">
            <a:spAutoFit/>
          </a:bodyPr>
          <a:lstStyle/>
          <a:p>
            <a:pPr algn="r"/>
            <a:r>
              <a:rPr lang="ar-SA" sz="2000" dirty="0">
                <a:solidFill>
                  <a:schemeClr val="tx2">
                    <a:lumMod val="60000"/>
                    <a:lumOff val="40000"/>
                  </a:schemeClr>
                </a:solidFill>
              </a:rPr>
              <a:t>4- مدونة إشنونا: </a:t>
            </a:r>
          </a:p>
          <a:p>
            <a:pPr algn="r"/>
            <a:r>
              <a:rPr lang="ar-SA" sz="2000" dirty="0"/>
              <a:t>مدينة إشنونا هي عاصمة إحدى دول أكاد وتقع بالقرب من مدينة بغداد , وقد أصدرت باللغة الأكادية.</a:t>
            </a:r>
          </a:p>
          <a:p>
            <a:pPr algn="r"/>
            <a:r>
              <a:rPr lang="ar-SA" sz="2000" dirty="0"/>
              <a:t>وتشتمل على مقدمة قصيرة أصابها التلف , ومضمون يتمثل في مجموعة من النصوص يصل عددها إلى واحد وستين مادة قانونية , وخاتمة , وتعد هذه المدونة أقدم وثيقة تشريعية تقسم المجتمع إلى ثلاث طبقات : طبقة الأحرار وطبقة المساكين وطبقة الرقيق .</a:t>
            </a:r>
          </a:p>
          <a:p>
            <a:pPr algn="r"/>
            <a:endParaRPr lang="ar-SA" sz="2000" dirty="0"/>
          </a:p>
          <a:p>
            <a:pPr algn="r"/>
            <a:r>
              <a:rPr lang="ar-SA" sz="2000" dirty="0">
                <a:solidFill>
                  <a:schemeClr val="tx2">
                    <a:lumMod val="60000"/>
                    <a:lumOff val="40000"/>
                  </a:schemeClr>
                </a:solidFill>
              </a:rPr>
              <a:t>5- مدونة حمورابي :</a:t>
            </a:r>
          </a:p>
          <a:p>
            <a:pPr algn="r"/>
            <a:r>
              <a:rPr lang="ar-SA" sz="2000" dirty="0"/>
              <a:t>تتكون المدونة من ثلاث أجزاء: المقدمة ويبين فيها الملك حمورابي أن إصداره لهذه المدونة كان بغرض إقرار العدل والسلام والجزء الثاني من المدونة هو النصوص القانونية ويتكون ويتكون من مجموعة نصوص قانونية المعروضة بشكل أعمدة يبلغ عددها 3600 سطرا , والجزء الأخير وهو الخاتمة وقد كرر حمورابي الإشاده بفضائله .</a:t>
            </a:r>
          </a:p>
          <a:p>
            <a:pPr algn="r"/>
            <a:endParaRPr lang="ar-SA" sz="2000" dirty="0"/>
          </a:p>
          <a:p>
            <a:pPr algn="r"/>
            <a:r>
              <a:rPr lang="ar-SA" sz="2000" dirty="0">
                <a:solidFill>
                  <a:schemeClr val="tx2">
                    <a:lumMod val="60000"/>
                    <a:lumOff val="40000"/>
                  </a:schemeClr>
                </a:solidFill>
              </a:rPr>
              <a:t>6- مجموعة القوانين الحيثية:</a:t>
            </a:r>
          </a:p>
          <a:p>
            <a:pPr algn="r"/>
            <a:r>
              <a:rPr lang="ar-SA" sz="2000" dirty="0"/>
              <a:t>ظهرت المجموعة في عهد الإمبراطورية الحيثية الثانية , وقد طبقت هذه القوانين في بلاد مابين النهرين , وهي تعد من الدرونات الغير رسمية ( العرفية ) وتتكون من ثلاث عشر ألف لوح من الطين وتضم حوالي مائتي مادة قانونية .</a:t>
            </a:r>
          </a:p>
          <a:p>
            <a:pPr algn="r"/>
            <a:endParaRPr lang="ar-SA" sz="2000" dirty="0"/>
          </a:p>
          <a:p>
            <a:pPr algn="r"/>
            <a:r>
              <a:rPr lang="ar-SA" sz="2000" dirty="0">
                <a:solidFill>
                  <a:schemeClr val="tx2">
                    <a:lumMod val="60000"/>
                    <a:lumOff val="40000"/>
                  </a:schemeClr>
                </a:solidFill>
              </a:rPr>
              <a:t>7- مدونة أورجاريت :</a:t>
            </a:r>
          </a:p>
          <a:p>
            <a:pPr algn="r"/>
            <a:r>
              <a:rPr lang="ar-SA" sz="2000" dirty="0"/>
              <a:t>أورجاريت مدينة فينيقية , وقد تم اكتشاف آثار هامة في هذه المدينة , ومن ضمن هذه الاكتشافات وثائق قانونية مكتوبة باللغة الأكادية.</a:t>
            </a:r>
          </a:p>
          <a:p>
            <a:pPr algn="r"/>
            <a:endParaRPr lang="ar-SA" sz="2000" dirty="0"/>
          </a:p>
          <a:p>
            <a:pPr algn="r"/>
            <a:r>
              <a:rPr lang="ar-SA" sz="2000" dirty="0">
                <a:solidFill>
                  <a:schemeClr val="tx2">
                    <a:lumMod val="60000"/>
                    <a:lumOff val="40000"/>
                  </a:schemeClr>
                </a:solidFill>
              </a:rPr>
              <a:t>8- مدونة آشور :</a:t>
            </a:r>
          </a:p>
          <a:p>
            <a:pPr algn="r"/>
            <a:r>
              <a:rPr lang="ar-SA" sz="2000" dirty="0"/>
              <a:t>هي مجموعة من الألواح الطينية وتضم مجموعة من التقاليد العرفية وبعض أحكام القضائ والتشريع وهي تعد من المدونات الغير رسمية ( العرفية ) .وقد اشتملت على أحكام قانونية هامه مثل الأحكام اخاصة بالنساء كالزواج .</a:t>
            </a:r>
            <a:endParaRPr lang="en-US" sz="2000" dirty="0"/>
          </a:p>
        </p:txBody>
      </p:sp>
    </p:spTree>
    <p:extLst>
      <p:ext uri="{BB962C8B-B14F-4D97-AF65-F5344CB8AC3E}">
        <p14:creationId xmlns:p14="http://schemas.microsoft.com/office/powerpoint/2010/main" xmlns="" val="1481678464"/>
      </p:ext>
    </p:extLst>
  </p:cSld>
  <p:clrMapOvr>
    <a:masterClrMapping/>
  </p:clrMapOvr>
  <p:transition spd="med">
    <p:pull dir="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9245" y="399245"/>
            <a:ext cx="11397803" cy="3785652"/>
          </a:xfrm>
          <a:prstGeom prst="rect">
            <a:avLst/>
          </a:prstGeom>
          <a:noFill/>
        </p:spPr>
        <p:txBody>
          <a:bodyPr wrap="square" rtlCol="0">
            <a:spAutoFit/>
          </a:bodyPr>
          <a:lstStyle/>
          <a:p>
            <a:pPr algn="r"/>
            <a:r>
              <a:rPr lang="ar-SA" sz="2400" b="1" dirty="0">
                <a:solidFill>
                  <a:srgbClr val="0070C0"/>
                </a:solidFill>
              </a:rPr>
              <a:t>خامسا: الوثائق المثبتة للمعاملات اليومية بين الأفراد:</a:t>
            </a:r>
          </a:p>
          <a:p>
            <a:pPr algn="r"/>
            <a:r>
              <a:rPr lang="ar-SA" sz="2400" dirty="0"/>
              <a:t>ويطلق عليها المحررات المسمارية , لأنه تم العثور عليها مكتوبة بالطريقة المسمارية . وكان يتم إعداد هذه المحررات لإثبات المعاملات التي كانت تجري بين الإفراد كالعقود بكافة أنواعها المختلفة .وهذه العقود كانت تكتب في القليل النادر على ألواح من الخشب . وفي الغالب الأعم على ألواح طينية .</a:t>
            </a:r>
          </a:p>
          <a:p>
            <a:pPr algn="r"/>
            <a:endParaRPr lang="ar-SA" sz="2400" dirty="0"/>
          </a:p>
          <a:p>
            <a:pPr algn="r"/>
            <a:r>
              <a:rPr lang="ar-SA" sz="2400" b="1" dirty="0">
                <a:solidFill>
                  <a:srgbClr val="0070C0"/>
                </a:solidFill>
              </a:rPr>
              <a:t>سادسا: النصوص المدرسية والمعاجم اللغوية :</a:t>
            </a:r>
          </a:p>
          <a:p>
            <a:pPr algn="r"/>
            <a:r>
              <a:rPr lang="ar-SA" sz="2400" dirty="0"/>
              <a:t> لقد أدى الكشف الأثري عن وجود بعض النصوص القانونية التي أعدت لأغراض تعليمية التي تضمنت شرحا لبعض المصطلحات القانونية , وقد اشتملت على بعض الجوانب القانونية التي كانت مطبقة في فترات زمنية مختلفة في بلاد مابين النهرين . يجب ملاحظة أن هذه النصوص لا تعد وثائق قانونية رسمية في ذاتها بل هي وثائق غير رسمية أعدت لأغراض دراسية أو تعليمية .</a:t>
            </a:r>
          </a:p>
        </p:txBody>
      </p:sp>
    </p:spTree>
    <p:extLst>
      <p:ext uri="{BB962C8B-B14F-4D97-AF65-F5344CB8AC3E}">
        <p14:creationId xmlns:p14="http://schemas.microsoft.com/office/powerpoint/2010/main" xmlns="" val="2348534160"/>
      </p:ext>
    </p:extLst>
  </p:cSld>
  <p:clrMapOvr>
    <a:masterClrMapping/>
  </p:clrMapOvr>
  <p:transition spd="med">
    <p:pull dir="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756452" y="2064163"/>
            <a:ext cx="6427305" cy="4351338"/>
          </a:xfrm>
        </p:spPr>
        <p:txBody>
          <a:bodyPr>
            <a:normAutofit/>
          </a:bodyPr>
          <a:lstStyle/>
          <a:p>
            <a:pPr marL="0" indent="0">
              <a:buNone/>
            </a:pPr>
            <a:r>
              <a:rPr lang="ar-SA" sz="3600" dirty="0">
                <a:latin typeface="Tahoma" panose="020B0604030504040204" pitchFamily="34" charset="0"/>
                <a:ea typeface="Tahoma" panose="020B0604030504040204" pitchFamily="34" charset="0"/>
                <a:cs typeface="Tahoma" panose="020B0604030504040204" pitchFamily="34" charset="0"/>
              </a:rPr>
              <a:t>الطالبات :</a:t>
            </a:r>
          </a:p>
          <a:p>
            <a:pPr marL="0" indent="0">
              <a:buNone/>
            </a:pPr>
            <a:endParaRPr lang="ar-SA" sz="3600" dirty="0">
              <a:latin typeface="Tahoma" panose="020B0604030504040204" pitchFamily="34" charset="0"/>
              <a:ea typeface="Tahoma" panose="020B0604030504040204" pitchFamily="34" charset="0"/>
              <a:cs typeface="Tahoma" panose="020B0604030504040204" pitchFamily="34" charset="0"/>
            </a:endParaRPr>
          </a:p>
          <a:p>
            <a:pPr marL="0" indent="0">
              <a:buNone/>
            </a:pPr>
            <a:r>
              <a:rPr lang="ar-SA" sz="3600" dirty="0">
                <a:latin typeface="Tahoma" panose="020B0604030504040204" pitchFamily="34" charset="0"/>
                <a:ea typeface="Tahoma" panose="020B0604030504040204" pitchFamily="34" charset="0"/>
                <a:cs typeface="Tahoma" panose="020B0604030504040204" pitchFamily="34" charset="0"/>
              </a:rPr>
              <a:t>أروى المشعل       ريم الشبل</a:t>
            </a:r>
          </a:p>
          <a:p>
            <a:pPr marL="0" indent="0">
              <a:buNone/>
            </a:pPr>
            <a:r>
              <a:rPr lang="ar-SA" sz="3600" dirty="0">
                <a:latin typeface="Tahoma" panose="020B0604030504040204" pitchFamily="34" charset="0"/>
                <a:ea typeface="Tahoma" panose="020B0604030504040204" pitchFamily="34" charset="0"/>
                <a:cs typeface="Tahoma" panose="020B0604030504040204" pitchFamily="34" charset="0"/>
              </a:rPr>
              <a:t>            </a:t>
            </a:r>
          </a:p>
          <a:p>
            <a:pPr marL="0" indent="0">
              <a:buNone/>
            </a:pPr>
            <a:r>
              <a:rPr lang="ar-SA" sz="3600" dirty="0">
                <a:latin typeface="Tahoma" panose="020B0604030504040204" pitchFamily="34" charset="0"/>
                <a:ea typeface="Tahoma" panose="020B0604030504040204" pitchFamily="34" charset="0"/>
                <a:cs typeface="Tahoma" panose="020B0604030504040204" pitchFamily="34" charset="0"/>
              </a:rPr>
              <a:t>              نوف الرويس</a:t>
            </a:r>
          </a:p>
        </p:txBody>
      </p:sp>
    </p:spTree>
    <p:extLst>
      <p:ext uri="{BB962C8B-B14F-4D97-AF65-F5344CB8AC3E}">
        <p14:creationId xmlns:p14="http://schemas.microsoft.com/office/powerpoint/2010/main" xmlns="" val="436907555"/>
      </p:ext>
    </p:extLst>
  </p:cSld>
  <p:clrMapOvr>
    <a:masterClrMapping/>
  </p:clrMapOvr>
  <p:transition spd="med">
    <p:pull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24947" y="2580998"/>
            <a:ext cx="10823714" cy="4641437"/>
          </a:xfrm>
        </p:spPr>
        <p:txBody>
          <a:bodyPr/>
          <a:lstStyle/>
          <a:p>
            <a:pPr marL="0" indent="0" algn="ctr">
              <a:buNone/>
            </a:pPr>
            <a:r>
              <a:rPr lang="ar-SA" b="1" dirty="0">
                <a:solidFill>
                  <a:schemeClr val="accent2">
                    <a:lumMod val="50000"/>
                  </a:schemeClr>
                </a:solidFill>
                <a:latin typeface="Tahoma" panose="020B0604030504040204" pitchFamily="34" charset="0"/>
                <a:ea typeface="Tahoma" panose="020B0604030504040204" pitchFamily="34" charset="0"/>
                <a:cs typeface="Tahoma" panose="020B0604030504040204" pitchFamily="34" charset="0"/>
              </a:rPr>
              <a:t> - المبحث الأول :</a:t>
            </a:r>
            <a:r>
              <a:rPr lang="ar-SA" b="1" dirty="0">
                <a:solidFill>
                  <a:schemeClr val="accent4">
                    <a:lumMod val="75000"/>
                  </a:schemeClr>
                </a:solidFill>
                <a:latin typeface="Tahoma" panose="020B0604030504040204" pitchFamily="34" charset="0"/>
                <a:ea typeface="Tahoma" panose="020B0604030504040204" pitchFamily="34" charset="0"/>
                <a:cs typeface="Tahoma" panose="020B0604030504040204" pitchFamily="34" charset="0"/>
              </a:rPr>
              <a:t>ظروف المجتمع في بلاد ما بين النهرين.</a:t>
            </a:r>
          </a:p>
          <a:p>
            <a:pPr marL="342900" indent="-342900" algn="ctr">
              <a:buFontTx/>
              <a:buChar char="-"/>
            </a:pPr>
            <a:r>
              <a:rPr lang="ar-SA" b="1" dirty="0">
                <a:solidFill>
                  <a:schemeClr val="accent2">
                    <a:lumMod val="50000"/>
                  </a:schemeClr>
                </a:solidFill>
                <a:latin typeface="Tahoma" panose="020B0604030504040204" pitchFamily="34" charset="0"/>
                <a:ea typeface="Tahoma" panose="020B0604030504040204" pitchFamily="34" charset="0"/>
                <a:cs typeface="Tahoma" panose="020B0604030504040204" pitchFamily="34" charset="0"/>
              </a:rPr>
              <a:t>المبحث الثاني : </a:t>
            </a:r>
            <a:r>
              <a:rPr lang="ar-SA" b="1" dirty="0">
                <a:solidFill>
                  <a:schemeClr val="accent4">
                    <a:lumMod val="75000"/>
                  </a:schemeClr>
                </a:solidFill>
                <a:latin typeface="Tahoma" panose="020B0604030504040204" pitchFamily="34" charset="0"/>
                <a:ea typeface="Tahoma" panose="020B0604030504040204" pitchFamily="34" charset="0"/>
                <a:cs typeface="Tahoma" panose="020B0604030504040204" pitchFamily="34" charset="0"/>
              </a:rPr>
              <a:t>مصادر القاعدة القانونية في بلاد ما بين النهرين.</a:t>
            </a:r>
          </a:p>
          <a:p>
            <a:pPr marL="342900" indent="-342900" algn="ctr">
              <a:buFontTx/>
              <a:buChar char="-"/>
            </a:pPr>
            <a:r>
              <a:rPr lang="ar-SA" b="1" dirty="0">
                <a:solidFill>
                  <a:schemeClr val="accent2">
                    <a:lumMod val="50000"/>
                  </a:schemeClr>
                </a:solidFill>
                <a:latin typeface="Tahoma" panose="020B0604030504040204" pitchFamily="34" charset="0"/>
                <a:ea typeface="Tahoma" panose="020B0604030504040204" pitchFamily="34" charset="0"/>
                <a:cs typeface="Tahoma" panose="020B0604030504040204" pitchFamily="34" charset="0"/>
              </a:rPr>
              <a:t>- المبحث الثالث :</a:t>
            </a:r>
            <a:r>
              <a:rPr lang="ar-SA" b="1" dirty="0">
                <a:solidFill>
                  <a:schemeClr val="accent4">
                    <a:lumMod val="75000"/>
                  </a:schemeClr>
                </a:solidFill>
                <a:latin typeface="Tahoma" panose="020B0604030504040204" pitchFamily="34" charset="0"/>
                <a:ea typeface="Tahoma" panose="020B0604030504040204" pitchFamily="34" charset="0"/>
                <a:cs typeface="Tahoma" panose="020B0604030504040204" pitchFamily="34" charset="0"/>
              </a:rPr>
              <a:t> نظم القانون في بلاد ما بين النهرين.</a:t>
            </a:r>
          </a:p>
        </p:txBody>
      </p:sp>
    </p:spTree>
    <p:extLst>
      <p:ext uri="{BB962C8B-B14F-4D97-AF65-F5344CB8AC3E}">
        <p14:creationId xmlns:p14="http://schemas.microsoft.com/office/powerpoint/2010/main" xmlns="" val="1915742673"/>
      </p:ext>
    </p:extLst>
  </p:cSld>
  <p:clrMapOvr>
    <a:masterClrMapping/>
  </p:clrMapOvr>
  <p:transition spd="med">
    <p:pull dir="r"/>
  </p:transition>
</p:sld>
</file>

<file path=ppt/slides/slide6.xml><?xml version="1.0" encoding="utf-8"?>
<p:sld xmlns:a="http://schemas.openxmlformats.org/drawingml/2006/main" xmlns:r="http://schemas.openxmlformats.org/officeDocument/2006/relationships" xmlns:p="http://schemas.openxmlformats.org/presentationml/2006/main">
  <p:cSld>
    <p:bg>
      <p:bgPr>
        <a:pattFill prst="ltUpDiag">
          <a:fgClr>
            <a:schemeClr val="accent1"/>
          </a:fgClr>
          <a:bgClr>
            <a:schemeClr val="bg1"/>
          </a:bgClr>
        </a:patt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000" b="1" dirty="0">
                <a:solidFill>
                  <a:srgbClr val="C00000"/>
                </a:solidFill>
                <a:latin typeface="Tahoma" panose="020B0604030504040204" pitchFamily="34" charset="0"/>
                <a:ea typeface="Tahoma" panose="020B0604030504040204" pitchFamily="34" charset="0"/>
                <a:cs typeface="Tahoma" panose="020B0604030504040204" pitchFamily="34" charset="0"/>
              </a:rPr>
              <a:t>ظروف المجتمع في بلاد ما بين النهرين</a:t>
            </a:r>
          </a:p>
        </p:txBody>
      </p:sp>
      <p:sp>
        <p:nvSpPr>
          <p:cNvPr id="3" name="عنصر نائب للمحتوى 2"/>
          <p:cNvSpPr>
            <a:spLocks noGrp="1"/>
          </p:cNvSpPr>
          <p:nvPr>
            <p:ph idx="1"/>
          </p:nvPr>
        </p:nvSpPr>
        <p:spPr>
          <a:xfrm>
            <a:off x="139148" y="1802296"/>
            <a:ext cx="11913703" cy="4467432"/>
          </a:xfrm>
        </p:spPr>
        <p:txBody>
          <a:bodyPr>
            <a:normAutofit/>
          </a:bodyPr>
          <a:lstStyle/>
          <a:p>
            <a:pPr marL="0" indent="0" algn="ctr">
              <a:buNone/>
            </a:pPr>
            <a:r>
              <a:rPr lang="ar-SA" dirty="0">
                <a:latin typeface="Tahoma" panose="020B0604030504040204" pitchFamily="34" charset="0"/>
                <a:ea typeface="Tahoma" panose="020B0604030504040204" pitchFamily="34" charset="0"/>
                <a:cs typeface="Tahoma" panose="020B0604030504040204" pitchFamily="34" charset="0"/>
              </a:rPr>
              <a:t>للوقوف على ظروف المجتمع في بلاد ما بين النهرين، ينبغي علينا دراسة الظروف </a:t>
            </a:r>
            <a:r>
              <a:rPr lang="ar-SA" dirty="0">
                <a:solidFill>
                  <a:srgbClr val="C00000"/>
                </a:solidFill>
                <a:latin typeface="Tahoma" panose="020B0604030504040204" pitchFamily="34" charset="0"/>
                <a:ea typeface="Tahoma" panose="020B0604030504040204" pitchFamily="34" charset="0"/>
                <a:cs typeface="Tahoma" panose="020B0604030504040204" pitchFamily="34" charset="0"/>
              </a:rPr>
              <a:t>السياسية </a:t>
            </a:r>
            <a:r>
              <a:rPr lang="ar-SA" dirty="0">
                <a:latin typeface="Tahoma" panose="020B0604030504040204" pitchFamily="34" charset="0"/>
                <a:ea typeface="Tahoma" panose="020B0604030504040204" pitchFamily="34" charset="0"/>
                <a:cs typeface="Tahoma" panose="020B0604030504040204" pitchFamily="34" charset="0"/>
              </a:rPr>
              <a:t>، </a:t>
            </a:r>
            <a:r>
              <a:rPr lang="ar-SA" dirty="0">
                <a:solidFill>
                  <a:srgbClr val="C00000"/>
                </a:solidFill>
                <a:latin typeface="Tahoma" panose="020B0604030504040204" pitchFamily="34" charset="0"/>
                <a:ea typeface="Tahoma" panose="020B0604030504040204" pitchFamily="34" charset="0"/>
                <a:cs typeface="Tahoma" panose="020B0604030504040204" pitchFamily="34" charset="0"/>
              </a:rPr>
              <a:t>والاجتماعية</a:t>
            </a:r>
            <a:r>
              <a:rPr lang="ar-SA" dirty="0">
                <a:latin typeface="Tahoma" panose="020B0604030504040204" pitchFamily="34" charset="0"/>
                <a:ea typeface="Tahoma" panose="020B0604030504040204" pitchFamily="34" charset="0"/>
                <a:cs typeface="Tahoma" panose="020B0604030504040204" pitchFamily="34" charset="0"/>
              </a:rPr>
              <a:t> ، </a:t>
            </a:r>
            <a:r>
              <a:rPr lang="ar-SA" dirty="0">
                <a:solidFill>
                  <a:srgbClr val="C00000"/>
                </a:solidFill>
                <a:latin typeface="Tahoma" panose="020B0604030504040204" pitchFamily="34" charset="0"/>
                <a:ea typeface="Tahoma" panose="020B0604030504040204" pitchFamily="34" charset="0"/>
                <a:cs typeface="Tahoma" panose="020B0604030504040204" pitchFamily="34" charset="0"/>
              </a:rPr>
              <a:t>والدينية</a:t>
            </a:r>
            <a:r>
              <a:rPr lang="ar-SA" dirty="0">
                <a:latin typeface="Tahoma" panose="020B0604030504040204" pitchFamily="34" charset="0"/>
                <a:ea typeface="Tahoma" panose="020B0604030504040204" pitchFamily="34" charset="0"/>
                <a:cs typeface="Tahoma" panose="020B0604030504040204" pitchFamily="34" charset="0"/>
              </a:rPr>
              <a:t>، </a:t>
            </a:r>
            <a:r>
              <a:rPr lang="ar-SA" dirty="0">
                <a:solidFill>
                  <a:srgbClr val="C00000"/>
                </a:solidFill>
                <a:latin typeface="Tahoma" panose="020B0604030504040204" pitchFamily="34" charset="0"/>
                <a:ea typeface="Tahoma" panose="020B0604030504040204" pitchFamily="34" charset="0"/>
                <a:cs typeface="Tahoma" panose="020B0604030504040204" pitchFamily="34" charset="0"/>
              </a:rPr>
              <a:t>والاقتصادية</a:t>
            </a:r>
            <a:r>
              <a:rPr lang="ar-SA" dirty="0">
                <a:latin typeface="Tahoma" panose="020B0604030504040204" pitchFamily="34" charset="0"/>
                <a:ea typeface="Tahoma" panose="020B0604030504040204" pitchFamily="34" charset="0"/>
                <a:cs typeface="Tahoma" panose="020B0604030504040204" pitchFamily="34" charset="0"/>
              </a:rPr>
              <a:t>، التي أحاطت بهذا المجتمع.</a:t>
            </a:r>
          </a:p>
          <a:p>
            <a:pPr marL="0" indent="0" algn="ctr">
              <a:buNone/>
            </a:pPr>
            <a:r>
              <a:rPr lang="ar-SA" dirty="0">
                <a:latin typeface="Tahoma" panose="020B0604030504040204" pitchFamily="34" charset="0"/>
                <a:ea typeface="Tahoma" panose="020B0604030504040204" pitchFamily="34" charset="0"/>
                <a:cs typeface="Tahoma" panose="020B0604030504040204" pitchFamily="34" charset="0"/>
              </a:rPr>
              <a:t>ونظراً لأن بلاد ما بين النهرين قد شهدت تحولات سياسية عديدة وخطيرة فسيتم تخصيص مطلب مستقل لهذه التحولات.</a:t>
            </a:r>
          </a:p>
          <a:p>
            <a:pPr marL="0" indent="0" algn="ctr">
              <a:buNone/>
            </a:pPr>
            <a:endParaRPr lang="ar-SA" dirty="0">
              <a:latin typeface="Tahoma" panose="020B0604030504040204" pitchFamily="34" charset="0"/>
              <a:ea typeface="Tahoma" panose="020B0604030504040204" pitchFamily="34" charset="0"/>
              <a:cs typeface="Tahoma" panose="020B0604030504040204" pitchFamily="34" charset="0"/>
            </a:endParaRPr>
          </a:p>
          <a:p>
            <a:pPr marL="0" indent="0" algn="ctr">
              <a:buNone/>
            </a:pPr>
            <a:r>
              <a:rPr lang="ar-SA" dirty="0">
                <a:solidFill>
                  <a:schemeClr val="accent1">
                    <a:lumMod val="50000"/>
                  </a:schemeClr>
                </a:solidFill>
                <a:latin typeface="Tahoma" panose="020B0604030504040204" pitchFamily="34" charset="0"/>
                <a:ea typeface="Tahoma" panose="020B0604030504040204" pitchFamily="34" charset="0"/>
                <a:cs typeface="Tahoma" panose="020B0604030504040204" pitchFamily="34" charset="0"/>
              </a:rPr>
              <a:t>المطلب الأول: تطور النظام السياسي في بلاد ما بين النهرين.</a:t>
            </a:r>
          </a:p>
          <a:p>
            <a:pPr marL="0" indent="0" algn="ctr">
              <a:buNone/>
            </a:pPr>
            <a:r>
              <a:rPr lang="ar-SA" dirty="0">
                <a:solidFill>
                  <a:srgbClr val="C00000"/>
                </a:solidFill>
                <a:latin typeface="Tahoma" panose="020B0604030504040204" pitchFamily="34" charset="0"/>
                <a:ea typeface="Tahoma" panose="020B0604030504040204" pitchFamily="34" charset="0"/>
                <a:cs typeface="Tahoma" panose="020B0604030504040204" pitchFamily="34" charset="0"/>
              </a:rPr>
              <a:t>المطلب الثاني: الظروف الاجتماعية والدينية والاقتصادية في بلاد ما بين النهرين.</a:t>
            </a:r>
          </a:p>
        </p:txBody>
      </p:sp>
    </p:spTree>
    <p:extLst>
      <p:ext uri="{BB962C8B-B14F-4D97-AF65-F5344CB8AC3E}">
        <p14:creationId xmlns:p14="http://schemas.microsoft.com/office/powerpoint/2010/main" xmlns="" val="3042630650"/>
      </p:ext>
    </p:extLst>
  </p:cSld>
  <p:clrMapOvr>
    <a:masterClrMapping/>
  </p:clrMapOvr>
  <p:transition spd="med">
    <p:pull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365125"/>
            <a:ext cx="10757452" cy="1325563"/>
          </a:xfrm>
        </p:spPr>
        <p:txBody>
          <a:bodyPr>
            <a:normAutofit/>
          </a:bodyPr>
          <a:lstStyle/>
          <a:p>
            <a:pPr algn="ctr"/>
            <a:r>
              <a:rPr lang="ar-SA" sz="4000" b="1" dirty="0">
                <a:solidFill>
                  <a:srgbClr val="C00000"/>
                </a:solidFill>
                <a:latin typeface="Tahoma" panose="020B0604030504040204" pitchFamily="34" charset="0"/>
                <a:ea typeface="Tahoma" panose="020B0604030504040204" pitchFamily="34" charset="0"/>
                <a:cs typeface="Tahoma" panose="020B0604030504040204" pitchFamily="34" charset="0"/>
              </a:rPr>
              <a:t>المطلب الأول: تطور النظام السياسي في بلاد ما بين النهرين</a:t>
            </a:r>
          </a:p>
        </p:txBody>
      </p:sp>
      <p:sp>
        <p:nvSpPr>
          <p:cNvPr id="3" name="عنصر نائب للمحتوى 2"/>
          <p:cNvSpPr>
            <a:spLocks noGrp="1"/>
          </p:cNvSpPr>
          <p:nvPr>
            <p:ph idx="1"/>
          </p:nvPr>
        </p:nvSpPr>
        <p:spPr>
          <a:xfrm>
            <a:off x="448089" y="2329207"/>
            <a:ext cx="11537674" cy="4351338"/>
          </a:xfrm>
        </p:spPr>
        <p:txBody>
          <a:bodyPr/>
          <a:lstStyle/>
          <a:p>
            <a:pPr marL="0" indent="0" algn="ctr">
              <a:buNone/>
            </a:pPr>
            <a:r>
              <a:rPr lang="ar-SA" dirty="0">
                <a:latin typeface="Tahoma" panose="020B0604030504040204" pitchFamily="34" charset="0"/>
                <a:ea typeface="Tahoma" panose="020B0604030504040204" pitchFamily="34" charset="0"/>
                <a:cs typeface="Tahoma" panose="020B0604030504040204" pitchFamily="34" charset="0"/>
              </a:rPr>
              <a:t>إن النشأة الأولى لبلاد ما بين النهرين تشير إلى أن هذه المنطقة كانت </a:t>
            </a:r>
            <a:r>
              <a:rPr lang="ar-SA" dirty="0">
                <a:solidFill>
                  <a:schemeClr val="accent4">
                    <a:lumMod val="75000"/>
                  </a:schemeClr>
                </a:solidFill>
                <a:latin typeface="Tahoma" panose="020B0604030504040204" pitchFamily="34" charset="0"/>
                <a:ea typeface="Tahoma" panose="020B0604030504040204" pitchFamily="34" charset="0"/>
                <a:cs typeface="Tahoma" panose="020B0604030504040204" pitchFamily="34" charset="0"/>
              </a:rPr>
              <a:t>مقسمة إلى عدة دويلات.</a:t>
            </a:r>
          </a:p>
          <a:p>
            <a:pPr marL="0" indent="0" algn="ctr">
              <a:buNone/>
            </a:pPr>
            <a:r>
              <a:rPr lang="ar-SA" dirty="0">
                <a:latin typeface="Tahoma" panose="020B0604030504040204" pitchFamily="34" charset="0"/>
                <a:ea typeface="Tahoma" panose="020B0604030504040204" pitchFamily="34" charset="0"/>
                <a:cs typeface="Tahoma" panose="020B0604030504040204" pitchFamily="34" charset="0"/>
              </a:rPr>
              <a:t>وتعتبر المدينة أو الدويلة </a:t>
            </a:r>
            <a:r>
              <a:rPr lang="ar-SA" dirty="0">
                <a:solidFill>
                  <a:schemeClr val="accent4">
                    <a:lumMod val="75000"/>
                  </a:schemeClr>
                </a:solidFill>
                <a:latin typeface="Tahoma" panose="020B0604030504040204" pitchFamily="34" charset="0"/>
                <a:ea typeface="Tahoma" panose="020B0604030504040204" pitchFamily="34" charset="0"/>
                <a:cs typeface="Tahoma" panose="020B0604030504040204" pitchFamily="34" charset="0"/>
              </a:rPr>
              <a:t>الخلية الأولى </a:t>
            </a:r>
            <a:r>
              <a:rPr lang="ar-SA" dirty="0">
                <a:latin typeface="Tahoma" panose="020B0604030504040204" pitchFamily="34" charset="0"/>
                <a:ea typeface="Tahoma" panose="020B0604030504040204" pitchFamily="34" charset="0"/>
                <a:cs typeface="Tahoma" panose="020B0604030504040204" pitchFamily="34" charset="0"/>
              </a:rPr>
              <a:t>في </a:t>
            </a:r>
            <a:r>
              <a:rPr lang="ar-SA" dirty="0">
                <a:solidFill>
                  <a:schemeClr val="accent4">
                    <a:lumMod val="75000"/>
                  </a:schemeClr>
                </a:solidFill>
                <a:latin typeface="Tahoma" panose="020B0604030504040204" pitchFamily="34" charset="0"/>
                <a:ea typeface="Tahoma" panose="020B0604030504040204" pitchFamily="34" charset="0"/>
                <a:cs typeface="Tahoma" panose="020B0604030504040204" pitchFamily="34" charset="0"/>
              </a:rPr>
              <a:t>التنظيم السياسي </a:t>
            </a:r>
            <a:r>
              <a:rPr lang="ar-SA" dirty="0">
                <a:latin typeface="Tahoma" panose="020B0604030504040204" pitchFamily="34" charset="0"/>
                <a:ea typeface="Tahoma" panose="020B0604030504040204" pitchFamily="34" charset="0"/>
                <a:cs typeface="Tahoma" panose="020B0604030504040204" pitchFamily="34" charset="0"/>
              </a:rPr>
              <a:t>لدى هذه البلاد.</a:t>
            </a:r>
          </a:p>
          <a:p>
            <a:pPr marL="0" indent="0" algn="ctr">
              <a:buNone/>
            </a:pPr>
            <a:r>
              <a:rPr lang="ar-SA" dirty="0">
                <a:latin typeface="Tahoma" panose="020B0604030504040204" pitchFamily="34" charset="0"/>
                <a:ea typeface="Tahoma" panose="020B0604030504040204" pitchFamily="34" charset="0"/>
                <a:cs typeface="Tahoma" panose="020B0604030504040204" pitchFamily="34" charset="0"/>
              </a:rPr>
              <a:t>وقد شهد هذا الجزء من العالم تحولات سياسية عديدة، فتارة كانت حول نزعة الاستقلال، وتارة كانت حول التوحيد سواءً أكان توحيداً جزئياً أو كلياً.</a:t>
            </a:r>
          </a:p>
          <a:p>
            <a:pPr marL="0" indent="0" algn="ctr">
              <a:buNone/>
            </a:pPr>
            <a:endParaRPr lang="ar-SA" dirty="0">
              <a:latin typeface="Tahoma" panose="020B0604030504040204" pitchFamily="34" charset="0"/>
              <a:ea typeface="Tahoma" panose="020B0604030504040204" pitchFamily="34" charset="0"/>
              <a:cs typeface="Tahoma" panose="020B0604030504040204" pitchFamily="34" charset="0"/>
            </a:endParaRPr>
          </a:p>
          <a:p>
            <a:pPr marL="0" indent="0" algn="ctr">
              <a:buNone/>
            </a:pPr>
            <a:r>
              <a:rPr lang="ar-SA" dirty="0">
                <a:latin typeface="Tahoma" panose="020B0604030504040204" pitchFamily="34" charset="0"/>
                <a:ea typeface="Tahoma" panose="020B0604030504040204" pitchFamily="34" charset="0"/>
                <a:cs typeface="Tahoma" panose="020B0604030504040204" pitchFamily="34" charset="0"/>
              </a:rPr>
              <a:t>وهذه التحولات على النحو التالي :</a:t>
            </a:r>
          </a:p>
        </p:txBody>
      </p:sp>
    </p:spTree>
    <p:extLst>
      <p:ext uri="{BB962C8B-B14F-4D97-AF65-F5344CB8AC3E}">
        <p14:creationId xmlns:p14="http://schemas.microsoft.com/office/powerpoint/2010/main" xmlns="" val="1799195560"/>
      </p:ext>
    </p:extLst>
  </p:cSld>
  <p:clrMapOvr>
    <a:masterClrMapping/>
  </p:clrMapOvr>
  <p:transition spd="med">
    <p:pull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351873"/>
            <a:ext cx="11582400" cy="1325563"/>
          </a:xfrm>
        </p:spPr>
        <p:txBody>
          <a:bodyPr>
            <a:normAutofit/>
          </a:bodyPr>
          <a:lstStyle/>
          <a:p>
            <a:r>
              <a:rPr lang="ar-SA" sz="4000" b="1" dirty="0">
                <a:solidFill>
                  <a:schemeClr val="accent4">
                    <a:lumMod val="75000"/>
                  </a:schemeClr>
                </a:solidFill>
                <a:latin typeface="Tahoma" panose="020B0604030504040204" pitchFamily="34" charset="0"/>
                <a:ea typeface="Tahoma" panose="020B0604030504040204" pitchFamily="34" charset="0"/>
                <a:cs typeface="Tahoma" panose="020B0604030504040204" pitchFamily="34" charset="0"/>
              </a:rPr>
              <a:t>أولاً: أصل النسيج السكاني لبلاد ما بين النهرين</a:t>
            </a:r>
          </a:p>
        </p:txBody>
      </p:sp>
      <p:sp>
        <p:nvSpPr>
          <p:cNvPr id="3" name="عنصر نائب للمحتوى 2"/>
          <p:cNvSpPr>
            <a:spLocks noGrp="1"/>
          </p:cNvSpPr>
          <p:nvPr>
            <p:ph idx="1"/>
          </p:nvPr>
        </p:nvSpPr>
        <p:spPr>
          <a:xfrm>
            <a:off x="153228" y="2042836"/>
            <a:ext cx="11753022" cy="4351338"/>
          </a:xfrm>
        </p:spPr>
        <p:txBody>
          <a:bodyPr/>
          <a:lstStyle/>
          <a:p>
            <a:pPr marL="0" indent="0" algn="ctr">
              <a:buNone/>
            </a:pPr>
            <a:r>
              <a:rPr lang="ar-SA" dirty="0">
                <a:latin typeface="Tahoma" panose="020B0604030504040204" pitchFamily="34" charset="0"/>
                <a:ea typeface="Tahoma" panose="020B0604030504040204" pitchFamily="34" charset="0"/>
                <a:cs typeface="Tahoma" panose="020B0604030504040204" pitchFamily="34" charset="0"/>
              </a:rPr>
              <a:t>يرجع أصل السكان في هذه المنطقة إلى جنسين، هما : </a:t>
            </a:r>
          </a:p>
          <a:p>
            <a:pPr marL="0" indent="0" algn="ctr">
              <a:buNone/>
            </a:pPr>
            <a:endParaRPr lang="ar-SA" dirty="0">
              <a:latin typeface="Tahoma" panose="020B0604030504040204" pitchFamily="34" charset="0"/>
              <a:ea typeface="Tahoma" panose="020B0604030504040204" pitchFamily="34" charset="0"/>
              <a:cs typeface="Tahoma" panose="020B0604030504040204" pitchFamily="34" charset="0"/>
            </a:endParaRPr>
          </a:p>
          <a:p>
            <a:pPr marL="514350" indent="-514350" algn="ctr">
              <a:buAutoNum type="arabicParenR"/>
            </a:pPr>
            <a:r>
              <a:rPr lang="ar-SA" u="sng" dirty="0">
                <a:solidFill>
                  <a:srgbClr val="0070C0"/>
                </a:solidFill>
                <a:latin typeface="Tahoma" panose="020B0604030504040204" pitchFamily="34" charset="0"/>
                <a:ea typeface="Tahoma" panose="020B0604030504040204" pitchFamily="34" charset="0"/>
                <a:cs typeface="Tahoma" panose="020B0604030504040204" pitchFamily="34" charset="0"/>
              </a:rPr>
              <a:t>جنس السومريون</a:t>
            </a:r>
            <a:r>
              <a:rPr lang="ar-SA" dirty="0">
                <a:latin typeface="Tahoma" panose="020B0604030504040204" pitchFamily="34" charset="0"/>
                <a:ea typeface="Tahoma" panose="020B0604030504040204" pitchFamily="34" charset="0"/>
                <a:cs typeface="Tahoma" panose="020B0604030504040204" pitchFamily="34" charset="0"/>
              </a:rPr>
              <a:t> : وهم سكان </a:t>
            </a:r>
            <a:r>
              <a:rPr lang="ar-SA" dirty="0">
                <a:solidFill>
                  <a:srgbClr val="FF0000"/>
                </a:solidFill>
                <a:latin typeface="Tahoma" panose="020B0604030504040204" pitchFamily="34" charset="0"/>
                <a:ea typeface="Tahoma" panose="020B0604030504040204" pitchFamily="34" charset="0"/>
                <a:cs typeface="Tahoma" panose="020B0604030504040204" pitchFamily="34" charset="0"/>
              </a:rPr>
              <a:t>وسط و جنوب </a:t>
            </a:r>
            <a:r>
              <a:rPr lang="ar-SA" dirty="0">
                <a:latin typeface="Tahoma" panose="020B0604030504040204" pitchFamily="34" charset="0"/>
                <a:ea typeface="Tahoma" panose="020B0604030504040204" pitchFamily="34" charset="0"/>
                <a:cs typeface="Tahoma" panose="020B0604030504040204" pitchFamily="34" charset="0"/>
              </a:rPr>
              <a:t>بلاد ما بين النهرين، ولا يعلم</a:t>
            </a:r>
          </a:p>
          <a:p>
            <a:pPr marL="0" indent="0" algn="ctr">
              <a:buNone/>
            </a:pPr>
            <a:r>
              <a:rPr lang="ar-SA" dirty="0">
                <a:latin typeface="Tahoma" panose="020B0604030504040204" pitchFamily="34" charset="0"/>
                <a:ea typeface="Tahoma" panose="020B0604030504040204" pitchFamily="34" charset="0"/>
                <a:cs typeface="Tahoma" panose="020B0604030504040204" pitchFamily="34" charset="0"/>
              </a:rPr>
              <a:t>أصل هذا الجنس.</a:t>
            </a:r>
          </a:p>
          <a:p>
            <a:pPr marL="0" indent="0" algn="ctr">
              <a:buNone/>
            </a:pPr>
            <a:endParaRPr lang="ar-SA" dirty="0">
              <a:latin typeface="Tahoma" panose="020B0604030504040204" pitchFamily="34" charset="0"/>
              <a:ea typeface="Tahoma" panose="020B0604030504040204" pitchFamily="34" charset="0"/>
              <a:cs typeface="Tahoma" panose="020B0604030504040204" pitchFamily="34" charset="0"/>
            </a:endParaRPr>
          </a:p>
          <a:p>
            <a:pPr marL="0" indent="0" algn="ctr">
              <a:buNone/>
            </a:pPr>
            <a:r>
              <a:rPr lang="ar-SA" u="sng" dirty="0">
                <a:solidFill>
                  <a:srgbClr val="0070C0"/>
                </a:solidFill>
                <a:latin typeface="Tahoma" panose="020B0604030504040204" pitchFamily="34" charset="0"/>
                <a:ea typeface="Tahoma" panose="020B0604030504040204" pitchFamily="34" charset="0"/>
                <a:cs typeface="Tahoma" panose="020B0604030504040204" pitchFamily="34" charset="0"/>
              </a:rPr>
              <a:t>2) جنس </a:t>
            </a:r>
            <a:r>
              <a:rPr lang="ar-SA" u="sng" dirty="0" err="1">
                <a:solidFill>
                  <a:srgbClr val="0070C0"/>
                </a:solidFill>
                <a:latin typeface="Tahoma" panose="020B0604030504040204" pitchFamily="34" charset="0"/>
                <a:ea typeface="Tahoma" panose="020B0604030504040204" pitchFamily="34" charset="0"/>
                <a:cs typeface="Tahoma" panose="020B0604030504040204" pitchFamily="34" charset="0"/>
              </a:rPr>
              <a:t>الأكديون</a:t>
            </a:r>
            <a:r>
              <a:rPr lang="ar-SA" dirty="0">
                <a:latin typeface="Tahoma" panose="020B0604030504040204" pitchFamily="34" charset="0"/>
                <a:ea typeface="Tahoma" panose="020B0604030504040204" pitchFamily="34" charset="0"/>
                <a:cs typeface="Tahoma" panose="020B0604030504040204" pitchFamily="34" charset="0"/>
              </a:rPr>
              <a:t>: وهم سكان </a:t>
            </a:r>
            <a:r>
              <a:rPr lang="ar-SA" dirty="0">
                <a:solidFill>
                  <a:srgbClr val="FF0000"/>
                </a:solidFill>
                <a:latin typeface="Tahoma" panose="020B0604030504040204" pitchFamily="34" charset="0"/>
                <a:ea typeface="Tahoma" panose="020B0604030504040204" pitchFamily="34" charset="0"/>
                <a:cs typeface="Tahoma" panose="020B0604030504040204" pitchFamily="34" charset="0"/>
              </a:rPr>
              <a:t>شمال</a:t>
            </a:r>
            <a:r>
              <a:rPr lang="ar-SA" dirty="0">
                <a:latin typeface="Tahoma" panose="020B0604030504040204" pitchFamily="34" charset="0"/>
                <a:ea typeface="Tahoma" panose="020B0604030504040204" pitchFamily="34" charset="0"/>
                <a:cs typeface="Tahoma" panose="020B0604030504040204" pitchFamily="34" charset="0"/>
              </a:rPr>
              <a:t> بلاد ما بين النهرين، وأصل هذا الجنس</a:t>
            </a:r>
          </a:p>
          <a:p>
            <a:pPr marL="0" indent="0" algn="ctr">
              <a:buNone/>
            </a:pPr>
            <a:r>
              <a:rPr lang="ar-SA" dirty="0">
                <a:latin typeface="Tahoma" panose="020B0604030504040204" pitchFamily="34" charset="0"/>
                <a:ea typeface="Tahoma" panose="020B0604030504040204" pitchFamily="34" charset="0"/>
                <a:cs typeface="Tahoma" panose="020B0604030504040204" pitchFamily="34" charset="0"/>
              </a:rPr>
              <a:t>يعود إلى </a:t>
            </a:r>
            <a:r>
              <a:rPr lang="ar-SA" dirty="0">
                <a:solidFill>
                  <a:srgbClr val="FF0000"/>
                </a:solidFill>
                <a:latin typeface="Tahoma" panose="020B0604030504040204" pitchFamily="34" charset="0"/>
                <a:ea typeface="Tahoma" panose="020B0604030504040204" pitchFamily="34" charset="0"/>
                <a:cs typeface="Tahoma" panose="020B0604030504040204" pitchFamily="34" charset="0"/>
              </a:rPr>
              <a:t>الجزيرة العربية</a:t>
            </a:r>
            <a:r>
              <a:rPr lang="ar-SA" dirty="0">
                <a:latin typeface="Tahoma" panose="020B0604030504040204" pitchFamily="34" charset="0"/>
                <a:ea typeface="Tahoma" panose="020B0604030504040204" pitchFamily="34" charset="0"/>
                <a:cs typeface="Tahoma" panose="020B0604030504040204" pitchFamily="34" charset="0"/>
              </a:rPr>
              <a:t>، ويطلق عليهم </a:t>
            </a:r>
            <a:r>
              <a:rPr lang="ar-SA" dirty="0">
                <a:solidFill>
                  <a:srgbClr val="FF0000"/>
                </a:solidFill>
                <a:latin typeface="Tahoma" panose="020B0604030504040204" pitchFamily="34" charset="0"/>
                <a:ea typeface="Tahoma" panose="020B0604030504040204" pitchFamily="34" charset="0"/>
                <a:cs typeface="Tahoma" panose="020B0604030504040204" pitchFamily="34" charset="0"/>
              </a:rPr>
              <a:t>"الساميون" </a:t>
            </a:r>
            <a:r>
              <a:rPr lang="ar-SA" dirty="0">
                <a:latin typeface="Tahoma" panose="020B0604030504040204" pitchFamily="34" charset="0"/>
                <a:ea typeface="Tahoma" panose="020B0604030504040204" pitchFamily="34" charset="0"/>
                <a:cs typeface="Tahoma" panose="020B0604030504040204" pitchFamily="34" charset="0"/>
              </a:rPr>
              <a:t>؛ لأنهم من أصل سامي. </a:t>
            </a:r>
          </a:p>
        </p:txBody>
      </p:sp>
    </p:spTree>
    <p:extLst>
      <p:ext uri="{BB962C8B-B14F-4D97-AF65-F5344CB8AC3E}">
        <p14:creationId xmlns:p14="http://schemas.microsoft.com/office/powerpoint/2010/main" xmlns="" val="4268691856"/>
      </p:ext>
    </p:extLst>
  </p:cSld>
  <p:clrMapOvr>
    <a:masterClrMapping/>
  </p:clrMapOvr>
  <p:transition spd="med">
    <p:pull dir="r"/>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29000"/>
            <a:lum/>
          </a:blip>
          <a:srcRect/>
          <a:stretch>
            <a:fillRect/>
          </a:stretch>
        </a:blip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51453" y="2276199"/>
            <a:ext cx="10515600" cy="4351338"/>
          </a:xfrm>
        </p:spPr>
        <p:txBody>
          <a:bodyPr/>
          <a:lstStyle/>
          <a:p>
            <a:pPr marL="0" indent="0" algn="ctr">
              <a:buNone/>
            </a:pPr>
            <a:r>
              <a:rPr lang="ar-SA" dirty="0">
                <a:latin typeface="Tahoma" panose="020B0604030504040204" pitchFamily="34" charset="0"/>
                <a:ea typeface="Tahoma" panose="020B0604030504040204" pitchFamily="34" charset="0"/>
                <a:cs typeface="Tahoma" panose="020B0604030504040204" pitchFamily="34" charset="0"/>
              </a:rPr>
              <a:t>أسست هذه الدولة في </a:t>
            </a:r>
            <a:r>
              <a:rPr lang="ar-SA" dirty="0">
                <a:solidFill>
                  <a:srgbClr val="FF0000"/>
                </a:solidFill>
                <a:latin typeface="Tahoma" panose="020B0604030504040204" pitchFamily="34" charset="0"/>
                <a:ea typeface="Tahoma" panose="020B0604030504040204" pitchFamily="34" charset="0"/>
                <a:cs typeface="Tahoma" panose="020B0604030504040204" pitchFamily="34" charset="0"/>
              </a:rPr>
              <a:t>الجزء الجنوبي </a:t>
            </a:r>
            <a:r>
              <a:rPr lang="ar-SA" dirty="0">
                <a:latin typeface="Tahoma" panose="020B0604030504040204" pitchFamily="34" charset="0"/>
                <a:ea typeface="Tahoma" panose="020B0604030504040204" pitchFamily="34" charset="0"/>
                <a:cs typeface="Tahoma" panose="020B0604030504040204" pitchFamily="34" charset="0"/>
              </a:rPr>
              <a:t>من بلاد ما بين النهرين ، بمعرفة </a:t>
            </a:r>
            <a:r>
              <a:rPr lang="ar-SA" dirty="0">
                <a:solidFill>
                  <a:srgbClr val="FF0000"/>
                </a:solidFill>
                <a:latin typeface="Tahoma" panose="020B0604030504040204" pitchFamily="34" charset="0"/>
                <a:ea typeface="Tahoma" panose="020B0604030504040204" pitchFamily="34" charset="0"/>
                <a:cs typeface="Tahoma" panose="020B0604030504040204" pitchFamily="34" charset="0"/>
              </a:rPr>
              <a:t>القبائل السومرية </a:t>
            </a:r>
            <a:r>
              <a:rPr lang="ar-SA" dirty="0">
                <a:latin typeface="Tahoma" panose="020B0604030504040204" pitchFamily="34" charset="0"/>
                <a:ea typeface="Tahoma" panose="020B0604030504040204" pitchFamily="34" charset="0"/>
                <a:cs typeface="Tahoma" panose="020B0604030504040204" pitchFamily="34" charset="0"/>
              </a:rPr>
              <a:t>التي كانت تقطن هذا الإقليم.</a:t>
            </a:r>
          </a:p>
          <a:p>
            <a:pPr marL="0" indent="0" algn="ctr">
              <a:buNone/>
            </a:pPr>
            <a:endParaRPr lang="ar-SA" dirty="0">
              <a:latin typeface="Tahoma" panose="020B0604030504040204" pitchFamily="34" charset="0"/>
              <a:ea typeface="Tahoma" panose="020B0604030504040204" pitchFamily="34" charset="0"/>
              <a:cs typeface="Tahoma" panose="020B0604030504040204" pitchFamily="34" charset="0"/>
            </a:endParaRPr>
          </a:p>
          <a:p>
            <a:pPr marL="0" indent="0" algn="ctr">
              <a:buNone/>
            </a:pPr>
            <a:r>
              <a:rPr lang="ar-SA" dirty="0">
                <a:latin typeface="Tahoma" panose="020B0604030504040204" pitchFamily="34" charset="0"/>
                <a:ea typeface="Tahoma" panose="020B0604030504040204" pitchFamily="34" charset="0"/>
                <a:cs typeface="Tahoma" panose="020B0604030504040204" pitchFamily="34" charset="0"/>
              </a:rPr>
              <a:t>وتعد هذه الدولة </a:t>
            </a:r>
            <a:r>
              <a:rPr lang="ar-SA" dirty="0">
                <a:solidFill>
                  <a:srgbClr val="FF0000"/>
                </a:solidFill>
                <a:latin typeface="Tahoma" panose="020B0604030504040204" pitchFamily="34" charset="0"/>
                <a:ea typeface="Tahoma" panose="020B0604030504040204" pitchFamily="34" charset="0"/>
                <a:cs typeface="Tahoma" panose="020B0604030504040204" pitchFamily="34" charset="0"/>
              </a:rPr>
              <a:t>أول دولة </a:t>
            </a:r>
            <a:r>
              <a:rPr lang="ar-SA" dirty="0">
                <a:latin typeface="Tahoma" panose="020B0604030504040204" pitchFamily="34" charset="0"/>
                <a:ea typeface="Tahoma" panose="020B0604030504040204" pitchFamily="34" charset="0"/>
                <a:cs typeface="Tahoma" panose="020B0604030504040204" pitchFamily="34" charset="0"/>
              </a:rPr>
              <a:t>من دويلات المدن السومرية ، وقد تحولت فيما بعد إلى دولة مركزية.</a:t>
            </a:r>
          </a:p>
          <a:p>
            <a:pPr marL="0" indent="0" algn="ctr">
              <a:buNone/>
            </a:pPr>
            <a:r>
              <a:rPr lang="ar-SA" dirty="0">
                <a:latin typeface="Tahoma" panose="020B0604030504040204" pitchFamily="34" charset="0"/>
                <a:ea typeface="Tahoma" panose="020B0604030504040204" pitchFamily="34" charset="0"/>
                <a:cs typeface="Tahoma" panose="020B0604030504040204" pitchFamily="34" charset="0"/>
              </a:rPr>
              <a:t>ومن أشهر ملوك هذه الدولة الملك </a:t>
            </a:r>
            <a:r>
              <a:rPr lang="ar-SA" dirty="0">
                <a:solidFill>
                  <a:srgbClr val="FF0000"/>
                </a:solidFill>
                <a:latin typeface="Tahoma" panose="020B0604030504040204" pitchFamily="34" charset="0"/>
                <a:ea typeface="Tahoma" panose="020B0604030504040204" pitchFamily="34" charset="0"/>
                <a:cs typeface="Tahoma" panose="020B0604030504040204" pitchFamily="34" charset="0"/>
              </a:rPr>
              <a:t>(</a:t>
            </a:r>
            <a:r>
              <a:rPr lang="ar-SA" dirty="0" err="1">
                <a:solidFill>
                  <a:srgbClr val="FF0000"/>
                </a:solidFill>
                <a:latin typeface="Tahoma" panose="020B0604030504040204" pitchFamily="34" charset="0"/>
                <a:ea typeface="Tahoma" panose="020B0604030504040204" pitchFamily="34" charset="0"/>
                <a:cs typeface="Tahoma" panose="020B0604030504040204" pitchFamily="34" charset="0"/>
              </a:rPr>
              <a:t>لوكال</a:t>
            </a:r>
            <a:r>
              <a:rPr lang="ar-SA" dirty="0">
                <a:solidFill>
                  <a:srgbClr val="FF0000"/>
                </a:solidFill>
                <a:latin typeface="Tahoma" panose="020B0604030504040204" pitchFamily="34" charset="0"/>
                <a:ea typeface="Tahoma" panose="020B0604030504040204" pitchFamily="34" charset="0"/>
                <a:cs typeface="Tahoma" panose="020B0604030504040204" pitchFamily="34" charset="0"/>
              </a:rPr>
              <a:t> </a:t>
            </a:r>
            <a:r>
              <a:rPr lang="ar-SA" dirty="0" err="1">
                <a:solidFill>
                  <a:srgbClr val="FF0000"/>
                </a:solidFill>
                <a:latin typeface="Tahoma" panose="020B0604030504040204" pitchFamily="34" charset="0"/>
                <a:ea typeface="Tahoma" panose="020B0604030504040204" pitchFamily="34" charset="0"/>
                <a:cs typeface="Tahoma" panose="020B0604030504040204" pitchFamily="34" charset="0"/>
              </a:rPr>
              <a:t>زاكيري</a:t>
            </a:r>
            <a:r>
              <a:rPr lang="ar-SA" dirty="0">
                <a:solidFill>
                  <a:srgbClr val="FF0000"/>
                </a:solidFill>
                <a:latin typeface="Tahoma" panose="020B0604030504040204" pitchFamily="34" charset="0"/>
                <a:ea typeface="Tahoma" panose="020B0604030504040204" pitchFamily="34" charset="0"/>
                <a:cs typeface="Tahoma" panose="020B0604030504040204" pitchFamily="34" charset="0"/>
              </a:rPr>
              <a:t>) </a:t>
            </a:r>
            <a:r>
              <a:rPr lang="ar-SA" dirty="0">
                <a:latin typeface="Tahoma" panose="020B0604030504040204" pitchFamily="34" charset="0"/>
                <a:ea typeface="Tahoma" panose="020B0604030504040204" pitchFamily="34" charset="0"/>
                <a:cs typeface="Tahoma" panose="020B0604030504040204" pitchFamily="34" charset="0"/>
              </a:rPr>
              <a:t>والملك </a:t>
            </a:r>
            <a:r>
              <a:rPr lang="ar-SA" dirty="0">
                <a:solidFill>
                  <a:srgbClr val="FF0000"/>
                </a:solidFill>
                <a:latin typeface="Tahoma" panose="020B0604030504040204" pitchFamily="34" charset="0"/>
                <a:ea typeface="Tahoma" panose="020B0604030504040204" pitchFamily="34" charset="0"/>
                <a:cs typeface="Tahoma" panose="020B0604030504040204" pitchFamily="34" charset="0"/>
              </a:rPr>
              <a:t>(</a:t>
            </a:r>
            <a:r>
              <a:rPr lang="ar-SA" dirty="0" err="1">
                <a:solidFill>
                  <a:srgbClr val="FF0000"/>
                </a:solidFill>
                <a:latin typeface="Tahoma" panose="020B0604030504040204" pitchFamily="34" charset="0"/>
                <a:ea typeface="Tahoma" panose="020B0604030504040204" pitchFamily="34" charset="0"/>
                <a:cs typeface="Tahoma" panose="020B0604030504040204" pitchFamily="34" charset="0"/>
              </a:rPr>
              <a:t>أوركاجينا</a:t>
            </a:r>
            <a:r>
              <a:rPr lang="ar-SA" dirty="0">
                <a:solidFill>
                  <a:srgbClr val="FF0000"/>
                </a:solidFill>
                <a:latin typeface="Tahoma" panose="020B0604030504040204" pitchFamily="34" charset="0"/>
                <a:ea typeface="Tahoma" panose="020B0604030504040204" pitchFamily="34" charset="0"/>
                <a:cs typeface="Tahoma" panose="020B0604030504040204" pitchFamily="34" charset="0"/>
              </a:rPr>
              <a:t>).</a:t>
            </a:r>
          </a:p>
        </p:txBody>
      </p:sp>
      <p:sp>
        <p:nvSpPr>
          <p:cNvPr id="4" name="عنوان 1"/>
          <p:cNvSpPr>
            <a:spLocks noGrp="1"/>
          </p:cNvSpPr>
          <p:nvPr>
            <p:ph type="title"/>
          </p:nvPr>
        </p:nvSpPr>
        <p:spPr>
          <a:xfrm>
            <a:off x="-2067339" y="510898"/>
            <a:ext cx="11529391" cy="1325563"/>
          </a:xfrm>
        </p:spPr>
        <p:txBody>
          <a:bodyPr>
            <a:normAutofit/>
          </a:bodyPr>
          <a:lstStyle/>
          <a:p>
            <a:r>
              <a:rPr lang="ar-SA" sz="4000" b="1" dirty="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rPr>
              <a:t>ثانياً: الدولة السومرية الأولى</a:t>
            </a:r>
          </a:p>
        </p:txBody>
      </p:sp>
    </p:spTree>
    <p:extLst>
      <p:ext uri="{BB962C8B-B14F-4D97-AF65-F5344CB8AC3E}">
        <p14:creationId xmlns:p14="http://schemas.microsoft.com/office/powerpoint/2010/main" xmlns="" val="1283581569"/>
      </p:ext>
    </p:extLst>
  </p:cSld>
  <p:clrMapOvr>
    <a:masterClrMapping/>
  </p:clrMapOvr>
  <p:transition spd="med">
    <p:pull dir="r"/>
  </p:transition>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الأساس">
  <a:themeElements>
    <a:clrScheme name="الأساس">
      <a:dk1>
        <a:sysClr val="windowText" lastClr="000000"/>
      </a:dk1>
      <a:lt1>
        <a:sysClr val="window" lastClr="FFFFFF"/>
      </a:lt1>
      <a:dk2>
        <a:srgbClr val="505046"/>
      </a:dk2>
      <a:lt2>
        <a:srgbClr val="EEECE1"/>
      </a:lt2>
      <a:accent1>
        <a:srgbClr val="DF5327"/>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الأساس">
      <a:maj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الأساس">
      <a:fillStyleLst>
        <a:solidFill>
          <a:schemeClr val="phClr"/>
        </a:solidFill>
        <a:solidFill>
          <a:schemeClr val="phClr">
            <a:tint val="63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 xmlns:thm15="http://schemas.microsoft.com/office/thememl/2012/main" name="Basis" id="{5665723A-49BA-4B57-8411-A56F8F207965}" vid="{446C221D-F63F-4DD8-B509-CFE168687BF2}"/>
    </a:ext>
  </a:extLst>
</a:theme>
</file>

<file path=docProps/app.xml><?xml version="1.0" encoding="utf-8"?>
<Properties xmlns="http://schemas.openxmlformats.org/officeDocument/2006/extended-properties" xmlns:vt="http://schemas.openxmlformats.org/officeDocument/2006/docPropsVTypes">
  <Template>TM03457444[[fn=أساس]]</Template>
  <TotalTime>1345</TotalTime>
  <Words>3177</Words>
  <Application>Microsoft Office PowerPoint</Application>
  <PresentationFormat>Custom</PresentationFormat>
  <Paragraphs>197</Paragraphs>
  <Slides>45</Slides>
  <Notes>0</Notes>
  <HiddenSlides>0</HiddenSlides>
  <MMClips>0</MMClips>
  <ScaleCrop>false</ScaleCrop>
  <HeadingPairs>
    <vt:vector size="4" baseType="variant">
      <vt:variant>
        <vt:lpstr>Theme</vt:lpstr>
      </vt:variant>
      <vt:variant>
        <vt:i4>2</vt:i4>
      </vt:variant>
      <vt:variant>
        <vt:lpstr>Slide Titles</vt:lpstr>
      </vt:variant>
      <vt:variant>
        <vt:i4>45</vt:i4>
      </vt:variant>
    </vt:vector>
  </HeadingPairs>
  <TitlesOfParts>
    <vt:vector size="47" baseType="lpstr">
      <vt:lpstr>نسق Office</vt:lpstr>
      <vt:lpstr>الأساس</vt:lpstr>
      <vt:lpstr>تاريخ القانون</vt:lpstr>
      <vt:lpstr>Slide 2</vt:lpstr>
      <vt:lpstr>Slide 3</vt:lpstr>
      <vt:lpstr>النظم القانونية في بلاد ما بين النهرين</vt:lpstr>
      <vt:lpstr>Slide 5</vt:lpstr>
      <vt:lpstr>ظروف المجتمع في بلاد ما بين النهرين</vt:lpstr>
      <vt:lpstr>المطلب الأول: تطور النظام السياسي في بلاد ما بين النهرين</vt:lpstr>
      <vt:lpstr>أولاً: أصل النسيج السكاني لبلاد ما بين النهرين</vt:lpstr>
      <vt:lpstr>ثانياً: الدولة السومرية الأولى</vt:lpstr>
      <vt:lpstr>ثالثاً: الدولة الأكدية</vt:lpstr>
      <vt:lpstr>رابعاً: الدولة الكوتية</vt:lpstr>
      <vt:lpstr>خامساً: الدولة السومرية الثانية (سومر آكاد)</vt:lpstr>
      <vt:lpstr>سادساً: الدولة البابلية الأولى (حكم الأموريون)</vt:lpstr>
      <vt:lpstr>Slide 14</vt:lpstr>
      <vt:lpstr>سابعاً: الاحتلال الحيثي والكاشي </vt:lpstr>
      <vt:lpstr>ثامناً: الدولة الأشورية</vt:lpstr>
      <vt:lpstr>تاسعاً: الدولة البابلية الثانية</vt:lpstr>
      <vt:lpstr>المطلب الثاني: الظروف الاجتماعية والدينية والاقتصادية في بلاد ما بين النهرين</vt:lpstr>
      <vt:lpstr>Slide 19</vt:lpstr>
      <vt:lpstr>1) الطبقة العليا:</vt:lpstr>
      <vt:lpstr>2) طبقة الأحرار:</vt:lpstr>
      <vt:lpstr>3) الطبقة الوسطى (الموشكينو):</vt:lpstr>
      <vt:lpstr>طبقة الأرقاء: احتلت طبقة الرقيق قاع الهرم الاجتماعي في العراق القديم وعلى الرغم من أنه كان ينظر اليهم في كافة الحضارات القديمة ومنها القانون العراقي القديم قد اعترف لهم اعتبارا من عهد الملك حمورابي بالوجود الاجتماعي واعتبرهم طبقة اجتماعية لا يمكن الاستغناء عنها في المجتمع.</vt:lpstr>
      <vt:lpstr>أسباب الرق لدى العراقيين القدماء:</vt:lpstr>
      <vt:lpstr>Slide 25</vt:lpstr>
      <vt:lpstr>Slide 26</vt:lpstr>
      <vt:lpstr>Slide 27</vt:lpstr>
      <vt:lpstr>Slide 28</vt:lpstr>
      <vt:lpstr>Slide 29</vt:lpstr>
      <vt:lpstr>Slide 30</vt:lpstr>
      <vt:lpstr>Slide 31</vt:lpstr>
      <vt:lpstr>Slide 32</vt:lpstr>
      <vt:lpstr>Slide 33</vt:lpstr>
      <vt:lpstr>أولا:العرف</vt:lpstr>
      <vt:lpstr>Slide 35</vt:lpstr>
      <vt:lpstr>Slide 36</vt:lpstr>
      <vt:lpstr>ثانيا: الأحكام القضائية:</vt:lpstr>
      <vt:lpstr>Slide 38</vt:lpstr>
      <vt:lpstr>Slide 39</vt:lpstr>
      <vt:lpstr>Slide 40</vt:lpstr>
      <vt:lpstr>Slide 41</vt:lpstr>
      <vt:lpstr>Slide 42</vt:lpstr>
      <vt:lpstr>Slide 43</vt:lpstr>
      <vt:lpstr>Slide 44</vt:lpstr>
      <vt:lpstr>Slide 45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تاريخ القانون</dc:title>
  <dc:creator>Arwa</dc:creator>
  <cp:lastModifiedBy>eman</cp:lastModifiedBy>
  <cp:revision>49</cp:revision>
  <dcterms:created xsi:type="dcterms:W3CDTF">2016-09-30T16:22:33Z</dcterms:created>
  <dcterms:modified xsi:type="dcterms:W3CDTF">2016-11-26T00:34:24Z</dcterms:modified>
</cp:coreProperties>
</file>