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9"/>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AC773E0-A41C-4FDB-8D7A-664B5FF07F83}" type="datetimeFigureOut">
              <a:rPr lang="en-US" smtClean="0"/>
              <a:pPr/>
              <a:t>9/28/2016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B9B7DD5-A0C6-4AE0-A857-4BBBBC30D94A}"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39CFD644-BC88-4E61-873E-84B5317DCAE7}" type="datetime1">
              <a:rPr lang="en-US" smtClean="0"/>
              <a:pPr/>
              <a:t>9/28/2016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1581439-DC69-45E3-854D-0A700A70D326}" type="datetime1">
              <a:rPr lang="en-US" smtClean="0"/>
              <a:pPr/>
              <a:t>9/28/2016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8ACD3D7-1434-43F9-8EDB-C59F3578EC2D}" type="datetime1">
              <a:rPr lang="en-US" smtClean="0"/>
              <a:pPr/>
              <a:t>9/28/2016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0375266-5CCE-4FC0-8301-2E266D1B8800}" type="datetime1">
              <a:rPr lang="en-US" smtClean="0"/>
              <a:pPr/>
              <a:t>9/28/2016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B7A6538-9509-421D-BF74-DA7A505709FD}" type="datetime1">
              <a:rPr lang="en-US" smtClean="0"/>
              <a:pPr/>
              <a:t>9/28/2016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9AF538F9-3E01-4418-ABAA-C3FE00A7E72D}" type="datetime1">
              <a:rPr lang="en-US" smtClean="0"/>
              <a:pPr/>
              <a:t>9/28/2016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0E77273-462E-4DDB-B27B-0E9B8E4251FA}" type="datetime1">
              <a:rPr lang="en-US" smtClean="0"/>
              <a:pPr/>
              <a:t>9/28/2016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4A3F192-75EA-4861-9D87-06F789FA330B}" type="datetime1">
              <a:rPr lang="en-US" smtClean="0"/>
              <a:pPr/>
              <a:t>9/28/2016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888E61F-BE86-4A63-A328-9146C052503C}" type="datetime1">
              <a:rPr lang="en-US" smtClean="0"/>
              <a:pPr/>
              <a:t>9/28/2016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56D68FF-7C65-496A-B7BA-F7F16898ECD9}" type="datetime1">
              <a:rPr lang="en-US" smtClean="0"/>
              <a:pPr/>
              <a:t>9/28/2016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C790F81-76D2-4ED5-92DF-3FE893DA20D8}" type="datetime1">
              <a:rPr lang="en-US" smtClean="0"/>
              <a:pPr/>
              <a:t>9/28/2016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11162"/>
          </a:xfrm>
        </p:spPr>
        <p:txBody>
          <a:bodyPr>
            <a:normAutofit fontScale="90000"/>
          </a:bodyPr>
          <a:lstStyle/>
          <a:p>
            <a:r>
              <a:rPr lang="ar-SA" dirty="0" smtClean="0"/>
              <a:t>معلوات اولية </a:t>
            </a:r>
            <a:endParaRPr lang="en-US" dirty="0"/>
          </a:p>
        </p:txBody>
      </p:sp>
      <p:sp>
        <p:nvSpPr>
          <p:cNvPr id="3" name="Content Placeholder 2"/>
          <p:cNvSpPr>
            <a:spLocks noGrp="1"/>
          </p:cNvSpPr>
          <p:nvPr>
            <p:ph idx="1"/>
          </p:nvPr>
        </p:nvSpPr>
        <p:spPr>
          <a:xfrm>
            <a:off x="457200" y="838200"/>
            <a:ext cx="8229600" cy="5287963"/>
          </a:xfrm>
        </p:spPr>
        <p:txBody>
          <a:bodyPr>
            <a:normAutofit fontScale="55000" lnSpcReduction="20000"/>
          </a:bodyPr>
          <a:lstStyle/>
          <a:p>
            <a:pPr algn="r">
              <a:buNone/>
            </a:pPr>
            <a:endParaRPr lang="ar-SA" b="1" dirty="0" smtClean="0"/>
          </a:p>
          <a:p>
            <a:pPr algn="r">
              <a:buNone/>
            </a:pPr>
            <a:r>
              <a:rPr lang="ar-SA" b="1" dirty="0" smtClean="0">
                <a:solidFill>
                  <a:schemeClr val="accent2">
                    <a:lumMod val="75000"/>
                  </a:schemeClr>
                </a:solidFill>
              </a:rPr>
              <a:t>الانسان بطبعه كائن اجتماعي يسعى للعيش في جماعة لاعتبارات :</a:t>
            </a:r>
          </a:p>
          <a:p>
            <a:pPr algn="r">
              <a:buNone/>
            </a:pPr>
            <a:r>
              <a:rPr lang="ar-SA" b="1" dirty="0" smtClean="0">
                <a:solidFill>
                  <a:srgbClr val="00B050"/>
                </a:solidFill>
              </a:rPr>
              <a:t>1-العيش في جماعة يجلب له فوائد ومنافع عديدة كالحصول على احتياجاته.</a:t>
            </a:r>
          </a:p>
          <a:p>
            <a:pPr algn="r">
              <a:buNone/>
            </a:pPr>
            <a:r>
              <a:rPr lang="ar-SA" b="1" dirty="0" smtClean="0">
                <a:solidFill>
                  <a:srgbClr val="00B050"/>
                </a:solidFill>
              </a:rPr>
              <a:t>2-الاحساس بالامن والامان وتعزيز قيمته وتأمين نفسه ضد مخاطر الطبيعة.</a:t>
            </a:r>
          </a:p>
          <a:p>
            <a:pPr algn="r">
              <a:buNone/>
            </a:pPr>
            <a:r>
              <a:rPr lang="ar-SA" b="1" dirty="0" smtClean="0">
                <a:solidFill>
                  <a:srgbClr val="00B050"/>
                </a:solidFill>
              </a:rPr>
              <a:t>3-يهيء له فرص النمو والتكامل النفسي والفكري والمهني.</a:t>
            </a:r>
          </a:p>
          <a:p>
            <a:pPr algn="r">
              <a:buNone/>
            </a:pPr>
            <a:endParaRPr lang="ar-SA" b="1" dirty="0" smtClean="0"/>
          </a:p>
          <a:p>
            <a:pPr algn="r">
              <a:buNone/>
            </a:pPr>
            <a:r>
              <a:rPr lang="ar-SA" b="1" dirty="0" smtClean="0">
                <a:solidFill>
                  <a:schemeClr val="tx2">
                    <a:lumMod val="60000"/>
                    <a:lumOff val="40000"/>
                  </a:schemeClr>
                </a:solidFill>
              </a:rPr>
              <a:t>من اقوال الفيلسوف اليوناني ارسطو:</a:t>
            </a:r>
          </a:p>
          <a:p>
            <a:pPr algn="r">
              <a:buNone/>
            </a:pPr>
            <a:r>
              <a:rPr lang="ar-SA" b="1" dirty="0" smtClean="0">
                <a:solidFill>
                  <a:schemeClr val="accent2">
                    <a:lumMod val="75000"/>
                  </a:schemeClr>
                </a:solidFill>
              </a:rPr>
              <a:t>--(( الانسان لا يستطيع العيش الا في جماعة ، لان من يشعر بعدم احتياده للاخرين من اقرانه ؛ اما ان يكون رجلا فوق مستوى البشر ، او حيوانا وحشيا ))</a:t>
            </a:r>
          </a:p>
          <a:p>
            <a:pPr algn="r">
              <a:buNone/>
            </a:pPr>
            <a:r>
              <a:rPr lang="ar-SA" b="1" dirty="0" smtClean="0">
                <a:solidFill>
                  <a:schemeClr val="accent2">
                    <a:lumMod val="75000"/>
                  </a:schemeClr>
                </a:solidFill>
              </a:rPr>
              <a:t>--((الانسان حيوان مدني بطبعه ، يصدر سلوكه من ثلاث زوايا ؛ بوصف كونه فردا ، وكونه عضوا في اسرة ، </a:t>
            </a:r>
            <a:r>
              <a:rPr lang="ar-SA" b="1" dirty="0" smtClean="0"/>
              <a:t>وكونه مواطنا في دولة ))</a:t>
            </a:r>
          </a:p>
          <a:p>
            <a:pPr algn="r">
              <a:buNone/>
            </a:pPr>
            <a:endParaRPr lang="ar-SA" b="1" dirty="0" smtClean="0"/>
          </a:p>
          <a:p>
            <a:pPr algn="r">
              <a:buNone/>
            </a:pPr>
            <a:r>
              <a:rPr lang="ar-SA" b="1" dirty="0" smtClean="0">
                <a:solidFill>
                  <a:schemeClr val="tx2">
                    <a:lumMod val="60000"/>
                    <a:lumOff val="40000"/>
                  </a:schemeClr>
                </a:solidFill>
              </a:rPr>
              <a:t>ومن اقوال الفيلسوف الروماني شيشرون :</a:t>
            </a:r>
          </a:p>
          <a:p>
            <a:pPr algn="r">
              <a:buNone/>
            </a:pPr>
            <a:r>
              <a:rPr lang="ar-SA" b="1" dirty="0" smtClean="0">
                <a:solidFill>
                  <a:schemeClr val="accent2">
                    <a:lumMod val="75000"/>
                  </a:schemeClr>
                </a:solidFill>
              </a:rPr>
              <a:t>(( لو ان الالهة رفعت انسان في مكان بعيد عن منازل الناس وجعلت تحت امره كل ما يشتهي وحرمت عليه رؤية البشر وعدم مساكنة الناس ، لفضل الفقر بين قومه على نعيم لا يكلم فيه انسان  )) </a:t>
            </a:r>
          </a:p>
          <a:p>
            <a:pPr algn="r">
              <a:buNone/>
            </a:pPr>
            <a:endParaRPr lang="ar-SA" b="1" dirty="0" smtClean="0"/>
          </a:p>
          <a:p>
            <a:pPr algn="r">
              <a:buNone/>
            </a:pPr>
            <a:r>
              <a:rPr lang="ar-SA" b="1" dirty="0" smtClean="0">
                <a:solidFill>
                  <a:schemeClr val="tx2">
                    <a:lumMod val="60000"/>
                    <a:lumOff val="40000"/>
                  </a:schemeClr>
                </a:solidFill>
              </a:rPr>
              <a:t>ومما قاله ابن خلدون :</a:t>
            </a:r>
          </a:p>
          <a:p>
            <a:pPr algn="r">
              <a:buNone/>
            </a:pPr>
            <a:r>
              <a:rPr lang="ar-SA" b="1" dirty="0" smtClean="0">
                <a:solidFill>
                  <a:schemeClr val="accent2">
                    <a:lumMod val="75000"/>
                  </a:schemeClr>
                </a:solidFill>
              </a:rPr>
              <a:t>(( ان قدرة الانسان قاصرة على تحصيل حاجته من الغذاء ، فلا بد من اجتماع اكثر من فرد بهدف الحصول على الغذاء والدفاع عن النفس ولا بد من استعانة الفرد  بابناء جنسه ))</a:t>
            </a:r>
          </a:p>
        </p:txBody>
      </p:sp>
      <p:sp>
        <p:nvSpPr>
          <p:cNvPr id="4" name="Slide Number Placeholder 3"/>
          <p:cNvSpPr>
            <a:spLocks noGrp="1"/>
          </p:cNvSpPr>
          <p:nvPr>
            <p:ph type="sldNum" sz="quarter" idx="12"/>
          </p:nvPr>
        </p:nvSpPr>
        <p:spPr/>
        <p:txBody>
          <a:bodyPr/>
          <a:lstStyle/>
          <a:p>
            <a:fld id="{B6F15528-21DE-4FAA-801E-634DDDAF4B2B}" type="slidenum">
              <a:rPr lang="en-US" smtClean="0"/>
              <a:pPr/>
              <a:t>1</a:t>
            </a:fld>
            <a:endParaRPr lang="en-US"/>
          </a:p>
        </p:txBody>
      </p:sp>
      <p:sp>
        <p:nvSpPr>
          <p:cNvPr id="5" name="Date Placeholder 4"/>
          <p:cNvSpPr>
            <a:spLocks noGrp="1"/>
          </p:cNvSpPr>
          <p:nvPr>
            <p:ph type="dt" sz="half" idx="10"/>
          </p:nvPr>
        </p:nvSpPr>
        <p:spPr/>
        <p:txBody>
          <a:bodyPr/>
          <a:lstStyle/>
          <a:p>
            <a:fld id="{E0C375AA-1E5B-4318-911D-14AF898F6AF4}" type="datetime1">
              <a:rPr lang="en-US" smtClean="0"/>
              <a:pPr/>
              <a:t>9/28/2016</a:t>
            </a:fld>
            <a:endParaRPr 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334962"/>
          </a:xfrm>
        </p:spPr>
        <p:txBody>
          <a:bodyPr>
            <a:noAutofit/>
          </a:bodyPr>
          <a:lstStyle/>
          <a:p>
            <a:r>
              <a:rPr lang="ar-SA" sz="2800" b="1" dirty="0" smtClean="0"/>
              <a:t>مكانة وموقع تاريخ القانون من الدراسات القانونية </a:t>
            </a:r>
            <a:endParaRPr lang="en-US" sz="2800" b="1" dirty="0"/>
          </a:p>
        </p:txBody>
      </p:sp>
      <p:sp>
        <p:nvSpPr>
          <p:cNvPr id="3" name="Content Placeholder 2"/>
          <p:cNvSpPr>
            <a:spLocks noGrp="1"/>
          </p:cNvSpPr>
          <p:nvPr>
            <p:ph idx="1"/>
          </p:nvPr>
        </p:nvSpPr>
        <p:spPr>
          <a:xfrm>
            <a:off x="457200" y="685800"/>
            <a:ext cx="8229600" cy="5440363"/>
          </a:xfrm>
        </p:spPr>
        <p:txBody>
          <a:bodyPr>
            <a:normAutofit fontScale="85000" lnSpcReduction="20000"/>
          </a:bodyPr>
          <a:lstStyle/>
          <a:p>
            <a:pPr algn="r">
              <a:buNone/>
            </a:pPr>
            <a:r>
              <a:rPr lang="ar-SA" sz="2400" b="1" dirty="0" smtClean="0">
                <a:solidFill>
                  <a:schemeClr val="accent6">
                    <a:lumMod val="75000"/>
                  </a:schemeClr>
                </a:solidFill>
              </a:rPr>
              <a:t>الدراسات القانونية تتضمن ثلاثة اطر وهي :</a:t>
            </a:r>
          </a:p>
          <a:p>
            <a:pPr algn="r">
              <a:buNone/>
            </a:pPr>
            <a:r>
              <a:rPr lang="ar-SA" sz="2400" b="1" dirty="0" smtClean="0">
                <a:solidFill>
                  <a:srgbClr val="0070C0"/>
                </a:solidFill>
              </a:rPr>
              <a:t>الاطار الاول </a:t>
            </a:r>
            <a:r>
              <a:rPr lang="ar-SA" sz="2400" b="1" dirty="0" smtClean="0"/>
              <a:t>: </a:t>
            </a:r>
            <a:r>
              <a:rPr lang="ar-SA" sz="2400" b="1" dirty="0" smtClean="0">
                <a:solidFill>
                  <a:srgbClr val="00B050"/>
                </a:solidFill>
              </a:rPr>
              <a:t>دراسة القانون في ماضيه ويسمى (تاريخ  القانون ) </a:t>
            </a:r>
            <a:r>
              <a:rPr lang="ar-SA" sz="2400" b="1" dirty="0" smtClean="0">
                <a:solidFill>
                  <a:srgbClr val="C00000"/>
                </a:solidFill>
              </a:rPr>
              <a:t>ومن اهتماماته:</a:t>
            </a:r>
          </a:p>
          <a:p>
            <a:pPr algn="r">
              <a:buNone/>
            </a:pPr>
            <a:r>
              <a:rPr lang="ar-SA" sz="2400" b="1" dirty="0" smtClean="0"/>
              <a:t>1—</a:t>
            </a:r>
            <a:r>
              <a:rPr lang="ar-SA" sz="2400" b="1" dirty="0" smtClean="0">
                <a:solidFill>
                  <a:srgbClr val="7030A0"/>
                </a:solidFill>
              </a:rPr>
              <a:t>تعقب مصادر نشأة القاعدة القانونية ودور كل مصدر وترتيب المصادر من حيث الاهمية ، والتطورات الطارئة على القواعد القانونية في العصور المختلفة</a:t>
            </a:r>
            <a:r>
              <a:rPr lang="ar-SA" sz="2400" b="1" dirty="0" smtClean="0"/>
              <a:t>.</a:t>
            </a:r>
          </a:p>
          <a:p>
            <a:pPr algn="r">
              <a:buNone/>
            </a:pPr>
            <a:r>
              <a:rPr lang="ar-SA" sz="2400" b="1" dirty="0" smtClean="0"/>
              <a:t>2—</a:t>
            </a:r>
            <a:r>
              <a:rPr lang="ar-SA" sz="2400" b="1" dirty="0" smtClean="0">
                <a:solidFill>
                  <a:srgbClr val="C00000"/>
                </a:solidFill>
              </a:rPr>
              <a:t>تتبع النظم القانونية في اطوارها المختلفة واسباب نشأتها واسباب تطورها من عوامل دينية واجتماعية وسياسية واقتصادية ، وتحديد وسائل التطور والمتمثلة في : </a:t>
            </a:r>
          </a:p>
          <a:p>
            <a:pPr algn="r">
              <a:buNone/>
            </a:pPr>
            <a:r>
              <a:rPr lang="ar-SA" sz="2400" b="1" dirty="0" smtClean="0">
                <a:solidFill>
                  <a:srgbClr val="00B050"/>
                </a:solidFill>
              </a:rPr>
              <a:t>(الحيلة او الافتراض القانوني م قواعد العدالة / التشريع )</a:t>
            </a:r>
            <a:r>
              <a:rPr lang="ar-SA" sz="2400" b="1" dirty="0" smtClean="0"/>
              <a:t> </a:t>
            </a:r>
          </a:p>
          <a:p>
            <a:pPr algn="r">
              <a:buNone/>
            </a:pPr>
            <a:r>
              <a:rPr lang="ar-SA" sz="2400" b="1" dirty="0" smtClean="0">
                <a:solidFill>
                  <a:schemeClr val="accent6">
                    <a:lumMod val="75000"/>
                  </a:schemeClr>
                </a:solidFill>
              </a:rPr>
              <a:t>3—استخلاص قواسم مشتركة في تطور القانون بعيدا عن حضارته وبيان اثر ما ذكر في الشرائع القانونية المختلفة .</a:t>
            </a:r>
          </a:p>
          <a:p>
            <a:pPr algn="r">
              <a:buNone/>
            </a:pPr>
            <a:r>
              <a:rPr lang="ar-SA" sz="2400" b="1" dirty="0" smtClean="0"/>
              <a:t>4—</a:t>
            </a:r>
            <a:r>
              <a:rPr lang="ar-SA" sz="2400" b="1" dirty="0" smtClean="0">
                <a:solidFill>
                  <a:schemeClr val="tx1">
                    <a:lumMod val="50000"/>
                    <a:lumOff val="50000"/>
                  </a:schemeClr>
                </a:solidFill>
              </a:rPr>
              <a:t>الوقوف على مقدار تأثر الشرائع القانونية الحديثة بالشرائع القانونية القديمة .</a:t>
            </a:r>
          </a:p>
          <a:p>
            <a:pPr algn="r">
              <a:buNone/>
            </a:pPr>
            <a:endParaRPr lang="ar-SA" sz="2400" b="1" dirty="0" smtClean="0"/>
          </a:p>
          <a:p>
            <a:pPr algn="r">
              <a:buNone/>
            </a:pPr>
            <a:r>
              <a:rPr lang="ar-SA" sz="2400" b="1" dirty="0" smtClean="0">
                <a:solidFill>
                  <a:srgbClr val="0070C0"/>
                </a:solidFill>
              </a:rPr>
              <a:t>الاطار الثاني : </a:t>
            </a:r>
            <a:r>
              <a:rPr lang="ar-SA" sz="2400" b="1" dirty="0" smtClean="0">
                <a:solidFill>
                  <a:srgbClr val="00B050"/>
                </a:solidFill>
              </a:rPr>
              <a:t>دراسة القانون في حاضره : اي القانون الوضعي المطبق في بلد </a:t>
            </a:r>
            <a:r>
              <a:rPr lang="ar-SA" sz="2400" b="1" dirty="0" smtClean="0"/>
              <a:t>او مجتمع معين في الوقت الراهن .</a:t>
            </a:r>
          </a:p>
          <a:p>
            <a:pPr algn="r">
              <a:buNone/>
            </a:pPr>
            <a:endParaRPr lang="ar-SA" sz="2400" b="1" dirty="0" smtClean="0"/>
          </a:p>
          <a:p>
            <a:pPr algn="r">
              <a:buNone/>
            </a:pPr>
            <a:r>
              <a:rPr lang="ar-SA" sz="2400" b="1" dirty="0" smtClean="0">
                <a:solidFill>
                  <a:srgbClr val="0070C0"/>
                </a:solidFill>
              </a:rPr>
              <a:t>الاطار الثالث : </a:t>
            </a:r>
            <a:r>
              <a:rPr lang="ar-SA" sz="2400" b="1" dirty="0" smtClean="0">
                <a:solidFill>
                  <a:srgbClr val="00B050"/>
                </a:solidFill>
              </a:rPr>
              <a:t>دراسة مستقبل القانون ، وهو ما يسمى (بعلم السياسة التشريعية ): </a:t>
            </a:r>
          </a:p>
          <a:p>
            <a:pPr algn="r">
              <a:buNone/>
            </a:pPr>
            <a:r>
              <a:rPr lang="ar-SA" sz="2400" b="1" dirty="0" smtClean="0">
                <a:solidFill>
                  <a:srgbClr val="C00000"/>
                </a:solidFill>
              </a:rPr>
              <a:t>فالقانون متطور يتم تعديله او الغائه بواسطة السلطة المختصة كلما اقتضت الحاجة مع مواكبة التغيير الذي يلحق المجتمع وحدود التغيير وسبل السلطة في التعديل والالغاء للقاعدة القانونية واحلال تشريع اخر محل ما هو موجود ليتماشى مع حاجات المجتمع .  </a:t>
            </a:r>
            <a:endParaRPr lang="en-US" sz="2400" b="1" dirty="0">
              <a:solidFill>
                <a:srgbClr val="C00000"/>
              </a:solidFill>
            </a:endParaRPr>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10</a:t>
            </a:fld>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58762"/>
          </a:xfrm>
        </p:spPr>
        <p:txBody>
          <a:bodyPr>
            <a:noAutofit/>
          </a:bodyPr>
          <a:lstStyle/>
          <a:p>
            <a:r>
              <a:rPr lang="ar-SA" sz="2800" b="1" dirty="0" smtClean="0"/>
              <a:t>علم تاريخ القانون </a:t>
            </a:r>
            <a:endParaRPr lang="en-US" sz="2800" b="1" dirty="0"/>
          </a:p>
        </p:txBody>
      </p:sp>
      <p:sp>
        <p:nvSpPr>
          <p:cNvPr id="3" name="Content Placeholder 2"/>
          <p:cNvSpPr>
            <a:spLocks noGrp="1"/>
          </p:cNvSpPr>
          <p:nvPr>
            <p:ph idx="1"/>
          </p:nvPr>
        </p:nvSpPr>
        <p:spPr>
          <a:xfrm>
            <a:off x="457200" y="685800"/>
            <a:ext cx="8229600" cy="5440363"/>
          </a:xfrm>
        </p:spPr>
        <p:txBody>
          <a:bodyPr>
            <a:normAutofit fontScale="62500" lnSpcReduction="20000"/>
          </a:bodyPr>
          <a:lstStyle/>
          <a:p>
            <a:pPr algn="r">
              <a:buNone/>
            </a:pPr>
            <a:r>
              <a:rPr lang="ar-SA" b="1" dirty="0" smtClean="0">
                <a:solidFill>
                  <a:srgbClr val="FF0000"/>
                </a:solidFill>
              </a:rPr>
              <a:t>تاريخ القانون هو دراسة القانون في الماضي </a:t>
            </a:r>
            <a:r>
              <a:rPr lang="ar-SA" b="1" dirty="0" smtClean="0"/>
              <a:t>، </a:t>
            </a:r>
            <a:r>
              <a:rPr lang="ar-SA" b="1" dirty="0" smtClean="0">
                <a:solidFill>
                  <a:srgbClr val="7030A0"/>
                </a:solidFill>
              </a:rPr>
              <a:t>لان ماضي القانون يتصل بوجود الانسان ويعكس حضارة مجتمع في زمن معين ومرآة تعكس ما توصل له المجتمع من رقي ، فيتطور القانون بتطور المجتمع ويختلف باختلافه واختلاف الازمنة.</a:t>
            </a:r>
          </a:p>
          <a:p>
            <a:pPr algn="r">
              <a:buNone/>
            </a:pPr>
            <a:endParaRPr lang="ar-SA" b="1" dirty="0" smtClean="0"/>
          </a:p>
          <a:p>
            <a:pPr algn="r">
              <a:buNone/>
            </a:pPr>
            <a:r>
              <a:rPr lang="ar-SA" b="1" dirty="0" smtClean="0">
                <a:solidFill>
                  <a:srgbClr val="00B050"/>
                </a:solidFill>
              </a:rPr>
              <a:t>القانون يعد علما وفنا في آن واحد :</a:t>
            </a:r>
          </a:p>
          <a:p>
            <a:pPr algn="r">
              <a:buNone/>
            </a:pPr>
            <a:r>
              <a:rPr lang="ar-SA" b="1" dirty="0" smtClean="0">
                <a:solidFill>
                  <a:srgbClr val="0070C0"/>
                </a:solidFill>
              </a:rPr>
              <a:t>هو فن ؛</a:t>
            </a:r>
            <a:r>
              <a:rPr lang="ar-SA" b="1" dirty="0" smtClean="0"/>
              <a:t> </a:t>
            </a:r>
            <a:r>
              <a:rPr lang="ar-SA" b="1" dirty="0" smtClean="0">
                <a:solidFill>
                  <a:schemeClr val="accent6">
                    <a:lumMod val="75000"/>
                  </a:schemeClr>
                </a:solidFill>
              </a:rPr>
              <a:t>لانه ليس غاية في حد ذاته بل وسيلة لتحقيق غاية .</a:t>
            </a:r>
          </a:p>
          <a:p>
            <a:pPr algn="r">
              <a:buNone/>
            </a:pPr>
            <a:endParaRPr lang="ar-SA" b="1" dirty="0" smtClean="0"/>
          </a:p>
          <a:p>
            <a:pPr algn="r">
              <a:buNone/>
            </a:pPr>
            <a:r>
              <a:rPr lang="ar-SA" b="1" dirty="0" smtClean="0">
                <a:solidFill>
                  <a:srgbClr val="0070C0"/>
                </a:solidFill>
              </a:rPr>
              <a:t>وهو علم ؛ </a:t>
            </a:r>
            <a:r>
              <a:rPr lang="ar-SA" b="1" dirty="0" smtClean="0">
                <a:solidFill>
                  <a:schemeClr val="accent2">
                    <a:lumMod val="75000"/>
                  </a:schemeClr>
                </a:solidFill>
              </a:rPr>
              <a:t>لانه يقوم على دراسة ظواهر اجتماعية معينة كظاهرة العمومية التي تشمل جميع الافراد الذين يعيشون تحت لواء وكنف القانون .</a:t>
            </a:r>
          </a:p>
          <a:p>
            <a:pPr algn="r">
              <a:buNone/>
            </a:pPr>
            <a:endParaRPr lang="ar-SA" b="1" dirty="0" smtClean="0"/>
          </a:p>
          <a:p>
            <a:pPr algn="r">
              <a:buNone/>
            </a:pPr>
            <a:r>
              <a:rPr lang="ar-SA" b="1" dirty="0" smtClean="0">
                <a:solidFill>
                  <a:schemeClr val="accent1">
                    <a:lumMod val="75000"/>
                  </a:schemeClr>
                </a:solidFill>
              </a:rPr>
              <a:t>لا يوجد تعريف محدد وجامع لتاريخ القانون ، لعدم امكانية حصر مفرداته لانه يتضمن عناصر واهتمامات سبق ذكرها .</a:t>
            </a:r>
          </a:p>
          <a:p>
            <a:pPr algn="r">
              <a:buNone/>
            </a:pPr>
            <a:endParaRPr lang="ar-SA" b="1" dirty="0" smtClean="0"/>
          </a:p>
          <a:p>
            <a:pPr algn="r">
              <a:buNone/>
            </a:pPr>
            <a:r>
              <a:rPr lang="ar-SA" b="1" dirty="0" smtClean="0">
                <a:solidFill>
                  <a:schemeClr val="tx1">
                    <a:lumMod val="75000"/>
                    <a:lumOff val="25000"/>
                  </a:schemeClr>
                </a:solidFill>
              </a:rPr>
              <a:t>دراسة تاريخ القانون يناسبه </a:t>
            </a:r>
            <a:r>
              <a:rPr lang="ar-SA" b="1" dirty="0" smtClean="0">
                <a:solidFill>
                  <a:srgbClr val="00B050"/>
                </a:solidFill>
              </a:rPr>
              <a:t>المنهج العلمي القائم على المعالجة الشاملة للظواهر </a:t>
            </a:r>
            <a:r>
              <a:rPr lang="ar-SA" b="1" dirty="0" smtClean="0"/>
              <a:t>، </a:t>
            </a:r>
            <a:r>
              <a:rPr lang="ar-SA" b="1" dirty="0" smtClean="0">
                <a:solidFill>
                  <a:srgbClr val="C00000"/>
                </a:solidFill>
              </a:rPr>
              <a:t>والربط بين القانون والعلوم الاخرى .</a:t>
            </a:r>
          </a:p>
          <a:p>
            <a:pPr algn="r">
              <a:buNone/>
            </a:pPr>
            <a:endParaRPr lang="ar-SA" b="1" dirty="0" smtClean="0"/>
          </a:p>
          <a:p>
            <a:pPr algn="r">
              <a:buNone/>
            </a:pPr>
            <a:r>
              <a:rPr lang="ar-SA" b="1" dirty="0" smtClean="0"/>
              <a:t>اما </a:t>
            </a:r>
            <a:r>
              <a:rPr lang="ar-SA" b="1" dirty="0" smtClean="0">
                <a:solidFill>
                  <a:srgbClr val="00B050"/>
                </a:solidFill>
              </a:rPr>
              <a:t>المنهج التجريدي الذي يدرس تاريخ القانون بمعزل عن التطورات الاجتماعية والاقتصادية والسياسية والدينية</a:t>
            </a:r>
            <a:r>
              <a:rPr lang="ar-SA" b="1" dirty="0" smtClean="0"/>
              <a:t>  </a:t>
            </a:r>
            <a:r>
              <a:rPr lang="ar-SA" b="1" dirty="0" smtClean="0">
                <a:solidFill>
                  <a:srgbClr val="C00000"/>
                </a:solidFill>
              </a:rPr>
              <a:t>فهو لا يناسب دراسة تاريخ القانون لانه قاصر وغير سليم .  </a:t>
            </a:r>
            <a:endParaRPr lang="en-US" b="1" dirty="0">
              <a:solidFill>
                <a:srgbClr val="C00000"/>
              </a:solidFill>
            </a:endParaRPr>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11</a:t>
            </a:fld>
            <a:endParaRPr 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334962"/>
          </a:xfrm>
        </p:spPr>
        <p:txBody>
          <a:bodyPr>
            <a:noAutofit/>
          </a:bodyPr>
          <a:lstStyle/>
          <a:p>
            <a:r>
              <a:rPr lang="ar-SA" sz="2800" b="1" dirty="0" smtClean="0"/>
              <a:t>اهمية دراسة تاريخ القانون</a:t>
            </a:r>
            <a:endParaRPr lang="en-US" sz="2800" b="1" dirty="0"/>
          </a:p>
        </p:txBody>
      </p:sp>
      <p:sp>
        <p:nvSpPr>
          <p:cNvPr id="3" name="Content Placeholder 2"/>
          <p:cNvSpPr>
            <a:spLocks noGrp="1"/>
          </p:cNvSpPr>
          <p:nvPr>
            <p:ph idx="1"/>
          </p:nvPr>
        </p:nvSpPr>
        <p:spPr>
          <a:xfrm>
            <a:off x="457200" y="685800"/>
            <a:ext cx="8229600" cy="5440363"/>
          </a:xfrm>
        </p:spPr>
        <p:txBody>
          <a:bodyPr>
            <a:normAutofit fontScale="55000" lnSpcReduction="20000"/>
          </a:bodyPr>
          <a:lstStyle/>
          <a:p>
            <a:pPr algn="r">
              <a:buNone/>
            </a:pPr>
            <a:endParaRPr lang="ar-SA" b="1" dirty="0" smtClean="0">
              <a:solidFill>
                <a:srgbClr val="002060"/>
              </a:solidFill>
            </a:endParaRPr>
          </a:p>
          <a:p>
            <a:pPr algn="r">
              <a:buNone/>
            </a:pPr>
            <a:r>
              <a:rPr lang="ar-SA" b="1" dirty="0" smtClean="0">
                <a:solidFill>
                  <a:srgbClr val="002060"/>
                </a:solidFill>
              </a:rPr>
              <a:t>1-تهدي لمعرفة محاولات المجتمعات البشرية واجتهاداتها في ايجاد قواعد تنظم السلوك البشري واستخلاص مستواها الحضاري.</a:t>
            </a:r>
          </a:p>
          <a:p>
            <a:pPr algn="r">
              <a:buNone/>
            </a:pPr>
            <a:endParaRPr lang="ar-SA" b="1" dirty="0" smtClean="0">
              <a:solidFill>
                <a:srgbClr val="002060"/>
              </a:solidFill>
            </a:endParaRPr>
          </a:p>
          <a:p>
            <a:pPr algn="r">
              <a:buNone/>
            </a:pPr>
            <a:r>
              <a:rPr lang="ar-SA" b="1" dirty="0" smtClean="0">
                <a:solidFill>
                  <a:srgbClr val="002060"/>
                </a:solidFill>
              </a:rPr>
              <a:t>2-تمكين الدارس من فهم القوانين الحديثة بصورة سليمة ومعرفة مدى ارتباط  القانون بالتاريخ الانساني على مر العصور .</a:t>
            </a:r>
          </a:p>
          <a:p>
            <a:pPr algn="r">
              <a:buNone/>
            </a:pPr>
            <a:endParaRPr lang="ar-SA" b="1" dirty="0" smtClean="0">
              <a:solidFill>
                <a:srgbClr val="002060"/>
              </a:solidFill>
            </a:endParaRPr>
          </a:p>
          <a:p>
            <a:pPr algn="r">
              <a:buNone/>
            </a:pPr>
            <a:r>
              <a:rPr lang="ar-SA" b="1" dirty="0" smtClean="0">
                <a:solidFill>
                  <a:srgbClr val="002060"/>
                </a:solidFill>
              </a:rPr>
              <a:t>3-الوقوف على صيغ قانونية قديمة مبنية على اسس علمية وعملية مستمدة من خبرات الشعوب الاخرى .</a:t>
            </a:r>
          </a:p>
          <a:p>
            <a:pPr algn="r">
              <a:buNone/>
            </a:pPr>
            <a:endParaRPr lang="ar-SA" b="1" dirty="0" smtClean="0">
              <a:solidFill>
                <a:srgbClr val="002060"/>
              </a:solidFill>
            </a:endParaRPr>
          </a:p>
          <a:p>
            <a:pPr algn="r">
              <a:buNone/>
            </a:pPr>
            <a:r>
              <a:rPr lang="ar-SA" b="1" dirty="0" smtClean="0">
                <a:solidFill>
                  <a:srgbClr val="002060"/>
                </a:solidFill>
              </a:rPr>
              <a:t>4-تنمية الملكة القانونية للدارس في مجال القانون والتأمل والاستنباط .</a:t>
            </a:r>
          </a:p>
          <a:p>
            <a:pPr algn="r">
              <a:buNone/>
            </a:pPr>
            <a:endParaRPr lang="ar-SA" b="1" dirty="0" smtClean="0">
              <a:solidFill>
                <a:srgbClr val="002060"/>
              </a:solidFill>
            </a:endParaRPr>
          </a:p>
          <a:p>
            <a:pPr algn="r">
              <a:buNone/>
            </a:pPr>
            <a:r>
              <a:rPr lang="ar-SA" b="1" dirty="0" smtClean="0">
                <a:solidFill>
                  <a:srgbClr val="002060"/>
                </a:solidFill>
              </a:rPr>
              <a:t>5- معرفة الدور الذي قام به التنظيم القانوني في خدمة المجتمع قديا وحديثا.</a:t>
            </a:r>
          </a:p>
          <a:p>
            <a:pPr algn="r">
              <a:buNone/>
            </a:pPr>
            <a:endParaRPr lang="ar-SA" b="1" dirty="0" smtClean="0">
              <a:solidFill>
                <a:srgbClr val="002060"/>
              </a:solidFill>
            </a:endParaRPr>
          </a:p>
          <a:p>
            <a:pPr algn="r">
              <a:buNone/>
            </a:pPr>
            <a:r>
              <a:rPr lang="ar-SA" b="1" dirty="0" smtClean="0">
                <a:solidFill>
                  <a:srgbClr val="002060"/>
                </a:solidFill>
              </a:rPr>
              <a:t>6-تنمية مهارة المقارنة القانونية بالوقوف على الحضارات المختلفة.</a:t>
            </a:r>
          </a:p>
          <a:p>
            <a:pPr algn="r">
              <a:buNone/>
            </a:pPr>
            <a:endParaRPr lang="ar-SA" b="1" dirty="0" smtClean="0">
              <a:solidFill>
                <a:srgbClr val="002060"/>
              </a:solidFill>
            </a:endParaRPr>
          </a:p>
          <a:p>
            <a:pPr algn="r">
              <a:buNone/>
            </a:pPr>
            <a:r>
              <a:rPr lang="ar-SA" b="1" dirty="0" smtClean="0">
                <a:solidFill>
                  <a:srgbClr val="002060"/>
                </a:solidFill>
              </a:rPr>
              <a:t>7-تبرر المنطق القانوني لوجود انظمة لا تواكب مستجدات العصر الحديث.</a:t>
            </a:r>
          </a:p>
          <a:p>
            <a:pPr algn="r">
              <a:buNone/>
            </a:pPr>
            <a:endParaRPr lang="ar-SA" b="1" dirty="0" smtClean="0">
              <a:solidFill>
                <a:srgbClr val="002060"/>
              </a:solidFill>
            </a:endParaRPr>
          </a:p>
          <a:p>
            <a:pPr algn="r">
              <a:buNone/>
            </a:pPr>
            <a:r>
              <a:rPr lang="ar-SA" b="1" dirty="0" smtClean="0">
                <a:solidFill>
                  <a:srgbClr val="002060"/>
                </a:solidFill>
              </a:rPr>
              <a:t>9- تدلل على اعتبار العرف مصدرا من مصادر القاعدة القانونية الى جانب التشريع .</a:t>
            </a:r>
          </a:p>
          <a:p>
            <a:pPr algn="r">
              <a:buNone/>
            </a:pPr>
            <a:endParaRPr lang="ar-SA" b="1" dirty="0" smtClean="0">
              <a:solidFill>
                <a:srgbClr val="002060"/>
              </a:solidFill>
            </a:endParaRPr>
          </a:p>
          <a:p>
            <a:pPr algn="r">
              <a:buNone/>
            </a:pPr>
            <a:r>
              <a:rPr lang="ar-SA" b="1" dirty="0" smtClean="0">
                <a:solidFill>
                  <a:srgbClr val="002060"/>
                </a:solidFill>
              </a:rPr>
              <a:t>10-تبين دور الافتراض والحيل القانونية في تطوير حكم القاعدة القانونية..</a:t>
            </a:r>
            <a:endParaRPr lang="en-US" b="1" dirty="0">
              <a:solidFill>
                <a:srgbClr val="002060"/>
              </a:solidFill>
            </a:endParaRPr>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12</a:t>
            </a:fld>
            <a:endParaRPr 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5821363"/>
          </a:xfrm>
        </p:spPr>
        <p:txBody>
          <a:bodyPr>
            <a:normAutofit fontScale="62500" lnSpcReduction="20000"/>
          </a:bodyPr>
          <a:lstStyle/>
          <a:p>
            <a:pPr algn="r">
              <a:buNone/>
            </a:pPr>
            <a:endParaRPr lang="ar-SA" b="1" dirty="0" smtClean="0">
              <a:solidFill>
                <a:srgbClr val="002060"/>
              </a:solidFill>
            </a:endParaRPr>
          </a:p>
          <a:p>
            <a:pPr algn="r">
              <a:buNone/>
            </a:pPr>
            <a:r>
              <a:rPr lang="ar-SA" b="1" dirty="0" smtClean="0">
                <a:solidFill>
                  <a:srgbClr val="002060"/>
                </a:solidFill>
              </a:rPr>
              <a:t>11-تأكيد وجود ارتباط وثيق بين تحقيق العدالة والمساوة والتطبيق العملي للقانون</a:t>
            </a:r>
          </a:p>
          <a:p>
            <a:pPr algn="r">
              <a:buNone/>
            </a:pPr>
            <a:endParaRPr lang="ar-SA" b="1" dirty="0" smtClean="0">
              <a:solidFill>
                <a:srgbClr val="002060"/>
              </a:solidFill>
            </a:endParaRPr>
          </a:p>
          <a:p>
            <a:pPr algn="r">
              <a:buNone/>
            </a:pPr>
            <a:r>
              <a:rPr lang="ar-SA" b="1" dirty="0" smtClean="0">
                <a:solidFill>
                  <a:srgbClr val="002060"/>
                </a:solidFill>
              </a:rPr>
              <a:t>12-معرفة ما احدثته الافكار السياسية الاجتماعية وغيرها في تطور القاعدة القانونية .</a:t>
            </a:r>
          </a:p>
          <a:p>
            <a:pPr algn="r">
              <a:buNone/>
            </a:pPr>
            <a:endParaRPr lang="ar-SA" b="1" dirty="0" smtClean="0">
              <a:solidFill>
                <a:srgbClr val="002060"/>
              </a:solidFill>
            </a:endParaRPr>
          </a:p>
          <a:p>
            <a:pPr algn="r">
              <a:buNone/>
            </a:pPr>
            <a:r>
              <a:rPr lang="ar-SA" b="1" dirty="0" smtClean="0">
                <a:solidFill>
                  <a:srgbClr val="002060"/>
                </a:solidFill>
              </a:rPr>
              <a:t>13-اثبات ان تطبيق روح القانون انفع من التطبيق الحرفي للنص على مر العصور .</a:t>
            </a:r>
          </a:p>
          <a:p>
            <a:pPr algn="r">
              <a:buNone/>
            </a:pPr>
            <a:endParaRPr lang="ar-SA" b="1" dirty="0" smtClean="0">
              <a:solidFill>
                <a:srgbClr val="002060"/>
              </a:solidFill>
            </a:endParaRPr>
          </a:p>
          <a:p>
            <a:pPr algn="r">
              <a:buNone/>
            </a:pPr>
            <a:r>
              <a:rPr lang="ar-SA" b="1" dirty="0" smtClean="0">
                <a:solidFill>
                  <a:srgbClr val="002060"/>
                </a:solidFill>
              </a:rPr>
              <a:t>14-اثبات وجود قاسم مشترك بين الشرائع السماوية االثلاث لانها جاءت باحكام قانونية والشريعة الاسلامية اتبعت منهج التدرج في التشريع </a:t>
            </a:r>
            <a:r>
              <a:rPr lang="ar-SA" b="1" dirty="0" smtClean="0">
                <a:solidFill>
                  <a:srgbClr val="002060"/>
                </a:solidFill>
              </a:rPr>
              <a:t>.</a:t>
            </a:r>
          </a:p>
          <a:p>
            <a:pPr algn="r">
              <a:buNone/>
            </a:pPr>
            <a:endParaRPr lang="ar-SA" b="1" dirty="0" smtClean="0">
              <a:solidFill>
                <a:srgbClr val="002060"/>
              </a:solidFill>
            </a:endParaRPr>
          </a:p>
          <a:p>
            <a:pPr algn="r">
              <a:buNone/>
            </a:pPr>
            <a:r>
              <a:rPr lang="ar-SA" b="1" dirty="0" smtClean="0">
                <a:solidFill>
                  <a:srgbClr val="002060"/>
                </a:solidFill>
              </a:rPr>
              <a:t>15-معرفة التأثير المتبادل بين الشرائع القانونية الاكثر انتشارا في العالم المعاصر .</a:t>
            </a:r>
          </a:p>
          <a:p>
            <a:pPr algn="r">
              <a:buNone/>
            </a:pPr>
            <a:endParaRPr lang="ar-SA" b="1" dirty="0" smtClean="0">
              <a:solidFill>
                <a:srgbClr val="002060"/>
              </a:solidFill>
            </a:endParaRPr>
          </a:p>
          <a:p>
            <a:pPr algn="r">
              <a:buNone/>
            </a:pPr>
            <a:r>
              <a:rPr lang="ar-SA" b="1" dirty="0" smtClean="0">
                <a:solidFill>
                  <a:srgbClr val="002060"/>
                </a:solidFill>
              </a:rPr>
              <a:t>16-معرفة مقدار الاثر الذي احدثته الشريعة الاسلامية في الاحكام القانونية في جزيرة العرب.</a:t>
            </a:r>
          </a:p>
          <a:p>
            <a:pPr algn="r">
              <a:buNone/>
            </a:pPr>
            <a:endParaRPr lang="ar-SA" b="1" dirty="0" smtClean="0">
              <a:solidFill>
                <a:srgbClr val="002060"/>
              </a:solidFill>
            </a:endParaRPr>
          </a:p>
          <a:p>
            <a:pPr algn="r">
              <a:buNone/>
            </a:pPr>
            <a:r>
              <a:rPr lang="ar-SA" b="1" dirty="0" smtClean="0">
                <a:solidFill>
                  <a:srgbClr val="002060"/>
                </a:solidFill>
              </a:rPr>
              <a:t>17-التوفيق بين الحاجة للتجديد والرغبة في المحافظة على التقاليد .</a:t>
            </a:r>
          </a:p>
          <a:p>
            <a:pPr algn="r">
              <a:buNone/>
            </a:pPr>
            <a:endParaRPr lang="ar-SA" b="1" dirty="0" smtClean="0">
              <a:solidFill>
                <a:srgbClr val="002060"/>
              </a:solidFill>
            </a:endParaRPr>
          </a:p>
          <a:p>
            <a:pPr algn="r">
              <a:buNone/>
            </a:pPr>
            <a:r>
              <a:rPr lang="ar-SA" b="1" dirty="0" smtClean="0">
                <a:solidFill>
                  <a:srgbClr val="002060"/>
                </a:solidFill>
              </a:rPr>
              <a:t>18-تقديم يد العون للقائمين على السياسة التشريعية ومعرفة تجارب الامم السابقة والوقوف عليها.</a:t>
            </a:r>
          </a:p>
          <a:p>
            <a:pPr algn="r">
              <a:buNone/>
            </a:pPr>
            <a:endParaRPr lang="ar-SA" b="1" dirty="0" smtClean="0">
              <a:solidFill>
                <a:srgbClr val="002060"/>
              </a:solidFill>
            </a:endParaRPr>
          </a:p>
          <a:p>
            <a:pPr algn="r">
              <a:buNone/>
            </a:pPr>
            <a:endParaRPr lang="en-US" dirty="0"/>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13</a:t>
            </a:fld>
            <a:endParaRPr lang="en-US"/>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334962"/>
          </a:xfrm>
        </p:spPr>
        <p:txBody>
          <a:bodyPr>
            <a:noAutofit/>
          </a:bodyPr>
          <a:lstStyle/>
          <a:p>
            <a:r>
              <a:rPr lang="ar-SA" sz="3200" b="1" dirty="0" smtClean="0">
                <a:solidFill>
                  <a:srgbClr val="002060"/>
                </a:solidFill>
              </a:rPr>
              <a:t>اهم الشرائع القانونية التي تسود العالم في الحاضر </a:t>
            </a:r>
            <a:endParaRPr lang="en-US" sz="3200" b="1" dirty="0">
              <a:solidFill>
                <a:srgbClr val="002060"/>
              </a:solidFill>
            </a:endParaRPr>
          </a:p>
        </p:txBody>
      </p:sp>
      <p:sp>
        <p:nvSpPr>
          <p:cNvPr id="3" name="Content Placeholder 2"/>
          <p:cNvSpPr>
            <a:spLocks noGrp="1"/>
          </p:cNvSpPr>
          <p:nvPr>
            <p:ph idx="1"/>
          </p:nvPr>
        </p:nvSpPr>
        <p:spPr>
          <a:xfrm>
            <a:off x="457200" y="685800"/>
            <a:ext cx="8229600" cy="5440363"/>
          </a:xfrm>
        </p:spPr>
        <p:txBody>
          <a:bodyPr>
            <a:normAutofit fontScale="92500" lnSpcReduction="20000"/>
          </a:bodyPr>
          <a:lstStyle/>
          <a:p>
            <a:pPr algn="r">
              <a:buNone/>
            </a:pPr>
            <a:endParaRPr lang="ar-SA" b="1" dirty="0" smtClean="0">
              <a:solidFill>
                <a:srgbClr val="C00000"/>
              </a:solidFill>
            </a:endParaRPr>
          </a:p>
          <a:p>
            <a:pPr algn="r">
              <a:buNone/>
            </a:pPr>
            <a:r>
              <a:rPr lang="ar-SA" b="1" dirty="0" smtClean="0">
                <a:solidFill>
                  <a:srgbClr val="C00000"/>
                </a:solidFill>
              </a:rPr>
              <a:t>ابرز ثلاث شرائع رئيسية هي التالي :</a:t>
            </a:r>
          </a:p>
          <a:p>
            <a:pPr algn="r">
              <a:buNone/>
            </a:pPr>
            <a:endParaRPr lang="ar-SA" b="1" dirty="0" smtClean="0">
              <a:solidFill>
                <a:srgbClr val="C00000"/>
              </a:solidFill>
            </a:endParaRPr>
          </a:p>
          <a:p>
            <a:pPr algn="r">
              <a:buNone/>
            </a:pPr>
            <a:r>
              <a:rPr lang="ar-SA" b="1" dirty="0" smtClean="0">
                <a:solidFill>
                  <a:srgbClr val="C00000"/>
                </a:solidFill>
              </a:rPr>
              <a:t>اولا: الشريعة الاسلامية : </a:t>
            </a:r>
            <a:r>
              <a:rPr lang="ar-SA" b="1" dirty="0" smtClean="0">
                <a:solidFill>
                  <a:srgbClr val="00B050"/>
                </a:solidFill>
              </a:rPr>
              <a:t>تستمد اصول احكامها من مصدر سماوي ، ويغلب على احكامها النزعة الموضوعية .</a:t>
            </a:r>
          </a:p>
          <a:p>
            <a:pPr algn="r">
              <a:buNone/>
            </a:pPr>
            <a:endParaRPr lang="ar-SA" b="1" dirty="0" smtClean="0">
              <a:solidFill>
                <a:srgbClr val="00B050"/>
              </a:solidFill>
            </a:endParaRPr>
          </a:p>
          <a:p>
            <a:pPr algn="r">
              <a:buNone/>
            </a:pPr>
            <a:r>
              <a:rPr lang="ar-SA" b="1" dirty="0" smtClean="0">
                <a:solidFill>
                  <a:srgbClr val="C00000"/>
                </a:solidFill>
              </a:rPr>
              <a:t>ثانيا : الشريعة الانجلوسكسونية : </a:t>
            </a:r>
            <a:r>
              <a:rPr lang="ar-SA" b="1" dirty="0" smtClean="0">
                <a:solidFill>
                  <a:srgbClr val="00B050"/>
                </a:solidFill>
              </a:rPr>
              <a:t>ترجع الى تقاليد القبائل الانجلسكسونية وتعتم في تطورها على القضاء اي السوابق القضائية .</a:t>
            </a:r>
          </a:p>
          <a:p>
            <a:pPr algn="r">
              <a:buNone/>
            </a:pPr>
            <a:r>
              <a:rPr lang="ar-SA" b="1" dirty="0" smtClean="0">
                <a:solidFill>
                  <a:srgbClr val="C00000"/>
                </a:solidFill>
              </a:rPr>
              <a:t> </a:t>
            </a:r>
          </a:p>
          <a:p>
            <a:pPr algn="r">
              <a:buNone/>
            </a:pPr>
            <a:r>
              <a:rPr lang="ar-SA" b="1" dirty="0" smtClean="0">
                <a:solidFill>
                  <a:srgbClr val="C00000"/>
                </a:solidFill>
              </a:rPr>
              <a:t>ثالثا : الشريعة اللاتينية : </a:t>
            </a:r>
            <a:r>
              <a:rPr lang="ar-SA" b="1" dirty="0" smtClean="0">
                <a:solidFill>
                  <a:srgbClr val="00B050"/>
                </a:solidFill>
              </a:rPr>
              <a:t>ذات اصول رومانية والقانون فيها مكتوب فيها وتشيع النزعة الشخصية فيها .</a:t>
            </a:r>
          </a:p>
          <a:p>
            <a:pPr algn="r">
              <a:buNone/>
            </a:pPr>
            <a:endParaRPr lang="ar-SA" b="1" dirty="0" smtClean="0">
              <a:solidFill>
                <a:srgbClr val="00B050"/>
              </a:solidFill>
            </a:endParaRPr>
          </a:p>
          <a:p>
            <a:pPr algn="r">
              <a:buNone/>
            </a:pPr>
            <a:endParaRPr lang="en-US" b="1" dirty="0">
              <a:solidFill>
                <a:srgbClr val="C00000"/>
              </a:solidFill>
            </a:endParaRPr>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14</a:t>
            </a:fld>
            <a:endParaRPr lang="en-US"/>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11162"/>
          </a:xfrm>
        </p:spPr>
        <p:txBody>
          <a:bodyPr>
            <a:noAutofit/>
          </a:bodyPr>
          <a:lstStyle/>
          <a:p>
            <a:r>
              <a:rPr lang="ar-SA" sz="2800" b="1" dirty="0" smtClean="0">
                <a:solidFill>
                  <a:srgbClr val="00B050"/>
                </a:solidFill>
              </a:rPr>
              <a:t/>
            </a:r>
            <a:br>
              <a:rPr lang="ar-SA" sz="2800" b="1" dirty="0" smtClean="0">
                <a:solidFill>
                  <a:srgbClr val="00B050"/>
                </a:solidFill>
              </a:rPr>
            </a:br>
            <a:r>
              <a:rPr lang="ar-SA" sz="2800" b="1" dirty="0" smtClean="0">
                <a:solidFill>
                  <a:srgbClr val="00B050"/>
                </a:solidFill>
              </a:rPr>
              <a:t>صدى </a:t>
            </a:r>
            <a:r>
              <a:rPr lang="ar-SA" sz="2800" b="1" dirty="0" smtClean="0">
                <a:solidFill>
                  <a:srgbClr val="00B050"/>
                </a:solidFill>
              </a:rPr>
              <a:t>الشرائع القانونية في البلدان العربية </a:t>
            </a:r>
            <a:br>
              <a:rPr lang="ar-SA" sz="2800" b="1" dirty="0" smtClean="0">
                <a:solidFill>
                  <a:srgbClr val="00B050"/>
                </a:solidFill>
              </a:rPr>
            </a:br>
            <a:endParaRPr lang="en-US" sz="2800" dirty="0"/>
          </a:p>
        </p:txBody>
      </p:sp>
      <p:sp>
        <p:nvSpPr>
          <p:cNvPr id="3" name="Content Placeholder 2"/>
          <p:cNvSpPr>
            <a:spLocks noGrp="1"/>
          </p:cNvSpPr>
          <p:nvPr>
            <p:ph idx="1"/>
          </p:nvPr>
        </p:nvSpPr>
        <p:spPr>
          <a:xfrm>
            <a:off x="457200" y="762000"/>
            <a:ext cx="8229600" cy="5364163"/>
          </a:xfrm>
        </p:spPr>
        <p:txBody>
          <a:bodyPr>
            <a:normAutofit fontScale="62500" lnSpcReduction="20000"/>
          </a:bodyPr>
          <a:lstStyle/>
          <a:p>
            <a:pPr algn="r">
              <a:buNone/>
            </a:pPr>
            <a:endParaRPr lang="ar-SA" b="1" dirty="0" smtClean="0">
              <a:solidFill>
                <a:schemeClr val="accent2">
                  <a:lumMod val="75000"/>
                </a:schemeClr>
              </a:solidFill>
            </a:endParaRPr>
          </a:p>
          <a:p>
            <a:pPr algn="r">
              <a:buNone/>
            </a:pPr>
            <a:r>
              <a:rPr lang="ar-SA" b="1" dirty="0" smtClean="0">
                <a:solidFill>
                  <a:schemeClr val="accent2">
                    <a:lumMod val="75000"/>
                  </a:schemeClr>
                </a:solidFill>
              </a:rPr>
              <a:t>خضعت الدول العربية قرونا عديدة للشريعة الاسلامية  حتى القرن السادس عشر بانتقال الخلافة الى الاتراك وبعدها الاستعمار الغربي </a:t>
            </a:r>
            <a:r>
              <a:rPr lang="ar-SA" b="1" dirty="0" smtClean="0"/>
              <a:t>، </a:t>
            </a:r>
            <a:r>
              <a:rPr lang="ar-SA" b="1" dirty="0" smtClean="0">
                <a:solidFill>
                  <a:srgbClr val="002060"/>
                </a:solidFill>
              </a:rPr>
              <a:t>فانتشرت فيها الشريعتين اللاتينية والانجلوسكسونية .</a:t>
            </a:r>
            <a:r>
              <a:rPr lang="ar-SA" b="1" dirty="0" smtClean="0"/>
              <a:t> </a:t>
            </a:r>
            <a:r>
              <a:rPr lang="ar-SA" b="1" dirty="0" smtClean="0">
                <a:solidFill>
                  <a:srgbClr val="00B0F0"/>
                </a:solidFill>
              </a:rPr>
              <a:t>وتحررت الدول العربية الا ان اثار الاستعمار بقيت فيها .</a:t>
            </a:r>
          </a:p>
          <a:p>
            <a:pPr algn="r">
              <a:buNone/>
            </a:pPr>
            <a:endParaRPr lang="ar-SA" b="1" dirty="0" smtClean="0">
              <a:solidFill>
                <a:srgbClr val="00B0F0"/>
              </a:solidFill>
            </a:endParaRPr>
          </a:p>
          <a:p>
            <a:pPr algn="r">
              <a:buNone/>
            </a:pPr>
            <a:r>
              <a:rPr lang="ar-SA" b="1" dirty="0" smtClean="0">
                <a:solidFill>
                  <a:srgbClr val="FF0000"/>
                </a:solidFill>
              </a:rPr>
              <a:t>الشريعة الاسلامية : </a:t>
            </a:r>
            <a:r>
              <a:rPr lang="ar-SA" b="1" dirty="0" smtClean="0">
                <a:solidFill>
                  <a:schemeClr val="tx2">
                    <a:lumMod val="75000"/>
                  </a:schemeClr>
                </a:solidFill>
              </a:rPr>
              <a:t>تطبق الان في مجال الاحوال الشخصية في كل البلدان العربية ومصدر للقوانين الوضعية في فروع القانون الاخرى . </a:t>
            </a:r>
          </a:p>
          <a:p>
            <a:pPr algn="r">
              <a:buNone/>
            </a:pPr>
            <a:r>
              <a:rPr lang="ar-SA" b="1" dirty="0" smtClean="0">
                <a:solidFill>
                  <a:srgbClr val="00B050"/>
                </a:solidFill>
              </a:rPr>
              <a:t>في المملكة تطبق الشريعة الاسلامية شكلا وموضوعا بكافة الوجوه ما عدا قواعد تحكم النشاط التجاري </a:t>
            </a:r>
            <a:r>
              <a:rPr lang="ar-SA" b="1" dirty="0" smtClean="0">
                <a:solidFill>
                  <a:srgbClr val="00B0F0"/>
                </a:solidFill>
              </a:rPr>
              <a:t>.</a:t>
            </a:r>
          </a:p>
          <a:p>
            <a:pPr algn="r">
              <a:buNone/>
            </a:pPr>
            <a:r>
              <a:rPr lang="ar-SA" b="1" dirty="0" smtClean="0">
                <a:solidFill>
                  <a:srgbClr val="7030A0"/>
                </a:solidFill>
              </a:rPr>
              <a:t>السودان منذ عام 1983 طبقت الشريعة الاسلامية في المجالات </a:t>
            </a:r>
            <a:r>
              <a:rPr lang="ar-SA" b="1" dirty="0" smtClean="0">
                <a:solidFill>
                  <a:schemeClr val="accent2">
                    <a:lumMod val="75000"/>
                  </a:schemeClr>
                </a:solidFill>
              </a:rPr>
              <a:t>. </a:t>
            </a:r>
          </a:p>
          <a:p>
            <a:pPr algn="r">
              <a:buNone/>
            </a:pPr>
            <a:r>
              <a:rPr lang="ar-SA" b="1" dirty="0" smtClean="0">
                <a:solidFill>
                  <a:schemeClr val="accent2">
                    <a:lumMod val="75000"/>
                  </a:schemeClr>
                </a:solidFill>
              </a:rPr>
              <a:t>وسوريا ومصر والعراق اضافت لقانونها المدني من احكام الشريعة .</a:t>
            </a:r>
            <a:endParaRPr lang="ar-SA" b="1" dirty="0" smtClean="0">
              <a:solidFill>
                <a:schemeClr val="accent2">
                  <a:lumMod val="75000"/>
                </a:schemeClr>
              </a:solidFill>
            </a:endParaRPr>
          </a:p>
          <a:p>
            <a:pPr algn="r">
              <a:buNone/>
            </a:pPr>
            <a:r>
              <a:rPr lang="ar-SA" b="1" dirty="0" smtClean="0">
                <a:solidFill>
                  <a:srgbClr val="FF0000"/>
                </a:solidFill>
              </a:rPr>
              <a:t>والاردن والامارات واليمن اعتمدت كليا على احكام الشريعة في مجال المعاملات المدنية .</a:t>
            </a:r>
          </a:p>
          <a:p>
            <a:pPr algn="r">
              <a:buNone/>
            </a:pPr>
            <a:endParaRPr lang="ar-SA" b="1" dirty="0" smtClean="0">
              <a:solidFill>
                <a:srgbClr val="FF0000"/>
              </a:solidFill>
            </a:endParaRPr>
          </a:p>
          <a:p>
            <a:pPr algn="r">
              <a:buNone/>
            </a:pPr>
            <a:r>
              <a:rPr lang="ar-SA" b="1" dirty="0" smtClean="0">
                <a:solidFill>
                  <a:srgbClr val="FF0000"/>
                </a:solidFill>
              </a:rPr>
              <a:t>الشريعة اللاتينية: </a:t>
            </a:r>
            <a:r>
              <a:rPr lang="ar-SA" b="1" dirty="0" smtClean="0">
                <a:solidFill>
                  <a:srgbClr val="002060"/>
                </a:solidFill>
              </a:rPr>
              <a:t>اخذت من القانون الروماني عن طريق القانون الفرنسي وتقنين نابليون وتعد مصدرا في بعض الدول العربية في غير الاحوال الشخصية مثل مصر وسوريا ولبنان والكويت . </a:t>
            </a:r>
          </a:p>
          <a:p>
            <a:pPr algn="r">
              <a:buNone/>
            </a:pPr>
            <a:endParaRPr lang="ar-SA" b="1" dirty="0" smtClean="0">
              <a:solidFill>
                <a:srgbClr val="002060"/>
              </a:solidFill>
            </a:endParaRPr>
          </a:p>
          <a:p>
            <a:pPr algn="r">
              <a:buNone/>
            </a:pPr>
            <a:r>
              <a:rPr lang="ar-SA" b="1" dirty="0" smtClean="0">
                <a:solidFill>
                  <a:srgbClr val="002060"/>
                </a:solidFill>
              </a:rPr>
              <a:t> </a:t>
            </a:r>
            <a:r>
              <a:rPr lang="ar-SA" b="1" dirty="0" smtClean="0">
                <a:solidFill>
                  <a:srgbClr val="FF0000"/>
                </a:solidFill>
              </a:rPr>
              <a:t>الشريعة الانجلوسكسونية : </a:t>
            </a:r>
            <a:r>
              <a:rPr lang="ar-SA" b="1" dirty="0" smtClean="0">
                <a:solidFill>
                  <a:srgbClr val="002060"/>
                </a:solidFill>
              </a:rPr>
              <a:t>وتعد مصدرا في بعض الدول العربية في غير الاحوال الشخصية . </a:t>
            </a:r>
          </a:p>
          <a:p>
            <a:pPr algn="r">
              <a:buNone/>
            </a:pPr>
            <a:endParaRPr lang="ar-SA" b="1" dirty="0" smtClean="0">
              <a:solidFill>
                <a:srgbClr val="FF0000"/>
              </a:solidFill>
            </a:endParaRPr>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15</a:t>
            </a:fld>
            <a:endParaRPr lang="en-US"/>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5821363"/>
          </a:xfrm>
        </p:spPr>
        <p:txBody>
          <a:bodyPr>
            <a:normAutofit lnSpcReduction="10000"/>
          </a:bodyPr>
          <a:lstStyle/>
          <a:p>
            <a:pPr algn="ctr">
              <a:buNone/>
            </a:pPr>
            <a:r>
              <a:rPr lang="ar-SA" b="1" dirty="0" smtClean="0">
                <a:solidFill>
                  <a:srgbClr val="002060"/>
                </a:solidFill>
              </a:rPr>
              <a:t>تاريخ القانون والعلوم الاخرى</a:t>
            </a:r>
          </a:p>
          <a:p>
            <a:pPr algn="ctr">
              <a:buNone/>
            </a:pPr>
            <a:endParaRPr lang="ar-SA" b="1" dirty="0" smtClean="0">
              <a:solidFill>
                <a:srgbClr val="002060"/>
              </a:solidFill>
            </a:endParaRPr>
          </a:p>
          <a:p>
            <a:pPr algn="r">
              <a:buNone/>
            </a:pPr>
            <a:r>
              <a:rPr lang="ar-SA" b="1" dirty="0" smtClean="0">
                <a:solidFill>
                  <a:srgbClr val="FF0000"/>
                </a:solidFill>
              </a:rPr>
              <a:t>دراسة القانون كظاهرة تؤثر وتتأثر بالظواهر الاخرى :</a:t>
            </a:r>
          </a:p>
          <a:p>
            <a:pPr algn="r">
              <a:buNone/>
            </a:pPr>
            <a:r>
              <a:rPr lang="ar-SA" b="1" dirty="0" smtClean="0">
                <a:solidFill>
                  <a:srgbClr val="0070C0"/>
                </a:solidFill>
              </a:rPr>
              <a:t>اولا : علم الاجتماع القانوني : </a:t>
            </a:r>
            <a:r>
              <a:rPr lang="ar-SA" b="1" dirty="0" smtClean="0">
                <a:solidFill>
                  <a:srgbClr val="002060"/>
                </a:solidFill>
              </a:rPr>
              <a:t>يهتم بدراسة القانون كظاهرة اجتماعية في مجتمع معين وفي زمن معين .، فالقانون يعتمد على علم الاجتماع في التعرف على الحقائق والظواهر الاجتماعية المختلفة لتنظيمها بقواعد سلوك فتختلف القواعد القانونية من مجتمع لاخر .</a:t>
            </a:r>
          </a:p>
          <a:p>
            <a:pPr algn="r">
              <a:buNone/>
            </a:pPr>
            <a:r>
              <a:rPr lang="ar-SA" b="1" dirty="0" smtClean="0">
                <a:solidFill>
                  <a:srgbClr val="0070C0"/>
                </a:solidFill>
              </a:rPr>
              <a:t>ثانيا : علم فلسفة القانون : </a:t>
            </a:r>
            <a:r>
              <a:rPr lang="ar-SA" b="1" dirty="0" smtClean="0">
                <a:solidFill>
                  <a:srgbClr val="002060"/>
                </a:solidFill>
              </a:rPr>
              <a:t>يهتم بالوجود القانوني  والمعرفة القانونية والقيم والفلسفة وبيان ما يصلح وما لا يصلح من الاسس القانونية في زمن معين ومجتمع معين .</a:t>
            </a:r>
            <a:r>
              <a:rPr lang="ar-SA" b="1" dirty="0" smtClean="0">
                <a:solidFill>
                  <a:srgbClr val="0070C0"/>
                </a:solidFill>
              </a:rPr>
              <a:t> </a:t>
            </a:r>
            <a:endParaRPr lang="en-US" dirty="0">
              <a:solidFill>
                <a:srgbClr val="0070C0"/>
              </a:solidFill>
            </a:endParaRPr>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16</a:t>
            </a:fld>
            <a:endParaRPr lang="en-US"/>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11162"/>
          </a:xfrm>
        </p:spPr>
        <p:txBody>
          <a:bodyPr>
            <a:noAutofit/>
          </a:bodyPr>
          <a:lstStyle/>
          <a:p>
            <a:r>
              <a:rPr lang="ar-SA" sz="2400" b="1" dirty="0" smtClean="0">
                <a:solidFill>
                  <a:srgbClr val="0070C0"/>
                </a:solidFill>
              </a:rPr>
              <a:t>نطاق دراسة تاريخ القانون </a:t>
            </a:r>
            <a:endParaRPr lang="en-US" sz="2400" b="1" dirty="0">
              <a:solidFill>
                <a:srgbClr val="0070C0"/>
              </a:solidFill>
            </a:endParaRPr>
          </a:p>
        </p:txBody>
      </p:sp>
      <p:sp>
        <p:nvSpPr>
          <p:cNvPr id="3" name="Content Placeholder 2"/>
          <p:cNvSpPr>
            <a:spLocks noGrp="1"/>
          </p:cNvSpPr>
          <p:nvPr>
            <p:ph idx="1"/>
          </p:nvPr>
        </p:nvSpPr>
        <p:spPr>
          <a:xfrm>
            <a:off x="457200" y="762000"/>
            <a:ext cx="8229600" cy="5364163"/>
          </a:xfrm>
        </p:spPr>
        <p:txBody>
          <a:bodyPr>
            <a:normAutofit fontScale="70000" lnSpcReduction="20000"/>
          </a:bodyPr>
          <a:lstStyle/>
          <a:p>
            <a:pPr algn="r">
              <a:buNone/>
            </a:pPr>
            <a:r>
              <a:rPr lang="ar-SA" b="1" dirty="0" smtClean="0"/>
              <a:t>يهتم تاريخ القانون بدراسة موضوعين رئيسين :</a:t>
            </a:r>
          </a:p>
          <a:p>
            <a:pPr algn="r">
              <a:buNone/>
            </a:pPr>
            <a:r>
              <a:rPr lang="ar-SA" b="1" dirty="0" smtClean="0"/>
              <a:t>الاول : دراسة تاريخ مصادر القانون(التاريخ الخارجي للقانون)</a:t>
            </a:r>
          </a:p>
          <a:p>
            <a:pPr algn="r">
              <a:buNone/>
            </a:pPr>
            <a:r>
              <a:rPr lang="ar-SA" b="1" dirty="0" smtClean="0"/>
              <a:t>الثاني : دراسة تاريخ النظم القانونية (التاريخ الداخلي للقانون )</a:t>
            </a:r>
          </a:p>
          <a:p>
            <a:pPr algn="r">
              <a:buNone/>
            </a:pPr>
            <a:endParaRPr lang="ar-SA" b="1" dirty="0" smtClean="0"/>
          </a:p>
          <a:p>
            <a:pPr algn="r">
              <a:buNone/>
            </a:pPr>
            <a:r>
              <a:rPr lang="ar-SA" b="1" dirty="0" smtClean="0">
                <a:solidFill>
                  <a:srgbClr val="0070C0"/>
                </a:solidFill>
              </a:rPr>
              <a:t>مصادر القانون </a:t>
            </a:r>
            <a:r>
              <a:rPr lang="ar-SA" b="1" dirty="0" smtClean="0">
                <a:solidFill>
                  <a:srgbClr val="0070C0"/>
                </a:solidFill>
              </a:rPr>
              <a:t>( التاريخ الخارجي للقانون </a:t>
            </a:r>
            <a:r>
              <a:rPr lang="ar-SA" b="1" dirty="0" smtClean="0">
                <a:solidFill>
                  <a:srgbClr val="0070C0"/>
                </a:solidFill>
              </a:rPr>
              <a:t>)</a:t>
            </a:r>
            <a:r>
              <a:rPr lang="ar-SA" b="1" dirty="0" smtClean="0"/>
              <a:t> </a:t>
            </a:r>
          </a:p>
          <a:p>
            <a:pPr algn="r">
              <a:buNone/>
            </a:pPr>
            <a:r>
              <a:rPr lang="ar-SA" b="1" dirty="0" smtClean="0"/>
              <a:t> </a:t>
            </a:r>
            <a:r>
              <a:rPr lang="ar-SA" b="1" dirty="0" smtClean="0">
                <a:solidFill>
                  <a:srgbClr val="C00000"/>
                </a:solidFill>
              </a:rPr>
              <a:t>ويقسم ل نوعين من المصادر :</a:t>
            </a:r>
          </a:p>
          <a:p>
            <a:pPr algn="r">
              <a:buNone/>
            </a:pPr>
            <a:r>
              <a:rPr lang="ar-SA" b="1" dirty="0" smtClean="0">
                <a:solidFill>
                  <a:srgbClr val="00B050"/>
                </a:solidFill>
              </a:rPr>
              <a:t>اولا : المصادر المادية او الموضوعية : </a:t>
            </a:r>
            <a:r>
              <a:rPr lang="ar-SA" b="1" dirty="0" smtClean="0">
                <a:solidFill>
                  <a:srgbClr val="7030A0"/>
                </a:solidFill>
              </a:rPr>
              <a:t>وهي المصدر التاريخي التي استمدت القاعدة القانونية وجودها منها ، والغلبة للاطار الفلسفي تحت مسمى اساس او مذاهب او طبيعة القانون .</a:t>
            </a:r>
          </a:p>
          <a:p>
            <a:pPr algn="r">
              <a:buNone/>
            </a:pPr>
            <a:r>
              <a:rPr lang="ar-SA" b="1" dirty="0" smtClean="0">
                <a:solidFill>
                  <a:srgbClr val="00B050"/>
                </a:solidFill>
              </a:rPr>
              <a:t>ثانيا : </a:t>
            </a:r>
            <a:r>
              <a:rPr lang="ar-SA" b="1" dirty="0" smtClean="0">
                <a:solidFill>
                  <a:srgbClr val="00B050"/>
                </a:solidFill>
              </a:rPr>
              <a:t>المصادر شكلية </a:t>
            </a:r>
            <a:r>
              <a:rPr lang="ar-SA" b="1" dirty="0" smtClean="0">
                <a:solidFill>
                  <a:srgbClr val="00B050"/>
                </a:solidFill>
              </a:rPr>
              <a:t>: </a:t>
            </a:r>
            <a:r>
              <a:rPr lang="ar-SA" b="1" dirty="0" smtClean="0">
                <a:solidFill>
                  <a:srgbClr val="7030A0"/>
                </a:solidFill>
              </a:rPr>
              <a:t>وهي المصادر الرسمية : وهي تهتم بالشكل الذي خرجت به القاعدة القانونية والطريق الذي تمر منه القاعدة القانونية حتى تكون ملزمة ، ويتمثل فيس الشريعة والتشريع والعرف والفقه ومبادئ القانون الطبيعي وقواعد العدالة والقضاء . </a:t>
            </a:r>
          </a:p>
          <a:p>
            <a:pPr algn="r">
              <a:buNone/>
            </a:pPr>
            <a:endParaRPr lang="ar-SA" b="1" dirty="0" smtClean="0"/>
          </a:p>
          <a:p>
            <a:pPr algn="r">
              <a:buNone/>
            </a:pPr>
            <a:r>
              <a:rPr lang="ar-SA" b="1" dirty="0" smtClean="0">
                <a:solidFill>
                  <a:srgbClr val="00B0F0"/>
                </a:solidFill>
              </a:rPr>
              <a:t>تاريخ النظم القانونية (التاريخ الداخلي للقانون </a:t>
            </a:r>
            <a:r>
              <a:rPr lang="ar-SA" b="1" dirty="0" smtClean="0">
                <a:solidFill>
                  <a:srgbClr val="00B0F0"/>
                </a:solidFill>
              </a:rPr>
              <a:t>):</a:t>
            </a:r>
          </a:p>
          <a:p>
            <a:pPr algn="r">
              <a:buNone/>
            </a:pPr>
            <a:r>
              <a:rPr lang="ar-SA" b="1" dirty="0" smtClean="0">
                <a:solidFill>
                  <a:srgbClr val="C00000"/>
                </a:solidFill>
              </a:rPr>
              <a:t>تنحصر الدراسة في دراسة تاريخ النظم في حد ذاتها سواء تعلقت بالقانون الخاص مثل دراسة نظام الزواج بذاته ، او تعلقت بالقانون العام مثل دراسة نشأة الدولة في ذاتها .</a:t>
            </a:r>
          </a:p>
          <a:p>
            <a:pPr algn="r">
              <a:buNone/>
            </a:pPr>
            <a:endParaRPr lang="en-US" b="1" dirty="0"/>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17</a:t>
            </a:fld>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5821363"/>
          </a:xfrm>
        </p:spPr>
        <p:txBody>
          <a:bodyPr>
            <a:normAutofit fontScale="77500" lnSpcReduction="20000"/>
          </a:bodyPr>
          <a:lstStyle/>
          <a:p>
            <a:pPr algn="r">
              <a:buNone/>
            </a:pPr>
            <a:endParaRPr lang="ar-SA" b="1" dirty="0" smtClean="0"/>
          </a:p>
          <a:p>
            <a:pPr algn="r">
              <a:buNone/>
            </a:pPr>
            <a:r>
              <a:rPr lang="ar-SA" b="1" dirty="0" smtClean="0">
                <a:solidFill>
                  <a:schemeClr val="accent6">
                    <a:lumMod val="75000"/>
                  </a:schemeClr>
                </a:solidFill>
              </a:rPr>
              <a:t>حياة الانسان في مجتمع امر بديهي ولازم لعاملين :</a:t>
            </a:r>
          </a:p>
          <a:p>
            <a:pPr algn="r">
              <a:buNone/>
            </a:pPr>
            <a:r>
              <a:rPr lang="ar-SA" b="1" dirty="0" smtClean="0">
                <a:solidFill>
                  <a:srgbClr val="00B050"/>
                </a:solidFill>
              </a:rPr>
              <a:t>الاول : واقعي : بأن الانسان لا يمكن واقعيا وجوده الا في مجتمع يعيش في كنفه.</a:t>
            </a:r>
          </a:p>
          <a:p>
            <a:pPr algn="r">
              <a:buNone/>
            </a:pPr>
            <a:r>
              <a:rPr lang="ar-SA" b="1" dirty="0" smtClean="0">
                <a:solidFill>
                  <a:schemeClr val="tx2">
                    <a:lumMod val="60000"/>
                    <a:lumOff val="40000"/>
                  </a:schemeClr>
                </a:solidFill>
              </a:rPr>
              <a:t>الثاني : الضرورة : بأن طبيعة الحياة في الارض توجب على  الانسان ان يعيش مجتمعا مع غيره من الناس يتعاون معهم لتحقيق العيش وتحقيق اهدافه . </a:t>
            </a:r>
          </a:p>
          <a:p>
            <a:pPr algn="r">
              <a:buNone/>
            </a:pPr>
            <a:endParaRPr lang="ar-SA" b="1" dirty="0" smtClean="0"/>
          </a:p>
          <a:p>
            <a:pPr algn="r">
              <a:buNone/>
            </a:pPr>
            <a:r>
              <a:rPr lang="ar-SA" b="1" dirty="0" smtClean="0">
                <a:solidFill>
                  <a:schemeClr val="accent2">
                    <a:lumMod val="75000"/>
                  </a:schemeClr>
                </a:solidFill>
              </a:rPr>
              <a:t>وجود الانسان في جماعة يعني دخوله في معاملات وعلاقات ، ومعنى ان يكون الانسان اجتماعي بالمقابل هو بطبعه اناني، فقد تتعارض مصلحته مع مصالح افراد الجماعة ، لذا كان لا وبيد من وجود قواعد قانونية تنظم العلاقات وتحسم التعارض وتحد من الحريات ورغبات الافراد والتوفيق بين المصالح المتعارضة ، وهذه القواهعد تشكل ما يسمى القانون . </a:t>
            </a:r>
          </a:p>
          <a:p>
            <a:pPr algn="r">
              <a:buNone/>
            </a:pPr>
            <a:endParaRPr lang="ar-SA" b="1" dirty="0" smtClean="0"/>
          </a:p>
          <a:p>
            <a:pPr algn="r">
              <a:buNone/>
            </a:pPr>
            <a:r>
              <a:rPr lang="ar-SA" b="1" dirty="0" smtClean="0">
                <a:solidFill>
                  <a:srgbClr val="00B050"/>
                </a:solidFill>
              </a:rPr>
              <a:t>وجود الانسان في جماعة </a:t>
            </a:r>
            <a:r>
              <a:rPr lang="ar-SA" b="1" dirty="0" smtClean="0"/>
              <a:t>ـــــــــــــ  </a:t>
            </a:r>
            <a:r>
              <a:rPr lang="ar-SA" b="1" dirty="0" smtClean="0">
                <a:solidFill>
                  <a:schemeClr val="tx2"/>
                </a:solidFill>
              </a:rPr>
              <a:t>دخوله في علاقات ومعاملات </a:t>
            </a:r>
            <a:r>
              <a:rPr lang="ar-SA" b="1" dirty="0" smtClean="0"/>
              <a:t>ـــــــــــ </a:t>
            </a:r>
            <a:r>
              <a:rPr lang="ar-SA" b="1" dirty="0" smtClean="0">
                <a:solidFill>
                  <a:schemeClr val="accent2">
                    <a:lumMod val="75000"/>
                  </a:schemeClr>
                </a:solidFill>
              </a:rPr>
              <a:t>تعارض المصالح بينهم  ــ</a:t>
            </a:r>
            <a:r>
              <a:rPr lang="ar-SA" b="1" dirty="0" smtClean="0"/>
              <a:t>ــــــــــ   </a:t>
            </a:r>
            <a:r>
              <a:rPr lang="ar-SA" b="1" dirty="0" smtClean="0">
                <a:solidFill>
                  <a:schemeClr val="accent6">
                    <a:lumMod val="75000"/>
                  </a:schemeClr>
                </a:solidFill>
              </a:rPr>
              <a:t>وجود قواعد قانونية تنظم العلاقات </a:t>
            </a:r>
            <a:r>
              <a:rPr lang="ar-SA" b="1" dirty="0" smtClean="0"/>
              <a:t>   </a:t>
            </a:r>
          </a:p>
          <a:p>
            <a:pPr algn="r">
              <a:buNone/>
            </a:pPr>
            <a:endParaRPr lang="ar-SA" b="1" dirty="0" smtClean="0"/>
          </a:p>
          <a:p>
            <a:pPr algn="r">
              <a:buNone/>
            </a:pPr>
            <a:endParaRPr lang="ar-SA" b="1" dirty="0" smtClean="0"/>
          </a:p>
        </p:txBody>
      </p:sp>
      <p:sp>
        <p:nvSpPr>
          <p:cNvPr id="10" name="Slide Number Placeholder 9"/>
          <p:cNvSpPr>
            <a:spLocks noGrp="1"/>
          </p:cNvSpPr>
          <p:nvPr>
            <p:ph type="sldNum" sz="quarter" idx="12"/>
          </p:nvPr>
        </p:nvSpPr>
        <p:spPr/>
        <p:txBody>
          <a:bodyPr/>
          <a:lstStyle/>
          <a:p>
            <a:fld id="{B6F15528-21DE-4FAA-801E-634DDDAF4B2B}" type="slidenum">
              <a:rPr lang="en-US" smtClean="0"/>
              <a:pPr/>
              <a:t>2</a:t>
            </a:fld>
            <a:endParaRPr lang="en-US"/>
          </a:p>
        </p:txBody>
      </p:sp>
      <p:sp>
        <p:nvSpPr>
          <p:cNvPr id="11" name="Date Placeholder 10"/>
          <p:cNvSpPr>
            <a:spLocks noGrp="1"/>
          </p:cNvSpPr>
          <p:nvPr>
            <p:ph type="dt" sz="half" idx="10"/>
          </p:nvPr>
        </p:nvSpPr>
        <p:spPr/>
        <p:txBody>
          <a:bodyPr/>
          <a:lstStyle/>
          <a:p>
            <a:fld id="{F8225F41-BDAD-41CF-8C33-28703D0A23F8}" type="datetime1">
              <a:rPr lang="en-US" smtClean="0"/>
              <a:pPr/>
              <a:t>9/28/2016</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5821363"/>
          </a:xfrm>
        </p:spPr>
        <p:txBody>
          <a:bodyPr/>
          <a:lstStyle/>
          <a:p>
            <a:pPr algn="r">
              <a:buNone/>
            </a:pPr>
            <a:endParaRPr lang="ar-SA" b="1" dirty="0" smtClean="0"/>
          </a:p>
          <a:p>
            <a:pPr algn="r">
              <a:buNone/>
            </a:pPr>
            <a:r>
              <a:rPr lang="ar-SA" b="1" dirty="0" smtClean="0"/>
              <a:t>قال الرومان :</a:t>
            </a:r>
          </a:p>
          <a:p>
            <a:pPr algn="r">
              <a:buNone/>
            </a:pPr>
            <a:r>
              <a:rPr lang="ar-SA" b="1" dirty="0" smtClean="0">
                <a:solidFill>
                  <a:srgbClr val="00B050"/>
                </a:solidFill>
              </a:rPr>
              <a:t>لا مجتمع بلا قانون ولا قانون بلا مجتمع </a:t>
            </a:r>
            <a:r>
              <a:rPr lang="ar-SA" b="1" dirty="0" smtClean="0"/>
              <a:t>، حيث </a:t>
            </a:r>
            <a:r>
              <a:rPr lang="ar-SA" b="1" dirty="0" smtClean="0">
                <a:solidFill>
                  <a:srgbClr val="C00000"/>
                </a:solidFill>
              </a:rPr>
              <a:t>يوجد مجتمع يوجد قانون </a:t>
            </a:r>
            <a:r>
              <a:rPr lang="ar-SA" b="1" dirty="0" smtClean="0"/>
              <a:t>.</a:t>
            </a:r>
          </a:p>
          <a:p>
            <a:pPr algn="r">
              <a:buNone/>
            </a:pPr>
            <a:r>
              <a:rPr lang="ar-SA" b="1" dirty="0" smtClean="0">
                <a:solidFill>
                  <a:schemeClr val="tx2">
                    <a:lumMod val="60000"/>
                    <a:lumOff val="40000"/>
                  </a:schemeClr>
                </a:solidFill>
              </a:rPr>
              <a:t>فالقواعد المنظمة للعلاقات بين الافراد نشأت من نشأة المجتمع وتطورت مع تطوره ايا كان مصدر هذه القواعد القانونية . </a:t>
            </a:r>
          </a:p>
          <a:p>
            <a:pPr algn="r">
              <a:buNone/>
            </a:pPr>
            <a:endParaRPr lang="ar-SA" b="1" dirty="0" smtClean="0"/>
          </a:p>
          <a:p>
            <a:pPr algn="r">
              <a:buNone/>
            </a:pPr>
            <a:r>
              <a:rPr lang="ar-SA" b="1" dirty="0" smtClean="0">
                <a:solidFill>
                  <a:schemeClr val="accent6">
                    <a:lumMod val="75000"/>
                  </a:schemeClr>
                </a:solidFill>
              </a:rPr>
              <a:t>فالقانون هو سيد العالم اوحت به ضمائر الجماعات ، والقانون قاعدة حياة او مجموع الحياة الانسانية بكاملها .</a:t>
            </a:r>
          </a:p>
          <a:p>
            <a:pPr algn="r">
              <a:buNone/>
            </a:pPr>
            <a:endParaRPr lang="ar-SA" b="1" dirty="0" smtClean="0">
              <a:solidFill>
                <a:schemeClr val="accent6">
                  <a:lumMod val="75000"/>
                </a:schemeClr>
              </a:solidFill>
            </a:endParaRPr>
          </a:p>
          <a:p>
            <a:pPr algn="r">
              <a:buNone/>
            </a:pPr>
            <a:endParaRPr lang="ar-SA" b="1" dirty="0" smtClean="0">
              <a:solidFill>
                <a:schemeClr val="accent6">
                  <a:lumMod val="75000"/>
                </a:schemeClr>
              </a:solidFill>
            </a:endParaRPr>
          </a:p>
          <a:p>
            <a:pPr algn="r">
              <a:buNone/>
            </a:pPr>
            <a:endParaRPr lang="ar-SA" b="1" dirty="0" smtClean="0"/>
          </a:p>
          <a:p>
            <a:pPr algn="r">
              <a:buNone/>
            </a:pPr>
            <a:endParaRPr lang="ar-SA" b="1" dirty="0" smtClean="0"/>
          </a:p>
          <a:p>
            <a:pPr algn="r">
              <a:buNone/>
            </a:pPr>
            <a:endParaRPr lang="ar-SA" b="1" dirty="0" smtClean="0"/>
          </a:p>
          <a:p>
            <a:pPr algn="r">
              <a:buNone/>
            </a:pPr>
            <a:endParaRPr lang="en-US" b="1"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3</a:t>
            </a:fld>
            <a:endParaRPr lang="en-US"/>
          </a:p>
        </p:txBody>
      </p:sp>
      <p:sp>
        <p:nvSpPr>
          <p:cNvPr id="5" name="Date Placeholder 4"/>
          <p:cNvSpPr>
            <a:spLocks noGrp="1"/>
          </p:cNvSpPr>
          <p:nvPr>
            <p:ph type="dt" sz="half" idx="10"/>
          </p:nvPr>
        </p:nvSpPr>
        <p:spPr/>
        <p:txBody>
          <a:bodyPr/>
          <a:lstStyle/>
          <a:p>
            <a:fld id="{D3DE8E17-D92F-4866-85ED-C9632EB6CE7D}" type="datetime1">
              <a:rPr lang="en-US" smtClean="0"/>
              <a:pPr/>
              <a:t>9/28/2016</a:t>
            </a:fld>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5821363"/>
          </a:xfrm>
        </p:spPr>
        <p:txBody>
          <a:bodyPr>
            <a:normAutofit fontScale="92500"/>
          </a:bodyPr>
          <a:lstStyle/>
          <a:p>
            <a:pPr algn="r">
              <a:buNone/>
            </a:pPr>
            <a:endParaRPr lang="ar-SA" b="1" dirty="0" smtClean="0">
              <a:solidFill>
                <a:srgbClr val="00B050"/>
              </a:solidFill>
            </a:endParaRPr>
          </a:p>
          <a:p>
            <a:pPr algn="r">
              <a:buNone/>
            </a:pPr>
            <a:r>
              <a:rPr lang="ar-SA" b="1" dirty="0" smtClean="0">
                <a:solidFill>
                  <a:srgbClr val="00B050"/>
                </a:solidFill>
              </a:rPr>
              <a:t>هناك تلازم بين المجتمع والقانون : وبالتالي للقانون وظيفة في المجتمع وفي ذلك منهجان يتنازعان :</a:t>
            </a:r>
          </a:p>
          <a:p>
            <a:pPr algn="r">
              <a:buNone/>
            </a:pPr>
            <a:r>
              <a:rPr lang="ar-SA" b="1" dirty="0" smtClean="0">
                <a:solidFill>
                  <a:schemeClr val="tx2">
                    <a:lumMod val="60000"/>
                    <a:lumOff val="40000"/>
                  </a:schemeClr>
                </a:solidFill>
              </a:rPr>
              <a:t>الاتجاه الاول:المذهب الفردي: يعلي مصلحة الفرد على الجماعة. </a:t>
            </a:r>
          </a:p>
          <a:p>
            <a:pPr algn="r">
              <a:buNone/>
            </a:pPr>
            <a:r>
              <a:rPr lang="ar-SA" b="1" dirty="0" smtClean="0">
                <a:solidFill>
                  <a:schemeClr val="accent6">
                    <a:lumMod val="50000"/>
                  </a:schemeClr>
                </a:solidFill>
              </a:rPr>
              <a:t>الاتجاه الثاني : المذهب الاشتراكي: يعلي مصلحة الجماعة على الفرد. </a:t>
            </a:r>
          </a:p>
          <a:p>
            <a:pPr algn="r">
              <a:buNone/>
            </a:pPr>
            <a:endParaRPr lang="ar-SA" b="1" dirty="0" smtClean="0">
              <a:solidFill>
                <a:schemeClr val="accent6">
                  <a:lumMod val="50000"/>
                </a:schemeClr>
              </a:solidFill>
            </a:endParaRPr>
          </a:p>
          <a:p>
            <a:pPr algn="r">
              <a:buNone/>
            </a:pPr>
            <a:r>
              <a:rPr lang="ar-SA" b="1" dirty="0" smtClean="0">
                <a:solidFill>
                  <a:srgbClr val="00B050"/>
                </a:solidFill>
              </a:rPr>
              <a:t>اما الشريعة الاسلامية : </a:t>
            </a:r>
          </a:p>
          <a:p>
            <a:pPr algn="r">
              <a:buNone/>
            </a:pPr>
            <a:r>
              <a:rPr lang="ar-SA" b="1" dirty="0" smtClean="0">
                <a:solidFill>
                  <a:schemeClr val="tx2">
                    <a:lumMod val="60000"/>
                    <a:lumOff val="40000"/>
                  </a:schemeClr>
                </a:solidFill>
              </a:rPr>
              <a:t>قررت ان الوظيفة الاساسية للقانون هي اجراء توازن بطرق ووسائل عديدة بين المصلحة الخاصة (مصلحة الفرد) والمصلحة العامة (مصلحة المجتمع ).</a:t>
            </a:r>
            <a:r>
              <a:rPr lang="ar-SA" b="1" dirty="0" smtClean="0">
                <a:solidFill>
                  <a:schemeClr val="accent6">
                    <a:lumMod val="50000"/>
                  </a:schemeClr>
                </a:solidFill>
              </a:rPr>
              <a:t> </a:t>
            </a:r>
          </a:p>
        </p:txBody>
      </p:sp>
      <p:sp>
        <p:nvSpPr>
          <p:cNvPr id="4" name="Slide Number Placeholder 3"/>
          <p:cNvSpPr>
            <a:spLocks noGrp="1"/>
          </p:cNvSpPr>
          <p:nvPr>
            <p:ph type="sldNum" sz="quarter" idx="12"/>
          </p:nvPr>
        </p:nvSpPr>
        <p:spPr/>
        <p:txBody>
          <a:bodyPr/>
          <a:lstStyle/>
          <a:p>
            <a:fld id="{B6F15528-21DE-4FAA-801E-634DDDAF4B2B}" type="slidenum">
              <a:rPr lang="en-US" smtClean="0"/>
              <a:pPr/>
              <a:t>4</a:t>
            </a:fld>
            <a:endParaRPr lang="en-US"/>
          </a:p>
        </p:txBody>
      </p:sp>
      <p:sp>
        <p:nvSpPr>
          <p:cNvPr id="5" name="Date Placeholder 4"/>
          <p:cNvSpPr>
            <a:spLocks noGrp="1"/>
          </p:cNvSpPr>
          <p:nvPr>
            <p:ph type="dt" sz="half" idx="10"/>
          </p:nvPr>
        </p:nvSpPr>
        <p:spPr/>
        <p:txBody>
          <a:bodyPr/>
          <a:lstStyle/>
          <a:p>
            <a:fld id="{CD2CCF04-0E36-4D72-BC00-1EEA022E2B4D}" type="datetime1">
              <a:rPr lang="en-US" smtClean="0"/>
              <a:pPr/>
              <a:t>9/28/2016</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58762"/>
          </a:xfrm>
        </p:spPr>
        <p:txBody>
          <a:bodyPr>
            <a:normAutofit fontScale="90000"/>
          </a:bodyPr>
          <a:lstStyle/>
          <a:p>
            <a:r>
              <a:rPr lang="ar-SA" dirty="0" smtClean="0"/>
              <a:t>التعريف بالقانون </a:t>
            </a:r>
            <a:endParaRPr lang="en-US" dirty="0"/>
          </a:p>
        </p:txBody>
      </p:sp>
      <p:sp>
        <p:nvSpPr>
          <p:cNvPr id="3" name="Content Placeholder 2"/>
          <p:cNvSpPr>
            <a:spLocks noGrp="1"/>
          </p:cNvSpPr>
          <p:nvPr>
            <p:ph idx="1"/>
          </p:nvPr>
        </p:nvSpPr>
        <p:spPr>
          <a:xfrm>
            <a:off x="457200" y="685800"/>
            <a:ext cx="8229600" cy="5440363"/>
          </a:xfrm>
        </p:spPr>
        <p:txBody>
          <a:bodyPr>
            <a:normAutofit fontScale="77500" lnSpcReduction="20000"/>
          </a:bodyPr>
          <a:lstStyle/>
          <a:p>
            <a:pPr algn="r">
              <a:buNone/>
            </a:pPr>
            <a:endParaRPr lang="ar-SA" b="1" dirty="0" smtClean="0">
              <a:solidFill>
                <a:schemeClr val="tx2">
                  <a:lumMod val="60000"/>
                  <a:lumOff val="40000"/>
                </a:schemeClr>
              </a:solidFill>
            </a:endParaRPr>
          </a:p>
          <a:p>
            <a:pPr algn="r">
              <a:buNone/>
            </a:pPr>
            <a:r>
              <a:rPr lang="ar-SA" b="1" dirty="0" smtClean="0">
                <a:solidFill>
                  <a:schemeClr val="tx2">
                    <a:lumMod val="60000"/>
                    <a:lumOff val="40000"/>
                  </a:schemeClr>
                </a:solidFill>
              </a:rPr>
              <a:t>القانون لغة :</a:t>
            </a:r>
            <a:r>
              <a:rPr lang="ar-SA" b="1" dirty="0" smtClean="0"/>
              <a:t> </a:t>
            </a:r>
            <a:r>
              <a:rPr lang="ar-SA" b="1" dirty="0" smtClean="0">
                <a:solidFill>
                  <a:srgbClr val="7030A0"/>
                </a:solidFill>
              </a:rPr>
              <a:t>كلمة معربة من كلمة قانون في اللغة اليونانية </a:t>
            </a:r>
            <a:r>
              <a:rPr lang="ar-SA" b="1" dirty="0" smtClean="0">
                <a:solidFill>
                  <a:srgbClr val="00B050"/>
                </a:solidFill>
              </a:rPr>
              <a:t>تعني الاصل او مقياس الاشياء ، او المسطرة او العصا المستقيمة .</a:t>
            </a:r>
          </a:p>
          <a:p>
            <a:pPr algn="r">
              <a:buNone/>
            </a:pPr>
            <a:r>
              <a:rPr lang="ar-SA" b="1" dirty="0" smtClean="0"/>
              <a:t> </a:t>
            </a:r>
          </a:p>
          <a:p>
            <a:pPr algn="r">
              <a:buNone/>
            </a:pPr>
            <a:r>
              <a:rPr lang="ar-SA" b="1" dirty="0" smtClean="0"/>
              <a:t> </a:t>
            </a:r>
            <a:r>
              <a:rPr lang="ar-SA" b="1" dirty="0" smtClean="0">
                <a:solidFill>
                  <a:schemeClr val="tx2">
                    <a:lumMod val="60000"/>
                    <a:lumOff val="40000"/>
                  </a:schemeClr>
                </a:solidFill>
              </a:rPr>
              <a:t>في العلوم الطبيعية الرياضية له معنيان  :</a:t>
            </a:r>
          </a:p>
          <a:p>
            <a:pPr algn="r">
              <a:buNone/>
            </a:pPr>
            <a:r>
              <a:rPr lang="ar-SA" b="1" dirty="0" smtClean="0">
                <a:solidFill>
                  <a:srgbClr val="00B050"/>
                </a:solidFill>
              </a:rPr>
              <a:t>1- مجموعة القواعد المضطردة والثابتة والمستقرة كقانون الجاذبية .</a:t>
            </a:r>
          </a:p>
          <a:p>
            <a:pPr algn="r">
              <a:buNone/>
            </a:pPr>
            <a:r>
              <a:rPr lang="ar-SA" b="1" dirty="0" smtClean="0">
                <a:solidFill>
                  <a:srgbClr val="00B050"/>
                </a:solidFill>
              </a:rPr>
              <a:t>2-الاشارة الى وضع او مناط خاص : كقانون الباقاء للاصلح  او قانون توالي الليل والنهار .</a:t>
            </a:r>
          </a:p>
          <a:p>
            <a:pPr algn="r">
              <a:buNone/>
            </a:pPr>
            <a:endParaRPr lang="ar-SA" b="1" dirty="0" smtClean="0">
              <a:solidFill>
                <a:srgbClr val="00B050"/>
              </a:solidFill>
            </a:endParaRPr>
          </a:p>
          <a:p>
            <a:pPr algn="r">
              <a:buNone/>
            </a:pPr>
            <a:r>
              <a:rPr lang="ar-SA" b="1" dirty="0" smtClean="0">
                <a:solidFill>
                  <a:schemeClr val="tx2">
                    <a:lumMod val="60000"/>
                    <a:lumOff val="40000"/>
                  </a:schemeClr>
                </a:solidFill>
              </a:rPr>
              <a:t>في الاصطلاح له معنيين : </a:t>
            </a:r>
          </a:p>
          <a:p>
            <a:pPr algn="r">
              <a:buNone/>
            </a:pPr>
            <a:r>
              <a:rPr lang="ar-SA" b="1" dirty="0" smtClean="0">
                <a:solidFill>
                  <a:srgbClr val="C00000"/>
                </a:solidFill>
              </a:rPr>
              <a:t>المعنى الواسع :</a:t>
            </a:r>
            <a:r>
              <a:rPr lang="ar-SA" b="1" dirty="0" smtClean="0">
                <a:solidFill>
                  <a:schemeClr val="tx2">
                    <a:lumMod val="60000"/>
                    <a:lumOff val="40000"/>
                  </a:schemeClr>
                </a:solidFill>
              </a:rPr>
              <a:t> </a:t>
            </a:r>
            <a:r>
              <a:rPr lang="ar-SA" b="1" dirty="0" smtClean="0"/>
              <a:t>وهو </a:t>
            </a:r>
            <a:r>
              <a:rPr lang="ar-SA" b="1" dirty="0" smtClean="0">
                <a:solidFill>
                  <a:schemeClr val="tx2">
                    <a:lumMod val="60000"/>
                    <a:lumOff val="40000"/>
                  </a:schemeClr>
                </a:solidFill>
              </a:rPr>
              <a:t>الذي يهمنا</a:t>
            </a:r>
          </a:p>
          <a:p>
            <a:pPr algn="r">
              <a:buNone/>
            </a:pPr>
            <a:r>
              <a:rPr lang="ar-SA" b="1" dirty="0" smtClean="0">
                <a:solidFill>
                  <a:srgbClr val="00B0F0"/>
                </a:solidFill>
              </a:rPr>
              <a:t>هو مجموعة القواعد القانونية العامة والمجردة التي تنظم سلوك الافراد في المجتمع وتكفل للسلطة العامة في الدولة احترامها بموجب جزاء مادي وحال يوقع على من يخالف هذه القواعد.</a:t>
            </a:r>
          </a:p>
          <a:p>
            <a:pPr algn="r">
              <a:buNone/>
            </a:pPr>
            <a:endParaRPr lang="ar-SA" b="1" dirty="0" smtClean="0">
              <a:solidFill>
                <a:srgbClr val="00B050"/>
              </a:solidFill>
            </a:endParaRPr>
          </a:p>
          <a:p>
            <a:pPr algn="r">
              <a:buNone/>
            </a:pPr>
            <a:endParaRPr lang="ar-SA" b="1" dirty="0" smtClean="0">
              <a:solidFill>
                <a:srgbClr val="00B050"/>
              </a:solidFill>
            </a:endParaRPr>
          </a:p>
          <a:p>
            <a:pPr algn="r">
              <a:buNone/>
            </a:pPr>
            <a:endParaRPr lang="en-US" b="1"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5</a:t>
            </a:fld>
            <a:endParaRPr lang="en-US"/>
          </a:p>
        </p:txBody>
      </p:sp>
      <p:sp>
        <p:nvSpPr>
          <p:cNvPr id="5" name="Date Placeholder 4"/>
          <p:cNvSpPr>
            <a:spLocks noGrp="1"/>
          </p:cNvSpPr>
          <p:nvPr>
            <p:ph type="dt" sz="half" idx="10"/>
          </p:nvPr>
        </p:nvSpPr>
        <p:spPr/>
        <p:txBody>
          <a:bodyPr/>
          <a:lstStyle/>
          <a:p>
            <a:fld id="{4896EB29-1331-4A03-96E5-557485410665}" type="datetime1">
              <a:rPr lang="en-US" smtClean="0"/>
              <a:pPr/>
              <a:t>9/28/2016</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228600"/>
            <a:ext cx="8229600" cy="5897563"/>
          </a:xfrm>
        </p:spPr>
        <p:txBody>
          <a:bodyPr>
            <a:normAutofit fontScale="85000" lnSpcReduction="20000"/>
          </a:bodyPr>
          <a:lstStyle/>
          <a:p>
            <a:pPr algn="r">
              <a:buNone/>
            </a:pPr>
            <a:endParaRPr lang="ar-SA" b="1" dirty="0" smtClean="0">
              <a:solidFill>
                <a:schemeClr val="tx2">
                  <a:lumMod val="60000"/>
                  <a:lumOff val="40000"/>
                </a:schemeClr>
              </a:solidFill>
            </a:endParaRPr>
          </a:p>
          <a:p>
            <a:pPr algn="r">
              <a:buNone/>
            </a:pPr>
            <a:r>
              <a:rPr lang="ar-SA" b="1" dirty="0" smtClean="0">
                <a:solidFill>
                  <a:srgbClr val="C00000"/>
                </a:solidFill>
              </a:rPr>
              <a:t>المعنى الضيق  :</a:t>
            </a:r>
          </a:p>
          <a:p>
            <a:pPr algn="r">
              <a:buNone/>
            </a:pPr>
            <a:r>
              <a:rPr lang="ar-SA" b="1" dirty="0" smtClean="0">
                <a:solidFill>
                  <a:schemeClr val="tx2">
                    <a:lumMod val="60000"/>
                    <a:lumOff val="40000"/>
                  </a:schemeClr>
                </a:solidFill>
              </a:rPr>
              <a:t>1</a:t>
            </a:r>
            <a:r>
              <a:rPr lang="ar-SA" b="1" dirty="0" smtClean="0">
                <a:solidFill>
                  <a:srgbClr val="00B0F0"/>
                </a:solidFill>
              </a:rPr>
              <a:t>-يقصد به استعمال لفظ القانون في مجال قانوني محدد ، فيطلق على بعض القوانين التي تحكم طوائف محددة في المجتمع ؛ مثل نظام مجلس التعليم العالي او نظام المحاماة.</a:t>
            </a:r>
          </a:p>
          <a:p>
            <a:pPr algn="r">
              <a:buNone/>
            </a:pPr>
            <a:r>
              <a:rPr lang="ar-SA" b="1" dirty="0" smtClean="0">
                <a:solidFill>
                  <a:schemeClr val="tx2">
                    <a:lumMod val="60000"/>
                    <a:lumOff val="40000"/>
                  </a:schemeClr>
                </a:solidFill>
              </a:rPr>
              <a:t>2-</a:t>
            </a:r>
            <a:r>
              <a:rPr lang="ar-SA" b="1" dirty="0" smtClean="0">
                <a:solidFill>
                  <a:srgbClr val="7030A0"/>
                </a:solidFill>
              </a:rPr>
              <a:t>وقد يقصد به مجموعة القواعد القانونية المطبقة في بلد معين ؛ كالقانون السعودي او القانون الاردني .</a:t>
            </a:r>
          </a:p>
          <a:p>
            <a:pPr algn="r">
              <a:buNone/>
            </a:pPr>
            <a:endParaRPr lang="ar-SA" b="1" dirty="0" smtClean="0">
              <a:solidFill>
                <a:srgbClr val="7030A0"/>
              </a:solidFill>
            </a:endParaRPr>
          </a:p>
          <a:p>
            <a:pPr algn="r">
              <a:buNone/>
            </a:pPr>
            <a:r>
              <a:rPr lang="ar-SA" b="1" dirty="0" smtClean="0">
                <a:solidFill>
                  <a:schemeClr val="tx2">
                    <a:lumMod val="75000"/>
                  </a:schemeClr>
                </a:solidFill>
              </a:rPr>
              <a:t>القاعدة القانونية تتميز عن غيرها من قواعد السلوك السائدة في المجتمع ، وتتميز بعدة خصائص منها :</a:t>
            </a:r>
          </a:p>
          <a:p>
            <a:pPr algn="r">
              <a:buNone/>
            </a:pPr>
            <a:r>
              <a:rPr lang="ar-SA" b="1" dirty="0" smtClean="0">
                <a:solidFill>
                  <a:srgbClr val="00B050"/>
                </a:solidFill>
              </a:rPr>
              <a:t>1-قاعدة عامة ومجردة ،  </a:t>
            </a:r>
          </a:p>
          <a:p>
            <a:pPr algn="r">
              <a:buNone/>
            </a:pPr>
            <a:r>
              <a:rPr lang="ar-SA" b="1" dirty="0" smtClean="0">
                <a:solidFill>
                  <a:srgbClr val="00B050"/>
                </a:solidFill>
              </a:rPr>
              <a:t>2-قاعدة سلوك ،  </a:t>
            </a:r>
          </a:p>
          <a:p>
            <a:pPr algn="r">
              <a:buNone/>
            </a:pPr>
            <a:r>
              <a:rPr lang="ar-SA" b="1" dirty="0" smtClean="0">
                <a:solidFill>
                  <a:srgbClr val="00B050"/>
                </a:solidFill>
              </a:rPr>
              <a:t>3-خطاب موجه الى اشخاص في المجتمع ، </a:t>
            </a:r>
          </a:p>
          <a:p>
            <a:pPr algn="r">
              <a:buNone/>
            </a:pPr>
            <a:r>
              <a:rPr lang="ar-SA" b="1" dirty="0" smtClean="0">
                <a:solidFill>
                  <a:srgbClr val="00B050"/>
                </a:solidFill>
              </a:rPr>
              <a:t>4-مصحوبة بجزاء مادي حال يوقع من السلطة على من يخالفها . </a:t>
            </a:r>
            <a:endParaRPr lang="en-US" b="1" dirty="0">
              <a:solidFill>
                <a:srgbClr val="00B050"/>
              </a:solidFill>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6</a:t>
            </a:fld>
            <a:endParaRPr lang="en-US"/>
          </a:p>
        </p:txBody>
      </p:sp>
      <p:sp>
        <p:nvSpPr>
          <p:cNvPr id="5" name="Date Placeholder 4"/>
          <p:cNvSpPr>
            <a:spLocks noGrp="1"/>
          </p:cNvSpPr>
          <p:nvPr>
            <p:ph type="dt" sz="half" idx="10"/>
          </p:nvPr>
        </p:nvSpPr>
        <p:spPr/>
        <p:txBody>
          <a:bodyPr/>
          <a:lstStyle/>
          <a:p>
            <a:fld id="{BC63254E-3B7C-4809-AA5A-ECD42A4E87BA}" type="datetime1">
              <a:rPr lang="en-US" smtClean="0"/>
              <a:pPr/>
              <a:t>9/28/2016</a:t>
            </a:fld>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2400"/>
            <a:ext cx="8229600" cy="411162"/>
          </a:xfrm>
        </p:spPr>
        <p:txBody>
          <a:bodyPr>
            <a:noAutofit/>
          </a:bodyPr>
          <a:lstStyle/>
          <a:p>
            <a:r>
              <a:rPr lang="ar-SA" sz="2800" b="1" u="sng" dirty="0" smtClean="0">
                <a:solidFill>
                  <a:srgbClr val="C00000"/>
                </a:solidFill>
              </a:rPr>
              <a:t>تعريف القانون من الوجهة التاريخية : القانون بين الاحادية والثنائية </a:t>
            </a:r>
            <a:endParaRPr lang="en-US" sz="2800" b="1" u="sng" dirty="0">
              <a:solidFill>
                <a:srgbClr val="C00000"/>
              </a:solidFill>
            </a:endParaRPr>
          </a:p>
        </p:txBody>
      </p:sp>
      <p:sp>
        <p:nvSpPr>
          <p:cNvPr id="3" name="Content Placeholder 2"/>
          <p:cNvSpPr>
            <a:spLocks noGrp="1"/>
          </p:cNvSpPr>
          <p:nvPr>
            <p:ph idx="1"/>
          </p:nvPr>
        </p:nvSpPr>
        <p:spPr>
          <a:xfrm>
            <a:off x="228600" y="685800"/>
            <a:ext cx="8458200" cy="5715000"/>
          </a:xfrm>
        </p:spPr>
        <p:txBody>
          <a:bodyPr>
            <a:normAutofit fontScale="92500" lnSpcReduction="10000"/>
          </a:bodyPr>
          <a:lstStyle/>
          <a:p>
            <a:pPr algn="r">
              <a:buNone/>
            </a:pPr>
            <a:r>
              <a:rPr lang="ar-SA" sz="2400" b="1" u="sng" dirty="0" smtClean="0">
                <a:solidFill>
                  <a:srgbClr val="00B050"/>
                </a:solidFill>
              </a:rPr>
              <a:t>اولا : النظرية الاحادية للنظام القانوني </a:t>
            </a:r>
            <a:r>
              <a:rPr lang="ar-SA" sz="2400" b="1" dirty="0" smtClean="0">
                <a:solidFill>
                  <a:srgbClr val="00B050"/>
                </a:solidFill>
              </a:rPr>
              <a:t>: </a:t>
            </a:r>
            <a:r>
              <a:rPr lang="ar-SA" sz="2400" b="1" dirty="0" smtClean="0"/>
              <a:t>ترى ان </a:t>
            </a:r>
            <a:r>
              <a:rPr lang="ar-SA" sz="2400" b="1" dirty="0" smtClean="0">
                <a:solidFill>
                  <a:schemeClr val="tx2">
                    <a:lumMod val="60000"/>
                    <a:lumOff val="40000"/>
                  </a:schemeClr>
                </a:solidFill>
              </a:rPr>
              <a:t>اصطلاح القانون يعد شاملا للنظام القانوني برمته فيتضمن القواعد القانونية العامة والتطبيقات الخاصة غير المتناهية للقواعد .</a:t>
            </a:r>
          </a:p>
          <a:p>
            <a:pPr algn="r">
              <a:buNone/>
            </a:pPr>
            <a:endParaRPr lang="ar-SA" sz="2400" b="1" dirty="0" smtClean="0">
              <a:solidFill>
                <a:srgbClr val="FF0000"/>
              </a:solidFill>
            </a:endParaRPr>
          </a:p>
          <a:p>
            <a:pPr algn="r">
              <a:buNone/>
            </a:pPr>
            <a:r>
              <a:rPr lang="ar-SA" sz="2400" b="1" dirty="0" smtClean="0">
                <a:solidFill>
                  <a:srgbClr val="FF0000"/>
                </a:solidFill>
              </a:rPr>
              <a:t>ومرت النظرية بمرحلتين :</a:t>
            </a:r>
          </a:p>
          <a:p>
            <a:pPr algn="r">
              <a:buNone/>
            </a:pPr>
            <a:r>
              <a:rPr lang="ar-SA" sz="2400" b="1" dirty="0" smtClean="0">
                <a:solidFill>
                  <a:srgbClr val="00B050"/>
                </a:solidFill>
              </a:rPr>
              <a:t>الاولى :</a:t>
            </a:r>
            <a:r>
              <a:rPr lang="ar-SA" sz="2400" b="1" dirty="0" smtClean="0"/>
              <a:t> صداها </a:t>
            </a:r>
            <a:r>
              <a:rPr lang="ar-SA" sz="2400" b="1" dirty="0" smtClean="0">
                <a:solidFill>
                  <a:schemeClr val="tx2">
                    <a:lumMod val="75000"/>
                  </a:schemeClr>
                </a:solidFill>
              </a:rPr>
              <a:t>في الفكر القانوني القديم : مفهوم القانون في المجتمعات البدائية يشكل ؛ مجموعة اوامر يعرف من خلالها ما يعد مسموحا به وما لا يعد مسموح به من افعال وتصرفات ،</a:t>
            </a:r>
            <a:r>
              <a:rPr lang="ar-SA" sz="2400" b="1" dirty="0" smtClean="0"/>
              <a:t> </a:t>
            </a:r>
          </a:p>
          <a:p>
            <a:pPr algn="r">
              <a:buNone/>
            </a:pPr>
            <a:r>
              <a:rPr lang="ar-SA" sz="2400" b="1" dirty="0" smtClean="0">
                <a:solidFill>
                  <a:schemeClr val="tx2">
                    <a:lumMod val="60000"/>
                    <a:lumOff val="40000"/>
                  </a:schemeClr>
                </a:solidFill>
              </a:rPr>
              <a:t>ولم يكن هناك مجال لفكرة الحق او فكرة المركز الخاص باحد الاشخاص ، وان وجدت فتوجد بطريقة عرضية ، </a:t>
            </a:r>
          </a:p>
          <a:p>
            <a:pPr algn="r">
              <a:buNone/>
            </a:pPr>
            <a:r>
              <a:rPr lang="ar-SA" sz="2400" b="1" dirty="0" smtClean="0">
                <a:solidFill>
                  <a:schemeClr val="tx2">
                    <a:lumMod val="40000"/>
                    <a:lumOff val="60000"/>
                  </a:schemeClr>
                </a:solidFill>
              </a:rPr>
              <a:t>فالفكر القانوني القديم كان شاملا لفكرة القانون وتطبيقاتها معا دون فكرة الحق .</a:t>
            </a:r>
          </a:p>
          <a:p>
            <a:pPr algn="r">
              <a:buNone/>
            </a:pPr>
            <a:r>
              <a:rPr lang="ar-SA" sz="2400" b="1" dirty="0" smtClean="0">
                <a:solidFill>
                  <a:srgbClr val="00B050"/>
                </a:solidFill>
              </a:rPr>
              <a:t>الثانية : </a:t>
            </a:r>
            <a:r>
              <a:rPr lang="ar-SA" sz="2400" b="1" dirty="0" smtClean="0"/>
              <a:t> صداها في الفكر القانوني الحديث : فاشار ( </a:t>
            </a:r>
            <a:r>
              <a:rPr lang="ar-SA" sz="2400" b="1" dirty="0" smtClean="0">
                <a:solidFill>
                  <a:srgbClr val="C00000"/>
                </a:solidFill>
              </a:rPr>
              <a:t>كيلسن</a:t>
            </a:r>
            <a:r>
              <a:rPr lang="ar-SA" sz="2400" b="1" dirty="0" smtClean="0"/>
              <a:t> ) للنظرية الاحادية في نظريته المسماة ( </a:t>
            </a:r>
            <a:r>
              <a:rPr lang="ar-SA" sz="2400" b="1" dirty="0" smtClean="0">
                <a:solidFill>
                  <a:srgbClr val="C00000"/>
                </a:solidFill>
              </a:rPr>
              <a:t>النظرية الخاصة للقانون </a:t>
            </a:r>
            <a:r>
              <a:rPr lang="ar-SA" sz="2400" b="1" dirty="0" smtClean="0"/>
              <a:t>) </a:t>
            </a:r>
            <a:r>
              <a:rPr lang="ar-SA" sz="2400" b="1" dirty="0" smtClean="0">
                <a:solidFill>
                  <a:srgbClr val="00B050"/>
                </a:solidFill>
              </a:rPr>
              <a:t>والتي تقوم على اساس :</a:t>
            </a:r>
          </a:p>
          <a:p>
            <a:pPr algn="r">
              <a:buNone/>
            </a:pPr>
            <a:r>
              <a:rPr lang="ar-SA" sz="2400" b="1" dirty="0" smtClean="0"/>
              <a:t>--</a:t>
            </a:r>
            <a:r>
              <a:rPr lang="ar-SA" sz="2400" b="1" dirty="0" smtClean="0">
                <a:solidFill>
                  <a:srgbClr val="7030A0"/>
                </a:solidFill>
              </a:rPr>
              <a:t>على دراسة القانون كعلم خالص بمعزل عن العوامل السياسية والاقتصادية والدينية والاجتماعية المحيطة .</a:t>
            </a:r>
            <a:r>
              <a:rPr lang="ar-SA" sz="2400" b="1" dirty="0" smtClean="0"/>
              <a:t>  </a:t>
            </a:r>
            <a:endParaRPr lang="en-US" sz="2400" b="1" dirty="0" smtClean="0"/>
          </a:p>
          <a:p>
            <a:pPr algn="r">
              <a:buNone/>
            </a:pPr>
            <a:r>
              <a:rPr lang="ar-SA" sz="2400" b="1" dirty="0" smtClean="0">
                <a:solidFill>
                  <a:schemeClr val="tx2">
                    <a:lumMod val="75000"/>
                  </a:schemeClr>
                </a:solidFill>
              </a:rPr>
              <a:t>--على التطابق بين القانون والدولة فالقانون لديه هو الدولة.</a:t>
            </a:r>
          </a:p>
          <a:p>
            <a:pPr algn="r">
              <a:buNone/>
            </a:pPr>
            <a:r>
              <a:rPr lang="ar-SA" sz="2400" b="1" dirty="0" smtClean="0">
                <a:solidFill>
                  <a:schemeClr val="tx2">
                    <a:lumMod val="75000"/>
                  </a:schemeClr>
                </a:solidFill>
              </a:rPr>
              <a:t>--</a:t>
            </a:r>
            <a:r>
              <a:rPr lang="ar-SA" sz="2400" b="1" dirty="0" smtClean="0">
                <a:solidFill>
                  <a:schemeClr val="accent2">
                    <a:lumMod val="75000"/>
                  </a:schemeClr>
                </a:solidFill>
              </a:rPr>
              <a:t>على اساس وحدة النظام القانوني القائم على التدرج التشريعي .  </a:t>
            </a:r>
            <a:endParaRPr lang="en-US" sz="2400" b="1" dirty="0">
              <a:solidFill>
                <a:schemeClr val="accent2">
                  <a:lumMod val="75000"/>
                </a:schemeClr>
              </a:solidFill>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7</a:t>
            </a:fld>
            <a:endParaRPr lang="en-US"/>
          </a:p>
        </p:txBody>
      </p:sp>
      <p:sp>
        <p:nvSpPr>
          <p:cNvPr id="5" name="Date Placeholder 4"/>
          <p:cNvSpPr>
            <a:spLocks noGrp="1"/>
          </p:cNvSpPr>
          <p:nvPr>
            <p:ph type="dt" sz="half" idx="10"/>
          </p:nvPr>
        </p:nvSpPr>
        <p:spPr/>
        <p:txBody>
          <a:bodyPr/>
          <a:lstStyle/>
          <a:p>
            <a:fld id="{E08F4F95-9019-4563-B585-60AC4056A96D}" type="datetime1">
              <a:rPr lang="en-US" smtClean="0"/>
              <a:pPr/>
              <a:t>9/28/2016</a:t>
            </a:fld>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152400"/>
            <a:ext cx="8458200" cy="5973763"/>
          </a:xfrm>
        </p:spPr>
        <p:txBody>
          <a:bodyPr>
            <a:normAutofit/>
          </a:bodyPr>
          <a:lstStyle/>
          <a:p>
            <a:pPr algn="r">
              <a:buNone/>
            </a:pPr>
            <a:r>
              <a:rPr lang="ar-SA" sz="2400" b="1" u="sng" dirty="0" smtClean="0">
                <a:solidFill>
                  <a:srgbClr val="00B050"/>
                </a:solidFill>
              </a:rPr>
              <a:t>ثانيا : النظرية الثنائية للنظام القانوني </a:t>
            </a:r>
            <a:r>
              <a:rPr lang="ar-SA" sz="2400" b="1" dirty="0" smtClean="0">
                <a:solidFill>
                  <a:srgbClr val="00B050"/>
                </a:solidFill>
              </a:rPr>
              <a:t>: </a:t>
            </a:r>
            <a:r>
              <a:rPr lang="ar-SA" sz="2400" b="1" dirty="0" smtClean="0">
                <a:solidFill>
                  <a:schemeClr val="tx2">
                    <a:lumMod val="60000"/>
                    <a:lumOff val="40000"/>
                  </a:schemeClr>
                </a:solidFill>
              </a:rPr>
              <a:t>ويقتصر فيها اصطلاح القانون على القواعد القانونية دون التطبيقات </a:t>
            </a:r>
            <a:r>
              <a:rPr lang="ar-SA" sz="2400" b="1" dirty="0" smtClean="0">
                <a:solidFill>
                  <a:srgbClr val="00B050"/>
                </a:solidFill>
              </a:rPr>
              <a:t>؛ حيث </a:t>
            </a:r>
            <a:r>
              <a:rPr lang="ar-SA" sz="2400" b="1" dirty="0" smtClean="0">
                <a:solidFill>
                  <a:srgbClr val="FF0000"/>
                </a:solidFill>
              </a:rPr>
              <a:t>هتفرق بين امرين: القواعد القانونية ، والتطبيقات اللامتناهية للقواعد القانونية.</a:t>
            </a:r>
          </a:p>
          <a:p>
            <a:pPr algn="r">
              <a:buNone/>
            </a:pPr>
            <a:r>
              <a:rPr lang="ar-SA" sz="2400" b="1" dirty="0" smtClean="0">
                <a:solidFill>
                  <a:schemeClr val="tx2">
                    <a:lumMod val="60000"/>
                    <a:lumOff val="40000"/>
                  </a:schemeClr>
                </a:solidFill>
              </a:rPr>
              <a:t>ظهرت هذه النظرية من بداية عصر النهضة الاوروبية ، فظهرت فكرة الحقوق الى جانب فكرة القواعد القانونية العامة ،</a:t>
            </a:r>
          </a:p>
          <a:p>
            <a:pPr algn="r">
              <a:buNone/>
            </a:pPr>
            <a:r>
              <a:rPr lang="ar-SA" sz="2400" b="1" dirty="0" smtClean="0">
                <a:solidFill>
                  <a:schemeClr val="tx2">
                    <a:lumMod val="60000"/>
                    <a:lumOff val="40000"/>
                  </a:schemeClr>
                </a:solidFill>
              </a:rPr>
              <a:t> </a:t>
            </a:r>
            <a:r>
              <a:rPr lang="ar-SA" sz="2400" b="1" dirty="0" smtClean="0">
                <a:solidFill>
                  <a:srgbClr val="FF0000"/>
                </a:solidFill>
              </a:rPr>
              <a:t>فاشتمل مصطلح القانون :</a:t>
            </a:r>
          </a:p>
          <a:p>
            <a:pPr algn="r">
              <a:buNone/>
            </a:pPr>
            <a:r>
              <a:rPr lang="ar-SA" sz="2400" b="1" dirty="0" smtClean="0">
                <a:solidFill>
                  <a:srgbClr val="00B050"/>
                </a:solidFill>
              </a:rPr>
              <a:t>--على فكرة القانون ( القواعد العامة )  </a:t>
            </a:r>
          </a:p>
          <a:p>
            <a:pPr algn="r">
              <a:buNone/>
            </a:pPr>
            <a:r>
              <a:rPr lang="ar-SA" sz="2400" b="1" dirty="0" smtClean="0">
                <a:solidFill>
                  <a:srgbClr val="00B050"/>
                </a:solidFill>
              </a:rPr>
              <a:t>--وعلى فكرة حقوق الافرد ( حقوق الانسان ) </a:t>
            </a:r>
          </a:p>
          <a:p>
            <a:pPr algn="r">
              <a:buNone/>
            </a:pPr>
            <a:endParaRPr lang="ar-SA" sz="2400" b="1" dirty="0" smtClean="0">
              <a:solidFill>
                <a:schemeClr val="tx2">
                  <a:lumMod val="60000"/>
                  <a:lumOff val="40000"/>
                </a:schemeClr>
              </a:solidFill>
            </a:endParaRPr>
          </a:p>
          <a:p>
            <a:pPr algn="r">
              <a:buNone/>
            </a:pPr>
            <a:r>
              <a:rPr lang="ar-SA" sz="2400" b="1" dirty="0" smtClean="0">
                <a:solidFill>
                  <a:srgbClr val="7030A0"/>
                </a:solidFill>
              </a:rPr>
              <a:t>شهدت النظرية تطور لتسمى النظرية الثنائية الحديثة فميزت بين نوعين من التطبيقات الخاصة للقواعد القانونية :</a:t>
            </a:r>
          </a:p>
          <a:p>
            <a:pPr algn="r">
              <a:buNone/>
            </a:pPr>
            <a:r>
              <a:rPr lang="ar-SA" sz="2400" b="1" dirty="0" smtClean="0">
                <a:solidFill>
                  <a:schemeClr val="tx2">
                    <a:lumMod val="60000"/>
                    <a:lumOff val="40000"/>
                  </a:schemeClr>
                </a:solidFill>
              </a:rPr>
              <a:t>--المراكز القانونية الخاصة او الشخصية .</a:t>
            </a:r>
          </a:p>
          <a:p>
            <a:pPr algn="r">
              <a:buNone/>
            </a:pPr>
            <a:r>
              <a:rPr lang="ar-SA" sz="2400" b="1" dirty="0" smtClean="0">
                <a:solidFill>
                  <a:schemeClr val="tx2">
                    <a:lumMod val="60000"/>
                    <a:lumOff val="40000"/>
                  </a:schemeClr>
                </a:solidFill>
              </a:rPr>
              <a:t>--المراكز القانونية غير الشخصية ( الموضوعية ) .</a:t>
            </a:r>
            <a:r>
              <a:rPr lang="ar-SA" sz="2400" b="1" dirty="0" smtClean="0">
                <a:solidFill>
                  <a:srgbClr val="00B050"/>
                </a:solidFill>
              </a:rPr>
              <a:t> </a:t>
            </a:r>
            <a:endParaRPr lang="en-US" sz="2400" dirty="0"/>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8</a:t>
            </a:fld>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334962"/>
          </a:xfrm>
        </p:spPr>
        <p:txBody>
          <a:bodyPr>
            <a:noAutofit/>
          </a:bodyPr>
          <a:lstStyle/>
          <a:p>
            <a:r>
              <a:rPr lang="ar-SA" sz="2800" b="1" dirty="0" smtClean="0">
                <a:solidFill>
                  <a:srgbClr val="7030A0"/>
                </a:solidFill>
              </a:rPr>
              <a:t>ايهما اسبق القانون ام الدولة :</a:t>
            </a:r>
            <a:endParaRPr lang="en-US" sz="2800" b="1" dirty="0">
              <a:solidFill>
                <a:srgbClr val="7030A0"/>
              </a:solidFill>
            </a:endParaRPr>
          </a:p>
        </p:txBody>
      </p:sp>
      <p:sp>
        <p:nvSpPr>
          <p:cNvPr id="3" name="Content Placeholder 2"/>
          <p:cNvSpPr>
            <a:spLocks noGrp="1"/>
          </p:cNvSpPr>
          <p:nvPr>
            <p:ph idx="1"/>
          </p:nvPr>
        </p:nvSpPr>
        <p:spPr>
          <a:xfrm>
            <a:off x="457200" y="685800"/>
            <a:ext cx="8229600" cy="5440363"/>
          </a:xfrm>
        </p:spPr>
        <p:txBody>
          <a:bodyPr>
            <a:normAutofit fontScale="62500" lnSpcReduction="20000"/>
          </a:bodyPr>
          <a:lstStyle/>
          <a:p>
            <a:pPr algn="r">
              <a:buNone/>
            </a:pPr>
            <a:r>
              <a:rPr lang="ar-SA" b="1" dirty="0" smtClean="0">
                <a:solidFill>
                  <a:srgbClr val="00B050"/>
                </a:solidFill>
              </a:rPr>
              <a:t>هناك اراء وهي كالتالي :</a:t>
            </a:r>
          </a:p>
          <a:p>
            <a:pPr algn="r">
              <a:buNone/>
            </a:pPr>
            <a:r>
              <a:rPr lang="ar-SA" b="1" dirty="0" smtClean="0">
                <a:solidFill>
                  <a:srgbClr val="0070C0"/>
                </a:solidFill>
              </a:rPr>
              <a:t>الرأي الاول </a:t>
            </a:r>
            <a:r>
              <a:rPr lang="ar-SA" b="1" dirty="0" smtClean="0"/>
              <a:t>: </a:t>
            </a:r>
            <a:r>
              <a:rPr lang="ar-SA" b="1" dirty="0" smtClean="0">
                <a:solidFill>
                  <a:srgbClr val="C00000"/>
                </a:solidFill>
              </a:rPr>
              <a:t>يروا وجود تلازم بين القانون والدولة : </a:t>
            </a:r>
            <a:r>
              <a:rPr lang="ar-SA" b="1" dirty="0" smtClean="0">
                <a:solidFill>
                  <a:srgbClr val="7030A0"/>
                </a:solidFill>
              </a:rPr>
              <a:t>فمن غير المتصور وجود القانون قبل الدولة ، فوجود القانون بالمعنى الدقيق مقرون بظهور الدولة ، وما كان من قواعد قبل ظهور الدولة كانت قواعد اجتماعية وليست قانونية .</a:t>
            </a:r>
          </a:p>
          <a:p>
            <a:pPr algn="r">
              <a:buNone/>
            </a:pPr>
            <a:r>
              <a:rPr lang="ar-SA" b="1" dirty="0" smtClean="0">
                <a:solidFill>
                  <a:schemeClr val="accent6">
                    <a:lumMod val="75000"/>
                  </a:schemeClr>
                </a:solidFill>
              </a:rPr>
              <a:t>وممن ربط بين القانون والدولة الفقيه ( اوستن ) في نظرياته . </a:t>
            </a:r>
          </a:p>
          <a:p>
            <a:pPr algn="r">
              <a:buNone/>
            </a:pPr>
            <a:endParaRPr lang="ar-SA" b="1" dirty="0" smtClean="0"/>
          </a:p>
          <a:p>
            <a:pPr algn="r">
              <a:buNone/>
            </a:pPr>
            <a:r>
              <a:rPr lang="ar-SA" b="1" dirty="0" smtClean="0">
                <a:solidFill>
                  <a:srgbClr val="0070C0"/>
                </a:solidFill>
              </a:rPr>
              <a:t>الرأي الثاني : </a:t>
            </a:r>
            <a:r>
              <a:rPr lang="ar-SA" b="1" dirty="0" smtClean="0">
                <a:solidFill>
                  <a:srgbClr val="C00000"/>
                </a:solidFill>
              </a:rPr>
              <a:t>يروا بعدم وجود تلازم بين القانون والدولة </a:t>
            </a:r>
            <a:r>
              <a:rPr lang="ar-SA" b="1" dirty="0" smtClean="0"/>
              <a:t>: </a:t>
            </a:r>
            <a:r>
              <a:rPr lang="ar-SA" b="1" dirty="0" smtClean="0">
                <a:solidFill>
                  <a:srgbClr val="7030A0"/>
                </a:solidFill>
              </a:rPr>
              <a:t>فالقانون وجد قبل وجود الدولة بزمن طويل في الاسرة والعشيرة والقبيلة والعصور الوسطى. </a:t>
            </a:r>
          </a:p>
          <a:p>
            <a:pPr algn="r">
              <a:buNone/>
            </a:pPr>
            <a:endParaRPr lang="ar-SA" b="1" dirty="0" smtClean="0"/>
          </a:p>
          <a:p>
            <a:pPr algn="r">
              <a:buNone/>
            </a:pPr>
            <a:r>
              <a:rPr lang="ar-SA" b="1" dirty="0" smtClean="0">
                <a:solidFill>
                  <a:srgbClr val="0070C0"/>
                </a:solidFill>
              </a:rPr>
              <a:t>الرأي الراجح :</a:t>
            </a:r>
            <a:r>
              <a:rPr lang="ar-SA" b="1" dirty="0" smtClean="0"/>
              <a:t> </a:t>
            </a:r>
            <a:r>
              <a:rPr lang="ar-SA" b="1" dirty="0" smtClean="0">
                <a:solidFill>
                  <a:srgbClr val="7030A0"/>
                </a:solidFill>
              </a:rPr>
              <a:t>رغم عدم انكار لاهمية الرأي الاول حيث كان مقصدهم منصرف للقانون بالمعنى الدقيق الفني على شكل قواعد آمرة والتي ما نراه عليها الان والتي فعلا يوجد تلازم بينها وبين الدولة ، الا ان </a:t>
            </a:r>
            <a:r>
              <a:rPr lang="ar-SA" b="1" dirty="0" smtClean="0">
                <a:solidFill>
                  <a:srgbClr val="C00000"/>
                </a:solidFill>
              </a:rPr>
              <a:t>اجمع الفقهاء على اعتبار الراي الراجح هو الرأي الثاني بعدم وجود تلازم بين القانون والدولة </a:t>
            </a:r>
          </a:p>
          <a:p>
            <a:pPr algn="r">
              <a:buNone/>
            </a:pPr>
            <a:r>
              <a:rPr lang="ar-SA" b="1" dirty="0" smtClean="0">
                <a:solidFill>
                  <a:srgbClr val="00B050"/>
                </a:solidFill>
              </a:rPr>
              <a:t>ومبررات ذلك ما يلي:</a:t>
            </a:r>
          </a:p>
          <a:p>
            <a:pPr algn="r">
              <a:buNone/>
            </a:pPr>
            <a:r>
              <a:rPr lang="ar-SA" b="1" dirty="0" smtClean="0"/>
              <a:t>1--</a:t>
            </a:r>
            <a:r>
              <a:rPr lang="ar-SA" b="1" dirty="0" smtClean="0">
                <a:solidFill>
                  <a:srgbClr val="0070C0"/>
                </a:solidFill>
              </a:rPr>
              <a:t>الانسان بطبيعته حيوانا اجتماعيا نظاميا ، فنشأت القواعد القانونية بطريقة غريزية مصحوبة بالقوة لتحكم سلوك الافراد في المجتمعات ، ثم زالت القوة وحل محلها تطبيق قواعد دينية ومن ثم العرف ، وظهر مفهوم السلطة في مرحلتي التقاليد الدينية والعرفية .</a:t>
            </a:r>
          </a:p>
          <a:p>
            <a:pPr algn="r">
              <a:buNone/>
            </a:pPr>
            <a:r>
              <a:rPr lang="ar-SA" b="1" dirty="0" smtClean="0"/>
              <a:t>2-- </a:t>
            </a:r>
            <a:r>
              <a:rPr lang="ar-SA" b="1" dirty="0" smtClean="0">
                <a:solidFill>
                  <a:schemeClr val="accent6">
                    <a:lumMod val="75000"/>
                  </a:schemeClr>
                </a:solidFill>
              </a:rPr>
              <a:t>توجد في العصر الحديث جماعات بدائية لا تشكل دولا بمعناها الاصطلاحي في العصر الحديثر ومع ذلك لديها قانون مثل القبائل الاسترالية .</a:t>
            </a:r>
            <a:r>
              <a:rPr lang="ar-SA" b="1" dirty="0" smtClean="0"/>
              <a:t> </a:t>
            </a:r>
            <a:endParaRPr lang="en-US" b="1" dirty="0"/>
          </a:p>
        </p:txBody>
      </p:sp>
      <p:sp>
        <p:nvSpPr>
          <p:cNvPr id="4" name="Date Placeholder 3"/>
          <p:cNvSpPr>
            <a:spLocks noGrp="1"/>
          </p:cNvSpPr>
          <p:nvPr>
            <p:ph type="dt" sz="half" idx="10"/>
          </p:nvPr>
        </p:nvSpPr>
        <p:spPr/>
        <p:txBody>
          <a:bodyPr/>
          <a:lstStyle/>
          <a:p>
            <a:fld id="{920935AD-8EDD-4328-8837-DC61D00195BB}" type="datetime1">
              <a:rPr lang="en-US" smtClean="0"/>
              <a:pPr/>
              <a:t>9/28/2016</a:t>
            </a:fld>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9</a:t>
            </a:fld>
            <a:endParaRPr 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582</TotalTime>
  <Words>2161</Words>
  <Application>Microsoft Office PowerPoint</Application>
  <PresentationFormat>On-screen Show (4:3)</PresentationFormat>
  <Paragraphs>228</Paragraphs>
  <Slides>17</Slides>
  <Notes>0</Notes>
  <HiddenSlides>0</HiddenSlides>
  <MMClips>0</MMClips>
  <ScaleCrop>false</ScaleCrop>
  <HeadingPairs>
    <vt:vector size="4" baseType="variant">
      <vt:variant>
        <vt:lpstr>Theme</vt:lpstr>
      </vt:variant>
      <vt:variant>
        <vt:i4>1</vt:i4>
      </vt:variant>
      <vt:variant>
        <vt:lpstr>Slide Titles</vt:lpstr>
      </vt:variant>
      <vt:variant>
        <vt:i4>17</vt:i4>
      </vt:variant>
    </vt:vector>
  </HeadingPairs>
  <TitlesOfParts>
    <vt:vector size="18" baseType="lpstr">
      <vt:lpstr>Office Theme</vt:lpstr>
      <vt:lpstr>معلوات اولية </vt:lpstr>
      <vt:lpstr>Slide 2</vt:lpstr>
      <vt:lpstr>Slide 3</vt:lpstr>
      <vt:lpstr>Slide 4</vt:lpstr>
      <vt:lpstr>التعريف بالقانون </vt:lpstr>
      <vt:lpstr>Slide 6</vt:lpstr>
      <vt:lpstr>تعريف القانون من الوجهة التاريخية : القانون بين الاحادية والثنائية </vt:lpstr>
      <vt:lpstr>Slide 8</vt:lpstr>
      <vt:lpstr>ايهما اسبق القانون ام الدولة :</vt:lpstr>
      <vt:lpstr>مكانة وموقع تاريخ القانون من الدراسات القانونية </vt:lpstr>
      <vt:lpstr>علم تاريخ القانون </vt:lpstr>
      <vt:lpstr>اهمية دراسة تاريخ القانون</vt:lpstr>
      <vt:lpstr>Slide 13</vt:lpstr>
      <vt:lpstr>اهم الشرائع القانونية التي تسود العالم في الحاضر </vt:lpstr>
      <vt:lpstr> صدى الشرائع القانونية في البلدان العربية  </vt:lpstr>
      <vt:lpstr>Slide 16</vt:lpstr>
      <vt:lpstr>نطاق دراسة تاريخ القانون </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معلوات اولية </dc:title>
  <dc:creator>eman</dc:creator>
  <cp:lastModifiedBy>eman</cp:lastModifiedBy>
  <cp:revision>73</cp:revision>
  <dcterms:created xsi:type="dcterms:W3CDTF">2006-08-16T00:00:00Z</dcterms:created>
  <dcterms:modified xsi:type="dcterms:W3CDTF">2016-09-28T20:21:57Z</dcterms:modified>
</cp:coreProperties>
</file>

<file path=docProps/thumbnail.jpeg>
</file>