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86.xml" ContentType="application/vnd.openxmlformats-officedocument.presentationml.slideLayout+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diagrams/layout1.xml" ContentType="application/vnd.openxmlformats-officedocument.drawingml.diagramLayout+xml"/>
  <Override PartName="/ppt/diagrams/data2.xml" ContentType="application/vnd.openxmlformats-officedocument.drawingml.diagramData+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diagrams/layout2.xml" ContentType="application/vnd.openxmlformats-officedocument.drawingml.diagramLayout+xml"/>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slideLayouts/slideLayout97.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diagrams/quickStyle1.xml" ContentType="application/vnd.openxmlformats-officedocument.drawingml.diagramStyl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Masters/slideMaster7.xml" ContentType="application/vnd.openxmlformats-officedocument.presentationml.slideMaster+xml"/>
  <Override PartName="/ppt/theme/theme9.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 id="2147483696" r:id="rId4"/>
    <p:sldMasterId id="2147483714" r:id="rId5"/>
    <p:sldMasterId id="2147483726" r:id="rId6"/>
    <p:sldMasterId id="2147483738" r:id="rId7"/>
    <p:sldMasterId id="2147483750" r:id="rId8"/>
    <p:sldMasterId id="2147483762" r:id="rId9"/>
  </p:sldMasterIdLst>
  <p:notesMasterIdLst>
    <p:notesMasterId r:id="rId48"/>
  </p:notesMasterIdLst>
  <p:sldIdLst>
    <p:sldId id="256" r:id="rId10"/>
    <p:sldId id="257" r:id="rId11"/>
    <p:sldId id="261" r:id="rId12"/>
    <p:sldId id="292" r:id="rId13"/>
    <p:sldId id="259" r:id="rId14"/>
    <p:sldId id="260" r:id="rId15"/>
    <p:sldId id="262" r:id="rId16"/>
    <p:sldId id="288" r:id="rId17"/>
    <p:sldId id="289" r:id="rId18"/>
    <p:sldId id="290" r:id="rId19"/>
    <p:sldId id="291" r:id="rId20"/>
    <p:sldId id="264" r:id="rId21"/>
    <p:sldId id="265" r:id="rId22"/>
    <p:sldId id="266" r:id="rId23"/>
    <p:sldId id="267" r:id="rId24"/>
    <p:sldId id="268" r:id="rId25"/>
    <p:sldId id="269" r:id="rId26"/>
    <p:sldId id="270" r:id="rId27"/>
    <p:sldId id="293" r:id="rId28"/>
    <p:sldId id="271" r:id="rId29"/>
    <p:sldId id="272" r:id="rId30"/>
    <p:sldId id="296" r:id="rId31"/>
    <p:sldId id="297" r:id="rId32"/>
    <p:sldId id="295" r:id="rId33"/>
    <p:sldId id="273" r:id="rId34"/>
    <p:sldId id="274" r:id="rId35"/>
    <p:sldId id="275" r:id="rId36"/>
    <p:sldId id="276" r:id="rId37"/>
    <p:sldId id="294" r:id="rId38"/>
    <p:sldId id="277" r:id="rId39"/>
    <p:sldId id="278" r:id="rId40"/>
    <p:sldId id="279" r:id="rId41"/>
    <p:sldId id="280" r:id="rId42"/>
    <p:sldId id="281" r:id="rId43"/>
    <p:sldId id="282" r:id="rId44"/>
    <p:sldId id="284" r:id="rId45"/>
    <p:sldId id="285" r:id="rId46"/>
    <p:sldId id="287" r:id="rId47"/>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B3B"/>
    <a:srgbClr val="FF6161"/>
    <a:srgbClr val="FF3F3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slide" Target="slides/slide3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notesMaster" Target="notesMasters/notesMaster1.xml"/><Relationship Id="rId8" Type="http://schemas.openxmlformats.org/officeDocument/2006/relationships/slideMaster" Target="slideMasters/slideMaster8.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7AB188-82AB-4D1C-A5A2-2AB3A97BD80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B6B75B2B-91D3-44C3-80EA-7F3B31B1BCEA}">
      <dgm:prSet phldrT="[Text]" custT="1"/>
      <dgm:spPr/>
      <dgm:t>
        <a:bodyPr/>
        <a:lstStyle/>
        <a:p>
          <a:pPr rtl="1"/>
          <a:r>
            <a:rPr lang="ar-SA" sz="2800" dirty="0" smtClean="0">
              <a:solidFill>
                <a:srgbClr val="FF6161"/>
              </a:solidFill>
            </a:rPr>
            <a:t>شروط التنفيذ العيني المباشر              </a:t>
          </a:r>
          <a:r>
            <a:rPr lang="ar-SA" sz="2800" b="1" u="sng" dirty="0" smtClean="0">
              <a:solidFill>
                <a:srgbClr val="FF6161"/>
              </a:solidFill>
            </a:rPr>
            <a:t>(النظام السعودي)</a:t>
          </a:r>
          <a:endParaRPr lang="ar-SA" sz="2800" b="1" u="sng" dirty="0">
            <a:solidFill>
              <a:srgbClr val="FF6161"/>
            </a:solidFill>
          </a:endParaRPr>
        </a:p>
      </dgm:t>
    </dgm:pt>
    <dgm:pt modelId="{2925DA5B-25ED-48FA-AF0A-1B3A08BBDB86}" type="sibTrans" cxnId="{BCC10609-8656-4C08-BD76-3FBAC5183A55}">
      <dgm:prSet/>
      <dgm:spPr/>
      <dgm:t>
        <a:bodyPr/>
        <a:lstStyle/>
        <a:p>
          <a:pPr rtl="1"/>
          <a:endParaRPr lang="ar-SA"/>
        </a:p>
      </dgm:t>
    </dgm:pt>
    <dgm:pt modelId="{88AB6432-D509-44D0-8598-8A61DE357979}" type="parTrans" cxnId="{BCC10609-8656-4C08-BD76-3FBAC5183A55}">
      <dgm:prSet/>
      <dgm:spPr/>
      <dgm:t>
        <a:bodyPr/>
        <a:lstStyle/>
        <a:p>
          <a:pPr rtl="1"/>
          <a:endParaRPr lang="ar-SA"/>
        </a:p>
      </dgm:t>
    </dgm:pt>
    <dgm:pt modelId="{C62AD1E5-06E5-4DFA-ABF8-030F3C290BBA}">
      <dgm:prSet/>
      <dgm:spPr/>
      <dgm:t>
        <a:bodyPr/>
        <a:lstStyle/>
        <a:p>
          <a:pPr rtl="1"/>
          <a:r>
            <a:rPr lang="ar-SA" dirty="0" smtClean="0">
              <a:solidFill>
                <a:srgbClr val="FF6161"/>
              </a:solidFill>
            </a:rPr>
            <a:t>1- </a:t>
          </a:r>
          <a:r>
            <a:rPr lang="ar-SA" dirty="0" smtClean="0"/>
            <a:t>أن يكون لدى الدائن سندًا تنفيذيًا.</a:t>
          </a:r>
        </a:p>
      </dgm:t>
    </dgm:pt>
    <dgm:pt modelId="{8FE5E54D-7E49-4D1B-9C37-35C874227537}" type="parTrans" cxnId="{B8E74735-4FCF-4677-AE37-08808718EB08}">
      <dgm:prSet/>
      <dgm:spPr/>
      <dgm:t>
        <a:bodyPr/>
        <a:lstStyle/>
        <a:p>
          <a:pPr rtl="1"/>
          <a:endParaRPr lang="ar-SA"/>
        </a:p>
      </dgm:t>
    </dgm:pt>
    <dgm:pt modelId="{D404976B-0B52-4F73-8488-FE2D149854B1}" type="sibTrans" cxnId="{B8E74735-4FCF-4677-AE37-08808718EB08}">
      <dgm:prSet/>
      <dgm:spPr/>
      <dgm:t>
        <a:bodyPr/>
        <a:lstStyle/>
        <a:p>
          <a:pPr rtl="1"/>
          <a:endParaRPr lang="ar-SA"/>
        </a:p>
      </dgm:t>
    </dgm:pt>
    <dgm:pt modelId="{F5E70B91-9BE8-45E9-9BF1-7723755D46B3}">
      <dgm:prSet/>
      <dgm:spPr/>
      <dgm:t>
        <a:bodyPr/>
        <a:lstStyle/>
        <a:p>
          <a:pPr rtl="1"/>
          <a:r>
            <a:rPr lang="ar-SA" dirty="0" smtClean="0">
              <a:solidFill>
                <a:srgbClr val="FF6161"/>
              </a:solidFill>
            </a:rPr>
            <a:t>3-</a:t>
          </a:r>
          <a:r>
            <a:rPr lang="ar-SA" dirty="0" smtClean="0"/>
            <a:t>أن لا يكون التنفيذ مرهقًا. </a:t>
          </a:r>
        </a:p>
      </dgm:t>
    </dgm:pt>
    <dgm:pt modelId="{7CDE99D3-A522-40F7-8F79-EE7FCC4F3B3B}" type="parTrans" cxnId="{CB33D79F-7340-4B87-9AD5-5BCE68E44FCE}">
      <dgm:prSet/>
      <dgm:spPr/>
      <dgm:t>
        <a:bodyPr/>
        <a:lstStyle/>
        <a:p>
          <a:pPr rtl="1"/>
          <a:endParaRPr lang="ar-SA"/>
        </a:p>
      </dgm:t>
    </dgm:pt>
    <dgm:pt modelId="{4A20E678-C95E-4D44-B278-25DB6588EE9A}" type="sibTrans" cxnId="{CB33D79F-7340-4B87-9AD5-5BCE68E44FCE}">
      <dgm:prSet/>
      <dgm:spPr/>
      <dgm:t>
        <a:bodyPr/>
        <a:lstStyle/>
        <a:p>
          <a:pPr rtl="1"/>
          <a:endParaRPr lang="ar-SA"/>
        </a:p>
      </dgm:t>
    </dgm:pt>
    <dgm:pt modelId="{D1C964D8-7D0A-4582-9648-8E8899852084}">
      <dgm:prSet/>
      <dgm:spPr/>
      <dgm:t>
        <a:bodyPr/>
        <a:lstStyle/>
        <a:p>
          <a:pPr rtl="1"/>
          <a:r>
            <a:rPr lang="ar-SA" dirty="0" smtClean="0">
              <a:solidFill>
                <a:srgbClr val="FF6161"/>
              </a:solidFill>
            </a:rPr>
            <a:t>4-</a:t>
          </a:r>
          <a:r>
            <a:rPr lang="ar-SA" dirty="0" smtClean="0"/>
            <a:t>إعذار المدين.</a:t>
          </a:r>
        </a:p>
      </dgm:t>
    </dgm:pt>
    <dgm:pt modelId="{8150B69C-6320-4D13-B918-231262C0AA38}" type="parTrans" cxnId="{78C3EE2F-940A-4A5E-9D6C-CC1211F336FF}">
      <dgm:prSet/>
      <dgm:spPr/>
      <dgm:t>
        <a:bodyPr/>
        <a:lstStyle/>
        <a:p>
          <a:pPr rtl="1"/>
          <a:endParaRPr lang="ar-SA"/>
        </a:p>
      </dgm:t>
    </dgm:pt>
    <dgm:pt modelId="{6AC886E2-5EA9-4978-8940-8A48635645D3}" type="sibTrans" cxnId="{78C3EE2F-940A-4A5E-9D6C-CC1211F336FF}">
      <dgm:prSet/>
      <dgm:spPr/>
      <dgm:t>
        <a:bodyPr/>
        <a:lstStyle/>
        <a:p>
          <a:pPr rtl="1"/>
          <a:endParaRPr lang="ar-SA"/>
        </a:p>
      </dgm:t>
    </dgm:pt>
    <dgm:pt modelId="{B0253193-C8A1-4CD0-BFF8-CB5A3D0859DF}">
      <dgm:prSet/>
      <dgm:spPr/>
      <dgm:t>
        <a:bodyPr/>
        <a:lstStyle/>
        <a:p>
          <a:pPr rtl="1"/>
          <a:r>
            <a:rPr lang="ar-SA" dirty="0" smtClean="0">
              <a:solidFill>
                <a:srgbClr val="FF6161"/>
              </a:solidFill>
            </a:rPr>
            <a:t>5-</a:t>
          </a:r>
          <a:r>
            <a:rPr lang="ar-SA" dirty="0" smtClean="0"/>
            <a:t>أن لا يؤدي التنفيذ إلى المساس بشخص المدين وكرامته.</a:t>
          </a:r>
          <a:endParaRPr lang="ar-SA" dirty="0"/>
        </a:p>
      </dgm:t>
    </dgm:pt>
    <dgm:pt modelId="{49248DFD-D6F9-4665-BA10-8C4795254BE9}" type="parTrans" cxnId="{E7E66249-ADEB-4129-9560-E4DEC8276F1E}">
      <dgm:prSet/>
      <dgm:spPr/>
      <dgm:t>
        <a:bodyPr/>
        <a:lstStyle/>
        <a:p>
          <a:pPr rtl="1"/>
          <a:endParaRPr lang="ar-SA"/>
        </a:p>
      </dgm:t>
    </dgm:pt>
    <dgm:pt modelId="{5CAAB2C5-ACD9-45FA-B614-C80A1488EFAA}" type="sibTrans" cxnId="{E7E66249-ADEB-4129-9560-E4DEC8276F1E}">
      <dgm:prSet/>
      <dgm:spPr/>
      <dgm:t>
        <a:bodyPr/>
        <a:lstStyle/>
        <a:p>
          <a:pPr rtl="1"/>
          <a:endParaRPr lang="ar-SA"/>
        </a:p>
      </dgm:t>
    </dgm:pt>
    <dgm:pt modelId="{8762D7CC-4DDD-47A7-8B5F-47FB5D7B9214}">
      <dgm:prSet/>
      <dgm:spPr/>
      <dgm:t>
        <a:bodyPr/>
        <a:lstStyle/>
        <a:p>
          <a:pPr rtl="1"/>
          <a:r>
            <a:rPr lang="ar-SA" dirty="0" smtClean="0"/>
            <a:t>أنواع أسناد الإثبات:</a:t>
          </a:r>
          <a:endParaRPr lang="ar-SA" dirty="0"/>
        </a:p>
      </dgm:t>
    </dgm:pt>
    <dgm:pt modelId="{B57B0B49-536C-4DB9-B8C2-CB3941EA5927}" type="sibTrans" cxnId="{752C98D6-C8A3-48E6-A90F-D2ED5145B580}">
      <dgm:prSet/>
      <dgm:spPr/>
      <dgm:t>
        <a:bodyPr/>
        <a:lstStyle/>
        <a:p>
          <a:pPr rtl="1"/>
          <a:endParaRPr lang="ar-SA"/>
        </a:p>
      </dgm:t>
    </dgm:pt>
    <dgm:pt modelId="{29225732-DB42-4E5C-B240-901D1CF60444}" type="parTrans" cxnId="{752C98D6-C8A3-48E6-A90F-D2ED5145B580}">
      <dgm:prSet/>
      <dgm:spPr/>
      <dgm:t>
        <a:bodyPr/>
        <a:lstStyle/>
        <a:p>
          <a:pPr rtl="1"/>
          <a:endParaRPr lang="ar-SA"/>
        </a:p>
      </dgm:t>
    </dgm:pt>
    <dgm:pt modelId="{63BE7119-F56D-44E5-989C-EED271CDFD78}">
      <dgm:prSet/>
      <dgm:spPr/>
      <dgm:t>
        <a:bodyPr/>
        <a:lstStyle/>
        <a:p>
          <a:pPr rtl="1"/>
          <a:r>
            <a:rPr lang="ar-SA" dirty="0" smtClean="0">
              <a:solidFill>
                <a:srgbClr val="FF6161"/>
              </a:solidFill>
            </a:rPr>
            <a:t>1-</a:t>
          </a:r>
          <a:r>
            <a:rPr lang="ar-SA" dirty="0" smtClean="0"/>
            <a:t>سند عادي</a:t>
          </a:r>
          <a:endParaRPr lang="ar-SA" dirty="0"/>
        </a:p>
      </dgm:t>
    </dgm:pt>
    <dgm:pt modelId="{6EAFA99B-9740-4748-B2D9-C66BEDCF25A5}" type="parTrans" cxnId="{22D431FE-4057-4FD6-936D-65360C85CC11}">
      <dgm:prSet/>
      <dgm:spPr/>
      <dgm:t>
        <a:bodyPr/>
        <a:lstStyle/>
        <a:p>
          <a:pPr rtl="1"/>
          <a:endParaRPr lang="ar-SA"/>
        </a:p>
      </dgm:t>
    </dgm:pt>
    <dgm:pt modelId="{CC6D6943-135C-41C3-9FE5-69871F1B53E9}" type="sibTrans" cxnId="{22D431FE-4057-4FD6-936D-65360C85CC11}">
      <dgm:prSet/>
      <dgm:spPr/>
      <dgm:t>
        <a:bodyPr/>
        <a:lstStyle/>
        <a:p>
          <a:pPr rtl="1"/>
          <a:endParaRPr lang="ar-SA"/>
        </a:p>
      </dgm:t>
    </dgm:pt>
    <dgm:pt modelId="{D2D21EA5-11F7-480A-A2AA-82FFB205F0BE}">
      <dgm:prSet/>
      <dgm:spPr/>
      <dgm:t>
        <a:bodyPr/>
        <a:lstStyle/>
        <a:p>
          <a:pPr rtl="1"/>
          <a:r>
            <a:rPr lang="ar-SA" dirty="0" smtClean="0">
              <a:solidFill>
                <a:srgbClr val="FF6161"/>
              </a:solidFill>
            </a:rPr>
            <a:t>2-</a:t>
          </a:r>
          <a:r>
            <a:rPr lang="ar-SA" dirty="0" smtClean="0"/>
            <a:t>سند رسمي</a:t>
          </a:r>
          <a:endParaRPr lang="ar-SA" dirty="0"/>
        </a:p>
      </dgm:t>
    </dgm:pt>
    <dgm:pt modelId="{7989C5E4-F996-4FEC-850B-EAF79C506ADB}" type="parTrans" cxnId="{D76DFE27-EC2E-48AE-B1F1-79771FD85739}">
      <dgm:prSet/>
      <dgm:spPr/>
      <dgm:t>
        <a:bodyPr/>
        <a:lstStyle/>
        <a:p>
          <a:pPr rtl="1"/>
          <a:endParaRPr lang="ar-SA"/>
        </a:p>
      </dgm:t>
    </dgm:pt>
    <dgm:pt modelId="{2B3D59A8-6F7C-4B00-9C16-9EE2B8AB1643}" type="sibTrans" cxnId="{D76DFE27-EC2E-48AE-B1F1-79771FD85739}">
      <dgm:prSet/>
      <dgm:spPr/>
      <dgm:t>
        <a:bodyPr/>
        <a:lstStyle/>
        <a:p>
          <a:pPr rtl="1"/>
          <a:endParaRPr lang="ar-SA"/>
        </a:p>
      </dgm:t>
    </dgm:pt>
    <dgm:pt modelId="{3B63600B-C96A-4A98-A717-C0B977117CA5}">
      <dgm:prSet/>
      <dgm:spPr/>
      <dgm:t>
        <a:bodyPr/>
        <a:lstStyle/>
        <a:p>
          <a:pPr rtl="1"/>
          <a:r>
            <a:rPr lang="ar-SA" dirty="0" smtClean="0">
              <a:solidFill>
                <a:srgbClr val="FF6161"/>
              </a:solidFill>
            </a:rPr>
            <a:t>3-</a:t>
          </a:r>
          <a:r>
            <a:rPr lang="ar-SA" dirty="0" smtClean="0"/>
            <a:t>الأحكام القضائية</a:t>
          </a:r>
          <a:endParaRPr lang="ar-SA" dirty="0"/>
        </a:p>
      </dgm:t>
    </dgm:pt>
    <dgm:pt modelId="{5A4C230A-2B32-48E3-AE0C-D19CCA86EB76}" type="parTrans" cxnId="{FF3D0800-5129-4A80-A209-06AF14DE53E6}">
      <dgm:prSet/>
      <dgm:spPr/>
      <dgm:t>
        <a:bodyPr/>
        <a:lstStyle/>
        <a:p>
          <a:pPr rtl="1"/>
          <a:endParaRPr lang="ar-SA"/>
        </a:p>
      </dgm:t>
    </dgm:pt>
    <dgm:pt modelId="{AE75B03B-C60D-4D95-9C06-0052E054E65F}" type="sibTrans" cxnId="{FF3D0800-5129-4A80-A209-06AF14DE53E6}">
      <dgm:prSet/>
      <dgm:spPr/>
      <dgm:t>
        <a:bodyPr/>
        <a:lstStyle/>
        <a:p>
          <a:pPr rtl="1"/>
          <a:endParaRPr lang="ar-SA"/>
        </a:p>
      </dgm:t>
    </dgm:pt>
    <dgm:pt modelId="{7A59726B-CB3D-4318-B219-7032E352A005}">
      <dgm:prSet/>
      <dgm:spPr/>
      <dgm:t>
        <a:bodyPr/>
        <a:lstStyle/>
        <a:p>
          <a:pPr rtl="1"/>
          <a:r>
            <a:rPr lang="ar-SA" dirty="0" smtClean="0">
              <a:solidFill>
                <a:srgbClr val="FF6161"/>
              </a:solidFill>
            </a:rPr>
            <a:t>2-</a:t>
          </a:r>
          <a:r>
            <a:rPr lang="ar-SA" dirty="0" smtClean="0"/>
            <a:t> أن يكون التنفيذ ممكنًا وليس مستحيلًا. </a:t>
          </a:r>
        </a:p>
      </dgm:t>
    </dgm:pt>
    <dgm:pt modelId="{BFBE628E-4EE1-4B6D-9AE8-893A47A54BDD}" type="sibTrans" cxnId="{06402517-7F02-4F9F-945C-B316F9DAE536}">
      <dgm:prSet/>
      <dgm:spPr/>
      <dgm:t>
        <a:bodyPr/>
        <a:lstStyle/>
        <a:p>
          <a:pPr rtl="1"/>
          <a:endParaRPr lang="ar-SA"/>
        </a:p>
      </dgm:t>
    </dgm:pt>
    <dgm:pt modelId="{222BF088-39F4-4B5F-BC73-9E8E044513FE}" type="parTrans" cxnId="{06402517-7F02-4F9F-945C-B316F9DAE536}">
      <dgm:prSet/>
      <dgm:spPr/>
      <dgm:t>
        <a:bodyPr/>
        <a:lstStyle/>
        <a:p>
          <a:pPr rtl="1"/>
          <a:endParaRPr lang="ar-SA"/>
        </a:p>
      </dgm:t>
    </dgm:pt>
    <dgm:pt modelId="{2F84D93B-B4EA-41AE-81F2-8657B165F549}">
      <dgm:prSet/>
      <dgm:spPr/>
      <dgm:t>
        <a:bodyPr/>
        <a:lstStyle/>
        <a:p>
          <a:pPr rtl="1"/>
          <a:r>
            <a:rPr lang="ar-SA" dirty="0" smtClean="0">
              <a:solidFill>
                <a:srgbClr val="FF6161"/>
              </a:solidFill>
            </a:rPr>
            <a:t>1-</a:t>
          </a:r>
          <a:r>
            <a:rPr lang="ar-SA" dirty="0" smtClean="0"/>
            <a:t>قوة قاهرة</a:t>
          </a:r>
          <a:endParaRPr lang="ar-SA" dirty="0"/>
        </a:p>
      </dgm:t>
    </dgm:pt>
    <dgm:pt modelId="{6BD77624-FFD0-49AC-9763-F067445D5DC0}" type="parTrans" cxnId="{CB6AEFCE-604B-4A5B-AAF2-74D594FCAE6A}">
      <dgm:prSet/>
      <dgm:spPr/>
      <dgm:t>
        <a:bodyPr/>
        <a:lstStyle/>
        <a:p>
          <a:pPr rtl="1"/>
          <a:endParaRPr lang="ar-SA"/>
        </a:p>
      </dgm:t>
    </dgm:pt>
    <dgm:pt modelId="{4F4D808A-60EC-467A-AF73-74EE0841667B}" type="sibTrans" cxnId="{CB6AEFCE-604B-4A5B-AAF2-74D594FCAE6A}">
      <dgm:prSet/>
      <dgm:spPr/>
      <dgm:t>
        <a:bodyPr/>
        <a:lstStyle/>
        <a:p>
          <a:pPr rtl="1"/>
          <a:endParaRPr lang="ar-SA"/>
        </a:p>
      </dgm:t>
    </dgm:pt>
    <dgm:pt modelId="{8DAA7E8E-8D95-4FEB-A380-102498253911}">
      <dgm:prSet/>
      <dgm:spPr/>
      <dgm:t>
        <a:bodyPr/>
        <a:lstStyle/>
        <a:p>
          <a:pPr rtl="1"/>
          <a:r>
            <a:rPr lang="ar-SA" dirty="0" smtClean="0">
              <a:solidFill>
                <a:srgbClr val="FF6161"/>
              </a:solidFill>
            </a:rPr>
            <a:t>2-</a:t>
          </a:r>
          <a:r>
            <a:rPr lang="ar-SA" dirty="0" smtClean="0"/>
            <a:t>خطأ المدين</a:t>
          </a:r>
          <a:endParaRPr lang="ar-SA" dirty="0"/>
        </a:p>
      </dgm:t>
    </dgm:pt>
    <dgm:pt modelId="{0989A330-2E0D-4B16-9260-3CAE6886783B}" type="parTrans" cxnId="{0006F04C-156E-44D0-AB38-B35CB9E95788}">
      <dgm:prSet/>
      <dgm:spPr/>
      <dgm:t>
        <a:bodyPr/>
        <a:lstStyle/>
        <a:p>
          <a:pPr rtl="1"/>
          <a:endParaRPr lang="ar-SA"/>
        </a:p>
      </dgm:t>
    </dgm:pt>
    <dgm:pt modelId="{834B765A-8BED-4C02-82E5-049F530E2BC7}" type="sibTrans" cxnId="{0006F04C-156E-44D0-AB38-B35CB9E95788}">
      <dgm:prSet/>
      <dgm:spPr/>
      <dgm:t>
        <a:bodyPr/>
        <a:lstStyle/>
        <a:p>
          <a:pPr rtl="1"/>
          <a:endParaRPr lang="ar-SA"/>
        </a:p>
      </dgm:t>
    </dgm:pt>
    <dgm:pt modelId="{E168F69B-BE1C-4E0D-8A00-61A5F7EA9B75}">
      <dgm:prSet/>
      <dgm:spPr/>
      <dgm:t>
        <a:bodyPr/>
        <a:lstStyle/>
        <a:p>
          <a:pPr rtl="1"/>
          <a:r>
            <a:rPr lang="ar-SA" dirty="0" smtClean="0"/>
            <a:t>هناك حالات يعفى فيها الدائن من الاعذار :</a:t>
          </a:r>
        </a:p>
        <a:p>
          <a:pPr rtl="1"/>
          <a:r>
            <a:rPr lang="ar-SA" dirty="0" smtClean="0"/>
            <a:t>--الشرط الاتفاقي بين الطرفين بالاعفاء من الاعذار .</a:t>
          </a:r>
        </a:p>
        <a:p>
          <a:pPr rtl="1"/>
          <a:r>
            <a:rPr lang="ar-SA" dirty="0" smtClean="0"/>
            <a:t>-- الديون الثابتة في تاريخ محدد مث الاوراق التجارية محددة تاريخ الاستحقاق</a:t>
          </a:r>
        </a:p>
        <a:p>
          <a:pPr rtl="1"/>
          <a:r>
            <a:rPr lang="ar-SA" dirty="0" smtClean="0"/>
            <a:t>--الاضرار الناجمة عن جرم جزائي كالتعويض عن حادث سيارة .</a:t>
          </a:r>
        </a:p>
        <a:p>
          <a:pPr rtl="1"/>
          <a:r>
            <a:rPr lang="ar-SA" dirty="0" smtClean="0"/>
            <a:t>-- اذا نص النظام على الاعفاء مثل مهر الزوجة .</a:t>
          </a:r>
        </a:p>
        <a:p>
          <a:pPr rtl="1"/>
          <a:endParaRPr lang="ar-SA" dirty="0" smtClean="0"/>
        </a:p>
        <a:p>
          <a:pPr rtl="1"/>
          <a:r>
            <a:rPr lang="ar-SA" dirty="0" smtClean="0"/>
            <a:t>هناك حالات لا يعفى فيها الدائن من الاعذار  فيجب فيها الاعذار :</a:t>
          </a:r>
        </a:p>
        <a:p>
          <a:pPr rtl="1"/>
          <a:r>
            <a:rPr lang="ar-SA" dirty="0" smtClean="0"/>
            <a:t>-- سند الدين العادي </a:t>
          </a:r>
        </a:p>
        <a:p>
          <a:pPr rtl="1"/>
          <a:r>
            <a:rPr lang="ar-SA" dirty="0" smtClean="0"/>
            <a:t>--حالة عدم وجود تاريخ .</a:t>
          </a:r>
        </a:p>
        <a:p>
          <a:pPr rtl="1"/>
          <a:endParaRPr lang="ar-SA" dirty="0" smtClean="0"/>
        </a:p>
        <a:p>
          <a:pPr rtl="1"/>
          <a:endParaRPr lang="ar-SA" dirty="0" smtClean="0"/>
        </a:p>
        <a:p>
          <a:pPr rtl="1"/>
          <a:r>
            <a:rPr lang="ar-SA" dirty="0" smtClean="0"/>
            <a:t>الحكم بالتعويض يحكم به من تاريخ الاعذار وليس من تاريخ الاستحقاق </a:t>
          </a:r>
        </a:p>
        <a:p>
          <a:pPr rtl="1"/>
          <a:r>
            <a:rPr lang="ar-SA" dirty="0" smtClean="0"/>
            <a:t>فان كان تاريخ الاستحقاق ½ وتم توجيه الاعذار في ¼ ، فيحكم بالتعويض من تاريخ ¼ وتعتبر الشهرين من ½ الى ¼ فترة سماح لان الدائن قصر في  توجيه الاعذار </a:t>
          </a:r>
        </a:p>
        <a:p>
          <a:pPr rtl="1"/>
          <a:endParaRPr lang="ar-SA" dirty="0" smtClean="0"/>
        </a:p>
        <a:p>
          <a:pPr rtl="1"/>
          <a:endParaRPr lang="ar-SA" dirty="0" smtClean="0"/>
        </a:p>
      </dgm:t>
    </dgm:pt>
    <dgm:pt modelId="{9BEEF1AA-06A8-412A-98DB-5E53219E13E9}" type="parTrans" cxnId="{8F72573A-1FD1-4A15-B22D-CE21840EC9EA}">
      <dgm:prSet/>
      <dgm:spPr/>
      <dgm:t>
        <a:bodyPr/>
        <a:lstStyle/>
        <a:p>
          <a:endParaRPr lang="en-US"/>
        </a:p>
      </dgm:t>
    </dgm:pt>
    <dgm:pt modelId="{A89032E2-DCA0-4573-84ED-801B34F846DE}" type="sibTrans" cxnId="{8F72573A-1FD1-4A15-B22D-CE21840EC9EA}">
      <dgm:prSet/>
      <dgm:spPr/>
      <dgm:t>
        <a:bodyPr/>
        <a:lstStyle/>
        <a:p>
          <a:endParaRPr lang="en-US"/>
        </a:p>
      </dgm:t>
    </dgm:pt>
    <dgm:pt modelId="{7C152852-EBDA-476C-BFD4-FF7FDE04E083}" type="pres">
      <dgm:prSet presAssocID="{567AB188-82AB-4D1C-A5A2-2AB3A97BD805}" presName="hierChild1" presStyleCnt="0">
        <dgm:presLayoutVars>
          <dgm:chPref val="1"/>
          <dgm:dir/>
          <dgm:animOne val="branch"/>
          <dgm:animLvl val="lvl"/>
          <dgm:resizeHandles/>
        </dgm:presLayoutVars>
      </dgm:prSet>
      <dgm:spPr/>
      <dgm:t>
        <a:bodyPr/>
        <a:lstStyle/>
        <a:p>
          <a:pPr rtl="1"/>
          <a:endParaRPr lang="ar-SA"/>
        </a:p>
      </dgm:t>
    </dgm:pt>
    <dgm:pt modelId="{DC31D649-849B-4677-857A-B9D668ACBA0D}" type="pres">
      <dgm:prSet presAssocID="{B6B75B2B-91D3-44C3-80EA-7F3B31B1BCEA}" presName="hierRoot1" presStyleCnt="0"/>
      <dgm:spPr/>
    </dgm:pt>
    <dgm:pt modelId="{CCA1BF9B-C663-4181-87A8-8F2C37332A51}" type="pres">
      <dgm:prSet presAssocID="{B6B75B2B-91D3-44C3-80EA-7F3B31B1BCEA}" presName="composite" presStyleCnt="0"/>
      <dgm:spPr/>
    </dgm:pt>
    <dgm:pt modelId="{5C8FF371-C4A3-4235-B453-E61091DFC9B6}" type="pres">
      <dgm:prSet presAssocID="{B6B75B2B-91D3-44C3-80EA-7F3B31B1BCEA}" presName="background" presStyleLbl="node0" presStyleIdx="0" presStyleCnt="2"/>
      <dgm:spPr/>
    </dgm:pt>
    <dgm:pt modelId="{3B00843C-03C5-4A15-81FC-E8578252FB44}" type="pres">
      <dgm:prSet presAssocID="{B6B75B2B-91D3-44C3-80EA-7F3B31B1BCEA}" presName="text" presStyleLbl="fgAcc0" presStyleIdx="0" presStyleCnt="2" custScaleX="343826" custLinFactNeighborX="81196" custLinFactNeighborY="-42948">
        <dgm:presLayoutVars>
          <dgm:chPref val="3"/>
        </dgm:presLayoutVars>
      </dgm:prSet>
      <dgm:spPr/>
      <dgm:t>
        <a:bodyPr/>
        <a:lstStyle/>
        <a:p>
          <a:pPr rtl="1"/>
          <a:endParaRPr lang="ar-SA"/>
        </a:p>
      </dgm:t>
    </dgm:pt>
    <dgm:pt modelId="{B30BD4F0-E04F-483D-993B-2921B53586A1}" type="pres">
      <dgm:prSet presAssocID="{B6B75B2B-91D3-44C3-80EA-7F3B31B1BCEA}" presName="hierChild2" presStyleCnt="0"/>
      <dgm:spPr/>
    </dgm:pt>
    <dgm:pt modelId="{B0AE790B-A5FB-41AE-92EA-04BA71D93903}" type="pres">
      <dgm:prSet presAssocID="{49248DFD-D6F9-4665-BA10-8C4795254BE9}" presName="Name10" presStyleLbl="parChTrans1D2" presStyleIdx="0" presStyleCnt="5"/>
      <dgm:spPr/>
      <dgm:t>
        <a:bodyPr/>
        <a:lstStyle/>
        <a:p>
          <a:pPr rtl="1"/>
          <a:endParaRPr lang="ar-SA"/>
        </a:p>
      </dgm:t>
    </dgm:pt>
    <dgm:pt modelId="{841DB35F-6154-4CA6-AC01-731A519F55F5}" type="pres">
      <dgm:prSet presAssocID="{B0253193-C8A1-4CD0-BFF8-CB5A3D0859DF}" presName="hierRoot2" presStyleCnt="0"/>
      <dgm:spPr/>
    </dgm:pt>
    <dgm:pt modelId="{767DF79E-2AB7-4B25-BFD9-2BA13A5A08E7}" type="pres">
      <dgm:prSet presAssocID="{B0253193-C8A1-4CD0-BFF8-CB5A3D0859DF}" presName="composite2" presStyleCnt="0"/>
      <dgm:spPr/>
    </dgm:pt>
    <dgm:pt modelId="{AEFE050C-C942-4A9A-92C3-AC6AAB35BA9A}" type="pres">
      <dgm:prSet presAssocID="{B0253193-C8A1-4CD0-BFF8-CB5A3D0859DF}" presName="background2" presStyleLbl="node2" presStyleIdx="0" presStyleCnt="5"/>
      <dgm:spPr/>
    </dgm:pt>
    <dgm:pt modelId="{539CDA0B-3F4E-46B3-AF84-BEA4F28029BF}" type="pres">
      <dgm:prSet presAssocID="{B0253193-C8A1-4CD0-BFF8-CB5A3D0859DF}" presName="text2" presStyleLbl="fgAcc2" presStyleIdx="0" presStyleCnt="5" custLinFactNeighborX="-670" custLinFactNeighborY="-33298">
        <dgm:presLayoutVars>
          <dgm:chPref val="3"/>
        </dgm:presLayoutVars>
      </dgm:prSet>
      <dgm:spPr/>
      <dgm:t>
        <a:bodyPr/>
        <a:lstStyle/>
        <a:p>
          <a:pPr rtl="1"/>
          <a:endParaRPr lang="ar-SA"/>
        </a:p>
      </dgm:t>
    </dgm:pt>
    <dgm:pt modelId="{F110F3F9-F92E-45EC-A6B5-C6DD89F61F62}" type="pres">
      <dgm:prSet presAssocID="{B0253193-C8A1-4CD0-BFF8-CB5A3D0859DF}" presName="hierChild3" presStyleCnt="0"/>
      <dgm:spPr/>
    </dgm:pt>
    <dgm:pt modelId="{14F92973-D233-47AC-B396-5373C38246F4}" type="pres">
      <dgm:prSet presAssocID="{8150B69C-6320-4D13-B918-231262C0AA38}" presName="Name10" presStyleLbl="parChTrans1D2" presStyleIdx="1" presStyleCnt="5"/>
      <dgm:spPr/>
      <dgm:t>
        <a:bodyPr/>
        <a:lstStyle/>
        <a:p>
          <a:pPr rtl="1"/>
          <a:endParaRPr lang="ar-SA"/>
        </a:p>
      </dgm:t>
    </dgm:pt>
    <dgm:pt modelId="{D69FB807-86DF-47E2-9136-BB97E1D3C14D}" type="pres">
      <dgm:prSet presAssocID="{D1C964D8-7D0A-4582-9648-8E8899852084}" presName="hierRoot2" presStyleCnt="0"/>
      <dgm:spPr/>
    </dgm:pt>
    <dgm:pt modelId="{91F89A04-A644-49A2-8759-5DC1272A0906}" type="pres">
      <dgm:prSet presAssocID="{D1C964D8-7D0A-4582-9648-8E8899852084}" presName="composite2" presStyleCnt="0"/>
      <dgm:spPr/>
    </dgm:pt>
    <dgm:pt modelId="{046BC2F0-CF9C-47C9-AEA0-5C12D836F2AD}" type="pres">
      <dgm:prSet presAssocID="{D1C964D8-7D0A-4582-9648-8E8899852084}" presName="background2" presStyleLbl="node2" presStyleIdx="1" presStyleCnt="5"/>
      <dgm:spPr/>
    </dgm:pt>
    <dgm:pt modelId="{6CAF10B4-40AE-4AF0-A9F5-F7F047F05B43}" type="pres">
      <dgm:prSet presAssocID="{D1C964D8-7D0A-4582-9648-8E8899852084}" presName="text2" presStyleLbl="fgAcc2" presStyleIdx="1" presStyleCnt="5" custLinFactNeighborX="31742" custLinFactNeighborY="-34376">
        <dgm:presLayoutVars>
          <dgm:chPref val="3"/>
        </dgm:presLayoutVars>
      </dgm:prSet>
      <dgm:spPr/>
      <dgm:t>
        <a:bodyPr/>
        <a:lstStyle/>
        <a:p>
          <a:pPr rtl="1"/>
          <a:endParaRPr lang="ar-SA"/>
        </a:p>
      </dgm:t>
    </dgm:pt>
    <dgm:pt modelId="{C7BE501C-19A1-45C0-AB60-1967F831D92E}" type="pres">
      <dgm:prSet presAssocID="{D1C964D8-7D0A-4582-9648-8E8899852084}" presName="hierChild3" presStyleCnt="0"/>
      <dgm:spPr/>
    </dgm:pt>
    <dgm:pt modelId="{25B77C30-6928-4068-B9E7-4857F13657AA}" type="pres">
      <dgm:prSet presAssocID="{7CDE99D3-A522-40F7-8F79-EE7FCC4F3B3B}" presName="Name10" presStyleLbl="parChTrans1D2" presStyleIdx="2" presStyleCnt="5"/>
      <dgm:spPr/>
      <dgm:t>
        <a:bodyPr/>
        <a:lstStyle/>
        <a:p>
          <a:pPr rtl="1"/>
          <a:endParaRPr lang="ar-SA"/>
        </a:p>
      </dgm:t>
    </dgm:pt>
    <dgm:pt modelId="{18A443D2-6E75-4842-8A47-819B1EBDED12}" type="pres">
      <dgm:prSet presAssocID="{F5E70B91-9BE8-45E9-9BF1-7723755D46B3}" presName="hierRoot2" presStyleCnt="0"/>
      <dgm:spPr/>
    </dgm:pt>
    <dgm:pt modelId="{069546C6-FB8E-4740-95CC-DA6E0BC0EE5E}" type="pres">
      <dgm:prSet presAssocID="{F5E70B91-9BE8-45E9-9BF1-7723755D46B3}" presName="composite2" presStyleCnt="0"/>
      <dgm:spPr/>
    </dgm:pt>
    <dgm:pt modelId="{193238F3-359B-4E2C-BA90-3D04F73F843D}" type="pres">
      <dgm:prSet presAssocID="{F5E70B91-9BE8-45E9-9BF1-7723755D46B3}" presName="background2" presStyleLbl="node2" presStyleIdx="2" presStyleCnt="5"/>
      <dgm:spPr/>
    </dgm:pt>
    <dgm:pt modelId="{D5C2AD2C-B127-49C8-924D-A79F17EBC2BA}" type="pres">
      <dgm:prSet presAssocID="{F5E70B91-9BE8-45E9-9BF1-7723755D46B3}" presName="text2" presStyleLbl="fgAcc2" presStyleIdx="2" presStyleCnt="5" custLinFactNeighborX="57828" custLinFactNeighborY="-31539">
        <dgm:presLayoutVars>
          <dgm:chPref val="3"/>
        </dgm:presLayoutVars>
      </dgm:prSet>
      <dgm:spPr/>
      <dgm:t>
        <a:bodyPr/>
        <a:lstStyle/>
        <a:p>
          <a:pPr rtl="1"/>
          <a:endParaRPr lang="ar-SA"/>
        </a:p>
      </dgm:t>
    </dgm:pt>
    <dgm:pt modelId="{85648F0B-5F73-48BC-9DE9-220E4FD2E716}" type="pres">
      <dgm:prSet presAssocID="{F5E70B91-9BE8-45E9-9BF1-7723755D46B3}" presName="hierChild3" presStyleCnt="0"/>
      <dgm:spPr/>
    </dgm:pt>
    <dgm:pt modelId="{09F5C8FE-ADD1-4C1B-A5E0-A3C37F18E534}" type="pres">
      <dgm:prSet presAssocID="{222BF088-39F4-4B5F-BC73-9E8E044513FE}" presName="Name10" presStyleLbl="parChTrans1D2" presStyleIdx="3" presStyleCnt="5"/>
      <dgm:spPr/>
      <dgm:t>
        <a:bodyPr/>
        <a:lstStyle/>
        <a:p>
          <a:pPr rtl="1"/>
          <a:endParaRPr lang="ar-SA"/>
        </a:p>
      </dgm:t>
    </dgm:pt>
    <dgm:pt modelId="{288FBFCB-6180-41C8-BE14-19ACF01A428B}" type="pres">
      <dgm:prSet presAssocID="{7A59726B-CB3D-4318-B219-7032E352A005}" presName="hierRoot2" presStyleCnt="0"/>
      <dgm:spPr/>
    </dgm:pt>
    <dgm:pt modelId="{6CB4E071-0AD2-4736-8E2E-EF7D20A8D7BF}" type="pres">
      <dgm:prSet presAssocID="{7A59726B-CB3D-4318-B219-7032E352A005}" presName="composite2" presStyleCnt="0"/>
      <dgm:spPr/>
    </dgm:pt>
    <dgm:pt modelId="{EF99A874-5B28-4451-8369-B09ED91FAE81}" type="pres">
      <dgm:prSet presAssocID="{7A59726B-CB3D-4318-B219-7032E352A005}" presName="background2" presStyleLbl="node2" presStyleIdx="3" presStyleCnt="5"/>
      <dgm:spPr/>
    </dgm:pt>
    <dgm:pt modelId="{6BA2DE36-5A10-462C-91C1-DBB68400D8E7}" type="pres">
      <dgm:prSet presAssocID="{7A59726B-CB3D-4318-B219-7032E352A005}" presName="text2" presStyleLbl="fgAcc2" presStyleIdx="3" presStyleCnt="5" custLinFactX="19059" custLinFactNeighborX="100000" custLinFactNeighborY="-29872">
        <dgm:presLayoutVars>
          <dgm:chPref val="3"/>
        </dgm:presLayoutVars>
      </dgm:prSet>
      <dgm:spPr/>
      <dgm:t>
        <a:bodyPr/>
        <a:lstStyle/>
        <a:p>
          <a:pPr rtl="1"/>
          <a:endParaRPr lang="ar-SA"/>
        </a:p>
      </dgm:t>
    </dgm:pt>
    <dgm:pt modelId="{CFA0EB85-EEAF-4F86-BE37-207CFD139F81}" type="pres">
      <dgm:prSet presAssocID="{7A59726B-CB3D-4318-B219-7032E352A005}" presName="hierChild3" presStyleCnt="0"/>
      <dgm:spPr/>
    </dgm:pt>
    <dgm:pt modelId="{1245C373-52B6-4843-94F6-865BF7D2D1FE}" type="pres">
      <dgm:prSet presAssocID="{0989A330-2E0D-4B16-9260-3CAE6886783B}" presName="Name17" presStyleLbl="parChTrans1D3" presStyleIdx="0" presStyleCnt="3"/>
      <dgm:spPr/>
      <dgm:t>
        <a:bodyPr/>
        <a:lstStyle/>
        <a:p>
          <a:pPr rtl="1"/>
          <a:endParaRPr lang="ar-SA"/>
        </a:p>
      </dgm:t>
    </dgm:pt>
    <dgm:pt modelId="{716D9AD3-7481-431F-86B8-C0A0B7E9C577}" type="pres">
      <dgm:prSet presAssocID="{8DAA7E8E-8D95-4FEB-A380-102498253911}" presName="hierRoot3" presStyleCnt="0"/>
      <dgm:spPr/>
    </dgm:pt>
    <dgm:pt modelId="{AEEE0456-3DD2-4E8E-B9AA-531576E87E8F}" type="pres">
      <dgm:prSet presAssocID="{8DAA7E8E-8D95-4FEB-A380-102498253911}" presName="composite3" presStyleCnt="0"/>
      <dgm:spPr/>
    </dgm:pt>
    <dgm:pt modelId="{15B01888-D516-4C50-847B-DD1036F62EF0}" type="pres">
      <dgm:prSet presAssocID="{8DAA7E8E-8D95-4FEB-A380-102498253911}" presName="background3" presStyleLbl="node3" presStyleIdx="0" presStyleCnt="3"/>
      <dgm:spPr/>
    </dgm:pt>
    <dgm:pt modelId="{4858AEA9-0231-4087-8D2F-32F89C430A78}" type="pres">
      <dgm:prSet presAssocID="{8DAA7E8E-8D95-4FEB-A380-102498253911}" presName="text3" presStyleLbl="fgAcc3" presStyleIdx="0" presStyleCnt="3" custLinFactX="5268" custLinFactNeighborX="100000" custLinFactNeighborY="-19580">
        <dgm:presLayoutVars>
          <dgm:chPref val="3"/>
        </dgm:presLayoutVars>
      </dgm:prSet>
      <dgm:spPr/>
      <dgm:t>
        <a:bodyPr/>
        <a:lstStyle/>
        <a:p>
          <a:pPr rtl="1"/>
          <a:endParaRPr lang="ar-SA"/>
        </a:p>
      </dgm:t>
    </dgm:pt>
    <dgm:pt modelId="{C8D63495-3134-4AF9-90C3-A20F410E7620}" type="pres">
      <dgm:prSet presAssocID="{8DAA7E8E-8D95-4FEB-A380-102498253911}" presName="hierChild4" presStyleCnt="0"/>
      <dgm:spPr/>
    </dgm:pt>
    <dgm:pt modelId="{C9821B12-C0DB-42F3-9129-D2F760CAF455}" type="pres">
      <dgm:prSet presAssocID="{6BD77624-FFD0-49AC-9763-F067445D5DC0}" presName="Name17" presStyleLbl="parChTrans1D3" presStyleIdx="1" presStyleCnt="3"/>
      <dgm:spPr/>
      <dgm:t>
        <a:bodyPr/>
        <a:lstStyle/>
        <a:p>
          <a:pPr rtl="1"/>
          <a:endParaRPr lang="ar-SA"/>
        </a:p>
      </dgm:t>
    </dgm:pt>
    <dgm:pt modelId="{00AB1B40-8AB7-45B4-A4BB-4441B0CCB990}" type="pres">
      <dgm:prSet presAssocID="{2F84D93B-B4EA-41AE-81F2-8657B165F549}" presName="hierRoot3" presStyleCnt="0"/>
      <dgm:spPr/>
    </dgm:pt>
    <dgm:pt modelId="{1782B579-8093-48E1-98C9-C8200BE5D129}" type="pres">
      <dgm:prSet presAssocID="{2F84D93B-B4EA-41AE-81F2-8657B165F549}" presName="composite3" presStyleCnt="0"/>
      <dgm:spPr/>
    </dgm:pt>
    <dgm:pt modelId="{91D27B75-AEF4-448C-8F10-D9D274F67ED3}" type="pres">
      <dgm:prSet presAssocID="{2F84D93B-B4EA-41AE-81F2-8657B165F549}" presName="background3" presStyleLbl="node3" presStyleIdx="1" presStyleCnt="3"/>
      <dgm:spPr/>
    </dgm:pt>
    <dgm:pt modelId="{EBB71275-92A4-41FD-95DB-4EEB3D286753}" type="pres">
      <dgm:prSet presAssocID="{2F84D93B-B4EA-41AE-81F2-8657B165F549}" presName="text3" presStyleLbl="fgAcc3" presStyleIdx="1" presStyleCnt="3" custLinFactX="1558" custLinFactNeighborX="100000" custLinFactNeighborY="-19829">
        <dgm:presLayoutVars>
          <dgm:chPref val="3"/>
        </dgm:presLayoutVars>
      </dgm:prSet>
      <dgm:spPr/>
      <dgm:t>
        <a:bodyPr/>
        <a:lstStyle/>
        <a:p>
          <a:pPr rtl="1"/>
          <a:endParaRPr lang="ar-SA"/>
        </a:p>
      </dgm:t>
    </dgm:pt>
    <dgm:pt modelId="{A89C5831-0F94-48A2-81E5-7A0615AB097E}" type="pres">
      <dgm:prSet presAssocID="{2F84D93B-B4EA-41AE-81F2-8657B165F549}" presName="hierChild4" presStyleCnt="0"/>
      <dgm:spPr/>
    </dgm:pt>
    <dgm:pt modelId="{DAC515EF-E10D-4734-B79B-53C82375303D}" type="pres">
      <dgm:prSet presAssocID="{8FE5E54D-7E49-4D1B-9C37-35C874227537}" presName="Name10" presStyleLbl="parChTrans1D2" presStyleIdx="4" presStyleCnt="5"/>
      <dgm:spPr/>
      <dgm:t>
        <a:bodyPr/>
        <a:lstStyle/>
        <a:p>
          <a:pPr rtl="1"/>
          <a:endParaRPr lang="ar-SA"/>
        </a:p>
      </dgm:t>
    </dgm:pt>
    <dgm:pt modelId="{D08A864D-650E-4502-8A22-0ACF426B8CD5}" type="pres">
      <dgm:prSet presAssocID="{C62AD1E5-06E5-4DFA-ABF8-030F3C290BBA}" presName="hierRoot2" presStyleCnt="0"/>
      <dgm:spPr/>
    </dgm:pt>
    <dgm:pt modelId="{47F0DAA7-A5E7-48BD-9E15-C0B24EC98A4B}" type="pres">
      <dgm:prSet presAssocID="{C62AD1E5-06E5-4DFA-ABF8-030F3C290BBA}" presName="composite2" presStyleCnt="0"/>
      <dgm:spPr/>
    </dgm:pt>
    <dgm:pt modelId="{3A45670B-46BB-4418-88B2-67CEBEA0AB7C}" type="pres">
      <dgm:prSet presAssocID="{C62AD1E5-06E5-4DFA-ABF8-030F3C290BBA}" presName="background2" presStyleLbl="node2" presStyleIdx="4" presStyleCnt="5"/>
      <dgm:spPr/>
    </dgm:pt>
    <dgm:pt modelId="{4EE73177-E16A-4043-93D1-BC377D112975}" type="pres">
      <dgm:prSet presAssocID="{C62AD1E5-06E5-4DFA-ABF8-030F3C290BBA}" presName="text2" presStyleLbl="fgAcc2" presStyleIdx="4" presStyleCnt="5" custLinFactX="15816" custLinFactNeighborX="100000" custLinFactNeighborY="-33631">
        <dgm:presLayoutVars>
          <dgm:chPref val="3"/>
        </dgm:presLayoutVars>
      </dgm:prSet>
      <dgm:spPr/>
      <dgm:t>
        <a:bodyPr/>
        <a:lstStyle/>
        <a:p>
          <a:pPr rtl="1"/>
          <a:endParaRPr lang="ar-SA"/>
        </a:p>
      </dgm:t>
    </dgm:pt>
    <dgm:pt modelId="{765F0B58-B904-4C92-8AA4-FF6F86FFE101}" type="pres">
      <dgm:prSet presAssocID="{C62AD1E5-06E5-4DFA-ABF8-030F3C290BBA}" presName="hierChild3" presStyleCnt="0"/>
      <dgm:spPr/>
    </dgm:pt>
    <dgm:pt modelId="{F951A4E5-F215-4687-B37C-CA2470388138}" type="pres">
      <dgm:prSet presAssocID="{29225732-DB42-4E5C-B240-901D1CF60444}" presName="Name17" presStyleLbl="parChTrans1D3" presStyleIdx="2" presStyleCnt="3"/>
      <dgm:spPr/>
      <dgm:t>
        <a:bodyPr/>
        <a:lstStyle/>
        <a:p>
          <a:pPr rtl="1"/>
          <a:endParaRPr lang="ar-SA"/>
        </a:p>
      </dgm:t>
    </dgm:pt>
    <dgm:pt modelId="{3A36AEF2-1D86-4973-9C56-007CDC8379B2}" type="pres">
      <dgm:prSet presAssocID="{8762D7CC-4DDD-47A7-8B5F-47FB5D7B9214}" presName="hierRoot3" presStyleCnt="0"/>
      <dgm:spPr/>
    </dgm:pt>
    <dgm:pt modelId="{55D45431-CCDE-43EB-B371-E64E699453B6}" type="pres">
      <dgm:prSet presAssocID="{8762D7CC-4DDD-47A7-8B5F-47FB5D7B9214}" presName="composite3" presStyleCnt="0"/>
      <dgm:spPr/>
    </dgm:pt>
    <dgm:pt modelId="{AA68FBC0-ED7C-4ACF-BEF0-81C490E15A0E}" type="pres">
      <dgm:prSet presAssocID="{8762D7CC-4DDD-47A7-8B5F-47FB5D7B9214}" presName="background3" presStyleLbl="node3" presStyleIdx="2" presStyleCnt="3"/>
      <dgm:spPr/>
    </dgm:pt>
    <dgm:pt modelId="{FE56394B-B08A-4285-8CA5-A6908C8254BA}" type="pres">
      <dgm:prSet presAssocID="{8762D7CC-4DDD-47A7-8B5F-47FB5D7B9214}" presName="text3" presStyleLbl="fgAcc3" presStyleIdx="2" presStyleCnt="3" custLinFactX="12453" custLinFactNeighborX="100000" custLinFactNeighborY="-15100">
        <dgm:presLayoutVars>
          <dgm:chPref val="3"/>
        </dgm:presLayoutVars>
      </dgm:prSet>
      <dgm:spPr/>
      <dgm:t>
        <a:bodyPr/>
        <a:lstStyle/>
        <a:p>
          <a:pPr rtl="1"/>
          <a:endParaRPr lang="ar-SA"/>
        </a:p>
      </dgm:t>
    </dgm:pt>
    <dgm:pt modelId="{EF2F5ED1-25DF-406C-8F23-527537D19114}" type="pres">
      <dgm:prSet presAssocID="{8762D7CC-4DDD-47A7-8B5F-47FB5D7B9214}" presName="hierChild4" presStyleCnt="0"/>
      <dgm:spPr/>
    </dgm:pt>
    <dgm:pt modelId="{8E3C5CAB-312A-4B7B-B076-1CBD96C9237F}" type="pres">
      <dgm:prSet presAssocID="{5A4C230A-2B32-48E3-AE0C-D19CCA86EB76}" presName="Name23" presStyleLbl="parChTrans1D4" presStyleIdx="0" presStyleCnt="3"/>
      <dgm:spPr/>
      <dgm:t>
        <a:bodyPr/>
        <a:lstStyle/>
        <a:p>
          <a:pPr rtl="1"/>
          <a:endParaRPr lang="ar-SA"/>
        </a:p>
      </dgm:t>
    </dgm:pt>
    <dgm:pt modelId="{3ADC3CB2-6B26-4A91-B8C7-37EEFD06AD76}" type="pres">
      <dgm:prSet presAssocID="{3B63600B-C96A-4A98-A717-C0B977117CA5}" presName="hierRoot4" presStyleCnt="0"/>
      <dgm:spPr/>
    </dgm:pt>
    <dgm:pt modelId="{5E46BD6B-87A5-4737-802D-CA16388420ED}" type="pres">
      <dgm:prSet presAssocID="{3B63600B-C96A-4A98-A717-C0B977117CA5}" presName="composite4" presStyleCnt="0"/>
      <dgm:spPr/>
    </dgm:pt>
    <dgm:pt modelId="{C9813C5A-7D4B-4312-880B-323B90138AB1}" type="pres">
      <dgm:prSet presAssocID="{3B63600B-C96A-4A98-A717-C0B977117CA5}" presName="background4" presStyleLbl="node4" presStyleIdx="0" presStyleCnt="3"/>
      <dgm:spPr/>
    </dgm:pt>
    <dgm:pt modelId="{AC85F106-A780-4B17-8205-6101B2CF0BE1}" type="pres">
      <dgm:prSet presAssocID="{3B63600B-C96A-4A98-A717-C0B977117CA5}" presName="text4" presStyleLbl="fgAcc4" presStyleIdx="0" presStyleCnt="3" custLinFactNeighborX="-74810" custLinFactNeighborY="54867">
        <dgm:presLayoutVars>
          <dgm:chPref val="3"/>
        </dgm:presLayoutVars>
      </dgm:prSet>
      <dgm:spPr/>
      <dgm:t>
        <a:bodyPr/>
        <a:lstStyle/>
        <a:p>
          <a:pPr rtl="1"/>
          <a:endParaRPr lang="ar-SA"/>
        </a:p>
      </dgm:t>
    </dgm:pt>
    <dgm:pt modelId="{30EF916D-91F7-42A7-BDF6-4FD533C9F6AD}" type="pres">
      <dgm:prSet presAssocID="{3B63600B-C96A-4A98-A717-C0B977117CA5}" presName="hierChild5" presStyleCnt="0"/>
      <dgm:spPr/>
    </dgm:pt>
    <dgm:pt modelId="{7A73DE85-FF0B-4C54-B35A-D5AA1404B31A}" type="pres">
      <dgm:prSet presAssocID="{7989C5E4-F996-4FEC-850B-EAF79C506ADB}" presName="Name23" presStyleLbl="parChTrans1D4" presStyleIdx="1" presStyleCnt="3"/>
      <dgm:spPr/>
      <dgm:t>
        <a:bodyPr/>
        <a:lstStyle/>
        <a:p>
          <a:pPr rtl="1"/>
          <a:endParaRPr lang="ar-SA"/>
        </a:p>
      </dgm:t>
    </dgm:pt>
    <dgm:pt modelId="{AD5A1313-0E94-43E2-ACE7-B0938CDFE9C2}" type="pres">
      <dgm:prSet presAssocID="{D2D21EA5-11F7-480A-A2AA-82FFB205F0BE}" presName="hierRoot4" presStyleCnt="0"/>
      <dgm:spPr/>
    </dgm:pt>
    <dgm:pt modelId="{74379A62-439E-4221-AF6D-01E92AEED124}" type="pres">
      <dgm:prSet presAssocID="{D2D21EA5-11F7-480A-A2AA-82FFB205F0BE}" presName="composite4" presStyleCnt="0"/>
      <dgm:spPr/>
    </dgm:pt>
    <dgm:pt modelId="{D9524A68-CE7A-4984-899B-0871E58D265D}" type="pres">
      <dgm:prSet presAssocID="{D2D21EA5-11F7-480A-A2AA-82FFB205F0BE}" presName="background4" presStyleLbl="node4" presStyleIdx="1" presStyleCnt="3"/>
      <dgm:spPr/>
    </dgm:pt>
    <dgm:pt modelId="{9A981405-8BA7-4F30-8A54-A2F781D7E39A}" type="pres">
      <dgm:prSet presAssocID="{D2D21EA5-11F7-480A-A2AA-82FFB205F0BE}" presName="text4" presStyleLbl="fgAcc4" presStyleIdx="1" presStyleCnt="3" custLinFactNeighborX="-29629" custLinFactNeighborY="58783">
        <dgm:presLayoutVars>
          <dgm:chPref val="3"/>
        </dgm:presLayoutVars>
      </dgm:prSet>
      <dgm:spPr/>
      <dgm:t>
        <a:bodyPr/>
        <a:lstStyle/>
        <a:p>
          <a:pPr rtl="1"/>
          <a:endParaRPr lang="ar-SA"/>
        </a:p>
      </dgm:t>
    </dgm:pt>
    <dgm:pt modelId="{D2396785-113A-4F9C-B666-3D641844C3DB}" type="pres">
      <dgm:prSet presAssocID="{D2D21EA5-11F7-480A-A2AA-82FFB205F0BE}" presName="hierChild5" presStyleCnt="0"/>
      <dgm:spPr/>
    </dgm:pt>
    <dgm:pt modelId="{8D38C103-EF12-4726-A12D-CC3A85FA91FE}" type="pres">
      <dgm:prSet presAssocID="{6EAFA99B-9740-4748-B2D9-C66BEDCF25A5}" presName="Name23" presStyleLbl="parChTrans1D4" presStyleIdx="2" presStyleCnt="3"/>
      <dgm:spPr/>
      <dgm:t>
        <a:bodyPr/>
        <a:lstStyle/>
        <a:p>
          <a:pPr rtl="1"/>
          <a:endParaRPr lang="ar-SA"/>
        </a:p>
      </dgm:t>
    </dgm:pt>
    <dgm:pt modelId="{85500BCE-1312-4952-A42B-783B342058EB}" type="pres">
      <dgm:prSet presAssocID="{63BE7119-F56D-44E5-989C-EED271CDFD78}" presName="hierRoot4" presStyleCnt="0"/>
      <dgm:spPr/>
    </dgm:pt>
    <dgm:pt modelId="{7532BBF4-1E5E-4C77-ADC8-B07DAC38035D}" type="pres">
      <dgm:prSet presAssocID="{63BE7119-F56D-44E5-989C-EED271CDFD78}" presName="composite4" presStyleCnt="0"/>
      <dgm:spPr/>
    </dgm:pt>
    <dgm:pt modelId="{7D1F2AAB-DDB0-42FC-8A0D-40E4AFA0FA61}" type="pres">
      <dgm:prSet presAssocID="{63BE7119-F56D-44E5-989C-EED271CDFD78}" presName="background4" presStyleLbl="node4" presStyleIdx="2" presStyleCnt="3"/>
      <dgm:spPr/>
    </dgm:pt>
    <dgm:pt modelId="{2DC9CB73-91B5-491F-A8B1-C3A407F197A1}" type="pres">
      <dgm:prSet presAssocID="{63BE7119-F56D-44E5-989C-EED271CDFD78}" presName="text4" presStyleLbl="fgAcc4" presStyleIdx="2" presStyleCnt="3" custLinFactNeighborX="-158" custLinFactNeighborY="58783">
        <dgm:presLayoutVars>
          <dgm:chPref val="3"/>
        </dgm:presLayoutVars>
      </dgm:prSet>
      <dgm:spPr/>
      <dgm:t>
        <a:bodyPr/>
        <a:lstStyle/>
        <a:p>
          <a:pPr rtl="1"/>
          <a:endParaRPr lang="ar-SA"/>
        </a:p>
      </dgm:t>
    </dgm:pt>
    <dgm:pt modelId="{6E107D6D-3C72-417E-98B1-DB71517A9AAF}" type="pres">
      <dgm:prSet presAssocID="{63BE7119-F56D-44E5-989C-EED271CDFD78}" presName="hierChild5" presStyleCnt="0"/>
      <dgm:spPr/>
    </dgm:pt>
    <dgm:pt modelId="{557099B5-18EB-4303-9E36-D207612B9A72}" type="pres">
      <dgm:prSet presAssocID="{E168F69B-BE1C-4E0D-8A00-61A5F7EA9B75}" presName="hierRoot1" presStyleCnt="0"/>
      <dgm:spPr/>
    </dgm:pt>
    <dgm:pt modelId="{10753260-0E41-48DB-B4CD-E31BC3FAA9F5}" type="pres">
      <dgm:prSet presAssocID="{E168F69B-BE1C-4E0D-8A00-61A5F7EA9B75}" presName="composite" presStyleCnt="0"/>
      <dgm:spPr/>
    </dgm:pt>
    <dgm:pt modelId="{31F7BFDD-DF35-417B-B671-91715090FF95}" type="pres">
      <dgm:prSet presAssocID="{E168F69B-BE1C-4E0D-8A00-61A5F7EA9B75}" presName="background" presStyleLbl="node0" presStyleIdx="1" presStyleCnt="2"/>
      <dgm:spPr/>
    </dgm:pt>
    <dgm:pt modelId="{8C198BA5-C298-4309-BBF4-DB2B6C6B104F}" type="pres">
      <dgm:prSet presAssocID="{E168F69B-BE1C-4E0D-8A00-61A5F7EA9B75}" presName="text" presStyleLbl="fgAcc0" presStyleIdx="1" presStyleCnt="2" custScaleX="330941" custScaleY="435683" custLinFactX="-367198" custLinFactY="100000" custLinFactNeighborX="-400000" custLinFactNeighborY="181282">
        <dgm:presLayoutVars>
          <dgm:chPref val="3"/>
        </dgm:presLayoutVars>
      </dgm:prSet>
      <dgm:spPr/>
      <dgm:t>
        <a:bodyPr/>
        <a:lstStyle/>
        <a:p>
          <a:endParaRPr lang="en-US"/>
        </a:p>
      </dgm:t>
    </dgm:pt>
    <dgm:pt modelId="{BA278281-3757-4D4F-8034-B854A53DBFC4}" type="pres">
      <dgm:prSet presAssocID="{E168F69B-BE1C-4E0D-8A00-61A5F7EA9B75}" presName="hierChild2" presStyleCnt="0"/>
      <dgm:spPr/>
    </dgm:pt>
  </dgm:ptLst>
  <dgm:cxnLst>
    <dgm:cxn modelId="{CB33D79F-7340-4B87-9AD5-5BCE68E44FCE}" srcId="{B6B75B2B-91D3-44C3-80EA-7F3B31B1BCEA}" destId="{F5E70B91-9BE8-45E9-9BF1-7723755D46B3}" srcOrd="2" destOrd="0" parTransId="{7CDE99D3-A522-40F7-8F79-EE7FCC4F3B3B}" sibTransId="{4A20E678-C95E-4D44-B278-25DB6588EE9A}"/>
    <dgm:cxn modelId="{BCC10609-8656-4C08-BD76-3FBAC5183A55}" srcId="{567AB188-82AB-4D1C-A5A2-2AB3A97BD805}" destId="{B6B75B2B-91D3-44C3-80EA-7F3B31B1BCEA}" srcOrd="0" destOrd="0" parTransId="{88AB6432-D509-44D0-8598-8A61DE357979}" sibTransId="{2925DA5B-25ED-48FA-AF0A-1B3A08BBDB86}"/>
    <dgm:cxn modelId="{AAF6BA59-DD7A-4F8A-AC4C-EFEFE3347314}" type="presOf" srcId="{C62AD1E5-06E5-4DFA-ABF8-030F3C290BBA}" destId="{4EE73177-E16A-4043-93D1-BC377D112975}" srcOrd="0" destOrd="0" presId="urn:microsoft.com/office/officeart/2005/8/layout/hierarchy1"/>
    <dgm:cxn modelId="{FF3D0800-5129-4A80-A209-06AF14DE53E6}" srcId="{8762D7CC-4DDD-47A7-8B5F-47FB5D7B9214}" destId="{3B63600B-C96A-4A98-A717-C0B977117CA5}" srcOrd="0" destOrd="0" parTransId="{5A4C230A-2B32-48E3-AE0C-D19CCA86EB76}" sibTransId="{AE75B03B-C60D-4D95-9C06-0052E054E65F}"/>
    <dgm:cxn modelId="{06402517-7F02-4F9F-945C-B316F9DAE536}" srcId="{B6B75B2B-91D3-44C3-80EA-7F3B31B1BCEA}" destId="{7A59726B-CB3D-4318-B219-7032E352A005}" srcOrd="3" destOrd="0" parTransId="{222BF088-39F4-4B5F-BC73-9E8E044513FE}" sibTransId="{BFBE628E-4EE1-4B6D-9AE8-893A47A54BDD}"/>
    <dgm:cxn modelId="{287C99AE-D1B9-4C3A-B9EC-9EB2E5FE6BE9}" type="presOf" srcId="{567AB188-82AB-4D1C-A5A2-2AB3A97BD805}" destId="{7C152852-EBDA-476C-BFD4-FF7FDE04E083}" srcOrd="0" destOrd="0" presId="urn:microsoft.com/office/officeart/2005/8/layout/hierarchy1"/>
    <dgm:cxn modelId="{BDBB1EF8-DD0E-4664-A68C-52DFF8AC1E87}" type="presOf" srcId="{8FE5E54D-7E49-4D1B-9C37-35C874227537}" destId="{DAC515EF-E10D-4734-B79B-53C82375303D}" srcOrd="0" destOrd="0" presId="urn:microsoft.com/office/officeart/2005/8/layout/hierarchy1"/>
    <dgm:cxn modelId="{D76DFE27-EC2E-48AE-B1F1-79771FD85739}" srcId="{8762D7CC-4DDD-47A7-8B5F-47FB5D7B9214}" destId="{D2D21EA5-11F7-480A-A2AA-82FFB205F0BE}" srcOrd="1" destOrd="0" parTransId="{7989C5E4-F996-4FEC-850B-EAF79C506ADB}" sibTransId="{2B3D59A8-6F7C-4B00-9C16-9EE2B8AB1643}"/>
    <dgm:cxn modelId="{2E4F1FB4-9B95-4DB9-A4F0-1DA5984BE7DE}" type="presOf" srcId="{8DAA7E8E-8D95-4FEB-A380-102498253911}" destId="{4858AEA9-0231-4087-8D2F-32F89C430A78}" srcOrd="0" destOrd="0" presId="urn:microsoft.com/office/officeart/2005/8/layout/hierarchy1"/>
    <dgm:cxn modelId="{CC4633BC-A529-4811-8ECF-7462B52D435A}" type="presOf" srcId="{8762D7CC-4DDD-47A7-8B5F-47FB5D7B9214}" destId="{FE56394B-B08A-4285-8CA5-A6908C8254BA}" srcOrd="0" destOrd="0" presId="urn:microsoft.com/office/officeart/2005/8/layout/hierarchy1"/>
    <dgm:cxn modelId="{9B9BC747-3CFC-465B-8E45-2DD3ED373A76}" type="presOf" srcId="{29225732-DB42-4E5C-B240-901D1CF60444}" destId="{F951A4E5-F215-4687-B37C-CA2470388138}" srcOrd="0" destOrd="0" presId="urn:microsoft.com/office/officeart/2005/8/layout/hierarchy1"/>
    <dgm:cxn modelId="{62102AFE-D8B6-4A07-8223-2EE33886EC8E}" type="presOf" srcId="{2F84D93B-B4EA-41AE-81F2-8657B165F549}" destId="{EBB71275-92A4-41FD-95DB-4EEB3D286753}" srcOrd="0" destOrd="0" presId="urn:microsoft.com/office/officeart/2005/8/layout/hierarchy1"/>
    <dgm:cxn modelId="{FD7B0047-AD30-4144-87C0-70DE2442C465}" type="presOf" srcId="{F5E70B91-9BE8-45E9-9BF1-7723755D46B3}" destId="{D5C2AD2C-B127-49C8-924D-A79F17EBC2BA}" srcOrd="0" destOrd="0" presId="urn:microsoft.com/office/officeart/2005/8/layout/hierarchy1"/>
    <dgm:cxn modelId="{B8E74735-4FCF-4677-AE37-08808718EB08}" srcId="{B6B75B2B-91D3-44C3-80EA-7F3B31B1BCEA}" destId="{C62AD1E5-06E5-4DFA-ABF8-030F3C290BBA}" srcOrd="4" destOrd="0" parTransId="{8FE5E54D-7E49-4D1B-9C37-35C874227537}" sibTransId="{D404976B-0B52-4F73-8488-FE2D149854B1}"/>
    <dgm:cxn modelId="{5A6406BD-F3A8-40F0-AEA9-3C1D085A2C38}" type="presOf" srcId="{222BF088-39F4-4B5F-BC73-9E8E044513FE}" destId="{09F5C8FE-ADD1-4C1B-A5E0-A3C37F18E534}" srcOrd="0" destOrd="0" presId="urn:microsoft.com/office/officeart/2005/8/layout/hierarchy1"/>
    <dgm:cxn modelId="{8F72573A-1FD1-4A15-B22D-CE21840EC9EA}" srcId="{567AB188-82AB-4D1C-A5A2-2AB3A97BD805}" destId="{E168F69B-BE1C-4E0D-8A00-61A5F7EA9B75}" srcOrd="1" destOrd="0" parTransId="{9BEEF1AA-06A8-412A-98DB-5E53219E13E9}" sibTransId="{A89032E2-DCA0-4573-84ED-801B34F846DE}"/>
    <dgm:cxn modelId="{E34ED033-58A7-46FD-8A70-128A7EB80D91}" type="presOf" srcId="{7A59726B-CB3D-4318-B219-7032E352A005}" destId="{6BA2DE36-5A10-462C-91C1-DBB68400D8E7}" srcOrd="0" destOrd="0" presId="urn:microsoft.com/office/officeart/2005/8/layout/hierarchy1"/>
    <dgm:cxn modelId="{2A03E905-4FF8-44BC-849A-C228997D54A5}" type="presOf" srcId="{0989A330-2E0D-4B16-9260-3CAE6886783B}" destId="{1245C373-52B6-4843-94F6-865BF7D2D1FE}" srcOrd="0" destOrd="0" presId="urn:microsoft.com/office/officeart/2005/8/layout/hierarchy1"/>
    <dgm:cxn modelId="{7FF4E810-A4A1-473A-B494-17672685185F}" type="presOf" srcId="{8150B69C-6320-4D13-B918-231262C0AA38}" destId="{14F92973-D233-47AC-B396-5373C38246F4}" srcOrd="0" destOrd="0" presId="urn:microsoft.com/office/officeart/2005/8/layout/hierarchy1"/>
    <dgm:cxn modelId="{EACDD7F0-FF40-42DD-9552-7A324FBCF00C}" type="presOf" srcId="{7CDE99D3-A522-40F7-8F79-EE7FCC4F3B3B}" destId="{25B77C30-6928-4068-B9E7-4857F13657AA}" srcOrd="0" destOrd="0" presId="urn:microsoft.com/office/officeart/2005/8/layout/hierarchy1"/>
    <dgm:cxn modelId="{913CC2B3-6802-466A-97B5-39A0FBF76F75}" type="presOf" srcId="{6EAFA99B-9740-4748-B2D9-C66BEDCF25A5}" destId="{8D38C103-EF12-4726-A12D-CC3A85FA91FE}" srcOrd="0" destOrd="0" presId="urn:microsoft.com/office/officeart/2005/8/layout/hierarchy1"/>
    <dgm:cxn modelId="{1746B108-D6F5-47C0-B259-9A20FF2825B6}" type="presOf" srcId="{6BD77624-FFD0-49AC-9763-F067445D5DC0}" destId="{C9821B12-C0DB-42F3-9129-D2F760CAF455}" srcOrd="0" destOrd="0" presId="urn:microsoft.com/office/officeart/2005/8/layout/hierarchy1"/>
    <dgm:cxn modelId="{E0CB4CE5-ADC5-42E9-8B7D-5B22BD9FCB93}" type="presOf" srcId="{B0253193-C8A1-4CD0-BFF8-CB5A3D0859DF}" destId="{539CDA0B-3F4E-46B3-AF84-BEA4F28029BF}" srcOrd="0" destOrd="0" presId="urn:microsoft.com/office/officeart/2005/8/layout/hierarchy1"/>
    <dgm:cxn modelId="{CB6AEFCE-604B-4A5B-AAF2-74D594FCAE6A}" srcId="{7A59726B-CB3D-4318-B219-7032E352A005}" destId="{2F84D93B-B4EA-41AE-81F2-8657B165F549}" srcOrd="1" destOrd="0" parTransId="{6BD77624-FFD0-49AC-9763-F067445D5DC0}" sibTransId="{4F4D808A-60EC-467A-AF73-74EE0841667B}"/>
    <dgm:cxn modelId="{9D14E7AD-9255-4C26-8A75-2DB3533ECF0A}" type="presOf" srcId="{7989C5E4-F996-4FEC-850B-EAF79C506ADB}" destId="{7A73DE85-FF0B-4C54-B35A-D5AA1404B31A}" srcOrd="0" destOrd="0" presId="urn:microsoft.com/office/officeart/2005/8/layout/hierarchy1"/>
    <dgm:cxn modelId="{3595E07D-330F-40AE-A419-E892BD9451BB}" type="presOf" srcId="{63BE7119-F56D-44E5-989C-EED271CDFD78}" destId="{2DC9CB73-91B5-491F-A8B1-C3A407F197A1}" srcOrd="0" destOrd="0" presId="urn:microsoft.com/office/officeart/2005/8/layout/hierarchy1"/>
    <dgm:cxn modelId="{0006F04C-156E-44D0-AB38-B35CB9E95788}" srcId="{7A59726B-CB3D-4318-B219-7032E352A005}" destId="{8DAA7E8E-8D95-4FEB-A380-102498253911}" srcOrd="0" destOrd="0" parTransId="{0989A330-2E0D-4B16-9260-3CAE6886783B}" sibTransId="{834B765A-8BED-4C02-82E5-049F530E2BC7}"/>
    <dgm:cxn modelId="{22D431FE-4057-4FD6-936D-65360C85CC11}" srcId="{8762D7CC-4DDD-47A7-8B5F-47FB5D7B9214}" destId="{63BE7119-F56D-44E5-989C-EED271CDFD78}" srcOrd="2" destOrd="0" parTransId="{6EAFA99B-9740-4748-B2D9-C66BEDCF25A5}" sibTransId="{CC6D6943-135C-41C3-9FE5-69871F1B53E9}"/>
    <dgm:cxn modelId="{0F2E70C1-2998-41A4-8F23-25AFAFB01B78}" type="presOf" srcId="{E168F69B-BE1C-4E0D-8A00-61A5F7EA9B75}" destId="{8C198BA5-C298-4309-BBF4-DB2B6C6B104F}" srcOrd="0" destOrd="0" presId="urn:microsoft.com/office/officeart/2005/8/layout/hierarchy1"/>
    <dgm:cxn modelId="{B2D6A2A1-A9D4-403C-91B5-29356D6D3ED5}" type="presOf" srcId="{B6B75B2B-91D3-44C3-80EA-7F3B31B1BCEA}" destId="{3B00843C-03C5-4A15-81FC-E8578252FB44}" srcOrd="0" destOrd="0" presId="urn:microsoft.com/office/officeart/2005/8/layout/hierarchy1"/>
    <dgm:cxn modelId="{1143093C-FCFF-4898-ABBE-077429739C71}" type="presOf" srcId="{D2D21EA5-11F7-480A-A2AA-82FFB205F0BE}" destId="{9A981405-8BA7-4F30-8A54-A2F781D7E39A}" srcOrd="0" destOrd="0" presId="urn:microsoft.com/office/officeart/2005/8/layout/hierarchy1"/>
    <dgm:cxn modelId="{78C3EE2F-940A-4A5E-9D6C-CC1211F336FF}" srcId="{B6B75B2B-91D3-44C3-80EA-7F3B31B1BCEA}" destId="{D1C964D8-7D0A-4582-9648-8E8899852084}" srcOrd="1" destOrd="0" parTransId="{8150B69C-6320-4D13-B918-231262C0AA38}" sibTransId="{6AC886E2-5EA9-4978-8940-8A48635645D3}"/>
    <dgm:cxn modelId="{752C98D6-C8A3-48E6-A90F-D2ED5145B580}" srcId="{C62AD1E5-06E5-4DFA-ABF8-030F3C290BBA}" destId="{8762D7CC-4DDD-47A7-8B5F-47FB5D7B9214}" srcOrd="0" destOrd="0" parTransId="{29225732-DB42-4E5C-B240-901D1CF60444}" sibTransId="{B57B0B49-536C-4DB9-B8C2-CB3941EA5927}"/>
    <dgm:cxn modelId="{CA2323B9-A1FE-4EC6-B463-D4E2B0DA556A}" type="presOf" srcId="{D1C964D8-7D0A-4582-9648-8E8899852084}" destId="{6CAF10B4-40AE-4AF0-A9F5-F7F047F05B43}" srcOrd="0" destOrd="0" presId="urn:microsoft.com/office/officeart/2005/8/layout/hierarchy1"/>
    <dgm:cxn modelId="{19F49A1A-CF7C-4F1F-86B5-BD1F744ED540}" type="presOf" srcId="{3B63600B-C96A-4A98-A717-C0B977117CA5}" destId="{AC85F106-A780-4B17-8205-6101B2CF0BE1}" srcOrd="0" destOrd="0" presId="urn:microsoft.com/office/officeart/2005/8/layout/hierarchy1"/>
    <dgm:cxn modelId="{E7E66249-ADEB-4129-9560-E4DEC8276F1E}" srcId="{B6B75B2B-91D3-44C3-80EA-7F3B31B1BCEA}" destId="{B0253193-C8A1-4CD0-BFF8-CB5A3D0859DF}" srcOrd="0" destOrd="0" parTransId="{49248DFD-D6F9-4665-BA10-8C4795254BE9}" sibTransId="{5CAAB2C5-ACD9-45FA-B614-C80A1488EFAA}"/>
    <dgm:cxn modelId="{97AFF308-77C9-40D8-BCB3-59CC0985697E}" type="presOf" srcId="{5A4C230A-2B32-48E3-AE0C-D19CCA86EB76}" destId="{8E3C5CAB-312A-4B7B-B076-1CBD96C9237F}" srcOrd="0" destOrd="0" presId="urn:microsoft.com/office/officeart/2005/8/layout/hierarchy1"/>
    <dgm:cxn modelId="{E8A1888E-0BEA-407E-B88E-9EA44B79A3ED}" type="presOf" srcId="{49248DFD-D6F9-4665-BA10-8C4795254BE9}" destId="{B0AE790B-A5FB-41AE-92EA-04BA71D93903}" srcOrd="0" destOrd="0" presId="urn:microsoft.com/office/officeart/2005/8/layout/hierarchy1"/>
    <dgm:cxn modelId="{97C0C662-8499-432B-9A21-60D940BA649C}" type="presParOf" srcId="{7C152852-EBDA-476C-BFD4-FF7FDE04E083}" destId="{DC31D649-849B-4677-857A-B9D668ACBA0D}" srcOrd="0" destOrd="0" presId="urn:microsoft.com/office/officeart/2005/8/layout/hierarchy1"/>
    <dgm:cxn modelId="{38E63717-D93D-4814-8043-B168E8EB8F0B}" type="presParOf" srcId="{DC31D649-849B-4677-857A-B9D668ACBA0D}" destId="{CCA1BF9B-C663-4181-87A8-8F2C37332A51}" srcOrd="0" destOrd="0" presId="urn:microsoft.com/office/officeart/2005/8/layout/hierarchy1"/>
    <dgm:cxn modelId="{C8F2FA30-0227-4401-8E2A-799B0EED1C82}" type="presParOf" srcId="{CCA1BF9B-C663-4181-87A8-8F2C37332A51}" destId="{5C8FF371-C4A3-4235-B453-E61091DFC9B6}" srcOrd="0" destOrd="0" presId="urn:microsoft.com/office/officeart/2005/8/layout/hierarchy1"/>
    <dgm:cxn modelId="{ACD3B57A-961A-43A1-9F65-3A8521858237}" type="presParOf" srcId="{CCA1BF9B-C663-4181-87A8-8F2C37332A51}" destId="{3B00843C-03C5-4A15-81FC-E8578252FB44}" srcOrd="1" destOrd="0" presId="urn:microsoft.com/office/officeart/2005/8/layout/hierarchy1"/>
    <dgm:cxn modelId="{A887D800-166F-4606-A4A0-C649A8ADEA72}" type="presParOf" srcId="{DC31D649-849B-4677-857A-B9D668ACBA0D}" destId="{B30BD4F0-E04F-483D-993B-2921B53586A1}" srcOrd="1" destOrd="0" presId="urn:microsoft.com/office/officeart/2005/8/layout/hierarchy1"/>
    <dgm:cxn modelId="{BCED808D-F1F6-4ECB-8C4B-C29F136FF72B}" type="presParOf" srcId="{B30BD4F0-E04F-483D-993B-2921B53586A1}" destId="{B0AE790B-A5FB-41AE-92EA-04BA71D93903}" srcOrd="0" destOrd="0" presId="urn:microsoft.com/office/officeart/2005/8/layout/hierarchy1"/>
    <dgm:cxn modelId="{809E43D0-27A7-42CA-BDE3-375F1E4960A1}" type="presParOf" srcId="{B30BD4F0-E04F-483D-993B-2921B53586A1}" destId="{841DB35F-6154-4CA6-AC01-731A519F55F5}" srcOrd="1" destOrd="0" presId="urn:microsoft.com/office/officeart/2005/8/layout/hierarchy1"/>
    <dgm:cxn modelId="{FA6D43CB-E146-4DBF-80E1-232BDB84EEE8}" type="presParOf" srcId="{841DB35F-6154-4CA6-AC01-731A519F55F5}" destId="{767DF79E-2AB7-4B25-BFD9-2BA13A5A08E7}" srcOrd="0" destOrd="0" presId="urn:microsoft.com/office/officeart/2005/8/layout/hierarchy1"/>
    <dgm:cxn modelId="{4C9929B7-FA7C-4224-B734-9AAC9B8B4EA5}" type="presParOf" srcId="{767DF79E-2AB7-4B25-BFD9-2BA13A5A08E7}" destId="{AEFE050C-C942-4A9A-92C3-AC6AAB35BA9A}" srcOrd="0" destOrd="0" presId="urn:microsoft.com/office/officeart/2005/8/layout/hierarchy1"/>
    <dgm:cxn modelId="{84CA8ACD-E671-4AAB-82A6-4CD68C80AA04}" type="presParOf" srcId="{767DF79E-2AB7-4B25-BFD9-2BA13A5A08E7}" destId="{539CDA0B-3F4E-46B3-AF84-BEA4F28029BF}" srcOrd="1" destOrd="0" presId="urn:microsoft.com/office/officeart/2005/8/layout/hierarchy1"/>
    <dgm:cxn modelId="{DCE2475A-C7CA-48F2-BB7D-A77A34890BF0}" type="presParOf" srcId="{841DB35F-6154-4CA6-AC01-731A519F55F5}" destId="{F110F3F9-F92E-45EC-A6B5-C6DD89F61F62}" srcOrd="1" destOrd="0" presId="urn:microsoft.com/office/officeart/2005/8/layout/hierarchy1"/>
    <dgm:cxn modelId="{A4BD60FC-1CB2-4E6A-94C4-B91E0E632B6C}" type="presParOf" srcId="{B30BD4F0-E04F-483D-993B-2921B53586A1}" destId="{14F92973-D233-47AC-B396-5373C38246F4}" srcOrd="2" destOrd="0" presId="urn:microsoft.com/office/officeart/2005/8/layout/hierarchy1"/>
    <dgm:cxn modelId="{7154C6B6-301A-44E2-9B59-ADDF83E81ECC}" type="presParOf" srcId="{B30BD4F0-E04F-483D-993B-2921B53586A1}" destId="{D69FB807-86DF-47E2-9136-BB97E1D3C14D}" srcOrd="3" destOrd="0" presId="urn:microsoft.com/office/officeart/2005/8/layout/hierarchy1"/>
    <dgm:cxn modelId="{89047532-AB62-46E3-A0FE-087DE9383FBF}" type="presParOf" srcId="{D69FB807-86DF-47E2-9136-BB97E1D3C14D}" destId="{91F89A04-A644-49A2-8759-5DC1272A0906}" srcOrd="0" destOrd="0" presId="urn:microsoft.com/office/officeart/2005/8/layout/hierarchy1"/>
    <dgm:cxn modelId="{84CA17F6-823A-4F2A-BED2-707660A70BCD}" type="presParOf" srcId="{91F89A04-A644-49A2-8759-5DC1272A0906}" destId="{046BC2F0-CF9C-47C9-AEA0-5C12D836F2AD}" srcOrd="0" destOrd="0" presId="urn:microsoft.com/office/officeart/2005/8/layout/hierarchy1"/>
    <dgm:cxn modelId="{BC3656C8-AEE4-409E-85FE-16CDF3D38E86}" type="presParOf" srcId="{91F89A04-A644-49A2-8759-5DC1272A0906}" destId="{6CAF10B4-40AE-4AF0-A9F5-F7F047F05B43}" srcOrd="1" destOrd="0" presId="urn:microsoft.com/office/officeart/2005/8/layout/hierarchy1"/>
    <dgm:cxn modelId="{852F3316-052B-4576-94A7-073CD1F6F6DA}" type="presParOf" srcId="{D69FB807-86DF-47E2-9136-BB97E1D3C14D}" destId="{C7BE501C-19A1-45C0-AB60-1967F831D92E}" srcOrd="1" destOrd="0" presId="urn:microsoft.com/office/officeart/2005/8/layout/hierarchy1"/>
    <dgm:cxn modelId="{67A7A426-73A0-4B6C-9E22-2E95AB43B7B9}" type="presParOf" srcId="{B30BD4F0-E04F-483D-993B-2921B53586A1}" destId="{25B77C30-6928-4068-B9E7-4857F13657AA}" srcOrd="4" destOrd="0" presId="urn:microsoft.com/office/officeart/2005/8/layout/hierarchy1"/>
    <dgm:cxn modelId="{2C6E535B-A8AA-43AB-819F-B6FD94711C4C}" type="presParOf" srcId="{B30BD4F0-E04F-483D-993B-2921B53586A1}" destId="{18A443D2-6E75-4842-8A47-819B1EBDED12}" srcOrd="5" destOrd="0" presId="urn:microsoft.com/office/officeart/2005/8/layout/hierarchy1"/>
    <dgm:cxn modelId="{BB8BF2C4-0E1E-41C2-9DFF-74EBD8FB8D5F}" type="presParOf" srcId="{18A443D2-6E75-4842-8A47-819B1EBDED12}" destId="{069546C6-FB8E-4740-95CC-DA6E0BC0EE5E}" srcOrd="0" destOrd="0" presId="urn:microsoft.com/office/officeart/2005/8/layout/hierarchy1"/>
    <dgm:cxn modelId="{5F4CB0A5-F0DC-4A5D-BE0B-A2AAD582E27E}" type="presParOf" srcId="{069546C6-FB8E-4740-95CC-DA6E0BC0EE5E}" destId="{193238F3-359B-4E2C-BA90-3D04F73F843D}" srcOrd="0" destOrd="0" presId="urn:microsoft.com/office/officeart/2005/8/layout/hierarchy1"/>
    <dgm:cxn modelId="{B9282B88-72B5-41AB-A494-01B720FA71E3}" type="presParOf" srcId="{069546C6-FB8E-4740-95CC-DA6E0BC0EE5E}" destId="{D5C2AD2C-B127-49C8-924D-A79F17EBC2BA}" srcOrd="1" destOrd="0" presId="urn:microsoft.com/office/officeart/2005/8/layout/hierarchy1"/>
    <dgm:cxn modelId="{BDF23145-44F6-4CBE-84BF-5C4163C8FBD7}" type="presParOf" srcId="{18A443D2-6E75-4842-8A47-819B1EBDED12}" destId="{85648F0B-5F73-48BC-9DE9-220E4FD2E716}" srcOrd="1" destOrd="0" presId="urn:microsoft.com/office/officeart/2005/8/layout/hierarchy1"/>
    <dgm:cxn modelId="{F6B855F1-2285-4977-B598-482977CF3480}" type="presParOf" srcId="{B30BD4F0-E04F-483D-993B-2921B53586A1}" destId="{09F5C8FE-ADD1-4C1B-A5E0-A3C37F18E534}" srcOrd="6" destOrd="0" presId="urn:microsoft.com/office/officeart/2005/8/layout/hierarchy1"/>
    <dgm:cxn modelId="{312FF2E4-ECEC-48D4-9FEF-F178752E4DDC}" type="presParOf" srcId="{B30BD4F0-E04F-483D-993B-2921B53586A1}" destId="{288FBFCB-6180-41C8-BE14-19ACF01A428B}" srcOrd="7" destOrd="0" presId="urn:microsoft.com/office/officeart/2005/8/layout/hierarchy1"/>
    <dgm:cxn modelId="{2CAFE75A-3BA4-4EC3-90E0-FF2DB88C1F89}" type="presParOf" srcId="{288FBFCB-6180-41C8-BE14-19ACF01A428B}" destId="{6CB4E071-0AD2-4736-8E2E-EF7D20A8D7BF}" srcOrd="0" destOrd="0" presId="urn:microsoft.com/office/officeart/2005/8/layout/hierarchy1"/>
    <dgm:cxn modelId="{08753382-C4C2-46B1-885D-DCB309786F85}" type="presParOf" srcId="{6CB4E071-0AD2-4736-8E2E-EF7D20A8D7BF}" destId="{EF99A874-5B28-4451-8369-B09ED91FAE81}" srcOrd="0" destOrd="0" presId="urn:microsoft.com/office/officeart/2005/8/layout/hierarchy1"/>
    <dgm:cxn modelId="{E2B0B987-AB70-4CDD-9982-0B14DCB73A9F}" type="presParOf" srcId="{6CB4E071-0AD2-4736-8E2E-EF7D20A8D7BF}" destId="{6BA2DE36-5A10-462C-91C1-DBB68400D8E7}" srcOrd="1" destOrd="0" presId="urn:microsoft.com/office/officeart/2005/8/layout/hierarchy1"/>
    <dgm:cxn modelId="{628531E6-69DD-44FA-9D60-32D8203D5804}" type="presParOf" srcId="{288FBFCB-6180-41C8-BE14-19ACF01A428B}" destId="{CFA0EB85-EEAF-4F86-BE37-207CFD139F81}" srcOrd="1" destOrd="0" presId="urn:microsoft.com/office/officeart/2005/8/layout/hierarchy1"/>
    <dgm:cxn modelId="{127CE656-FF07-47C2-B872-9EC9A020670A}" type="presParOf" srcId="{CFA0EB85-EEAF-4F86-BE37-207CFD139F81}" destId="{1245C373-52B6-4843-94F6-865BF7D2D1FE}" srcOrd="0" destOrd="0" presId="urn:microsoft.com/office/officeart/2005/8/layout/hierarchy1"/>
    <dgm:cxn modelId="{DD14EB11-57BE-48CB-AE24-A640FCD22AD7}" type="presParOf" srcId="{CFA0EB85-EEAF-4F86-BE37-207CFD139F81}" destId="{716D9AD3-7481-431F-86B8-C0A0B7E9C577}" srcOrd="1" destOrd="0" presId="urn:microsoft.com/office/officeart/2005/8/layout/hierarchy1"/>
    <dgm:cxn modelId="{3CFCF61D-F254-4D61-81D4-6CA865646427}" type="presParOf" srcId="{716D9AD3-7481-431F-86B8-C0A0B7E9C577}" destId="{AEEE0456-3DD2-4E8E-B9AA-531576E87E8F}" srcOrd="0" destOrd="0" presId="urn:microsoft.com/office/officeart/2005/8/layout/hierarchy1"/>
    <dgm:cxn modelId="{C4075A20-DDB3-42E1-A903-EF99BE9FD858}" type="presParOf" srcId="{AEEE0456-3DD2-4E8E-B9AA-531576E87E8F}" destId="{15B01888-D516-4C50-847B-DD1036F62EF0}" srcOrd="0" destOrd="0" presId="urn:microsoft.com/office/officeart/2005/8/layout/hierarchy1"/>
    <dgm:cxn modelId="{4CD40AE4-07CE-4C28-AA80-9D69BFBF4990}" type="presParOf" srcId="{AEEE0456-3DD2-4E8E-B9AA-531576E87E8F}" destId="{4858AEA9-0231-4087-8D2F-32F89C430A78}" srcOrd="1" destOrd="0" presId="urn:microsoft.com/office/officeart/2005/8/layout/hierarchy1"/>
    <dgm:cxn modelId="{57BE5AEB-DC80-48FB-9A17-910BB4181E14}" type="presParOf" srcId="{716D9AD3-7481-431F-86B8-C0A0B7E9C577}" destId="{C8D63495-3134-4AF9-90C3-A20F410E7620}" srcOrd="1" destOrd="0" presId="urn:microsoft.com/office/officeart/2005/8/layout/hierarchy1"/>
    <dgm:cxn modelId="{E2103663-477B-4056-8EA9-D553BF31E470}" type="presParOf" srcId="{CFA0EB85-EEAF-4F86-BE37-207CFD139F81}" destId="{C9821B12-C0DB-42F3-9129-D2F760CAF455}" srcOrd="2" destOrd="0" presId="urn:microsoft.com/office/officeart/2005/8/layout/hierarchy1"/>
    <dgm:cxn modelId="{58F38237-AFA1-4746-BEDC-04E237495947}" type="presParOf" srcId="{CFA0EB85-EEAF-4F86-BE37-207CFD139F81}" destId="{00AB1B40-8AB7-45B4-A4BB-4441B0CCB990}" srcOrd="3" destOrd="0" presId="urn:microsoft.com/office/officeart/2005/8/layout/hierarchy1"/>
    <dgm:cxn modelId="{2C5731F6-6574-404C-86BD-B896A5262CF8}" type="presParOf" srcId="{00AB1B40-8AB7-45B4-A4BB-4441B0CCB990}" destId="{1782B579-8093-48E1-98C9-C8200BE5D129}" srcOrd="0" destOrd="0" presId="urn:microsoft.com/office/officeart/2005/8/layout/hierarchy1"/>
    <dgm:cxn modelId="{CA52E5E6-2F98-4481-AD1F-933A1EBE7F3C}" type="presParOf" srcId="{1782B579-8093-48E1-98C9-C8200BE5D129}" destId="{91D27B75-AEF4-448C-8F10-D9D274F67ED3}" srcOrd="0" destOrd="0" presId="urn:microsoft.com/office/officeart/2005/8/layout/hierarchy1"/>
    <dgm:cxn modelId="{DF6DD178-CB47-48DE-9B80-33000AAFCF10}" type="presParOf" srcId="{1782B579-8093-48E1-98C9-C8200BE5D129}" destId="{EBB71275-92A4-41FD-95DB-4EEB3D286753}" srcOrd="1" destOrd="0" presId="urn:microsoft.com/office/officeart/2005/8/layout/hierarchy1"/>
    <dgm:cxn modelId="{08849D35-B039-4436-A762-B8D85E6F6C6F}" type="presParOf" srcId="{00AB1B40-8AB7-45B4-A4BB-4441B0CCB990}" destId="{A89C5831-0F94-48A2-81E5-7A0615AB097E}" srcOrd="1" destOrd="0" presId="urn:microsoft.com/office/officeart/2005/8/layout/hierarchy1"/>
    <dgm:cxn modelId="{BD6ADAF7-0AD7-4BBE-9C49-90E1AB60E0CF}" type="presParOf" srcId="{B30BD4F0-E04F-483D-993B-2921B53586A1}" destId="{DAC515EF-E10D-4734-B79B-53C82375303D}" srcOrd="8" destOrd="0" presId="urn:microsoft.com/office/officeart/2005/8/layout/hierarchy1"/>
    <dgm:cxn modelId="{9FEE5D9A-6E01-4C95-909D-6185F2160B66}" type="presParOf" srcId="{B30BD4F0-E04F-483D-993B-2921B53586A1}" destId="{D08A864D-650E-4502-8A22-0ACF426B8CD5}" srcOrd="9" destOrd="0" presId="urn:microsoft.com/office/officeart/2005/8/layout/hierarchy1"/>
    <dgm:cxn modelId="{EC712AF0-82B5-4E8E-9522-245DD17C1049}" type="presParOf" srcId="{D08A864D-650E-4502-8A22-0ACF426B8CD5}" destId="{47F0DAA7-A5E7-48BD-9E15-C0B24EC98A4B}" srcOrd="0" destOrd="0" presId="urn:microsoft.com/office/officeart/2005/8/layout/hierarchy1"/>
    <dgm:cxn modelId="{1680FC5B-3DEB-4A2D-9BBA-927D52F4A3A8}" type="presParOf" srcId="{47F0DAA7-A5E7-48BD-9E15-C0B24EC98A4B}" destId="{3A45670B-46BB-4418-88B2-67CEBEA0AB7C}" srcOrd="0" destOrd="0" presId="urn:microsoft.com/office/officeart/2005/8/layout/hierarchy1"/>
    <dgm:cxn modelId="{5938DDF8-61F4-4CB4-83F4-DF215B313979}" type="presParOf" srcId="{47F0DAA7-A5E7-48BD-9E15-C0B24EC98A4B}" destId="{4EE73177-E16A-4043-93D1-BC377D112975}" srcOrd="1" destOrd="0" presId="urn:microsoft.com/office/officeart/2005/8/layout/hierarchy1"/>
    <dgm:cxn modelId="{FE046C91-D68D-49FE-AB7E-2A291B3ED5E3}" type="presParOf" srcId="{D08A864D-650E-4502-8A22-0ACF426B8CD5}" destId="{765F0B58-B904-4C92-8AA4-FF6F86FFE101}" srcOrd="1" destOrd="0" presId="urn:microsoft.com/office/officeart/2005/8/layout/hierarchy1"/>
    <dgm:cxn modelId="{B28248A6-740B-49FC-953D-99F86C5B1ED6}" type="presParOf" srcId="{765F0B58-B904-4C92-8AA4-FF6F86FFE101}" destId="{F951A4E5-F215-4687-B37C-CA2470388138}" srcOrd="0" destOrd="0" presId="urn:microsoft.com/office/officeart/2005/8/layout/hierarchy1"/>
    <dgm:cxn modelId="{11748685-61CF-47E5-9C31-1EB994592A10}" type="presParOf" srcId="{765F0B58-B904-4C92-8AA4-FF6F86FFE101}" destId="{3A36AEF2-1D86-4973-9C56-007CDC8379B2}" srcOrd="1" destOrd="0" presId="urn:microsoft.com/office/officeart/2005/8/layout/hierarchy1"/>
    <dgm:cxn modelId="{6AC326C6-6253-4582-B90C-74E0A7D5B253}" type="presParOf" srcId="{3A36AEF2-1D86-4973-9C56-007CDC8379B2}" destId="{55D45431-CCDE-43EB-B371-E64E699453B6}" srcOrd="0" destOrd="0" presId="urn:microsoft.com/office/officeart/2005/8/layout/hierarchy1"/>
    <dgm:cxn modelId="{F5F88CED-50DE-4B3F-B32A-515360410431}" type="presParOf" srcId="{55D45431-CCDE-43EB-B371-E64E699453B6}" destId="{AA68FBC0-ED7C-4ACF-BEF0-81C490E15A0E}" srcOrd="0" destOrd="0" presId="urn:microsoft.com/office/officeart/2005/8/layout/hierarchy1"/>
    <dgm:cxn modelId="{1DE0910E-9267-40C8-BBB3-7C7C1873E90D}" type="presParOf" srcId="{55D45431-CCDE-43EB-B371-E64E699453B6}" destId="{FE56394B-B08A-4285-8CA5-A6908C8254BA}" srcOrd="1" destOrd="0" presId="urn:microsoft.com/office/officeart/2005/8/layout/hierarchy1"/>
    <dgm:cxn modelId="{27D52410-3485-4590-8F20-6FEDF99E9661}" type="presParOf" srcId="{3A36AEF2-1D86-4973-9C56-007CDC8379B2}" destId="{EF2F5ED1-25DF-406C-8F23-527537D19114}" srcOrd="1" destOrd="0" presId="urn:microsoft.com/office/officeart/2005/8/layout/hierarchy1"/>
    <dgm:cxn modelId="{ED97012F-B1FA-42F9-9B66-17F28D7A5970}" type="presParOf" srcId="{EF2F5ED1-25DF-406C-8F23-527537D19114}" destId="{8E3C5CAB-312A-4B7B-B076-1CBD96C9237F}" srcOrd="0" destOrd="0" presId="urn:microsoft.com/office/officeart/2005/8/layout/hierarchy1"/>
    <dgm:cxn modelId="{476197C5-E429-4CF9-AF8E-DD25C2AA0E13}" type="presParOf" srcId="{EF2F5ED1-25DF-406C-8F23-527537D19114}" destId="{3ADC3CB2-6B26-4A91-B8C7-37EEFD06AD76}" srcOrd="1" destOrd="0" presId="urn:microsoft.com/office/officeart/2005/8/layout/hierarchy1"/>
    <dgm:cxn modelId="{31B393AC-2F08-41BC-A05D-92B6C93966E4}" type="presParOf" srcId="{3ADC3CB2-6B26-4A91-B8C7-37EEFD06AD76}" destId="{5E46BD6B-87A5-4737-802D-CA16388420ED}" srcOrd="0" destOrd="0" presId="urn:microsoft.com/office/officeart/2005/8/layout/hierarchy1"/>
    <dgm:cxn modelId="{53328010-E9BD-4BBA-9823-E4EDDC0438E4}" type="presParOf" srcId="{5E46BD6B-87A5-4737-802D-CA16388420ED}" destId="{C9813C5A-7D4B-4312-880B-323B90138AB1}" srcOrd="0" destOrd="0" presId="urn:microsoft.com/office/officeart/2005/8/layout/hierarchy1"/>
    <dgm:cxn modelId="{11432B68-837F-4ABF-82DC-880F145BD96A}" type="presParOf" srcId="{5E46BD6B-87A5-4737-802D-CA16388420ED}" destId="{AC85F106-A780-4B17-8205-6101B2CF0BE1}" srcOrd="1" destOrd="0" presId="urn:microsoft.com/office/officeart/2005/8/layout/hierarchy1"/>
    <dgm:cxn modelId="{CB4EBE66-156D-4FB7-AF12-3A2DADC8B14E}" type="presParOf" srcId="{3ADC3CB2-6B26-4A91-B8C7-37EEFD06AD76}" destId="{30EF916D-91F7-42A7-BDF6-4FD533C9F6AD}" srcOrd="1" destOrd="0" presId="urn:microsoft.com/office/officeart/2005/8/layout/hierarchy1"/>
    <dgm:cxn modelId="{BB2FD95F-F3D0-44CE-88E2-13F87BF43AAC}" type="presParOf" srcId="{EF2F5ED1-25DF-406C-8F23-527537D19114}" destId="{7A73DE85-FF0B-4C54-B35A-D5AA1404B31A}" srcOrd="2" destOrd="0" presId="urn:microsoft.com/office/officeart/2005/8/layout/hierarchy1"/>
    <dgm:cxn modelId="{45D2C8A9-3ACE-4E76-8000-4360B40ED556}" type="presParOf" srcId="{EF2F5ED1-25DF-406C-8F23-527537D19114}" destId="{AD5A1313-0E94-43E2-ACE7-B0938CDFE9C2}" srcOrd="3" destOrd="0" presId="urn:microsoft.com/office/officeart/2005/8/layout/hierarchy1"/>
    <dgm:cxn modelId="{2BE91D79-808E-452B-85EB-8019124283D8}" type="presParOf" srcId="{AD5A1313-0E94-43E2-ACE7-B0938CDFE9C2}" destId="{74379A62-439E-4221-AF6D-01E92AEED124}" srcOrd="0" destOrd="0" presId="urn:microsoft.com/office/officeart/2005/8/layout/hierarchy1"/>
    <dgm:cxn modelId="{6D53DBAB-1F13-45DD-AA15-AF2F3F21EE74}" type="presParOf" srcId="{74379A62-439E-4221-AF6D-01E92AEED124}" destId="{D9524A68-CE7A-4984-899B-0871E58D265D}" srcOrd="0" destOrd="0" presId="urn:microsoft.com/office/officeart/2005/8/layout/hierarchy1"/>
    <dgm:cxn modelId="{620AEC97-6C83-46BC-A09A-B6F1F081A4D4}" type="presParOf" srcId="{74379A62-439E-4221-AF6D-01E92AEED124}" destId="{9A981405-8BA7-4F30-8A54-A2F781D7E39A}" srcOrd="1" destOrd="0" presId="urn:microsoft.com/office/officeart/2005/8/layout/hierarchy1"/>
    <dgm:cxn modelId="{AE5F2557-F916-43FF-9C9B-6331C94769BD}" type="presParOf" srcId="{AD5A1313-0E94-43E2-ACE7-B0938CDFE9C2}" destId="{D2396785-113A-4F9C-B666-3D641844C3DB}" srcOrd="1" destOrd="0" presId="urn:microsoft.com/office/officeart/2005/8/layout/hierarchy1"/>
    <dgm:cxn modelId="{AD18CAD2-FF2E-4B7F-BC5B-0A701144B466}" type="presParOf" srcId="{EF2F5ED1-25DF-406C-8F23-527537D19114}" destId="{8D38C103-EF12-4726-A12D-CC3A85FA91FE}" srcOrd="4" destOrd="0" presId="urn:microsoft.com/office/officeart/2005/8/layout/hierarchy1"/>
    <dgm:cxn modelId="{DFEFBD63-F65D-4F16-8BA2-4C57963149E9}" type="presParOf" srcId="{EF2F5ED1-25DF-406C-8F23-527537D19114}" destId="{85500BCE-1312-4952-A42B-783B342058EB}" srcOrd="5" destOrd="0" presId="urn:microsoft.com/office/officeart/2005/8/layout/hierarchy1"/>
    <dgm:cxn modelId="{D6A16B03-1CBD-42DB-A3B3-FE5CC318D189}" type="presParOf" srcId="{85500BCE-1312-4952-A42B-783B342058EB}" destId="{7532BBF4-1E5E-4C77-ADC8-B07DAC38035D}" srcOrd="0" destOrd="0" presId="urn:microsoft.com/office/officeart/2005/8/layout/hierarchy1"/>
    <dgm:cxn modelId="{1741244C-8598-4E69-8F33-D41C9A260BDA}" type="presParOf" srcId="{7532BBF4-1E5E-4C77-ADC8-B07DAC38035D}" destId="{7D1F2AAB-DDB0-42FC-8A0D-40E4AFA0FA61}" srcOrd="0" destOrd="0" presId="urn:microsoft.com/office/officeart/2005/8/layout/hierarchy1"/>
    <dgm:cxn modelId="{C55D4BCF-5CB9-4005-9F08-77041B89E385}" type="presParOf" srcId="{7532BBF4-1E5E-4C77-ADC8-B07DAC38035D}" destId="{2DC9CB73-91B5-491F-A8B1-C3A407F197A1}" srcOrd="1" destOrd="0" presId="urn:microsoft.com/office/officeart/2005/8/layout/hierarchy1"/>
    <dgm:cxn modelId="{AA3D743A-112E-453A-8D82-FEE539436ADF}" type="presParOf" srcId="{85500BCE-1312-4952-A42B-783B342058EB}" destId="{6E107D6D-3C72-417E-98B1-DB71517A9AAF}" srcOrd="1" destOrd="0" presId="urn:microsoft.com/office/officeart/2005/8/layout/hierarchy1"/>
    <dgm:cxn modelId="{BA3EA0FC-1294-4D53-B3E6-160A450533D5}" type="presParOf" srcId="{7C152852-EBDA-476C-BFD4-FF7FDE04E083}" destId="{557099B5-18EB-4303-9E36-D207612B9A72}" srcOrd="1" destOrd="0" presId="urn:microsoft.com/office/officeart/2005/8/layout/hierarchy1"/>
    <dgm:cxn modelId="{A313F5FA-11B1-4256-97C6-3F0846BF89D9}" type="presParOf" srcId="{557099B5-18EB-4303-9E36-D207612B9A72}" destId="{10753260-0E41-48DB-B4CD-E31BC3FAA9F5}" srcOrd="0" destOrd="0" presId="urn:microsoft.com/office/officeart/2005/8/layout/hierarchy1"/>
    <dgm:cxn modelId="{BB135233-F2BF-425A-85B7-B36AF6D5E905}" type="presParOf" srcId="{10753260-0E41-48DB-B4CD-E31BC3FAA9F5}" destId="{31F7BFDD-DF35-417B-B671-91715090FF95}" srcOrd="0" destOrd="0" presId="urn:microsoft.com/office/officeart/2005/8/layout/hierarchy1"/>
    <dgm:cxn modelId="{96E01A51-F28D-43CD-83CA-6FDBC30E51AD}" type="presParOf" srcId="{10753260-0E41-48DB-B4CD-E31BC3FAA9F5}" destId="{8C198BA5-C298-4309-BBF4-DB2B6C6B104F}" srcOrd="1" destOrd="0" presId="urn:microsoft.com/office/officeart/2005/8/layout/hierarchy1"/>
    <dgm:cxn modelId="{DA660185-21E9-471F-AB3D-9075E28DF2AC}" type="presParOf" srcId="{557099B5-18EB-4303-9E36-D207612B9A72}" destId="{BA278281-3757-4D4F-8034-B854A53DBFC4}"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A6C34D-9277-4F2E-8139-5E87A4309199}"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pPr rtl="1"/>
          <a:endParaRPr lang="ar-SA"/>
        </a:p>
      </dgm:t>
    </dgm:pt>
    <dgm:pt modelId="{E2E05394-A558-47E2-8CE5-87E28BB37623}">
      <dgm:prSet phldrT="[Text]"/>
      <dgm:spPr/>
      <dgm:t>
        <a:bodyPr/>
        <a:lstStyle/>
        <a:p>
          <a:pPr rtl="1"/>
          <a:r>
            <a:rPr lang="ar-SA" dirty="0" smtClean="0">
              <a:solidFill>
                <a:srgbClr val="FF6161"/>
              </a:solidFill>
            </a:rPr>
            <a:t>1-</a:t>
          </a:r>
          <a:r>
            <a:rPr lang="ar-SA" dirty="0" smtClean="0"/>
            <a:t>إلتزام بنقل حق عيني</a:t>
          </a:r>
          <a:endParaRPr lang="ar-SA" dirty="0"/>
        </a:p>
      </dgm:t>
    </dgm:pt>
    <dgm:pt modelId="{392A5FA0-05AF-4AD0-A8DB-F221BA848DBD}" type="parTrans" cxnId="{4CF75E58-73D0-4368-AFD1-A5AA63729C70}">
      <dgm:prSet/>
      <dgm:spPr/>
      <dgm:t>
        <a:bodyPr/>
        <a:lstStyle/>
        <a:p>
          <a:pPr rtl="1"/>
          <a:endParaRPr lang="ar-SA"/>
        </a:p>
      </dgm:t>
    </dgm:pt>
    <dgm:pt modelId="{8FCA22E0-D8D0-4EF4-A9B5-1A11084DEF02}" type="sibTrans" cxnId="{4CF75E58-73D0-4368-AFD1-A5AA63729C70}">
      <dgm:prSet/>
      <dgm:spPr/>
      <dgm:t>
        <a:bodyPr/>
        <a:lstStyle/>
        <a:p>
          <a:pPr rtl="1"/>
          <a:endParaRPr lang="ar-SA"/>
        </a:p>
      </dgm:t>
    </dgm:pt>
    <dgm:pt modelId="{818D114D-0223-4BAD-BFBD-E76DE54ADD86}">
      <dgm:prSet phldrT="[Text]" phldr="1"/>
      <dgm:spPr/>
      <dgm:t>
        <a:bodyPr/>
        <a:lstStyle/>
        <a:p>
          <a:pPr rtl="1"/>
          <a:endParaRPr lang="ar-SA" dirty="0"/>
        </a:p>
      </dgm:t>
    </dgm:pt>
    <dgm:pt modelId="{58A02523-6C38-4003-BEA5-98ABBD59F7B4}" type="sibTrans" cxnId="{81D94C5E-0AE9-42A0-9F9F-920203131C86}">
      <dgm:prSet/>
      <dgm:spPr/>
      <dgm:t>
        <a:bodyPr/>
        <a:lstStyle/>
        <a:p>
          <a:pPr rtl="1"/>
          <a:endParaRPr lang="ar-SA"/>
        </a:p>
      </dgm:t>
    </dgm:pt>
    <dgm:pt modelId="{78BD0974-5A74-4403-8006-CD8EAC31AFCA}" type="parTrans" cxnId="{81D94C5E-0AE9-42A0-9F9F-920203131C86}">
      <dgm:prSet/>
      <dgm:spPr/>
      <dgm:t>
        <a:bodyPr/>
        <a:lstStyle/>
        <a:p>
          <a:pPr rtl="1"/>
          <a:endParaRPr lang="ar-SA"/>
        </a:p>
      </dgm:t>
    </dgm:pt>
    <dgm:pt modelId="{9ED9C43A-4430-473E-9AAF-FBDE72B80016}">
      <dgm:prSet phldrT="[Text]"/>
      <dgm:spPr/>
      <dgm:t>
        <a:bodyPr/>
        <a:lstStyle/>
        <a:p>
          <a:pPr rtl="1"/>
          <a:r>
            <a:rPr lang="ar-SA" dirty="0" smtClean="0">
              <a:solidFill>
                <a:srgbClr val="FF6161"/>
              </a:solidFill>
            </a:rPr>
            <a:t>3-</a:t>
          </a:r>
          <a:r>
            <a:rPr lang="ar-SA" dirty="0" smtClean="0"/>
            <a:t>التزام بامتناع عن عمل</a:t>
          </a:r>
          <a:endParaRPr lang="ar-SA" dirty="0"/>
        </a:p>
      </dgm:t>
    </dgm:pt>
    <dgm:pt modelId="{3625D685-5759-40BE-BDF4-7EFD5C8C1156}" type="sibTrans" cxnId="{9AB826BB-F865-4C32-A9D1-7F3528AD6156}">
      <dgm:prSet/>
      <dgm:spPr/>
      <dgm:t>
        <a:bodyPr/>
        <a:lstStyle/>
        <a:p>
          <a:pPr rtl="1"/>
          <a:endParaRPr lang="ar-SA"/>
        </a:p>
      </dgm:t>
    </dgm:pt>
    <dgm:pt modelId="{1F345F2D-6C33-467B-B507-C912494FC018}" type="parTrans" cxnId="{9AB826BB-F865-4C32-A9D1-7F3528AD6156}">
      <dgm:prSet/>
      <dgm:spPr/>
      <dgm:t>
        <a:bodyPr/>
        <a:lstStyle/>
        <a:p>
          <a:pPr rtl="1"/>
          <a:endParaRPr lang="ar-SA"/>
        </a:p>
      </dgm:t>
    </dgm:pt>
    <dgm:pt modelId="{3011BFEF-98CB-4C30-A588-D647CA9E7412}">
      <dgm:prSet phldrT="[Text]"/>
      <dgm:spPr/>
      <dgm:t>
        <a:bodyPr/>
        <a:lstStyle/>
        <a:p>
          <a:pPr rtl="1"/>
          <a:r>
            <a:rPr lang="ar-SA" dirty="0" smtClean="0">
              <a:solidFill>
                <a:srgbClr val="FF6161"/>
              </a:solidFill>
            </a:rPr>
            <a:t>2-</a:t>
          </a:r>
          <a:r>
            <a:rPr lang="ar-SA" dirty="0" smtClean="0"/>
            <a:t>التزام بعمل</a:t>
          </a:r>
          <a:endParaRPr lang="ar-SA" dirty="0"/>
        </a:p>
      </dgm:t>
    </dgm:pt>
    <dgm:pt modelId="{6534D2C7-2C48-440D-9F1F-CEF3A369DED8}" type="sibTrans" cxnId="{AAAC84C3-4B7D-4105-A7C7-52E79EFB4DC1}">
      <dgm:prSet/>
      <dgm:spPr/>
      <dgm:t>
        <a:bodyPr/>
        <a:lstStyle/>
        <a:p>
          <a:pPr rtl="1"/>
          <a:endParaRPr lang="ar-SA"/>
        </a:p>
      </dgm:t>
    </dgm:pt>
    <dgm:pt modelId="{D7B7425E-DBA0-41C7-A72D-6C2B2B396314}" type="parTrans" cxnId="{AAAC84C3-4B7D-4105-A7C7-52E79EFB4DC1}">
      <dgm:prSet/>
      <dgm:spPr/>
      <dgm:t>
        <a:bodyPr/>
        <a:lstStyle/>
        <a:p>
          <a:pPr rtl="1"/>
          <a:endParaRPr lang="ar-SA"/>
        </a:p>
      </dgm:t>
    </dgm:pt>
    <dgm:pt modelId="{0C1468BF-D573-4CCE-B80B-E22AD5072D6D}" type="pres">
      <dgm:prSet presAssocID="{6AA6C34D-9277-4F2E-8139-5E87A4309199}" presName="Name0" presStyleCnt="0">
        <dgm:presLayoutVars>
          <dgm:chMax/>
          <dgm:chPref/>
          <dgm:dir/>
          <dgm:animLvl val="lvl"/>
        </dgm:presLayoutVars>
      </dgm:prSet>
      <dgm:spPr/>
      <dgm:t>
        <a:bodyPr/>
        <a:lstStyle/>
        <a:p>
          <a:pPr rtl="1"/>
          <a:endParaRPr lang="ar-SA"/>
        </a:p>
      </dgm:t>
    </dgm:pt>
    <dgm:pt modelId="{187A596B-3B5C-485A-8393-041C607B0CFD}" type="pres">
      <dgm:prSet presAssocID="{E2E05394-A558-47E2-8CE5-87E28BB37623}" presName="composite" presStyleCnt="0"/>
      <dgm:spPr/>
    </dgm:pt>
    <dgm:pt modelId="{EB13BDC7-6B94-4909-99F8-D9A878D79E32}" type="pres">
      <dgm:prSet presAssocID="{E2E05394-A558-47E2-8CE5-87E28BB37623}" presName="Parent1" presStyleLbl="node1" presStyleIdx="0" presStyleCnt="6" custLinFactX="100000" custLinFactY="62734" custLinFactNeighborX="157735" custLinFactNeighborY="100000">
        <dgm:presLayoutVars>
          <dgm:chMax val="1"/>
          <dgm:chPref val="1"/>
          <dgm:bulletEnabled val="1"/>
        </dgm:presLayoutVars>
      </dgm:prSet>
      <dgm:spPr/>
      <dgm:t>
        <a:bodyPr/>
        <a:lstStyle/>
        <a:p>
          <a:pPr rtl="1"/>
          <a:endParaRPr lang="ar-SA"/>
        </a:p>
      </dgm:t>
    </dgm:pt>
    <dgm:pt modelId="{D7AA7290-A05B-43D3-9A08-ABD2A8AE36B6}" type="pres">
      <dgm:prSet presAssocID="{E2E05394-A558-47E2-8CE5-87E28BB37623}" presName="Childtext1" presStyleLbl="revTx" presStyleIdx="0" presStyleCnt="3">
        <dgm:presLayoutVars>
          <dgm:chMax val="0"/>
          <dgm:chPref val="0"/>
          <dgm:bulletEnabled val="1"/>
        </dgm:presLayoutVars>
      </dgm:prSet>
      <dgm:spPr/>
    </dgm:pt>
    <dgm:pt modelId="{BD2416C4-7171-442E-8BA6-A61AC75A479E}" type="pres">
      <dgm:prSet presAssocID="{E2E05394-A558-47E2-8CE5-87E28BB37623}" presName="BalanceSpacing" presStyleCnt="0"/>
      <dgm:spPr/>
    </dgm:pt>
    <dgm:pt modelId="{C9EFAEF1-686C-413A-940F-4F8D3AE03A09}" type="pres">
      <dgm:prSet presAssocID="{E2E05394-A558-47E2-8CE5-87E28BB37623}" presName="BalanceSpacing1" presStyleCnt="0"/>
      <dgm:spPr/>
    </dgm:pt>
    <dgm:pt modelId="{47ADDBA8-F01A-4667-AB69-5C2E5ADFF0D6}" type="pres">
      <dgm:prSet presAssocID="{8FCA22E0-D8D0-4EF4-A9B5-1A11084DEF02}" presName="Accent1Text" presStyleLbl="node1" presStyleIdx="1" presStyleCnt="6" custFlipVert="1" custFlipHor="1" custScaleX="2616" custScaleY="2276" custLinFactNeighborX="-58221" custLinFactNeighborY="63109"/>
      <dgm:spPr/>
      <dgm:t>
        <a:bodyPr/>
        <a:lstStyle/>
        <a:p>
          <a:pPr rtl="1"/>
          <a:endParaRPr lang="ar-SA"/>
        </a:p>
      </dgm:t>
    </dgm:pt>
    <dgm:pt modelId="{FE56FA1C-1378-41FE-9151-08367D170E05}" type="pres">
      <dgm:prSet presAssocID="{8FCA22E0-D8D0-4EF4-A9B5-1A11084DEF02}" presName="spaceBetweenRectangles" presStyleCnt="0"/>
      <dgm:spPr/>
    </dgm:pt>
    <dgm:pt modelId="{E72AB041-4023-470D-B128-1DA80B4D6A45}" type="pres">
      <dgm:prSet presAssocID="{3011BFEF-98CB-4C30-A588-D647CA9E7412}" presName="composite" presStyleCnt="0"/>
      <dgm:spPr/>
    </dgm:pt>
    <dgm:pt modelId="{20019785-D781-4C9B-98F5-9A1B4F566B41}" type="pres">
      <dgm:prSet presAssocID="{3011BFEF-98CB-4C30-A588-D647CA9E7412}" presName="Parent1" presStyleLbl="node1" presStyleIdx="2" presStyleCnt="6" custLinFactX="100000" custLinFactNeighborX="116711" custLinFactNeighborY="76523">
        <dgm:presLayoutVars>
          <dgm:chMax val="1"/>
          <dgm:chPref val="1"/>
          <dgm:bulletEnabled val="1"/>
        </dgm:presLayoutVars>
      </dgm:prSet>
      <dgm:spPr/>
      <dgm:t>
        <a:bodyPr/>
        <a:lstStyle/>
        <a:p>
          <a:pPr rtl="1"/>
          <a:endParaRPr lang="ar-SA"/>
        </a:p>
      </dgm:t>
    </dgm:pt>
    <dgm:pt modelId="{5962D7D4-7B15-42C7-BF0C-EC79A563D357}" type="pres">
      <dgm:prSet presAssocID="{3011BFEF-98CB-4C30-A588-D647CA9E7412}" presName="Childtext1" presStyleLbl="revTx" presStyleIdx="1" presStyleCnt="3">
        <dgm:presLayoutVars>
          <dgm:chMax val="0"/>
          <dgm:chPref val="0"/>
          <dgm:bulletEnabled val="1"/>
        </dgm:presLayoutVars>
      </dgm:prSet>
      <dgm:spPr/>
      <dgm:t>
        <a:bodyPr/>
        <a:lstStyle/>
        <a:p>
          <a:pPr rtl="1"/>
          <a:endParaRPr lang="ar-SA"/>
        </a:p>
      </dgm:t>
    </dgm:pt>
    <dgm:pt modelId="{0FBDEE62-2298-4D22-9A98-7E22BE1C6E92}" type="pres">
      <dgm:prSet presAssocID="{3011BFEF-98CB-4C30-A588-D647CA9E7412}" presName="BalanceSpacing" presStyleCnt="0"/>
      <dgm:spPr/>
    </dgm:pt>
    <dgm:pt modelId="{402071F0-9F63-4C31-AF46-CF4CEA42D438}" type="pres">
      <dgm:prSet presAssocID="{3011BFEF-98CB-4C30-A588-D647CA9E7412}" presName="BalanceSpacing1" presStyleCnt="0"/>
      <dgm:spPr/>
    </dgm:pt>
    <dgm:pt modelId="{7F970541-F0A9-4AA6-916D-AE4E3EB52297}" type="pres">
      <dgm:prSet presAssocID="{6534D2C7-2C48-440D-9F1F-CEF3A369DED8}" presName="Accent1Text" presStyleLbl="node1" presStyleIdx="3" presStyleCnt="6" custFlipHor="1" custScaleX="2616" custScaleY="2276"/>
      <dgm:spPr/>
      <dgm:t>
        <a:bodyPr/>
        <a:lstStyle/>
        <a:p>
          <a:pPr rtl="1"/>
          <a:endParaRPr lang="ar-SA"/>
        </a:p>
      </dgm:t>
    </dgm:pt>
    <dgm:pt modelId="{A24C7F5E-4F33-4E01-BE5E-DBFD3D5A74E2}" type="pres">
      <dgm:prSet presAssocID="{6534D2C7-2C48-440D-9F1F-CEF3A369DED8}" presName="spaceBetweenRectangles" presStyleCnt="0"/>
      <dgm:spPr/>
    </dgm:pt>
    <dgm:pt modelId="{2C7C4853-14DB-43A1-892C-940C8F98A926}" type="pres">
      <dgm:prSet presAssocID="{9ED9C43A-4430-473E-9AAF-FBDE72B80016}" presName="composite" presStyleCnt="0"/>
      <dgm:spPr/>
    </dgm:pt>
    <dgm:pt modelId="{34885342-9406-480A-B966-A5EAE086117D}" type="pres">
      <dgm:prSet presAssocID="{9ED9C43A-4430-473E-9AAF-FBDE72B80016}" presName="Parent1" presStyleLbl="node1" presStyleIdx="4" presStyleCnt="6" custLinFactNeighborX="69370" custLinFactNeighborY="-7863">
        <dgm:presLayoutVars>
          <dgm:chMax val="1"/>
          <dgm:chPref val="1"/>
          <dgm:bulletEnabled val="1"/>
        </dgm:presLayoutVars>
      </dgm:prSet>
      <dgm:spPr/>
      <dgm:t>
        <a:bodyPr/>
        <a:lstStyle/>
        <a:p>
          <a:pPr rtl="1"/>
          <a:endParaRPr lang="ar-SA"/>
        </a:p>
      </dgm:t>
    </dgm:pt>
    <dgm:pt modelId="{23568E0F-1E5F-458B-82B6-098A07EDC36C}" type="pres">
      <dgm:prSet presAssocID="{9ED9C43A-4430-473E-9AAF-FBDE72B80016}" presName="Childtext1" presStyleLbl="revTx" presStyleIdx="2" presStyleCnt="3">
        <dgm:presLayoutVars>
          <dgm:chMax val="0"/>
          <dgm:chPref val="0"/>
          <dgm:bulletEnabled val="1"/>
        </dgm:presLayoutVars>
      </dgm:prSet>
      <dgm:spPr/>
      <dgm:t>
        <a:bodyPr/>
        <a:lstStyle/>
        <a:p>
          <a:pPr rtl="1"/>
          <a:endParaRPr lang="ar-SA"/>
        </a:p>
      </dgm:t>
    </dgm:pt>
    <dgm:pt modelId="{AB3335F5-24E2-4717-B5DF-4AE8EE573885}" type="pres">
      <dgm:prSet presAssocID="{9ED9C43A-4430-473E-9AAF-FBDE72B80016}" presName="BalanceSpacing" presStyleCnt="0"/>
      <dgm:spPr/>
    </dgm:pt>
    <dgm:pt modelId="{5980D2DB-1C8A-4ACA-8E58-556FB815B550}" type="pres">
      <dgm:prSet presAssocID="{9ED9C43A-4430-473E-9AAF-FBDE72B80016}" presName="BalanceSpacing1" presStyleCnt="0"/>
      <dgm:spPr/>
    </dgm:pt>
    <dgm:pt modelId="{4D683223-9FDE-4E00-BAB9-501740A1FDD9}" type="pres">
      <dgm:prSet presAssocID="{3625D685-5759-40BE-BDF4-7EFD5C8C1156}" presName="Accent1Text" presStyleLbl="node1" presStyleIdx="5" presStyleCnt="6" custFlipVert="1" custFlipHor="1" custScaleX="2616" custScaleY="3692" custLinFactNeighborX="-55274" custLinFactNeighborY="-2406"/>
      <dgm:spPr/>
      <dgm:t>
        <a:bodyPr/>
        <a:lstStyle/>
        <a:p>
          <a:pPr rtl="1"/>
          <a:endParaRPr lang="ar-SA"/>
        </a:p>
      </dgm:t>
    </dgm:pt>
  </dgm:ptLst>
  <dgm:cxnLst>
    <dgm:cxn modelId="{4CF75E58-73D0-4368-AFD1-A5AA63729C70}" srcId="{6AA6C34D-9277-4F2E-8139-5E87A4309199}" destId="{E2E05394-A558-47E2-8CE5-87E28BB37623}" srcOrd="0" destOrd="0" parTransId="{392A5FA0-05AF-4AD0-A8DB-F221BA848DBD}" sibTransId="{8FCA22E0-D8D0-4EF4-A9B5-1A11084DEF02}"/>
    <dgm:cxn modelId="{684B69FB-6B16-4AFC-8A36-D535F5E8D125}" type="presOf" srcId="{8FCA22E0-D8D0-4EF4-A9B5-1A11084DEF02}" destId="{47ADDBA8-F01A-4667-AB69-5C2E5ADFF0D6}" srcOrd="0" destOrd="0" presId="urn:microsoft.com/office/officeart/2008/layout/AlternatingHexagons"/>
    <dgm:cxn modelId="{95B76411-DD0F-4E18-B088-2DD5D9EC77CE}" type="presOf" srcId="{6534D2C7-2C48-440D-9F1F-CEF3A369DED8}" destId="{7F970541-F0A9-4AA6-916D-AE4E3EB52297}" srcOrd="0" destOrd="0" presId="urn:microsoft.com/office/officeart/2008/layout/AlternatingHexagons"/>
    <dgm:cxn modelId="{81D94C5E-0AE9-42A0-9F9F-920203131C86}" srcId="{9ED9C43A-4430-473E-9AAF-FBDE72B80016}" destId="{818D114D-0223-4BAD-BFBD-E76DE54ADD86}" srcOrd="0" destOrd="0" parTransId="{78BD0974-5A74-4403-8006-CD8EAC31AFCA}" sibTransId="{58A02523-6C38-4003-BEA5-98ABBD59F7B4}"/>
    <dgm:cxn modelId="{A1341B35-8875-41C4-91AD-77EC5E7C4FE9}" type="presOf" srcId="{3011BFEF-98CB-4C30-A588-D647CA9E7412}" destId="{20019785-D781-4C9B-98F5-9A1B4F566B41}" srcOrd="0" destOrd="0" presId="urn:microsoft.com/office/officeart/2008/layout/AlternatingHexagons"/>
    <dgm:cxn modelId="{93BD5542-0F57-4DE3-8EBD-B2AB110F413B}" type="presOf" srcId="{9ED9C43A-4430-473E-9AAF-FBDE72B80016}" destId="{34885342-9406-480A-B966-A5EAE086117D}" srcOrd="0" destOrd="0" presId="urn:microsoft.com/office/officeart/2008/layout/AlternatingHexagons"/>
    <dgm:cxn modelId="{9AB826BB-F865-4C32-A9D1-7F3528AD6156}" srcId="{6AA6C34D-9277-4F2E-8139-5E87A4309199}" destId="{9ED9C43A-4430-473E-9AAF-FBDE72B80016}" srcOrd="2" destOrd="0" parTransId="{1F345F2D-6C33-467B-B507-C912494FC018}" sibTransId="{3625D685-5759-40BE-BDF4-7EFD5C8C1156}"/>
    <dgm:cxn modelId="{CF86F74F-40AE-49BD-AA36-87AE54433EA4}" type="presOf" srcId="{6AA6C34D-9277-4F2E-8139-5E87A4309199}" destId="{0C1468BF-D573-4CCE-B80B-E22AD5072D6D}" srcOrd="0" destOrd="0" presId="urn:microsoft.com/office/officeart/2008/layout/AlternatingHexagons"/>
    <dgm:cxn modelId="{C4555E02-45BD-41D9-9FA3-54BAFDDCB50E}" type="presOf" srcId="{3625D685-5759-40BE-BDF4-7EFD5C8C1156}" destId="{4D683223-9FDE-4E00-BAB9-501740A1FDD9}" srcOrd="0" destOrd="0" presId="urn:microsoft.com/office/officeart/2008/layout/AlternatingHexagons"/>
    <dgm:cxn modelId="{AAAC84C3-4B7D-4105-A7C7-52E79EFB4DC1}" srcId="{6AA6C34D-9277-4F2E-8139-5E87A4309199}" destId="{3011BFEF-98CB-4C30-A588-D647CA9E7412}" srcOrd="1" destOrd="0" parTransId="{D7B7425E-DBA0-41C7-A72D-6C2B2B396314}" sibTransId="{6534D2C7-2C48-440D-9F1F-CEF3A369DED8}"/>
    <dgm:cxn modelId="{ED3C4F72-BA21-42B5-99DA-275AD1459992}" type="presOf" srcId="{E2E05394-A558-47E2-8CE5-87E28BB37623}" destId="{EB13BDC7-6B94-4909-99F8-D9A878D79E32}" srcOrd="0" destOrd="0" presId="urn:microsoft.com/office/officeart/2008/layout/AlternatingHexagons"/>
    <dgm:cxn modelId="{3A07CE7B-E3FB-44A6-BD17-E2E7AEE911E4}" type="presOf" srcId="{818D114D-0223-4BAD-BFBD-E76DE54ADD86}" destId="{23568E0F-1E5F-458B-82B6-098A07EDC36C}" srcOrd="0" destOrd="0" presId="urn:microsoft.com/office/officeart/2008/layout/AlternatingHexagons"/>
    <dgm:cxn modelId="{750C4CBC-65DA-4844-9AFF-CAE72FC551FC}" type="presParOf" srcId="{0C1468BF-D573-4CCE-B80B-E22AD5072D6D}" destId="{187A596B-3B5C-485A-8393-041C607B0CFD}" srcOrd="0" destOrd="0" presId="urn:microsoft.com/office/officeart/2008/layout/AlternatingHexagons"/>
    <dgm:cxn modelId="{A5487F25-0B20-4B09-A98F-118BAAC80DDB}" type="presParOf" srcId="{187A596B-3B5C-485A-8393-041C607B0CFD}" destId="{EB13BDC7-6B94-4909-99F8-D9A878D79E32}" srcOrd="0" destOrd="0" presId="urn:microsoft.com/office/officeart/2008/layout/AlternatingHexagons"/>
    <dgm:cxn modelId="{2A24FFD9-06A2-4157-BF3A-1593AF77C8BA}" type="presParOf" srcId="{187A596B-3B5C-485A-8393-041C607B0CFD}" destId="{D7AA7290-A05B-43D3-9A08-ABD2A8AE36B6}" srcOrd="1" destOrd="0" presId="urn:microsoft.com/office/officeart/2008/layout/AlternatingHexagons"/>
    <dgm:cxn modelId="{9070DE3B-804C-4F43-8021-33E0C0ED1627}" type="presParOf" srcId="{187A596B-3B5C-485A-8393-041C607B0CFD}" destId="{BD2416C4-7171-442E-8BA6-A61AC75A479E}" srcOrd="2" destOrd="0" presId="urn:microsoft.com/office/officeart/2008/layout/AlternatingHexagons"/>
    <dgm:cxn modelId="{D22F94BB-0AEA-410C-AC23-B099A368E9E9}" type="presParOf" srcId="{187A596B-3B5C-485A-8393-041C607B0CFD}" destId="{C9EFAEF1-686C-413A-940F-4F8D3AE03A09}" srcOrd="3" destOrd="0" presId="urn:microsoft.com/office/officeart/2008/layout/AlternatingHexagons"/>
    <dgm:cxn modelId="{18860CC7-C7F6-41EB-B9B0-769F06DC23B6}" type="presParOf" srcId="{187A596B-3B5C-485A-8393-041C607B0CFD}" destId="{47ADDBA8-F01A-4667-AB69-5C2E5ADFF0D6}" srcOrd="4" destOrd="0" presId="urn:microsoft.com/office/officeart/2008/layout/AlternatingHexagons"/>
    <dgm:cxn modelId="{ACF30476-70F2-4655-BEA1-BA1ECE44F036}" type="presParOf" srcId="{0C1468BF-D573-4CCE-B80B-E22AD5072D6D}" destId="{FE56FA1C-1378-41FE-9151-08367D170E05}" srcOrd="1" destOrd="0" presId="urn:microsoft.com/office/officeart/2008/layout/AlternatingHexagons"/>
    <dgm:cxn modelId="{BA9E15F9-81CD-4762-9604-2FBDECDA97BC}" type="presParOf" srcId="{0C1468BF-D573-4CCE-B80B-E22AD5072D6D}" destId="{E72AB041-4023-470D-B128-1DA80B4D6A45}" srcOrd="2" destOrd="0" presId="urn:microsoft.com/office/officeart/2008/layout/AlternatingHexagons"/>
    <dgm:cxn modelId="{9CC6B2EA-6245-45D3-98D0-98173EC7697D}" type="presParOf" srcId="{E72AB041-4023-470D-B128-1DA80B4D6A45}" destId="{20019785-D781-4C9B-98F5-9A1B4F566B41}" srcOrd="0" destOrd="0" presId="urn:microsoft.com/office/officeart/2008/layout/AlternatingHexagons"/>
    <dgm:cxn modelId="{D5DE143E-C09E-46DE-8A4B-434BAF347FC9}" type="presParOf" srcId="{E72AB041-4023-470D-B128-1DA80B4D6A45}" destId="{5962D7D4-7B15-42C7-BF0C-EC79A563D357}" srcOrd="1" destOrd="0" presId="urn:microsoft.com/office/officeart/2008/layout/AlternatingHexagons"/>
    <dgm:cxn modelId="{B47D6C71-DE27-4105-A755-C69EDE9EFDB6}" type="presParOf" srcId="{E72AB041-4023-470D-B128-1DA80B4D6A45}" destId="{0FBDEE62-2298-4D22-9A98-7E22BE1C6E92}" srcOrd="2" destOrd="0" presId="urn:microsoft.com/office/officeart/2008/layout/AlternatingHexagons"/>
    <dgm:cxn modelId="{4A596A41-437A-423F-9222-E9E3C16D3A17}" type="presParOf" srcId="{E72AB041-4023-470D-B128-1DA80B4D6A45}" destId="{402071F0-9F63-4C31-AF46-CF4CEA42D438}" srcOrd="3" destOrd="0" presId="urn:microsoft.com/office/officeart/2008/layout/AlternatingHexagons"/>
    <dgm:cxn modelId="{4A4F838E-C22E-46A3-AB46-AAF56D8C992A}" type="presParOf" srcId="{E72AB041-4023-470D-B128-1DA80B4D6A45}" destId="{7F970541-F0A9-4AA6-916D-AE4E3EB52297}" srcOrd="4" destOrd="0" presId="urn:microsoft.com/office/officeart/2008/layout/AlternatingHexagons"/>
    <dgm:cxn modelId="{1FC6E730-EB1C-4CC2-ADA5-46AB12DDA4BB}" type="presParOf" srcId="{0C1468BF-D573-4CCE-B80B-E22AD5072D6D}" destId="{A24C7F5E-4F33-4E01-BE5E-DBFD3D5A74E2}" srcOrd="3" destOrd="0" presId="urn:microsoft.com/office/officeart/2008/layout/AlternatingHexagons"/>
    <dgm:cxn modelId="{B8C53CA8-D42E-4776-B06E-6F3E71BC7DDE}" type="presParOf" srcId="{0C1468BF-D573-4CCE-B80B-E22AD5072D6D}" destId="{2C7C4853-14DB-43A1-892C-940C8F98A926}" srcOrd="4" destOrd="0" presId="urn:microsoft.com/office/officeart/2008/layout/AlternatingHexagons"/>
    <dgm:cxn modelId="{384040DB-1987-4B9D-BEF6-D1F9BD410580}" type="presParOf" srcId="{2C7C4853-14DB-43A1-892C-940C8F98A926}" destId="{34885342-9406-480A-B966-A5EAE086117D}" srcOrd="0" destOrd="0" presId="urn:microsoft.com/office/officeart/2008/layout/AlternatingHexagons"/>
    <dgm:cxn modelId="{B6AAD897-F1D0-4F52-90E2-6909B8FF9715}" type="presParOf" srcId="{2C7C4853-14DB-43A1-892C-940C8F98A926}" destId="{23568E0F-1E5F-458B-82B6-098A07EDC36C}" srcOrd="1" destOrd="0" presId="urn:microsoft.com/office/officeart/2008/layout/AlternatingHexagons"/>
    <dgm:cxn modelId="{97FFD85E-F890-48BE-956A-59628050D9F7}" type="presParOf" srcId="{2C7C4853-14DB-43A1-892C-940C8F98A926}" destId="{AB3335F5-24E2-4717-B5DF-4AE8EE573885}" srcOrd="2" destOrd="0" presId="urn:microsoft.com/office/officeart/2008/layout/AlternatingHexagons"/>
    <dgm:cxn modelId="{BF44EFEE-6763-4BF6-9C02-5343399C5659}" type="presParOf" srcId="{2C7C4853-14DB-43A1-892C-940C8F98A926}" destId="{5980D2DB-1C8A-4ACA-8E58-556FB815B550}" srcOrd="3" destOrd="0" presId="urn:microsoft.com/office/officeart/2008/layout/AlternatingHexagons"/>
    <dgm:cxn modelId="{D9E48902-9D1D-46A8-94D9-5C3C4F282930}" type="presParOf" srcId="{2C7C4853-14DB-43A1-892C-940C8F98A926}" destId="{4D683223-9FDE-4E00-BAB9-501740A1FDD9}" srcOrd="4" destOrd="0" presId="urn:microsoft.com/office/officeart/2008/layout/AlternatingHexagon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38C103-EF12-4726-A12D-CC3A85FA91FE}">
      <dsp:nvSpPr>
        <dsp:cNvPr id="0" name=""/>
        <dsp:cNvSpPr/>
      </dsp:nvSpPr>
      <dsp:spPr>
        <a:xfrm>
          <a:off x="7793592" y="4119503"/>
          <a:ext cx="105050" cy="830664"/>
        </a:xfrm>
        <a:custGeom>
          <a:avLst/>
          <a:gdLst/>
          <a:ahLst/>
          <a:cxnLst/>
          <a:rect l="0" t="0" r="0" b="0"/>
          <a:pathLst>
            <a:path>
              <a:moveTo>
                <a:pt x="0" y="0"/>
              </a:moveTo>
              <a:lnTo>
                <a:pt x="0" y="729411"/>
              </a:lnTo>
              <a:lnTo>
                <a:pt x="105050" y="729411"/>
              </a:lnTo>
              <a:lnTo>
                <a:pt x="105050" y="83066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73DE85-FF0B-4C54-B35A-D5AA1404B31A}">
      <dsp:nvSpPr>
        <dsp:cNvPr id="0" name=""/>
        <dsp:cNvSpPr/>
      </dsp:nvSpPr>
      <dsp:spPr>
        <a:xfrm>
          <a:off x="6240644" y="4119503"/>
          <a:ext cx="1552947" cy="830664"/>
        </a:xfrm>
        <a:custGeom>
          <a:avLst/>
          <a:gdLst/>
          <a:ahLst/>
          <a:cxnLst/>
          <a:rect l="0" t="0" r="0" b="0"/>
          <a:pathLst>
            <a:path>
              <a:moveTo>
                <a:pt x="1552947" y="0"/>
              </a:moveTo>
              <a:lnTo>
                <a:pt x="1552947" y="729411"/>
              </a:lnTo>
              <a:lnTo>
                <a:pt x="0" y="729411"/>
              </a:lnTo>
              <a:lnTo>
                <a:pt x="0" y="83066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3C5CAB-312A-4B7B-B076-1CBD96C9237F}">
      <dsp:nvSpPr>
        <dsp:cNvPr id="0" name=""/>
        <dsp:cNvSpPr/>
      </dsp:nvSpPr>
      <dsp:spPr>
        <a:xfrm>
          <a:off x="4410938" y="4119503"/>
          <a:ext cx="3382654" cy="803485"/>
        </a:xfrm>
        <a:custGeom>
          <a:avLst/>
          <a:gdLst/>
          <a:ahLst/>
          <a:cxnLst/>
          <a:rect l="0" t="0" r="0" b="0"/>
          <a:pathLst>
            <a:path>
              <a:moveTo>
                <a:pt x="3382654" y="0"/>
              </a:moveTo>
              <a:lnTo>
                <a:pt x="3382654" y="702231"/>
              </a:lnTo>
              <a:lnTo>
                <a:pt x="0" y="702231"/>
              </a:lnTo>
              <a:lnTo>
                <a:pt x="0" y="803485"/>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51A4E5-F215-4687-B37C-CA2470388138}">
      <dsp:nvSpPr>
        <dsp:cNvPr id="0" name=""/>
        <dsp:cNvSpPr/>
      </dsp:nvSpPr>
      <dsp:spPr>
        <a:xfrm>
          <a:off x="7747872" y="2978958"/>
          <a:ext cx="91440" cy="446493"/>
        </a:xfrm>
        <a:custGeom>
          <a:avLst/>
          <a:gdLst/>
          <a:ahLst/>
          <a:cxnLst/>
          <a:rect l="0" t="0" r="0" b="0"/>
          <a:pathLst>
            <a:path>
              <a:moveTo>
                <a:pt x="82477" y="0"/>
              </a:moveTo>
              <a:lnTo>
                <a:pt x="82477" y="345239"/>
              </a:lnTo>
              <a:lnTo>
                <a:pt x="45720" y="345239"/>
              </a:lnTo>
              <a:lnTo>
                <a:pt x="45720" y="446493"/>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C515EF-E10D-4734-B79B-53C82375303D}">
      <dsp:nvSpPr>
        <dsp:cNvPr id="0" name=""/>
        <dsp:cNvSpPr/>
      </dsp:nvSpPr>
      <dsp:spPr>
        <a:xfrm>
          <a:off x="4446222" y="1902363"/>
          <a:ext cx="3384127" cy="382543"/>
        </a:xfrm>
        <a:custGeom>
          <a:avLst/>
          <a:gdLst/>
          <a:ahLst/>
          <a:cxnLst/>
          <a:rect l="0" t="0" r="0" b="0"/>
          <a:pathLst>
            <a:path>
              <a:moveTo>
                <a:pt x="0" y="0"/>
              </a:moveTo>
              <a:lnTo>
                <a:pt x="0" y="281290"/>
              </a:lnTo>
              <a:lnTo>
                <a:pt x="3384127" y="281290"/>
              </a:lnTo>
              <a:lnTo>
                <a:pt x="3384127" y="38254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821B12-C0DB-42F3-9129-D2F760CAF455}">
      <dsp:nvSpPr>
        <dsp:cNvPr id="0" name=""/>
        <dsp:cNvSpPr/>
      </dsp:nvSpPr>
      <dsp:spPr>
        <a:xfrm>
          <a:off x="5861973" y="3005047"/>
          <a:ext cx="476655" cy="387582"/>
        </a:xfrm>
        <a:custGeom>
          <a:avLst/>
          <a:gdLst/>
          <a:ahLst/>
          <a:cxnLst/>
          <a:rect l="0" t="0" r="0" b="0"/>
          <a:pathLst>
            <a:path>
              <a:moveTo>
                <a:pt x="0" y="0"/>
              </a:moveTo>
              <a:lnTo>
                <a:pt x="0" y="286328"/>
              </a:lnTo>
              <a:lnTo>
                <a:pt x="476655" y="286328"/>
              </a:lnTo>
              <a:lnTo>
                <a:pt x="476655" y="387582"/>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45C373-52B6-4843-94F6-865BF7D2D1FE}">
      <dsp:nvSpPr>
        <dsp:cNvPr id="0" name=""/>
        <dsp:cNvSpPr/>
      </dsp:nvSpPr>
      <dsp:spPr>
        <a:xfrm>
          <a:off x="5043298" y="3005047"/>
          <a:ext cx="818675" cy="389310"/>
        </a:xfrm>
        <a:custGeom>
          <a:avLst/>
          <a:gdLst/>
          <a:ahLst/>
          <a:cxnLst/>
          <a:rect l="0" t="0" r="0" b="0"/>
          <a:pathLst>
            <a:path>
              <a:moveTo>
                <a:pt x="818675" y="0"/>
              </a:moveTo>
              <a:lnTo>
                <a:pt x="818675" y="288057"/>
              </a:lnTo>
              <a:lnTo>
                <a:pt x="0" y="288057"/>
              </a:lnTo>
              <a:lnTo>
                <a:pt x="0" y="38931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F5C8FE-ADD1-4C1B-A5E0-A3C37F18E534}">
      <dsp:nvSpPr>
        <dsp:cNvPr id="0" name=""/>
        <dsp:cNvSpPr/>
      </dsp:nvSpPr>
      <dsp:spPr>
        <a:xfrm>
          <a:off x="4446222" y="1902363"/>
          <a:ext cx="1415751" cy="408633"/>
        </a:xfrm>
        <a:custGeom>
          <a:avLst/>
          <a:gdLst/>
          <a:ahLst/>
          <a:cxnLst/>
          <a:rect l="0" t="0" r="0" b="0"/>
          <a:pathLst>
            <a:path>
              <a:moveTo>
                <a:pt x="0" y="0"/>
              </a:moveTo>
              <a:lnTo>
                <a:pt x="0" y="307379"/>
              </a:lnTo>
              <a:lnTo>
                <a:pt x="1415751" y="307379"/>
              </a:lnTo>
              <a:lnTo>
                <a:pt x="1415751" y="40863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B77C30-6928-4068-B9E7-4857F13657AA}">
      <dsp:nvSpPr>
        <dsp:cNvPr id="0" name=""/>
        <dsp:cNvSpPr/>
      </dsp:nvSpPr>
      <dsp:spPr>
        <a:xfrm>
          <a:off x="3856841" y="1902363"/>
          <a:ext cx="589381" cy="397063"/>
        </a:xfrm>
        <a:custGeom>
          <a:avLst/>
          <a:gdLst/>
          <a:ahLst/>
          <a:cxnLst/>
          <a:rect l="0" t="0" r="0" b="0"/>
          <a:pathLst>
            <a:path>
              <a:moveTo>
                <a:pt x="589381" y="0"/>
              </a:moveTo>
              <a:lnTo>
                <a:pt x="589381" y="295809"/>
              </a:lnTo>
              <a:lnTo>
                <a:pt x="0" y="295809"/>
              </a:lnTo>
              <a:lnTo>
                <a:pt x="0" y="39706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F92973-D233-47AC-B396-5373C38246F4}">
      <dsp:nvSpPr>
        <dsp:cNvPr id="0" name=""/>
        <dsp:cNvSpPr/>
      </dsp:nvSpPr>
      <dsp:spPr>
        <a:xfrm>
          <a:off x="2235841" y="1902363"/>
          <a:ext cx="2210380" cy="377373"/>
        </a:xfrm>
        <a:custGeom>
          <a:avLst/>
          <a:gdLst/>
          <a:ahLst/>
          <a:cxnLst/>
          <a:rect l="0" t="0" r="0" b="0"/>
          <a:pathLst>
            <a:path>
              <a:moveTo>
                <a:pt x="2210380" y="0"/>
              </a:moveTo>
              <a:lnTo>
                <a:pt x="2210380" y="276119"/>
              </a:lnTo>
              <a:lnTo>
                <a:pt x="0" y="276119"/>
              </a:lnTo>
              <a:lnTo>
                <a:pt x="0" y="37737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AE790B-A5FB-41AE-92EA-04BA71D93903}">
      <dsp:nvSpPr>
        <dsp:cNvPr id="0" name=""/>
        <dsp:cNvSpPr/>
      </dsp:nvSpPr>
      <dsp:spPr>
        <a:xfrm>
          <a:off x="545699" y="1902363"/>
          <a:ext cx="3900523" cy="384854"/>
        </a:xfrm>
        <a:custGeom>
          <a:avLst/>
          <a:gdLst/>
          <a:ahLst/>
          <a:cxnLst/>
          <a:rect l="0" t="0" r="0" b="0"/>
          <a:pathLst>
            <a:path>
              <a:moveTo>
                <a:pt x="3900523" y="0"/>
              </a:moveTo>
              <a:lnTo>
                <a:pt x="3900523" y="283601"/>
              </a:lnTo>
              <a:lnTo>
                <a:pt x="0" y="283601"/>
              </a:lnTo>
              <a:lnTo>
                <a:pt x="0" y="38485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8FF371-C4A3-4235-B453-E61091DFC9B6}">
      <dsp:nvSpPr>
        <dsp:cNvPr id="0" name=""/>
        <dsp:cNvSpPr/>
      </dsp:nvSpPr>
      <dsp:spPr>
        <a:xfrm>
          <a:off x="2567224" y="1208312"/>
          <a:ext cx="3757996" cy="6940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00843C-03C5-4A15-81FC-E8578252FB44}">
      <dsp:nvSpPr>
        <dsp:cNvPr id="0" name=""/>
        <dsp:cNvSpPr/>
      </dsp:nvSpPr>
      <dsp:spPr>
        <a:xfrm>
          <a:off x="2688667" y="1323684"/>
          <a:ext cx="3757996" cy="69405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solidFill>
                <a:srgbClr val="FF6161"/>
              </a:solidFill>
            </a:rPr>
            <a:t>شروط التنفيذ العيني المباشر              </a:t>
          </a:r>
          <a:r>
            <a:rPr lang="ar-SA" sz="2800" b="1" u="sng" kern="1200" dirty="0" smtClean="0">
              <a:solidFill>
                <a:srgbClr val="FF6161"/>
              </a:solidFill>
            </a:rPr>
            <a:t>(النظام السعودي)</a:t>
          </a:r>
          <a:endParaRPr lang="ar-SA" sz="2800" b="1" u="sng" kern="1200" dirty="0">
            <a:solidFill>
              <a:srgbClr val="FF6161"/>
            </a:solidFill>
          </a:endParaRPr>
        </a:p>
      </dsp:txBody>
      <dsp:txXfrm>
        <a:off x="2688667" y="1323684"/>
        <a:ext cx="3757996" cy="694051"/>
      </dsp:txXfrm>
    </dsp:sp>
    <dsp:sp modelId="{AEFE050C-C942-4A9A-92C3-AC6AAB35BA9A}">
      <dsp:nvSpPr>
        <dsp:cNvPr id="0" name=""/>
        <dsp:cNvSpPr/>
      </dsp:nvSpPr>
      <dsp:spPr>
        <a:xfrm>
          <a:off x="-797" y="2287218"/>
          <a:ext cx="1092993" cy="6940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9CDA0B-3F4E-46B3-AF84-BEA4F28029BF}">
      <dsp:nvSpPr>
        <dsp:cNvPr id="0" name=""/>
        <dsp:cNvSpPr/>
      </dsp:nvSpPr>
      <dsp:spPr>
        <a:xfrm>
          <a:off x="120646" y="2402590"/>
          <a:ext cx="1092993" cy="69405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rtl="1">
            <a:lnSpc>
              <a:spcPct val="90000"/>
            </a:lnSpc>
            <a:spcBef>
              <a:spcPct val="0"/>
            </a:spcBef>
            <a:spcAft>
              <a:spcPct val="35000"/>
            </a:spcAft>
          </a:pPr>
          <a:r>
            <a:rPr lang="ar-SA" sz="900" kern="1200" dirty="0" smtClean="0">
              <a:solidFill>
                <a:srgbClr val="FF6161"/>
              </a:solidFill>
            </a:rPr>
            <a:t>5-</a:t>
          </a:r>
          <a:r>
            <a:rPr lang="ar-SA" sz="900" kern="1200" dirty="0" smtClean="0"/>
            <a:t>أن لا يؤدي التنفيذ إلى المساس بشخص المدين وكرامته.</a:t>
          </a:r>
          <a:endParaRPr lang="ar-SA" sz="900" kern="1200" dirty="0"/>
        </a:p>
      </dsp:txBody>
      <dsp:txXfrm>
        <a:off x="120646" y="2402590"/>
        <a:ext cx="1092993" cy="694051"/>
      </dsp:txXfrm>
    </dsp:sp>
    <dsp:sp modelId="{046BC2F0-CF9C-47C9-AEA0-5C12D836F2AD}">
      <dsp:nvSpPr>
        <dsp:cNvPr id="0" name=""/>
        <dsp:cNvSpPr/>
      </dsp:nvSpPr>
      <dsp:spPr>
        <a:xfrm>
          <a:off x="1689344" y="2279736"/>
          <a:ext cx="1092993" cy="6940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AF10B4-40AE-4AF0-A9F5-F7F047F05B43}">
      <dsp:nvSpPr>
        <dsp:cNvPr id="0" name=""/>
        <dsp:cNvSpPr/>
      </dsp:nvSpPr>
      <dsp:spPr>
        <a:xfrm>
          <a:off x="1810788" y="2395108"/>
          <a:ext cx="1092993" cy="69405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rtl="1">
            <a:lnSpc>
              <a:spcPct val="90000"/>
            </a:lnSpc>
            <a:spcBef>
              <a:spcPct val="0"/>
            </a:spcBef>
            <a:spcAft>
              <a:spcPct val="35000"/>
            </a:spcAft>
          </a:pPr>
          <a:r>
            <a:rPr lang="ar-SA" sz="900" kern="1200" dirty="0" smtClean="0">
              <a:solidFill>
                <a:srgbClr val="FF6161"/>
              </a:solidFill>
            </a:rPr>
            <a:t>4-</a:t>
          </a:r>
          <a:r>
            <a:rPr lang="ar-SA" sz="900" kern="1200" dirty="0" smtClean="0"/>
            <a:t>إعذار المدين.</a:t>
          </a:r>
        </a:p>
      </dsp:txBody>
      <dsp:txXfrm>
        <a:off x="1810788" y="2395108"/>
        <a:ext cx="1092993" cy="694051"/>
      </dsp:txXfrm>
    </dsp:sp>
    <dsp:sp modelId="{193238F3-359B-4E2C-BA90-3D04F73F843D}">
      <dsp:nvSpPr>
        <dsp:cNvPr id="0" name=""/>
        <dsp:cNvSpPr/>
      </dsp:nvSpPr>
      <dsp:spPr>
        <a:xfrm>
          <a:off x="3310344" y="2299426"/>
          <a:ext cx="1092993" cy="6940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C2AD2C-B127-49C8-924D-A79F17EBC2BA}">
      <dsp:nvSpPr>
        <dsp:cNvPr id="0" name=""/>
        <dsp:cNvSpPr/>
      </dsp:nvSpPr>
      <dsp:spPr>
        <a:xfrm>
          <a:off x="3431788" y="2414798"/>
          <a:ext cx="1092993" cy="69405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rtl="1">
            <a:lnSpc>
              <a:spcPct val="90000"/>
            </a:lnSpc>
            <a:spcBef>
              <a:spcPct val="0"/>
            </a:spcBef>
            <a:spcAft>
              <a:spcPct val="35000"/>
            </a:spcAft>
          </a:pPr>
          <a:r>
            <a:rPr lang="ar-SA" sz="900" kern="1200" dirty="0" smtClean="0">
              <a:solidFill>
                <a:srgbClr val="FF6161"/>
              </a:solidFill>
            </a:rPr>
            <a:t>3-</a:t>
          </a:r>
          <a:r>
            <a:rPr lang="ar-SA" sz="900" kern="1200" dirty="0" smtClean="0"/>
            <a:t>أن لا يكون التنفيذ مرهقًا. </a:t>
          </a:r>
        </a:p>
      </dsp:txBody>
      <dsp:txXfrm>
        <a:off x="3431788" y="2414798"/>
        <a:ext cx="1092993" cy="694051"/>
      </dsp:txXfrm>
    </dsp:sp>
    <dsp:sp modelId="{EF99A874-5B28-4451-8369-B09ED91FAE81}">
      <dsp:nvSpPr>
        <dsp:cNvPr id="0" name=""/>
        <dsp:cNvSpPr/>
      </dsp:nvSpPr>
      <dsp:spPr>
        <a:xfrm>
          <a:off x="5315476" y="2310996"/>
          <a:ext cx="1092993" cy="6940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A2DE36-5A10-462C-91C1-DBB68400D8E7}">
      <dsp:nvSpPr>
        <dsp:cNvPr id="0" name=""/>
        <dsp:cNvSpPr/>
      </dsp:nvSpPr>
      <dsp:spPr>
        <a:xfrm>
          <a:off x="5436920" y="2426368"/>
          <a:ext cx="1092993" cy="69405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rtl="1">
            <a:lnSpc>
              <a:spcPct val="90000"/>
            </a:lnSpc>
            <a:spcBef>
              <a:spcPct val="0"/>
            </a:spcBef>
            <a:spcAft>
              <a:spcPct val="35000"/>
            </a:spcAft>
          </a:pPr>
          <a:r>
            <a:rPr lang="ar-SA" sz="900" kern="1200" dirty="0" smtClean="0">
              <a:solidFill>
                <a:srgbClr val="FF6161"/>
              </a:solidFill>
            </a:rPr>
            <a:t>2-</a:t>
          </a:r>
          <a:r>
            <a:rPr lang="ar-SA" sz="900" kern="1200" dirty="0" smtClean="0"/>
            <a:t> أن يكون التنفيذ ممكنًا وليس مستحيلًا. </a:t>
          </a:r>
        </a:p>
      </dsp:txBody>
      <dsp:txXfrm>
        <a:off x="5436920" y="2426368"/>
        <a:ext cx="1092993" cy="694051"/>
      </dsp:txXfrm>
    </dsp:sp>
    <dsp:sp modelId="{15B01888-D516-4C50-847B-DD1036F62EF0}">
      <dsp:nvSpPr>
        <dsp:cNvPr id="0" name=""/>
        <dsp:cNvSpPr/>
      </dsp:nvSpPr>
      <dsp:spPr>
        <a:xfrm>
          <a:off x="4496801" y="3394358"/>
          <a:ext cx="1092993" cy="6940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58AEA9-0231-4087-8D2F-32F89C430A78}">
      <dsp:nvSpPr>
        <dsp:cNvPr id="0" name=""/>
        <dsp:cNvSpPr/>
      </dsp:nvSpPr>
      <dsp:spPr>
        <a:xfrm>
          <a:off x="4618245" y="3509730"/>
          <a:ext cx="1092993" cy="69405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rtl="1">
            <a:lnSpc>
              <a:spcPct val="90000"/>
            </a:lnSpc>
            <a:spcBef>
              <a:spcPct val="0"/>
            </a:spcBef>
            <a:spcAft>
              <a:spcPct val="35000"/>
            </a:spcAft>
          </a:pPr>
          <a:r>
            <a:rPr lang="ar-SA" sz="900" kern="1200" dirty="0" smtClean="0">
              <a:solidFill>
                <a:srgbClr val="FF6161"/>
              </a:solidFill>
            </a:rPr>
            <a:t>2-</a:t>
          </a:r>
          <a:r>
            <a:rPr lang="ar-SA" sz="900" kern="1200" dirty="0" smtClean="0"/>
            <a:t>خطأ المدين</a:t>
          </a:r>
          <a:endParaRPr lang="ar-SA" sz="900" kern="1200" dirty="0"/>
        </a:p>
      </dsp:txBody>
      <dsp:txXfrm>
        <a:off x="4618245" y="3509730"/>
        <a:ext cx="1092993" cy="694051"/>
      </dsp:txXfrm>
    </dsp:sp>
    <dsp:sp modelId="{91D27B75-AEF4-448C-8F10-D9D274F67ED3}">
      <dsp:nvSpPr>
        <dsp:cNvPr id="0" name=""/>
        <dsp:cNvSpPr/>
      </dsp:nvSpPr>
      <dsp:spPr>
        <a:xfrm>
          <a:off x="5792132" y="3392630"/>
          <a:ext cx="1092993" cy="6940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B71275-92A4-41FD-95DB-4EEB3D286753}">
      <dsp:nvSpPr>
        <dsp:cNvPr id="0" name=""/>
        <dsp:cNvSpPr/>
      </dsp:nvSpPr>
      <dsp:spPr>
        <a:xfrm>
          <a:off x="5913576" y="3508001"/>
          <a:ext cx="1092993" cy="69405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rtl="1">
            <a:lnSpc>
              <a:spcPct val="90000"/>
            </a:lnSpc>
            <a:spcBef>
              <a:spcPct val="0"/>
            </a:spcBef>
            <a:spcAft>
              <a:spcPct val="35000"/>
            </a:spcAft>
          </a:pPr>
          <a:r>
            <a:rPr lang="ar-SA" sz="900" kern="1200" dirty="0" smtClean="0">
              <a:solidFill>
                <a:srgbClr val="FF6161"/>
              </a:solidFill>
            </a:rPr>
            <a:t>1-</a:t>
          </a:r>
          <a:r>
            <a:rPr lang="ar-SA" sz="900" kern="1200" dirty="0" smtClean="0"/>
            <a:t>قوة قاهرة</a:t>
          </a:r>
          <a:endParaRPr lang="ar-SA" sz="900" kern="1200" dirty="0"/>
        </a:p>
      </dsp:txBody>
      <dsp:txXfrm>
        <a:off x="5913576" y="3508001"/>
        <a:ext cx="1092993" cy="694051"/>
      </dsp:txXfrm>
    </dsp:sp>
    <dsp:sp modelId="{3A45670B-46BB-4418-88B2-67CEBEA0AB7C}">
      <dsp:nvSpPr>
        <dsp:cNvPr id="0" name=""/>
        <dsp:cNvSpPr/>
      </dsp:nvSpPr>
      <dsp:spPr>
        <a:xfrm>
          <a:off x="7283852" y="2284907"/>
          <a:ext cx="1092993" cy="6940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E73177-E16A-4043-93D1-BC377D112975}">
      <dsp:nvSpPr>
        <dsp:cNvPr id="0" name=""/>
        <dsp:cNvSpPr/>
      </dsp:nvSpPr>
      <dsp:spPr>
        <a:xfrm>
          <a:off x="7405296" y="2400278"/>
          <a:ext cx="1092993" cy="69405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rtl="1">
            <a:lnSpc>
              <a:spcPct val="90000"/>
            </a:lnSpc>
            <a:spcBef>
              <a:spcPct val="0"/>
            </a:spcBef>
            <a:spcAft>
              <a:spcPct val="35000"/>
            </a:spcAft>
          </a:pPr>
          <a:r>
            <a:rPr lang="ar-SA" sz="900" kern="1200" dirty="0" smtClean="0">
              <a:solidFill>
                <a:srgbClr val="FF6161"/>
              </a:solidFill>
            </a:rPr>
            <a:t>1- </a:t>
          </a:r>
          <a:r>
            <a:rPr lang="ar-SA" sz="900" kern="1200" dirty="0" smtClean="0"/>
            <a:t>أن يكون لدى الدائن سندًا تنفيذيًا.</a:t>
          </a:r>
        </a:p>
      </dsp:txBody>
      <dsp:txXfrm>
        <a:off x="7405296" y="2400278"/>
        <a:ext cx="1092993" cy="694051"/>
      </dsp:txXfrm>
    </dsp:sp>
    <dsp:sp modelId="{AA68FBC0-ED7C-4ACF-BEF0-81C490E15A0E}">
      <dsp:nvSpPr>
        <dsp:cNvPr id="0" name=""/>
        <dsp:cNvSpPr/>
      </dsp:nvSpPr>
      <dsp:spPr>
        <a:xfrm>
          <a:off x="7247095" y="3425452"/>
          <a:ext cx="1092993" cy="6940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56394B-B08A-4285-8CA5-A6908C8254BA}">
      <dsp:nvSpPr>
        <dsp:cNvPr id="0" name=""/>
        <dsp:cNvSpPr/>
      </dsp:nvSpPr>
      <dsp:spPr>
        <a:xfrm>
          <a:off x="7368539" y="3540823"/>
          <a:ext cx="1092993" cy="69405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rtl="1">
            <a:lnSpc>
              <a:spcPct val="90000"/>
            </a:lnSpc>
            <a:spcBef>
              <a:spcPct val="0"/>
            </a:spcBef>
            <a:spcAft>
              <a:spcPct val="35000"/>
            </a:spcAft>
          </a:pPr>
          <a:r>
            <a:rPr lang="ar-SA" sz="900" kern="1200" dirty="0" smtClean="0"/>
            <a:t>أنواع أسناد الإثبات:</a:t>
          </a:r>
          <a:endParaRPr lang="ar-SA" sz="900" kern="1200" dirty="0"/>
        </a:p>
      </dsp:txBody>
      <dsp:txXfrm>
        <a:off x="7368539" y="3540823"/>
        <a:ext cx="1092993" cy="694051"/>
      </dsp:txXfrm>
    </dsp:sp>
    <dsp:sp modelId="{C9813C5A-7D4B-4312-880B-323B90138AB1}">
      <dsp:nvSpPr>
        <dsp:cNvPr id="0" name=""/>
        <dsp:cNvSpPr/>
      </dsp:nvSpPr>
      <dsp:spPr>
        <a:xfrm>
          <a:off x="3864441" y="4922988"/>
          <a:ext cx="1092993" cy="6940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85F106-A780-4B17-8205-6101B2CF0BE1}">
      <dsp:nvSpPr>
        <dsp:cNvPr id="0" name=""/>
        <dsp:cNvSpPr/>
      </dsp:nvSpPr>
      <dsp:spPr>
        <a:xfrm>
          <a:off x="3985885" y="5038360"/>
          <a:ext cx="1092993" cy="69405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rtl="1">
            <a:lnSpc>
              <a:spcPct val="90000"/>
            </a:lnSpc>
            <a:spcBef>
              <a:spcPct val="0"/>
            </a:spcBef>
            <a:spcAft>
              <a:spcPct val="35000"/>
            </a:spcAft>
          </a:pPr>
          <a:r>
            <a:rPr lang="ar-SA" sz="900" kern="1200" dirty="0" smtClean="0">
              <a:solidFill>
                <a:srgbClr val="FF6161"/>
              </a:solidFill>
            </a:rPr>
            <a:t>3-</a:t>
          </a:r>
          <a:r>
            <a:rPr lang="ar-SA" sz="900" kern="1200" dirty="0" smtClean="0"/>
            <a:t>الأحكام القضائية</a:t>
          </a:r>
          <a:endParaRPr lang="ar-SA" sz="900" kern="1200" dirty="0"/>
        </a:p>
      </dsp:txBody>
      <dsp:txXfrm>
        <a:off x="3985885" y="5038360"/>
        <a:ext cx="1092993" cy="694051"/>
      </dsp:txXfrm>
    </dsp:sp>
    <dsp:sp modelId="{D9524A68-CE7A-4984-899B-0871E58D265D}">
      <dsp:nvSpPr>
        <dsp:cNvPr id="0" name=""/>
        <dsp:cNvSpPr/>
      </dsp:nvSpPr>
      <dsp:spPr>
        <a:xfrm>
          <a:off x="5694148" y="4950167"/>
          <a:ext cx="1092993" cy="6940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981405-8BA7-4F30-8A54-A2F781D7E39A}">
      <dsp:nvSpPr>
        <dsp:cNvPr id="0" name=""/>
        <dsp:cNvSpPr/>
      </dsp:nvSpPr>
      <dsp:spPr>
        <a:xfrm>
          <a:off x="5815591" y="5065539"/>
          <a:ext cx="1092993" cy="69405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rtl="1">
            <a:lnSpc>
              <a:spcPct val="90000"/>
            </a:lnSpc>
            <a:spcBef>
              <a:spcPct val="0"/>
            </a:spcBef>
            <a:spcAft>
              <a:spcPct val="35000"/>
            </a:spcAft>
          </a:pPr>
          <a:r>
            <a:rPr lang="ar-SA" sz="900" kern="1200" dirty="0" smtClean="0">
              <a:solidFill>
                <a:srgbClr val="FF6161"/>
              </a:solidFill>
            </a:rPr>
            <a:t>2-</a:t>
          </a:r>
          <a:r>
            <a:rPr lang="ar-SA" sz="900" kern="1200" dirty="0" smtClean="0"/>
            <a:t>سند رسمي</a:t>
          </a:r>
          <a:endParaRPr lang="ar-SA" sz="900" kern="1200" dirty="0"/>
        </a:p>
      </dsp:txBody>
      <dsp:txXfrm>
        <a:off x="5815591" y="5065539"/>
        <a:ext cx="1092993" cy="694051"/>
      </dsp:txXfrm>
    </dsp:sp>
    <dsp:sp modelId="{7D1F2AAB-DDB0-42FC-8A0D-40E4AFA0FA61}">
      <dsp:nvSpPr>
        <dsp:cNvPr id="0" name=""/>
        <dsp:cNvSpPr/>
      </dsp:nvSpPr>
      <dsp:spPr>
        <a:xfrm>
          <a:off x="7352145" y="4950167"/>
          <a:ext cx="1092993" cy="6940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C9CB73-91B5-491F-A8B1-C3A407F197A1}">
      <dsp:nvSpPr>
        <dsp:cNvPr id="0" name=""/>
        <dsp:cNvSpPr/>
      </dsp:nvSpPr>
      <dsp:spPr>
        <a:xfrm>
          <a:off x="7473589" y="5065539"/>
          <a:ext cx="1092993" cy="69405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rtl="1">
            <a:lnSpc>
              <a:spcPct val="90000"/>
            </a:lnSpc>
            <a:spcBef>
              <a:spcPct val="0"/>
            </a:spcBef>
            <a:spcAft>
              <a:spcPct val="35000"/>
            </a:spcAft>
          </a:pPr>
          <a:r>
            <a:rPr lang="ar-SA" sz="900" kern="1200" dirty="0" smtClean="0">
              <a:solidFill>
                <a:srgbClr val="FF6161"/>
              </a:solidFill>
            </a:rPr>
            <a:t>1-</a:t>
          </a:r>
          <a:r>
            <a:rPr lang="ar-SA" sz="900" kern="1200" dirty="0" smtClean="0"/>
            <a:t>سند عادي</a:t>
          </a:r>
          <a:endParaRPr lang="ar-SA" sz="900" kern="1200" dirty="0"/>
        </a:p>
      </dsp:txBody>
      <dsp:txXfrm>
        <a:off x="7473589" y="5065539"/>
        <a:ext cx="1092993" cy="694051"/>
      </dsp:txXfrm>
    </dsp:sp>
    <dsp:sp modelId="{31F7BFDD-DF35-417B-B671-91715090FF95}">
      <dsp:nvSpPr>
        <dsp:cNvPr id="0" name=""/>
        <dsp:cNvSpPr/>
      </dsp:nvSpPr>
      <dsp:spPr>
        <a:xfrm>
          <a:off x="61440" y="3458634"/>
          <a:ext cx="3617164" cy="30238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198BA5-C298-4309-BBF4-DB2B6C6B104F}">
      <dsp:nvSpPr>
        <dsp:cNvPr id="0" name=""/>
        <dsp:cNvSpPr/>
      </dsp:nvSpPr>
      <dsp:spPr>
        <a:xfrm>
          <a:off x="182883" y="3574005"/>
          <a:ext cx="3617164" cy="302386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rtl="1">
            <a:lnSpc>
              <a:spcPct val="90000"/>
            </a:lnSpc>
            <a:spcBef>
              <a:spcPct val="0"/>
            </a:spcBef>
            <a:spcAft>
              <a:spcPct val="35000"/>
            </a:spcAft>
          </a:pPr>
          <a:r>
            <a:rPr lang="ar-SA" sz="900" kern="1200" dirty="0" smtClean="0"/>
            <a:t>هناك حالات يعفى فيها الدائن من الاعذار :</a:t>
          </a:r>
        </a:p>
        <a:p>
          <a:pPr lvl="0" algn="ctr" defTabSz="400050" rtl="1">
            <a:lnSpc>
              <a:spcPct val="90000"/>
            </a:lnSpc>
            <a:spcBef>
              <a:spcPct val="0"/>
            </a:spcBef>
            <a:spcAft>
              <a:spcPct val="35000"/>
            </a:spcAft>
          </a:pPr>
          <a:r>
            <a:rPr lang="ar-SA" sz="900" kern="1200" dirty="0" smtClean="0"/>
            <a:t>--الشرط الاتفاقي بين الطرفين بالاعفاء من الاعذار .</a:t>
          </a:r>
        </a:p>
        <a:p>
          <a:pPr lvl="0" algn="ctr" defTabSz="400050" rtl="1">
            <a:lnSpc>
              <a:spcPct val="90000"/>
            </a:lnSpc>
            <a:spcBef>
              <a:spcPct val="0"/>
            </a:spcBef>
            <a:spcAft>
              <a:spcPct val="35000"/>
            </a:spcAft>
          </a:pPr>
          <a:r>
            <a:rPr lang="ar-SA" sz="900" kern="1200" dirty="0" smtClean="0"/>
            <a:t>-- الديون الثابتة في تاريخ محدد مث الاوراق التجارية محددة تاريخ الاستحقاق</a:t>
          </a:r>
        </a:p>
        <a:p>
          <a:pPr lvl="0" algn="ctr" defTabSz="400050" rtl="1">
            <a:lnSpc>
              <a:spcPct val="90000"/>
            </a:lnSpc>
            <a:spcBef>
              <a:spcPct val="0"/>
            </a:spcBef>
            <a:spcAft>
              <a:spcPct val="35000"/>
            </a:spcAft>
          </a:pPr>
          <a:r>
            <a:rPr lang="ar-SA" sz="900" kern="1200" dirty="0" smtClean="0"/>
            <a:t>--الاضرار الناجمة عن جرم جزائي كالتعويض عن حادث سيارة .</a:t>
          </a:r>
        </a:p>
        <a:p>
          <a:pPr lvl="0" algn="ctr" defTabSz="400050" rtl="1">
            <a:lnSpc>
              <a:spcPct val="90000"/>
            </a:lnSpc>
            <a:spcBef>
              <a:spcPct val="0"/>
            </a:spcBef>
            <a:spcAft>
              <a:spcPct val="35000"/>
            </a:spcAft>
          </a:pPr>
          <a:r>
            <a:rPr lang="ar-SA" sz="900" kern="1200" dirty="0" smtClean="0"/>
            <a:t>-- اذا نص النظام على الاعفاء مثل مهر الزوجة .</a:t>
          </a:r>
        </a:p>
        <a:p>
          <a:pPr lvl="0" algn="ctr" defTabSz="400050" rtl="1">
            <a:lnSpc>
              <a:spcPct val="90000"/>
            </a:lnSpc>
            <a:spcBef>
              <a:spcPct val="0"/>
            </a:spcBef>
            <a:spcAft>
              <a:spcPct val="35000"/>
            </a:spcAft>
          </a:pPr>
          <a:endParaRPr lang="ar-SA" sz="900" kern="1200" dirty="0" smtClean="0"/>
        </a:p>
        <a:p>
          <a:pPr lvl="0" algn="ctr" defTabSz="400050" rtl="1">
            <a:lnSpc>
              <a:spcPct val="90000"/>
            </a:lnSpc>
            <a:spcBef>
              <a:spcPct val="0"/>
            </a:spcBef>
            <a:spcAft>
              <a:spcPct val="35000"/>
            </a:spcAft>
          </a:pPr>
          <a:r>
            <a:rPr lang="ar-SA" sz="900" kern="1200" dirty="0" smtClean="0"/>
            <a:t>هناك حالات لا يعفى فيها الدائن من الاعذار  فيجب فيها الاعذار :</a:t>
          </a:r>
        </a:p>
        <a:p>
          <a:pPr lvl="0" algn="ctr" defTabSz="400050" rtl="1">
            <a:lnSpc>
              <a:spcPct val="90000"/>
            </a:lnSpc>
            <a:spcBef>
              <a:spcPct val="0"/>
            </a:spcBef>
            <a:spcAft>
              <a:spcPct val="35000"/>
            </a:spcAft>
          </a:pPr>
          <a:r>
            <a:rPr lang="ar-SA" sz="900" kern="1200" dirty="0" smtClean="0"/>
            <a:t>-- سند الدين العادي </a:t>
          </a:r>
        </a:p>
        <a:p>
          <a:pPr lvl="0" algn="ctr" defTabSz="400050" rtl="1">
            <a:lnSpc>
              <a:spcPct val="90000"/>
            </a:lnSpc>
            <a:spcBef>
              <a:spcPct val="0"/>
            </a:spcBef>
            <a:spcAft>
              <a:spcPct val="35000"/>
            </a:spcAft>
          </a:pPr>
          <a:r>
            <a:rPr lang="ar-SA" sz="900" kern="1200" dirty="0" smtClean="0"/>
            <a:t>--حالة عدم وجود تاريخ .</a:t>
          </a:r>
        </a:p>
        <a:p>
          <a:pPr lvl="0" algn="ctr" defTabSz="400050" rtl="1">
            <a:lnSpc>
              <a:spcPct val="90000"/>
            </a:lnSpc>
            <a:spcBef>
              <a:spcPct val="0"/>
            </a:spcBef>
            <a:spcAft>
              <a:spcPct val="35000"/>
            </a:spcAft>
          </a:pPr>
          <a:endParaRPr lang="ar-SA" sz="900" kern="1200" dirty="0" smtClean="0"/>
        </a:p>
        <a:p>
          <a:pPr lvl="0" algn="ctr" defTabSz="400050" rtl="1">
            <a:lnSpc>
              <a:spcPct val="90000"/>
            </a:lnSpc>
            <a:spcBef>
              <a:spcPct val="0"/>
            </a:spcBef>
            <a:spcAft>
              <a:spcPct val="35000"/>
            </a:spcAft>
          </a:pPr>
          <a:endParaRPr lang="ar-SA" sz="900" kern="1200" dirty="0" smtClean="0"/>
        </a:p>
        <a:p>
          <a:pPr lvl="0" algn="ctr" defTabSz="400050" rtl="1">
            <a:lnSpc>
              <a:spcPct val="90000"/>
            </a:lnSpc>
            <a:spcBef>
              <a:spcPct val="0"/>
            </a:spcBef>
            <a:spcAft>
              <a:spcPct val="35000"/>
            </a:spcAft>
          </a:pPr>
          <a:r>
            <a:rPr lang="ar-SA" sz="900" kern="1200" dirty="0" smtClean="0"/>
            <a:t>الحكم بالتعويض يحكم به من تاريخ الاعذار وليس من تاريخ الاستحقاق </a:t>
          </a:r>
        </a:p>
        <a:p>
          <a:pPr lvl="0" algn="ctr" defTabSz="400050" rtl="1">
            <a:lnSpc>
              <a:spcPct val="90000"/>
            </a:lnSpc>
            <a:spcBef>
              <a:spcPct val="0"/>
            </a:spcBef>
            <a:spcAft>
              <a:spcPct val="35000"/>
            </a:spcAft>
          </a:pPr>
          <a:r>
            <a:rPr lang="ar-SA" sz="900" kern="1200" dirty="0" smtClean="0"/>
            <a:t>فان كان تاريخ الاستحقاق ½ وتم توجيه الاعذار في ¼ ، فيحكم بالتعويض من تاريخ ¼ وتعتبر الشهرين من ½ الى ¼ فترة سماح لان الدائن قصر في  توجيه الاعذار </a:t>
          </a:r>
        </a:p>
        <a:p>
          <a:pPr lvl="0" algn="ctr" defTabSz="400050" rtl="1">
            <a:lnSpc>
              <a:spcPct val="90000"/>
            </a:lnSpc>
            <a:spcBef>
              <a:spcPct val="0"/>
            </a:spcBef>
            <a:spcAft>
              <a:spcPct val="35000"/>
            </a:spcAft>
          </a:pPr>
          <a:endParaRPr lang="ar-SA" sz="900" kern="1200" dirty="0" smtClean="0"/>
        </a:p>
        <a:p>
          <a:pPr lvl="0" algn="ctr" defTabSz="400050" rtl="1">
            <a:lnSpc>
              <a:spcPct val="90000"/>
            </a:lnSpc>
            <a:spcBef>
              <a:spcPct val="0"/>
            </a:spcBef>
            <a:spcAft>
              <a:spcPct val="35000"/>
            </a:spcAft>
          </a:pPr>
          <a:endParaRPr lang="ar-SA" sz="900" kern="1200" dirty="0" smtClean="0"/>
        </a:p>
      </dsp:txBody>
      <dsp:txXfrm>
        <a:off x="182883" y="3574005"/>
        <a:ext cx="3617164" cy="302386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B13BDC7-6B94-4909-99F8-D9A878D79E32}">
      <dsp:nvSpPr>
        <dsp:cNvPr id="0" name=""/>
        <dsp:cNvSpPr/>
      </dsp:nvSpPr>
      <dsp:spPr>
        <a:xfrm rot="5400000">
          <a:off x="8286810" y="2351579"/>
          <a:ext cx="1388656" cy="1208131"/>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SA" sz="1900" kern="1200" dirty="0" smtClean="0">
              <a:solidFill>
                <a:srgbClr val="FF6161"/>
              </a:solidFill>
            </a:rPr>
            <a:t>1-</a:t>
          </a:r>
          <a:r>
            <a:rPr lang="ar-SA" sz="1900" kern="1200" dirty="0" smtClean="0"/>
            <a:t>إلتزام بنقل حق عيني</a:t>
          </a:r>
          <a:endParaRPr lang="ar-SA" sz="1900" kern="1200" dirty="0"/>
        </a:p>
      </dsp:txBody>
      <dsp:txXfrm rot="5400000">
        <a:off x="8286810" y="2351579"/>
        <a:ext cx="1388656" cy="1208131"/>
      </dsp:txXfrm>
    </dsp:sp>
    <dsp:sp modelId="{D7AA7290-A05B-43D3-9A08-ABD2A8AE36B6}">
      <dsp:nvSpPr>
        <dsp:cNvPr id="0" name=""/>
        <dsp:cNvSpPr/>
      </dsp:nvSpPr>
      <dsp:spPr>
        <a:xfrm>
          <a:off x="6508087" y="279231"/>
          <a:ext cx="1549741" cy="833194"/>
        </a:xfrm>
        <a:prstGeom prst="rect">
          <a:avLst/>
        </a:prstGeom>
        <a:noFill/>
        <a:ln>
          <a:noFill/>
        </a:ln>
        <a:effectLst/>
      </dsp:spPr>
      <dsp:style>
        <a:lnRef idx="0">
          <a:scrgbClr r="0" g="0" b="0"/>
        </a:lnRef>
        <a:fillRef idx="0">
          <a:scrgbClr r="0" g="0" b="0"/>
        </a:fillRef>
        <a:effectRef idx="0">
          <a:scrgbClr r="0" g="0" b="0"/>
        </a:effectRef>
        <a:fontRef idx="minor"/>
      </dsp:style>
    </dsp:sp>
    <dsp:sp modelId="{47ADDBA8-F01A-4667-AB69-5C2E5ADFF0D6}">
      <dsp:nvSpPr>
        <dsp:cNvPr id="0" name=""/>
        <dsp:cNvSpPr/>
      </dsp:nvSpPr>
      <dsp:spPr>
        <a:xfrm rot="5400000" flipH="1" flipV="1">
          <a:off x="3843389" y="1556393"/>
          <a:ext cx="31605" cy="31604"/>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rtl="1">
            <a:lnSpc>
              <a:spcPct val="90000"/>
            </a:lnSpc>
            <a:spcBef>
              <a:spcPct val="0"/>
            </a:spcBef>
            <a:spcAft>
              <a:spcPct val="35000"/>
            </a:spcAft>
          </a:pPr>
          <a:endParaRPr lang="ar-SA" sz="500" kern="1200"/>
        </a:p>
      </dsp:txBody>
      <dsp:txXfrm rot="5400000" flipH="1" flipV="1">
        <a:off x="3843389" y="1556393"/>
        <a:ext cx="31605" cy="31604"/>
      </dsp:txXfrm>
    </dsp:sp>
    <dsp:sp modelId="{20019785-D781-4C9B-98F5-9A1B4F566B41}">
      <dsp:nvSpPr>
        <dsp:cNvPr id="0" name=""/>
        <dsp:cNvSpPr/>
      </dsp:nvSpPr>
      <dsp:spPr>
        <a:xfrm rot="5400000">
          <a:off x="7136295" y="2333096"/>
          <a:ext cx="1388656" cy="1208131"/>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SA" sz="1900" kern="1200" dirty="0" smtClean="0">
              <a:solidFill>
                <a:srgbClr val="FF6161"/>
              </a:solidFill>
            </a:rPr>
            <a:t>2-</a:t>
          </a:r>
          <a:r>
            <a:rPr lang="ar-SA" sz="1900" kern="1200" dirty="0" smtClean="0"/>
            <a:t>التزام بعمل</a:t>
          </a:r>
          <a:endParaRPr lang="ar-SA" sz="1900" kern="1200" dirty="0"/>
        </a:p>
      </dsp:txBody>
      <dsp:txXfrm rot="5400000">
        <a:off x="7136295" y="2333096"/>
        <a:ext cx="1388656" cy="1208131"/>
      </dsp:txXfrm>
    </dsp:sp>
    <dsp:sp modelId="{5962D7D4-7B15-42C7-BF0C-EC79A563D357}">
      <dsp:nvSpPr>
        <dsp:cNvPr id="0" name=""/>
        <dsp:cNvSpPr/>
      </dsp:nvSpPr>
      <dsp:spPr>
        <a:xfrm>
          <a:off x="3058663" y="1457922"/>
          <a:ext cx="1499749" cy="833194"/>
        </a:xfrm>
        <a:prstGeom prst="rect">
          <a:avLst/>
        </a:prstGeom>
        <a:noFill/>
        <a:ln>
          <a:noFill/>
        </a:ln>
        <a:effectLst/>
      </dsp:spPr>
      <dsp:style>
        <a:lnRef idx="0">
          <a:scrgbClr r="0" g="0" b="0"/>
        </a:lnRef>
        <a:fillRef idx="0">
          <a:scrgbClr r="0" g="0" b="0"/>
        </a:fillRef>
        <a:effectRef idx="0">
          <a:scrgbClr r="0" g="0" b="0"/>
        </a:effectRef>
        <a:fontRef idx="minor"/>
      </dsp:style>
    </dsp:sp>
    <dsp:sp modelId="{7F970541-F0A9-4AA6-916D-AE4E3EB52297}">
      <dsp:nvSpPr>
        <dsp:cNvPr id="0" name=""/>
        <dsp:cNvSpPr/>
      </dsp:nvSpPr>
      <dsp:spPr>
        <a:xfrm rot="16200000" flipH="1">
          <a:off x="6501449" y="1858717"/>
          <a:ext cx="31605" cy="31604"/>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rtl="1">
            <a:lnSpc>
              <a:spcPct val="90000"/>
            </a:lnSpc>
            <a:spcBef>
              <a:spcPct val="0"/>
            </a:spcBef>
            <a:spcAft>
              <a:spcPct val="35000"/>
            </a:spcAft>
          </a:pPr>
          <a:endParaRPr lang="ar-SA" sz="500" kern="1200"/>
        </a:p>
      </dsp:txBody>
      <dsp:txXfrm rot="16200000" flipH="1">
        <a:off x="6501449" y="1858717"/>
        <a:ext cx="31605" cy="31604"/>
      </dsp:txXfrm>
    </dsp:sp>
    <dsp:sp modelId="{34885342-9406-480A-B966-A5EAE086117D}">
      <dsp:nvSpPr>
        <dsp:cNvPr id="0" name=""/>
        <dsp:cNvSpPr/>
      </dsp:nvSpPr>
      <dsp:spPr>
        <a:xfrm rot="5400000">
          <a:off x="6011113" y="2339956"/>
          <a:ext cx="1388656" cy="1208131"/>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SA" sz="1900" kern="1200" dirty="0" smtClean="0">
              <a:solidFill>
                <a:srgbClr val="FF6161"/>
              </a:solidFill>
            </a:rPr>
            <a:t>3-</a:t>
          </a:r>
          <a:r>
            <a:rPr lang="ar-SA" sz="1900" kern="1200" dirty="0" smtClean="0"/>
            <a:t>التزام بامتناع عن عمل</a:t>
          </a:r>
          <a:endParaRPr lang="ar-SA" sz="1900" kern="1200" dirty="0"/>
        </a:p>
      </dsp:txBody>
      <dsp:txXfrm rot="5400000">
        <a:off x="6011113" y="2339956"/>
        <a:ext cx="1388656" cy="1208131"/>
      </dsp:txXfrm>
    </dsp:sp>
    <dsp:sp modelId="{23568E0F-1E5F-458B-82B6-098A07EDC36C}">
      <dsp:nvSpPr>
        <dsp:cNvPr id="0" name=""/>
        <dsp:cNvSpPr/>
      </dsp:nvSpPr>
      <dsp:spPr>
        <a:xfrm>
          <a:off x="6508087" y="2636614"/>
          <a:ext cx="1549741" cy="833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endParaRPr lang="ar-SA" sz="1900" kern="1200" dirty="0"/>
        </a:p>
      </dsp:txBody>
      <dsp:txXfrm>
        <a:off x="6508087" y="2636614"/>
        <a:ext cx="1549741" cy="833194"/>
      </dsp:txXfrm>
    </dsp:sp>
    <dsp:sp modelId="{4D683223-9FDE-4E00-BAB9-501740A1FDD9}">
      <dsp:nvSpPr>
        <dsp:cNvPr id="0" name=""/>
        <dsp:cNvSpPr/>
      </dsp:nvSpPr>
      <dsp:spPr>
        <a:xfrm rot="5400000" flipH="1" flipV="1">
          <a:off x="3869161" y="3003998"/>
          <a:ext cx="51269" cy="31604"/>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rtl="1">
            <a:lnSpc>
              <a:spcPct val="90000"/>
            </a:lnSpc>
            <a:spcBef>
              <a:spcPct val="0"/>
            </a:spcBef>
            <a:spcAft>
              <a:spcPct val="35000"/>
            </a:spcAft>
          </a:pPr>
          <a:endParaRPr lang="ar-SA" sz="500" kern="1200"/>
        </a:p>
      </dsp:txBody>
      <dsp:txXfrm rot="5400000" flipH="1" flipV="1">
        <a:off x="3869161" y="3003998"/>
        <a:ext cx="51269" cy="3160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66B1DBC9-4A3A-4FFB-89D4-EBB568BC02F8}" type="datetimeFigureOut">
              <a:rPr lang="ar-SA" smtClean="0"/>
              <a:pPr/>
              <a:t>11/01/1438</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A114782F-D481-468E-956F-BAE5AC0C65D7}" type="slidenum">
              <a:rPr lang="ar-SA" smtClean="0"/>
              <a:pPr/>
              <a:t>‹#›</a:t>
            </a:fld>
            <a:endParaRPr lang="ar-SA"/>
          </a:p>
        </p:txBody>
      </p:sp>
    </p:spTree>
    <p:extLst>
      <p:ext uri="{BB962C8B-B14F-4D97-AF65-F5344CB8AC3E}">
        <p14:creationId xmlns:p14="http://schemas.microsoft.com/office/powerpoint/2010/main" xmlns="" val="291823562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A114782F-D481-468E-956F-BAE5AC0C65D7}" type="slidenum">
              <a:rPr lang="ar-SA" smtClean="0"/>
              <a:pPr/>
              <a:t>20</a:t>
            </a:fld>
            <a:endParaRPr lang="ar-SA"/>
          </a:p>
        </p:txBody>
      </p:sp>
    </p:spTree>
    <p:extLst>
      <p:ext uri="{BB962C8B-B14F-4D97-AF65-F5344CB8AC3E}">
        <p14:creationId xmlns:p14="http://schemas.microsoft.com/office/powerpoint/2010/main" xmlns="" val="571931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D58A489E-E659-45D7-BE97-30CE0D9C1405}" type="datetimeFigureOut">
              <a:rPr lang="ar-SA" smtClean="0"/>
              <a:pPr/>
              <a:t>11/01/1438</a:t>
            </a:fld>
            <a:endParaRPr lang="ar-SA"/>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ar-SA"/>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08DFEE41-C3F4-4044-B5AA-14607D1D943C}" type="slidenum">
              <a:rPr lang="ar-SA" smtClean="0"/>
              <a:pPr/>
              <a:t>‹#›</a:t>
            </a:fld>
            <a:endParaRPr lang="ar-SA"/>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xmlns="" val="1428788204"/>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extLst mod="1">
    <p:ext uri="{DCECCB84-F9BA-43D5-87BE-67443E8EF086}">
      <p15:sldGuideLst xmlns:p15="http://schemas.microsoft.com/office/powerpoint/2012/main" xmlns="">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8A489E-E659-45D7-BE97-30CE0D9C1405}" type="datetimeFigureOut">
              <a:rPr lang="ar-SA" smtClean="0"/>
              <a:pPr/>
              <a:t>11/01/1438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8DFEE41-C3F4-4044-B5AA-14607D1D943C}" type="slidenum">
              <a:rPr lang="ar-SA" smtClean="0"/>
              <a:pPr/>
              <a:t>‹#›</a:t>
            </a:fld>
            <a:endParaRPr lang="ar-SA"/>
          </a:p>
        </p:txBody>
      </p:sp>
    </p:spTree>
    <p:extLst>
      <p:ext uri="{BB962C8B-B14F-4D97-AF65-F5344CB8AC3E}">
        <p14:creationId xmlns:p14="http://schemas.microsoft.com/office/powerpoint/2010/main" xmlns="" val="4283413625"/>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4" name="Footer Placeholder 3"/>
          <p:cNvSpPr>
            <a:spLocks noGrp="1"/>
          </p:cNvSpPr>
          <p:nvPr>
            <p:ph type="ftr" sz="quarter" idx="11"/>
          </p:nvPr>
        </p:nvSpPr>
        <p:spPr/>
        <p:txBody>
          <a:bodyPr/>
          <a:lstStyle/>
          <a:p>
            <a:endParaRPr lang="ar-SA">
              <a:solidFill>
                <a:prstClr val="black">
                  <a:tint val="75000"/>
                </a:prstClr>
              </a:solidFill>
            </a:endParaRPr>
          </a:p>
        </p:txBody>
      </p:sp>
      <p:sp>
        <p:nvSpPr>
          <p:cNvPr id="5" name="Slide Number Placeholder 4"/>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25308019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3" name="Footer Placeholder 2"/>
          <p:cNvSpPr>
            <a:spLocks noGrp="1"/>
          </p:cNvSpPr>
          <p:nvPr>
            <p:ph type="ftr" sz="quarter" idx="11"/>
          </p:nvPr>
        </p:nvSpPr>
        <p:spPr/>
        <p:txBody>
          <a:bodyPr/>
          <a:lstStyle/>
          <a:p>
            <a:endParaRPr lang="ar-SA">
              <a:solidFill>
                <a:prstClr val="black">
                  <a:tint val="75000"/>
                </a:prstClr>
              </a:solidFill>
            </a:endParaRPr>
          </a:p>
        </p:txBody>
      </p:sp>
      <p:sp>
        <p:nvSpPr>
          <p:cNvPr id="4" name="Slide Number Placeholder 3"/>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77030975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47191955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89503279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43569187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4056436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D58A489E-E659-45D7-BE97-30CE0D9C1405}" type="datetimeFigureOut">
              <a:rPr lang="ar-SA" smtClean="0"/>
              <a:pPr/>
              <a:t>11/01/1438</a:t>
            </a:fld>
            <a:endParaRPr lang="ar-SA"/>
          </a:p>
        </p:txBody>
      </p:sp>
      <p:sp>
        <p:nvSpPr>
          <p:cNvPr id="5" name="Footer Placeholder 4"/>
          <p:cNvSpPr>
            <a:spLocks noGrp="1"/>
          </p:cNvSpPr>
          <p:nvPr>
            <p:ph type="ftr" sz="quarter" idx="11"/>
          </p:nvPr>
        </p:nvSpPr>
        <p:spPr>
          <a:xfrm>
            <a:off x="2933699" y="6296615"/>
            <a:ext cx="5959577" cy="365125"/>
          </a:xfrm>
        </p:spPr>
        <p:txBody>
          <a:bodyPr/>
          <a:lstStyle/>
          <a:p>
            <a:endParaRPr lang="ar-SA"/>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08DFEE41-C3F4-4044-B5AA-14607D1D943C}" type="slidenum">
              <a:rPr lang="ar-SA" smtClean="0"/>
              <a:pPr/>
              <a:t>‹#›</a:t>
            </a:fld>
            <a:endParaRPr lang="ar-SA"/>
          </a:p>
        </p:txBody>
      </p:sp>
      <p:cxnSp>
        <p:nvCxnSpPr>
          <p:cNvPr id="7" name="Straight Connector 6"/>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50865756"/>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S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9120F227-6E5F-44B1-85F3-0E403B015D30}"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C6B33DB8-E1DB-4D55-AAAD-8B1DBBF62F2E}"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4083719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120F227-6E5F-44B1-85F3-0E403B015D30}"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C6B33DB8-E1DB-4D55-AAAD-8B1DBBF62F2E}"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5244526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S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20F227-6E5F-44B1-85F3-0E403B015D30}"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C6B33DB8-E1DB-4D55-AAAD-8B1DBBF62F2E}"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949985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9120F227-6E5F-44B1-85F3-0E403B015D30}" type="datetimeFigureOut">
              <a:rPr lang="ar-SA" smtClean="0">
                <a:solidFill>
                  <a:prstClr val="black">
                    <a:tint val="75000"/>
                  </a:prstClr>
                </a:solidFill>
              </a:rPr>
              <a:pPr/>
              <a:t>11/01/1438</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C6B33DB8-E1DB-4D55-AAAD-8B1DBBF62F2E}"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635135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S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9120F227-6E5F-44B1-85F3-0E403B015D30}" type="datetimeFigureOut">
              <a:rPr lang="ar-SA" smtClean="0">
                <a:solidFill>
                  <a:prstClr val="black">
                    <a:tint val="75000"/>
                  </a:prstClr>
                </a:solidFill>
              </a:rPr>
              <a:pPr/>
              <a:t>11/01/1438</a:t>
            </a:fld>
            <a:endParaRPr lang="ar-SA">
              <a:solidFill>
                <a:prstClr val="black">
                  <a:tint val="75000"/>
                </a:prstClr>
              </a:solidFill>
            </a:endParaRPr>
          </a:p>
        </p:txBody>
      </p:sp>
      <p:sp>
        <p:nvSpPr>
          <p:cNvPr id="8" name="Footer Placeholder 7"/>
          <p:cNvSpPr>
            <a:spLocks noGrp="1"/>
          </p:cNvSpPr>
          <p:nvPr>
            <p:ph type="ftr" sz="quarter" idx="11"/>
          </p:nvPr>
        </p:nvSpPr>
        <p:spPr/>
        <p:txBody>
          <a:bodyPr/>
          <a:lstStyle/>
          <a:p>
            <a:endParaRPr lang="ar-SA">
              <a:solidFill>
                <a:prstClr val="black">
                  <a:tint val="75000"/>
                </a:prstClr>
              </a:solidFill>
            </a:endParaRPr>
          </a:p>
        </p:txBody>
      </p:sp>
      <p:sp>
        <p:nvSpPr>
          <p:cNvPr id="9" name="Slide Number Placeholder 8"/>
          <p:cNvSpPr>
            <a:spLocks noGrp="1"/>
          </p:cNvSpPr>
          <p:nvPr>
            <p:ph type="sldNum" sz="quarter" idx="12"/>
          </p:nvPr>
        </p:nvSpPr>
        <p:spPr/>
        <p:txBody>
          <a:bodyPr/>
          <a:lstStyle/>
          <a:p>
            <a:fld id="{C6B33DB8-E1DB-4D55-AAAD-8B1DBBF62F2E}"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3129305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9120F227-6E5F-44B1-85F3-0E403B015D30}" type="datetimeFigureOut">
              <a:rPr lang="ar-SA" smtClean="0">
                <a:solidFill>
                  <a:prstClr val="black">
                    <a:tint val="75000"/>
                  </a:prstClr>
                </a:solidFill>
              </a:rPr>
              <a:pPr/>
              <a:t>11/01/1438</a:t>
            </a:fld>
            <a:endParaRPr lang="ar-SA">
              <a:solidFill>
                <a:prstClr val="black">
                  <a:tint val="75000"/>
                </a:prstClr>
              </a:solidFill>
            </a:endParaRPr>
          </a:p>
        </p:txBody>
      </p:sp>
      <p:sp>
        <p:nvSpPr>
          <p:cNvPr id="4" name="Footer Placeholder 3"/>
          <p:cNvSpPr>
            <a:spLocks noGrp="1"/>
          </p:cNvSpPr>
          <p:nvPr>
            <p:ph type="ftr" sz="quarter" idx="11"/>
          </p:nvPr>
        </p:nvSpPr>
        <p:spPr/>
        <p:txBody>
          <a:bodyPr/>
          <a:lstStyle/>
          <a:p>
            <a:endParaRPr lang="ar-SA">
              <a:solidFill>
                <a:prstClr val="black">
                  <a:tint val="75000"/>
                </a:prstClr>
              </a:solidFill>
            </a:endParaRPr>
          </a:p>
        </p:txBody>
      </p:sp>
      <p:sp>
        <p:nvSpPr>
          <p:cNvPr id="5" name="Slide Number Placeholder 4"/>
          <p:cNvSpPr>
            <a:spLocks noGrp="1"/>
          </p:cNvSpPr>
          <p:nvPr>
            <p:ph type="sldNum" sz="quarter" idx="12"/>
          </p:nvPr>
        </p:nvSpPr>
        <p:spPr/>
        <p:txBody>
          <a:bodyPr/>
          <a:lstStyle/>
          <a:p>
            <a:fld id="{C6B33DB8-E1DB-4D55-AAAD-8B1DBBF62F2E}"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7512514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20F227-6E5F-44B1-85F3-0E403B015D30}" type="datetimeFigureOut">
              <a:rPr lang="ar-SA" smtClean="0">
                <a:solidFill>
                  <a:prstClr val="black">
                    <a:tint val="75000"/>
                  </a:prstClr>
                </a:solidFill>
              </a:rPr>
              <a:pPr/>
              <a:t>11/01/1438</a:t>
            </a:fld>
            <a:endParaRPr lang="ar-SA">
              <a:solidFill>
                <a:prstClr val="black">
                  <a:tint val="75000"/>
                </a:prstClr>
              </a:solidFill>
            </a:endParaRPr>
          </a:p>
        </p:txBody>
      </p:sp>
      <p:sp>
        <p:nvSpPr>
          <p:cNvPr id="3" name="Footer Placeholder 2"/>
          <p:cNvSpPr>
            <a:spLocks noGrp="1"/>
          </p:cNvSpPr>
          <p:nvPr>
            <p:ph type="ftr" sz="quarter" idx="11"/>
          </p:nvPr>
        </p:nvSpPr>
        <p:spPr/>
        <p:txBody>
          <a:bodyPr/>
          <a:lstStyle/>
          <a:p>
            <a:endParaRPr lang="ar-SA">
              <a:solidFill>
                <a:prstClr val="black">
                  <a:tint val="75000"/>
                </a:prstClr>
              </a:solidFill>
            </a:endParaRPr>
          </a:p>
        </p:txBody>
      </p:sp>
      <p:sp>
        <p:nvSpPr>
          <p:cNvPr id="4" name="Slide Number Placeholder 3"/>
          <p:cNvSpPr>
            <a:spLocks noGrp="1"/>
          </p:cNvSpPr>
          <p:nvPr>
            <p:ph type="sldNum" sz="quarter" idx="12"/>
          </p:nvPr>
        </p:nvSpPr>
        <p:spPr/>
        <p:txBody>
          <a:bodyPr/>
          <a:lstStyle/>
          <a:p>
            <a:fld id="{C6B33DB8-E1DB-4D55-AAAD-8B1DBBF62F2E}"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9901259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20F227-6E5F-44B1-85F3-0E403B015D30}" type="datetimeFigureOut">
              <a:rPr lang="ar-SA" smtClean="0">
                <a:solidFill>
                  <a:prstClr val="black">
                    <a:tint val="75000"/>
                  </a:prstClr>
                </a:solidFill>
              </a:rPr>
              <a:pPr/>
              <a:t>11/01/1438</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C6B33DB8-E1DB-4D55-AAAD-8B1DBBF62F2E}"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928005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8A489E-E659-45D7-BE97-30CE0D9C1405}" type="datetimeFigureOut">
              <a:rPr lang="ar-SA" smtClean="0"/>
              <a:pPr/>
              <a:t>11/01/1438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8DFEE41-C3F4-4044-B5AA-14607D1D943C}" type="slidenum">
              <a:rPr lang="ar-SA" smtClean="0"/>
              <a:pPr/>
              <a:t>‹#›</a:t>
            </a:fld>
            <a:endParaRPr lang="ar-SA"/>
          </a:p>
        </p:txBody>
      </p:sp>
    </p:spTree>
    <p:extLst>
      <p:ext uri="{BB962C8B-B14F-4D97-AF65-F5344CB8AC3E}">
        <p14:creationId xmlns:p14="http://schemas.microsoft.com/office/powerpoint/2010/main" xmlns="" val="1273357284"/>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20F227-6E5F-44B1-85F3-0E403B015D30}" type="datetimeFigureOut">
              <a:rPr lang="ar-SA" smtClean="0">
                <a:solidFill>
                  <a:prstClr val="black">
                    <a:tint val="75000"/>
                  </a:prstClr>
                </a:solidFill>
              </a:rPr>
              <a:pPr/>
              <a:t>11/01/1438</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C6B33DB8-E1DB-4D55-AAAD-8B1DBBF62F2E}"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3006324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120F227-6E5F-44B1-85F3-0E403B015D30}"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C6B33DB8-E1DB-4D55-AAAD-8B1DBBF62F2E}"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41347385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120F227-6E5F-44B1-85F3-0E403B015D30}"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C6B33DB8-E1DB-4D55-AAAD-8B1DBBF62F2E}"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0853414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S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9120F227-6E5F-44B1-85F3-0E403B015D30}"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C6B33DB8-E1DB-4D55-AAAD-8B1DBBF62F2E}"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41503690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120F227-6E5F-44B1-85F3-0E403B015D30}"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C6B33DB8-E1DB-4D55-AAAD-8B1DBBF62F2E}"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5555194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S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20F227-6E5F-44B1-85F3-0E403B015D30}"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C6B33DB8-E1DB-4D55-AAAD-8B1DBBF62F2E}"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4062159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9120F227-6E5F-44B1-85F3-0E403B015D30}" type="datetimeFigureOut">
              <a:rPr lang="ar-SA" smtClean="0">
                <a:solidFill>
                  <a:prstClr val="black">
                    <a:tint val="75000"/>
                  </a:prstClr>
                </a:solidFill>
              </a:rPr>
              <a:pPr/>
              <a:t>11/01/1438</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C6B33DB8-E1DB-4D55-AAAD-8B1DBBF62F2E}"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8972134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S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9120F227-6E5F-44B1-85F3-0E403B015D30}" type="datetimeFigureOut">
              <a:rPr lang="ar-SA" smtClean="0">
                <a:solidFill>
                  <a:prstClr val="black">
                    <a:tint val="75000"/>
                  </a:prstClr>
                </a:solidFill>
              </a:rPr>
              <a:pPr/>
              <a:t>11/01/1438</a:t>
            </a:fld>
            <a:endParaRPr lang="ar-SA">
              <a:solidFill>
                <a:prstClr val="black">
                  <a:tint val="75000"/>
                </a:prstClr>
              </a:solidFill>
            </a:endParaRPr>
          </a:p>
        </p:txBody>
      </p:sp>
      <p:sp>
        <p:nvSpPr>
          <p:cNvPr id="8" name="Footer Placeholder 7"/>
          <p:cNvSpPr>
            <a:spLocks noGrp="1"/>
          </p:cNvSpPr>
          <p:nvPr>
            <p:ph type="ftr" sz="quarter" idx="11"/>
          </p:nvPr>
        </p:nvSpPr>
        <p:spPr/>
        <p:txBody>
          <a:bodyPr/>
          <a:lstStyle/>
          <a:p>
            <a:endParaRPr lang="ar-SA">
              <a:solidFill>
                <a:prstClr val="black">
                  <a:tint val="75000"/>
                </a:prstClr>
              </a:solidFill>
            </a:endParaRPr>
          </a:p>
        </p:txBody>
      </p:sp>
      <p:sp>
        <p:nvSpPr>
          <p:cNvPr id="9" name="Slide Number Placeholder 8"/>
          <p:cNvSpPr>
            <a:spLocks noGrp="1"/>
          </p:cNvSpPr>
          <p:nvPr>
            <p:ph type="sldNum" sz="quarter" idx="12"/>
          </p:nvPr>
        </p:nvSpPr>
        <p:spPr/>
        <p:txBody>
          <a:bodyPr/>
          <a:lstStyle/>
          <a:p>
            <a:fld id="{C6B33DB8-E1DB-4D55-AAAD-8B1DBBF62F2E}"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4254470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9120F227-6E5F-44B1-85F3-0E403B015D30}" type="datetimeFigureOut">
              <a:rPr lang="ar-SA" smtClean="0">
                <a:solidFill>
                  <a:prstClr val="black">
                    <a:tint val="75000"/>
                  </a:prstClr>
                </a:solidFill>
              </a:rPr>
              <a:pPr/>
              <a:t>11/01/1438</a:t>
            </a:fld>
            <a:endParaRPr lang="ar-SA">
              <a:solidFill>
                <a:prstClr val="black">
                  <a:tint val="75000"/>
                </a:prstClr>
              </a:solidFill>
            </a:endParaRPr>
          </a:p>
        </p:txBody>
      </p:sp>
      <p:sp>
        <p:nvSpPr>
          <p:cNvPr id="4" name="Footer Placeholder 3"/>
          <p:cNvSpPr>
            <a:spLocks noGrp="1"/>
          </p:cNvSpPr>
          <p:nvPr>
            <p:ph type="ftr" sz="quarter" idx="11"/>
          </p:nvPr>
        </p:nvSpPr>
        <p:spPr/>
        <p:txBody>
          <a:bodyPr/>
          <a:lstStyle/>
          <a:p>
            <a:endParaRPr lang="ar-SA">
              <a:solidFill>
                <a:prstClr val="black">
                  <a:tint val="75000"/>
                </a:prstClr>
              </a:solidFill>
            </a:endParaRPr>
          </a:p>
        </p:txBody>
      </p:sp>
      <p:sp>
        <p:nvSpPr>
          <p:cNvPr id="5" name="Slide Number Placeholder 4"/>
          <p:cNvSpPr>
            <a:spLocks noGrp="1"/>
          </p:cNvSpPr>
          <p:nvPr>
            <p:ph type="sldNum" sz="quarter" idx="12"/>
          </p:nvPr>
        </p:nvSpPr>
        <p:spPr/>
        <p:txBody>
          <a:bodyPr/>
          <a:lstStyle/>
          <a:p>
            <a:fld id="{C6B33DB8-E1DB-4D55-AAAD-8B1DBBF62F2E}"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6284401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20F227-6E5F-44B1-85F3-0E403B015D30}" type="datetimeFigureOut">
              <a:rPr lang="ar-SA" smtClean="0">
                <a:solidFill>
                  <a:prstClr val="black">
                    <a:tint val="75000"/>
                  </a:prstClr>
                </a:solidFill>
              </a:rPr>
              <a:pPr/>
              <a:t>11/01/1438</a:t>
            </a:fld>
            <a:endParaRPr lang="ar-SA">
              <a:solidFill>
                <a:prstClr val="black">
                  <a:tint val="75000"/>
                </a:prstClr>
              </a:solidFill>
            </a:endParaRPr>
          </a:p>
        </p:txBody>
      </p:sp>
      <p:sp>
        <p:nvSpPr>
          <p:cNvPr id="3" name="Footer Placeholder 2"/>
          <p:cNvSpPr>
            <a:spLocks noGrp="1"/>
          </p:cNvSpPr>
          <p:nvPr>
            <p:ph type="ftr" sz="quarter" idx="11"/>
          </p:nvPr>
        </p:nvSpPr>
        <p:spPr/>
        <p:txBody>
          <a:bodyPr/>
          <a:lstStyle/>
          <a:p>
            <a:endParaRPr lang="ar-SA">
              <a:solidFill>
                <a:prstClr val="black">
                  <a:tint val="75000"/>
                </a:prstClr>
              </a:solidFill>
            </a:endParaRPr>
          </a:p>
        </p:txBody>
      </p:sp>
      <p:sp>
        <p:nvSpPr>
          <p:cNvPr id="4" name="Slide Number Placeholder 3"/>
          <p:cNvSpPr>
            <a:spLocks noGrp="1"/>
          </p:cNvSpPr>
          <p:nvPr>
            <p:ph type="sldNum" sz="quarter" idx="12"/>
          </p:nvPr>
        </p:nvSpPr>
        <p:spPr/>
        <p:txBody>
          <a:bodyPr/>
          <a:lstStyle/>
          <a:p>
            <a:fld id="{C6B33DB8-E1DB-4D55-AAAD-8B1DBBF62F2E}"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501799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0" name="Freeform 5"/>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D58A489E-E659-45D7-BE97-30CE0D9C1405}" type="datetimeFigureOut">
              <a:rPr lang="ar-SA" smtClean="0"/>
              <a:pPr/>
              <a:t>11/01/1438</a:t>
            </a:fld>
            <a:endParaRPr lang="ar-SA"/>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ar-SA"/>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08DFEE41-C3F4-4044-B5AA-14607D1D943C}" type="slidenum">
              <a:rPr lang="ar-SA" smtClean="0"/>
              <a:pPr/>
              <a:t>‹#›</a:t>
            </a:fld>
            <a:endParaRPr lang="ar-SA"/>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xmlns="" val="1159271138"/>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20F227-6E5F-44B1-85F3-0E403B015D30}" type="datetimeFigureOut">
              <a:rPr lang="ar-SA" smtClean="0">
                <a:solidFill>
                  <a:prstClr val="black">
                    <a:tint val="75000"/>
                  </a:prstClr>
                </a:solidFill>
              </a:rPr>
              <a:pPr/>
              <a:t>11/01/1438</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C6B33DB8-E1DB-4D55-AAAD-8B1DBBF62F2E}"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8047424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20F227-6E5F-44B1-85F3-0E403B015D30}" type="datetimeFigureOut">
              <a:rPr lang="ar-SA" smtClean="0">
                <a:solidFill>
                  <a:prstClr val="black">
                    <a:tint val="75000"/>
                  </a:prstClr>
                </a:solidFill>
              </a:rPr>
              <a:pPr/>
              <a:t>11/01/1438</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C6B33DB8-E1DB-4D55-AAAD-8B1DBBF62F2E}"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0873688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120F227-6E5F-44B1-85F3-0E403B015D30}"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C6B33DB8-E1DB-4D55-AAAD-8B1DBBF62F2E}"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7273195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120F227-6E5F-44B1-85F3-0E403B015D30}"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C6B33DB8-E1DB-4D55-AAAD-8B1DBBF62F2E}"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77915257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white">
                    <a:tint val="75000"/>
                  </a:prstClr>
                </a:solidFill>
              </a:rPr>
              <a:pPr/>
              <a:t>10/12/2016</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xmlns="" val="1678524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white">
                    <a:tint val="75000"/>
                  </a:prstClr>
                </a:solidFill>
              </a:rPr>
              <a:pPr/>
              <a:t>10/12/2016</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xmlns="" val="42819882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white">
                    <a:tint val="75000"/>
                  </a:prstClr>
                </a:solidFill>
              </a:rPr>
              <a:pPr/>
              <a:t>10/12/2016</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xmlns="" val="28137881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white">
                    <a:tint val="75000"/>
                  </a:prstClr>
                </a:solidFill>
              </a:rPr>
              <a:pPr/>
              <a:t>10/12/2016</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xmlns="" val="284084447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solidFill>
                  <a:prstClr val="white">
                    <a:tint val="75000"/>
                  </a:prstClr>
                </a:solidFill>
              </a:rPr>
              <a:pPr/>
              <a:t>10/12/2016</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6D22F896-40B5-4ADD-8801-0D06FADFA09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xmlns="" val="23042740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solidFill>
                  <a:prstClr val="white">
                    <a:tint val="75000"/>
                  </a:prstClr>
                </a:solidFill>
              </a:rPr>
              <a:pPr/>
              <a:t>10/12/2016</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xmlns="" val="1648972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8A489E-E659-45D7-BE97-30CE0D9C1405}" type="datetimeFigureOut">
              <a:rPr lang="ar-SA" smtClean="0"/>
              <a:pPr/>
              <a:t>11/01/1438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8DFEE41-C3F4-4044-B5AA-14607D1D943C}" type="slidenum">
              <a:rPr lang="ar-SA" smtClean="0"/>
              <a:pPr/>
              <a:t>‹#›</a:t>
            </a:fld>
            <a:endParaRPr lang="ar-SA"/>
          </a:p>
        </p:txBody>
      </p:sp>
    </p:spTree>
    <p:extLst>
      <p:ext uri="{BB962C8B-B14F-4D97-AF65-F5344CB8AC3E}">
        <p14:creationId xmlns:p14="http://schemas.microsoft.com/office/powerpoint/2010/main" xmlns="" val="1866999701"/>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solidFill>
                  <a:prstClr val="white">
                    <a:tint val="75000"/>
                  </a:prstClr>
                </a:solidFill>
              </a:rPr>
              <a:pPr/>
              <a:t>10/12/2016</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xmlns="" val="135766527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white">
                    <a:tint val="75000"/>
                  </a:prstClr>
                </a:solidFill>
              </a:rPr>
              <a:pPr/>
              <a:t>10/12/2016</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xmlns="" val="6592046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white">
                    <a:tint val="75000"/>
                  </a:prstClr>
                </a:solidFill>
              </a:rPr>
              <a:pPr/>
              <a:t>10/12/2016</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xmlns="" val="12957725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white">
                    <a:tint val="75000"/>
                  </a:prstClr>
                </a:solidFill>
              </a:rPr>
              <a:pPr/>
              <a:t>10/12/2016</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xmlns="" val="330997758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white">
                    <a:tint val="75000"/>
                  </a:prstClr>
                </a:solidFill>
              </a:rPr>
              <a:pPr/>
              <a:t>10/12/2016</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xmlns="" val="52132342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white">
                    <a:tint val="75000"/>
                  </a:prstClr>
                </a:solidFill>
              </a:rPr>
              <a:pPr/>
              <a:t>10/12/2016</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white">
                    <a:tint val="75000"/>
                  </a:prstClr>
                </a:solidFill>
              </a:rPr>
              <a:pPr/>
              <a:t>‹#›</a:t>
            </a:fld>
            <a:endParaRPr lang="en-US" dirty="0">
              <a:solidFill>
                <a:prstClr val="white">
                  <a:tint val="75000"/>
                </a:prstClr>
              </a:solidFill>
            </a:endParaRPr>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l" defTabSz="457200" rtl="0"/>
            <a:r>
              <a:rPr lang="en-US" sz="8000" dirty="0">
                <a:solidFill>
                  <a:prstClr val="white"/>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defTabSz="457200" rtl="0"/>
            <a:r>
              <a:rPr lang="en-US" sz="8000" dirty="0">
                <a:solidFill>
                  <a:prstClr val="white"/>
                </a:solidFill>
                <a:effectLst/>
              </a:rPr>
              <a:t>”</a:t>
            </a:r>
          </a:p>
        </p:txBody>
      </p:sp>
    </p:spTree>
    <p:extLst>
      <p:ext uri="{BB962C8B-B14F-4D97-AF65-F5344CB8AC3E}">
        <p14:creationId xmlns:p14="http://schemas.microsoft.com/office/powerpoint/2010/main" xmlns="" val="282473887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white">
                    <a:tint val="75000"/>
                  </a:prstClr>
                </a:solidFill>
              </a:rPr>
              <a:pPr/>
              <a:t>10/12/2016</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xmlns="" val="399087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solidFill>
                  <a:prstClr val="white">
                    <a:tint val="75000"/>
                  </a:prstClr>
                </a:solidFill>
              </a:rPr>
              <a:pPr/>
              <a:t>10/12/2016</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xmlns="" val="300886936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solidFill>
                  <a:prstClr val="white">
                    <a:tint val="75000"/>
                  </a:prstClr>
                </a:solidFill>
              </a:rPr>
              <a:pPr/>
              <a:t>10/12/2016</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xmlns="" val="35448008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white">
                    <a:tint val="75000"/>
                  </a:prstClr>
                </a:solidFill>
              </a:rPr>
              <a:pPr/>
              <a:t>10/12/2016</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xmlns="" val="2295942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8A489E-E659-45D7-BE97-30CE0D9C1405}" type="datetimeFigureOut">
              <a:rPr lang="ar-SA" smtClean="0"/>
              <a:pPr/>
              <a:t>11/01/1438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8DFEE41-C3F4-4044-B5AA-14607D1D943C}" type="slidenum">
              <a:rPr lang="ar-SA" smtClean="0"/>
              <a:pPr/>
              <a:t>‹#›</a:t>
            </a:fld>
            <a:endParaRPr lang="ar-SA"/>
          </a:p>
        </p:txBody>
      </p:sp>
    </p:spTree>
    <p:extLst>
      <p:ext uri="{BB962C8B-B14F-4D97-AF65-F5344CB8AC3E}">
        <p14:creationId xmlns:p14="http://schemas.microsoft.com/office/powerpoint/2010/main" xmlns="" val="1184198595"/>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white">
                    <a:tint val="75000"/>
                  </a:prstClr>
                </a:solidFill>
              </a:rPr>
              <a:pPr/>
              <a:t>10/12/2016</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xmlns="" val="37168491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BB5F467D-5AB6-490F-9080-CEFD3191164B}"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3692ADC0-2D94-43AE-B577-0DC1F219E56C}"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39777856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BB5F467D-5AB6-490F-9080-CEFD3191164B}"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3692ADC0-2D94-43AE-B577-0DC1F219E56C}"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7564610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5F467D-5AB6-490F-9080-CEFD3191164B}"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3692ADC0-2D94-43AE-B577-0DC1F219E56C}"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23017783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BB5F467D-5AB6-490F-9080-CEFD3191164B}" type="datetimeFigureOut">
              <a:rPr lang="ar-SA" smtClean="0">
                <a:solidFill>
                  <a:prstClr val="black">
                    <a:tint val="75000"/>
                  </a:prstClr>
                </a:solidFill>
              </a:rPr>
              <a:pPr/>
              <a:t>11/01/1438</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3692ADC0-2D94-43AE-B577-0DC1F219E56C}"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25946687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BB5F467D-5AB6-490F-9080-CEFD3191164B}" type="datetimeFigureOut">
              <a:rPr lang="ar-SA" smtClean="0">
                <a:solidFill>
                  <a:prstClr val="black">
                    <a:tint val="75000"/>
                  </a:prstClr>
                </a:solidFill>
              </a:rPr>
              <a:pPr/>
              <a:t>11/01/1438</a:t>
            </a:fld>
            <a:endParaRPr lang="ar-SA">
              <a:solidFill>
                <a:prstClr val="black">
                  <a:tint val="75000"/>
                </a:prstClr>
              </a:solidFill>
            </a:endParaRPr>
          </a:p>
        </p:txBody>
      </p:sp>
      <p:sp>
        <p:nvSpPr>
          <p:cNvPr id="8" name="Footer Placeholder 7"/>
          <p:cNvSpPr>
            <a:spLocks noGrp="1"/>
          </p:cNvSpPr>
          <p:nvPr>
            <p:ph type="ftr" sz="quarter" idx="11"/>
          </p:nvPr>
        </p:nvSpPr>
        <p:spPr/>
        <p:txBody>
          <a:bodyPr/>
          <a:lstStyle/>
          <a:p>
            <a:endParaRPr lang="ar-SA">
              <a:solidFill>
                <a:prstClr val="black">
                  <a:tint val="75000"/>
                </a:prstClr>
              </a:solidFill>
            </a:endParaRPr>
          </a:p>
        </p:txBody>
      </p:sp>
      <p:sp>
        <p:nvSpPr>
          <p:cNvPr id="9" name="Slide Number Placeholder 8"/>
          <p:cNvSpPr>
            <a:spLocks noGrp="1"/>
          </p:cNvSpPr>
          <p:nvPr>
            <p:ph type="sldNum" sz="quarter" idx="12"/>
          </p:nvPr>
        </p:nvSpPr>
        <p:spPr/>
        <p:txBody>
          <a:bodyPr/>
          <a:lstStyle/>
          <a:p>
            <a:fld id="{3692ADC0-2D94-43AE-B577-0DC1F219E56C}"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89944565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BB5F467D-5AB6-490F-9080-CEFD3191164B}" type="datetimeFigureOut">
              <a:rPr lang="ar-SA" smtClean="0">
                <a:solidFill>
                  <a:prstClr val="black">
                    <a:tint val="75000"/>
                  </a:prstClr>
                </a:solidFill>
              </a:rPr>
              <a:pPr/>
              <a:t>11/01/1438</a:t>
            </a:fld>
            <a:endParaRPr lang="ar-SA">
              <a:solidFill>
                <a:prstClr val="black">
                  <a:tint val="75000"/>
                </a:prstClr>
              </a:solidFill>
            </a:endParaRPr>
          </a:p>
        </p:txBody>
      </p:sp>
      <p:sp>
        <p:nvSpPr>
          <p:cNvPr id="4" name="Footer Placeholder 3"/>
          <p:cNvSpPr>
            <a:spLocks noGrp="1"/>
          </p:cNvSpPr>
          <p:nvPr>
            <p:ph type="ftr" sz="quarter" idx="11"/>
          </p:nvPr>
        </p:nvSpPr>
        <p:spPr/>
        <p:txBody>
          <a:bodyPr/>
          <a:lstStyle/>
          <a:p>
            <a:endParaRPr lang="ar-SA">
              <a:solidFill>
                <a:prstClr val="black">
                  <a:tint val="75000"/>
                </a:prstClr>
              </a:solidFill>
            </a:endParaRPr>
          </a:p>
        </p:txBody>
      </p:sp>
      <p:sp>
        <p:nvSpPr>
          <p:cNvPr id="5" name="Slide Number Placeholder 4"/>
          <p:cNvSpPr>
            <a:spLocks noGrp="1"/>
          </p:cNvSpPr>
          <p:nvPr>
            <p:ph type="sldNum" sz="quarter" idx="12"/>
          </p:nvPr>
        </p:nvSpPr>
        <p:spPr/>
        <p:txBody>
          <a:bodyPr/>
          <a:lstStyle/>
          <a:p>
            <a:fld id="{3692ADC0-2D94-43AE-B577-0DC1F219E56C}"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1843195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F467D-5AB6-490F-9080-CEFD3191164B}" type="datetimeFigureOut">
              <a:rPr lang="ar-SA" smtClean="0">
                <a:solidFill>
                  <a:prstClr val="black">
                    <a:tint val="75000"/>
                  </a:prstClr>
                </a:solidFill>
              </a:rPr>
              <a:pPr/>
              <a:t>11/01/1438</a:t>
            </a:fld>
            <a:endParaRPr lang="ar-SA">
              <a:solidFill>
                <a:prstClr val="black">
                  <a:tint val="75000"/>
                </a:prstClr>
              </a:solidFill>
            </a:endParaRPr>
          </a:p>
        </p:txBody>
      </p:sp>
      <p:sp>
        <p:nvSpPr>
          <p:cNvPr id="3" name="Footer Placeholder 2"/>
          <p:cNvSpPr>
            <a:spLocks noGrp="1"/>
          </p:cNvSpPr>
          <p:nvPr>
            <p:ph type="ftr" sz="quarter" idx="11"/>
          </p:nvPr>
        </p:nvSpPr>
        <p:spPr/>
        <p:txBody>
          <a:bodyPr/>
          <a:lstStyle/>
          <a:p>
            <a:endParaRPr lang="ar-SA">
              <a:solidFill>
                <a:prstClr val="black">
                  <a:tint val="75000"/>
                </a:prstClr>
              </a:solidFill>
            </a:endParaRPr>
          </a:p>
        </p:txBody>
      </p:sp>
      <p:sp>
        <p:nvSpPr>
          <p:cNvPr id="4" name="Slide Number Placeholder 3"/>
          <p:cNvSpPr>
            <a:spLocks noGrp="1"/>
          </p:cNvSpPr>
          <p:nvPr>
            <p:ph type="sldNum" sz="quarter" idx="12"/>
          </p:nvPr>
        </p:nvSpPr>
        <p:spPr/>
        <p:txBody>
          <a:bodyPr/>
          <a:lstStyle/>
          <a:p>
            <a:fld id="{3692ADC0-2D94-43AE-B577-0DC1F219E56C}"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416868692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F467D-5AB6-490F-9080-CEFD3191164B}" type="datetimeFigureOut">
              <a:rPr lang="ar-SA" smtClean="0">
                <a:solidFill>
                  <a:prstClr val="black">
                    <a:tint val="75000"/>
                  </a:prstClr>
                </a:solidFill>
              </a:rPr>
              <a:pPr/>
              <a:t>11/01/1438</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3692ADC0-2D94-43AE-B577-0DC1F219E56C}"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92871838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F467D-5AB6-490F-9080-CEFD3191164B}" type="datetimeFigureOut">
              <a:rPr lang="ar-SA" smtClean="0">
                <a:solidFill>
                  <a:prstClr val="black">
                    <a:tint val="75000"/>
                  </a:prstClr>
                </a:solidFill>
              </a:rPr>
              <a:pPr/>
              <a:t>11/01/1438</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3692ADC0-2D94-43AE-B577-0DC1F219E56C}"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4054940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8A489E-E659-45D7-BE97-30CE0D9C1405}" type="datetimeFigureOut">
              <a:rPr lang="ar-SA" smtClean="0"/>
              <a:pPr/>
              <a:t>11/01/1438</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8DFEE41-C3F4-4044-B5AA-14607D1D943C}" type="slidenum">
              <a:rPr lang="ar-SA" smtClean="0"/>
              <a:pPr/>
              <a:t>‹#›</a:t>
            </a:fld>
            <a:endParaRPr lang="ar-SA"/>
          </a:p>
        </p:txBody>
      </p:sp>
    </p:spTree>
    <p:extLst>
      <p:ext uri="{BB962C8B-B14F-4D97-AF65-F5344CB8AC3E}">
        <p14:creationId xmlns:p14="http://schemas.microsoft.com/office/powerpoint/2010/main" xmlns="" val="2608713058"/>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BB5F467D-5AB6-490F-9080-CEFD3191164B}"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3692ADC0-2D94-43AE-B577-0DC1F219E56C}"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68411626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BB5F467D-5AB6-490F-9080-CEFD3191164B}"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3692ADC0-2D94-43AE-B577-0DC1F219E56C}"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30445114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S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30442025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76931678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S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403130650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95051863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S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8" name="Footer Placeholder 7"/>
          <p:cNvSpPr>
            <a:spLocks noGrp="1"/>
          </p:cNvSpPr>
          <p:nvPr>
            <p:ph type="ftr" sz="quarter" idx="11"/>
          </p:nvPr>
        </p:nvSpPr>
        <p:spPr/>
        <p:txBody>
          <a:bodyPr/>
          <a:lstStyle/>
          <a:p>
            <a:endParaRPr lang="ar-SA">
              <a:solidFill>
                <a:prstClr val="black">
                  <a:tint val="75000"/>
                </a:prstClr>
              </a:solidFill>
            </a:endParaRPr>
          </a:p>
        </p:txBody>
      </p:sp>
      <p:sp>
        <p:nvSpPr>
          <p:cNvPr id="9" name="Slide Number Placeholder 8"/>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72364846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4" name="Footer Placeholder 3"/>
          <p:cNvSpPr>
            <a:spLocks noGrp="1"/>
          </p:cNvSpPr>
          <p:nvPr>
            <p:ph type="ftr" sz="quarter" idx="11"/>
          </p:nvPr>
        </p:nvSpPr>
        <p:spPr/>
        <p:txBody>
          <a:bodyPr/>
          <a:lstStyle/>
          <a:p>
            <a:endParaRPr lang="ar-SA">
              <a:solidFill>
                <a:prstClr val="black">
                  <a:tint val="75000"/>
                </a:prstClr>
              </a:solidFill>
            </a:endParaRPr>
          </a:p>
        </p:txBody>
      </p:sp>
      <p:sp>
        <p:nvSpPr>
          <p:cNvPr id="5" name="Slide Number Placeholder 4"/>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33598821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3" name="Footer Placeholder 2"/>
          <p:cNvSpPr>
            <a:spLocks noGrp="1"/>
          </p:cNvSpPr>
          <p:nvPr>
            <p:ph type="ftr" sz="quarter" idx="11"/>
          </p:nvPr>
        </p:nvSpPr>
        <p:spPr/>
        <p:txBody>
          <a:bodyPr/>
          <a:lstStyle/>
          <a:p>
            <a:endParaRPr lang="ar-SA">
              <a:solidFill>
                <a:prstClr val="black">
                  <a:tint val="75000"/>
                </a:prstClr>
              </a:solidFill>
            </a:endParaRPr>
          </a:p>
        </p:txBody>
      </p:sp>
      <p:sp>
        <p:nvSpPr>
          <p:cNvPr id="4" name="Slide Number Placeholder 3"/>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71327513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59457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D58A489E-E659-45D7-BE97-30CE0D9C1405}" type="datetimeFigureOut">
              <a:rPr lang="ar-SA" smtClean="0"/>
              <a:pPr/>
              <a:t>11/01/1438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8DFEE41-C3F4-4044-B5AA-14607D1D943C}" type="slidenum">
              <a:rPr lang="ar-SA" smtClean="0"/>
              <a:pPr/>
              <a:t>‹#›</a:t>
            </a:fld>
            <a:endParaRPr lang="ar-SA"/>
          </a:p>
        </p:txBody>
      </p:sp>
    </p:spTree>
    <p:extLst>
      <p:ext uri="{BB962C8B-B14F-4D97-AF65-F5344CB8AC3E}">
        <p14:creationId xmlns:p14="http://schemas.microsoft.com/office/powerpoint/2010/main" xmlns="" val="4173013835"/>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extLst mod="1">
    <p:ext uri="{DCECCB84-F9BA-43D5-87BE-67443E8EF086}">
      <p15:sldGuideLst xmlns:p15="http://schemas.microsoft.com/office/powerpoint/2012/main" xmlns="">
        <p15:guide id="1" pos="5400">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48761857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416062130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04561982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S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75329425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76137475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S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17863069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97182114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S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8" name="Footer Placeholder 7"/>
          <p:cNvSpPr>
            <a:spLocks noGrp="1"/>
          </p:cNvSpPr>
          <p:nvPr>
            <p:ph type="ftr" sz="quarter" idx="11"/>
          </p:nvPr>
        </p:nvSpPr>
        <p:spPr/>
        <p:txBody>
          <a:bodyPr/>
          <a:lstStyle/>
          <a:p>
            <a:endParaRPr lang="ar-SA">
              <a:solidFill>
                <a:prstClr val="black">
                  <a:tint val="75000"/>
                </a:prstClr>
              </a:solidFill>
            </a:endParaRPr>
          </a:p>
        </p:txBody>
      </p:sp>
      <p:sp>
        <p:nvSpPr>
          <p:cNvPr id="9" name="Slide Number Placeholder 8"/>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25329376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4" name="Footer Placeholder 3"/>
          <p:cNvSpPr>
            <a:spLocks noGrp="1"/>
          </p:cNvSpPr>
          <p:nvPr>
            <p:ph type="ftr" sz="quarter" idx="11"/>
          </p:nvPr>
        </p:nvSpPr>
        <p:spPr/>
        <p:txBody>
          <a:bodyPr/>
          <a:lstStyle/>
          <a:p>
            <a:endParaRPr lang="ar-SA">
              <a:solidFill>
                <a:prstClr val="black">
                  <a:tint val="75000"/>
                </a:prstClr>
              </a:solidFill>
            </a:endParaRPr>
          </a:p>
        </p:txBody>
      </p:sp>
      <p:sp>
        <p:nvSpPr>
          <p:cNvPr id="5" name="Slide Number Placeholder 4"/>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28851582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3" name="Footer Placeholder 2"/>
          <p:cNvSpPr>
            <a:spLocks noGrp="1"/>
          </p:cNvSpPr>
          <p:nvPr>
            <p:ph type="ftr" sz="quarter" idx="11"/>
          </p:nvPr>
        </p:nvSpPr>
        <p:spPr/>
        <p:txBody>
          <a:bodyPr/>
          <a:lstStyle/>
          <a:p>
            <a:endParaRPr lang="ar-SA">
              <a:solidFill>
                <a:prstClr val="black">
                  <a:tint val="75000"/>
                </a:prstClr>
              </a:solidFill>
            </a:endParaRPr>
          </a:p>
        </p:txBody>
      </p:sp>
      <p:sp>
        <p:nvSpPr>
          <p:cNvPr id="4" name="Slide Number Placeholder 3"/>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370959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D58A489E-E659-45D7-BE97-30CE0D9C1405}" type="datetimeFigureOut">
              <a:rPr lang="ar-SA" smtClean="0"/>
              <a:pPr/>
              <a:t>11/01/1438</a:t>
            </a:fld>
            <a:endParaRPr lang="ar-SA"/>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ar-SA"/>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08DFEE41-C3F4-4044-B5AA-14607D1D943C}" type="slidenum">
              <a:rPr lang="ar-SA" smtClean="0"/>
              <a:pPr/>
              <a:t>‹#›</a:t>
            </a:fld>
            <a:endParaRPr lang="ar-SA"/>
          </a:p>
        </p:txBody>
      </p:sp>
    </p:spTree>
    <p:extLst>
      <p:ext uri="{BB962C8B-B14F-4D97-AF65-F5344CB8AC3E}">
        <p14:creationId xmlns:p14="http://schemas.microsoft.com/office/powerpoint/2010/main" xmlns="" val="2413047189"/>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extLst mod="1">
    <p:ext uri="{DCECCB84-F9BA-43D5-87BE-67443E8EF086}">
      <p15:sldGuideLst xmlns:p15="http://schemas.microsoft.com/office/powerpoint/2012/main" xmlns="">
        <p15:guide id="1" pos="5400">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45824380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420002082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46530114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06882813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S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43901962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68446755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S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74014262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85002314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S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8" name="Footer Placeholder 7"/>
          <p:cNvSpPr>
            <a:spLocks noGrp="1"/>
          </p:cNvSpPr>
          <p:nvPr>
            <p:ph type="ftr" sz="quarter" idx="11"/>
          </p:nvPr>
        </p:nvSpPr>
        <p:spPr/>
        <p:txBody>
          <a:bodyPr/>
          <a:lstStyle/>
          <a:p>
            <a:endParaRPr lang="ar-SA">
              <a:solidFill>
                <a:prstClr val="black">
                  <a:tint val="75000"/>
                </a:prstClr>
              </a:solidFill>
            </a:endParaRPr>
          </a:p>
        </p:txBody>
      </p:sp>
      <p:sp>
        <p:nvSpPr>
          <p:cNvPr id="9" name="Slide Number Placeholder 8"/>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92813473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4" name="Footer Placeholder 3"/>
          <p:cNvSpPr>
            <a:spLocks noGrp="1"/>
          </p:cNvSpPr>
          <p:nvPr>
            <p:ph type="ftr" sz="quarter" idx="11"/>
          </p:nvPr>
        </p:nvSpPr>
        <p:spPr/>
        <p:txBody>
          <a:bodyPr/>
          <a:lstStyle/>
          <a:p>
            <a:endParaRPr lang="ar-SA">
              <a:solidFill>
                <a:prstClr val="black">
                  <a:tint val="75000"/>
                </a:prstClr>
              </a:solidFill>
            </a:endParaRPr>
          </a:p>
        </p:txBody>
      </p:sp>
      <p:sp>
        <p:nvSpPr>
          <p:cNvPr id="5" name="Slide Number Placeholder 4"/>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447388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D58A489E-E659-45D7-BE97-30CE0D9C1405}" type="datetimeFigureOut">
              <a:rPr lang="ar-SA" smtClean="0"/>
              <a:pPr/>
              <a:t>11/01/1438</a:t>
            </a:fld>
            <a:endParaRPr lang="ar-SA"/>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ar-SA"/>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08DFEE41-C3F4-4044-B5AA-14607D1D943C}" type="slidenum">
              <a:rPr lang="ar-SA" smtClean="0"/>
              <a:pPr/>
              <a:t>‹#›</a:t>
            </a:fld>
            <a:endParaRPr lang="ar-SA"/>
          </a:p>
        </p:txBody>
      </p:sp>
    </p:spTree>
    <p:extLst>
      <p:ext uri="{BB962C8B-B14F-4D97-AF65-F5344CB8AC3E}">
        <p14:creationId xmlns:p14="http://schemas.microsoft.com/office/powerpoint/2010/main" xmlns="" val="1341698894"/>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3" name="Footer Placeholder 2"/>
          <p:cNvSpPr>
            <a:spLocks noGrp="1"/>
          </p:cNvSpPr>
          <p:nvPr>
            <p:ph type="ftr" sz="quarter" idx="11"/>
          </p:nvPr>
        </p:nvSpPr>
        <p:spPr/>
        <p:txBody>
          <a:bodyPr/>
          <a:lstStyle/>
          <a:p>
            <a:endParaRPr lang="ar-SA">
              <a:solidFill>
                <a:prstClr val="black">
                  <a:tint val="75000"/>
                </a:prstClr>
              </a:solidFill>
            </a:endParaRPr>
          </a:p>
        </p:txBody>
      </p:sp>
      <p:sp>
        <p:nvSpPr>
          <p:cNvPr id="4" name="Slide Number Placeholder 3"/>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53345116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83482335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21369874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425412449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35113193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S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99239116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47380503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S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84532467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9095838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S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8" name="Footer Placeholder 7"/>
          <p:cNvSpPr>
            <a:spLocks noGrp="1"/>
          </p:cNvSpPr>
          <p:nvPr>
            <p:ph type="ftr" sz="quarter" idx="11"/>
          </p:nvPr>
        </p:nvSpPr>
        <p:spPr/>
        <p:txBody>
          <a:bodyPr/>
          <a:lstStyle/>
          <a:p>
            <a:endParaRPr lang="ar-SA">
              <a:solidFill>
                <a:prstClr val="black">
                  <a:tint val="75000"/>
                </a:prstClr>
              </a:solidFill>
            </a:endParaRPr>
          </a:p>
        </p:txBody>
      </p:sp>
      <p:sp>
        <p:nvSpPr>
          <p:cNvPr id="9" name="Slide Number Placeholder 8"/>
          <p:cNvSpPr>
            <a:spLocks noGrp="1"/>
          </p:cNvSpPr>
          <p:nvPr>
            <p:ph type="sldNum" sz="quarter" idx="12"/>
          </p:nvPr>
        </p:nvSpPr>
        <p:spPr/>
        <p:txBody>
          <a:body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664996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slideLayout" Target="../slideLayouts/slideLayout50.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5.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theme" Target="../theme/theme6.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theme" Target="../theme/theme7.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1.xml"/><Relationship Id="rId3" Type="http://schemas.openxmlformats.org/officeDocument/2006/relationships/slideLayout" Target="../slideLayouts/slideLayout86.xml"/><Relationship Id="rId7" Type="http://schemas.openxmlformats.org/officeDocument/2006/relationships/slideLayout" Target="../slideLayouts/slideLayout90.xml"/><Relationship Id="rId12" Type="http://schemas.openxmlformats.org/officeDocument/2006/relationships/theme" Target="../theme/theme8.xml"/><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slideLayout" Target="../slideLayouts/slideLayout89.xml"/><Relationship Id="rId11" Type="http://schemas.openxmlformats.org/officeDocument/2006/relationships/slideLayout" Target="../slideLayouts/slideLayout94.xml"/><Relationship Id="rId5" Type="http://schemas.openxmlformats.org/officeDocument/2006/relationships/slideLayout" Target="../slideLayouts/slideLayout88.xml"/><Relationship Id="rId10" Type="http://schemas.openxmlformats.org/officeDocument/2006/relationships/slideLayout" Target="../slideLayouts/slideLayout93.xml"/><Relationship Id="rId4" Type="http://schemas.openxmlformats.org/officeDocument/2006/relationships/slideLayout" Target="../slideLayouts/slideLayout87.xml"/><Relationship Id="rId9" Type="http://schemas.openxmlformats.org/officeDocument/2006/relationships/slideLayout" Target="../slideLayouts/slideLayout92.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2.xml"/><Relationship Id="rId3" Type="http://schemas.openxmlformats.org/officeDocument/2006/relationships/slideLayout" Target="../slideLayouts/slideLayout97.xml"/><Relationship Id="rId7" Type="http://schemas.openxmlformats.org/officeDocument/2006/relationships/slideLayout" Target="../slideLayouts/slideLayout101.xml"/><Relationship Id="rId12" Type="http://schemas.openxmlformats.org/officeDocument/2006/relationships/theme" Target="../theme/theme9.xml"/><Relationship Id="rId2" Type="http://schemas.openxmlformats.org/officeDocument/2006/relationships/slideLayout" Target="../slideLayouts/slideLayout96.xml"/><Relationship Id="rId1" Type="http://schemas.openxmlformats.org/officeDocument/2006/relationships/slideLayout" Target="../slideLayouts/slideLayout95.xml"/><Relationship Id="rId6" Type="http://schemas.openxmlformats.org/officeDocument/2006/relationships/slideLayout" Target="../slideLayouts/slideLayout100.xml"/><Relationship Id="rId11" Type="http://schemas.openxmlformats.org/officeDocument/2006/relationships/slideLayout" Target="../slideLayouts/slideLayout105.xml"/><Relationship Id="rId5" Type="http://schemas.openxmlformats.org/officeDocument/2006/relationships/slideLayout" Target="../slideLayouts/slideLayout99.xml"/><Relationship Id="rId10" Type="http://schemas.openxmlformats.org/officeDocument/2006/relationships/slideLayout" Target="../slideLayouts/slideLayout104.xml"/><Relationship Id="rId4" Type="http://schemas.openxmlformats.org/officeDocument/2006/relationships/slideLayout" Target="../slideLayouts/slideLayout98.xml"/><Relationship Id="rId9" Type="http://schemas.openxmlformats.org/officeDocument/2006/relationships/slideLayout" Target="../slideLayouts/slideLayout10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D58A489E-E659-45D7-BE97-30CE0D9C1405}" type="datetimeFigureOut">
              <a:rPr lang="ar-SA" smtClean="0"/>
              <a:pPr/>
              <a:t>11/01/1438</a:t>
            </a:fld>
            <a:endParaRPr lang="ar-SA"/>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ar-SA"/>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08DFEE41-C3F4-4044-B5AA-14607D1D943C}" type="slidenum">
              <a:rPr lang="ar-SA" smtClean="0"/>
              <a:pPr/>
              <a:t>‹#›</a:t>
            </a:fld>
            <a:endParaRPr lang="ar-SA"/>
          </a:p>
        </p:txBody>
      </p:sp>
      <p:cxnSp>
        <p:nvCxnSpPr>
          <p:cNvPr id="9" name="Straight Connector 8"/>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56462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txStyles>
    <p:titleStyle>
      <a:lvl1pPr algn="l" defTabSz="914400" rtl="1"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r" defTabSz="914400" rtl="1"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r" defTabSz="914400" rtl="1"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r" defTabSz="914400" rtl="1"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r" defTabSz="914400" rtl="1"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r" defTabSz="914400" rtl="1"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r" defTabSz="914400" rtl="1"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r" defTabSz="914400" rtl="1"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r" defTabSz="914400" rtl="1"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r" defTabSz="914400" rtl="1"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120F227-6E5F-44B1-85F3-0E403B015D30}"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6B33DB8-E1DB-4D55-AAAD-8B1DBBF62F2E}"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5057356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120F227-6E5F-44B1-85F3-0E403B015D30}"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6B33DB8-E1DB-4D55-AAAD-8B1DBBF62F2E}"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0457084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defTabSz="457200" rtl="0"/>
            <a:fld id="{48A87A34-81AB-432B-8DAE-1953F412C126}" type="datetimeFigureOut">
              <a:rPr lang="en-US" dirty="0">
                <a:solidFill>
                  <a:prstClr val="white">
                    <a:tint val="75000"/>
                  </a:prstClr>
                </a:solidFill>
              </a:rPr>
              <a:pPr defTabSz="457200" rtl="0"/>
              <a:t>10/12/2016</a:t>
            </a:fld>
            <a:endParaRPr lang="en-US" dirty="0">
              <a:solidFill>
                <a:prstClr val="white">
                  <a:tint val="75000"/>
                </a:prstClr>
              </a:solidFill>
            </a:endParaRPr>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pPr defTabSz="457200" rtl="0"/>
            <a:endParaRPr lang="en-US" dirty="0">
              <a:solidFill>
                <a:prstClr val="white">
                  <a:tint val="75000"/>
                </a:prstClr>
              </a:solidFill>
            </a:endParaRP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defTabSz="457200" rtl="0"/>
            <a:fld id="{6D22F896-40B5-4ADD-8801-0D06FADFA095}" type="slidenum">
              <a:rPr lang="en-US" dirty="0">
                <a:solidFill>
                  <a:prstClr val="white">
                    <a:tint val="75000"/>
                  </a:prstClr>
                </a:solidFill>
              </a:rPr>
              <a:pPr defTabSz="457200" rtl="0"/>
              <a:t>‹#›</a:t>
            </a:fld>
            <a:endParaRPr lang="en-US" dirty="0">
              <a:solidFill>
                <a:prstClr val="white">
                  <a:tint val="75000"/>
                </a:prstClr>
              </a:solidFill>
            </a:endParaRPr>
          </a:p>
        </p:txBody>
      </p:sp>
    </p:spTree>
    <p:extLst>
      <p:ext uri="{BB962C8B-B14F-4D97-AF65-F5344CB8AC3E}">
        <p14:creationId xmlns:p14="http://schemas.microsoft.com/office/powerpoint/2010/main" xmlns="" val="315543702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914400" rtl="1"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r" defTabSz="914400" rtl="1"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r" defTabSz="914400" rtl="1"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r" defTabSz="914400" rtl="1"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r" defTabSz="914400" rtl="1"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r" defTabSz="914400" rtl="1"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r" defTabSz="914400" rtl="1"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r" defTabSz="914400" rtl="1"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r" defTabSz="914400" rtl="1"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r" defTabSz="914400" rtl="1"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8737600" y="6356351"/>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B5F467D-5AB6-490F-9080-CEFD3191164B}"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Slide Number Placeholder 5"/>
          <p:cNvSpPr>
            <a:spLocks noGrp="1"/>
          </p:cNvSpPr>
          <p:nvPr>
            <p:ph type="sldNum" sz="quarter" idx="4"/>
          </p:nvPr>
        </p:nvSpPr>
        <p:spPr>
          <a:xfrm>
            <a:off x="609600" y="6356351"/>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692ADC0-2D94-43AE-B577-0DC1F219E56C}"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11579964"/>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34706796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087607196"/>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99387577"/>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2A1D367-E04A-43B4-A9DD-3BAB4AC67ABA}" type="datetimeFigureOut">
              <a:rPr lang="ar-SA" smtClean="0">
                <a:solidFill>
                  <a:prstClr val="black">
                    <a:tint val="75000"/>
                  </a:prstClr>
                </a:solidFill>
              </a:rPr>
              <a:pPr/>
              <a:t>11/01/1438</a:t>
            </a:fld>
            <a:endParaRPr lang="ar-SA">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BED19A1-6D34-4611-ACB9-323CFCACBF1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02846397"/>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66083" y="985230"/>
            <a:ext cx="4103016" cy="4977688"/>
          </a:xfrm>
        </p:spPr>
        <p:txBody>
          <a:bodyPr>
            <a:normAutofit/>
          </a:bodyPr>
          <a:lstStyle/>
          <a:p>
            <a:pPr algn="ctr"/>
            <a:r>
              <a:rPr lang="ar-SA" sz="4000" dirty="0" smtClean="0">
                <a:solidFill>
                  <a:srgbClr val="FF6161"/>
                </a:solidFill>
              </a:rPr>
              <a:t/>
            </a:r>
            <a:br>
              <a:rPr lang="ar-SA" sz="4000" dirty="0" smtClean="0">
                <a:solidFill>
                  <a:srgbClr val="FF6161"/>
                </a:solidFill>
              </a:rPr>
            </a:br>
            <a:r>
              <a:rPr lang="ar-SA" sz="4000" dirty="0">
                <a:solidFill>
                  <a:srgbClr val="FF6161"/>
                </a:solidFill>
              </a:rPr>
              <a:t/>
            </a:r>
            <a:br>
              <a:rPr lang="ar-SA" sz="4000" dirty="0">
                <a:solidFill>
                  <a:srgbClr val="FF6161"/>
                </a:solidFill>
              </a:rPr>
            </a:br>
            <a:r>
              <a:rPr lang="ar-SA" sz="4000" dirty="0" smtClean="0">
                <a:solidFill>
                  <a:srgbClr val="FF6161"/>
                </a:solidFill>
              </a:rPr>
              <a:t/>
            </a:r>
            <a:br>
              <a:rPr lang="ar-SA" sz="4000" dirty="0" smtClean="0">
                <a:solidFill>
                  <a:srgbClr val="FF6161"/>
                </a:solidFill>
              </a:rPr>
            </a:br>
            <a:r>
              <a:rPr lang="ar-SA" sz="4000" dirty="0" smtClean="0">
                <a:solidFill>
                  <a:srgbClr val="FF6161"/>
                </a:solidFill>
              </a:rPr>
              <a:t>كيفية وقوع التنفيذ العيني الجبري</a:t>
            </a:r>
            <a:endParaRPr lang="ar-SA" sz="4000" dirty="0">
              <a:solidFill>
                <a:srgbClr val="FF6161"/>
              </a:solidFill>
            </a:endParaRPr>
          </a:p>
        </p:txBody>
      </p:sp>
    </p:spTree>
    <p:extLst>
      <p:ext uri="{BB962C8B-B14F-4D97-AF65-F5344CB8AC3E}">
        <p14:creationId xmlns:p14="http://schemas.microsoft.com/office/powerpoint/2010/main" xmlns="" val="1849950169"/>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189470"/>
            <a:ext cx="10515600" cy="5987493"/>
          </a:xfrm>
        </p:spPr>
        <p:txBody>
          <a:bodyPr>
            <a:normAutofit/>
          </a:bodyPr>
          <a:lstStyle/>
          <a:p>
            <a:r>
              <a:rPr lang="ar-SA" sz="1800" b="1" dirty="0">
                <a:latin typeface="Arial" panose="020B0604020202020204" pitchFamily="34" charset="0"/>
                <a:cs typeface="Arial" panose="020B0604020202020204" pitchFamily="34" charset="0"/>
              </a:rPr>
              <a:t>١٨- مشروع تقنين احكام الشريعة الاسلامية في المعاملات المالية في مصر والتنفيذ العيني المباشر</a:t>
            </a:r>
            <a:r>
              <a:rPr lang="ar-SA" sz="1800" dirty="0">
                <a:latin typeface="Arial" panose="020B0604020202020204" pitchFamily="34" charset="0"/>
                <a:cs typeface="Arial" panose="020B0604020202020204" pitchFamily="34" charset="0"/>
              </a:rPr>
              <a:t>: </a:t>
            </a:r>
            <a:endParaRPr lang="ar-SA" sz="3200" dirty="0" smtClean="0">
              <a:latin typeface="Arial" panose="020B0604020202020204" pitchFamily="34" charset="0"/>
              <a:cs typeface="Arial" panose="020B0604020202020204" pitchFamily="34" charset="0"/>
            </a:endParaRPr>
          </a:p>
          <a:p>
            <a:r>
              <a:rPr lang="ar-SA" sz="1800" b="1" dirty="0" smtClean="0">
                <a:latin typeface="Arial" panose="020B0604020202020204" pitchFamily="34" charset="0"/>
                <a:cs typeface="Arial" panose="020B0604020202020204" pitchFamily="34" charset="0"/>
              </a:rPr>
              <a:t>أولاً</a:t>
            </a:r>
            <a:r>
              <a:rPr lang="ar-SA" sz="1800" b="1" dirty="0">
                <a:latin typeface="Arial" panose="020B0604020202020204" pitchFamily="34" charset="0"/>
                <a:cs typeface="Arial" panose="020B0604020202020204" pitchFamily="34" charset="0"/>
              </a:rPr>
              <a:t>: </a:t>
            </a:r>
            <a:r>
              <a:rPr lang="ar-SA" sz="1600" dirty="0">
                <a:latin typeface="Arial" panose="020B0604020202020204" pitchFamily="34" charset="0"/>
                <a:cs typeface="Arial" panose="020B0604020202020204" pitchFamily="34" charset="0"/>
              </a:rPr>
              <a:t>تناول المشروع كيفية التنفيذ العيني المباشر للالتزام في عدة صور تختلف تبعاً لمحل هذا الالتزام. </a:t>
            </a:r>
          </a:p>
          <a:p>
            <a:pPr marL="0" indent="0">
              <a:buNone/>
            </a:pPr>
            <a:r>
              <a:rPr lang="ar-SA" sz="1600" dirty="0">
                <a:latin typeface="Arial" panose="020B0604020202020204" pitchFamily="34" charset="0"/>
                <a:cs typeface="Arial" panose="020B0604020202020204" pitchFamily="34" charset="0"/>
              </a:rPr>
              <a:t>فنجد المشروع يتكلم عن التنفيذ العيني للالتزام بنقل حق عيني على شيء معين بالذات في المادة ٢١٨ ونصل كالآتي : الالتزام بنقل ملكيه او اي حق عيني اخر ينقل من تلقاء نفسه هذا الحق اذا كان محل الالتزام شيئاً معينا بالذات يملكه الملتزم ، وذلك دون إخلال بالقواعد المتعلقة بالتسجيل. </a:t>
            </a:r>
          </a:p>
          <a:p>
            <a:pPr marL="0" indent="0">
              <a:buNone/>
            </a:pPr>
            <a:r>
              <a:rPr lang="ar-SA" sz="1600" dirty="0" smtClean="0">
                <a:latin typeface="Arial" panose="020B0604020202020204" pitchFamily="34" charset="0"/>
                <a:cs typeface="Arial" panose="020B0604020202020204" pitchFamily="34" charset="0"/>
              </a:rPr>
              <a:t>والنص </a:t>
            </a:r>
            <a:r>
              <a:rPr lang="ar-SA" sz="1600" dirty="0">
                <a:latin typeface="Arial" panose="020B0604020202020204" pitchFamily="34" charset="0"/>
                <a:cs typeface="Arial" panose="020B0604020202020204" pitchFamily="34" charset="0"/>
              </a:rPr>
              <a:t>يطابق المادة ٢٠٤ من القانون المدني المصري الحالي ، وكلاهما ليس له مقابل في القانون المدني الكويتي فقد اشرنا من قبل الى ان المشرع المدني الكويتي قد استبعد من نصوصه صورة التنفيذ العيني المباشر للالتزام بنقل حق عيني على </a:t>
            </a:r>
            <a:r>
              <a:rPr lang="ar-SA" sz="1600" dirty="0" err="1">
                <a:latin typeface="Arial" panose="020B0604020202020204" pitchFamily="34" charset="0"/>
                <a:cs typeface="Arial" panose="020B0604020202020204" pitchFamily="34" charset="0"/>
              </a:rPr>
              <a:t>شي</a:t>
            </a:r>
            <a:r>
              <a:rPr lang="ar-SA" sz="1600" dirty="0">
                <a:latin typeface="Arial" panose="020B0604020202020204" pitchFamily="34" charset="0"/>
                <a:cs typeface="Arial" panose="020B0604020202020204" pitchFamily="34" charset="0"/>
              </a:rPr>
              <a:t> معين بالذات . وعلة الاستبعاد تتمثل _ على ما ذكرنا من قبل _ في انه لا يوجد في الفرض الذي تناوله نص المادة ٢١٨ من المشروع ونص المادة ٢٠٤ من القانون المدني المصري الحالي اي التزام في حقيقة الامر وإنما ينتقل الحق بقوة القانون كأثر مباشر للسبب الذي من شأنه ان ينقل الحق . </a:t>
            </a:r>
            <a:endParaRPr lang="ar-SA" sz="1600" dirty="0" smtClean="0">
              <a:latin typeface="Arial" panose="020B0604020202020204" pitchFamily="34" charset="0"/>
              <a:cs typeface="Arial" panose="020B0604020202020204" pitchFamily="34" charset="0"/>
            </a:endParaRPr>
          </a:p>
          <a:p>
            <a:pPr marL="0" indent="0">
              <a:buNone/>
            </a:pPr>
            <a:endParaRPr lang="ar-SA" sz="1600" dirty="0">
              <a:latin typeface="Arial" panose="020B0604020202020204" pitchFamily="34" charset="0"/>
              <a:cs typeface="Arial" panose="020B0604020202020204" pitchFamily="34" charset="0"/>
            </a:endParaRPr>
          </a:p>
          <a:p>
            <a:r>
              <a:rPr lang="ar-SA" sz="1800" b="1" dirty="0" smtClean="0">
                <a:latin typeface="Arial" panose="020B0604020202020204" pitchFamily="34" charset="0"/>
                <a:cs typeface="Arial" panose="020B0604020202020204" pitchFamily="34" charset="0"/>
              </a:rPr>
              <a:t>ثانياً</a:t>
            </a:r>
            <a:r>
              <a:rPr lang="ar-SA" sz="1800" b="1" dirty="0">
                <a:latin typeface="Arial" panose="020B0604020202020204" pitchFamily="34" charset="0"/>
                <a:cs typeface="Arial" panose="020B0604020202020204" pitchFamily="34" charset="0"/>
              </a:rPr>
              <a:t>: </a:t>
            </a:r>
            <a:r>
              <a:rPr lang="ar-SA" sz="1600" dirty="0">
                <a:latin typeface="Arial" panose="020B0604020202020204" pitchFamily="34" charset="0"/>
                <a:cs typeface="Arial" panose="020B0604020202020204" pitchFamily="34" charset="0"/>
              </a:rPr>
              <a:t>اضافة الى الصورة السابقة ، تناول المشروع صورة اخرى للتنفيذ العيني المباشر وتتعلق بالالتزام بنقل حق عيني على </a:t>
            </a:r>
            <a:r>
              <a:rPr lang="ar-SA" sz="1600" dirty="0" err="1">
                <a:latin typeface="Arial" panose="020B0604020202020204" pitchFamily="34" charset="0"/>
                <a:cs typeface="Arial" panose="020B0604020202020204" pitchFamily="34" charset="0"/>
              </a:rPr>
              <a:t>شي</a:t>
            </a:r>
            <a:r>
              <a:rPr lang="ar-SA" sz="1600" dirty="0">
                <a:latin typeface="Arial" panose="020B0604020202020204" pitchFamily="34" charset="0"/>
                <a:cs typeface="Arial" panose="020B0604020202020204" pitchFamily="34" charset="0"/>
              </a:rPr>
              <a:t> معين بالنوع وضمنها </a:t>
            </a:r>
            <a:r>
              <a:rPr lang="ar-SA" sz="1600" dirty="0" err="1">
                <a:latin typeface="Arial" panose="020B0604020202020204" pitchFamily="34" charset="0"/>
                <a:cs typeface="Arial" panose="020B0604020202020204" pitchFamily="34" charset="0"/>
              </a:rPr>
              <a:t>الماده</a:t>
            </a:r>
            <a:r>
              <a:rPr lang="ar-SA" sz="1600" dirty="0">
                <a:latin typeface="Arial" panose="020B0604020202020204" pitchFamily="34" charset="0"/>
                <a:cs typeface="Arial" panose="020B0604020202020204" pitchFamily="34" charset="0"/>
              </a:rPr>
              <a:t> ٢١٩ ونصها كالآتي : </a:t>
            </a:r>
          </a:p>
          <a:p>
            <a:pPr marL="0" indent="0">
              <a:buNone/>
            </a:pPr>
            <a:r>
              <a:rPr lang="ar-SA" sz="1400" b="1" dirty="0" smtClean="0">
                <a:latin typeface="Arial" panose="020B0604020202020204" pitchFamily="34" charset="0"/>
                <a:cs typeface="Arial" panose="020B0604020202020204" pitchFamily="34" charset="0"/>
              </a:rPr>
              <a:t>1-</a:t>
            </a:r>
            <a:r>
              <a:rPr lang="ar-SA" sz="1400" dirty="0" smtClean="0">
                <a:latin typeface="Arial" panose="020B0604020202020204" pitchFamily="34" charset="0"/>
                <a:cs typeface="Arial" panose="020B0604020202020204" pitchFamily="34" charset="0"/>
              </a:rPr>
              <a:t> </a:t>
            </a:r>
            <a:r>
              <a:rPr lang="ar-SA" sz="1400" dirty="0">
                <a:latin typeface="Arial" panose="020B0604020202020204" pitchFamily="34" charset="0"/>
                <a:cs typeface="Arial" panose="020B0604020202020204" pitchFamily="34" charset="0"/>
              </a:rPr>
              <a:t>اذا ورد التزام بنقل حق عيني على </a:t>
            </a:r>
            <a:r>
              <a:rPr lang="ar-SA" sz="1400" dirty="0" err="1">
                <a:latin typeface="Arial" panose="020B0604020202020204" pitchFamily="34" charset="0"/>
                <a:cs typeface="Arial" panose="020B0604020202020204" pitchFamily="34" charset="0"/>
              </a:rPr>
              <a:t>شي</a:t>
            </a:r>
            <a:r>
              <a:rPr lang="ar-SA" sz="1400" dirty="0">
                <a:latin typeface="Arial" panose="020B0604020202020204" pitchFamily="34" charset="0"/>
                <a:cs typeface="Arial" panose="020B0604020202020204" pitchFamily="34" charset="0"/>
              </a:rPr>
              <a:t> لم يعين الا بنوعه، فلا ينتقل الحق الا </a:t>
            </a:r>
            <a:r>
              <a:rPr lang="ar-SA" sz="1400" dirty="0" err="1">
                <a:latin typeface="Arial" panose="020B0604020202020204" pitchFamily="34" charset="0"/>
                <a:cs typeface="Arial" panose="020B0604020202020204" pitchFamily="34" charset="0"/>
              </a:rPr>
              <a:t>بافراز</a:t>
            </a:r>
            <a:r>
              <a:rPr lang="ar-SA" sz="1400" dirty="0">
                <a:latin typeface="Arial" panose="020B0604020202020204" pitchFamily="34" charset="0"/>
                <a:cs typeface="Arial" panose="020B0604020202020204" pitchFamily="34" charset="0"/>
              </a:rPr>
              <a:t> هذا الشيء.</a:t>
            </a:r>
          </a:p>
          <a:p>
            <a:pPr marL="0" indent="0">
              <a:buNone/>
            </a:pPr>
            <a:r>
              <a:rPr lang="ar-SA" sz="1400" b="1" dirty="0" smtClean="0">
                <a:latin typeface="Arial" panose="020B0604020202020204" pitchFamily="34" charset="0"/>
                <a:cs typeface="Arial" panose="020B0604020202020204" pitchFamily="34" charset="0"/>
              </a:rPr>
              <a:t>2- </a:t>
            </a:r>
            <a:r>
              <a:rPr lang="ar-SA" sz="1400" dirty="0">
                <a:latin typeface="Arial" panose="020B0604020202020204" pitchFamily="34" charset="0"/>
                <a:cs typeface="Arial" panose="020B0604020202020204" pitchFamily="34" charset="0"/>
              </a:rPr>
              <a:t>فإذا لم يتم المدين بتنفيذ التزامه ، جاز للدائن ان يحصل على شيء من النوع ذاته على نفقة المدين بعد استئذان القاضي او دون استئذانه في حالة الاستعجال كما يجوز له ان يطالب بقيمة الشيء ، من غير إخلال في الحالتين بحقه في التعويض </a:t>
            </a:r>
            <a:r>
              <a:rPr lang="ar-SA" sz="1400" dirty="0" smtClean="0">
                <a:latin typeface="Arial" panose="020B0604020202020204" pitchFamily="34" charset="0"/>
                <a:cs typeface="Arial" panose="020B0604020202020204" pitchFamily="34" charset="0"/>
              </a:rPr>
              <a:t>.</a:t>
            </a:r>
            <a:r>
              <a:rPr lang="ar-SA" sz="1800" dirty="0">
                <a:latin typeface="Arial" panose="020B0604020202020204" pitchFamily="34" charset="0"/>
                <a:cs typeface="Arial" panose="020B0604020202020204" pitchFamily="34" charset="0"/>
              </a:rPr>
              <a:t/>
            </a:r>
            <a:br>
              <a:rPr lang="ar-SA" sz="1800" dirty="0">
                <a:latin typeface="Arial" panose="020B0604020202020204" pitchFamily="34" charset="0"/>
                <a:cs typeface="Arial" panose="020B0604020202020204" pitchFamily="34" charset="0"/>
              </a:rPr>
            </a:br>
            <a:endParaRPr lang="ar-SA" sz="1800" dirty="0" smtClean="0">
              <a:latin typeface="Arial" panose="020B0604020202020204" pitchFamily="34" charset="0"/>
              <a:cs typeface="Arial" panose="020B0604020202020204" pitchFamily="34" charset="0"/>
            </a:endParaRPr>
          </a:p>
          <a:p>
            <a:r>
              <a:rPr lang="ar-SA" sz="1800" dirty="0" smtClean="0">
                <a:latin typeface="Arial" panose="020B0604020202020204" pitchFamily="34" charset="0"/>
                <a:cs typeface="Arial" panose="020B0604020202020204" pitchFamily="34" charset="0"/>
              </a:rPr>
              <a:t>ونص </a:t>
            </a:r>
            <a:r>
              <a:rPr lang="ar-SA" sz="1800" dirty="0">
                <a:latin typeface="Arial" panose="020B0604020202020204" pitchFamily="34" charset="0"/>
                <a:cs typeface="Arial" panose="020B0604020202020204" pitchFamily="34" charset="0"/>
              </a:rPr>
              <a:t>هذه المادة من المشروع يطابق المادتين : ٢٠٥ من القانون المدني المصري الحالي ، المادة ٢٨٥ من القانون المدني الكويتي. </a:t>
            </a:r>
          </a:p>
          <a:p>
            <a:endParaRPr lang="ar-SA" dirty="0"/>
          </a:p>
        </p:txBody>
      </p:sp>
    </p:spTree>
    <p:extLst>
      <p:ext uri="{BB962C8B-B14F-4D97-AF65-F5344CB8AC3E}">
        <p14:creationId xmlns:p14="http://schemas.microsoft.com/office/powerpoint/2010/main" xmlns="" val="21559247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4757"/>
            <a:ext cx="10515600" cy="6012206"/>
          </a:xfrm>
        </p:spPr>
        <p:txBody>
          <a:bodyPr>
            <a:normAutofit/>
          </a:bodyPr>
          <a:lstStyle/>
          <a:p>
            <a:r>
              <a:rPr lang="ar-SA" sz="1600" b="1" dirty="0" smtClean="0">
                <a:latin typeface="Arial" panose="020B0604020202020204" pitchFamily="34" charset="0"/>
                <a:cs typeface="Arial" panose="020B0604020202020204" pitchFamily="34" charset="0"/>
              </a:rPr>
              <a:t>ثالثاً </a:t>
            </a:r>
            <a:r>
              <a:rPr lang="ar-SA" sz="1600" b="1" dirty="0">
                <a:latin typeface="Arial" panose="020B0604020202020204" pitchFamily="34" charset="0"/>
                <a:cs typeface="Arial" panose="020B0604020202020204" pitchFamily="34" charset="0"/>
              </a:rPr>
              <a:t>: </a:t>
            </a:r>
            <a:r>
              <a:rPr lang="ar-SA" sz="1600" dirty="0">
                <a:latin typeface="Arial" panose="020B0604020202020204" pitchFamily="34" charset="0"/>
                <a:cs typeface="Arial" panose="020B0604020202020204" pitchFamily="34" charset="0"/>
              </a:rPr>
              <a:t>وقد عرض المشروع أيضاً ، وفي نطاق صورة ثالثة للتنفيذ العيني المباشر للالتزام بالقيام في المادتين ٢٢١ ، ٢٢٢ . والمادة الاولى يجري نصها على النحو التالي : </a:t>
            </a:r>
          </a:p>
          <a:p>
            <a:pPr marL="0" indent="0">
              <a:buNone/>
            </a:pPr>
            <a:r>
              <a:rPr lang="ar-SA" sz="1600" dirty="0">
                <a:latin typeface="Arial" panose="020B0604020202020204" pitchFamily="34" charset="0"/>
                <a:cs typeface="Arial" panose="020B0604020202020204" pitchFamily="34" charset="0"/>
              </a:rPr>
              <a:t>( في الالتزام بعمل اذا نص الاتفاق او استجوبت طبيعة الدين ان ينفذ المدين الالتزام بنفسه ، جاز للدائن ان يرفض الوفاء من غير المدين) </a:t>
            </a:r>
            <a:r>
              <a:rPr lang="ar-SA" sz="1600" dirty="0" smtClean="0">
                <a:latin typeface="Arial" panose="020B0604020202020204" pitchFamily="34" charset="0"/>
                <a:cs typeface="Arial" panose="020B0604020202020204" pitchFamily="34" charset="0"/>
              </a:rPr>
              <a:t>وهذا </a:t>
            </a:r>
            <a:r>
              <a:rPr lang="ar-SA" sz="1600" dirty="0">
                <a:latin typeface="Arial" panose="020B0604020202020204" pitchFamily="34" charset="0"/>
                <a:cs typeface="Arial" panose="020B0604020202020204" pitchFamily="34" charset="0"/>
              </a:rPr>
              <a:t>النص المقترح من المشروع يطابق المادة ٢٠٨ من القانون المدني المصري الحالي ويطابق : ايضاً -مع اختلاف في الألفاظ- نص </a:t>
            </a:r>
            <a:r>
              <a:rPr lang="ar-SA" sz="1600" dirty="0" err="1">
                <a:latin typeface="Arial" panose="020B0604020202020204" pitchFamily="34" charset="0"/>
                <a:cs typeface="Arial" panose="020B0604020202020204" pitchFamily="34" charset="0"/>
              </a:rPr>
              <a:t>الفقره</a:t>
            </a:r>
            <a:r>
              <a:rPr lang="ar-SA" sz="1600" dirty="0">
                <a:latin typeface="Arial" panose="020B0604020202020204" pitchFamily="34" charset="0"/>
                <a:cs typeface="Arial" panose="020B0604020202020204" pitchFamily="34" charset="0"/>
              </a:rPr>
              <a:t> الثالثة من المادة ٣٩١ من القانون المدني الكويتي ونصها كالآتي : </a:t>
            </a:r>
            <a:r>
              <a:rPr lang="ar-SA" sz="1600" dirty="0" smtClean="0">
                <a:latin typeface="Arial" panose="020B0604020202020204" pitchFamily="34" charset="0"/>
                <a:cs typeface="Arial" panose="020B0604020202020204" pitchFamily="34" charset="0"/>
              </a:rPr>
              <a:t>وفي </a:t>
            </a:r>
            <a:r>
              <a:rPr lang="ar-SA" sz="1600" dirty="0">
                <a:latin typeface="Arial" panose="020B0604020202020204" pitchFamily="34" charset="0"/>
                <a:cs typeface="Arial" panose="020B0604020202020204" pitchFamily="34" charset="0"/>
              </a:rPr>
              <a:t>جميع الاحوال فأنه يجوز للدائن ان يرفض الوفاء من غير المدين اذا نص الاتفاق او استلزمت طبيعة الالتزام ان ينفذه المدين بنفسه </a:t>
            </a:r>
            <a:r>
              <a:rPr lang="ar-SA" sz="1600" dirty="0" smtClean="0">
                <a:latin typeface="Arial" panose="020B0604020202020204" pitchFamily="34" charset="0"/>
                <a:cs typeface="Arial" panose="020B0604020202020204" pitchFamily="34" charset="0"/>
              </a:rPr>
              <a:t>.</a:t>
            </a:r>
            <a:endParaRPr lang="ar-SA" sz="1600" dirty="0">
              <a:latin typeface="Arial" panose="020B0604020202020204" pitchFamily="34" charset="0"/>
              <a:cs typeface="Arial" panose="020B0604020202020204" pitchFamily="34" charset="0"/>
            </a:endParaRPr>
          </a:p>
          <a:p>
            <a:r>
              <a:rPr lang="ar-SA" sz="1600" dirty="0">
                <a:latin typeface="Arial" panose="020B0604020202020204" pitchFamily="34" charset="0"/>
                <a:cs typeface="Arial" panose="020B0604020202020204" pitchFamily="34" charset="0"/>
              </a:rPr>
              <a:t>اما المادة ٢٢٢ من المشروع فنصفها كالآتي : </a:t>
            </a:r>
          </a:p>
          <a:p>
            <a:pPr marL="0" indent="0">
              <a:buNone/>
            </a:pPr>
            <a:r>
              <a:rPr lang="ar-SA" sz="1600" dirty="0" smtClean="0">
                <a:latin typeface="Arial" panose="020B0604020202020204" pitchFamily="34" charset="0"/>
                <a:cs typeface="Arial" panose="020B0604020202020204" pitchFamily="34" charset="0"/>
              </a:rPr>
              <a:t>1- </a:t>
            </a:r>
            <a:r>
              <a:rPr lang="ar-SA" sz="1600" dirty="0">
                <a:latin typeface="Arial" panose="020B0604020202020204" pitchFamily="34" charset="0"/>
                <a:cs typeface="Arial" panose="020B0604020202020204" pitchFamily="34" charset="0"/>
              </a:rPr>
              <a:t>في الالتزام بعمل ، اذا لم يتم المدين بتنفيذ التزامه جاز للدائن ان يطلب ترخيصا من القضاء في تنفيذ الالتزام على نفقة المدين اذا كان هذا التنفيذ ممكنا.</a:t>
            </a:r>
          </a:p>
          <a:p>
            <a:pPr marL="0" indent="0">
              <a:buNone/>
            </a:pPr>
            <a:r>
              <a:rPr lang="ar-SA" sz="1600" dirty="0" smtClean="0">
                <a:latin typeface="Arial" panose="020B0604020202020204" pitchFamily="34" charset="0"/>
                <a:cs typeface="Arial" panose="020B0604020202020204" pitchFamily="34" charset="0"/>
              </a:rPr>
              <a:t>2- </a:t>
            </a:r>
            <a:r>
              <a:rPr lang="ar-SA" sz="1600" dirty="0">
                <a:latin typeface="Arial" panose="020B0604020202020204" pitchFamily="34" charset="0"/>
                <a:cs typeface="Arial" panose="020B0604020202020204" pitchFamily="34" charset="0"/>
              </a:rPr>
              <a:t>ويجوز حالة الاستعجال ان ينفذ الدائن الالتزام على نفقة المدين دون ترخيص من القضاء </a:t>
            </a:r>
            <a:r>
              <a:rPr lang="ar-SA" sz="1600" dirty="0" smtClean="0">
                <a:latin typeface="Arial" panose="020B0604020202020204" pitchFamily="34" charset="0"/>
                <a:cs typeface="Arial" panose="020B0604020202020204" pitchFamily="34" charset="0"/>
              </a:rPr>
              <a:t>.</a:t>
            </a:r>
            <a:r>
              <a:rPr lang="ar-SA" sz="1600" dirty="0">
                <a:latin typeface="Arial" panose="020B0604020202020204" pitchFamily="34" charset="0"/>
                <a:cs typeface="Arial" panose="020B0604020202020204" pitchFamily="34" charset="0"/>
              </a:rPr>
              <a:t/>
            </a:r>
            <a:br>
              <a:rPr lang="ar-SA" sz="1600" dirty="0">
                <a:latin typeface="Arial" panose="020B0604020202020204" pitchFamily="34" charset="0"/>
                <a:cs typeface="Arial" panose="020B0604020202020204" pitchFamily="34" charset="0"/>
              </a:rPr>
            </a:br>
            <a:endParaRPr lang="ar-SA" sz="1600" dirty="0">
              <a:latin typeface="Arial" panose="020B0604020202020204" pitchFamily="34" charset="0"/>
              <a:cs typeface="Arial" panose="020B0604020202020204" pitchFamily="34" charset="0"/>
            </a:endParaRPr>
          </a:p>
          <a:p>
            <a:r>
              <a:rPr lang="ar-SA" sz="1600" b="1" dirty="0">
                <a:latin typeface="Arial" panose="020B0604020202020204" pitchFamily="34" charset="0"/>
                <a:cs typeface="Arial" panose="020B0604020202020204" pitchFamily="34" charset="0"/>
              </a:rPr>
              <a:t>رابعاً : </a:t>
            </a:r>
            <a:r>
              <a:rPr lang="ar-SA" sz="1600" dirty="0">
                <a:latin typeface="Arial" panose="020B0604020202020204" pitchFamily="34" charset="0"/>
                <a:cs typeface="Arial" panose="020B0604020202020204" pitchFamily="34" charset="0"/>
              </a:rPr>
              <a:t>اضافة الى ما تقدم ، تناول المشروع الصورة الرابعة للتنفيذ العيني المباشر في المادة ٢٢٤ بخصوص الالتزام بالامتناع عن القيام بعمل ، ونصها كالآتي </a:t>
            </a:r>
          </a:p>
          <a:p>
            <a:pPr marL="0" indent="0">
              <a:buNone/>
            </a:pPr>
            <a:r>
              <a:rPr lang="ar-SA" sz="1600" dirty="0">
                <a:latin typeface="Arial" panose="020B0604020202020204" pitchFamily="34" charset="0"/>
                <a:cs typeface="Arial" panose="020B0604020202020204" pitchFamily="34" charset="0"/>
              </a:rPr>
              <a:t>اذا التزم المدين بالامتناع عن عمل واخل بهذا الالتزام ، جاز </a:t>
            </a:r>
            <a:r>
              <a:rPr lang="ar-SA" sz="1600" dirty="0" err="1">
                <a:latin typeface="Arial" panose="020B0604020202020204" pitchFamily="34" charset="0"/>
                <a:cs typeface="Arial" panose="020B0604020202020204" pitchFamily="34" charset="0"/>
              </a:rPr>
              <a:t>للدائدن</a:t>
            </a:r>
            <a:r>
              <a:rPr lang="ar-SA" sz="1600" dirty="0">
                <a:latin typeface="Arial" panose="020B0604020202020204" pitchFamily="34" charset="0"/>
                <a:cs typeface="Arial" panose="020B0604020202020204" pitchFamily="34" charset="0"/>
              </a:rPr>
              <a:t> ان يطلب ازالة ما وقع مخالفة للالتزام . وله ان يطلب من القضاء ترخيصاً في ان يقوم بهذه </a:t>
            </a:r>
            <a:r>
              <a:rPr lang="ar-SA" sz="1600" dirty="0" err="1">
                <a:latin typeface="Arial" panose="020B0604020202020204" pitchFamily="34" charset="0"/>
                <a:cs typeface="Arial" panose="020B0604020202020204" pitchFamily="34" charset="0"/>
              </a:rPr>
              <a:t>الأزاله</a:t>
            </a:r>
            <a:r>
              <a:rPr lang="ar-SA" sz="1600" dirty="0">
                <a:latin typeface="Arial" panose="020B0604020202020204" pitchFamily="34" charset="0"/>
                <a:cs typeface="Arial" panose="020B0604020202020204" pitchFamily="34" charset="0"/>
              </a:rPr>
              <a:t> على نفقة المدين . </a:t>
            </a:r>
            <a:endParaRPr lang="ar-SA" sz="1600" dirty="0" smtClean="0">
              <a:latin typeface="Arial" panose="020B0604020202020204" pitchFamily="34" charset="0"/>
              <a:cs typeface="Arial" panose="020B0604020202020204" pitchFamily="34" charset="0"/>
            </a:endParaRPr>
          </a:p>
          <a:p>
            <a:pPr marL="0" indent="0">
              <a:buNone/>
            </a:pPr>
            <a:r>
              <a:rPr lang="ar-SA" sz="1600" dirty="0" smtClean="0">
                <a:latin typeface="Arial" panose="020B0604020202020204" pitchFamily="34" charset="0"/>
                <a:cs typeface="Arial" panose="020B0604020202020204" pitchFamily="34" charset="0"/>
              </a:rPr>
              <a:t>والنص </a:t>
            </a:r>
            <a:r>
              <a:rPr lang="ar-SA" sz="1600" dirty="0">
                <a:latin typeface="Arial" panose="020B0604020202020204" pitchFamily="34" charset="0"/>
                <a:cs typeface="Arial" panose="020B0604020202020204" pitchFamily="34" charset="0"/>
              </a:rPr>
              <a:t>يطابق المادة ٢١٢ من القانون المصري الحالي كما يطابق المادة ٢٩١ من القانون المدني الكويتي </a:t>
            </a:r>
            <a:r>
              <a:rPr lang="ar-SA" sz="1400" dirty="0"/>
              <a:t>.</a:t>
            </a:r>
          </a:p>
          <a:p>
            <a:endParaRPr lang="ar-SA" dirty="0"/>
          </a:p>
        </p:txBody>
      </p:sp>
      <p:sp>
        <p:nvSpPr>
          <p:cNvPr id="4" name="مربع نص 3"/>
          <p:cNvSpPr txBox="1"/>
          <p:nvPr/>
        </p:nvSpPr>
        <p:spPr>
          <a:xfrm>
            <a:off x="838200" y="5613400"/>
            <a:ext cx="3416300" cy="646331"/>
          </a:xfrm>
          <a:prstGeom prst="rect">
            <a:avLst/>
          </a:prstGeom>
          <a:noFill/>
        </p:spPr>
        <p:txBody>
          <a:bodyPr wrap="square" rtlCol="1">
            <a:spAutoFit/>
          </a:bodyPr>
          <a:lstStyle/>
          <a:p>
            <a:r>
              <a:rPr lang="ar-SA" sz="3600" dirty="0" smtClean="0"/>
              <a:t>الطالبة: شهد العقل</a:t>
            </a:r>
            <a:endParaRPr lang="ar-SA" sz="3600" dirty="0"/>
          </a:p>
        </p:txBody>
      </p:sp>
    </p:spTree>
    <p:extLst>
      <p:ext uri="{BB962C8B-B14F-4D97-AF65-F5344CB8AC3E}">
        <p14:creationId xmlns:p14="http://schemas.microsoft.com/office/powerpoint/2010/main" xmlns="" val="1148661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smtClean="0">
                <a:solidFill>
                  <a:srgbClr val="00B050"/>
                </a:solidFill>
              </a:rPr>
              <a:t>التنفيذ العيني الغير مباشر</a:t>
            </a:r>
            <a:endParaRPr lang="ar-SA" b="1" dirty="0">
              <a:solidFill>
                <a:srgbClr val="00B050"/>
              </a:solidFill>
            </a:endParaRPr>
          </a:p>
        </p:txBody>
      </p:sp>
    </p:spTree>
    <p:extLst>
      <p:ext uri="{BB962C8B-B14F-4D97-AF65-F5344CB8AC3E}">
        <p14:creationId xmlns:p14="http://schemas.microsoft.com/office/powerpoint/2010/main" xmlns="" val="4277662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10086"/>
          </a:xfrm>
        </p:spPr>
        <p:txBody>
          <a:bodyPr>
            <a:normAutofit/>
          </a:bodyPr>
          <a:lstStyle/>
          <a:p>
            <a:r>
              <a:rPr lang="ar-SA" sz="2800" b="1" dirty="0" smtClean="0"/>
              <a:t>* وسائل التنفيذ الغير مباشر </a:t>
            </a:r>
            <a:endParaRPr lang="ar-SA" sz="2800" b="1" dirty="0"/>
          </a:p>
        </p:txBody>
      </p:sp>
      <p:sp>
        <p:nvSpPr>
          <p:cNvPr id="3" name="Content Placeholder 2"/>
          <p:cNvSpPr>
            <a:spLocks noGrp="1"/>
          </p:cNvSpPr>
          <p:nvPr>
            <p:ph idx="1"/>
          </p:nvPr>
        </p:nvSpPr>
        <p:spPr>
          <a:xfrm>
            <a:off x="838200" y="953589"/>
            <a:ext cx="10515600" cy="5223374"/>
          </a:xfrm>
        </p:spPr>
        <p:txBody>
          <a:bodyPr>
            <a:normAutofit fontScale="77500" lnSpcReduction="20000"/>
          </a:bodyPr>
          <a:lstStyle/>
          <a:p>
            <a:endParaRPr lang="ar-SA" b="1" dirty="0" smtClean="0"/>
          </a:p>
          <a:p>
            <a:r>
              <a:rPr lang="ar-SA" b="1" dirty="0" smtClean="0"/>
              <a:t>قد </a:t>
            </a:r>
            <a:r>
              <a:rPr lang="ar-SA" b="1" dirty="0" smtClean="0">
                <a:solidFill>
                  <a:srgbClr val="00B050"/>
                </a:solidFill>
              </a:rPr>
              <a:t>يتضمن لجوء الدائن الى التنفيذ العيني المباشر مساس بحرية المدين الشخصية</a:t>
            </a:r>
            <a:r>
              <a:rPr lang="ar-SA" b="1" u="sng" dirty="0" smtClean="0">
                <a:solidFill>
                  <a:srgbClr val="FF0000"/>
                </a:solidFill>
              </a:rPr>
              <a:t>( فيكون التزام المدين شخصيا )  </a:t>
            </a:r>
          </a:p>
          <a:p>
            <a:pPr>
              <a:buNone/>
            </a:pPr>
            <a:r>
              <a:rPr lang="ar-SA" b="1" dirty="0" smtClean="0">
                <a:solidFill>
                  <a:srgbClr val="0070C0"/>
                </a:solidFill>
              </a:rPr>
              <a:t>( اي يصبح التزام المدين غير ممكن )</a:t>
            </a:r>
            <a:r>
              <a:rPr lang="ar-SA" b="1" dirty="0" smtClean="0">
                <a:solidFill>
                  <a:srgbClr val="00B050"/>
                </a:solidFill>
              </a:rPr>
              <a:t> </a:t>
            </a:r>
          </a:p>
          <a:p>
            <a:pPr>
              <a:buNone/>
            </a:pPr>
            <a:r>
              <a:rPr lang="ar-SA" b="1" dirty="0" smtClean="0">
                <a:solidFill>
                  <a:srgbClr val="00B050"/>
                </a:solidFill>
              </a:rPr>
              <a:t>اي </a:t>
            </a:r>
            <a:r>
              <a:rPr lang="ar-SA" b="1" dirty="0" smtClean="0">
                <a:solidFill>
                  <a:srgbClr val="FF0000"/>
                </a:solidFill>
              </a:rPr>
              <a:t>( لا يمكن تنفيذ الالتزام الا اذا قام به المدين شخصيا ) </a:t>
            </a:r>
          </a:p>
          <a:p>
            <a:pPr>
              <a:buNone/>
            </a:pPr>
            <a:r>
              <a:rPr lang="ar-SA" b="1" dirty="0" smtClean="0">
                <a:solidFill>
                  <a:srgbClr val="7030A0"/>
                </a:solidFill>
              </a:rPr>
              <a:t>فيصعب اللجوء الى وسائل التنفيذ العيني الجبري المباشر </a:t>
            </a:r>
            <a:r>
              <a:rPr lang="ar-SA" b="1" dirty="0" smtClean="0">
                <a:solidFill>
                  <a:srgbClr val="00B050"/>
                </a:solidFill>
              </a:rPr>
              <a:t>. </a:t>
            </a:r>
            <a:r>
              <a:rPr lang="ar-SA" b="1" dirty="0" smtClean="0"/>
              <a:t>و هذا غير جائز. </a:t>
            </a:r>
          </a:p>
          <a:p>
            <a:pPr>
              <a:buNone/>
            </a:pPr>
            <a:r>
              <a:rPr lang="ar-SA" b="1" dirty="0" smtClean="0">
                <a:solidFill>
                  <a:srgbClr val="00B050"/>
                </a:solidFill>
              </a:rPr>
              <a:t>و لا مناص في هذه الحالة من لجوء الدائن الى وسائل غير مباشرة وصولا الى اجبار المدين على التنفيذ العيني. </a:t>
            </a:r>
          </a:p>
          <a:p>
            <a:pPr>
              <a:buNone/>
            </a:pPr>
            <a:r>
              <a:rPr lang="ar-SA" b="1" dirty="0" smtClean="0">
                <a:solidFill>
                  <a:srgbClr val="0070C0"/>
                </a:solidFill>
              </a:rPr>
              <a:t>و اذا لم يفلح لا يكون اما الدائن الا التنفيذ عن طريق التعويض . </a:t>
            </a:r>
          </a:p>
          <a:p>
            <a:pPr marL="0" indent="0">
              <a:buNone/>
            </a:pPr>
            <a:r>
              <a:rPr lang="ar-SA" b="1" dirty="0" smtClean="0">
                <a:solidFill>
                  <a:srgbClr val="FF0000"/>
                </a:solidFill>
              </a:rPr>
              <a:t>و التعويض </a:t>
            </a:r>
            <a:r>
              <a:rPr lang="ar-SA" b="1" dirty="0" smtClean="0"/>
              <a:t>هو:  </a:t>
            </a:r>
            <a:r>
              <a:rPr lang="ar-SA" b="1" dirty="0" smtClean="0">
                <a:solidFill>
                  <a:srgbClr val="7030A0"/>
                </a:solidFill>
              </a:rPr>
              <a:t>التزام قانوني, يترتب على الشخص عند ارتكاب فعل خاطئ سواء كان تعاقدي او تقصيري</a:t>
            </a:r>
            <a:r>
              <a:rPr lang="ar-SA" b="1" dirty="0" smtClean="0"/>
              <a:t>.</a:t>
            </a:r>
          </a:p>
          <a:p>
            <a:pPr marL="0" indent="0">
              <a:buNone/>
            </a:pPr>
            <a:r>
              <a:rPr lang="ar-SA" b="1" dirty="0" smtClean="0"/>
              <a:t> </a:t>
            </a:r>
            <a:r>
              <a:rPr lang="ar-SA" b="1" dirty="0" smtClean="0">
                <a:solidFill>
                  <a:srgbClr val="FF0000"/>
                </a:solidFill>
              </a:rPr>
              <a:t>و في القانون </a:t>
            </a:r>
            <a:r>
              <a:rPr lang="ar-SA" b="1" dirty="0" smtClean="0"/>
              <a:t>: </a:t>
            </a:r>
            <a:r>
              <a:rPr lang="ar-SA" b="1" dirty="0" smtClean="0">
                <a:solidFill>
                  <a:srgbClr val="7030A0"/>
                </a:solidFill>
              </a:rPr>
              <a:t>كل من ارتكب خطاء ترتب عليه ضرر للغير  , يوجب على من ارتكبه بالتعويض </a:t>
            </a:r>
          </a:p>
          <a:p>
            <a:pPr marL="0" indent="0">
              <a:buNone/>
            </a:pPr>
            <a:r>
              <a:rPr lang="ar-SA" b="1" dirty="0" smtClean="0">
                <a:solidFill>
                  <a:srgbClr val="0070C0"/>
                </a:solidFill>
              </a:rPr>
              <a:t>و هذه الوسائل الغير مباشرة قوامها تهديد المدين بأذى في جسمه او ذمته المالية.</a:t>
            </a:r>
          </a:p>
          <a:p>
            <a:r>
              <a:rPr lang="ar-SA" b="1" dirty="0" smtClean="0">
                <a:solidFill>
                  <a:srgbClr val="0070C0"/>
                </a:solidFill>
              </a:rPr>
              <a:t>و على ذلك فان ثمة وسيلتين للتنفيذ العيني الغير مباشر </a:t>
            </a:r>
            <a:r>
              <a:rPr lang="ar-SA" b="1" dirty="0" smtClean="0"/>
              <a:t>:</a:t>
            </a:r>
          </a:p>
          <a:p>
            <a:pPr marL="0" indent="0">
              <a:buNone/>
            </a:pPr>
            <a:r>
              <a:rPr lang="ar-SA" b="1" dirty="0" smtClean="0">
                <a:solidFill>
                  <a:srgbClr val="FF0000"/>
                </a:solidFill>
              </a:rPr>
              <a:t>1\ تتمثل في الاكراه لبدني.</a:t>
            </a:r>
          </a:p>
          <a:p>
            <a:pPr marL="0" indent="0">
              <a:buNone/>
            </a:pPr>
            <a:r>
              <a:rPr lang="ar-SA" b="1" dirty="0" smtClean="0">
                <a:solidFill>
                  <a:srgbClr val="FF0000"/>
                </a:solidFill>
              </a:rPr>
              <a:t>2\الغرامة التهديدية. </a:t>
            </a:r>
          </a:p>
        </p:txBody>
      </p:sp>
    </p:spTree>
    <p:extLst>
      <p:ext uri="{BB962C8B-B14F-4D97-AF65-F5344CB8AC3E}">
        <p14:creationId xmlns:p14="http://schemas.microsoft.com/office/powerpoint/2010/main" xmlns="" val="8365938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000" b="1" u="sng" dirty="0" smtClean="0">
                <a:solidFill>
                  <a:srgbClr val="FF0000"/>
                </a:solidFill>
              </a:rPr>
              <a:t>أولا: الاكراه البدني (حبس المدين)</a:t>
            </a:r>
            <a:endParaRPr lang="ar-SA" sz="4000" b="1" u="sng" dirty="0">
              <a:solidFill>
                <a:srgbClr val="FF0000"/>
              </a:solidFill>
            </a:endParaRPr>
          </a:p>
        </p:txBody>
      </p:sp>
      <p:sp>
        <p:nvSpPr>
          <p:cNvPr id="3" name="Content Placeholder 2"/>
          <p:cNvSpPr>
            <a:spLocks noGrp="1"/>
          </p:cNvSpPr>
          <p:nvPr>
            <p:ph idx="1"/>
          </p:nvPr>
        </p:nvSpPr>
        <p:spPr/>
        <p:txBody>
          <a:bodyPr/>
          <a:lstStyle/>
          <a:p>
            <a:pPr marL="0" indent="0">
              <a:buNone/>
            </a:pPr>
            <a:r>
              <a:rPr lang="ar-SA" dirty="0" smtClean="0"/>
              <a:t>* تعريفه:</a:t>
            </a:r>
          </a:p>
          <a:p>
            <a:pPr marL="0" indent="0">
              <a:buNone/>
            </a:pPr>
            <a:r>
              <a:rPr lang="ar-SA" dirty="0" smtClean="0">
                <a:solidFill>
                  <a:srgbClr val="0070C0"/>
                </a:solidFill>
              </a:rPr>
              <a:t>يتمثل الاكراه البدني في حبس المدين </a:t>
            </a:r>
            <a:r>
              <a:rPr lang="ar-SA" dirty="0" err="1" smtClean="0">
                <a:solidFill>
                  <a:srgbClr val="0070C0"/>
                </a:solidFill>
              </a:rPr>
              <a:t>لاجباره</a:t>
            </a:r>
            <a:r>
              <a:rPr lang="ar-SA" dirty="0" smtClean="0">
                <a:solidFill>
                  <a:srgbClr val="0070C0"/>
                </a:solidFill>
              </a:rPr>
              <a:t> على تنفيذ التزامه عينا.</a:t>
            </a:r>
          </a:p>
          <a:p>
            <a:pPr marL="0" indent="0">
              <a:buNone/>
            </a:pPr>
            <a:r>
              <a:rPr lang="ar-SA" dirty="0" smtClean="0"/>
              <a:t>و قد كان معروفا في القانون الروماني اذ كان للدائن حبس مدينه او استرقاقه و حتى قتله.</a:t>
            </a:r>
          </a:p>
          <a:p>
            <a:pPr marL="0" indent="0">
              <a:buNone/>
            </a:pPr>
            <a:endParaRPr lang="ar-SA" dirty="0"/>
          </a:p>
        </p:txBody>
      </p:sp>
    </p:spTree>
    <p:extLst>
      <p:ext uri="{BB962C8B-B14F-4D97-AF65-F5344CB8AC3E}">
        <p14:creationId xmlns:p14="http://schemas.microsoft.com/office/powerpoint/2010/main" xmlns="" val="21942860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6481" y="287384"/>
            <a:ext cx="10515600" cy="1897576"/>
          </a:xfrm>
        </p:spPr>
        <p:txBody>
          <a:bodyPr>
            <a:normAutofit/>
          </a:bodyPr>
          <a:lstStyle/>
          <a:p>
            <a:r>
              <a:rPr lang="ar-SA" sz="3200" dirty="0" smtClean="0"/>
              <a:t> *</a:t>
            </a:r>
            <a:r>
              <a:rPr lang="ar-SA" sz="3200" dirty="0" smtClean="0">
                <a:solidFill>
                  <a:srgbClr val="0070C0"/>
                </a:solidFill>
              </a:rPr>
              <a:t>حبس المدين في الفقه الاسلامي </a:t>
            </a:r>
            <a:br>
              <a:rPr lang="ar-SA" sz="3200" dirty="0" smtClean="0">
                <a:solidFill>
                  <a:srgbClr val="0070C0"/>
                </a:solidFill>
              </a:rPr>
            </a:br>
            <a:r>
              <a:rPr lang="ar-SA" dirty="0" smtClean="0"/>
              <a:t/>
            </a:r>
            <a:br>
              <a:rPr lang="ar-SA" dirty="0" smtClean="0"/>
            </a:br>
            <a:endParaRPr lang="ar-SA" dirty="0"/>
          </a:p>
        </p:txBody>
      </p:sp>
      <p:sp>
        <p:nvSpPr>
          <p:cNvPr id="3" name="Content Placeholder 2"/>
          <p:cNvSpPr>
            <a:spLocks noGrp="1"/>
          </p:cNvSpPr>
          <p:nvPr>
            <p:ph idx="1"/>
          </p:nvPr>
        </p:nvSpPr>
        <p:spPr>
          <a:xfrm>
            <a:off x="838200" y="966652"/>
            <a:ext cx="10515600" cy="5210312"/>
          </a:xfrm>
        </p:spPr>
        <p:txBody>
          <a:bodyPr/>
          <a:lstStyle/>
          <a:p>
            <a:r>
              <a:rPr lang="ar-SA" sz="2400" b="1" dirty="0" smtClean="0"/>
              <a:t>السائد في الفقه الإسلامي </a:t>
            </a:r>
            <a:r>
              <a:rPr lang="ar-SA" sz="2400" b="1" dirty="0" smtClean="0">
                <a:solidFill>
                  <a:srgbClr val="FF0000"/>
                </a:solidFill>
              </a:rPr>
              <a:t>جواز حبس المدين اذا امتنع عن الوفاء.</a:t>
            </a:r>
          </a:p>
          <a:p>
            <a:pPr marL="0" indent="0">
              <a:buNone/>
            </a:pPr>
            <a:endParaRPr lang="ar-SA" sz="2400" b="1" dirty="0" smtClean="0"/>
          </a:p>
          <a:p>
            <a:r>
              <a:rPr lang="ar-SA" sz="2400" b="1" dirty="0" smtClean="0"/>
              <a:t> فقد جاء في قواعد مصالح الأنام (( الحبس و هو مفسدة في حق المحبوس لكنه جائز لمصالح على مفسدته و هي أنواع منها :  حبس الممتنع من دفع الحق الى مستحقه الجاء اليه و حملا عليه ))</a:t>
            </a:r>
          </a:p>
          <a:p>
            <a:pPr marL="0" indent="0">
              <a:buNone/>
            </a:pPr>
            <a:endParaRPr lang="ar-SA" sz="2400" b="1" dirty="0" smtClean="0"/>
          </a:p>
          <a:p>
            <a:r>
              <a:rPr lang="ar-SA" sz="2400" b="1" dirty="0" smtClean="0"/>
              <a:t>و جاء في المغني ان (( من وجب عليه حق فذكر انه معسر به حبس الى ان يأتي ببينة تشهد عسرته )) </a:t>
            </a:r>
          </a:p>
          <a:p>
            <a:pPr marL="0" indent="0">
              <a:buNone/>
            </a:pPr>
            <a:endParaRPr lang="ar-SA" b="1" dirty="0"/>
          </a:p>
          <a:p>
            <a:pPr marL="0" indent="0">
              <a:buNone/>
            </a:pPr>
            <a:r>
              <a:rPr lang="ar-SA" b="1" dirty="0" smtClean="0">
                <a:solidFill>
                  <a:srgbClr val="FF0000"/>
                </a:solidFill>
              </a:rPr>
              <a:t>و يعتبر حبس المدين اذا امتنع عن الوفاء تطبيقا لقاعدة </a:t>
            </a:r>
          </a:p>
          <a:p>
            <a:pPr marL="0" indent="0">
              <a:buNone/>
            </a:pPr>
            <a:r>
              <a:rPr lang="en-US" b="1" dirty="0" smtClean="0">
                <a:solidFill>
                  <a:srgbClr val="FF0000"/>
                </a:solidFill>
              </a:rPr>
              <a:t>‘’ </a:t>
            </a:r>
            <a:r>
              <a:rPr lang="ar-SA" b="1" dirty="0" smtClean="0">
                <a:solidFill>
                  <a:srgbClr val="FF0000"/>
                </a:solidFill>
              </a:rPr>
              <a:t>الضرر الأشد يزال بضرر اخف</a:t>
            </a:r>
            <a:r>
              <a:rPr lang="en-US" b="1" dirty="0" smtClean="0">
                <a:solidFill>
                  <a:srgbClr val="FF0000"/>
                </a:solidFill>
              </a:rPr>
              <a:t>’’</a:t>
            </a:r>
            <a:endParaRPr lang="ar-SA" b="1" dirty="0" smtClean="0">
              <a:solidFill>
                <a:srgbClr val="FF0000"/>
              </a:solidFill>
            </a:endParaRPr>
          </a:p>
          <a:p>
            <a:pPr marL="0" indent="0">
              <a:buNone/>
            </a:pPr>
            <a:endParaRPr lang="ar-SA" b="1" dirty="0"/>
          </a:p>
        </p:txBody>
      </p:sp>
    </p:spTree>
    <p:extLst>
      <p:ext uri="{BB962C8B-B14F-4D97-AF65-F5344CB8AC3E}">
        <p14:creationId xmlns:p14="http://schemas.microsoft.com/office/powerpoint/2010/main" xmlns="" val="23704434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41405"/>
          </a:xfrm>
        </p:spPr>
        <p:txBody>
          <a:bodyPr>
            <a:normAutofit/>
          </a:bodyPr>
          <a:lstStyle/>
          <a:p>
            <a:r>
              <a:rPr lang="ar-SA" sz="2800" dirty="0" smtClean="0"/>
              <a:t>*حبس المدين الذي يفترض يساره </a:t>
            </a:r>
            <a:endParaRPr lang="ar-SA" sz="2800" dirty="0"/>
          </a:p>
        </p:txBody>
      </p:sp>
      <p:sp>
        <p:nvSpPr>
          <p:cNvPr id="3" name="Content Placeholder 2"/>
          <p:cNvSpPr>
            <a:spLocks noGrp="1"/>
          </p:cNvSpPr>
          <p:nvPr>
            <p:ph idx="1"/>
          </p:nvPr>
        </p:nvSpPr>
        <p:spPr>
          <a:xfrm>
            <a:off x="156519" y="672328"/>
            <a:ext cx="11813059" cy="6049748"/>
          </a:xfrm>
        </p:spPr>
        <p:txBody>
          <a:bodyPr/>
          <a:lstStyle/>
          <a:p>
            <a:pPr>
              <a:lnSpc>
                <a:spcPct val="100000"/>
              </a:lnSpc>
            </a:pPr>
            <a:r>
              <a:rPr lang="ar-SA" sz="2000" dirty="0" smtClean="0">
                <a:latin typeface="Microsoft Sans Serif" panose="020B0604020202020204" pitchFamily="34" charset="0"/>
                <a:ea typeface="Microsoft Sans Serif" panose="020B0604020202020204" pitchFamily="34" charset="0"/>
                <a:cs typeface="Microsoft Sans Serif" panose="020B0604020202020204" pitchFamily="34" charset="0"/>
              </a:rPr>
              <a:t>يلاحظ ان حبس المدين يفترض ثبوت يساره و يكون ذلك </a:t>
            </a:r>
            <a:r>
              <a:rPr lang="en-US" sz="2000" dirty="0" smtClean="0">
                <a:latin typeface="Microsoft Sans Serif" panose="020B0604020202020204" pitchFamily="34" charset="0"/>
                <a:ea typeface="Microsoft Sans Serif" panose="020B0604020202020204" pitchFamily="34" charset="0"/>
                <a:cs typeface="Microsoft Sans Serif" panose="020B0604020202020204" pitchFamily="34" charset="0"/>
              </a:rPr>
              <a:t>“</a:t>
            </a:r>
            <a:r>
              <a:rPr lang="ar-SA" sz="20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اذا امتنع عن أداء درهم واحد مع القدرة على ادائه</a:t>
            </a:r>
            <a:r>
              <a:rPr lang="en-US" sz="20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ar-SA" sz="2000" dirty="0" smtClean="0">
                <a:latin typeface="Microsoft Sans Serif" panose="020B0604020202020204" pitchFamily="34" charset="0"/>
                <a:ea typeface="Microsoft Sans Serif" panose="020B0604020202020204" pitchFamily="34" charset="0"/>
                <a:cs typeface="Microsoft Sans Serif" panose="020B0604020202020204" pitchFamily="34" charset="0"/>
              </a:rPr>
              <a:t>ومفهوم ذلك ان ثبت عسره فلا يجوز حبسه حتى يثبت يساره.</a:t>
            </a:r>
          </a:p>
          <a:p>
            <a:pPr marL="0" indent="0">
              <a:lnSpc>
                <a:spcPct val="100000"/>
              </a:lnSpc>
              <a:buNone/>
            </a:pPr>
            <a:endParaRPr lang="ar-SA" sz="2000" dirty="0" smtClean="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0" indent="0">
              <a:lnSpc>
                <a:spcPct val="100000"/>
              </a:lnSpc>
              <a:buNone/>
            </a:pPr>
            <a:r>
              <a:rPr lang="ar-SA" sz="20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ar-SA" sz="2000" b="1" dirty="0" smtClean="0">
                <a:latin typeface="Microsoft Sans Serif" panose="020B0604020202020204" pitchFamily="34" charset="0"/>
                <a:ea typeface="Microsoft Sans Serif" panose="020B0604020202020204" pitchFamily="34" charset="0"/>
                <a:cs typeface="Microsoft Sans Serif" panose="020B0604020202020204" pitchFamily="34" charset="0"/>
              </a:rPr>
              <a:t>ما قاله فقهاء الشريعة في هذا الصدد:</a:t>
            </a:r>
          </a:p>
          <a:p>
            <a:pPr>
              <a:lnSpc>
                <a:spcPct val="100000"/>
              </a:lnSpc>
            </a:pPr>
            <a:r>
              <a:rPr lang="ar-SA" sz="2000" dirty="0" smtClean="0">
                <a:latin typeface="Microsoft Sans Serif" panose="020B0604020202020204" pitchFamily="34" charset="0"/>
                <a:ea typeface="Microsoft Sans Serif" panose="020B0604020202020204" pitchFamily="34" charset="0"/>
                <a:cs typeface="Microsoft Sans Serif" panose="020B0604020202020204" pitchFamily="34" charset="0"/>
              </a:rPr>
              <a:t>يقول صاحب المغنى « </a:t>
            </a:r>
            <a:r>
              <a:rPr lang="ar-SA" sz="18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ان من وجب عليه دين حال فطولب به ولم يؤده نظر الحاكم فان كان بيده مال ظاهر امره بالقضاء , و ان لم يجد فادعى الاعسار فصدقه </a:t>
            </a:r>
            <a:r>
              <a:rPr lang="ar-SA" sz="18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غريمة</a:t>
            </a:r>
            <a:r>
              <a:rPr lang="ar-SA" sz="18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لم يحبس , و لان الحبس اما ان يكون </a:t>
            </a:r>
            <a:r>
              <a:rPr lang="ar-SA" sz="18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لاثبات</a:t>
            </a:r>
            <a:r>
              <a:rPr lang="ar-SA" sz="18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عسرته او لقضاء دينه و عسرته ثابتة و القضاء متعذر فلا فائدة في الحبس </a:t>
            </a:r>
            <a:r>
              <a:rPr lang="ar-SA" sz="2000" dirty="0" smtClean="0">
                <a:latin typeface="Microsoft Sans Serif" panose="020B0604020202020204" pitchFamily="34" charset="0"/>
                <a:ea typeface="Microsoft Sans Serif" panose="020B0604020202020204" pitchFamily="34" charset="0"/>
                <a:cs typeface="Microsoft Sans Serif" panose="020B0604020202020204" pitchFamily="34" charset="0"/>
              </a:rPr>
              <a:t>»</a:t>
            </a:r>
          </a:p>
          <a:p>
            <a:pPr>
              <a:lnSpc>
                <a:spcPct val="100000"/>
              </a:lnSpc>
            </a:pPr>
            <a:r>
              <a:rPr lang="ar-SA" sz="2000" dirty="0" smtClean="0">
                <a:latin typeface="Microsoft Sans Serif" panose="020B0604020202020204" pitchFamily="34" charset="0"/>
                <a:ea typeface="Microsoft Sans Serif" panose="020B0604020202020204" pitchFamily="34" charset="0"/>
                <a:cs typeface="Microsoft Sans Serif" panose="020B0604020202020204" pitchFamily="34" charset="0"/>
              </a:rPr>
              <a:t>ويقول ابن جزى في القوانين الاحكام الشرعية: « </a:t>
            </a:r>
            <a:r>
              <a:rPr lang="ar-SA" sz="18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سجن الغريم على 3 أنواع : الأول , سجن من ادعى العدم و جهلت حالته فيسجن حتى يثبت عدمه او يعطى ضامنا بوجهه. الثاني , سجن من اتهم انه اخفى مالا و غيبه فانه يسجن حتى يؤدي او يثبت عدمه الى ان يعطى ضامنا.</a:t>
            </a:r>
          </a:p>
          <a:p>
            <a:pPr marL="0" indent="0">
              <a:lnSpc>
                <a:spcPct val="100000"/>
              </a:lnSpc>
              <a:buNone/>
            </a:pPr>
            <a:r>
              <a:rPr lang="ar-SA" sz="18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الثالث , يسجن من اخذ أموال الناس و تقعد عليها و ادعى العدم فتبين كذبه فانه يحبس ابدا حتى يؤدي أموال الناس و لا ينجيه من ذلك الا الضمان بالمال.»</a:t>
            </a:r>
          </a:p>
          <a:p>
            <a:pPr marL="0" indent="0">
              <a:lnSpc>
                <a:spcPct val="100000"/>
              </a:lnSpc>
              <a:buNone/>
            </a:pPr>
            <a:endParaRPr lang="ar-SA" sz="1800" dirty="0" smtClean="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0" indent="0">
              <a:lnSpc>
                <a:spcPct val="100000"/>
              </a:lnSpc>
              <a:buNone/>
            </a:pPr>
            <a:r>
              <a:rPr lang="ar-SA" sz="2000" dirty="0" smtClean="0">
                <a:latin typeface="Microsoft Sans Serif" panose="020B0604020202020204" pitchFamily="34" charset="0"/>
                <a:ea typeface="Microsoft Sans Serif" panose="020B0604020202020204" pitchFamily="34" charset="0"/>
                <a:cs typeface="Microsoft Sans Serif" panose="020B0604020202020204" pitchFamily="34" charset="0"/>
              </a:rPr>
              <a:t>و تطبيقا لذلك نصت المادة 343 من لائحة ترتيب المحاكم الشرعية في مصر انه (( </a:t>
            </a:r>
            <a:r>
              <a:rPr lang="ar-SA" sz="18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اذا امتنع المحكوم عليه عن تنفيذ الحكم الصادر في النفقات او في أجرة الحضانة او الرضاع او المسكن يرفع ذلك الى المحكمة الجزئية التي بما حكم به , و امرته و لم يتمثل حكمت يحبسه و لا يجوز ان تزيد مدة الحبس عن ثلاثين يوما. اما اذا نفذ المحكوم عليه ما حكم عليه به او احضر كفيلا فانه يخلى سبيله و هذا </a:t>
            </a:r>
            <a:r>
              <a:rPr lang="ar-SA" sz="18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لايمنع</a:t>
            </a:r>
            <a:r>
              <a:rPr lang="ar-SA" sz="18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من تنفيذ الحكم بالطرق </a:t>
            </a:r>
            <a:r>
              <a:rPr lang="ar-SA" sz="18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الاعيادية</a:t>
            </a:r>
            <a:r>
              <a:rPr lang="ar-SA" sz="18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ar-SA" sz="20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a:t>
            </a:r>
          </a:p>
          <a:p>
            <a:pPr marL="0" indent="0">
              <a:buNone/>
            </a:pPr>
            <a:endParaRPr lang="ar-SA" sz="2000" dirty="0" smtClean="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0" indent="0">
              <a:buNone/>
            </a:pPr>
            <a:r>
              <a:rPr lang="ar-SA" sz="2000" dirty="0" smtClean="0">
                <a:latin typeface="Microsoft Sans Serif" panose="020B0604020202020204" pitchFamily="34" charset="0"/>
                <a:ea typeface="Microsoft Sans Serif" panose="020B0604020202020204" pitchFamily="34" charset="0"/>
                <a:cs typeface="Microsoft Sans Serif" panose="020B0604020202020204" pitchFamily="34" charset="0"/>
              </a:rPr>
              <a:t>و المعنى الواضح لذلك أنه يشترط لحبس المدين وصولا الى اجباره على التنفيذ العيني لالتزامه بالنفقة ان يمتنع عن التنفيذ و الوفاء على الرغم من قدرته. و ما ينبغي ان يلاحظ في هذا المقام ان </a:t>
            </a:r>
            <a:r>
              <a:rPr lang="ar-SA" sz="2400" b="1" dirty="0" smtClean="0">
                <a:latin typeface="Microsoft Sans Serif" panose="020B0604020202020204" pitchFamily="34" charset="0"/>
                <a:ea typeface="Microsoft Sans Serif" panose="020B0604020202020204" pitchFamily="34" charset="0"/>
                <a:cs typeface="Microsoft Sans Serif" panose="020B0604020202020204" pitchFamily="34" charset="0"/>
              </a:rPr>
              <a:t>الحبس لا يبرئ ذمة المدين و لا ينفيه من الوفاء. </a:t>
            </a:r>
            <a:endParaRPr lang="ar-SA" sz="24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0" indent="0">
              <a:buNone/>
            </a:pPr>
            <a:endParaRPr lang="ar-SA" dirty="0" smtClean="0"/>
          </a:p>
        </p:txBody>
      </p:sp>
    </p:spTree>
    <p:extLst>
      <p:ext uri="{BB962C8B-B14F-4D97-AF65-F5344CB8AC3E}">
        <p14:creationId xmlns:p14="http://schemas.microsoft.com/office/powerpoint/2010/main" xmlns="" val="1655344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 </a:t>
            </a:r>
            <a:r>
              <a:rPr lang="ar-SA" sz="2800" dirty="0" smtClean="0"/>
              <a:t>حبس المدين في قانون المرافعات الكويتية </a:t>
            </a:r>
            <a:endParaRPr lang="ar-SA" dirty="0"/>
          </a:p>
        </p:txBody>
      </p:sp>
      <p:sp>
        <p:nvSpPr>
          <p:cNvPr id="3" name="Content Placeholder 2"/>
          <p:cNvSpPr>
            <a:spLocks noGrp="1"/>
          </p:cNvSpPr>
          <p:nvPr>
            <p:ph idx="1"/>
          </p:nvPr>
        </p:nvSpPr>
        <p:spPr/>
        <p:txBody>
          <a:bodyPr/>
          <a:lstStyle/>
          <a:p>
            <a:r>
              <a:rPr lang="ar-SA" dirty="0" smtClean="0"/>
              <a:t>استحدث قانون المرافعات المدنية و التجارية الجديد في دولة الكويت عدة قواعد في الباب الرابع من الكتاب الثالث منه ضمنه معالم و شروط محددة لحبس المدين في الدين , و ذلك في المادتين 292 , 294 </a:t>
            </a:r>
          </a:p>
          <a:p>
            <a:pPr>
              <a:buFontTx/>
              <a:buChar char="-"/>
            </a:pPr>
            <a:r>
              <a:rPr lang="ar-SA" dirty="0" smtClean="0"/>
              <a:t>فيما يتعلق بالحق المطالب به :</a:t>
            </a:r>
          </a:p>
          <a:p>
            <a:pPr marL="0" indent="0">
              <a:buNone/>
            </a:pPr>
            <a:r>
              <a:rPr lang="ar-SA" dirty="0" smtClean="0"/>
              <a:t>اوجبت تلك القواعد ان يكون هذا الحق ثابتا بمقتضى حكم نهائي او امر أداء نهائي.</a:t>
            </a:r>
          </a:p>
          <a:p>
            <a:pPr marL="0" indent="0">
              <a:buNone/>
            </a:pPr>
            <a:endParaRPr lang="ar-SA" dirty="0"/>
          </a:p>
        </p:txBody>
      </p:sp>
    </p:spTree>
    <p:extLst>
      <p:ext uri="{BB962C8B-B14F-4D97-AF65-F5344CB8AC3E}">
        <p14:creationId xmlns:p14="http://schemas.microsoft.com/office/powerpoint/2010/main" xmlns="" val="465675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6447" y="95693"/>
            <a:ext cx="11759609" cy="6081270"/>
          </a:xfrm>
        </p:spPr>
        <p:txBody>
          <a:bodyPr/>
          <a:lstStyle/>
          <a:p>
            <a:pPr>
              <a:buFontTx/>
              <a:buChar char="-"/>
            </a:pPr>
            <a:r>
              <a:rPr lang="ar-SA" dirty="0" smtClean="0"/>
              <a:t>فيما يتعلق بالمدين المطلوب الحكم بحبسه :</a:t>
            </a:r>
          </a:p>
          <a:p>
            <a:pPr>
              <a:lnSpc>
                <a:spcPct val="100000"/>
              </a:lnSpc>
            </a:pPr>
            <a:r>
              <a:rPr lang="ar-SA" sz="2400" dirty="0" smtClean="0"/>
              <a:t>يتعين من جهة ان يكون هذا المدين قد امتنع عن أداء تنفيذ الحكم او الامر رغم قدرته على الوفاء من و لو كان الدائن قد حصل ضده حكم نهائي او امر أداء قدرة المدين على الوفاء , بل يجب فوق ذلك ان تكون قدرته تلك مستندة الى أموال مما يجوز الحجز عليه و يتعين من جهة أخرى الا يكون المدين قد جاوز في عمره الخامس و الستين و يمتنع الامر بحبس المدين اذا كان له أولاد لم يبلغوا الخامسة </a:t>
            </a:r>
            <a:r>
              <a:rPr lang="ar-SA" sz="2400" dirty="0" err="1" smtClean="0"/>
              <a:t>عشرعاما</a:t>
            </a:r>
            <a:r>
              <a:rPr lang="ar-SA" sz="2400" dirty="0" smtClean="0"/>
              <a:t> و كان زوجه متوفى او محبوس </a:t>
            </a:r>
            <a:r>
              <a:rPr lang="ar-SA" sz="2400" dirty="0" err="1" smtClean="0"/>
              <a:t>لاي</a:t>
            </a:r>
            <a:r>
              <a:rPr lang="ar-SA" sz="2400" dirty="0" smtClean="0"/>
              <a:t> سبب. ويجب من جهة رابعة الا يكون المطلوب حبسه زوجا للدائن او من اصوله او فروعه مالم يكن الدين نفقة مقررة و يتعين من جهة خامسة الا يكون المدين قد سبق ان صدر أمر بحبسه عن ذات الدين و اوفى مدة الحبس </a:t>
            </a:r>
          </a:p>
          <a:p>
            <a:pPr>
              <a:lnSpc>
                <a:spcPct val="100000"/>
              </a:lnSpc>
              <a:buFontTx/>
              <a:buChar char="-"/>
            </a:pPr>
            <a:r>
              <a:rPr lang="ar-SA" dirty="0" smtClean="0"/>
              <a:t>بخصوص مدة الحبس :</a:t>
            </a:r>
          </a:p>
          <a:p>
            <a:pPr marL="0" indent="0">
              <a:lnSpc>
                <a:spcPct val="100000"/>
              </a:lnSpc>
              <a:buNone/>
            </a:pPr>
            <a:r>
              <a:rPr lang="ar-SA" sz="2400" dirty="0" smtClean="0"/>
              <a:t>اشترطت المادة 292 الا تزيد على ستة اشهر و قد تناول المشرع في المادة 296 </a:t>
            </a:r>
            <a:r>
              <a:rPr lang="ar-SA" sz="2400" dirty="0" err="1" smtClean="0"/>
              <a:t>مسقطات</a:t>
            </a:r>
            <a:r>
              <a:rPr lang="ar-SA" sz="2400" dirty="0" smtClean="0"/>
              <a:t> الامر بالحبس و هي كما يلي:</a:t>
            </a:r>
          </a:p>
          <a:p>
            <a:pPr marL="0" indent="0">
              <a:lnSpc>
                <a:spcPct val="100000"/>
              </a:lnSpc>
              <a:buNone/>
            </a:pPr>
            <a:r>
              <a:rPr lang="ar-SA" sz="2400" dirty="0" smtClean="0"/>
              <a:t>(أ) موافقة الدائن كتابة على اسقاط الأمر.</a:t>
            </a:r>
          </a:p>
          <a:p>
            <a:pPr marL="0" indent="0">
              <a:lnSpc>
                <a:spcPct val="100000"/>
              </a:lnSpc>
              <a:buNone/>
            </a:pPr>
            <a:r>
              <a:rPr lang="ar-SA" sz="2400" dirty="0" smtClean="0"/>
              <a:t>(ب) انقضاء التزام المدين الذي صدر الأمر لاقتضائه.</a:t>
            </a:r>
          </a:p>
          <a:p>
            <a:pPr marL="0" indent="0">
              <a:lnSpc>
                <a:spcPct val="100000"/>
              </a:lnSpc>
              <a:buNone/>
            </a:pPr>
            <a:r>
              <a:rPr lang="ar-SA" sz="2400" dirty="0" smtClean="0"/>
              <a:t>(جـ) اذا تخلف شرط من شروط الامر أو تحقق مانع من موانع إصداره.</a:t>
            </a:r>
          </a:p>
          <a:p>
            <a:pPr marL="0" indent="0">
              <a:lnSpc>
                <a:spcPct val="100000"/>
              </a:lnSpc>
              <a:buNone/>
            </a:pPr>
            <a:endParaRPr lang="ar-SA" sz="2400" dirty="0" smtClean="0"/>
          </a:p>
          <a:p>
            <a:pPr>
              <a:buFontTx/>
              <a:buChar char="-"/>
            </a:pPr>
            <a:endParaRPr lang="ar-SA" dirty="0" smtClean="0"/>
          </a:p>
        </p:txBody>
      </p:sp>
    </p:spTree>
    <p:extLst>
      <p:ext uri="{BB962C8B-B14F-4D97-AF65-F5344CB8AC3E}">
        <p14:creationId xmlns:p14="http://schemas.microsoft.com/office/powerpoint/2010/main" xmlns="" val="3799107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9818"/>
            <a:ext cx="10515600" cy="444136"/>
          </a:xfrm>
        </p:spPr>
        <p:txBody>
          <a:bodyPr>
            <a:normAutofit fontScale="90000"/>
          </a:bodyPr>
          <a:lstStyle/>
          <a:p>
            <a:r>
              <a:rPr lang="ar-SA" dirty="0" smtClean="0"/>
              <a:t>حبس المدين في النظام السعودي :</a:t>
            </a:r>
            <a:endParaRPr lang="en-US" dirty="0"/>
          </a:p>
        </p:txBody>
      </p:sp>
      <p:sp>
        <p:nvSpPr>
          <p:cNvPr id="3" name="Content Placeholder 2"/>
          <p:cNvSpPr>
            <a:spLocks noGrp="1"/>
          </p:cNvSpPr>
          <p:nvPr>
            <p:ph idx="1"/>
          </p:nvPr>
        </p:nvSpPr>
        <p:spPr>
          <a:xfrm>
            <a:off x="287383" y="679269"/>
            <a:ext cx="11573691" cy="5497694"/>
          </a:xfrm>
        </p:spPr>
        <p:txBody>
          <a:bodyPr>
            <a:normAutofit lnSpcReduction="10000"/>
          </a:bodyPr>
          <a:lstStyle/>
          <a:p>
            <a:pPr>
              <a:buNone/>
            </a:pPr>
            <a:r>
              <a:rPr lang="ar-SA" b="1" dirty="0" smtClean="0">
                <a:solidFill>
                  <a:srgbClr val="00B050"/>
                </a:solidFill>
              </a:rPr>
              <a:t>لا يوجد ما يمنع من حبس المدين في المملكة بشرط ان يكون موسرا ، اما المدين المعسر فلا يجوز حبسه .</a:t>
            </a:r>
          </a:p>
          <a:p>
            <a:pPr>
              <a:buNone/>
            </a:pPr>
            <a:endParaRPr lang="ar-SA" b="1" dirty="0" smtClean="0"/>
          </a:p>
          <a:p>
            <a:pPr>
              <a:buNone/>
            </a:pPr>
            <a:r>
              <a:rPr lang="ar-SA" b="1" dirty="0" smtClean="0">
                <a:solidFill>
                  <a:srgbClr val="0070C0"/>
                </a:solidFill>
              </a:rPr>
              <a:t>حالات الاعفاء من الحبس للمدين :</a:t>
            </a:r>
          </a:p>
          <a:p>
            <a:pPr>
              <a:buNone/>
            </a:pPr>
            <a:r>
              <a:rPr lang="ar-SA" b="1" dirty="0" smtClean="0">
                <a:solidFill>
                  <a:srgbClr val="C00000"/>
                </a:solidFill>
              </a:rPr>
              <a:t>-- اذا كان المدين معسرا ، الا ان كان يدعي الاعسار وهو في الحقيقة لا يكون معسرا ؛ فيتم حبسه.</a:t>
            </a:r>
          </a:p>
          <a:p>
            <a:pPr>
              <a:buNone/>
            </a:pPr>
            <a:r>
              <a:rPr lang="ar-SA" b="1" dirty="0" smtClean="0">
                <a:solidFill>
                  <a:srgbClr val="C00000"/>
                </a:solidFill>
              </a:rPr>
              <a:t>-- اذا كان مريضا بتقرير من لجنة طبية مختصة تثبت مرضه .</a:t>
            </a:r>
          </a:p>
          <a:p>
            <a:pPr>
              <a:buNone/>
            </a:pPr>
            <a:r>
              <a:rPr lang="ar-SA" b="1" dirty="0" smtClean="0">
                <a:solidFill>
                  <a:srgbClr val="C00000"/>
                </a:solidFill>
              </a:rPr>
              <a:t>-- المرأة الحامل .</a:t>
            </a:r>
          </a:p>
          <a:p>
            <a:pPr>
              <a:buNone/>
            </a:pPr>
            <a:r>
              <a:rPr lang="ar-SA" b="1" dirty="0" smtClean="0">
                <a:solidFill>
                  <a:srgbClr val="C00000"/>
                </a:solidFill>
              </a:rPr>
              <a:t>-- المرأة التي لديها طفل دون السنتين .</a:t>
            </a:r>
          </a:p>
          <a:p>
            <a:pPr>
              <a:buNone/>
            </a:pPr>
            <a:r>
              <a:rPr lang="ar-SA" b="1" dirty="0" smtClean="0">
                <a:solidFill>
                  <a:srgbClr val="C00000"/>
                </a:solidFill>
              </a:rPr>
              <a:t>-- الذي يقدم كفالة بنكية او عينية او شخصية .</a:t>
            </a:r>
          </a:p>
          <a:p>
            <a:pPr>
              <a:buNone/>
            </a:pPr>
            <a:r>
              <a:rPr lang="ar-SA" b="1" dirty="0" smtClean="0">
                <a:solidFill>
                  <a:srgbClr val="C00000"/>
                </a:solidFill>
              </a:rPr>
              <a:t>--الموسر ولديه مال ، لكن يرغب الدائن بحبسه .</a:t>
            </a:r>
          </a:p>
          <a:p>
            <a:pPr>
              <a:buNone/>
            </a:pPr>
            <a:endParaRPr lang="ar-SA" b="1" dirty="0" smtClean="0"/>
          </a:p>
          <a:p>
            <a:pPr>
              <a:buNone/>
            </a:pPr>
            <a:r>
              <a:rPr lang="ar-SA" b="1" dirty="0" smtClean="0">
                <a:solidFill>
                  <a:srgbClr val="7030A0"/>
                </a:solidFill>
              </a:rPr>
              <a:t>الحبس اداة ضغط على المدين ، فيحبس ان كان لديه مال لكنه رفض السداد . </a:t>
            </a:r>
            <a:endParaRPr lang="en-US" b="1" dirty="0">
              <a:solidFill>
                <a:srgbClr val="7030A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ar-SA" sz="4000" dirty="0"/>
              <a:t>إذا انفتح الباب امام الدائن للتنفيذ العيني الجبري نظرًا</a:t>
            </a:r>
            <a:r>
              <a:rPr lang="ar-SA" sz="4000" b="1" u="sng" dirty="0"/>
              <a:t> </a:t>
            </a:r>
            <a:r>
              <a:rPr lang="ar-SA" sz="4000" b="1" u="sng" dirty="0" smtClean="0"/>
              <a:t>ل</a:t>
            </a:r>
            <a:r>
              <a:rPr lang="ar-SA" sz="4000" b="1" u="sng" dirty="0"/>
              <a:t>امتناع</a:t>
            </a:r>
            <a:r>
              <a:rPr lang="ar-SA" sz="4000" b="1" u="sng" dirty="0" smtClean="0"/>
              <a:t> </a:t>
            </a:r>
            <a:r>
              <a:rPr lang="ar-SA" sz="4000" dirty="0"/>
              <a:t>المدين عن التنفيذ </a:t>
            </a:r>
            <a:r>
              <a:rPr lang="ar-SA" sz="4000" b="1" u="sng" dirty="0"/>
              <a:t>الاختياري</a:t>
            </a:r>
            <a:r>
              <a:rPr lang="ar-SA" sz="4000" dirty="0"/>
              <a:t>, فإن هذا الدائن اما أن </a:t>
            </a:r>
            <a:r>
              <a:rPr lang="ar-SA" sz="4000" dirty="0" smtClean="0"/>
              <a:t>يستخدم :</a:t>
            </a:r>
          </a:p>
          <a:p>
            <a:pPr marL="0" indent="0">
              <a:buNone/>
            </a:pPr>
            <a:endParaRPr lang="ar-SA" dirty="0" smtClean="0"/>
          </a:p>
          <a:p>
            <a:r>
              <a:rPr lang="ar-SA" sz="3200" dirty="0" smtClean="0">
                <a:solidFill>
                  <a:srgbClr val="FF6161"/>
                </a:solidFill>
              </a:rPr>
              <a:t>1- </a:t>
            </a:r>
            <a:r>
              <a:rPr lang="ar-SA" sz="3200" dirty="0" smtClean="0"/>
              <a:t>تنفيذ عيني مباشر</a:t>
            </a:r>
          </a:p>
          <a:p>
            <a:r>
              <a:rPr lang="ar-SA" sz="3200" dirty="0" smtClean="0">
                <a:solidFill>
                  <a:srgbClr val="FF6161"/>
                </a:solidFill>
              </a:rPr>
              <a:t>2- </a:t>
            </a:r>
            <a:r>
              <a:rPr lang="ar-SA" sz="3200" dirty="0" smtClean="0"/>
              <a:t>تنفيذ عيني غير مباشر</a:t>
            </a:r>
            <a:endParaRPr lang="ar-SA" sz="3200" dirty="0"/>
          </a:p>
        </p:txBody>
      </p:sp>
    </p:spTree>
    <p:extLst>
      <p:ext uri="{BB962C8B-B14F-4D97-AF65-F5344CB8AC3E}">
        <p14:creationId xmlns:p14="http://schemas.microsoft.com/office/powerpoint/2010/main" xmlns="" val="477873987"/>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326" y="0"/>
            <a:ext cx="12004158" cy="6176963"/>
          </a:xfrm>
        </p:spPr>
        <p:txBody>
          <a:bodyPr/>
          <a:lstStyle/>
          <a:p>
            <a:r>
              <a:rPr lang="ar-SA" b="1" dirty="0" smtClean="0"/>
              <a:t>- </a:t>
            </a:r>
            <a:r>
              <a:rPr lang="ar-SA" sz="2400" b="1" dirty="0" smtClean="0">
                <a:solidFill>
                  <a:srgbClr val="7030A0"/>
                </a:solidFill>
              </a:rPr>
              <a:t>في المملكة العربية السعودية من كان لديه مال و لم يسدد فانه يحبس و لا </a:t>
            </a:r>
            <a:r>
              <a:rPr lang="ar-SA" sz="2400" b="1" dirty="0" err="1" smtClean="0">
                <a:solidFill>
                  <a:srgbClr val="7030A0"/>
                </a:solidFill>
              </a:rPr>
              <a:t>شي</a:t>
            </a:r>
            <a:r>
              <a:rPr lang="ar-SA" sz="2400" b="1" dirty="0" smtClean="0">
                <a:solidFill>
                  <a:srgbClr val="7030A0"/>
                </a:solidFill>
              </a:rPr>
              <a:t> يمنع من حبس المدين في المملكة  و لكن بشروط :</a:t>
            </a:r>
          </a:p>
          <a:p>
            <a:r>
              <a:rPr lang="ar-SA" sz="2400" b="1" dirty="0" smtClean="0"/>
              <a:t>شروط حبس المدين وفق نظام التنفيذ الفصل الثاني مادة 83-84:</a:t>
            </a:r>
          </a:p>
          <a:p>
            <a:pPr marL="0" indent="0">
              <a:buNone/>
            </a:pPr>
            <a:r>
              <a:rPr lang="ar-SA" sz="2400" b="1" dirty="0" smtClean="0">
                <a:solidFill>
                  <a:srgbClr val="FF0000"/>
                </a:solidFill>
              </a:rPr>
              <a:t>يجوز حبس المدين حتى الوفاء بالدين طالما هذا الشخص موسرا اما اذا كان المدين معسرا فانه لا يحبس </a:t>
            </a:r>
            <a:r>
              <a:rPr lang="ar-SA" sz="2400" b="1" dirty="0" smtClean="0"/>
              <a:t>.</a:t>
            </a:r>
          </a:p>
          <a:p>
            <a:pPr>
              <a:buFontTx/>
              <a:buChar char="-"/>
            </a:pPr>
            <a:r>
              <a:rPr lang="ar-SA" sz="2400" b="1" dirty="0" smtClean="0">
                <a:solidFill>
                  <a:srgbClr val="00B050"/>
                </a:solidFill>
              </a:rPr>
              <a:t>حالات الاعفاء من الحبس :</a:t>
            </a:r>
          </a:p>
          <a:p>
            <a:pPr marL="0" indent="0">
              <a:buNone/>
            </a:pPr>
            <a:r>
              <a:rPr lang="ar-SA" sz="2400" b="1" dirty="0" smtClean="0"/>
              <a:t>1</a:t>
            </a:r>
            <a:r>
              <a:rPr lang="ar-SA" sz="2400" b="1" dirty="0" smtClean="0">
                <a:solidFill>
                  <a:srgbClr val="0070C0"/>
                </a:solidFill>
              </a:rPr>
              <a:t>- اذا كان المدين معسرا بأن كان لديه حبك اعسار اما من يدعي الاعسار فانه ينص حبسه , لان الأصل هو الايسار و ليس الاعسار.</a:t>
            </a:r>
          </a:p>
          <a:p>
            <a:pPr marL="0" indent="0">
              <a:buNone/>
            </a:pPr>
            <a:r>
              <a:rPr lang="ar-SA" sz="2400" b="1" dirty="0" smtClean="0">
                <a:solidFill>
                  <a:srgbClr val="0070C0"/>
                </a:solidFill>
              </a:rPr>
              <a:t>2- اذا كان المدين مريضا , </a:t>
            </a:r>
            <a:r>
              <a:rPr lang="ar-SA" sz="2400" b="1" dirty="0" err="1" smtClean="0">
                <a:solidFill>
                  <a:srgbClr val="0070C0"/>
                </a:solidFill>
              </a:rPr>
              <a:t>باثبات</a:t>
            </a:r>
            <a:r>
              <a:rPr lang="ar-SA" sz="2400" b="1" dirty="0" smtClean="0">
                <a:solidFill>
                  <a:srgbClr val="0070C0"/>
                </a:solidFill>
              </a:rPr>
              <a:t> هيئة الصحة مختصة تثبت مرضه.</a:t>
            </a:r>
          </a:p>
          <a:p>
            <a:pPr marL="0" indent="0">
              <a:buNone/>
            </a:pPr>
            <a:r>
              <a:rPr lang="ar-SA" sz="2400" b="1" dirty="0" smtClean="0">
                <a:solidFill>
                  <a:srgbClr val="0070C0"/>
                </a:solidFill>
              </a:rPr>
              <a:t>3- المرأة الحامل. </a:t>
            </a:r>
          </a:p>
          <a:p>
            <a:pPr marL="0" indent="0">
              <a:buNone/>
            </a:pPr>
            <a:r>
              <a:rPr lang="ar-SA" sz="2400" b="1" dirty="0" smtClean="0">
                <a:solidFill>
                  <a:srgbClr val="0070C0"/>
                </a:solidFill>
              </a:rPr>
              <a:t>4- المرأة التي لديها طفل دون سنتين لا تحبس.</a:t>
            </a:r>
          </a:p>
          <a:p>
            <a:pPr marL="0" indent="0">
              <a:buNone/>
            </a:pPr>
            <a:r>
              <a:rPr lang="ar-SA" sz="2400" b="1" dirty="0" smtClean="0">
                <a:solidFill>
                  <a:srgbClr val="0070C0"/>
                </a:solidFill>
              </a:rPr>
              <a:t>5- من قدم كفالة سواء كانت بنكية او عينية او شخصية.</a:t>
            </a:r>
          </a:p>
          <a:p>
            <a:pPr marL="0" indent="0">
              <a:buNone/>
            </a:pPr>
            <a:r>
              <a:rPr lang="ar-SA" sz="2400" b="1" dirty="0" smtClean="0">
                <a:solidFill>
                  <a:srgbClr val="0070C0"/>
                </a:solidFill>
              </a:rPr>
              <a:t>6-لا يمكن حبس المدين الذي لديه مال, لمجرد ان الدائن لديه رغبة في الحبس.</a:t>
            </a:r>
          </a:p>
          <a:p>
            <a:r>
              <a:rPr lang="ar-SA" sz="2400" b="1" dirty="0" smtClean="0">
                <a:solidFill>
                  <a:srgbClr val="C00000"/>
                </a:solidFill>
              </a:rPr>
              <a:t>الحبس </a:t>
            </a:r>
            <a:r>
              <a:rPr lang="ar-SA" sz="2400" b="1" dirty="0" err="1" smtClean="0">
                <a:solidFill>
                  <a:srgbClr val="C00000"/>
                </a:solidFill>
              </a:rPr>
              <a:t>يعبتر</a:t>
            </a:r>
            <a:r>
              <a:rPr lang="ar-SA" sz="2400" b="1" dirty="0" smtClean="0">
                <a:solidFill>
                  <a:srgbClr val="C00000"/>
                </a:solidFill>
              </a:rPr>
              <a:t> أداة ضغط و الأصل ان الدين موسر و يجوز حبسه مالم تتوفر احدى حالات الاعفاء من الحبس. </a:t>
            </a:r>
          </a:p>
          <a:p>
            <a:pPr marL="0" indent="0">
              <a:buNone/>
            </a:pPr>
            <a:endParaRPr lang="ar-SA" sz="2400" b="1" dirty="0" smtClean="0"/>
          </a:p>
        </p:txBody>
      </p:sp>
      <p:sp>
        <p:nvSpPr>
          <p:cNvPr id="2" name="مربع نص 1"/>
          <p:cNvSpPr txBox="1"/>
          <p:nvPr/>
        </p:nvSpPr>
        <p:spPr>
          <a:xfrm>
            <a:off x="0" y="6057900"/>
            <a:ext cx="3614774" cy="646331"/>
          </a:xfrm>
          <a:prstGeom prst="rect">
            <a:avLst/>
          </a:prstGeom>
          <a:noFill/>
        </p:spPr>
        <p:txBody>
          <a:bodyPr wrap="square" rtlCol="1">
            <a:spAutoFit/>
          </a:bodyPr>
          <a:lstStyle/>
          <a:p>
            <a:r>
              <a:rPr lang="ar-SA" sz="3600" dirty="0" smtClean="0"/>
              <a:t>الطالبة: عبير البراك</a:t>
            </a:r>
            <a:endParaRPr lang="ar-SA" sz="3600" dirty="0"/>
          </a:p>
        </p:txBody>
      </p:sp>
    </p:spTree>
    <p:extLst>
      <p:ext uri="{BB962C8B-B14F-4D97-AF65-F5344CB8AC3E}">
        <p14:creationId xmlns:p14="http://schemas.microsoft.com/office/powerpoint/2010/main" xmlns="" val="2221937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998617"/>
            <a:ext cx="9001462" cy="1828800"/>
          </a:xfrm>
        </p:spPr>
        <p:txBody>
          <a:bodyPr>
            <a:noAutofit/>
          </a:bodyPr>
          <a:lstStyle/>
          <a:p>
            <a:r>
              <a:rPr lang="ar-SA" sz="4000" u="sng" dirty="0" smtClean="0">
                <a:solidFill>
                  <a:srgbClr val="002060"/>
                </a:solidFill>
                <a:latin typeface="Franklin Gothic Heavy" panose="020B0903020102020204" pitchFamily="34" charset="0"/>
              </a:rPr>
              <a:t>ثانيا : الشرط الجزائي </a:t>
            </a:r>
            <a:endParaRPr lang="ar-SA" sz="4000" u="sng" dirty="0">
              <a:solidFill>
                <a:srgbClr val="002060"/>
              </a:solidFill>
              <a:latin typeface="Franklin Gothic Heavy" panose="020B0903020102020204" pitchFamily="34" charset="0"/>
            </a:endParaRPr>
          </a:p>
        </p:txBody>
      </p:sp>
    </p:spTree>
    <p:extLst>
      <p:ext uri="{BB962C8B-B14F-4D97-AF65-F5344CB8AC3E}">
        <p14:creationId xmlns:p14="http://schemas.microsoft.com/office/powerpoint/2010/main" xmlns="" val="285158042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011" y="352696"/>
            <a:ext cx="11312433" cy="6048103"/>
          </a:xfrm>
        </p:spPr>
        <p:txBody>
          <a:bodyPr>
            <a:normAutofit fontScale="92500"/>
          </a:bodyPr>
          <a:lstStyle/>
          <a:p>
            <a:pPr>
              <a:buNone/>
            </a:pPr>
            <a:endParaRPr lang="ar-SA" b="1" dirty="0" smtClean="0">
              <a:solidFill>
                <a:srgbClr val="C00000"/>
              </a:solidFill>
            </a:endParaRPr>
          </a:p>
          <a:p>
            <a:pPr>
              <a:buNone/>
            </a:pPr>
            <a:r>
              <a:rPr lang="ar-SA" b="1" dirty="0" smtClean="0">
                <a:solidFill>
                  <a:srgbClr val="C00000"/>
                </a:solidFill>
              </a:rPr>
              <a:t>الشرط الجزائي </a:t>
            </a:r>
            <a:r>
              <a:rPr lang="ar-SA" b="1" dirty="0" smtClean="0"/>
              <a:t>: </a:t>
            </a:r>
            <a:r>
              <a:rPr lang="ar-SA" b="1" dirty="0" smtClean="0">
                <a:solidFill>
                  <a:srgbClr val="002060"/>
                </a:solidFill>
              </a:rPr>
              <a:t>هو شرط يدرج في العقد يتفق فيه الطرفان على مبلغ مفترض كتعويض عن الضرر الذي سيحصل ان لم يتم تنفيذ العقد ، </a:t>
            </a:r>
          </a:p>
          <a:p>
            <a:pPr>
              <a:buNone/>
            </a:pPr>
            <a:r>
              <a:rPr lang="ar-SA" b="1" dirty="0" smtClean="0">
                <a:solidFill>
                  <a:srgbClr val="002060"/>
                </a:solidFill>
              </a:rPr>
              <a:t>مثال : اذا تخلف احد الطرفين او كليهما عن تنفيذ التزاماتهما في العقد ، فالطرف المتخلف بدفع المبلغ المحدد بالعقد كشرط جزائي.</a:t>
            </a:r>
          </a:p>
          <a:p>
            <a:pPr>
              <a:buNone/>
            </a:pPr>
            <a:endParaRPr lang="ar-SA" b="1" dirty="0" smtClean="0"/>
          </a:p>
          <a:p>
            <a:pPr>
              <a:buNone/>
            </a:pPr>
            <a:r>
              <a:rPr lang="ar-SA" b="1" dirty="0" smtClean="0">
                <a:solidFill>
                  <a:srgbClr val="C00000"/>
                </a:solidFill>
              </a:rPr>
              <a:t>وهو جائز قانونا وشرعا : باستثناء ( في المملكة ) ان كان التزام المدين نقدي بدفع مبلغ من المال ؛ لانه اعتبر من باب الربا ؛ ومثال ذلك :</a:t>
            </a:r>
          </a:p>
          <a:p>
            <a:pPr>
              <a:buNone/>
            </a:pPr>
            <a:r>
              <a:rPr lang="ar-SA" b="1" dirty="0" smtClean="0">
                <a:solidFill>
                  <a:srgbClr val="002060"/>
                </a:solidFill>
              </a:rPr>
              <a:t>عقد القرض والثمن في عقد البيع ، الاجرة في عقد الايجار .</a:t>
            </a:r>
          </a:p>
          <a:p>
            <a:pPr>
              <a:buNone/>
            </a:pPr>
            <a:r>
              <a:rPr lang="ar-SA" b="1" dirty="0" smtClean="0">
                <a:solidFill>
                  <a:srgbClr val="002060"/>
                </a:solidFill>
              </a:rPr>
              <a:t>هل الشرط الجزائي واجب التنفيذ وان كان مبالغ فيه ؟؟  وهل يجوز للقاضي تعديل الشرط الجزائي بزيادة او نقصان  او الغاء ؟؟ </a:t>
            </a:r>
          </a:p>
          <a:p>
            <a:pPr>
              <a:buNone/>
            </a:pPr>
            <a:r>
              <a:rPr lang="ar-SA" b="1" dirty="0" smtClean="0">
                <a:solidFill>
                  <a:srgbClr val="00B050"/>
                </a:solidFill>
              </a:rPr>
              <a:t>-- يجوز للقاضي ان ينقص من الشرط الجزائي ان ثبت له انه مبالغ فيه ، لانه يعتبر كتعويض ، و التعويض يكون بحجم الضرر ، بشرط ان يثبت المحكوم عليه بان الضرر اقل من المبلغ المحدد بالشرط الجزائي . </a:t>
            </a:r>
          </a:p>
          <a:p>
            <a:pPr>
              <a:buNone/>
            </a:pPr>
            <a:r>
              <a:rPr lang="ar-SA" b="1" dirty="0" smtClean="0">
                <a:solidFill>
                  <a:srgbClr val="C00000"/>
                </a:solidFill>
              </a:rPr>
              <a:t>-- يجوز للقاضي الحكم بزيادة المبلغ المتفق عليه كشرط جزائي اذا اثبت المدعي ان الضرر اكبر من المبلغ المتفق عليه .</a:t>
            </a:r>
          </a:p>
          <a:p>
            <a:pPr>
              <a:buNone/>
            </a:pPr>
            <a:r>
              <a:rPr lang="ar-SA" b="1" dirty="0" smtClean="0">
                <a:solidFill>
                  <a:srgbClr val="00B050"/>
                </a:solidFill>
              </a:rPr>
              <a:t>-- يجوز الغاء الشرط الجزائي اذا انتفى الضرر باثبات المدعي عدم وجود ضرر .( كتعديل ارادة الاطراف لاحقا بالغاء العقد فلا ضرر وقع)</a:t>
            </a:r>
          </a:p>
          <a:p>
            <a:pPr>
              <a:buNone/>
            </a:pPr>
            <a:endParaRPr lang="ar-SA" b="1" dirty="0" smtClean="0"/>
          </a:p>
          <a:p>
            <a:pPr>
              <a:buNone/>
            </a:pPr>
            <a:r>
              <a:rPr lang="ar-SA" b="1" dirty="0" smtClean="0"/>
              <a:t> </a:t>
            </a: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510" y="483326"/>
            <a:ext cx="11456124" cy="6100354"/>
          </a:xfrm>
        </p:spPr>
        <p:txBody>
          <a:bodyPr>
            <a:noAutofit/>
          </a:bodyPr>
          <a:lstStyle/>
          <a:p>
            <a:pPr>
              <a:buNone/>
            </a:pPr>
            <a:r>
              <a:rPr lang="ar-SA" sz="2800" b="1" dirty="0" smtClean="0">
                <a:solidFill>
                  <a:srgbClr val="002060"/>
                </a:solidFill>
                <a:cs typeface="+mj-cs"/>
              </a:rPr>
              <a:t>اهمية الشرط الجزائي :</a:t>
            </a:r>
          </a:p>
          <a:p>
            <a:pPr>
              <a:buNone/>
            </a:pPr>
            <a:r>
              <a:rPr lang="ar-SA" sz="2800" b="1" dirty="0" smtClean="0">
                <a:solidFill>
                  <a:srgbClr val="002060"/>
                </a:solidFill>
                <a:cs typeface="+mj-cs"/>
              </a:rPr>
              <a:t>يسهل الشرط الجزائي على المتضرر الحصول على التعويض ان اخل احد الاطراف بتنفيذ التزامه ، وينقل عبء الاثبات من المدعي الى المدعى عليه ؛ فليس على المدعي الا اثبات العقد والشرط الجزائي ، والمدعى عليه هو من يثبت مقدار الضرر لانقاص الشرط الجزائي او الغاؤه .</a:t>
            </a:r>
          </a:p>
          <a:p>
            <a:pPr>
              <a:buNone/>
            </a:pPr>
            <a:endParaRPr lang="ar-SA" sz="2800" b="1" dirty="0" smtClean="0">
              <a:solidFill>
                <a:srgbClr val="002060"/>
              </a:solidFill>
              <a:cs typeface="+mj-cs"/>
            </a:endParaRPr>
          </a:p>
          <a:p>
            <a:pPr>
              <a:buNone/>
            </a:pPr>
            <a:r>
              <a:rPr lang="ar-SA" sz="2800" b="1" dirty="0" smtClean="0">
                <a:solidFill>
                  <a:srgbClr val="002060"/>
                </a:solidFill>
                <a:cs typeface="+mj-cs"/>
              </a:rPr>
              <a:t>اما اذا لم يوجد شرط جزائي فان اخل احد الاطراف بتنفيذ التزامه ، فعلى المدعي اثبات الخطأ والضرر وعلاقة السببية باتباع طرق الاثبات المعتادة والتي قد تأخذ وقت وجهد كبيرين ، وبنتيجة الاثبات يستحق التعويض ان اثبت ، ولا يستحق التعويض ان عجز الاثبات او اقل مما يريد من التعويض فالاثبات هنا يبقى على المدعي . </a:t>
            </a:r>
            <a:endParaRPr lang="en-US" sz="2800" b="1" dirty="0">
              <a:solidFill>
                <a:srgbClr val="002060"/>
              </a:solidFill>
              <a:cs typeface="+mj-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4720046"/>
          </a:xfrm>
        </p:spPr>
        <p:txBody>
          <a:bodyPr>
            <a:normAutofit/>
          </a:bodyPr>
          <a:lstStyle/>
          <a:p>
            <a:r>
              <a:rPr lang="ar-SA" sz="3600" u="sng" dirty="0" smtClean="0">
                <a:solidFill>
                  <a:srgbClr val="002060"/>
                </a:solidFill>
              </a:rPr>
              <a:t>ثالثا الغرامة التهديدية </a:t>
            </a:r>
            <a:endParaRPr lang="en-US" sz="3600" u="sng" dirty="0">
              <a:solidFill>
                <a:srgbClr val="00206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10217426" cy="5671930"/>
          </a:xfr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a:normAutofit fontScale="25000" lnSpcReduction="20000"/>
          </a:bodyPr>
          <a:lstStyle/>
          <a:p>
            <a:endParaRPr lang="ar-SA" dirty="0">
              <a:solidFill>
                <a:srgbClr val="C00000"/>
              </a:solidFill>
              <a:cs typeface="+mj-cs"/>
            </a:endParaRPr>
          </a:p>
          <a:p>
            <a:r>
              <a:rPr lang="ar-SA" sz="12800" b="1" dirty="0">
                <a:solidFill>
                  <a:srgbClr val="C00000"/>
                </a:solidFill>
              </a:rPr>
              <a:t>تعريف الغرامة التهديدية : </a:t>
            </a:r>
            <a:r>
              <a:rPr lang="en-US" sz="12800" b="1" dirty="0">
                <a:solidFill>
                  <a:schemeClr val="tx1">
                    <a:lumMod val="95000"/>
                  </a:schemeClr>
                </a:solidFill>
              </a:rPr>
              <a:t/>
            </a:r>
            <a:br>
              <a:rPr lang="en-US" sz="12800" b="1" dirty="0">
                <a:solidFill>
                  <a:schemeClr val="tx1">
                    <a:lumMod val="95000"/>
                  </a:schemeClr>
                </a:solidFill>
              </a:rPr>
            </a:br>
            <a:r>
              <a:rPr lang="ar-SA" sz="12800" b="1" dirty="0">
                <a:solidFill>
                  <a:schemeClr val="tx1">
                    <a:lumMod val="95000"/>
                  </a:schemeClr>
                </a:solidFill>
              </a:rPr>
              <a:t>تهديد المدين بدفع مبلغ نقدي إذا لم ينفذ التزامه.</a:t>
            </a:r>
            <a:br>
              <a:rPr lang="ar-SA" sz="12800" b="1" dirty="0">
                <a:solidFill>
                  <a:schemeClr val="tx1">
                    <a:lumMod val="95000"/>
                  </a:schemeClr>
                </a:solidFill>
              </a:rPr>
            </a:br>
            <a:r>
              <a:rPr lang="ar-SA" sz="12800" b="1" dirty="0">
                <a:solidFill>
                  <a:schemeClr val="tx1">
                    <a:lumMod val="95000"/>
                  </a:schemeClr>
                </a:solidFill>
              </a:rPr>
              <a:t/>
            </a:r>
            <a:br>
              <a:rPr lang="ar-SA" sz="12800" b="1" dirty="0">
                <a:solidFill>
                  <a:schemeClr val="tx1">
                    <a:lumMod val="95000"/>
                  </a:schemeClr>
                </a:solidFill>
              </a:rPr>
            </a:br>
            <a:r>
              <a:rPr lang="ar-SA" sz="12800" b="1" dirty="0">
                <a:solidFill>
                  <a:schemeClr val="tx1">
                    <a:lumMod val="95000"/>
                  </a:schemeClr>
                </a:solidFill>
              </a:rPr>
              <a:t>- </a:t>
            </a:r>
            <a:r>
              <a:rPr lang="ar-SA" sz="12800" b="1" dirty="0">
                <a:solidFill>
                  <a:srgbClr val="C00000"/>
                </a:solidFill>
              </a:rPr>
              <a:t>الغرامة التهديدية </a:t>
            </a:r>
            <a:r>
              <a:rPr lang="ar-SA" sz="12800" b="1" dirty="0" smtClean="0">
                <a:solidFill>
                  <a:srgbClr val="C00000"/>
                </a:solidFill>
              </a:rPr>
              <a:t>: </a:t>
            </a:r>
            <a:r>
              <a:rPr lang="ar-SA" sz="12800" b="1" dirty="0" smtClean="0">
                <a:solidFill>
                  <a:schemeClr val="tx1">
                    <a:lumMod val="95000"/>
                  </a:schemeClr>
                </a:solidFill>
              </a:rPr>
              <a:t>مبلغ </a:t>
            </a:r>
            <a:r>
              <a:rPr lang="ar-SA" sz="12800" b="1" dirty="0">
                <a:solidFill>
                  <a:schemeClr val="tx1">
                    <a:lumMod val="95000"/>
                  </a:schemeClr>
                </a:solidFill>
              </a:rPr>
              <a:t>نقدي يحكم به القاضي على المدين </a:t>
            </a:r>
            <a:r>
              <a:rPr lang="ar-SA" sz="12800" b="1" dirty="0">
                <a:solidFill>
                  <a:schemeClr val="tx1">
                    <a:lumMod val="95000"/>
                  </a:schemeClr>
                </a:solidFill>
                <a:effectLst/>
              </a:rPr>
              <a:t>بأدائه</a:t>
            </a:r>
            <a:r>
              <a:rPr lang="ar-SA" sz="12800" b="1" dirty="0">
                <a:solidFill>
                  <a:schemeClr val="tx1">
                    <a:lumMod val="95000"/>
                  </a:schemeClr>
                </a:solidFill>
              </a:rPr>
              <a:t> كل فترة زمنية أو أسبوع أو شهر أو أي فترة زمنية من الزمن يتأخر فيها عن تنفيذ التزامه عينا بعد الأجل الذي حدده الحكم لهذا التنفيذ.</a:t>
            </a:r>
          </a:p>
          <a:p>
            <a:endParaRPr lang="ar-SA" sz="12800" b="1" dirty="0">
              <a:solidFill>
                <a:schemeClr val="tx1">
                  <a:lumMod val="95000"/>
                </a:schemeClr>
              </a:solidFill>
            </a:endParaRPr>
          </a:p>
          <a:p>
            <a:r>
              <a:rPr lang="ar-SA" sz="12800" b="1" dirty="0">
                <a:solidFill>
                  <a:srgbClr val="C00000"/>
                </a:solidFill>
              </a:rPr>
              <a:t>و الحد الأعلى للغرامة هو عشرة ألاف يومياً </a:t>
            </a:r>
            <a:r>
              <a:rPr lang="ar-SA" sz="12800" b="1" dirty="0"/>
              <a:t>، أما في الدول الأخرى فالأمر متروك للقاضي على ضوء حالة المدين المالية .</a:t>
            </a:r>
          </a:p>
          <a:p>
            <a:r>
              <a:rPr lang="ar-SA" sz="12800" b="1" dirty="0">
                <a:solidFill>
                  <a:schemeClr val="tx1">
                    <a:lumMod val="95000"/>
                  </a:schemeClr>
                </a:solidFill>
                <a:cs typeface="+mj-cs"/>
              </a:rPr>
              <a:t> </a:t>
            </a:r>
            <a:r>
              <a:rPr lang="en-US" sz="12800" b="1" dirty="0">
                <a:solidFill>
                  <a:schemeClr val="tx1">
                    <a:lumMod val="95000"/>
                  </a:schemeClr>
                </a:solidFill>
                <a:cs typeface="Akhbar MT" pitchFamily="2" charset="-78"/>
              </a:rPr>
              <a:t/>
            </a:r>
            <a:br>
              <a:rPr lang="en-US" sz="12800" b="1" dirty="0">
                <a:solidFill>
                  <a:schemeClr val="tx1">
                    <a:lumMod val="95000"/>
                  </a:schemeClr>
                </a:solidFill>
                <a:cs typeface="Akhbar MT" pitchFamily="2" charset="-78"/>
              </a:rPr>
            </a:br>
            <a:r>
              <a:rPr lang="ar-SA" sz="12800" b="1" dirty="0">
                <a:solidFill>
                  <a:schemeClr val="tx1">
                    <a:lumMod val="95000"/>
                  </a:schemeClr>
                </a:solidFill>
                <a:cs typeface="Akhbar MT" pitchFamily="2" charset="-78"/>
              </a:rPr>
              <a:t> </a:t>
            </a:r>
            <a:endParaRPr lang="en-US" sz="12800" b="1" dirty="0">
              <a:solidFill>
                <a:schemeClr val="tx1">
                  <a:lumMod val="95000"/>
                </a:schemeClr>
              </a:solidFill>
              <a:cs typeface="Akhbar MT" pitchFamily="2" charset="-78"/>
            </a:endParaRPr>
          </a:p>
        </p:txBody>
      </p:sp>
    </p:spTree>
    <p:extLst>
      <p:ext uri="{BB962C8B-B14F-4D97-AF65-F5344CB8AC3E}">
        <p14:creationId xmlns:p14="http://schemas.microsoft.com/office/powerpoint/2010/main" xmlns="" val="28553227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95269" y="1563757"/>
            <a:ext cx="9001462" cy="4055165"/>
          </a:xfr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a:normAutofit/>
          </a:bodyPr>
          <a:lstStyle/>
          <a:p>
            <a:endParaRPr lang="ar-SA" dirty="0"/>
          </a:p>
          <a:p>
            <a:r>
              <a:rPr lang="ar-SA" sz="3200" dirty="0">
                <a:solidFill>
                  <a:srgbClr val="C00000"/>
                </a:solidFill>
              </a:rPr>
              <a:t>تسري الغرامة التهديدية على حالة واحدة وهي الالتزامات الشخصية ، </a:t>
            </a:r>
            <a:r>
              <a:rPr lang="ar-SA" sz="3200" dirty="0">
                <a:solidFill>
                  <a:schemeClr val="tx2">
                    <a:lumMod val="10000"/>
                  </a:schemeClr>
                </a:solidFill>
              </a:rPr>
              <a:t>والالتزامات الشخصية هي تعني وجوب قيام المدين بنفسه بهذا العمل فلا يمكن لأي شخص أن يحل محل هذا الشخص في تنفيذ الالتزام </a:t>
            </a:r>
            <a:r>
              <a:rPr lang="ar-SA" sz="3200" dirty="0"/>
              <a:t>و من الأمثلة على ذلك:</a:t>
            </a:r>
          </a:p>
          <a:p>
            <a:r>
              <a:rPr lang="ar-SA" sz="3200" dirty="0"/>
              <a:t>المغني ، المحامي ، الكاتب ، الشاعر </a:t>
            </a:r>
          </a:p>
          <a:p>
            <a:endParaRPr lang="ar-SA" dirty="0"/>
          </a:p>
        </p:txBody>
      </p:sp>
    </p:spTree>
    <p:extLst>
      <p:ext uri="{BB962C8B-B14F-4D97-AF65-F5344CB8AC3E}">
        <p14:creationId xmlns:p14="http://schemas.microsoft.com/office/powerpoint/2010/main" xmlns="" val="7702261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95269" y="927652"/>
            <a:ext cx="9001462" cy="5009321"/>
          </a:xfr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a:normAutofit/>
          </a:bodyPr>
          <a:lstStyle/>
          <a:p>
            <a:r>
              <a:rPr lang="ar-SA" sz="4000" b="1" dirty="0">
                <a:solidFill>
                  <a:srgbClr val="C00000"/>
                </a:solidFill>
                <a:effectLst/>
              </a:rPr>
              <a:t/>
            </a:r>
            <a:br>
              <a:rPr lang="ar-SA" sz="4000" b="1" dirty="0">
                <a:solidFill>
                  <a:srgbClr val="C00000"/>
                </a:solidFill>
                <a:effectLst/>
              </a:rPr>
            </a:br>
            <a:r>
              <a:rPr lang="ar-SA" sz="4000" b="1" dirty="0">
                <a:solidFill>
                  <a:srgbClr val="C00000"/>
                </a:solidFill>
                <a:effectLst/>
              </a:rPr>
              <a:t>مقارنة بين الحكم بالغرامة التهديدية و الحبس </a:t>
            </a:r>
            <a:r>
              <a:rPr lang="en-US" sz="4000" b="1" dirty="0">
                <a:solidFill>
                  <a:srgbClr val="C00000"/>
                </a:solidFill>
                <a:effectLst/>
              </a:rPr>
              <a:t/>
            </a:r>
            <a:br>
              <a:rPr lang="en-US" sz="4000" b="1" dirty="0">
                <a:solidFill>
                  <a:srgbClr val="C00000"/>
                </a:solidFill>
                <a:effectLst/>
              </a:rPr>
            </a:br>
            <a:endParaRPr lang="ar-SA" sz="4000" b="1" dirty="0">
              <a:solidFill>
                <a:srgbClr val="C00000"/>
              </a:solidFill>
              <a:effectLst/>
            </a:endParaRPr>
          </a:p>
          <a:p>
            <a:endParaRPr lang="ar-SA" dirty="0"/>
          </a:p>
          <a:p>
            <a:endParaRPr lang="ar-SA" dirty="0"/>
          </a:p>
          <a:p>
            <a:pPr fontAlgn="t"/>
            <a:endParaRPr lang="ar-SA" dirty="0">
              <a:effectLst/>
            </a:endParaRPr>
          </a:p>
          <a:p>
            <a:pPr fontAlgn="t"/>
            <a:r>
              <a:rPr lang="ar-SA" b="1" dirty="0">
                <a:effectLst/>
              </a:rPr>
              <a:t> </a:t>
            </a:r>
            <a:endParaRPr lang="ar-SA" dirty="0">
              <a:effectLst/>
            </a:endParaRPr>
          </a:p>
          <a:p>
            <a:endParaRPr lang="ar-SA" dirty="0"/>
          </a:p>
        </p:txBody>
      </p:sp>
      <p:graphicFrame>
        <p:nvGraphicFramePr>
          <p:cNvPr id="5" name="Table 4"/>
          <p:cNvGraphicFramePr>
            <a:graphicFrameLocks noGrp="1"/>
          </p:cNvGraphicFramePr>
          <p:nvPr>
            <p:extLst/>
          </p:nvPr>
        </p:nvGraphicFramePr>
        <p:xfrm>
          <a:off x="2032000" y="2809462"/>
          <a:ext cx="8127999" cy="2464902"/>
        </p:xfrm>
        <a:graphic>
          <a:graphicData uri="http://schemas.openxmlformats.org/drawingml/2006/table">
            <a:tbl>
              <a:tblPr rtl="1" firstRow="1" bandRow="1">
                <a:tableStyleId>{F5AB1C69-6EDB-4FF4-983F-18BD219EF322}</a:tableStyleId>
              </a:tblPr>
              <a:tblGrid>
                <a:gridCol w="2709333">
                  <a:extLst>
                    <a:ext uri="{9D8B030D-6E8A-4147-A177-3AD203B41FA5}">
                      <a16:colId xmlns="" xmlns:a16="http://schemas.microsoft.com/office/drawing/2014/main" val="2295930714"/>
                    </a:ext>
                  </a:extLst>
                </a:gridCol>
                <a:gridCol w="2709333">
                  <a:extLst>
                    <a:ext uri="{9D8B030D-6E8A-4147-A177-3AD203B41FA5}">
                      <a16:colId xmlns="" xmlns:a16="http://schemas.microsoft.com/office/drawing/2014/main" val="3566871385"/>
                    </a:ext>
                  </a:extLst>
                </a:gridCol>
                <a:gridCol w="2709333">
                  <a:extLst>
                    <a:ext uri="{9D8B030D-6E8A-4147-A177-3AD203B41FA5}">
                      <a16:colId xmlns="" xmlns:a16="http://schemas.microsoft.com/office/drawing/2014/main" val="3204589513"/>
                    </a:ext>
                  </a:extLst>
                </a:gridCol>
              </a:tblGrid>
              <a:tr h="821634">
                <a:tc>
                  <a:txBody>
                    <a:bodyPr/>
                    <a:lstStyle/>
                    <a:p>
                      <a:pPr rtl="1"/>
                      <a:endParaRPr lang="ar-SA" dirty="0"/>
                    </a:p>
                  </a:txBody>
                  <a:tcPr/>
                </a:tc>
                <a:tc>
                  <a:txBody>
                    <a:bodyPr/>
                    <a:lstStyle/>
                    <a:p>
                      <a:pPr rtl="1"/>
                      <a:endParaRPr lang="ar-SA" dirty="0"/>
                    </a:p>
                    <a:p>
                      <a:pPr algn="ctr" rtl="1"/>
                      <a:r>
                        <a:rPr lang="ar-SA" sz="2400" dirty="0">
                          <a:solidFill>
                            <a:schemeClr val="bg1"/>
                          </a:solidFill>
                        </a:rPr>
                        <a:t>الـغـرامــة الـتـهـديـديـة </a:t>
                      </a:r>
                    </a:p>
                  </a:txBody>
                  <a:tcPr/>
                </a:tc>
                <a:tc>
                  <a:txBody>
                    <a:bodyPr/>
                    <a:lstStyle/>
                    <a:p>
                      <a:pPr rtl="1"/>
                      <a:r>
                        <a:rPr lang="ar-SA" dirty="0"/>
                        <a:t>  </a:t>
                      </a:r>
                    </a:p>
                    <a:p>
                      <a:pPr rtl="1"/>
                      <a:r>
                        <a:rPr lang="ar-SA" dirty="0"/>
                        <a:t>          </a:t>
                      </a:r>
                      <a:r>
                        <a:rPr lang="ar-SA" sz="2400" dirty="0">
                          <a:solidFill>
                            <a:schemeClr val="bg1"/>
                          </a:solidFill>
                        </a:rPr>
                        <a:t>الـــحــبـــس</a:t>
                      </a:r>
                      <a:r>
                        <a:rPr lang="ar-SA" baseline="0" dirty="0"/>
                        <a:t> </a:t>
                      </a:r>
                      <a:r>
                        <a:rPr lang="ar-SA" dirty="0"/>
                        <a:t> </a:t>
                      </a:r>
                    </a:p>
                  </a:txBody>
                  <a:tcPr/>
                </a:tc>
                <a:extLst>
                  <a:ext uri="{0D108BD9-81ED-4DB2-BD59-A6C34878D82A}">
                    <a16:rowId xmlns="" xmlns:a16="http://schemas.microsoft.com/office/drawing/2014/main" val="1323094916"/>
                  </a:ext>
                </a:extLst>
              </a:tr>
              <a:tr h="821634">
                <a:tc>
                  <a:txBody>
                    <a:bodyPr/>
                    <a:lstStyle/>
                    <a:p>
                      <a:pPr rtl="1"/>
                      <a:endParaRPr lang="ar-SA" dirty="0"/>
                    </a:p>
                    <a:p>
                      <a:pPr rtl="1"/>
                      <a:r>
                        <a:rPr lang="ar-SA" baseline="0" dirty="0"/>
                        <a:t>        </a:t>
                      </a:r>
                      <a:r>
                        <a:rPr lang="ar-SA" sz="2400" b="1" baseline="0" dirty="0"/>
                        <a:t>الـتــــشــــابـــه</a:t>
                      </a:r>
                      <a:r>
                        <a:rPr lang="ar-SA" dirty="0"/>
                        <a:t> </a:t>
                      </a:r>
                    </a:p>
                  </a:txBody>
                  <a:tcPr/>
                </a:tc>
                <a:tc gridSpan="2">
                  <a:txBody>
                    <a:bodyPr/>
                    <a:lstStyle/>
                    <a:p>
                      <a:pPr rtl="1"/>
                      <a:endParaRPr lang="ar-SA" dirty="0"/>
                    </a:p>
                    <a:p>
                      <a:pPr rtl="1"/>
                      <a:r>
                        <a:rPr lang="ar-SA" sz="2000" b="1" dirty="0"/>
                        <a:t>          </a:t>
                      </a:r>
                      <a:r>
                        <a:rPr lang="ar-SA" sz="2000" b="1" kern="1200" dirty="0">
                          <a:solidFill>
                            <a:schemeClr val="dk1"/>
                          </a:solidFill>
                          <a:effectLst/>
                          <a:latin typeface="+mn-lt"/>
                          <a:ea typeface="+mn-ea"/>
                          <a:cs typeface="+mn-cs"/>
                        </a:rPr>
                        <a:t>كلاهما من وسائل التنفيذ العيني الجبري غير المباشر </a:t>
                      </a:r>
                      <a:endParaRPr lang="ar-SA" sz="2000" b="1" dirty="0"/>
                    </a:p>
                  </a:txBody>
                  <a:tcPr/>
                </a:tc>
                <a:tc hMerge="1">
                  <a:txBody>
                    <a:bodyPr/>
                    <a:lstStyle/>
                    <a:p>
                      <a:pPr rtl="1"/>
                      <a:endParaRPr lang="ar-SA" dirty="0"/>
                    </a:p>
                  </a:txBody>
                  <a:tcPr/>
                </a:tc>
                <a:extLst>
                  <a:ext uri="{0D108BD9-81ED-4DB2-BD59-A6C34878D82A}">
                    <a16:rowId xmlns="" xmlns:a16="http://schemas.microsoft.com/office/drawing/2014/main" val="4283246032"/>
                  </a:ext>
                </a:extLst>
              </a:tr>
              <a:tr h="821634">
                <a:tc>
                  <a:txBody>
                    <a:bodyPr/>
                    <a:lstStyle/>
                    <a:p>
                      <a:pPr rtl="1"/>
                      <a:r>
                        <a:rPr lang="ar-SA" dirty="0"/>
                        <a:t> </a:t>
                      </a:r>
                    </a:p>
                    <a:p>
                      <a:pPr rtl="1"/>
                      <a:r>
                        <a:rPr lang="ar-SA" dirty="0"/>
                        <a:t>          </a:t>
                      </a:r>
                      <a:r>
                        <a:rPr lang="ar-SA" sz="2400" b="1" dirty="0"/>
                        <a:t>الاخــتــلاف</a:t>
                      </a:r>
                      <a:r>
                        <a:rPr lang="ar-SA" dirty="0"/>
                        <a:t> </a:t>
                      </a:r>
                    </a:p>
                  </a:txBody>
                  <a:tcPr/>
                </a:tc>
                <a:tc>
                  <a:txBody>
                    <a:bodyPr/>
                    <a:lstStyle/>
                    <a:p>
                      <a:pPr rtl="1"/>
                      <a:endParaRPr lang="ar-SA" dirty="0"/>
                    </a:p>
                    <a:p>
                      <a:pPr algn="ctr" rtl="1"/>
                      <a:r>
                        <a:rPr lang="ar-SA" b="1" dirty="0"/>
                        <a:t> </a:t>
                      </a:r>
                      <a:r>
                        <a:rPr lang="ar-SA" sz="2000" b="1" kern="1200" dirty="0">
                          <a:solidFill>
                            <a:schemeClr val="dk1"/>
                          </a:solidFill>
                          <a:effectLst/>
                          <a:latin typeface="+mn-lt"/>
                          <a:ea typeface="+mn-ea"/>
                          <a:cs typeface="+mn-cs"/>
                        </a:rPr>
                        <a:t>تصيب مال المدين </a:t>
                      </a:r>
                      <a:endParaRPr lang="ar-SA" sz="2000" b="1" dirty="0"/>
                    </a:p>
                  </a:txBody>
                  <a:tcPr/>
                </a:tc>
                <a:tc>
                  <a:txBody>
                    <a:bodyPr/>
                    <a:lstStyle/>
                    <a:p>
                      <a:pPr rtl="1"/>
                      <a:endParaRPr lang="ar-SA" dirty="0"/>
                    </a:p>
                    <a:p>
                      <a:pPr algn="ctr" rtl="1"/>
                      <a:r>
                        <a:rPr lang="ar-SA" sz="2000" b="1" dirty="0"/>
                        <a:t> </a:t>
                      </a:r>
                      <a:r>
                        <a:rPr lang="ar-SA" sz="2000" b="1" kern="1200" dirty="0">
                          <a:solidFill>
                            <a:schemeClr val="dk1"/>
                          </a:solidFill>
                          <a:effectLst/>
                          <a:latin typeface="+mn-lt"/>
                          <a:ea typeface="+mn-ea"/>
                          <a:cs typeface="+mn-cs"/>
                        </a:rPr>
                        <a:t>تصيب جسم</a:t>
                      </a:r>
                      <a:r>
                        <a:rPr lang="ar-SA" sz="2000" b="1" kern="1200" baseline="0" dirty="0">
                          <a:solidFill>
                            <a:schemeClr val="dk1"/>
                          </a:solidFill>
                          <a:effectLst/>
                          <a:latin typeface="+mn-lt"/>
                          <a:ea typeface="+mn-ea"/>
                          <a:cs typeface="+mn-cs"/>
                        </a:rPr>
                        <a:t> </a:t>
                      </a:r>
                      <a:r>
                        <a:rPr lang="ar-SA" sz="2000" b="1" kern="1200" dirty="0">
                          <a:solidFill>
                            <a:schemeClr val="dk1"/>
                          </a:solidFill>
                          <a:effectLst/>
                          <a:latin typeface="+mn-lt"/>
                          <a:ea typeface="+mn-ea"/>
                          <a:cs typeface="+mn-cs"/>
                        </a:rPr>
                        <a:t>المدين </a:t>
                      </a:r>
                      <a:endParaRPr lang="ar-SA" sz="2000" b="1" dirty="0"/>
                    </a:p>
                  </a:txBody>
                  <a:tcPr/>
                </a:tc>
                <a:extLst>
                  <a:ext uri="{0D108BD9-81ED-4DB2-BD59-A6C34878D82A}">
                    <a16:rowId xmlns="" xmlns:a16="http://schemas.microsoft.com/office/drawing/2014/main" val="1470239432"/>
                  </a:ext>
                </a:extLst>
              </a:tr>
            </a:tbl>
          </a:graphicData>
        </a:graphic>
      </p:graphicFrame>
    </p:spTree>
    <p:extLst>
      <p:ext uri="{BB962C8B-B14F-4D97-AF65-F5344CB8AC3E}">
        <p14:creationId xmlns:p14="http://schemas.microsoft.com/office/powerpoint/2010/main" xmlns="" val="16075767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33670" y="530087"/>
            <a:ext cx="10204173" cy="6042991"/>
          </a:xfr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a:lstStyle/>
          <a:p>
            <a:endParaRPr lang="ar-SA" dirty="0"/>
          </a:p>
          <a:p>
            <a:r>
              <a:rPr lang="ar-SA" sz="3200" b="1" dirty="0">
                <a:solidFill>
                  <a:srgbClr val="990000"/>
                </a:solidFill>
                <a:effectLst/>
              </a:rPr>
              <a:t>الفائدة من الغرامة التهديدية : </a:t>
            </a:r>
          </a:p>
          <a:p>
            <a:r>
              <a:rPr lang="ar-SA" sz="3200" b="1" dirty="0">
                <a:effectLst/>
              </a:rPr>
              <a:t>1 – أنها تعتبر مدعمة لدعوى التعويض فيكون من السهل كسبها ، ويكون الوضع القانوني لدعوى التعويض أشد و أقوى .</a:t>
            </a:r>
          </a:p>
          <a:p>
            <a:r>
              <a:rPr lang="ar-SA" sz="3200" b="1" dirty="0">
                <a:effectLst/>
              </a:rPr>
              <a:t>2 – أ ن التعويض قد يكون أكثر في حال وجود الغرامة التهديدية فدعوى التعويض تصبح معها أسهل .</a:t>
            </a:r>
          </a:p>
          <a:p>
            <a:r>
              <a:rPr lang="ar-SA" sz="3200" b="1" dirty="0">
                <a:effectLst/>
              </a:rPr>
              <a:t>3- أداة إثبات تثبت تقصير المدين </a:t>
            </a:r>
            <a:r>
              <a:rPr lang="ar-SA" sz="3200" b="1" dirty="0"/>
              <a:t>.</a:t>
            </a:r>
          </a:p>
        </p:txBody>
      </p:sp>
    </p:spTree>
    <p:extLst>
      <p:ext uri="{BB962C8B-B14F-4D97-AF65-F5344CB8AC3E}">
        <p14:creationId xmlns:p14="http://schemas.microsoft.com/office/powerpoint/2010/main" xmlns="" val="9389869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0446" y="235131"/>
            <a:ext cx="11456125" cy="6309359"/>
          </a:xfrm>
        </p:spPr>
        <p:txBody>
          <a:bodyPr>
            <a:noAutofit/>
          </a:bodyPr>
          <a:lstStyle/>
          <a:p>
            <a:pPr>
              <a:buNone/>
            </a:pPr>
            <a:r>
              <a:rPr lang="ar-SA" sz="2400" b="1" dirty="0" smtClean="0">
                <a:solidFill>
                  <a:srgbClr val="C00000"/>
                </a:solidFill>
              </a:rPr>
              <a:t>نطاق الالتزام الغير المباشر هو الالتزام الشخصي : اي بوجوب قيام المدين بنفسه بالعمل ، فلا يمكن لاي شخص ان يحل محل المدين في تنفيذ الالتزام ..</a:t>
            </a:r>
          </a:p>
          <a:p>
            <a:pPr>
              <a:buNone/>
            </a:pPr>
            <a:r>
              <a:rPr lang="ar-SA" sz="2400" b="1" dirty="0" smtClean="0"/>
              <a:t>الغرامة التهديدية ايضا وسيلة ضغط على المدين ، فاذا اصر المدين على عدم تنفيذ التزامه ، فيكون امام الدائن اقامة دعوى التعويض عن الضرر الذي اصابه من جراء عدم التنفيذ دون الحكم بتنفيذ الغرامة ولا الحصول عليها . </a:t>
            </a:r>
          </a:p>
          <a:p>
            <a:pPr>
              <a:buNone/>
            </a:pPr>
            <a:endParaRPr lang="ar-SA" sz="2400" b="1" dirty="0" smtClean="0">
              <a:solidFill>
                <a:srgbClr val="C00000"/>
              </a:solidFill>
            </a:endParaRPr>
          </a:p>
          <a:p>
            <a:pPr>
              <a:buNone/>
            </a:pPr>
            <a:r>
              <a:rPr lang="ar-SA" sz="2400" b="1" dirty="0" smtClean="0">
                <a:solidFill>
                  <a:srgbClr val="C00000"/>
                </a:solidFill>
              </a:rPr>
              <a:t>الفرق بين الغرامة التهديدية والشرط الجزائي :</a:t>
            </a:r>
          </a:p>
          <a:p>
            <a:pPr>
              <a:buNone/>
            </a:pPr>
            <a:r>
              <a:rPr lang="ar-SA" sz="2400" b="1" dirty="0" smtClean="0"/>
              <a:t>اولا : الشرط الجزائي افضل واقوى لانه ينفذ على عكس الغرامة لا تنفذ ، بل هي دليل على تقصير المدين وامتناعه ومماطلته .</a:t>
            </a:r>
          </a:p>
          <a:p>
            <a:pPr>
              <a:buNone/>
            </a:pPr>
            <a:r>
              <a:rPr lang="ar-SA" sz="2400" b="1" dirty="0" smtClean="0"/>
              <a:t>ثانيا الغرامة يحتاج ان تعنت المدين بعد التنفيذ الى اقامة دعوى اخرى للمطالبة بالتعويض عن الضرر اللاحق بالدائن نتيجة عدم التنفيذ ، اما الشرط الجزائي فينفذ .</a:t>
            </a:r>
          </a:p>
          <a:p>
            <a:pPr>
              <a:buNone/>
            </a:pPr>
            <a:r>
              <a:rPr lang="ar-SA" sz="2400" b="1" dirty="0" smtClean="0"/>
              <a:t>ثالثا : الغرامة التهديدية مصدرها النظام ، اما الشرط الجزائي فمصدره الاتفاق للطرفين .</a:t>
            </a:r>
          </a:p>
          <a:p>
            <a:pPr>
              <a:buNone/>
            </a:pPr>
            <a:r>
              <a:rPr lang="ar-SA" sz="2400" b="1" dirty="0" smtClean="0">
                <a:solidFill>
                  <a:srgbClr val="C00000"/>
                </a:solidFill>
              </a:rPr>
              <a:t>حبس المدين لا يؤثر على سقوط الدين الذي بذمته للدائن ، لان الدين لا يسقط الا بالابراء او التسوية مع الدائن </a:t>
            </a:r>
            <a:r>
              <a:rPr lang="ar-SA" sz="2400" b="1" dirty="0" smtClean="0"/>
              <a:t>.</a:t>
            </a:r>
            <a:endParaRPr lang="en-US" sz="2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xmlns="" val="1142530103"/>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564497185"/>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95130" y="437322"/>
            <a:ext cx="10522227" cy="5963478"/>
          </a:xfr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a:normAutofit fontScale="92500" lnSpcReduction="20000"/>
          </a:bodyPr>
          <a:lstStyle/>
          <a:p>
            <a:endParaRPr lang="ar-SA" sz="3000" b="1" dirty="0"/>
          </a:p>
          <a:p>
            <a:r>
              <a:rPr lang="ar-SA" sz="3000" b="1" dirty="0">
                <a:solidFill>
                  <a:srgbClr val="9A0000"/>
                </a:solidFill>
                <a:effectLst/>
              </a:rPr>
              <a:t>الشروط الواجب توافرها للحكم بالغرامة التهديدية :</a:t>
            </a:r>
            <a:r>
              <a:rPr lang="ar-SA" sz="3000" b="1" dirty="0">
                <a:solidFill>
                  <a:srgbClr val="C00000"/>
                </a:solidFill>
              </a:rPr>
              <a:t/>
            </a:r>
            <a:br>
              <a:rPr lang="ar-SA" sz="3000" b="1" dirty="0">
                <a:solidFill>
                  <a:srgbClr val="C00000"/>
                </a:solidFill>
              </a:rPr>
            </a:br>
            <a:r>
              <a:rPr lang="en-US" sz="3000" b="1" dirty="0">
                <a:solidFill>
                  <a:srgbClr val="C00000"/>
                </a:solidFill>
                <a:effectLst/>
              </a:rPr>
              <a:t/>
            </a:r>
            <a:br>
              <a:rPr lang="en-US" sz="3000" b="1" dirty="0">
                <a:solidFill>
                  <a:srgbClr val="C00000"/>
                </a:solidFill>
                <a:effectLst/>
              </a:rPr>
            </a:br>
            <a:r>
              <a:rPr lang="ar-SA" sz="3000" b="1" dirty="0">
                <a:solidFill>
                  <a:srgbClr val="990000"/>
                </a:solidFill>
                <a:effectLst/>
              </a:rPr>
              <a:t>الشرط الأول : </a:t>
            </a:r>
            <a:r>
              <a:rPr lang="ar-SA" sz="3000" b="1" dirty="0">
                <a:solidFill>
                  <a:schemeClr val="tx1"/>
                </a:solidFill>
                <a:effectLst/>
              </a:rPr>
              <a:t>أن يوجد التزام يمكن تنفيذه عيناً </a:t>
            </a:r>
            <a:r>
              <a:rPr lang="ar-SA" sz="3000" b="1" dirty="0" smtClean="0">
                <a:solidFill>
                  <a:schemeClr val="tx1"/>
                </a:solidFill>
                <a:effectLst/>
              </a:rPr>
              <a:t>فلا </a:t>
            </a:r>
            <a:r>
              <a:rPr lang="ar-SA" sz="3000" b="1" dirty="0">
                <a:solidFill>
                  <a:schemeClr val="tx1"/>
                </a:solidFill>
                <a:effectLst/>
              </a:rPr>
              <a:t>يمكن اللجوء للغرامة التهديدية اذا لم يوجد التزام ، كما أن الالتزام لا يكفي بذاته بل يجب أن يكون التزام </a:t>
            </a:r>
            <a:r>
              <a:rPr lang="ar-SA" sz="3000" b="1" dirty="0" smtClean="0">
                <a:solidFill>
                  <a:schemeClr val="tx1"/>
                </a:solidFill>
                <a:effectLst/>
              </a:rPr>
              <a:t>عينيا </a:t>
            </a:r>
            <a:r>
              <a:rPr lang="ar-SA" sz="3000" b="1" dirty="0">
                <a:solidFill>
                  <a:schemeClr val="tx1"/>
                </a:solidFill>
                <a:effectLst/>
              </a:rPr>
              <a:t>وممكنا .</a:t>
            </a:r>
            <a:br>
              <a:rPr lang="ar-SA" sz="3000" b="1" dirty="0">
                <a:solidFill>
                  <a:schemeClr val="tx1"/>
                </a:solidFill>
                <a:effectLst/>
              </a:rPr>
            </a:br>
            <a:r>
              <a:rPr lang="en-US" sz="3000" b="1" dirty="0">
                <a:solidFill>
                  <a:srgbClr val="990000"/>
                </a:solidFill>
                <a:effectLst/>
              </a:rPr>
              <a:t/>
            </a:r>
            <a:br>
              <a:rPr lang="en-US" sz="3000" b="1" dirty="0">
                <a:solidFill>
                  <a:srgbClr val="990000"/>
                </a:solidFill>
                <a:effectLst/>
              </a:rPr>
            </a:br>
            <a:r>
              <a:rPr lang="ar-SA" sz="3000" b="1" dirty="0" smtClean="0">
                <a:solidFill>
                  <a:srgbClr val="990000"/>
                </a:solidFill>
                <a:effectLst/>
              </a:rPr>
              <a:t>اذا استحال </a:t>
            </a:r>
            <a:r>
              <a:rPr lang="ar-SA" sz="3000" b="1" dirty="0">
                <a:solidFill>
                  <a:srgbClr val="990000"/>
                </a:solidFill>
                <a:effectLst/>
              </a:rPr>
              <a:t>على المدين تنفيذ التزامه عينا بفعل منه </a:t>
            </a:r>
            <a:r>
              <a:rPr lang="ar-SA" sz="3000" b="1" dirty="0" smtClean="0">
                <a:solidFill>
                  <a:srgbClr val="990000"/>
                </a:solidFill>
                <a:effectLst/>
              </a:rPr>
              <a:t>او بسبب اجنبي فانه ؛ لا يجوز للدائن اللجوء الى الحكم بالغرامة التهديدية ، لان التنفيذ العيني للالتزام اصبح مستحيلا  </a:t>
            </a:r>
            <a:r>
              <a:rPr lang="en-US" sz="3000" b="1" dirty="0">
                <a:solidFill>
                  <a:srgbClr val="990000"/>
                </a:solidFill>
                <a:effectLst/>
              </a:rPr>
              <a:t/>
            </a:r>
            <a:br>
              <a:rPr lang="en-US" sz="3000" b="1" dirty="0">
                <a:solidFill>
                  <a:srgbClr val="990000"/>
                </a:solidFill>
                <a:effectLst/>
              </a:rPr>
            </a:br>
            <a:endParaRPr lang="ar-SA" sz="3000" b="1" dirty="0" smtClean="0">
              <a:solidFill>
                <a:srgbClr val="990000"/>
              </a:solidFill>
              <a:effectLst/>
            </a:endParaRPr>
          </a:p>
          <a:p>
            <a:r>
              <a:rPr lang="ar-SA" sz="3000" b="1" dirty="0" smtClean="0">
                <a:solidFill>
                  <a:srgbClr val="00B050"/>
                </a:solidFill>
                <a:effectLst/>
              </a:rPr>
              <a:t>ثم اذا امتنع </a:t>
            </a:r>
            <a:r>
              <a:rPr lang="ar-SA" sz="3000" b="1" dirty="0">
                <a:solidFill>
                  <a:srgbClr val="00B050"/>
                </a:solidFill>
                <a:effectLst/>
              </a:rPr>
              <a:t>المدين عن تنفيذ الالتزام رغم إمكانية تنفيذه عينا </a:t>
            </a:r>
            <a:r>
              <a:rPr lang="ar-SA" sz="3000" b="1" dirty="0" smtClean="0">
                <a:solidFill>
                  <a:srgbClr val="00B050"/>
                </a:solidFill>
                <a:effectLst/>
              </a:rPr>
              <a:t>هو السسب الدافع لان </a:t>
            </a:r>
            <a:r>
              <a:rPr lang="ar-SA" sz="3000" b="1" dirty="0">
                <a:solidFill>
                  <a:srgbClr val="00B050"/>
                </a:solidFill>
                <a:effectLst/>
              </a:rPr>
              <a:t>تنفذ الغرامة التهديدية </a:t>
            </a:r>
            <a:r>
              <a:rPr lang="en-US" sz="3000" b="1" dirty="0">
                <a:solidFill>
                  <a:srgbClr val="00B050"/>
                </a:solidFill>
                <a:effectLst/>
              </a:rPr>
              <a:t/>
            </a:r>
            <a:br>
              <a:rPr lang="en-US" sz="3000" b="1" dirty="0">
                <a:solidFill>
                  <a:srgbClr val="00B050"/>
                </a:solidFill>
                <a:effectLst/>
              </a:rPr>
            </a:br>
            <a:endParaRPr lang="ar-SA" sz="3000" dirty="0">
              <a:solidFill>
                <a:srgbClr val="00B050"/>
              </a:solidFill>
              <a:effectLst/>
            </a:endParaRPr>
          </a:p>
        </p:txBody>
      </p:sp>
    </p:spTree>
    <p:extLst>
      <p:ext uri="{BB962C8B-B14F-4D97-AF65-F5344CB8AC3E}">
        <p14:creationId xmlns:p14="http://schemas.microsoft.com/office/powerpoint/2010/main" xmlns="" val="15964314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766" y="212035"/>
            <a:ext cx="11979964" cy="6427303"/>
          </a:xfr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a:noAutofit/>
          </a:bodyPr>
          <a:lstStyle/>
          <a:p>
            <a:pPr algn="r"/>
            <a:r>
              <a:rPr lang="ar-SA" sz="2000" b="1" dirty="0">
                <a:solidFill>
                  <a:srgbClr val="9A0000"/>
                </a:solidFill>
                <a:effectLst/>
              </a:rPr>
              <a:t>الشرط الثاني : </a:t>
            </a:r>
            <a:r>
              <a:rPr lang="ar-SA" sz="2000" b="1" dirty="0">
                <a:solidFill>
                  <a:schemeClr val="tx1"/>
                </a:solidFill>
                <a:effectLst/>
              </a:rPr>
              <a:t>أن يكون التنفيذ العيني للالتزام غير ممكن أو غير ملائم </a:t>
            </a:r>
            <a:r>
              <a:rPr lang="ar-SA" sz="2000" b="1" dirty="0" smtClean="0">
                <a:solidFill>
                  <a:schemeClr val="tx1"/>
                </a:solidFill>
                <a:effectLst/>
              </a:rPr>
              <a:t>الا </a:t>
            </a:r>
            <a:r>
              <a:rPr lang="ar-SA" sz="2000" b="1" dirty="0">
                <a:solidFill>
                  <a:schemeClr val="tx1"/>
                </a:solidFill>
                <a:effectLst/>
              </a:rPr>
              <a:t>إذا قام به </a:t>
            </a:r>
            <a:r>
              <a:rPr lang="ar-SA" sz="2000" b="1" dirty="0" smtClean="0">
                <a:solidFill>
                  <a:schemeClr val="tx1"/>
                </a:solidFill>
                <a:effectLst/>
              </a:rPr>
              <a:t>المدين شخصيا </a:t>
            </a:r>
            <a:r>
              <a:rPr lang="ar-SA" sz="2000" b="1" dirty="0">
                <a:solidFill>
                  <a:schemeClr val="tx1"/>
                </a:solidFill>
                <a:effectLst/>
              </a:rPr>
              <a:t>:</a:t>
            </a:r>
            <a:r>
              <a:rPr lang="en-US" sz="2000" b="1" dirty="0">
                <a:solidFill>
                  <a:schemeClr val="tx1"/>
                </a:solidFill>
                <a:effectLst/>
              </a:rPr>
              <a:t/>
            </a:r>
            <a:br>
              <a:rPr lang="en-US" sz="2000" b="1" dirty="0">
                <a:solidFill>
                  <a:schemeClr val="tx1"/>
                </a:solidFill>
                <a:effectLst/>
              </a:rPr>
            </a:br>
            <a:r>
              <a:rPr lang="ar-SA" sz="2000" b="1" dirty="0">
                <a:solidFill>
                  <a:schemeClr val="tx1"/>
                </a:solidFill>
                <a:effectLst/>
              </a:rPr>
              <a:t>أن يكون التنفيذ العيني لهذا الالتزام غير ممكن أو غير ملائم ألا إذا قام به المدين نفسه </a:t>
            </a:r>
            <a:endParaRPr lang="ar-SA" sz="2000" b="1" dirty="0" smtClean="0">
              <a:solidFill>
                <a:schemeClr val="tx1"/>
              </a:solidFill>
              <a:effectLst/>
            </a:endParaRPr>
          </a:p>
          <a:p>
            <a:pPr algn="r"/>
            <a:r>
              <a:rPr lang="ar-SA" sz="2000" b="1" dirty="0" smtClean="0">
                <a:solidFill>
                  <a:schemeClr val="tx1"/>
                </a:solidFill>
                <a:effectLst/>
              </a:rPr>
              <a:t>فلو امكن تنفيذ الالتزام من شخص غير المدين ، كتنفيذ التزام المدين على نفقة المدين ، لكان اجدى واسرع ولا حاجة للجوء الى الغرامة التهديدية.</a:t>
            </a:r>
          </a:p>
          <a:p>
            <a:pPr algn="r"/>
            <a:r>
              <a:rPr lang="ar-SA" sz="2000" b="1" dirty="0" smtClean="0">
                <a:solidFill>
                  <a:srgbClr val="FF0000"/>
                </a:solidFill>
                <a:effectLst/>
              </a:rPr>
              <a:t>و </a:t>
            </a:r>
            <a:r>
              <a:rPr lang="ar-SA" sz="2000" b="1" dirty="0">
                <a:solidFill>
                  <a:srgbClr val="FF0000"/>
                </a:solidFill>
                <a:effectLst/>
              </a:rPr>
              <a:t>تظهر أهمية هذا الشرط </a:t>
            </a:r>
            <a:r>
              <a:rPr lang="ar-SA" sz="2000" b="1" dirty="0" smtClean="0">
                <a:solidFill>
                  <a:srgbClr val="FF0000"/>
                </a:solidFill>
                <a:effectLst/>
              </a:rPr>
              <a:t>:</a:t>
            </a:r>
          </a:p>
          <a:p>
            <a:pPr algn="r"/>
            <a:r>
              <a:rPr lang="ar-SA" sz="2000" b="1" dirty="0" smtClean="0">
                <a:solidFill>
                  <a:schemeClr val="tx1"/>
                </a:solidFill>
                <a:effectLst/>
              </a:rPr>
              <a:t>-- ان توافر يمكن اللجوء للغرامة التهديدية وصولا للتنفيذ العيني الجبري .</a:t>
            </a:r>
          </a:p>
          <a:p>
            <a:pPr algn="r"/>
            <a:r>
              <a:rPr lang="ar-SA" sz="2000" b="1" dirty="0" smtClean="0">
                <a:solidFill>
                  <a:schemeClr val="tx1"/>
                </a:solidFill>
                <a:effectLst/>
              </a:rPr>
              <a:t>-- عمليا يمكن ستخدام </a:t>
            </a:r>
            <a:r>
              <a:rPr lang="ar-SA" sz="2000" b="1" dirty="0">
                <a:solidFill>
                  <a:schemeClr val="tx1"/>
                </a:solidFill>
                <a:effectLst/>
              </a:rPr>
              <a:t>هذه الغرامة كوسيلة غير مباشرة للتنفيذ العيني </a:t>
            </a:r>
            <a:r>
              <a:rPr lang="ar-SA" sz="2000" b="1" dirty="0" smtClean="0">
                <a:solidFill>
                  <a:schemeClr val="tx1"/>
                </a:solidFill>
                <a:effectLst/>
              </a:rPr>
              <a:t>، بحيث توصل لتنفيذ عيني لالتزام ثبت عدم امكانية تنفيذه الا بتدخل المدين ، او ان تنفيذه عينا دون المدين يكون غير ملائم .</a:t>
            </a:r>
            <a:r>
              <a:rPr lang="en-US" sz="2000" b="1" dirty="0">
                <a:solidFill>
                  <a:srgbClr val="C00000"/>
                </a:solidFill>
                <a:effectLst/>
              </a:rPr>
              <a:t/>
            </a:r>
            <a:br>
              <a:rPr lang="en-US" sz="2000" b="1" dirty="0">
                <a:solidFill>
                  <a:srgbClr val="C00000"/>
                </a:solidFill>
                <a:effectLst/>
              </a:rPr>
            </a:br>
            <a:r>
              <a:rPr lang="ar-SA" sz="2000" b="1" dirty="0">
                <a:solidFill>
                  <a:schemeClr val="accent5">
                    <a:lumMod val="60000"/>
                    <a:lumOff val="40000"/>
                  </a:schemeClr>
                </a:solidFill>
                <a:effectLst/>
              </a:rPr>
              <a:t>مثال / محل الالتزام تسليم بضاعة لا يعلم مكانها ألا المدين ففي هذه الحالة يكون غير ممكن </a:t>
            </a:r>
            <a:endParaRPr lang="ar-SA" sz="2000" b="1" dirty="0" smtClean="0">
              <a:solidFill>
                <a:schemeClr val="accent5">
                  <a:lumMod val="60000"/>
                  <a:lumOff val="40000"/>
                </a:schemeClr>
              </a:solidFill>
              <a:effectLst/>
            </a:endParaRPr>
          </a:p>
          <a:p>
            <a:pPr algn="r"/>
            <a:r>
              <a:rPr lang="ar-SA" sz="2000" b="1" dirty="0" smtClean="0">
                <a:solidFill>
                  <a:schemeClr val="tx1"/>
                </a:solidFill>
                <a:effectLst/>
              </a:rPr>
              <a:t>ولا يكفي ان يكون التنفيذ غير ممكن ، اذ يجب ايضا ان يكون غير ملائم وان كان ممكنا تنفيذه من غير المدين </a:t>
            </a:r>
            <a:r>
              <a:rPr lang="en-US" sz="2000" b="1" dirty="0">
                <a:solidFill>
                  <a:srgbClr val="9A0000"/>
                </a:solidFill>
                <a:effectLst/>
              </a:rPr>
              <a:t/>
            </a:r>
            <a:br>
              <a:rPr lang="en-US" sz="2000" b="1" dirty="0">
                <a:solidFill>
                  <a:srgbClr val="9A0000"/>
                </a:solidFill>
                <a:effectLst/>
              </a:rPr>
            </a:br>
            <a:r>
              <a:rPr lang="ar-SA" sz="2000" b="1" dirty="0">
                <a:solidFill>
                  <a:schemeClr val="accent5">
                    <a:lumMod val="60000"/>
                    <a:lumOff val="40000"/>
                  </a:schemeClr>
                </a:solidFill>
                <a:effectLst/>
              </a:rPr>
              <a:t>مثال / أن يتغيب أستاذ مادة الرياضيات عن المدرسة ف يقوم بأداء الشرح أستاذ مادة الكيمياء ففي هاذي الحالة يكون غير ملائم </a:t>
            </a:r>
            <a:r>
              <a:rPr lang="en-US" sz="2000" b="1" dirty="0">
                <a:solidFill>
                  <a:schemeClr val="bg1">
                    <a:lumMod val="85000"/>
                    <a:lumOff val="15000"/>
                  </a:schemeClr>
                </a:solidFill>
                <a:effectLst/>
              </a:rPr>
              <a:t/>
            </a:r>
            <a:br>
              <a:rPr lang="en-US" sz="2000" b="1" dirty="0">
                <a:solidFill>
                  <a:schemeClr val="bg1">
                    <a:lumMod val="85000"/>
                    <a:lumOff val="15000"/>
                  </a:schemeClr>
                </a:solidFill>
                <a:effectLst/>
              </a:rPr>
            </a:br>
            <a:r>
              <a:rPr lang="en-US" sz="2000" b="1" dirty="0">
                <a:solidFill>
                  <a:schemeClr val="bg1">
                    <a:lumMod val="85000"/>
                    <a:lumOff val="15000"/>
                  </a:schemeClr>
                </a:solidFill>
                <a:effectLst/>
              </a:rPr>
              <a:t>__________________</a:t>
            </a:r>
            <a:endParaRPr lang="ar-SA" sz="2000" b="1" dirty="0">
              <a:solidFill>
                <a:schemeClr val="bg1">
                  <a:lumMod val="85000"/>
                  <a:lumOff val="15000"/>
                </a:schemeClr>
              </a:solidFill>
              <a:effectLst/>
            </a:endParaRPr>
          </a:p>
          <a:p>
            <a:r>
              <a:rPr lang="ar-SA" sz="2000" b="1" dirty="0"/>
              <a:t>إذا توافر الشرطان كان للدائن أن يطلب الحكم بالغرامة التهديدية ، فلا يجوز للمحكمة أن تقضي بها من تلقاء نفسها دون طلب الدائن ، وللمحكمة سلطة تقديرية في أن تجيب الدائن في طلبه أو لا تجيبه بالرغم من توافر الشروط لأن الحكم بالغرامة مسألة موضوعية .</a:t>
            </a:r>
            <a:r>
              <a:rPr lang="en-US" sz="2000" dirty="0"/>
              <a:t/>
            </a:r>
            <a:br>
              <a:rPr lang="en-US" sz="2000" dirty="0"/>
            </a:br>
            <a:endParaRPr lang="ar-SA" sz="2000" dirty="0">
              <a:solidFill>
                <a:schemeClr val="bg1">
                  <a:lumMod val="85000"/>
                  <a:lumOff val="15000"/>
                </a:schemeClr>
              </a:solidFill>
            </a:endParaRPr>
          </a:p>
        </p:txBody>
      </p:sp>
    </p:spTree>
    <p:extLst>
      <p:ext uri="{BB962C8B-B14F-4D97-AF65-F5344CB8AC3E}">
        <p14:creationId xmlns:p14="http://schemas.microsoft.com/office/powerpoint/2010/main" xmlns="" val="14787560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2278" y="331304"/>
            <a:ext cx="11860696" cy="5751443"/>
          </a:xfr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a:normAutofit/>
          </a:bodyPr>
          <a:lstStyle/>
          <a:p>
            <a:endParaRPr lang="ar-SA" dirty="0"/>
          </a:p>
          <a:p>
            <a:r>
              <a:rPr lang="ar-SA" sz="3600" b="1" dirty="0">
                <a:solidFill>
                  <a:srgbClr val="990000"/>
                </a:solidFill>
                <a:effectLst/>
              </a:rPr>
              <a:t>طبيعة الحكم بالغرامة التهديدية :</a:t>
            </a:r>
            <a:r>
              <a:rPr lang="en-US" sz="3200" b="1" dirty="0"/>
              <a:t/>
            </a:r>
            <a:br>
              <a:rPr lang="en-US" sz="3200" b="1" dirty="0"/>
            </a:br>
            <a:r>
              <a:rPr lang="ar-SA" sz="3200" b="1" dirty="0">
                <a:solidFill>
                  <a:schemeClr val="tx1"/>
                </a:solidFill>
              </a:rPr>
              <a:t>كما ذكرنا الحكم ب</a:t>
            </a:r>
            <a:r>
              <a:rPr lang="ar-SA" sz="3200" b="1" dirty="0">
                <a:solidFill>
                  <a:schemeClr val="accent5">
                    <a:lumMod val="60000"/>
                    <a:lumOff val="40000"/>
                  </a:schemeClr>
                </a:solidFill>
              </a:rPr>
              <a:t>الغرامة التهديدية وسيلة غير مباشرة لإجبار المدين على التنفيذ العيني ، وفي حال صدور الحكم ف يكون أمام المدين موقفين </a:t>
            </a:r>
            <a:r>
              <a:rPr lang="ar-SA" sz="3200" b="1" dirty="0">
                <a:solidFill>
                  <a:schemeClr val="tx1"/>
                </a:solidFill>
              </a:rPr>
              <a:t>:</a:t>
            </a:r>
          </a:p>
          <a:p>
            <a:r>
              <a:rPr lang="en-US" sz="3200" b="1" dirty="0">
                <a:solidFill>
                  <a:schemeClr val="tx1"/>
                </a:solidFill>
              </a:rPr>
              <a:t/>
            </a:r>
            <a:br>
              <a:rPr lang="en-US" sz="3200" b="1" dirty="0">
                <a:solidFill>
                  <a:schemeClr val="tx1"/>
                </a:solidFill>
              </a:rPr>
            </a:br>
            <a:r>
              <a:rPr lang="ar-SA" sz="3200" b="1" dirty="0">
                <a:solidFill>
                  <a:srgbClr val="9A0000"/>
                </a:solidFill>
              </a:rPr>
              <a:t>الأول : </a:t>
            </a:r>
            <a:r>
              <a:rPr lang="ar-SA" sz="3200" b="1" dirty="0">
                <a:solidFill>
                  <a:schemeClr val="accent4">
                    <a:lumMod val="60000"/>
                    <a:lumOff val="40000"/>
                  </a:schemeClr>
                </a:solidFill>
              </a:rPr>
              <a:t>أن يقوم المدين بتنفيذ الالتزام عيناً ويكون الحكم بالغرامة حقق الهدف منه .</a:t>
            </a:r>
          </a:p>
          <a:p>
            <a:r>
              <a:rPr lang="en-US" sz="3200" b="1" dirty="0">
                <a:solidFill>
                  <a:schemeClr val="accent1">
                    <a:lumMod val="60000"/>
                    <a:lumOff val="40000"/>
                  </a:schemeClr>
                </a:solidFill>
              </a:rPr>
              <a:t/>
            </a:r>
            <a:br>
              <a:rPr lang="en-US" sz="3200" b="1" dirty="0">
                <a:solidFill>
                  <a:schemeClr val="accent1">
                    <a:lumMod val="60000"/>
                    <a:lumOff val="40000"/>
                  </a:schemeClr>
                </a:solidFill>
              </a:rPr>
            </a:br>
            <a:r>
              <a:rPr lang="ar-SA" sz="3200" b="1" dirty="0">
                <a:solidFill>
                  <a:srgbClr val="990000"/>
                </a:solidFill>
              </a:rPr>
              <a:t>الثاني : </a:t>
            </a:r>
            <a:r>
              <a:rPr lang="ar-SA" sz="3200" b="1" dirty="0">
                <a:solidFill>
                  <a:schemeClr val="accent5">
                    <a:lumMod val="40000"/>
                    <a:lumOff val="60000"/>
                  </a:schemeClr>
                </a:solidFill>
              </a:rPr>
              <a:t>أن يمتنع المدين عن التنفيذ العيني ويستمر في عنته ، ف يطالب الدائن بطلب التنفيذ بمقابل أي عن طريق التعويض .</a:t>
            </a:r>
          </a:p>
          <a:p>
            <a:endParaRPr lang="ar-SA" dirty="0"/>
          </a:p>
        </p:txBody>
      </p:sp>
    </p:spTree>
    <p:extLst>
      <p:ext uri="{BB962C8B-B14F-4D97-AF65-F5344CB8AC3E}">
        <p14:creationId xmlns:p14="http://schemas.microsoft.com/office/powerpoint/2010/main" xmlns="" val="5526671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764" y="0"/>
            <a:ext cx="11993218" cy="6705600"/>
          </a:xfr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a:normAutofit fontScale="92500"/>
          </a:bodyPr>
          <a:lstStyle/>
          <a:p>
            <a:pPr fontAlgn="t"/>
            <a:r>
              <a:rPr lang="ar-SA" sz="2500" dirty="0" smtClean="0">
                <a:solidFill>
                  <a:srgbClr val="990000"/>
                </a:solidFill>
              </a:rPr>
              <a:t>و </a:t>
            </a:r>
            <a:r>
              <a:rPr lang="ar-SA" sz="2500" b="1" dirty="0">
                <a:solidFill>
                  <a:schemeClr val="accent4">
                    <a:lumMod val="60000"/>
                    <a:lumOff val="40000"/>
                  </a:schemeClr>
                </a:solidFill>
              </a:rPr>
              <a:t>طبيعة الحكم بالغرامة التهديدية هو ( مجرد وسيلة تهديدية مؤقتة ولا يمكن تنفيذه باعتباره حكما في ذاته ) توضيحاً </a:t>
            </a:r>
            <a:r>
              <a:rPr lang="ar-SA" sz="2500" b="1" dirty="0">
                <a:solidFill>
                  <a:srgbClr val="990000"/>
                </a:solidFill>
              </a:rPr>
              <a:t>: </a:t>
            </a:r>
            <a:r>
              <a:rPr lang="en-US" b="1" dirty="0"/>
              <a:t/>
            </a:r>
            <a:br>
              <a:rPr lang="en-US" b="1" dirty="0"/>
            </a:br>
            <a:r>
              <a:rPr lang="ar-SA" b="1" dirty="0"/>
              <a:t>  </a:t>
            </a:r>
            <a:r>
              <a:rPr lang="ar-SA" b="1" u="sng" dirty="0">
                <a:solidFill>
                  <a:schemeClr val="accent5">
                    <a:lumMod val="60000"/>
                    <a:lumOff val="40000"/>
                  </a:schemeClr>
                </a:solidFill>
                <a:effectLst/>
              </a:rPr>
              <a:t>أن الحكم بالغرامة وسيلة تهديدية : </a:t>
            </a:r>
            <a:r>
              <a:rPr lang="ar-SA" b="1" dirty="0">
                <a:solidFill>
                  <a:srgbClr val="FFFF00"/>
                </a:solidFill>
              </a:rPr>
              <a:t>الحكم بالغرامة </a:t>
            </a:r>
            <a:r>
              <a:rPr lang="ar-SA" b="1" dirty="0" err="1">
                <a:solidFill>
                  <a:srgbClr val="FFFF00"/>
                </a:solidFill>
              </a:rPr>
              <a:t>لايتجاوز</a:t>
            </a:r>
            <a:r>
              <a:rPr lang="ar-SA" b="1" dirty="0">
                <a:solidFill>
                  <a:srgbClr val="FFFF00"/>
                </a:solidFill>
              </a:rPr>
              <a:t> إرهاب المدين للقيام على التنفيذ العيني، والغرامة تختلف عن التعويض </a:t>
            </a:r>
            <a:r>
              <a:rPr lang="en-US" b="1" dirty="0"/>
              <a:t/>
            </a:r>
            <a:br>
              <a:rPr lang="en-US" b="1" dirty="0"/>
            </a:br>
            <a:r>
              <a:rPr lang="ar-SA" b="1" dirty="0"/>
              <a:t>*مقارنة بين الغرامة التهديدية والتعويض : </a:t>
            </a:r>
            <a:r>
              <a:rPr lang="en-US" b="1" dirty="0"/>
              <a:t/>
            </a:r>
            <a:br>
              <a:rPr lang="en-US" b="1" dirty="0"/>
            </a:br>
            <a:endParaRPr lang="ar-SA" b="1" dirty="0"/>
          </a:p>
          <a:p>
            <a:pPr fontAlgn="t"/>
            <a:endParaRPr lang="ar-SA" b="1" dirty="0"/>
          </a:p>
          <a:p>
            <a:pPr algn="r" fontAlgn="t"/>
            <a:endParaRPr lang="ar-SA" b="1" dirty="0"/>
          </a:p>
          <a:p>
            <a:pPr algn="r" fontAlgn="t"/>
            <a:endParaRPr lang="ar-SA" b="1" dirty="0"/>
          </a:p>
          <a:p>
            <a:pPr algn="r" fontAlgn="t"/>
            <a:r>
              <a:rPr lang="ar-SA" b="1" dirty="0"/>
              <a:t>   </a:t>
            </a:r>
            <a:r>
              <a:rPr lang="ar-SA" b="1" u="sng" dirty="0">
                <a:solidFill>
                  <a:schemeClr val="accent5">
                    <a:lumMod val="60000"/>
                    <a:lumOff val="40000"/>
                  </a:schemeClr>
                </a:solidFill>
                <a:effectLst/>
              </a:rPr>
              <a:t>أن الحكم بالغرامة التهديدية حكم مؤقت : </a:t>
            </a:r>
            <a:r>
              <a:rPr lang="ar-SA" b="1" dirty="0">
                <a:solidFill>
                  <a:schemeClr val="accent6">
                    <a:lumMod val="60000"/>
                    <a:lumOff val="40000"/>
                  </a:schemeClr>
                </a:solidFill>
                <a:effectLst/>
              </a:rPr>
              <a:t>الهدف من هذا الحكم كم ذكرنا إرهاب المدين ومصير هذا الحكم هو التصفية النهائية ف </a:t>
            </a:r>
            <a:r>
              <a:rPr lang="ar-SA" b="1" u="sng" dirty="0">
                <a:solidFill>
                  <a:schemeClr val="accent6">
                    <a:lumMod val="60000"/>
                    <a:lumOff val="40000"/>
                  </a:schemeClr>
                </a:solidFill>
                <a:effectLst/>
              </a:rPr>
              <a:t>إذا قام بالتنفيذ فلا يحكم عليه القاضي الا بالتعويض عن تأخير التنفيذ </a:t>
            </a:r>
            <a:r>
              <a:rPr lang="ar-SA" b="1" dirty="0">
                <a:solidFill>
                  <a:schemeClr val="accent6">
                    <a:lumMod val="60000"/>
                    <a:lumOff val="40000"/>
                  </a:schemeClr>
                </a:solidFill>
                <a:effectLst/>
              </a:rPr>
              <a:t>، أما إذا </a:t>
            </a:r>
            <a:r>
              <a:rPr lang="ar-SA" b="1" u="sng" dirty="0">
                <a:solidFill>
                  <a:schemeClr val="accent6">
                    <a:lumMod val="60000"/>
                    <a:lumOff val="40000"/>
                  </a:schemeClr>
                </a:solidFill>
                <a:effectLst/>
              </a:rPr>
              <a:t>اصر الدائن على عدم التنفيذ فيحكم القاضي بالتعويض عن عدم التنفيذ ويراعي القاضي بكل الحالتين </a:t>
            </a:r>
            <a:r>
              <a:rPr lang="ar-SA" b="1" u="sng" dirty="0" err="1">
                <a:solidFill>
                  <a:schemeClr val="accent6">
                    <a:lumMod val="60000"/>
                    <a:lumOff val="40000"/>
                  </a:schemeClr>
                </a:solidFill>
                <a:effectLst/>
              </a:rPr>
              <a:t>مالحق</a:t>
            </a:r>
            <a:r>
              <a:rPr lang="ar-SA" b="1" u="sng" dirty="0">
                <a:solidFill>
                  <a:schemeClr val="accent6">
                    <a:lumMod val="60000"/>
                    <a:lumOff val="40000"/>
                  </a:schemeClr>
                </a:solidFill>
                <a:effectLst/>
              </a:rPr>
              <a:t> الدائن من ضرر </a:t>
            </a:r>
            <a:r>
              <a:rPr lang="ar-SA" b="1" u="sng" dirty="0" err="1">
                <a:solidFill>
                  <a:schemeClr val="accent6">
                    <a:lumMod val="60000"/>
                    <a:lumOff val="40000"/>
                  </a:schemeClr>
                </a:solidFill>
                <a:effectLst/>
              </a:rPr>
              <a:t>ومابدر</a:t>
            </a:r>
            <a:r>
              <a:rPr lang="ar-SA" b="1" u="sng" dirty="0">
                <a:solidFill>
                  <a:schemeClr val="accent6">
                    <a:lumMod val="60000"/>
                    <a:lumOff val="40000"/>
                  </a:schemeClr>
                </a:solidFill>
                <a:effectLst/>
              </a:rPr>
              <a:t> من المدين من عنت .</a:t>
            </a:r>
          </a:p>
          <a:p>
            <a:pPr algn="r" fontAlgn="t"/>
            <a:r>
              <a:rPr lang="ar-SA" b="1" dirty="0">
                <a:effectLst/>
              </a:rPr>
              <a:t>   </a:t>
            </a:r>
            <a:r>
              <a:rPr lang="ar-SA" b="1" u="sng" dirty="0">
                <a:solidFill>
                  <a:schemeClr val="accent5">
                    <a:lumMod val="60000"/>
                    <a:lumOff val="40000"/>
                  </a:schemeClr>
                </a:solidFill>
                <a:effectLst/>
              </a:rPr>
              <a:t>أن الحكم بالغرامة التهديدية غير قابل للتنفيذ باعتباره حكما في ذاته : </a:t>
            </a:r>
            <a:r>
              <a:rPr lang="ar-SA" b="1" dirty="0">
                <a:solidFill>
                  <a:schemeClr val="accent3">
                    <a:lumMod val="20000"/>
                    <a:lumOff val="80000"/>
                  </a:schemeClr>
                </a:solidFill>
                <a:effectLst/>
              </a:rPr>
              <a:t>كما ذكرنا الحكم بالغرامة حكماً مؤقتا وتبعاً لذلك يوجب على الدائن الانتظار حتى يضح موقف المدين ، </a:t>
            </a:r>
            <a:r>
              <a:rPr lang="ar-SA" b="1" u="sng" dirty="0">
                <a:solidFill>
                  <a:schemeClr val="accent3">
                    <a:lumMod val="20000"/>
                    <a:lumOff val="80000"/>
                  </a:schemeClr>
                </a:solidFill>
                <a:effectLst/>
              </a:rPr>
              <a:t>فإن الدائن المحكوم له لا يستطيع تنفيذ حكم الغرامة في ذاته ضد هذا المدين مطالبا بإرغامه على الوفاء بمبلغ الغرامة </a:t>
            </a:r>
            <a:r>
              <a:rPr lang="ar-SA" b="1" dirty="0">
                <a:solidFill>
                  <a:schemeClr val="accent3">
                    <a:lumMod val="20000"/>
                    <a:lumOff val="80000"/>
                  </a:schemeClr>
                </a:solidFill>
                <a:effectLst/>
              </a:rPr>
              <a:t>، فلا يجوز للدائن أن يوقع حجزا على أموال المدين ليصل الى بيعها بالمزاد العلني لاستيفاء قيمة الغرامة . </a:t>
            </a:r>
            <a:endParaRPr lang="en-US" b="1" dirty="0">
              <a:solidFill>
                <a:schemeClr val="accent3">
                  <a:lumMod val="20000"/>
                  <a:lumOff val="80000"/>
                </a:schemeClr>
              </a:solidFill>
              <a:effectLst/>
            </a:endParaRPr>
          </a:p>
          <a:p>
            <a:pPr algn="r" fontAlgn="t"/>
            <a:endParaRPr lang="en-US" dirty="0">
              <a:effectLst/>
            </a:endParaRPr>
          </a:p>
          <a:p>
            <a:pPr algn="r" fontAlgn="t"/>
            <a:endParaRPr lang="en-US" dirty="0">
              <a:effectLst/>
            </a:endParaRPr>
          </a:p>
          <a:p>
            <a:pPr algn="r" fontAlgn="t"/>
            <a:endParaRPr lang="ar-SA" dirty="0"/>
          </a:p>
        </p:txBody>
      </p:sp>
      <p:sp>
        <p:nvSpPr>
          <p:cNvPr id="5" name="Star: 5 Points 4"/>
          <p:cNvSpPr/>
          <p:nvPr/>
        </p:nvSpPr>
        <p:spPr>
          <a:xfrm>
            <a:off x="11834190" y="482505"/>
            <a:ext cx="251792" cy="304800"/>
          </a:xfrm>
          <a:prstGeom prst="star5">
            <a:avLst/>
          </a:prstGeom>
        </p:spPr>
        <p:style>
          <a:lnRef idx="0">
            <a:schemeClr val="accent5"/>
          </a:lnRef>
          <a:fillRef idx="3">
            <a:schemeClr val="accent5"/>
          </a:fillRef>
          <a:effectRef idx="3">
            <a:schemeClr val="accent5"/>
          </a:effectRef>
          <a:fontRef idx="minor">
            <a:schemeClr val="lt1"/>
          </a:fontRef>
        </p:style>
        <p:txBody>
          <a:bodyPr rtlCol="1" anchor="ctr"/>
          <a:lstStyle/>
          <a:p>
            <a:pPr algn="ctr"/>
            <a:endParaRPr lang="ar-SA"/>
          </a:p>
        </p:txBody>
      </p:sp>
      <p:graphicFrame>
        <p:nvGraphicFramePr>
          <p:cNvPr id="6" name="Table 5"/>
          <p:cNvGraphicFramePr>
            <a:graphicFrameLocks noGrp="1"/>
          </p:cNvGraphicFramePr>
          <p:nvPr>
            <p:extLst/>
          </p:nvPr>
        </p:nvGraphicFramePr>
        <p:xfrm>
          <a:off x="1745971" y="1249749"/>
          <a:ext cx="8686803" cy="1647805"/>
        </p:xfrm>
        <a:graphic>
          <a:graphicData uri="http://schemas.openxmlformats.org/drawingml/2006/table">
            <a:tbl>
              <a:tblPr rtl="1" firstRow="1" bandRow="1">
                <a:tableStyleId>{0505E3EF-67EA-436B-97B2-0124C06EBD24}</a:tableStyleId>
              </a:tblPr>
              <a:tblGrid>
                <a:gridCol w="2895601">
                  <a:extLst>
                    <a:ext uri="{9D8B030D-6E8A-4147-A177-3AD203B41FA5}">
                      <a16:colId xmlns="" xmlns:a16="http://schemas.microsoft.com/office/drawing/2014/main" val="3932590002"/>
                    </a:ext>
                  </a:extLst>
                </a:gridCol>
                <a:gridCol w="2872409">
                  <a:extLst>
                    <a:ext uri="{9D8B030D-6E8A-4147-A177-3AD203B41FA5}">
                      <a16:colId xmlns="" xmlns:a16="http://schemas.microsoft.com/office/drawing/2014/main" val="858261206"/>
                    </a:ext>
                  </a:extLst>
                </a:gridCol>
                <a:gridCol w="2918793">
                  <a:extLst>
                    <a:ext uri="{9D8B030D-6E8A-4147-A177-3AD203B41FA5}">
                      <a16:colId xmlns="" xmlns:a16="http://schemas.microsoft.com/office/drawing/2014/main" val="229263680"/>
                    </a:ext>
                  </a:extLst>
                </a:gridCol>
              </a:tblGrid>
              <a:tr h="446530">
                <a:tc>
                  <a:txBody>
                    <a:bodyPr/>
                    <a:lstStyle/>
                    <a:p>
                      <a:pPr rtl="1"/>
                      <a:r>
                        <a:rPr lang="ar-SA" dirty="0"/>
                        <a:t>                </a:t>
                      </a:r>
                    </a:p>
                  </a:txBody>
                  <a:tcPr/>
                </a:tc>
                <a:tc>
                  <a:txBody>
                    <a:bodyPr/>
                    <a:lstStyle/>
                    <a:p>
                      <a:pPr rtl="1"/>
                      <a:r>
                        <a:rPr lang="ar-SA" dirty="0"/>
                        <a:t>    الـــغــرامــة</a:t>
                      </a:r>
                      <a:r>
                        <a:rPr lang="ar-SA" baseline="0" dirty="0"/>
                        <a:t> الـتـهـديـــديـــة </a:t>
                      </a:r>
                      <a:endParaRPr lang="ar-SA" dirty="0"/>
                    </a:p>
                  </a:txBody>
                  <a:tcPr/>
                </a:tc>
                <a:tc>
                  <a:txBody>
                    <a:bodyPr/>
                    <a:lstStyle/>
                    <a:p>
                      <a:pPr rtl="1"/>
                      <a:r>
                        <a:rPr lang="ar-SA" dirty="0"/>
                        <a:t>           الـــتــعـــويــــض</a:t>
                      </a:r>
                      <a:r>
                        <a:rPr lang="ar-SA" baseline="0" dirty="0"/>
                        <a:t> </a:t>
                      </a:r>
                      <a:endParaRPr lang="ar-SA" dirty="0"/>
                    </a:p>
                  </a:txBody>
                  <a:tcPr/>
                </a:tc>
                <a:extLst>
                  <a:ext uri="{0D108BD9-81ED-4DB2-BD59-A6C34878D82A}">
                    <a16:rowId xmlns="" xmlns:a16="http://schemas.microsoft.com/office/drawing/2014/main" val="3306713705"/>
                  </a:ext>
                </a:extLst>
              </a:tr>
              <a:tr h="561195">
                <a:tc>
                  <a:txBody>
                    <a:bodyPr/>
                    <a:lstStyle/>
                    <a:p>
                      <a:pPr rtl="1"/>
                      <a:r>
                        <a:rPr lang="ar-SA" b="1" dirty="0"/>
                        <a:t>   الـــهـــدف </a:t>
                      </a:r>
                    </a:p>
                  </a:txBody>
                  <a:tcPr/>
                </a:tc>
                <a:tc>
                  <a:txBody>
                    <a:bodyPr/>
                    <a:lstStyle/>
                    <a:p>
                      <a:pPr rtl="1"/>
                      <a:r>
                        <a:rPr lang="ar-SA" b="1" dirty="0"/>
                        <a:t>                التـهــديد</a:t>
                      </a:r>
                      <a:r>
                        <a:rPr lang="ar-SA" b="1" baseline="0" dirty="0"/>
                        <a:t> </a:t>
                      </a:r>
                      <a:endParaRPr lang="ar-SA" b="1" dirty="0"/>
                    </a:p>
                  </a:txBody>
                  <a:tcPr/>
                </a:tc>
                <a:tc>
                  <a:txBody>
                    <a:bodyPr/>
                    <a:lstStyle/>
                    <a:p>
                      <a:pPr rtl="1"/>
                      <a:r>
                        <a:rPr lang="ar-SA" b="1" dirty="0"/>
                        <a:t>          إصــلا</a:t>
                      </a:r>
                      <a:r>
                        <a:rPr lang="ar-SA" b="1" baseline="0" dirty="0"/>
                        <a:t>ح الـضـــرر </a:t>
                      </a:r>
                      <a:endParaRPr lang="ar-SA" b="1" dirty="0"/>
                    </a:p>
                  </a:txBody>
                  <a:tcPr/>
                </a:tc>
                <a:extLst>
                  <a:ext uri="{0D108BD9-81ED-4DB2-BD59-A6C34878D82A}">
                    <a16:rowId xmlns="" xmlns:a16="http://schemas.microsoft.com/office/drawing/2014/main" val="4178857181"/>
                  </a:ext>
                </a:extLst>
              </a:tr>
              <a:tr h="561195">
                <a:tc>
                  <a:txBody>
                    <a:bodyPr/>
                    <a:lstStyle/>
                    <a:p>
                      <a:pPr rtl="1"/>
                      <a:r>
                        <a:rPr lang="ar-SA" b="1" baseline="0" dirty="0">
                          <a:solidFill>
                            <a:schemeClr val="bg1"/>
                          </a:solidFill>
                        </a:rPr>
                        <a:t>الحـســـاب الـمـحـكـوم بــــه </a:t>
                      </a:r>
                      <a:endParaRPr lang="ar-SA" b="1" dirty="0">
                        <a:solidFill>
                          <a:schemeClr val="bg1"/>
                        </a:solidFill>
                      </a:endParaRPr>
                    </a:p>
                  </a:txBody>
                  <a:tcPr/>
                </a:tc>
                <a:tc>
                  <a:txBody>
                    <a:bodyPr/>
                    <a:lstStyle/>
                    <a:p>
                      <a:pPr algn="ctr" rtl="1"/>
                      <a:r>
                        <a:rPr lang="ar-SA" b="1" baseline="0" dirty="0" smtClean="0"/>
                        <a:t>يقدرها </a:t>
                      </a:r>
                      <a:r>
                        <a:rPr lang="ar-SA" b="1" baseline="0" dirty="0"/>
                        <a:t>القاضي بمدى </a:t>
                      </a:r>
                      <a:r>
                        <a:rPr lang="ar-SA" b="1" baseline="0" dirty="0" smtClean="0"/>
                        <a:t>المركز </a:t>
                      </a:r>
                      <a:r>
                        <a:rPr lang="ar-SA" b="1" baseline="0" dirty="0"/>
                        <a:t>المالي للمدين ومدى تعنته . </a:t>
                      </a:r>
                      <a:endParaRPr lang="ar-SA" b="1" dirty="0"/>
                    </a:p>
                  </a:txBody>
                  <a:tcPr/>
                </a:tc>
                <a:tc>
                  <a:txBody>
                    <a:bodyPr/>
                    <a:lstStyle/>
                    <a:p>
                      <a:pPr algn="ctr" rtl="1"/>
                      <a:r>
                        <a:rPr lang="ar-SA" b="1" baseline="0" dirty="0" smtClean="0"/>
                        <a:t>يقدرها القاضي بمقدار مالحق </a:t>
                      </a:r>
                      <a:r>
                        <a:rPr lang="ar-SA" b="1" baseline="0" dirty="0"/>
                        <a:t>الدائن من خسارة ومافاته من كسب </a:t>
                      </a:r>
                      <a:endParaRPr lang="ar-SA" b="1" dirty="0"/>
                    </a:p>
                  </a:txBody>
                  <a:tcPr/>
                </a:tc>
                <a:extLst>
                  <a:ext uri="{0D108BD9-81ED-4DB2-BD59-A6C34878D82A}">
                    <a16:rowId xmlns="" xmlns:a16="http://schemas.microsoft.com/office/drawing/2014/main" val="2666416435"/>
                  </a:ext>
                </a:extLst>
              </a:tr>
            </a:tbl>
          </a:graphicData>
        </a:graphic>
      </p:graphicFrame>
      <p:sp>
        <p:nvSpPr>
          <p:cNvPr id="8" name="Star: 5 Points 7"/>
          <p:cNvSpPr/>
          <p:nvPr/>
        </p:nvSpPr>
        <p:spPr>
          <a:xfrm>
            <a:off x="11774557" y="3354313"/>
            <a:ext cx="251792" cy="306000"/>
          </a:xfrm>
          <a:prstGeom prst="star5">
            <a:avLst/>
          </a:prstGeom>
        </p:spPr>
        <p:style>
          <a:lnRef idx="0">
            <a:schemeClr val="accent5"/>
          </a:lnRef>
          <a:fillRef idx="3">
            <a:schemeClr val="accent5"/>
          </a:fillRef>
          <a:effectRef idx="3">
            <a:schemeClr val="accent5"/>
          </a:effectRef>
          <a:fontRef idx="minor">
            <a:schemeClr val="lt1"/>
          </a:fontRef>
        </p:style>
        <p:txBody>
          <a:bodyPr rtlCol="1" anchor="ctr"/>
          <a:lstStyle/>
          <a:p>
            <a:pPr algn="ctr"/>
            <a:endParaRPr lang="ar-SA">
              <a:solidFill>
                <a:srgbClr val="C00000"/>
              </a:solidFill>
            </a:endParaRPr>
          </a:p>
        </p:txBody>
      </p:sp>
      <p:sp>
        <p:nvSpPr>
          <p:cNvPr id="9" name="Star: 5 Points 8"/>
          <p:cNvSpPr/>
          <p:nvPr/>
        </p:nvSpPr>
        <p:spPr>
          <a:xfrm>
            <a:off x="11774557" y="4718086"/>
            <a:ext cx="251792" cy="306000"/>
          </a:xfrm>
          <a:prstGeom prst="star5">
            <a:avLst/>
          </a:prstGeom>
        </p:spPr>
        <p:style>
          <a:lnRef idx="0">
            <a:schemeClr val="accent5"/>
          </a:lnRef>
          <a:fillRef idx="3">
            <a:schemeClr val="accent5"/>
          </a:fillRef>
          <a:effectRef idx="3">
            <a:schemeClr val="accent5"/>
          </a:effectRef>
          <a:fontRef idx="minor">
            <a:schemeClr val="lt1"/>
          </a:fontRef>
        </p:style>
        <p:txBody>
          <a:bodyPr rtlCol="1" anchor="ctr"/>
          <a:lstStyle/>
          <a:p>
            <a:pPr algn="ctr"/>
            <a:endParaRPr lang="ar-SA"/>
          </a:p>
        </p:txBody>
      </p:sp>
      <p:sp>
        <p:nvSpPr>
          <p:cNvPr id="2" name="مربع نص 1"/>
          <p:cNvSpPr txBox="1"/>
          <p:nvPr/>
        </p:nvSpPr>
        <p:spPr>
          <a:xfrm>
            <a:off x="92764" y="6059269"/>
            <a:ext cx="3327400" cy="646331"/>
          </a:xfrm>
          <a:prstGeom prst="rect">
            <a:avLst/>
          </a:prstGeom>
          <a:noFill/>
        </p:spPr>
        <p:txBody>
          <a:bodyPr wrap="square" rtlCol="1">
            <a:spAutoFit/>
          </a:bodyPr>
          <a:lstStyle/>
          <a:p>
            <a:r>
              <a:rPr lang="ar-SA" sz="3600" dirty="0" smtClean="0"/>
              <a:t>الطالبة: نورة الشعيبي</a:t>
            </a:r>
            <a:endParaRPr lang="ar-SA" sz="3600" dirty="0"/>
          </a:p>
        </p:txBody>
      </p:sp>
    </p:spTree>
    <p:extLst>
      <p:ext uri="{BB962C8B-B14F-4D97-AF65-F5344CB8AC3E}">
        <p14:creationId xmlns:p14="http://schemas.microsoft.com/office/powerpoint/2010/main" xmlns="" val="36550006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60650"/>
            <a:ext cx="7558608" cy="864095"/>
          </a:xfrm>
        </p:spPr>
        <p:txBody>
          <a:bodyPr>
            <a:normAutofit/>
          </a:bodyPr>
          <a:lstStyle/>
          <a:p>
            <a:r>
              <a:rPr lang="ar-SA"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المبحث الثاني </a:t>
            </a:r>
          </a:p>
        </p:txBody>
      </p:sp>
      <p:sp>
        <p:nvSpPr>
          <p:cNvPr id="3" name="Subtitle 2"/>
          <p:cNvSpPr>
            <a:spLocks noGrp="1"/>
          </p:cNvSpPr>
          <p:nvPr>
            <p:ph type="subTitle" idx="1"/>
          </p:nvPr>
        </p:nvSpPr>
        <p:spPr>
          <a:xfrm>
            <a:off x="2639616" y="1268760"/>
            <a:ext cx="7560840" cy="4370040"/>
          </a:xfrm>
        </p:spPr>
        <p:txBody>
          <a:bodyPr>
            <a:normAutofit lnSpcReduction="10000"/>
          </a:bodyPr>
          <a:lstStyle/>
          <a:p>
            <a:r>
              <a:rPr lang="ar-SA" b="1" dirty="0" smtClean="0">
                <a:solidFill>
                  <a:schemeClr val="tx1"/>
                </a:solidFill>
                <a:cs typeface="+mj-cs"/>
              </a:rPr>
              <a:t>      </a:t>
            </a:r>
            <a:r>
              <a:rPr lang="ar-SA" b="1" dirty="0" smtClean="0">
                <a:solidFill>
                  <a:srgbClr val="002060"/>
                </a:solidFill>
                <a:cs typeface="+mj-cs"/>
              </a:rPr>
              <a:t>الالتزام الطبيعي</a:t>
            </a:r>
          </a:p>
          <a:p>
            <a:endParaRPr lang="ar-SA" b="1" dirty="0">
              <a:solidFill>
                <a:schemeClr val="tx1"/>
              </a:solidFill>
              <a:cs typeface="+mj-cs"/>
            </a:endParaRPr>
          </a:p>
          <a:p>
            <a:pPr algn="r"/>
            <a:r>
              <a:rPr lang="ar-SA" sz="2800" b="1" dirty="0">
                <a:solidFill>
                  <a:schemeClr val="tx1"/>
                </a:solidFill>
                <a:cs typeface="+mj-cs"/>
              </a:rPr>
              <a:t>تعريف الالتزام الطبيعي : </a:t>
            </a:r>
          </a:p>
          <a:p>
            <a:pPr algn="just"/>
            <a:r>
              <a:rPr lang="ar-SA" sz="2800" b="1" dirty="0">
                <a:solidFill>
                  <a:srgbClr val="C00000"/>
                </a:solidFill>
                <a:cs typeface="+mj-cs"/>
              </a:rPr>
              <a:t>هو التزام قوامه عنصر المديونية </a:t>
            </a:r>
            <a:r>
              <a:rPr lang="ar-SA" sz="2800" b="1" dirty="0" smtClean="0">
                <a:solidFill>
                  <a:srgbClr val="C00000"/>
                </a:solidFill>
                <a:cs typeface="+mj-cs"/>
              </a:rPr>
              <a:t>ويتخلف </a:t>
            </a:r>
            <a:r>
              <a:rPr lang="ar-SA" sz="2800" b="1" dirty="0">
                <a:solidFill>
                  <a:srgbClr val="C00000"/>
                </a:solidFill>
                <a:cs typeface="+mj-cs"/>
              </a:rPr>
              <a:t>فيه عنصر المسؤولية , ومعنى ذلك أنه إذا كان المدين به ملتزمًا بالوفاء فإنه لا يمكن إجباره عليه </a:t>
            </a:r>
            <a:r>
              <a:rPr lang="ar-SA" sz="2800" b="1" dirty="0" smtClean="0">
                <a:solidFill>
                  <a:srgbClr val="C00000"/>
                </a:solidFill>
                <a:cs typeface="+mj-cs"/>
              </a:rPr>
              <a:t>.</a:t>
            </a:r>
          </a:p>
          <a:p>
            <a:pPr algn="just"/>
            <a:endParaRPr lang="ar-SA" sz="2800" b="1" dirty="0" smtClean="0">
              <a:solidFill>
                <a:schemeClr val="tx1"/>
              </a:solidFill>
              <a:cs typeface="+mj-cs"/>
            </a:endParaRPr>
          </a:p>
          <a:p>
            <a:pPr algn="just"/>
            <a:r>
              <a:rPr lang="ar-SA" sz="2800" b="1" dirty="0" smtClean="0">
                <a:solidFill>
                  <a:schemeClr val="accent5">
                    <a:lumMod val="50000"/>
                  </a:schemeClr>
                </a:solidFill>
                <a:cs typeface="+mj-cs"/>
              </a:rPr>
              <a:t>الالتزام الطبيعي يقبل التنفيذ الاختياري لتوافر عنصر المديونية ، لكنه لا يقبل التنفيذ الجبري لتخلف عنصر المسؤولية .</a:t>
            </a:r>
            <a:endParaRPr lang="ar-SA" sz="2800" b="1" dirty="0">
              <a:solidFill>
                <a:schemeClr val="accent5">
                  <a:lumMod val="50000"/>
                </a:schemeClr>
              </a:solidFill>
              <a:cs typeface="+mj-cs"/>
            </a:endParaRPr>
          </a:p>
          <a:p>
            <a:pPr algn="r"/>
            <a:endParaRPr lang="ar-SA" b="1" dirty="0">
              <a:cs typeface="+mj-cs"/>
            </a:endParaRPr>
          </a:p>
        </p:txBody>
      </p:sp>
    </p:spTree>
    <p:extLst>
      <p:ext uri="{BB962C8B-B14F-4D97-AF65-F5344CB8AC3E}">
        <p14:creationId xmlns:p14="http://schemas.microsoft.com/office/powerpoint/2010/main" xmlns="" val="15647222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95943"/>
            <a:ext cx="7772400" cy="600891"/>
          </a:xfrm>
        </p:spPr>
        <p:txBody>
          <a:bodyPr>
            <a:normAutofit/>
          </a:bodyPr>
          <a:lstStyle/>
          <a:p>
            <a:pPr algn="r"/>
            <a:r>
              <a:rPr lang="ar-SA" sz="2800" b="1" dirty="0">
                <a:solidFill>
                  <a:schemeClr val="accent2">
                    <a:lumMod val="75000"/>
                  </a:schemeClr>
                </a:solidFill>
              </a:rPr>
              <a:t>ماهية الالتزام الطبيعي و صوره :</a:t>
            </a:r>
          </a:p>
        </p:txBody>
      </p:sp>
      <p:sp>
        <p:nvSpPr>
          <p:cNvPr id="3" name="Subtitle 2"/>
          <p:cNvSpPr>
            <a:spLocks noGrp="1"/>
          </p:cNvSpPr>
          <p:nvPr>
            <p:ph type="subTitle" idx="1"/>
          </p:nvPr>
        </p:nvSpPr>
        <p:spPr>
          <a:xfrm>
            <a:off x="613954" y="901338"/>
            <a:ext cx="10933612" cy="5512526"/>
          </a:xfrm>
        </p:spPr>
        <p:txBody>
          <a:bodyPr>
            <a:normAutofit lnSpcReduction="10000"/>
          </a:bodyPr>
          <a:lstStyle/>
          <a:p>
            <a:pPr algn="r"/>
            <a:r>
              <a:rPr lang="ar-SA" sz="2400" b="1" dirty="0">
                <a:solidFill>
                  <a:schemeClr val="tx1"/>
                </a:solidFill>
                <a:cs typeface="+mj-cs"/>
              </a:rPr>
              <a:t>لقد تنازع المسألة اتجاهان في الفقه :</a:t>
            </a:r>
          </a:p>
          <a:p>
            <a:pPr algn="r"/>
            <a:r>
              <a:rPr lang="ar-SA" sz="2400" b="1" u="sng" dirty="0">
                <a:solidFill>
                  <a:schemeClr val="bg2">
                    <a:lumMod val="50000"/>
                  </a:schemeClr>
                </a:solidFill>
                <a:cs typeface="+mj-cs"/>
              </a:rPr>
              <a:t>الاتجاه الأول : </a:t>
            </a:r>
            <a:r>
              <a:rPr lang="ar-SA" sz="2400" b="1" u="sng" dirty="0">
                <a:solidFill>
                  <a:schemeClr val="tx1"/>
                </a:solidFill>
                <a:cs typeface="+mj-cs"/>
              </a:rPr>
              <a:t>النظرية التقليدية :</a:t>
            </a:r>
          </a:p>
          <a:p>
            <a:pPr algn="just"/>
            <a:r>
              <a:rPr lang="ar-SA" sz="2400" b="1" dirty="0">
                <a:solidFill>
                  <a:schemeClr val="tx1"/>
                </a:solidFill>
                <a:cs typeface="+mj-cs"/>
              </a:rPr>
              <a:t>لقد نشأت هذه النظرية بفكرها في رحاب القانون الروماني و اعتنقها الفقه الفرنسي في القرن التاسع عشر و يرى أنصارها أن </a:t>
            </a:r>
            <a:r>
              <a:rPr lang="ar-SA" sz="2400" b="1" dirty="0">
                <a:solidFill>
                  <a:srgbClr val="C00000"/>
                </a:solidFill>
                <a:cs typeface="+mj-cs"/>
              </a:rPr>
              <a:t>الالتزام الطبيعي لا يعدو كونه التزامًا مدنيًا انقضى أو انحل </a:t>
            </a:r>
            <a:r>
              <a:rPr lang="ar-SA" sz="2400" b="1" dirty="0" smtClean="0">
                <a:solidFill>
                  <a:srgbClr val="C00000"/>
                </a:solidFill>
                <a:cs typeface="+mj-cs"/>
              </a:rPr>
              <a:t>.</a:t>
            </a:r>
          </a:p>
          <a:p>
            <a:pPr algn="r"/>
            <a:endParaRPr lang="ar-SA" sz="2400" b="1" dirty="0" smtClean="0">
              <a:solidFill>
                <a:schemeClr val="accent2">
                  <a:lumMod val="75000"/>
                </a:schemeClr>
              </a:solidFill>
              <a:cs typeface="+mj-cs"/>
            </a:endParaRPr>
          </a:p>
          <a:p>
            <a:pPr algn="r"/>
            <a:r>
              <a:rPr lang="ar-SA" sz="2400" b="1" dirty="0" smtClean="0">
                <a:solidFill>
                  <a:schemeClr val="accent2">
                    <a:lumMod val="75000"/>
                  </a:schemeClr>
                </a:solidFill>
                <a:cs typeface="+mj-cs"/>
              </a:rPr>
              <a:t>وفي هذا الإطار تتحدد صور الالتزام الطبيعي باثنتين </a:t>
            </a:r>
          </a:p>
          <a:p>
            <a:pPr algn="r"/>
            <a:r>
              <a:rPr lang="ar-SA" sz="2400" b="1" dirty="0" smtClean="0">
                <a:solidFill>
                  <a:schemeClr val="accent2">
                    <a:lumMod val="75000"/>
                  </a:schemeClr>
                </a:solidFill>
                <a:cs typeface="+mj-cs"/>
              </a:rPr>
              <a:t>الصورة الأولى :</a:t>
            </a:r>
          </a:p>
          <a:p>
            <a:pPr algn="r"/>
            <a:r>
              <a:rPr lang="ar-SA" sz="2400" b="1" dirty="0" smtClean="0">
                <a:solidFill>
                  <a:srgbClr val="0070C0"/>
                </a:solidFill>
                <a:cs typeface="+mj-cs"/>
              </a:rPr>
              <a:t>وفيها يتولد الالتزام الطبيعي عن التزام مدني نشأ من قبل ولكن حال مانع قانوني دون ترتيب آثاره </a:t>
            </a:r>
          </a:p>
          <a:p>
            <a:pPr algn="r"/>
            <a:r>
              <a:rPr lang="ar-SA" sz="2400" b="1" dirty="0" smtClean="0">
                <a:solidFill>
                  <a:srgbClr val="00B050"/>
                </a:solidFill>
                <a:cs typeface="+mj-cs"/>
              </a:rPr>
              <a:t>مثال : الالتزام الطبيعي الذي يتولد في ذمة القاصر عن إبطال التزام مدني نشأ عن عقد أبرمه . </a:t>
            </a:r>
          </a:p>
          <a:p>
            <a:pPr algn="r"/>
            <a:r>
              <a:rPr lang="ar-SA" sz="2400" b="1" dirty="0" smtClean="0">
                <a:solidFill>
                  <a:schemeClr val="accent2">
                    <a:lumMod val="75000"/>
                  </a:schemeClr>
                </a:solidFill>
                <a:cs typeface="+mj-cs"/>
              </a:rPr>
              <a:t>الصورة الثانية : </a:t>
            </a:r>
          </a:p>
          <a:p>
            <a:pPr algn="r"/>
            <a:r>
              <a:rPr lang="ar-SA" sz="2400" b="1" dirty="0" smtClean="0">
                <a:solidFill>
                  <a:srgbClr val="0070C0"/>
                </a:solidFill>
                <a:cs typeface="+mj-cs"/>
              </a:rPr>
              <a:t>تضم التزامًا طبيعيًا تولد عن التزام مدني نشأ وانقضى , </a:t>
            </a:r>
            <a:r>
              <a:rPr lang="ar-SA" sz="2400" b="1" dirty="0" smtClean="0">
                <a:solidFill>
                  <a:srgbClr val="00B050"/>
                </a:solidFill>
                <a:cs typeface="+mj-cs"/>
              </a:rPr>
              <a:t>فالالتزام المدني الذي ينقضى بالتقادم مثلًا يخلف وراءه التزامًا طبيعيًا .</a:t>
            </a:r>
          </a:p>
          <a:p>
            <a:pPr algn="just"/>
            <a:endParaRPr lang="ar-SA" sz="2400" b="1" dirty="0">
              <a:solidFill>
                <a:srgbClr val="C00000"/>
              </a:solidFill>
              <a:cs typeface="+mj-cs"/>
            </a:endParaRPr>
          </a:p>
          <a:p>
            <a:pPr algn="r"/>
            <a:r>
              <a:rPr lang="ar-SA" sz="2400" b="1" dirty="0" smtClean="0">
                <a:solidFill>
                  <a:srgbClr val="0070C0"/>
                </a:solidFill>
                <a:cs typeface="+mj-cs"/>
              </a:rPr>
              <a:t>وهي حصرت صور الالتزام الطبيقي وضيقت نطاقها .</a:t>
            </a:r>
            <a:endParaRPr lang="ar-SA" sz="2400" b="1" dirty="0">
              <a:solidFill>
                <a:srgbClr val="0070C0"/>
              </a:solidFill>
              <a:cs typeface="+mj-cs"/>
            </a:endParaRPr>
          </a:p>
        </p:txBody>
      </p:sp>
    </p:spTree>
    <p:extLst>
      <p:ext uri="{BB962C8B-B14F-4D97-AF65-F5344CB8AC3E}">
        <p14:creationId xmlns:p14="http://schemas.microsoft.com/office/powerpoint/2010/main" xmlns="" val="19920284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65761" y="261257"/>
            <a:ext cx="11377748" cy="6120071"/>
          </a:xfrm>
        </p:spPr>
        <p:txBody>
          <a:bodyPr>
            <a:normAutofit/>
          </a:bodyPr>
          <a:lstStyle/>
          <a:p>
            <a:pPr algn="r"/>
            <a:r>
              <a:rPr lang="ar-SA" sz="2400" b="1" u="sng" dirty="0">
                <a:solidFill>
                  <a:schemeClr val="bg2">
                    <a:lumMod val="50000"/>
                  </a:schemeClr>
                </a:solidFill>
                <a:cs typeface="+mj-cs"/>
              </a:rPr>
              <a:t>الاتجاه الثاني : </a:t>
            </a:r>
            <a:r>
              <a:rPr lang="ar-SA" sz="2400" b="1" u="sng" dirty="0">
                <a:solidFill>
                  <a:schemeClr val="tx1"/>
                </a:solidFill>
                <a:cs typeface="+mj-cs"/>
              </a:rPr>
              <a:t>النظرية الحديثة :</a:t>
            </a:r>
          </a:p>
          <a:p>
            <a:pPr algn="r"/>
            <a:r>
              <a:rPr lang="ar-SA" sz="2400" b="1" dirty="0">
                <a:solidFill>
                  <a:srgbClr val="0070C0"/>
                </a:solidFill>
                <a:cs typeface="+mj-cs"/>
              </a:rPr>
              <a:t>ويرى أنصارها في الالتزام الطبيعي واجبًا أدبيًا أو خلقيًا يعترف له القانون ببعض الآثار .</a:t>
            </a:r>
          </a:p>
          <a:p>
            <a:pPr algn="r"/>
            <a:r>
              <a:rPr lang="ar-SA" sz="2400" b="1" dirty="0" smtClean="0">
                <a:solidFill>
                  <a:schemeClr val="tx1"/>
                </a:solidFill>
                <a:cs typeface="+mj-cs"/>
              </a:rPr>
              <a:t>فلا ينحصر في حالة اذا حال مانع قانوني دون نشوء الالتزام او استمرار بقائه ، بل تشمل حالات يرقى فيها الواجب الاخلاقي لدرجة الواجب الملزم له اختياريا .</a:t>
            </a:r>
            <a:endParaRPr lang="ar-SA" sz="2400" b="1" dirty="0">
              <a:solidFill>
                <a:schemeClr val="tx1"/>
              </a:solidFill>
              <a:cs typeface="+mj-cs"/>
            </a:endParaRPr>
          </a:p>
          <a:p>
            <a:pPr algn="r"/>
            <a:endParaRPr lang="ar-SA" sz="2400" b="1" dirty="0" smtClean="0">
              <a:solidFill>
                <a:schemeClr val="tx1"/>
              </a:solidFill>
              <a:cs typeface="+mj-cs"/>
            </a:endParaRPr>
          </a:p>
          <a:p>
            <a:pPr algn="r"/>
            <a:r>
              <a:rPr lang="ar-SA" sz="2400" b="1" dirty="0" smtClean="0">
                <a:solidFill>
                  <a:srgbClr val="FF0000"/>
                </a:solidFill>
                <a:cs typeface="+mj-cs"/>
              </a:rPr>
              <a:t>فالالتزام الطبيعي في مرحلة وسط بين الالتزام المدني والواجب الادبي فهو يلتزم به اختياريا ، لكن لا يمكن اجباره على الوفاء به .</a:t>
            </a:r>
            <a:endParaRPr lang="ar-SA" sz="2400" b="1" dirty="0">
              <a:solidFill>
                <a:srgbClr val="FF0000"/>
              </a:solidFill>
              <a:cs typeface="+mj-cs"/>
            </a:endParaRPr>
          </a:p>
          <a:p>
            <a:pPr algn="r"/>
            <a:r>
              <a:rPr lang="ar-SA" sz="2400" b="1" dirty="0">
                <a:solidFill>
                  <a:srgbClr val="0070C0"/>
                </a:solidFill>
                <a:cs typeface="+mj-cs"/>
              </a:rPr>
              <a:t>حالات الالتزام الطبيعي :</a:t>
            </a:r>
          </a:p>
          <a:p>
            <a:pPr algn="r"/>
            <a:r>
              <a:rPr lang="ar-SA" sz="2400" b="1" dirty="0" smtClean="0">
                <a:solidFill>
                  <a:srgbClr val="C00000"/>
                </a:solidFill>
                <a:cs typeface="+mj-cs"/>
              </a:rPr>
              <a:t>اولا : تشريعية : </a:t>
            </a:r>
            <a:r>
              <a:rPr lang="ar-SA" sz="2400" b="1" dirty="0" smtClean="0">
                <a:solidFill>
                  <a:srgbClr val="00B050"/>
                </a:solidFill>
                <a:cs typeface="+mj-cs"/>
              </a:rPr>
              <a:t>فقد </a:t>
            </a:r>
            <a:r>
              <a:rPr lang="ar-SA" sz="2400" b="1" dirty="0">
                <a:solidFill>
                  <a:srgbClr val="00B050"/>
                </a:solidFill>
                <a:cs typeface="+mj-cs"/>
              </a:rPr>
              <a:t>ينص الشرع على بعض صور الالتزام الطبيعي </a:t>
            </a:r>
            <a:r>
              <a:rPr lang="ar-SA" sz="2400" b="1" dirty="0">
                <a:solidFill>
                  <a:schemeClr val="tx1"/>
                </a:solidFill>
                <a:cs typeface="+mj-cs"/>
              </a:rPr>
              <a:t>, </a:t>
            </a:r>
            <a:r>
              <a:rPr lang="ar-SA" sz="2400" b="1" dirty="0" smtClean="0">
                <a:solidFill>
                  <a:srgbClr val="0070C0"/>
                </a:solidFill>
                <a:cs typeface="+mj-cs"/>
              </a:rPr>
              <a:t>مثل ما ينص عليه من حيث : انه يترتب على التقادم انقضاء الالتزام لكن يتخلف في ذمة المدين التزام طبيعي .</a:t>
            </a:r>
          </a:p>
          <a:p>
            <a:pPr algn="r"/>
            <a:r>
              <a:rPr lang="ar-SA" sz="2400" b="1" dirty="0" smtClean="0">
                <a:solidFill>
                  <a:srgbClr val="C00000"/>
                </a:solidFill>
                <a:cs typeface="+mj-cs"/>
              </a:rPr>
              <a:t>ثانيا : قضائية </a:t>
            </a:r>
            <a:r>
              <a:rPr lang="ar-SA" sz="2400" b="1" dirty="0" smtClean="0">
                <a:solidFill>
                  <a:srgbClr val="00B050"/>
                </a:solidFill>
                <a:cs typeface="+mj-cs"/>
              </a:rPr>
              <a:t>:  قد لا ينص </a:t>
            </a:r>
            <a:r>
              <a:rPr lang="ar-SA" sz="2400" b="1" dirty="0">
                <a:solidFill>
                  <a:srgbClr val="00B050"/>
                </a:solidFill>
                <a:cs typeface="+mj-cs"/>
              </a:rPr>
              <a:t>المشرع على صورة الالتزام الطبيعي </a:t>
            </a:r>
            <a:r>
              <a:rPr lang="ar-SA" sz="2400" b="1" dirty="0" smtClean="0">
                <a:solidFill>
                  <a:srgbClr val="00B050"/>
                </a:solidFill>
                <a:cs typeface="+mj-cs"/>
              </a:rPr>
              <a:t>بل يكون </a:t>
            </a:r>
            <a:r>
              <a:rPr lang="ar-SA" sz="2400" b="1" dirty="0">
                <a:solidFill>
                  <a:srgbClr val="00B050"/>
                </a:solidFill>
                <a:cs typeface="+mj-cs"/>
              </a:rPr>
              <a:t>الأمر متروك لتقدير القاضي </a:t>
            </a:r>
            <a:r>
              <a:rPr lang="ar-SA" sz="2400" b="1" dirty="0" smtClean="0">
                <a:solidFill>
                  <a:srgbClr val="00B050"/>
                </a:solidFill>
                <a:cs typeface="+mj-cs"/>
              </a:rPr>
              <a:t>، ويخضع القاضي في ذلك لقيدين :</a:t>
            </a:r>
          </a:p>
          <a:p>
            <a:pPr algn="r"/>
            <a:r>
              <a:rPr lang="ar-SA" sz="2400" b="1" dirty="0" smtClean="0">
                <a:solidFill>
                  <a:srgbClr val="0070C0"/>
                </a:solidFill>
                <a:cs typeface="+mj-cs"/>
              </a:rPr>
              <a:t>-- ان يتأكد من وجود واجب ادبي يرقى لمنزاة الالتزام الطبيعي لدى الجماعة .</a:t>
            </a:r>
          </a:p>
          <a:p>
            <a:pPr algn="r"/>
            <a:r>
              <a:rPr lang="ar-SA" sz="2400" b="1" dirty="0" smtClean="0">
                <a:solidFill>
                  <a:srgbClr val="0070C0"/>
                </a:solidFill>
                <a:cs typeface="+mj-cs"/>
              </a:rPr>
              <a:t>-- ان لا يخالف هذا الالتزام النظام العام في المجتمع .</a:t>
            </a:r>
            <a:endParaRPr lang="ar-SA" sz="2400" b="1" dirty="0">
              <a:solidFill>
                <a:srgbClr val="0070C0"/>
              </a:solidFill>
              <a:cs typeface="+mj-cs"/>
            </a:endParaRPr>
          </a:p>
          <a:p>
            <a:pPr algn="r"/>
            <a:endParaRPr lang="ar-SA" sz="2400" b="1" dirty="0">
              <a:cs typeface="+mj-cs"/>
            </a:endParaRPr>
          </a:p>
          <a:p>
            <a:pPr algn="r"/>
            <a:endParaRPr lang="ar-SA" sz="2400" b="1" dirty="0">
              <a:cs typeface="+mj-cs"/>
            </a:endParaRPr>
          </a:p>
        </p:txBody>
      </p:sp>
    </p:spTree>
    <p:extLst>
      <p:ext uri="{BB962C8B-B14F-4D97-AF65-F5344CB8AC3E}">
        <p14:creationId xmlns:p14="http://schemas.microsoft.com/office/powerpoint/2010/main" xmlns="" val="26089280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9817" y="313509"/>
            <a:ext cx="11848012" cy="6191794"/>
          </a:xfrm>
        </p:spPr>
        <p:txBody>
          <a:bodyPr>
            <a:normAutofit fontScale="85000" lnSpcReduction="20000"/>
          </a:bodyPr>
          <a:lstStyle/>
          <a:p>
            <a:pPr algn="r"/>
            <a:r>
              <a:rPr lang="ar-SA" sz="2800" b="1" u="sng" dirty="0">
                <a:solidFill>
                  <a:schemeClr val="accent2">
                    <a:lumMod val="75000"/>
                  </a:schemeClr>
                </a:solidFill>
                <a:cs typeface="+mj-cs"/>
              </a:rPr>
              <a:t>تطبيقات فكرة الالتزام الطبيعي :</a:t>
            </a:r>
          </a:p>
          <a:p>
            <a:pPr algn="just">
              <a:buFont typeface="Arial" pitchFamily="34" charset="0"/>
              <a:buChar char="•"/>
            </a:pPr>
            <a:r>
              <a:rPr lang="ar-SA" sz="2800" b="1" dirty="0">
                <a:solidFill>
                  <a:srgbClr val="0070C0"/>
                </a:solidFill>
                <a:cs typeface="+mj-cs"/>
              </a:rPr>
              <a:t> واجب تعويض الغير عما أصابه من ضرر على الرغم من عدم توافر أركان المسؤولية .</a:t>
            </a:r>
          </a:p>
          <a:p>
            <a:pPr algn="just">
              <a:buFont typeface="Arial" pitchFamily="34" charset="0"/>
              <a:buChar char="•"/>
            </a:pPr>
            <a:r>
              <a:rPr lang="ar-SA" sz="2800" b="1" dirty="0">
                <a:solidFill>
                  <a:srgbClr val="C00000"/>
                </a:solidFill>
                <a:cs typeface="+mj-cs"/>
              </a:rPr>
              <a:t> واجب عدم الاثراء على حساب الغير ولو لم تتوافر شروط الغبن .</a:t>
            </a:r>
          </a:p>
          <a:p>
            <a:pPr algn="just">
              <a:buFont typeface="Arial" pitchFamily="34" charset="0"/>
              <a:buChar char="•"/>
            </a:pPr>
            <a:r>
              <a:rPr lang="ar-SA" sz="2800" b="1" dirty="0">
                <a:solidFill>
                  <a:srgbClr val="7030A0"/>
                </a:solidFill>
                <a:cs typeface="+mj-cs"/>
              </a:rPr>
              <a:t> واجب مساعدة القربى الذين لا تجب نفقتهم قانونًا .</a:t>
            </a:r>
          </a:p>
          <a:p>
            <a:pPr algn="just">
              <a:buFont typeface="Arial" pitchFamily="34" charset="0"/>
              <a:buChar char="•"/>
            </a:pPr>
            <a:r>
              <a:rPr lang="ar-SA" sz="2800" b="1" dirty="0">
                <a:solidFill>
                  <a:schemeClr val="accent6">
                    <a:lumMod val="75000"/>
                  </a:schemeClr>
                </a:solidFill>
                <a:cs typeface="+mj-cs"/>
              </a:rPr>
              <a:t> واجب الاعتراف بالجميل و مجازاة صاحبه , كمن يهب الطبيب مبلغًأ لأنه أنقذ حياته </a:t>
            </a:r>
            <a:r>
              <a:rPr lang="ar-SA" sz="2800" b="1" dirty="0" smtClean="0">
                <a:solidFill>
                  <a:schemeClr val="accent6">
                    <a:lumMod val="75000"/>
                  </a:schemeClr>
                </a:solidFill>
                <a:cs typeface="+mj-cs"/>
              </a:rPr>
              <a:t>.</a:t>
            </a:r>
          </a:p>
          <a:p>
            <a:pPr algn="just"/>
            <a:endParaRPr lang="ar-SA" sz="2800" b="1" dirty="0" smtClean="0">
              <a:solidFill>
                <a:schemeClr val="tx1"/>
              </a:solidFill>
              <a:cs typeface="+mj-cs"/>
            </a:endParaRPr>
          </a:p>
          <a:p>
            <a:pPr algn="r"/>
            <a:r>
              <a:rPr lang="ar-SA" sz="2800" b="1" u="sng" dirty="0" smtClean="0">
                <a:solidFill>
                  <a:schemeClr val="accent2">
                    <a:lumMod val="75000"/>
                  </a:schemeClr>
                </a:solidFill>
                <a:cs typeface="+mj-cs"/>
              </a:rPr>
              <a:t>آثار الالتزام الطبيعي :</a:t>
            </a:r>
          </a:p>
          <a:p>
            <a:pPr algn="r"/>
            <a:r>
              <a:rPr lang="ar-SA" sz="2800" b="1" dirty="0" smtClean="0">
                <a:solidFill>
                  <a:schemeClr val="accent2">
                    <a:lumMod val="75000"/>
                  </a:schemeClr>
                </a:solidFill>
                <a:cs typeface="+mj-cs"/>
              </a:rPr>
              <a:t>أولاً:</a:t>
            </a:r>
            <a:r>
              <a:rPr lang="ar-SA" sz="2800" b="1" dirty="0" smtClean="0">
                <a:solidFill>
                  <a:srgbClr val="0070C0"/>
                </a:solidFill>
                <a:cs typeface="+mj-cs"/>
              </a:rPr>
              <a:t>أن تنفيذ المدين للالتزام الطبيعي يعد وفاءً لدين وليس تبرعًا.فلا يمكن استرداد ما اداه .</a:t>
            </a:r>
          </a:p>
          <a:p>
            <a:pPr algn="r"/>
            <a:endParaRPr lang="ar-SA" sz="2800" b="1" dirty="0" smtClean="0">
              <a:solidFill>
                <a:srgbClr val="0070C0"/>
              </a:solidFill>
              <a:cs typeface="+mj-cs"/>
            </a:endParaRPr>
          </a:p>
          <a:p>
            <a:pPr algn="r"/>
            <a:r>
              <a:rPr lang="ar-SA" sz="2800" b="1" dirty="0" smtClean="0">
                <a:solidFill>
                  <a:schemeClr val="accent2">
                    <a:lumMod val="75000"/>
                  </a:schemeClr>
                </a:solidFill>
                <a:cs typeface="+mj-cs"/>
              </a:rPr>
              <a:t>ثانيًا : </a:t>
            </a:r>
            <a:r>
              <a:rPr lang="ar-SA" sz="2800" b="1" dirty="0" smtClean="0">
                <a:solidFill>
                  <a:srgbClr val="FF0000"/>
                </a:solidFill>
                <a:cs typeface="+mj-cs"/>
              </a:rPr>
              <a:t>أن الالتزام الطبيعي يصلح سببًا لنشوء التزام مدني , و تفسير ذلك أنه إذا تعهد المدين بالوفاء بالتزام طبيعي فإن تعهده يكون صحيحًا ويقوم الالتزام الطبيعي منه مقام السبب اذا قصد الزام نفسه.</a:t>
            </a:r>
          </a:p>
          <a:p>
            <a:pPr algn="r"/>
            <a:endParaRPr lang="ar-SA" sz="2800" b="1" dirty="0" smtClean="0">
              <a:solidFill>
                <a:srgbClr val="FF0000"/>
              </a:solidFill>
              <a:cs typeface="+mj-cs"/>
            </a:endParaRPr>
          </a:p>
          <a:p>
            <a:pPr algn="r"/>
            <a:r>
              <a:rPr lang="ar-SA" sz="2800" b="1" dirty="0" smtClean="0">
                <a:solidFill>
                  <a:schemeClr val="accent6">
                    <a:lumMod val="50000"/>
                  </a:schemeClr>
                </a:solidFill>
                <a:cs typeface="+mj-cs"/>
              </a:rPr>
              <a:t>ثالثا : </a:t>
            </a:r>
            <a:r>
              <a:rPr lang="ar-SA" sz="2800" b="1" dirty="0" smtClean="0">
                <a:solidFill>
                  <a:srgbClr val="00B050"/>
                </a:solidFill>
                <a:cs typeface="+mj-cs"/>
              </a:rPr>
              <a:t>لا يمكن ان تقع المقاصة بين التزام مدني ينفذ جبرا وبين التزام طبيعي يوفى اختيارا .</a:t>
            </a:r>
          </a:p>
          <a:p>
            <a:pPr algn="r"/>
            <a:endParaRPr lang="ar-SA" sz="2800" b="1" dirty="0" smtClean="0">
              <a:solidFill>
                <a:srgbClr val="00B050"/>
              </a:solidFill>
              <a:cs typeface="+mj-cs"/>
            </a:endParaRPr>
          </a:p>
          <a:p>
            <a:pPr algn="r"/>
            <a:r>
              <a:rPr lang="ar-SA" sz="2800" b="1" dirty="0" smtClean="0">
                <a:solidFill>
                  <a:schemeClr val="accent6">
                    <a:lumMod val="50000"/>
                  </a:schemeClr>
                </a:solidFill>
                <a:cs typeface="+mj-cs"/>
              </a:rPr>
              <a:t>رابعا : </a:t>
            </a:r>
            <a:r>
              <a:rPr lang="ar-SA" sz="2800" b="1" dirty="0" smtClean="0">
                <a:solidFill>
                  <a:srgbClr val="7030A0"/>
                </a:solidFill>
                <a:cs typeface="+mj-cs"/>
              </a:rPr>
              <a:t>لا تجوز كفالة الالتزام الطبيعي لان الكفالة تابع للدين ولا يجوز ان تكون الكفالة اقوى من الالتزام الاصلي وهو الالتزام الطبيعي المكفول .</a:t>
            </a:r>
          </a:p>
          <a:p>
            <a:pPr algn="just"/>
            <a:endParaRPr lang="ar-SA" sz="2800" b="1" dirty="0">
              <a:solidFill>
                <a:schemeClr val="tx1"/>
              </a:solidFill>
              <a:cs typeface="+mj-cs"/>
            </a:endParaRPr>
          </a:p>
        </p:txBody>
      </p:sp>
    </p:spTree>
    <p:extLst>
      <p:ext uri="{BB962C8B-B14F-4D97-AF65-F5344CB8AC3E}">
        <p14:creationId xmlns:p14="http://schemas.microsoft.com/office/powerpoint/2010/main" xmlns="" val="32188033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5836" y="470647"/>
            <a:ext cx="11630553" cy="5674659"/>
          </a:xfrm>
        </p:spPr>
        <p:txBody>
          <a:bodyPr>
            <a:normAutofit fontScale="92500" lnSpcReduction="10000"/>
          </a:bodyPr>
          <a:lstStyle/>
          <a:p>
            <a:pPr algn="r"/>
            <a:r>
              <a:rPr lang="ar-SA" sz="2800" b="1" dirty="0">
                <a:solidFill>
                  <a:schemeClr val="accent2">
                    <a:lumMod val="75000"/>
                  </a:schemeClr>
                </a:solidFill>
                <a:cs typeface="+mj-cs"/>
              </a:rPr>
              <a:t>الالتزام الطبيعي في الفقه الإسلامي :</a:t>
            </a:r>
          </a:p>
          <a:p>
            <a:pPr algn="r"/>
            <a:endParaRPr lang="ar-SA" sz="2800" b="1" dirty="0">
              <a:solidFill>
                <a:schemeClr val="accent2">
                  <a:lumMod val="75000"/>
                </a:schemeClr>
              </a:solidFill>
              <a:cs typeface="+mj-cs"/>
            </a:endParaRPr>
          </a:p>
          <a:p>
            <a:pPr algn="r"/>
            <a:r>
              <a:rPr lang="ar-SA" sz="2800" b="1" u="sng" dirty="0">
                <a:solidFill>
                  <a:schemeClr val="bg2">
                    <a:lumMod val="50000"/>
                  </a:schemeClr>
                </a:solidFill>
                <a:cs typeface="+mj-cs"/>
              </a:rPr>
              <a:t>التطبيق الأول : </a:t>
            </a:r>
            <a:r>
              <a:rPr lang="ar-SA" sz="2800" b="1" dirty="0">
                <a:solidFill>
                  <a:srgbClr val="0070C0"/>
                </a:solidFill>
                <a:cs typeface="+mj-cs"/>
              </a:rPr>
              <a:t>في مجال التقادم </a:t>
            </a:r>
            <a:r>
              <a:rPr lang="ar-SA" sz="2800" b="1" dirty="0" smtClean="0">
                <a:solidFill>
                  <a:srgbClr val="0070C0"/>
                </a:solidFill>
                <a:cs typeface="+mj-cs"/>
              </a:rPr>
              <a:t>: فلا تسمع دعوى الدين على المدين بعد مضي خمسة عشر سنة بلا عذر وان لم يسقط الحق بمرور الزمن .</a:t>
            </a:r>
          </a:p>
          <a:p>
            <a:pPr algn="r"/>
            <a:r>
              <a:rPr lang="ar-SA" sz="2800" b="1" dirty="0" smtClean="0">
                <a:solidFill>
                  <a:srgbClr val="FF0000"/>
                </a:solidFill>
                <a:cs typeface="+mj-cs"/>
              </a:rPr>
              <a:t>فلو اقر المدين المدعى عليه بالحق في ذمته رغم مرور الزمن فيحكم باقراره ويعتبر وفاؤه صحيحا ان اوفى للدائن ما فيه ذمته من دين ،  رغم مضي مدة التقادم عليه .</a:t>
            </a:r>
            <a:endParaRPr lang="ar-SA" sz="2800" b="1" dirty="0">
              <a:solidFill>
                <a:srgbClr val="FF0000"/>
              </a:solidFill>
              <a:cs typeface="+mj-cs"/>
            </a:endParaRPr>
          </a:p>
          <a:p>
            <a:pPr algn="r"/>
            <a:r>
              <a:rPr lang="ar-SA" sz="2800" b="1" u="sng" dirty="0">
                <a:solidFill>
                  <a:schemeClr val="bg2">
                    <a:lumMod val="50000"/>
                  </a:schemeClr>
                </a:solidFill>
                <a:cs typeface="+mj-cs"/>
              </a:rPr>
              <a:t>التطبيق الثاني : </a:t>
            </a:r>
            <a:r>
              <a:rPr lang="ar-SA" sz="2800" b="1" dirty="0">
                <a:solidFill>
                  <a:srgbClr val="0070C0"/>
                </a:solidFill>
                <a:cs typeface="+mj-cs"/>
              </a:rPr>
              <a:t>في مجال منافع الغصب </a:t>
            </a:r>
            <a:r>
              <a:rPr lang="ar-SA" sz="2800" b="1" dirty="0" smtClean="0">
                <a:solidFill>
                  <a:srgbClr val="0070C0"/>
                </a:solidFill>
                <a:cs typeface="+mj-cs"/>
              </a:rPr>
              <a:t>وضمانها: بان مال الغصب لا تضمن الا في ثلاثة : </a:t>
            </a:r>
          </a:p>
          <a:p>
            <a:pPr algn="r"/>
            <a:r>
              <a:rPr lang="ar-SA" sz="2800" b="1" dirty="0" smtClean="0">
                <a:solidFill>
                  <a:srgbClr val="FF0000"/>
                </a:solidFill>
                <a:cs typeface="+mj-cs"/>
              </a:rPr>
              <a:t>-- مال اليتيم .</a:t>
            </a:r>
          </a:p>
          <a:p>
            <a:pPr algn="r"/>
            <a:r>
              <a:rPr lang="ar-SA" sz="2800" b="1" dirty="0" smtClean="0">
                <a:solidFill>
                  <a:srgbClr val="FF0000"/>
                </a:solidFill>
                <a:cs typeface="+mj-cs"/>
              </a:rPr>
              <a:t>-- مال الوقف .</a:t>
            </a:r>
          </a:p>
          <a:p>
            <a:pPr algn="r"/>
            <a:r>
              <a:rPr lang="ar-SA" sz="2800" b="1" dirty="0" smtClean="0">
                <a:solidFill>
                  <a:srgbClr val="FF0000"/>
                </a:solidFill>
                <a:cs typeface="+mj-cs"/>
              </a:rPr>
              <a:t>-- المعد للاستغلال .</a:t>
            </a:r>
          </a:p>
          <a:p>
            <a:pPr algn="r"/>
            <a:r>
              <a:rPr lang="ar-SA" sz="2800" b="1" dirty="0" smtClean="0">
                <a:solidFill>
                  <a:srgbClr val="00B050"/>
                </a:solidFill>
                <a:cs typeface="+mj-cs"/>
              </a:rPr>
              <a:t>فلو غصب شخص مال مملوك لغيره واستثمره او اجره ، فهناك التزام في ذمته برد اجرة المغصوب للشخص المغصوب منه ( الملك الحقيقي للمال المغصوب ) وهو التزام طبيعي وللمالك اخذها ، وان لم يردها فلا تطيب له بل يجب ان يتصدق بها .</a:t>
            </a:r>
            <a:endParaRPr lang="ar-SA" sz="2800" b="1" dirty="0">
              <a:solidFill>
                <a:srgbClr val="00B050"/>
              </a:solidFill>
              <a:cs typeface="+mj-cs"/>
            </a:endParaRPr>
          </a:p>
        </p:txBody>
      </p:sp>
      <p:sp>
        <p:nvSpPr>
          <p:cNvPr id="4" name="مربع نص 3"/>
          <p:cNvSpPr txBox="1"/>
          <p:nvPr/>
        </p:nvSpPr>
        <p:spPr>
          <a:xfrm>
            <a:off x="156754" y="6054915"/>
            <a:ext cx="4180115" cy="646331"/>
          </a:xfrm>
          <a:prstGeom prst="rect">
            <a:avLst/>
          </a:prstGeom>
          <a:noFill/>
        </p:spPr>
        <p:txBody>
          <a:bodyPr wrap="square" rtlCol="1">
            <a:spAutoFit/>
          </a:bodyPr>
          <a:lstStyle/>
          <a:p>
            <a:r>
              <a:rPr lang="ar-SA" sz="3600" dirty="0" smtClean="0"/>
              <a:t>الطالبة: فاطمة الوهيبي</a:t>
            </a:r>
            <a:endParaRPr lang="ar-SA" sz="3600" dirty="0"/>
          </a:p>
        </p:txBody>
      </p:sp>
    </p:spTree>
    <p:extLst>
      <p:ext uri="{BB962C8B-B14F-4D97-AF65-F5344CB8AC3E}">
        <p14:creationId xmlns:p14="http://schemas.microsoft.com/office/powerpoint/2010/main" xmlns="" val="1910603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933700" y="209006"/>
            <a:ext cx="8770571" cy="509451"/>
          </a:xfrm>
        </p:spPr>
        <p:txBody>
          <a:bodyPr>
            <a:normAutofit fontScale="90000"/>
          </a:bodyPr>
          <a:lstStyle/>
          <a:p>
            <a:pPr algn="r"/>
            <a:r>
              <a:rPr lang="ar-SA" sz="4000" dirty="0" smtClean="0">
                <a:solidFill>
                  <a:srgbClr val="FF6161"/>
                </a:solidFill>
              </a:rPr>
              <a:t>التنفيذ العيني المباشر:</a:t>
            </a:r>
            <a:endParaRPr lang="ar-SA" sz="4000" dirty="0">
              <a:solidFill>
                <a:srgbClr val="FF6161"/>
              </a:solidFill>
            </a:endParaRPr>
          </a:p>
        </p:txBody>
      </p:sp>
      <p:sp>
        <p:nvSpPr>
          <p:cNvPr id="5" name="Content Placeholder 2"/>
          <p:cNvSpPr>
            <a:spLocks noGrp="1"/>
          </p:cNvSpPr>
          <p:nvPr>
            <p:ph idx="1"/>
          </p:nvPr>
        </p:nvSpPr>
        <p:spPr>
          <a:xfrm>
            <a:off x="470264" y="770709"/>
            <a:ext cx="11234008" cy="3226525"/>
          </a:xfrm>
        </p:spPr>
        <p:txBody>
          <a:bodyPr>
            <a:normAutofit/>
          </a:bodyPr>
          <a:lstStyle/>
          <a:p>
            <a:endParaRPr lang="ar-SA" sz="2600" b="1" dirty="0" smtClean="0">
              <a:solidFill>
                <a:srgbClr val="0070C0"/>
              </a:solidFill>
            </a:endParaRPr>
          </a:p>
          <a:p>
            <a:r>
              <a:rPr lang="ar-SA" sz="2600" b="1" dirty="0" smtClean="0">
                <a:solidFill>
                  <a:srgbClr val="0070C0"/>
                </a:solidFill>
              </a:rPr>
              <a:t>هو الطريق الذي يتم به التنفيذ </a:t>
            </a:r>
            <a:r>
              <a:rPr lang="ar-SA" sz="2600" b="1" u="sng" dirty="0" smtClean="0">
                <a:solidFill>
                  <a:srgbClr val="0070C0"/>
                </a:solidFill>
              </a:rPr>
              <a:t>الجبري</a:t>
            </a:r>
            <a:r>
              <a:rPr lang="ar-SA" sz="2600" b="1" dirty="0" smtClean="0">
                <a:solidFill>
                  <a:srgbClr val="0070C0"/>
                </a:solidFill>
              </a:rPr>
              <a:t> لالتزام ليس محله مبلغًا نقديًا</a:t>
            </a:r>
            <a:r>
              <a:rPr lang="ar-SA" sz="2600" b="1" u="sng" dirty="0" smtClean="0">
                <a:solidFill>
                  <a:srgbClr val="00B050"/>
                </a:solidFill>
              </a:rPr>
              <a:t>,( فيكون التزام المدين التزام عيني )</a:t>
            </a:r>
          </a:p>
          <a:p>
            <a:pPr>
              <a:buNone/>
            </a:pPr>
            <a:r>
              <a:rPr lang="ar-SA" sz="2600" b="1" dirty="0" smtClean="0"/>
              <a:t>( </a:t>
            </a:r>
            <a:r>
              <a:rPr lang="ar-SA" sz="2600" b="1" u="sng" dirty="0" smtClean="0">
                <a:solidFill>
                  <a:srgbClr val="FF3B3B"/>
                </a:solidFill>
              </a:rPr>
              <a:t>اي اذا لم يقم المدين بتنفيذه عينا وطوعا ، يستطيع غيره(( غير المدين))  ان يقوم به ، بطلب من الدائن وترخيص من القاضي</a:t>
            </a:r>
            <a:r>
              <a:rPr lang="ar-SA" sz="2600" b="1" dirty="0" smtClean="0"/>
              <a:t>، </a:t>
            </a:r>
            <a:r>
              <a:rPr lang="ar-SA" sz="2600" b="1" dirty="0" smtClean="0">
                <a:solidFill>
                  <a:srgbClr val="00B050"/>
                </a:solidFill>
              </a:rPr>
              <a:t>اي يكون الالتزام ممكنا</a:t>
            </a:r>
            <a:r>
              <a:rPr lang="ar-SA" sz="2600" b="1" dirty="0" smtClean="0"/>
              <a:t> ) ، ويكون بعدة طرق تختلف تبعًا لاختلاف طبيعة الالتزام محل التنفيذ و منه:</a:t>
            </a:r>
          </a:p>
        </p:txBody>
      </p:sp>
      <p:graphicFrame>
        <p:nvGraphicFramePr>
          <p:cNvPr id="6" name="Diagram 5"/>
          <p:cNvGraphicFramePr/>
          <p:nvPr>
            <p:extLst>
              <p:ext uri="{D42A27DB-BD31-4B8C-83A1-F6EECF244321}">
                <p14:modId xmlns:p14="http://schemas.microsoft.com/office/powerpoint/2010/main" xmlns="" val="3777141156"/>
              </p:ext>
            </p:extLst>
          </p:nvPr>
        </p:nvGraphicFramePr>
        <p:xfrm>
          <a:off x="640080" y="2886891"/>
          <a:ext cx="11116492" cy="3749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4000" b="1" dirty="0" smtClean="0">
                <a:solidFill>
                  <a:srgbClr val="FF6161"/>
                </a:solidFill>
              </a:rPr>
              <a:t>أولًا-</a:t>
            </a:r>
            <a:r>
              <a:rPr lang="ar-SA" sz="4000" dirty="0" smtClean="0">
                <a:solidFill>
                  <a:srgbClr val="FF6161"/>
                </a:solidFill>
              </a:rPr>
              <a:t> الالتزام بنقل حق عيني:</a:t>
            </a:r>
            <a:endParaRPr lang="ar-SA" sz="4000" dirty="0">
              <a:solidFill>
                <a:srgbClr val="FF6161"/>
              </a:solidFill>
            </a:endParaRPr>
          </a:p>
        </p:txBody>
      </p:sp>
      <p:sp>
        <p:nvSpPr>
          <p:cNvPr id="3" name="Content Placeholder 2"/>
          <p:cNvSpPr>
            <a:spLocks noGrp="1"/>
          </p:cNvSpPr>
          <p:nvPr>
            <p:ph idx="1"/>
          </p:nvPr>
        </p:nvSpPr>
        <p:spPr>
          <a:xfrm>
            <a:off x="2112135" y="2270975"/>
            <a:ext cx="9592136" cy="4419600"/>
          </a:xfrm>
        </p:spPr>
        <p:txBody>
          <a:bodyPr>
            <a:noAutofit/>
          </a:bodyPr>
          <a:lstStyle/>
          <a:p>
            <a:r>
              <a:rPr lang="ar-SA" sz="2600" dirty="0" smtClean="0">
                <a:solidFill>
                  <a:srgbClr val="FF0000"/>
                </a:solidFill>
              </a:rPr>
              <a:t>هو حق ملكية أو أي حق عيني .</a:t>
            </a:r>
          </a:p>
          <a:p>
            <a:r>
              <a:rPr lang="ar-SA" sz="2600" dirty="0" smtClean="0">
                <a:solidFill>
                  <a:srgbClr val="0070C0"/>
                </a:solidFill>
              </a:rPr>
              <a:t>إذا التزم المدين بنقل حق عيني على شيء معين بـ</a:t>
            </a:r>
            <a:r>
              <a:rPr lang="ar-SA" sz="2600" b="1" u="sng" dirty="0" smtClean="0">
                <a:solidFill>
                  <a:srgbClr val="0070C0"/>
                </a:solidFill>
              </a:rPr>
              <a:t>النوع</a:t>
            </a:r>
            <a:r>
              <a:rPr lang="ar-SA" sz="2600" dirty="0" smtClean="0">
                <a:solidFill>
                  <a:srgbClr val="0070C0"/>
                </a:solidFill>
              </a:rPr>
              <a:t> فإن الأصل أن يقوم بتنفيذ هذا الالتزام اختيارًا وذلك بالإفراز (وضع علامة على شيء تميزه عن غيره), كما إذا كان الشيء من </a:t>
            </a:r>
            <a:r>
              <a:rPr lang="ar-SA" sz="2600" b="1" u="sng" dirty="0" smtClean="0">
                <a:solidFill>
                  <a:srgbClr val="0070C0"/>
                </a:solidFill>
              </a:rPr>
              <a:t>المنقولات</a:t>
            </a:r>
            <a:r>
              <a:rPr lang="ar-SA" sz="2600" b="1" dirty="0" smtClean="0">
                <a:solidFill>
                  <a:srgbClr val="0070C0"/>
                </a:solidFill>
              </a:rPr>
              <a:t> </a:t>
            </a:r>
            <a:r>
              <a:rPr lang="ar-SA" sz="2600" dirty="0" smtClean="0">
                <a:solidFill>
                  <a:srgbClr val="0070C0"/>
                </a:solidFill>
              </a:rPr>
              <a:t>التي تتعين بالنوع و المقدار فقط. مثل ( شراء طن من القمح) </a:t>
            </a:r>
          </a:p>
          <a:p>
            <a:r>
              <a:rPr lang="ar-SA" sz="2600" dirty="0" smtClean="0">
                <a:solidFill>
                  <a:srgbClr val="FF0000"/>
                </a:solidFill>
              </a:rPr>
              <a:t>يتم انتقال الحق العيني من </a:t>
            </a:r>
            <a:r>
              <a:rPr lang="ar-SA" sz="2600" b="1" u="sng" dirty="0" smtClean="0">
                <a:solidFill>
                  <a:srgbClr val="FF0000"/>
                </a:solidFill>
              </a:rPr>
              <a:t>وقت الإفراز </a:t>
            </a:r>
            <a:r>
              <a:rPr lang="ar-SA" sz="2600" dirty="0" smtClean="0">
                <a:solidFill>
                  <a:srgbClr val="FF0000"/>
                </a:solidFill>
              </a:rPr>
              <a:t>لإن بالإفراز الشيء يصير الشيء معينًا بالذات.</a:t>
            </a:r>
          </a:p>
          <a:p>
            <a:r>
              <a:rPr lang="ar-SA" sz="2600" dirty="0" smtClean="0">
                <a:solidFill>
                  <a:srgbClr val="0070C0"/>
                </a:solidFill>
              </a:rPr>
              <a:t>إذا </a:t>
            </a:r>
            <a:r>
              <a:rPr lang="ar-SA" sz="2600" b="1" u="sng" dirty="0" smtClean="0">
                <a:solidFill>
                  <a:srgbClr val="0070C0"/>
                </a:solidFill>
              </a:rPr>
              <a:t>لم</a:t>
            </a:r>
            <a:r>
              <a:rPr lang="ar-SA" sz="2600" dirty="0" smtClean="0">
                <a:solidFill>
                  <a:srgbClr val="0070C0"/>
                </a:solidFill>
              </a:rPr>
              <a:t> يقم المدين بالإفراز كان للدائن أن يلجأ إلى التنفيذ العيني الجبري المباشر. </a:t>
            </a:r>
            <a:endParaRPr lang="ar-SA" sz="2600" dirty="0">
              <a:solidFill>
                <a:srgbClr val="0070C0"/>
              </a:solidFill>
            </a:endParaRPr>
          </a:p>
        </p:txBody>
      </p:sp>
    </p:spTree>
    <p:extLst>
      <p:ext uri="{BB962C8B-B14F-4D97-AF65-F5344CB8AC3E}">
        <p14:creationId xmlns:p14="http://schemas.microsoft.com/office/powerpoint/2010/main" xmlns="" val="799763261"/>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8386" y="346277"/>
            <a:ext cx="8770571" cy="450558"/>
          </a:xfrm>
        </p:spPr>
        <p:txBody>
          <a:bodyPr>
            <a:normAutofit fontScale="90000"/>
          </a:bodyPr>
          <a:lstStyle/>
          <a:p>
            <a:pPr algn="r"/>
            <a:r>
              <a:rPr lang="ar-SA" sz="4000" b="1" dirty="0" smtClean="0">
                <a:solidFill>
                  <a:srgbClr val="FF6161"/>
                </a:solidFill>
              </a:rPr>
              <a:t>مثال:</a:t>
            </a:r>
            <a:endParaRPr lang="ar-SA" sz="4000" b="1" dirty="0">
              <a:solidFill>
                <a:srgbClr val="FF6161"/>
              </a:solidFill>
            </a:endParaRPr>
          </a:p>
        </p:txBody>
      </p:sp>
      <p:sp>
        <p:nvSpPr>
          <p:cNvPr id="3" name="Content Placeholder 2"/>
          <p:cNvSpPr>
            <a:spLocks noGrp="1"/>
          </p:cNvSpPr>
          <p:nvPr>
            <p:ph idx="1"/>
          </p:nvPr>
        </p:nvSpPr>
        <p:spPr>
          <a:xfrm>
            <a:off x="1875608" y="953589"/>
            <a:ext cx="8770571" cy="5146765"/>
          </a:xfrm>
        </p:spPr>
        <p:txBody>
          <a:bodyPr>
            <a:noAutofit/>
          </a:bodyPr>
          <a:lstStyle/>
          <a:p>
            <a:r>
              <a:rPr lang="ar-SA" sz="2600" dirty="0" smtClean="0"/>
              <a:t>عند شراء مئة أردب من قمح في مخزن, يكون إفرازها بوضع علامة تميز القمح المباع من غيره من القمح, فإذا تم ذلك انتقل الحق العيني عليها من وقت </a:t>
            </a:r>
            <a:r>
              <a:rPr lang="ar-SA" sz="2600" b="1" u="sng" dirty="0" smtClean="0"/>
              <a:t>الإفراز</a:t>
            </a:r>
            <a:r>
              <a:rPr lang="ar-SA" sz="2600" dirty="0" smtClean="0"/>
              <a:t>, لأنه بالإفراز يصير الشيء معينًا بالذات. </a:t>
            </a:r>
          </a:p>
          <a:p>
            <a:r>
              <a:rPr lang="ar-SA" sz="2600" dirty="0" smtClean="0"/>
              <a:t>إذا لم يقم المدين بالإفراز كان للدائن أن يلجأ إلى التنفيذ العيني الجبري المباشر, </a:t>
            </a:r>
            <a:r>
              <a:rPr lang="ar-SA" sz="2600" dirty="0" smtClean="0">
                <a:solidFill>
                  <a:srgbClr val="0070C0"/>
                </a:solidFill>
              </a:rPr>
              <a:t>و وسيلته في ذلك أن يحصل على شيء من هذا النوع على نفقة المدين</a:t>
            </a:r>
            <a:r>
              <a:rPr lang="ar-SA" sz="2600" dirty="0" smtClean="0"/>
              <a:t>, و</a:t>
            </a:r>
            <a:r>
              <a:rPr lang="ar-SA" sz="2600" b="1" u="sng" dirty="0" smtClean="0"/>
              <a:t>لكن</a:t>
            </a:r>
            <a:r>
              <a:rPr lang="ar-SA" sz="2600" dirty="0" smtClean="0"/>
              <a:t> يتقيد في ذلك ب : </a:t>
            </a:r>
            <a:r>
              <a:rPr lang="ar-SA" sz="2600" dirty="0" smtClean="0">
                <a:solidFill>
                  <a:srgbClr val="FF0000"/>
                </a:solidFill>
              </a:rPr>
              <a:t>الحصول على إذن القاضي في الظروف </a:t>
            </a:r>
            <a:r>
              <a:rPr lang="ar-SA" sz="2600" b="1" dirty="0" smtClean="0">
                <a:solidFill>
                  <a:srgbClr val="FF0000"/>
                </a:solidFill>
              </a:rPr>
              <a:t>العادية</a:t>
            </a:r>
            <a:r>
              <a:rPr lang="ar-SA" sz="2600" dirty="0" smtClean="0">
                <a:solidFill>
                  <a:srgbClr val="FF0000"/>
                </a:solidFill>
              </a:rPr>
              <a:t> </a:t>
            </a:r>
            <a:r>
              <a:rPr lang="ar-SA" sz="2600" dirty="0" smtClean="0"/>
              <a:t>لكنه </a:t>
            </a:r>
            <a:r>
              <a:rPr lang="ar-SA" sz="2600" dirty="0" smtClean="0">
                <a:solidFill>
                  <a:srgbClr val="0070C0"/>
                </a:solidFill>
              </a:rPr>
              <a:t>يتحرر من ذلك في حالة </a:t>
            </a:r>
            <a:r>
              <a:rPr lang="ar-SA" sz="2600" b="1" u="sng" dirty="0" smtClean="0">
                <a:solidFill>
                  <a:srgbClr val="0070C0"/>
                </a:solidFill>
              </a:rPr>
              <a:t>الإستعجال</a:t>
            </a:r>
            <a:r>
              <a:rPr lang="ar-SA" sz="2600" dirty="0" smtClean="0">
                <a:solidFill>
                  <a:srgbClr val="0070C0"/>
                </a:solidFill>
              </a:rPr>
              <a:t>.</a:t>
            </a:r>
            <a:r>
              <a:rPr lang="ar-SA" sz="2600" dirty="0" smtClean="0"/>
              <a:t> وبذلك يكون </a:t>
            </a:r>
            <a:r>
              <a:rPr lang="ar-SA" sz="2600" dirty="0" smtClean="0">
                <a:solidFill>
                  <a:srgbClr val="FF0000"/>
                </a:solidFill>
              </a:rPr>
              <a:t>للدائن</a:t>
            </a:r>
            <a:r>
              <a:rPr lang="ar-SA" sz="2600" dirty="0" smtClean="0"/>
              <a:t> –في المثال السابق- أن </a:t>
            </a:r>
            <a:r>
              <a:rPr lang="ar-SA" sz="2600" dirty="0" smtClean="0">
                <a:solidFill>
                  <a:srgbClr val="FF0000"/>
                </a:solidFill>
              </a:rPr>
              <a:t>يحصل</a:t>
            </a:r>
            <a:r>
              <a:rPr lang="ar-SA" sz="2600" dirty="0" smtClean="0"/>
              <a:t> </a:t>
            </a:r>
            <a:r>
              <a:rPr lang="ar-SA" sz="2600" dirty="0" smtClean="0">
                <a:solidFill>
                  <a:srgbClr val="FF0000"/>
                </a:solidFill>
              </a:rPr>
              <a:t>على قدر مماثل للقمح الذي لم يقدمه المدين, بشرائه على نفقة الأخير الذي لم يلتزم بالثمن ولو كان يزيد عن السعر الذي التزم البائع بمقتضاه. ولكنه </a:t>
            </a:r>
            <a:r>
              <a:rPr lang="ar-SA" sz="2600" b="1" u="sng" dirty="0" smtClean="0">
                <a:solidFill>
                  <a:srgbClr val="FF0000"/>
                </a:solidFill>
              </a:rPr>
              <a:t>مشروط</a:t>
            </a:r>
            <a:r>
              <a:rPr lang="ar-SA" sz="2600" dirty="0" smtClean="0">
                <a:solidFill>
                  <a:srgbClr val="FF0000"/>
                </a:solidFill>
              </a:rPr>
              <a:t> بحصوله على إذن القاضي قبل الشراء. </a:t>
            </a:r>
            <a:endParaRPr lang="ar-SA" sz="2600" dirty="0">
              <a:solidFill>
                <a:srgbClr val="FF0000"/>
              </a:solidFill>
            </a:endParaRPr>
          </a:p>
        </p:txBody>
      </p:sp>
    </p:spTree>
    <p:extLst>
      <p:ext uri="{BB962C8B-B14F-4D97-AF65-F5344CB8AC3E}">
        <p14:creationId xmlns:p14="http://schemas.microsoft.com/office/powerpoint/2010/main" xmlns="" val="1706484593"/>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169818"/>
            <a:ext cx="8770571" cy="574766"/>
          </a:xfrm>
        </p:spPr>
        <p:txBody>
          <a:bodyPr>
            <a:normAutofit fontScale="90000"/>
          </a:bodyPr>
          <a:lstStyle/>
          <a:p>
            <a:pPr algn="r"/>
            <a:r>
              <a:rPr lang="ar-SA" sz="4000" b="1" dirty="0" smtClean="0">
                <a:solidFill>
                  <a:srgbClr val="FF6161"/>
                </a:solidFill>
              </a:rPr>
              <a:t>ثانيًا-</a:t>
            </a:r>
            <a:r>
              <a:rPr lang="ar-SA" sz="4000" dirty="0" smtClean="0">
                <a:solidFill>
                  <a:srgbClr val="FF6161"/>
                </a:solidFill>
              </a:rPr>
              <a:t> </a:t>
            </a:r>
            <a:r>
              <a:rPr lang="ar-SA" sz="4000" dirty="0" err="1" smtClean="0">
                <a:solidFill>
                  <a:srgbClr val="FF6161"/>
                </a:solidFill>
              </a:rPr>
              <a:t>الإلتزام</a:t>
            </a:r>
            <a:r>
              <a:rPr lang="ar-SA" sz="4000" dirty="0" smtClean="0">
                <a:solidFill>
                  <a:srgbClr val="FF6161"/>
                </a:solidFill>
              </a:rPr>
              <a:t> بعمل:</a:t>
            </a:r>
            <a:endParaRPr lang="ar-SA" sz="4000" dirty="0">
              <a:solidFill>
                <a:srgbClr val="FF6161"/>
              </a:solidFill>
            </a:endParaRPr>
          </a:p>
        </p:txBody>
      </p:sp>
      <p:sp>
        <p:nvSpPr>
          <p:cNvPr id="3" name="Content Placeholder 2"/>
          <p:cNvSpPr>
            <a:spLocks noGrp="1"/>
          </p:cNvSpPr>
          <p:nvPr>
            <p:ph idx="1"/>
          </p:nvPr>
        </p:nvSpPr>
        <p:spPr>
          <a:xfrm>
            <a:off x="822960" y="796834"/>
            <a:ext cx="10881311" cy="5721532"/>
          </a:xfrm>
        </p:spPr>
        <p:txBody>
          <a:bodyPr>
            <a:noAutofit/>
          </a:bodyPr>
          <a:lstStyle/>
          <a:p>
            <a:r>
              <a:rPr lang="ar-SA" sz="2400" b="1" dirty="0" smtClean="0">
                <a:solidFill>
                  <a:srgbClr val="0070C0"/>
                </a:solidFill>
              </a:rPr>
              <a:t>قد يلتزم المدين بالقيام بعمل, و المقصود هنا بـ</a:t>
            </a:r>
            <a:r>
              <a:rPr lang="ar-SA" sz="2400" b="1" u="sng" dirty="0" smtClean="0">
                <a:solidFill>
                  <a:srgbClr val="0070C0"/>
                </a:solidFill>
              </a:rPr>
              <a:t>العمل الإيجابي</a:t>
            </a:r>
            <a:r>
              <a:rPr lang="ar-SA" sz="2400" b="1" dirty="0" smtClean="0">
                <a:solidFill>
                  <a:srgbClr val="0070C0"/>
                </a:solidFill>
              </a:rPr>
              <a:t>. </a:t>
            </a:r>
          </a:p>
          <a:p>
            <a:pPr marL="0" indent="0">
              <a:buNone/>
            </a:pPr>
            <a:r>
              <a:rPr lang="ar-SA" sz="2400" b="1" u="sng" dirty="0" smtClean="0">
                <a:solidFill>
                  <a:srgbClr val="FF0000"/>
                </a:solidFill>
              </a:rPr>
              <a:t>مثل: </a:t>
            </a:r>
            <a:r>
              <a:rPr lang="ar-SA" sz="2400" b="1" dirty="0" smtClean="0">
                <a:solidFill>
                  <a:srgbClr val="FF0000"/>
                </a:solidFill>
              </a:rPr>
              <a:t>التزامه بتسليم و المحافظة على شيء</a:t>
            </a:r>
          </a:p>
          <a:p>
            <a:pPr marL="0" indent="0">
              <a:buNone/>
            </a:pPr>
            <a:endParaRPr lang="ar-SA" sz="2400" b="1" dirty="0" smtClean="0"/>
          </a:p>
          <a:p>
            <a:r>
              <a:rPr lang="ar-SA" sz="2400" b="1" dirty="0" smtClean="0">
                <a:solidFill>
                  <a:srgbClr val="0070C0"/>
                </a:solidFill>
              </a:rPr>
              <a:t>إذا امتنع المدين عن تنفيذ التزامه بالقيام بعمل فإن الدائن يمكنه أن يلجأ إلى إجباره على التنفيذ العيني, ووسيلته في ذلك </a:t>
            </a:r>
            <a:r>
              <a:rPr lang="ar-SA" sz="2400" b="1" u="sng" dirty="0" smtClean="0">
                <a:solidFill>
                  <a:srgbClr val="0070C0"/>
                </a:solidFill>
              </a:rPr>
              <a:t>هي تنفيذ الالتزام على نفقة المدين</a:t>
            </a:r>
            <a:r>
              <a:rPr lang="ar-SA" sz="2400" b="1" dirty="0" smtClean="0"/>
              <a:t>, و</a:t>
            </a:r>
            <a:r>
              <a:rPr lang="ar-SA" sz="2400" b="1" u="sng" dirty="0" smtClean="0"/>
              <a:t>لكن</a:t>
            </a:r>
            <a:r>
              <a:rPr lang="ar-SA" sz="2400" b="1" dirty="0" smtClean="0"/>
              <a:t> ذلك </a:t>
            </a:r>
            <a:r>
              <a:rPr lang="ar-SA" sz="2400" b="1" dirty="0" smtClean="0">
                <a:solidFill>
                  <a:srgbClr val="FF0000"/>
                </a:solidFill>
              </a:rPr>
              <a:t>يفترض بالضرورة أن يكون التنفيذ بهذه الوسيلة: </a:t>
            </a:r>
          </a:p>
          <a:p>
            <a:r>
              <a:rPr lang="ar-SA" sz="2400" b="1" dirty="0" smtClean="0">
                <a:solidFill>
                  <a:srgbClr val="FF6161"/>
                </a:solidFill>
              </a:rPr>
              <a:t>1-</a:t>
            </a:r>
            <a:r>
              <a:rPr lang="ar-SA" sz="2400" b="1" dirty="0" smtClean="0"/>
              <a:t> </a:t>
            </a:r>
            <a:r>
              <a:rPr lang="ar-SA" sz="2400" b="1" dirty="0" smtClean="0">
                <a:solidFill>
                  <a:srgbClr val="00B050"/>
                </a:solidFill>
              </a:rPr>
              <a:t>أن يكون ممكناً، بان لا يكون العمل يتطلب تدخل المدين شخصيا للقيام به</a:t>
            </a:r>
            <a:r>
              <a:rPr lang="ar-SA" sz="2400" b="1" dirty="0" smtClean="0"/>
              <a:t> .</a:t>
            </a:r>
          </a:p>
          <a:p>
            <a:r>
              <a:rPr lang="ar-SA" sz="2400" b="1" dirty="0" smtClean="0">
                <a:solidFill>
                  <a:srgbClr val="FF6161"/>
                </a:solidFill>
              </a:rPr>
              <a:t>2- </a:t>
            </a:r>
            <a:r>
              <a:rPr lang="ar-SA" sz="2400" b="1" dirty="0" smtClean="0">
                <a:solidFill>
                  <a:srgbClr val="00B050"/>
                </a:solidFill>
              </a:rPr>
              <a:t>أن يكون من الأعمال التي يمكن أن يقوم بها شخص آخر غير المدين .</a:t>
            </a:r>
          </a:p>
          <a:p>
            <a:pPr>
              <a:buNone/>
            </a:pPr>
            <a:r>
              <a:rPr lang="ar-SA" sz="2400" b="1" dirty="0" smtClean="0">
                <a:solidFill>
                  <a:srgbClr val="0070C0"/>
                </a:solidFill>
              </a:rPr>
              <a:t>فاذا كان القيام بالعمل لا يمكن ان يقوم به الا المدين شخصيا فيكون التنفيذ العيني المباشر غير ممكن ، وليس امام الدائن الا اللجوء للتنفيذ الجبري بالوسائل غير المباسشرة كالحبس والغرامة التهديدية </a:t>
            </a:r>
            <a:r>
              <a:rPr lang="ar-SA" sz="2400" b="1" dirty="0" smtClean="0">
                <a:solidFill>
                  <a:srgbClr val="00B050"/>
                </a:solidFill>
              </a:rPr>
              <a:t>.</a:t>
            </a:r>
          </a:p>
          <a:p>
            <a:pPr>
              <a:buNone/>
            </a:pPr>
            <a:r>
              <a:rPr lang="ar-SA" sz="2400" b="1" dirty="0" smtClean="0">
                <a:solidFill>
                  <a:srgbClr val="00B050"/>
                </a:solidFill>
              </a:rPr>
              <a:t>واذا كان التنفيذ ممكنا يحصل الدائن على ترخيص من القاضي او يقوم به الدائن على نفقة المدين في حالة الاستعجال دون ترخيص . </a:t>
            </a:r>
          </a:p>
        </p:txBody>
      </p:sp>
      <p:sp>
        <p:nvSpPr>
          <p:cNvPr id="4" name="مربع نص 3"/>
          <p:cNvSpPr txBox="1"/>
          <p:nvPr/>
        </p:nvSpPr>
        <p:spPr>
          <a:xfrm>
            <a:off x="0" y="6108700"/>
            <a:ext cx="3263900" cy="646331"/>
          </a:xfrm>
          <a:prstGeom prst="rect">
            <a:avLst/>
          </a:prstGeom>
          <a:noFill/>
        </p:spPr>
        <p:txBody>
          <a:bodyPr wrap="square" rtlCol="1">
            <a:spAutoFit/>
          </a:bodyPr>
          <a:lstStyle/>
          <a:p>
            <a:r>
              <a:rPr lang="ar-SA" sz="3600" dirty="0" smtClean="0"/>
              <a:t>الطالبة: رنا الحميدان</a:t>
            </a:r>
            <a:endParaRPr lang="ar-SA" sz="3600" dirty="0"/>
          </a:p>
        </p:txBody>
      </p:sp>
    </p:spTree>
    <p:extLst>
      <p:ext uri="{BB962C8B-B14F-4D97-AF65-F5344CB8AC3E}">
        <p14:creationId xmlns:p14="http://schemas.microsoft.com/office/powerpoint/2010/main" xmlns="" val="275894963"/>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9287" y="603378"/>
            <a:ext cx="9144000" cy="5583237"/>
          </a:xfrm>
        </p:spPr>
        <p:txBody>
          <a:bodyPr>
            <a:normAutofit/>
          </a:bodyPr>
          <a:lstStyle/>
          <a:p>
            <a:pPr marL="285750" indent="-285750" algn="r"/>
            <a:r>
              <a:rPr lang="ar-SA" sz="1800" b="1" dirty="0" smtClean="0">
                <a:latin typeface="Arial" panose="020B0604020202020204" pitchFamily="34" charset="0"/>
                <a:cs typeface="Arial" panose="020B0604020202020204" pitchFamily="34" charset="0"/>
              </a:rPr>
              <a:t>١٦- </a:t>
            </a:r>
            <a:r>
              <a:rPr lang="ar-SA" sz="1800" b="1" dirty="0">
                <a:solidFill>
                  <a:srgbClr val="00B050"/>
                </a:solidFill>
                <a:latin typeface="Arial" panose="020B0604020202020204" pitchFamily="34" charset="0"/>
                <a:cs typeface="Arial" panose="020B0604020202020204" pitchFamily="34" charset="0"/>
              </a:rPr>
              <a:t>وتطبيقاً لكل ما تقدم </a:t>
            </a:r>
            <a:r>
              <a:rPr lang="ar-SA" sz="1800" b="1" dirty="0" smtClean="0">
                <a:solidFill>
                  <a:srgbClr val="00B050"/>
                </a:solidFill>
                <a:latin typeface="Arial" panose="020B0604020202020204" pitchFamily="34" charset="0"/>
                <a:cs typeface="Arial" panose="020B0604020202020204" pitchFamily="34" charset="0"/>
              </a:rPr>
              <a:t>( الامثلة ) </a:t>
            </a:r>
            <a:r>
              <a:rPr lang="ar-SA" sz="1800" b="1" dirty="0">
                <a:latin typeface="Arial" panose="020B0604020202020204" pitchFamily="34" charset="0"/>
                <a:cs typeface="Arial" panose="020B0604020202020204" pitchFamily="34" charset="0"/>
              </a:rPr>
              <a:t/>
            </a:r>
            <a:br>
              <a:rPr lang="ar-SA" sz="1800" b="1" dirty="0">
                <a:latin typeface="Arial" panose="020B0604020202020204" pitchFamily="34" charset="0"/>
                <a:cs typeface="Arial" panose="020B0604020202020204" pitchFamily="34" charset="0"/>
              </a:rPr>
            </a:br>
            <a:r>
              <a:rPr lang="ar-SA" sz="1800" b="1" dirty="0">
                <a:latin typeface="Arial" panose="020B0604020202020204" pitchFamily="34" charset="0"/>
                <a:cs typeface="Arial" panose="020B0604020202020204" pitchFamily="34" charset="0"/>
              </a:rPr>
              <a:t>(١) </a:t>
            </a:r>
            <a:r>
              <a:rPr lang="ar-SA" sz="1800" b="1" dirty="0">
                <a:solidFill>
                  <a:srgbClr val="FF0000"/>
                </a:solidFill>
                <a:latin typeface="Arial" panose="020B0604020202020204" pitchFamily="34" charset="0"/>
                <a:cs typeface="Arial" panose="020B0604020202020204" pitchFamily="34" charset="0"/>
              </a:rPr>
              <a:t>فانه اذا التزم مقاول باقامه بناء ولم يف </a:t>
            </a:r>
            <a:r>
              <a:rPr lang="ar-SA" sz="1800" b="1" dirty="0" smtClean="0">
                <a:solidFill>
                  <a:srgbClr val="FF0000"/>
                </a:solidFill>
                <a:latin typeface="Arial" panose="020B0604020202020204" pitchFamily="34" charset="0"/>
                <a:cs typeface="Arial" panose="020B0604020202020204" pitchFamily="34" charset="0"/>
              </a:rPr>
              <a:t>بالتزامه ------  </a:t>
            </a:r>
            <a:r>
              <a:rPr lang="ar-SA" sz="1800" b="1" dirty="0" smtClean="0">
                <a:solidFill>
                  <a:srgbClr val="0070C0"/>
                </a:solidFill>
                <a:latin typeface="Arial" panose="020B0604020202020204" pitchFamily="34" charset="0"/>
                <a:cs typeface="Arial" panose="020B0604020202020204" pitchFamily="34" charset="0"/>
              </a:rPr>
              <a:t>للدائن </a:t>
            </a:r>
            <a:r>
              <a:rPr lang="ar-SA" sz="1800" b="1" dirty="0">
                <a:solidFill>
                  <a:srgbClr val="0070C0"/>
                </a:solidFill>
                <a:latin typeface="Arial" panose="020B0604020202020204" pitchFamily="34" charset="0"/>
                <a:cs typeface="Arial" panose="020B0604020202020204" pitchFamily="34" charset="0"/>
              </a:rPr>
              <a:t>ان يلجأ الى اجباره على التنفيذ العيني وذلك بقيامه بتنفيذ هذا الالتزام على نفقة المدين ما دام تنفيذ الالتزام لا يستوجب تدخل المدين شخصياً </a:t>
            </a:r>
            <a:r>
              <a:rPr lang="ar-SA" sz="1800" b="1" dirty="0" smtClean="0">
                <a:latin typeface="Arial" panose="020B0604020202020204" pitchFamily="34" charset="0"/>
                <a:cs typeface="Arial" panose="020B0604020202020204" pitchFamily="34" charset="0"/>
              </a:rPr>
              <a:t>-------- </a:t>
            </a:r>
            <a:r>
              <a:rPr lang="ar-SA" sz="1800" b="1" dirty="0">
                <a:latin typeface="Arial" panose="020B0604020202020204" pitchFamily="34" charset="0"/>
                <a:cs typeface="Arial" panose="020B0604020202020204" pitchFamily="34" charset="0"/>
              </a:rPr>
              <a:t>ويكون ذلك بان </a:t>
            </a:r>
            <a:r>
              <a:rPr lang="ar-SA" sz="1800" b="1" dirty="0">
                <a:solidFill>
                  <a:srgbClr val="7030A0"/>
                </a:solidFill>
                <a:latin typeface="Arial" panose="020B0604020202020204" pitchFamily="34" charset="0"/>
                <a:cs typeface="Arial" panose="020B0604020202020204" pitchFamily="34" charset="0"/>
              </a:rPr>
              <a:t>يعهد الدائن بإقامة المباني الى مقاول اخر ويتحمل المدين النفقات ولو كانت اكبر </a:t>
            </a:r>
            <a:r>
              <a:rPr lang="ar-SA" sz="1800" b="1" dirty="0" smtClean="0">
                <a:solidFill>
                  <a:srgbClr val="7030A0"/>
                </a:solidFill>
                <a:latin typeface="Arial" panose="020B0604020202020204" pitchFamily="34" charset="0"/>
                <a:cs typeface="Arial" panose="020B0604020202020204" pitchFamily="34" charset="0"/>
              </a:rPr>
              <a:t> -------- </a:t>
            </a:r>
            <a:r>
              <a:rPr lang="ar-SA" sz="1800" b="1" dirty="0" smtClean="0">
                <a:latin typeface="Arial" panose="020B0604020202020204" pitchFamily="34" charset="0"/>
                <a:cs typeface="Arial" panose="020B0604020202020204" pitchFamily="34" charset="0"/>
              </a:rPr>
              <a:t>كل </a:t>
            </a:r>
            <a:r>
              <a:rPr lang="ar-SA" sz="1800" b="1" dirty="0">
                <a:latin typeface="Arial" panose="020B0604020202020204" pitchFamily="34" charset="0"/>
                <a:cs typeface="Arial" panose="020B0604020202020204" pitchFamily="34" charset="0"/>
              </a:rPr>
              <a:t>ذلك يستلزم حصول الدائن على ترخيص مسبق من القضاء. </a:t>
            </a:r>
            <a:br>
              <a:rPr lang="ar-SA" sz="1800" b="1" dirty="0">
                <a:latin typeface="Arial" panose="020B0604020202020204" pitchFamily="34" charset="0"/>
                <a:cs typeface="Arial" panose="020B0604020202020204" pitchFamily="34" charset="0"/>
              </a:rPr>
            </a:br>
            <a:r>
              <a:rPr lang="ar-SA" sz="1800" b="1" dirty="0">
                <a:latin typeface="Arial" panose="020B0604020202020204" pitchFamily="34" charset="0"/>
                <a:cs typeface="Arial" panose="020B0604020202020204" pitchFamily="34" charset="0"/>
              </a:rPr>
              <a:t/>
            </a:r>
            <a:br>
              <a:rPr lang="ar-SA" sz="1800" b="1" dirty="0">
                <a:latin typeface="Arial" panose="020B0604020202020204" pitchFamily="34" charset="0"/>
                <a:cs typeface="Arial" panose="020B0604020202020204" pitchFamily="34" charset="0"/>
              </a:rPr>
            </a:br>
            <a:r>
              <a:rPr lang="ar-SA" sz="1800" b="1" dirty="0">
                <a:latin typeface="Arial" panose="020B0604020202020204" pitchFamily="34" charset="0"/>
                <a:cs typeface="Arial" panose="020B0604020202020204" pitchFamily="34" charset="0"/>
              </a:rPr>
              <a:t>(ب) </a:t>
            </a:r>
            <a:r>
              <a:rPr lang="ar-SA" sz="1800" b="1" dirty="0">
                <a:solidFill>
                  <a:srgbClr val="FF0000"/>
                </a:solidFill>
                <a:latin typeface="Arial" panose="020B0604020202020204" pitchFamily="34" charset="0"/>
                <a:cs typeface="Arial" panose="020B0604020202020204" pitchFamily="34" charset="0"/>
              </a:rPr>
              <a:t>اما اذا التزم المدين بالقيام بعمل يستوجب تدخله شخصياً </a:t>
            </a:r>
            <a:r>
              <a:rPr lang="ar-SA" sz="1800" b="1" dirty="0" smtClean="0">
                <a:solidFill>
                  <a:srgbClr val="FF0000"/>
                </a:solidFill>
                <a:latin typeface="Arial" panose="020B0604020202020204" pitchFamily="34" charset="0"/>
                <a:cs typeface="Arial" panose="020B0604020202020204" pitchFamily="34" charset="0"/>
              </a:rPr>
              <a:t>------- </a:t>
            </a:r>
            <a:r>
              <a:rPr lang="ar-SA" sz="1800" b="1" dirty="0" smtClean="0">
                <a:solidFill>
                  <a:srgbClr val="0070C0"/>
                </a:solidFill>
                <a:latin typeface="Arial" panose="020B0604020202020204" pitchFamily="34" charset="0"/>
                <a:cs typeface="Arial" panose="020B0604020202020204" pitchFamily="34" charset="0"/>
              </a:rPr>
              <a:t>لما </a:t>
            </a:r>
            <a:r>
              <a:rPr lang="ar-SA" sz="1800" b="1" dirty="0">
                <a:solidFill>
                  <a:srgbClr val="0070C0"/>
                </a:solidFill>
                <a:latin typeface="Arial" panose="020B0604020202020204" pitchFamily="34" charset="0"/>
                <a:cs typeface="Arial" panose="020B0604020202020204" pitchFamily="34" charset="0"/>
              </a:rPr>
              <a:t>جار التنفيذ العيني بالوسيله السابقة </a:t>
            </a:r>
            <a:r>
              <a:rPr lang="ar-SA" sz="1800" b="1" dirty="0" smtClean="0">
                <a:latin typeface="Arial" panose="020B0604020202020204" pitchFamily="34" charset="0"/>
                <a:cs typeface="Arial" panose="020B0604020202020204" pitchFamily="34" charset="0"/>
              </a:rPr>
              <a:t>------ </a:t>
            </a:r>
            <a:r>
              <a:rPr lang="ar-SA" sz="1800" b="1" dirty="0" smtClean="0">
                <a:solidFill>
                  <a:srgbClr val="7030A0"/>
                </a:solidFill>
                <a:latin typeface="Arial" panose="020B0604020202020204" pitchFamily="34" charset="0"/>
                <a:cs typeface="Arial" panose="020B0604020202020204" pitchFamily="34" charset="0"/>
              </a:rPr>
              <a:t>وليس </a:t>
            </a:r>
            <a:r>
              <a:rPr lang="ar-SA" sz="1800" b="1" dirty="0">
                <a:solidFill>
                  <a:srgbClr val="7030A0"/>
                </a:solidFill>
                <a:latin typeface="Arial" panose="020B0604020202020204" pitchFamily="34" charset="0"/>
                <a:cs typeface="Arial" panose="020B0604020202020204" pitchFamily="34" charset="0"/>
              </a:rPr>
              <a:t>امام الدائن الا طريق الغرامة التهديدية </a:t>
            </a:r>
            <a:r>
              <a:rPr lang="ar-SA" sz="1800" b="1" dirty="0" smtClean="0">
                <a:solidFill>
                  <a:srgbClr val="7030A0"/>
                </a:solidFill>
                <a:latin typeface="Arial" panose="020B0604020202020204" pitchFamily="34" charset="0"/>
                <a:cs typeface="Arial" panose="020B0604020202020204" pitchFamily="34" charset="0"/>
              </a:rPr>
              <a:t>------ </a:t>
            </a:r>
            <a:r>
              <a:rPr lang="ar-SA" sz="1800" b="1" dirty="0" smtClean="0">
                <a:latin typeface="Arial" panose="020B0604020202020204" pitchFamily="34" charset="0"/>
                <a:cs typeface="Arial" panose="020B0604020202020204" pitchFamily="34" charset="0"/>
              </a:rPr>
              <a:t>كما </a:t>
            </a:r>
            <a:r>
              <a:rPr lang="ar-SA" sz="1800" b="1" dirty="0">
                <a:latin typeface="Arial" panose="020B0604020202020204" pitchFamily="34" charset="0"/>
                <a:cs typeface="Arial" panose="020B0604020202020204" pitchFamily="34" charset="0"/>
              </a:rPr>
              <a:t>لو كان محل التزام بالعمل تسليم شيء لا يعلم مكانه الا المدين بالتسليم .</a:t>
            </a:r>
            <a:br>
              <a:rPr lang="ar-SA" sz="1800" b="1" dirty="0">
                <a:latin typeface="Arial" panose="020B0604020202020204" pitchFamily="34" charset="0"/>
                <a:cs typeface="Arial" panose="020B0604020202020204" pitchFamily="34" charset="0"/>
              </a:rPr>
            </a:br>
            <a:r>
              <a:rPr lang="ar-SA" sz="1800" b="1" dirty="0">
                <a:latin typeface="Arial" panose="020B0604020202020204" pitchFamily="34" charset="0"/>
                <a:cs typeface="Arial" panose="020B0604020202020204" pitchFamily="34" charset="0"/>
              </a:rPr>
              <a:t/>
            </a:r>
            <a:br>
              <a:rPr lang="ar-SA" sz="1800" b="1" dirty="0">
                <a:latin typeface="Arial" panose="020B0604020202020204" pitchFamily="34" charset="0"/>
                <a:cs typeface="Arial" panose="020B0604020202020204" pitchFamily="34" charset="0"/>
              </a:rPr>
            </a:br>
            <a:r>
              <a:rPr lang="ar-SA" sz="1800" b="1" dirty="0">
                <a:latin typeface="Arial" panose="020B0604020202020204" pitchFamily="34" charset="0"/>
                <a:cs typeface="Arial" panose="020B0604020202020204" pitchFamily="34" charset="0"/>
              </a:rPr>
              <a:t>(جـ) ويلاحظ ان </a:t>
            </a:r>
            <a:r>
              <a:rPr lang="ar-SA" sz="1800" b="1" dirty="0">
                <a:solidFill>
                  <a:srgbClr val="00B050"/>
                </a:solidFill>
                <a:latin typeface="Arial" panose="020B0604020202020204" pitchFamily="34" charset="0"/>
                <a:cs typeface="Arial" panose="020B0604020202020204" pitchFamily="34" charset="0"/>
              </a:rPr>
              <a:t>الدائن في قيامه بالتنفيذ على نفقة المدين يمكن ان يتحرر من وجوب الحصول مسبقا على ترخيص من القضاء في حالة الاستعجال </a:t>
            </a:r>
            <a:r>
              <a:rPr lang="ar-SA" sz="1800" b="1" dirty="0" smtClean="0">
                <a:latin typeface="Arial" panose="020B0604020202020204" pitchFamily="34" charset="0"/>
                <a:cs typeface="Arial" panose="020B0604020202020204" pitchFamily="34" charset="0"/>
              </a:rPr>
              <a:t>--------  </a:t>
            </a:r>
            <a:r>
              <a:rPr lang="ar-SA" sz="1800" b="1" dirty="0">
                <a:latin typeface="Arial" panose="020B0604020202020204" pitchFamily="34" charset="0"/>
                <a:cs typeface="Arial" panose="020B0604020202020204" pitchFamily="34" charset="0"/>
              </a:rPr>
              <a:t>كما </a:t>
            </a:r>
            <a:r>
              <a:rPr lang="ar-SA" sz="1800" b="1" dirty="0">
                <a:solidFill>
                  <a:srgbClr val="FF0000"/>
                </a:solidFill>
                <a:latin typeface="Arial" panose="020B0604020202020204" pitchFamily="34" charset="0"/>
                <a:cs typeface="Arial" panose="020B0604020202020204" pitchFamily="34" charset="0"/>
              </a:rPr>
              <a:t>لو اخل المؤجر بالتزامه بإجراء الإصلاحات والترميمات الضروريه . جاز للمستأجر ان يقوم بهذه الإصلاحات بنفسه ودون ترخيص من القضاء اذا كان هناك استعجال بحيث لا تحتمل الإبطاء . </a:t>
            </a:r>
            <a:br>
              <a:rPr lang="ar-SA" sz="1800" b="1" dirty="0">
                <a:solidFill>
                  <a:srgbClr val="FF0000"/>
                </a:solidFill>
                <a:latin typeface="Arial" panose="020B0604020202020204" pitchFamily="34" charset="0"/>
                <a:cs typeface="Arial" panose="020B0604020202020204" pitchFamily="34" charset="0"/>
              </a:rPr>
            </a:br>
            <a:r>
              <a:rPr lang="ar-SA" sz="1800" b="1" dirty="0">
                <a:latin typeface="Arial" panose="020B0604020202020204" pitchFamily="34" charset="0"/>
                <a:cs typeface="Arial" panose="020B0604020202020204" pitchFamily="34" charset="0"/>
              </a:rPr>
              <a:t/>
            </a:r>
            <a:br>
              <a:rPr lang="ar-SA" sz="1800" b="1" dirty="0">
                <a:latin typeface="Arial" panose="020B0604020202020204" pitchFamily="34" charset="0"/>
                <a:cs typeface="Arial" panose="020B0604020202020204" pitchFamily="34" charset="0"/>
              </a:rPr>
            </a:br>
            <a:r>
              <a:rPr lang="ar-SA" sz="1800" b="1" dirty="0">
                <a:latin typeface="Arial" panose="020B0604020202020204" pitchFamily="34" charset="0"/>
                <a:cs typeface="Arial" panose="020B0604020202020204" pitchFamily="34" charset="0"/>
              </a:rPr>
              <a:t/>
            </a:r>
            <a:br>
              <a:rPr lang="ar-SA" sz="1800" b="1" dirty="0">
                <a:latin typeface="Arial" panose="020B0604020202020204" pitchFamily="34" charset="0"/>
                <a:cs typeface="Arial" panose="020B0604020202020204" pitchFamily="34" charset="0"/>
              </a:rPr>
            </a:br>
            <a:r>
              <a:rPr lang="ar-SA" sz="1800" b="1" dirty="0">
                <a:latin typeface="Arial" panose="020B0604020202020204" pitchFamily="34" charset="0"/>
                <a:cs typeface="Arial" panose="020B0604020202020204" pitchFamily="34" charset="0"/>
              </a:rPr>
              <a:t>ويلاحظ انه في بعض حالات الالتزام بالقيام قد تسمح طبيعة الالتزام بأن يقوم حكم القاضي مقام التنفيذ. وقد تناول المشرع المدني الكويتي هذه الصورة من صور التنفيذ العيني في المادة ٢٨٩ اذ قال</a:t>
            </a:r>
            <a:r>
              <a:rPr lang="ar-SA" sz="1800" b="1" dirty="0" smtClean="0">
                <a:latin typeface="Arial" panose="020B0604020202020204" pitchFamily="34" charset="0"/>
                <a:cs typeface="Arial" panose="020B0604020202020204" pitchFamily="34" charset="0"/>
              </a:rPr>
              <a:t>:</a:t>
            </a:r>
            <a:br>
              <a:rPr lang="ar-SA" sz="1800" b="1" dirty="0" smtClean="0">
                <a:latin typeface="Arial" panose="020B0604020202020204" pitchFamily="34" charset="0"/>
                <a:cs typeface="Arial" panose="020B0604020202020204" pitchFamily="34" charset="0"/>
              </a:rPr>
            </a:br>
            <a:r>
              <a:rPr lang="ar-SA" sz="1800" b="1" dirty="0" smtClean="0">
                <a:latin typeface="Arial" panose="020B0604020202020204" pitchFamily="34" charset="0"/>
                <a:cs typeface="Arial" panose="020B0604020202020204" pitchFamily="34" charset="0"/>
              </a:rPr>
              <a:t> </a:t>
            </a:r>
            <a:r>
              <a:rPr lang="ar-SA" sz="1800" b="1" dirty="0">
                <a:latin typeface="Arial" panose="020B0604020202020204" pitchFamily="34" charset="0"/>
                <a:cs typeface="Arial" panose="020B0604020202020204" pitchFamily="34" charset="0"/>
              </a:rPr>
              <a:t> </a:t>
            </a:r>
            <a:r>
              <a:rPr lang="ar-SA" sz="1800" b="1" dirty="0">
                <a:solidFill>
                  <a:srgbClr val="FF0000"/>
                </a:solidFill>
                <a:latin typeface="Arial" panose="020B0604020202020204" pitchFamily="34" charset="0"/>
                <a:cs typeface="Arial" panose="020B0604020202020204" pitchFamily="34" charset="0"/>
              </a:rPr>
              <a:t>( يقوم حكم القاضي مقام التنفيذ اذا سمحت بهذا طبيعة الالتزام ) </a:t>
            </a:r>
            <a:r>
              <a:rPr lang="ar-SA" sz="1800" b="1" dirty="0" smtClean="0">
                <a:solidFill>
                  <a:srgbClr val="FF0000"/>
                </a:solidFill>
                <a:latin typeface="Arial" panose="020B0604020202020204" pitchFamily="34" charset="0"/>
                <a:cs typeface="Arial" panose="020B0604020202020204" pitchFamily="34" charset="0"/>
              </a:rPr>
              <a:t>------- </a:t>
            </a:r>
            <a:r>
              <a:rPr lang="ar-SA" sz="1800" b="1" dirty="0">
                <a:latin typeface="Arial" panose="020B0604020202020204" pitchFamily="34" charset="0"/>
                <a:cs typeface="Arial" panose="020B0604020202020204" pitchFamily="34" charset="0"/>
              </a:rPr>
              <a:t> كما </a:t>
            </a:r>
            <a:r>
              <a:rPr lang="ar-SA" sz="1800" b="1" dirty="0">
                <a:solidFill>
                  <a:srgbClr val="0070C0"/>
                </a:solidFill>
                <a:latin typeface="Arial" panose="020B0604020202020204" pitchFamily="34" charset="0"/>
                <a:cs typeface="Arial" panose="020B0604020202020204" pitchFamily="34" charset="0"/>
              </a:rPr>
              <a:t>لو امتنع البائع عن تنفيذ التزامه بالتصديق على امضائه في عقد البيع امام الموثوق تمهيدا للتسجيل </a:t>
            </a:r>
            <a:r>
              <a:rPr lang="ar-SA" sz="1800" b="1" dirty="0" smtClean="0">
                <a:latin typeface="Arial" panose="020B0604020202020204" pitchFamily="34" charset="0"/>
                <a:cs typeface="Arial" panose="020B0604020202020204" pitchFamily="34" charset="0"/>
              </a:rPr>
              <a:t>--------- فلا </a:t>
            </a:r>
            <a:r>
              <a:rPr lang="ar-SA" sz="1800" b="1" dirty="0">
                <a:latin typeface="Arial" panose="020B0604020202020204" pitchFamily="34" charset="0"/>
                <a:cs typeface="Arial" panose="020B0604020202020204" pitchFamily="34" charset="0"/>
              </a:rPr>
              <a:t>يكون امام الدائن الا </a:t>
            </a:r>
            <a:r>
              <a:rPr lang="ar-SA" sz="1800" b="1" dirty="0">
                <a:solidFill>
                  <a:srgbClr val="00B050"/>
                </a:solidFill>
                <a:latin typeface="Arial" panose="020B0604020202020204" pitchFamily="34" charset="0"/>
                <a:cs typeface="Arial" panose="020B0604020202020204" pitchFamily="34" charset="0"/>
              </a:rPr>
              <a:t>اللجوء الى المحكمه وإقامة دعوى صحة التعاقد على البائع ومتى اصدر القاضي حكمه بصحة التعاقد كان الحكم كافيا لنقل الملكية بعد تسجيله ومن ثم يستغنى عن توقيع البائع </a:t>
            </a:r>
            <a:r>
              <a:rPr lang="ar-SA" sz="1800" b="1" dirty="0">
                <a:latin typeface="Arial" panose="020B0604020202020204" pitchFamily="34" charset="0"/>
                <a:cs typeface="Arial" panose="020B0604020202020204" pitchFamily="34" charset="0"/>
              </a:rPr>
              <a:t>. </a:t>
            </a:r>
            <a:r>
              <a:rPr lang="ar-SA" sz="1800" b="1" dirty="0"/>
              <a:t/>
            </a:r>
            <a:br>
              <a:rPr lang="ar-SA" sz="1800" b="1" dirty="0"/>
            </a:br>
            <a:endParaRPr lang="ar-SA" sz="1800" b="1" dirty="0"/>
          </a:p>
        </p:txBody>
      </p:sp>
    </p:spTree>
    <p:extLst>
      <p:ext uri="{BB962C8B-B14F-4D97-AF65-F5344CB8AC3E}">
        <p14:creationId xmlns:p14="http://schemas.microsoft.com/office/powerpoint/2010/main" xmlns="" val="1314779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195" y="255372"/>
            <a:ext cx="11678194" cy="6367497"/>
          </a:xfrm>
        </p:spPr>
        <p:txBody>
          <a:bodyPr>
            <a:normAutofit/>
          </a:bodyPr>
          <a:lstStyle/>
          <a:p>
            <a:pPr marL="0" indent="0">
              <a:buNone/>
            </a:pPr>
            <a:r>
              <a:rPr lang="ar-SA" sz="2000" b="1" dirty="0" smtClean="0">
                <a:solidFill>
                  <a:srgbClr val="FF0000"/>
                </a:solidFill>
                <a:latin typeface="Arial" panose="020B0604020202020204" pitchFamily="34" charset="0"/>
                <a:cs typeface="Arial" panose="020B0604020202020204" pitchFamily="34" charset="0"/>
              </a:rPr>
              <a:t>ثالثاً</a:t>
            </a:r>
            <a:r>
              <a:rPr lang="ar-SA" sz="2000" b="1" dirty="0">
                <a:solidFill>
                  <a:srgbClr val="FF0000"/>
                </a:solidFill>
                <a:latin typeface="Arial" panose="020B0604020202020204" pitchFamily="34" charset="0"/>
                <a:cs typeface="Arial" panose="020B0604020202020204" pitchFamily="34" charset="0"/>
              </a:rPr>
              <a:t>: الالتزام بالامتناع عن عمل </a:t>
            </a:r>
          </a:p>
          <a:p>
            <a:pPr marL="0" indent="0">
              <a:buNone/>
            </a:pPr>
            <a:r>
              <a:rPr lang="ar-SA" sz="1700" b="1" dirty="0">
                <a:latin typeface="Arial" panose="020B0604020202020204" pitchFamily="34" charset="0"/>
                <a:cs typeface="Arial" panose="020B0604020202020204" pitchFamily="34" charset="0"/>
              </a:rPr>
              <a:t>ويطلق عليه </a:t>
            </a:r>
            <a:r>
              <a:rPr lang="ar-SA" sz="1700" b="1" dirty="0">
                <a:solidFill>
                  <a:srgbClr val="0070C0"/>
                </a:solidFill>
                <a:latin typeface="Arial" panose="020B0604020202020204" pitchFamily="34" charset="0"/>
                <a:cs typeface="Arial" panose="020B0604020202020204" pitchFamily="34" charset="0"/>
              </a:rPr>
              <a:t>العمل السلبي </a:t>
            </a:r>
            <a:r>
              <a:rPr lang="ar-SA" sz="1700" b="1" dirty="0">
                <a:latin typeface="Arial" panose="020B0604020202020204" pitchFamily="34" charset="0"/>
                <a:cs typeface="Arial" panose="020B0604020202020204" pitchFamily="34" charset="0"/>
              </a:rPr>
              <a:t>، </a:t>
            </a:r>
            <a:r>
              <a:rPr lang="ar-SA" sz="1700" b="1" u="sng" dirty="0">
                <a:solidFill>
                  <a:srgbClr val="FF0000"/>
                </a:solidFill>
                <a:latin typeface="Arial" panose="020B0604020202020204" pitchFamily="34" charset="0"/>
                <a:cs typeface="Arial" panose="020B0604020202020204" pitchFamily="34" charset="0"/>
              </a:rPr>
              <a:t>ويقصد به الالتزام بالامتناع عن القيام بعمل كان من حق المدين ان يقوم به لولا وجود الالتزام</a:t>
            </a:r>
            <a:r>
              <a:rPr lang="ar-SA" sz="1700" b="1" dirty="0">
                <a:latin typeface="Arial" panose="020B0604020202020204" pitchFamily="34" charset="0"/>
                <a:cs typeface="Arial" panose="020B0604020202020204" pitchFamily="34" charset="0"/>
              </a:rPr>
              <a:t>. فإذا كان التزام المدين من هذه الطبيعة </a:t>
            </a:r>
            <a:r>
              <a:rPr lang="ar-SA" sz="1700" b="1" dirty="0">
                <a:solidFill>
                  <a:srgbClr val="00B050"/>
                </a:solidFill>
                <a:latin typeface="Arial" panose="020B0604020202020204" pitchFamily="34" charset="0"/>
                <a:cs typeface="Arial" panose="020B0604020202020204" pitchFamily="34" charset="0"/>
              </a:rPr>
              <a:t>واخل به لانه قام بالعمل الممنوع عليه ان يقوم به حيث فحوى التزامه بالامتناع </a:t>
            </a:r>
            <a:r>
              <a:rPr lang="ar-SA" sz="1700" b="1" dirty="0" smtClean="0">
                <a:solidFill>
                  <a:srgbClr val="00B050"/>
                </a:solidFill>
                <a:latin typeface="Arial" panose="020B0604020202020204" pitchFamily="34" charset="0"/>
                <a:cs typeface="Arial" panose="020B0604020202020204" pitchFamily="34" charset="0"/>
              </a:rPr>
              <a:t>------ </a:t>
            </a:r>
            <a:r>
              <a:rPr lang="ar-SA" sz="1700" b="1" dirty="0" smtClean="0">
                <a:latin typeface="Arial" panose="020B0604020202020204" pitchFamily="34" charset="0"/>
                <a:cs typeface="Arial" panose="020B0604020202020204" pitchFamily="34" charset="0"/>
              </a:rPr>
              <a:t>( </a:t>
            </a:r>
            <a:r>
              <a:rPr lang="ar-SA" sz="1700" b="1" dirty="0">
                <a:solidFill>
                  <a:srgbClr val="7030A0"/>
                </a:solidFill>
                <a:latin typeface="Arial" panose="020B0604020202020204" pitchFamily="34" charset="0"/>
                <a:cs typeface="Arial" panose="020B0604020202020204" pitchFamily="34" charset="0"/>
              </a:rPr>
              <a:t>جاز للدائن ان يطلب ازالة ما وقع مخالفا للالتزام ، وله ان يطلب من القضاء ترخيصا في ان يقوم بهذه الأزاله على نفقة المدين مع عدم الاخلال بحقه في التعويض </a:t>
            </a:r>
            <a:r>
              <a:rPr lang="ar-SA" sz="1700" b="1" dirty="0" smtClean="0">
                <a:solidFill>
                  <a:srgbClr val="7030A0"/>
                </a:solidFill>
                <a:latin typeface="Arial" panose="020B0604020202020204" pitchFamily="34" charset="0"/>
                <a:cs typeface="Arial" panose="020B0604020202020204" pitchFamily="34" charset="0"/>
              </a:rPr>
              <a:t>)</a:t>
            </a:r>
            <a:r>
              <a:rPr lang="ar-SA" sz="1700" b="1" dirty="0">
                <a:solidFill>
                  <a:srgbClr val="7030A0"/>
                </a:solidFill>
                <a:latin typeface="Arial" panose="020B0604020202020204" pitchFamily="34" charset="0"/>
                <a:cs typeface="Arial" panose="020B0604020202020204" pitchFamily="34" charset="0"/>
              </a:rPr>
              <a:t/>
            </a:r>
            <a:br>
              <a:rPr lang="ar-SA" sz="1700" b="1" dirty="0">
                <a:solidFill>
                  <a:srgbClr val="7030A0"/>
                </a:solidFill>
                <a:latin typeface="Arial" panose="020B0604020202020204" pitchFamily="34" charset="0"/>
                <a:cs typeface="Arial" panose="020B0604020202020204" pitchFamily="34" charset="0"/>
              </a:rPr>
            </a:br>
            <a:endParaRPr lang="ar-SA" sz="1700" b="1" dirty="0">
              <a:solidFill>
                <a:srgbClr val="7030A0"/>
              </a:solidFill>
              <a:latin typeface="Arial" panose="020B0604020202020204" pitchFamily="34" charset="0"/>
              <a:cs typeface="Arial" panose="020B0604020202020204" pitchFamily="34" charset="0"/>
            </a:endParaRPr>
          </a:p>
          <a:p>
            <a:pPr marL="0" indent="0">
              <a:buNone/>
            </a:pPr>
            <a:r>
              <a:rPr lang="ar-SA" sz="1700" b="1" dirty="0">
                <a:solidFill>
                  <a:srgbClr val="7030A0"/>
                </a:solidFill>
                <a:latin typeface="Arial" panose="020B0604020202020204" pitchFamily="34" charset="0"/>
                <a:cs typeface="Arial" panose="020B0604020202020204" pitchFamily="34" charset="0"/>
              </a:rPr>
              <a:t>وتطبيقا لذلك </a:t>
            </a:r>
            <a:r>
              <a:rPr lang="ar-SA" sz="1700" b="1" dirty="0" smtClean="0">
                <a:solidFill>
                  <a:srgbClr val="7030A0"/>
                </a:solidFill>
                <a:latin typeface="Arial" panose="020B0604020202020204" pitchFamily="34" charset="0"/>
                <a:cs typeface="Arial" panose="020B0604020202020204" pitchFamily="34" charset="0"/>
              </a:rPr>
              <a:t>:</a:t>
            </a:r>
          </a:p>
          <a:p>
            <a:pPr marL="0" indent="0">
              <a:buNone/>
            </a:pPr>
            <a:r>
              <a:rPr lang="ar-SA" sz="1700" b="1" dirty="0" smtClean="0">
                <a:latin typeface="Arial" panose="020B0604020202020204" pitchFamily="34" charset="0"/>
                <a:cs typeface="Arial" panose="020B0604020202020204" pitchFamily="34" charset="0"/>
              </a:rPr>
              <a:t>فانه </a:t>
            </a:r>
            <a:r>
              <a:rPr lang="ar-SA" sz="1700" b="1" dirty="0">
                <a:solidFill>
                  <a:srgbClr val="FF0000"/>
                </a:solidFill>
                <a:latin typeface="Arial" panose="020B0604020202020204" pitchFamily="34" charset="0"/>
                <a:cs typeface="Arial" panose="020B0604020202020204" pitchFamily="34" charset="0"/>
              </a:rPr>
              <a:t>اذا التزم شخص قبل اخر بعدم فتح محل تجاري من نوع معين في مكان معين وهو ما يطلق عليه الالتزام بالامتناع عن المنافسه وهو صورة للالتزام بالامتناع عن عمل </a:t>
            </a:r>
            <a:r>
              <a:rPr lang="ar-SA" sz="1700" b="1" dirty="0" smtClean="0">
                <a:latin typeface="Arial" panose="020B0604020202020204" pitchFamily="34" charset="0"/>
                <a:cs typeface="Arial" panose="020B0604020202020204" pitchFamily="34" charset="0"/>
              </a:rPr>
              <a:t>-------  </a:t>
            </a:r>
            <a:r>
              <a:rPr lang="ar-SA" sz="1700" b="1" dirty="0">
                <a:latin typeface="Arial" panose="020B0604020202020204" pitchFamily="34" charset="0"/>
                <a:cs typeface="Arial" panose="020B0604020202020204" pitchFamily="34" charset="0"/>
              </a:rPr>
              <a:t>جاز </a:t>
            </a:r>
            <a:r>
              <a:rPr lang="ar-SA" sz="1700" b="1" dirty="0">
                <a:solidFill>
                  <a:srgbClr val="0070C0"/>
                </a:solidFill>
                <a:latin typeface="Arial" panose="020B0604020202020204" pitchFamily="34" charset="0"/>
                <a:cs typeface="Arial" panose="020B0604020202020204" pitchFamily="34" charset="0"/>
              </a:rPr>
              <a:t>للدائن اذا اخل المدين بالتزامه ان يطالب من المحكمه الحكم بالإزالة وتتمثل</a:t>
            </a:r>
            <a:r>
              <a:rPr lang="ar-SA" sz="1700" b="1" dirty="0">
                <a:latin typeface="Arial" panose="020B0604020202020204" pitchFamily="34" charset="0"/>
                <a:cs typeface="Arial" panose="020B0604020202020204" pitchFamily="34" charset="0"/>
              </a:rPr>
              <a:t> اما في </a:t>
            </a:r>
            <a:r>
              <a:rPr lang="ar-SA" sz="1700" b="1" u="sng" dirty="0">
                <a:solidFill>
                  <a:srgbClr val="7030A0"/>
                </a:solidFill>
                <a:latin typeface="Arial" panose="020B0604020202020204" pitchFamily="34" charset="0"/>
                <a:cs typeface="Arial" panose="020B0604020202020204" pitchFamily="34" charset="0"/>
              </a:rPr>
              <a:t>غلق المحل او في هدم البناء الذي أقيم خلاف الالتزام </a:t>
            </a:r>
            <a:r>
              <a:rPr lang="ar-SA" sz="1700" b="1" dirty="0" smtClean="0">
                <a:latin typeface="Arial" panose="020B0604020202020204" pitchFamily="34" charset="0"/>
                <a:cs typeface="Arial" panose="020B0604020202020204" pitchFamily="34" charset="0"/>
              </a:rPr>
              <a:t>-------- </a:t>
            </a:r>
            <a:r>
              <a:rPr lang="ar-SA" sz="1700" b="1" dirty="0">
                <a:latin typeface="Arial" panose="020B0604020202020204" pitchFamily="34" charset="0"/>
                <a:cs typeface="Arial" panose="020B0604020202020204" pitchFamily="34" charset="0"/>
              </a:rPr>
              <a:t>وللدائن أيضاً ان </a:t>
            </a:r>
            <a:r>
              <a:rPr lang="ar-SA" sz="1700" b="1" dirty="0">
                <a:solidFill>
                  <a:srgbClr val="00B050"/>
                </a:solidFill>
                <a:latin typeface="Arial" panose="020B0604020202020204" pitchFamily="34" charset="0"/>
                <a:cs typeface="Arial" panose="020B0604020202020204" pitchFamily="34" charset="0"/>
              </a:rPr>
              <a:t>يطلب ترخيصا من القضاء في ان يقوم بهذه الإزالة على نفقة المدين مع عدم الاخلال بحقه في التعويض </a:t>
            </a:r>
            <a:r>
              <a:rPr lang="ar-SA" sz="1700" b="1" dirty="0">
                <a:latin typeface="Arial" panose="020B0604020202020204" pitchFamily="34" charset="0"/>
                <a:cs typeface="Arial" panose="020B0604020202020204" pitchFamily="34" charset="0"/>
              </a:rPr>
              <a:t>. </a:t>
            </a:r>
          </a:p>
          <a:p>
            <a:pPr marL="0" indent="0">
              <a:buNone/>
            </a:pPr>
            <a:endParaRPr lang="ar-SA" sz="1700" b="1" dirty="0">
              <a:latin typeface="Arial" panose="020B0604020202020204" pitchFamily="34" charset="0"/>
              <a:cs typeface="Arial" panose="020B0604020202020204" pitchFamily="34" charset="0"/>
            </a:endParaRPr>
          </a:p>
          <a:p>
            <a:r>
              <a:rPr lang="ar-SA" sz="1700" b="1" u="sng" dirty="0">
                <a:latin typeface="Arial" panose="020B0604020202020204" pitchFamily="34" charset="0"/>
                <a:cs typeface="Arial" panose="020B0604020202020204" pitchFamily="34" charset="0"/>
              </a:rPr>
              <a:t>ويلاحظ ان </a:t>
            </a:r>
            <a:r>
              <a:rPr lang="ar-SA" sz="1700" b="1" u="sng" dirty="0">
                <a:solidFill>
                  <a:srgbClr val="0070C0"/>
                </a:solidFill>
                <a:latin typeface="Arial" panose="020B0604020202020204" pitchFamily="34" charset="0"/>
                <a:cs typeface="Arial" panose="020B0604020202020204" pitchFamily="34" charset="0"/>
              </a:rPr>
              <a:t>المقصود بالإزالة هنا مجرد الإزالة المادية اذا كانت ممكنة بطبيعة الحال .</a:t>
            </a:r>
            <a:r>
              <a:rPr lang="ar-SA" sz="1700" b="1" u="sng" dirty="0">
                <a:latin typeface="Arial" panose="020B0604020202020204" pitchFamily="34" charset="0"/>
                <a:cs typeface="Arial" panose="020B0604020202020204" pitchFamily="34" charset="0"/>
              </a:rPr>
              <a:t> </a:t>
            </a:r>
          </a:p>
          <a:p>
            <a:pPr marL="0" indent="0">
              <a:buNone/>
            </a:pPr>
            <a:r>
              <a:rPr lang="ar-SA" sz="1700" b="1" dirty="0" smtClean="0">
                <a:latin typeface="Arial" panose="020B0604020202020204" pitchFamily="34" charset="0"/>
                <a:cs typeface="Arial" panose="020B0604020202020204" pitchFamily="34" charset="0"/>
              </a:rPr>
              <a:t>ونود </a:t>
            </a:r>
            <a:r>
              <a:rPr lang="ar-SA" sz="1700" b="1" dirty="0">
                <a:latin typeface="Arial" panose="020B0604020202020204" pitchFamily="34" charset="0"/>
                <a:cs typeface="Arial" panose="020B0604020202020204" pitchFamily="34" charset="0"/>
              </a:rPr>
              <a:t>ننبه في هذا الصدد الى ان </a:t>
            </a:r>
            <a:r>
              <a:rPr lang="ar-SA" sz="1700" b="1" dirty="0">
                <a:solidFill>
                  <a:srgbClr val="FF0000"/>
                </a:solidFill>
                <a:latin typeface="Arial" panose="020B0604020202020204" pitchFamily="34" charset="0"/>
                <a:cs typeface="Arial" panose="020B0604020202020204" pitchFamily="34" charset="0"/>
              </a:rPr>
              <a:t>حصول الدائن على ترخيص من القضاء هو بسبيل القيام بالإزالة على نفقة المدين هو امر ضروري ولو كان هناك استعجال </a:t>
            </a:r>
            <a:r>
              <a:rPr lang="ar-SA" sz="1700" b="1" dirty="0">
                <a:latin typeface="Arial" panose="020B0604020202020204" pitchFamily="34" charset="0"/>
                <a:cs typeface="Arial" panose="020B0604020202020204" pitchFamily="34" charset="0"/>
              </a:rPr>
              <a:t>. </a:t>
            </a:r>
            <a:r>
              <a:rPr lang="ar-SA" sz="1700" b="1" dirty="0" smtClean="0">
                <a:solidFill>
                  <a:srgbClr val="00B050"/>
                </a:solidFill>
                <a:latin typeface="Arial" panose="020B0604020202020204" pitchFamily="34" charset="0"/>
                <a:cs typeface="Arial" panose="020B0604020202020204" pitchFamily="34" charset="0"/>
              </a:rPr>
              <a:t>بخلاف </a:t>
            </a:r>
            <a:r>
              <a:rPr lang="ar-SA" sz="1700" b="1" dirty="0">
                <a:solidFill>
                  <a:srgbClr val="00B050"/>
                </a:solidFill>
                <a:latin typeface="Arial" panose="020B0604020202020204" pitchFamily="34" charset="0"/>
                <a:cs typeface="Arial" panose="020B0604020202020204" pitchFamily="34" charset="0"/>
              </a:rPr>
              <a:t>ما اذا كان الدائن ينفذ التزام المدين بالقيام بعمل وعلى نفقته </a:t>
            </a:r>
            <a:r>
              <a:rPr lang="ar-SA" sz="1700" b="1" dirty="0">
                <a:latin typeface="Arial" panose="020B0604020202020204" pitchFamily="34" charset="0"/>
                <a:cs typeface="Arial" panose="020B0604020202020204" pitchFamily="34" charset="0"/>
              </a:rPr>
              <a:t>. </a:t>
            </a:r>
            <a:r>
              <a:rPr lang="ar-SA" sz="1700" b="1" dirty="0">
                <a:solidFill>
                  <a:srgbClr val="7030A0"/>
                </a:solidFill>
                <a:latin typeface="Arial" panose="020B0604020202020204" pitchFamily="34" charset="0"/>
                <a:cs typeface="Arial" panose="020B0604020202020204" pitchFamily="34" charset="0"/>
              </a:rPr>
              <a:t>وعلة اختلاف الحكم </a:t>
            </a:r>
            <a:r>
              <a:rPr lang="ar-SA" sz="1700" b="1" dirty="0" smtClean="0">
                <a:solidFill>
                  <a:srgbClr val="7030A0"/>
                </a:solidFill>
                <a:latin typeface="Arial" panose="020B0604020202020204" pitchFamily="34" charset="0"/>
                <a:cs typeface="Arial" panose="020B0604020202020204" pitchFamily="34" charset="0"/>
              </a:rPr>
              <a:t>:</a:t>
            </a:r>
          </a:p>
          <a:p>
            <a:pPr marL="0" indent="0">
              <a:buNone/>
            </a:pPr>
            <a:r>
              <a:rPr lang="ar-SA" sz="1700" b="1" dirty="0" smtClean="0">
                <a:solidFill>
                  <a:srgbClr val="0070C0"/>
                </a:solidFill>
                <a:latin typeface="Arial" panose="020B0604020202020204" pitchFamily="34" charset="0"/>
                <a:cs typeface="Arial" panose="020B0604020202020204" pitchFamily="34" charset="0"/>
              </a:rPr>
              <a:t>---- انه </a:t>
            </a:r>
            <a:r>
              <a:rPr lang="ar-SA" sz="1700" b="1" dirty="0">
                <a:solidFill>
                  <a:srgbClr val="0070C0"/>
                </a:solidFill>
                <a:latin typeface="Arial" panose="020B0604020202020204" pitchFamily="34" charset="0"/>
                <a:cs typeface="Arial" panose="020B0604020202020204" pitchFamily="34" charset="0"/>
              </a:rPr>
              <a:t>في حالة الاخلال بالالتزام بالامتناع عن عمل لا يمكن ازالة المخالفة غالباً الا بالاتجاه الى شيء من العنف ولذلك كان تطلب ترخيص القضاء لازما في جميع الحالات . </a:t>
            </a:r>
            <a:endParaRPr lang="ar-SA" sz="1700" b="1" dirty="0" smtClean="0">
              <a:solidFill>
                <a:srgbClr val="0070C0"/>
              </a:solidFill>
              <a:latin typeface="Arial" panose="020B0604020202020204" pitchFamily="34" charset="0"/>
              <a:cs typeface="Arial" panose="020B0604020202020204" pitchFamily="34" charset="0"/>
            </a:endParaRPr>
          </a:p>
          <a:p>
            <a:pPr marL="0" indent="0">
              <a:buNone/>
            </a:pPr>
            <a:r>
              <a:rPr lang="ar-SA" sz="1700" b="1" dirty="0" smtClean="0">
                <a:solidFill>
                  <a:srgbClr val="0070C0"/>
                </a:solidFill>
                <a:latin typeface="Arial" panose="020B0604020202020204" pitchFamily="34" charset="0"/>
                <a:cs typeface="Arial" panose="020B0604020202020204" pitchFamily="34" charset="0"/>
              </a:rPr>
              <a:t>---- وقد </a:t>
            </a:r>
            <a:r>
              <a:rPr lang="ar-SA" sz="1700" b="1" dirty="0">
                <a:solidFill>
                  <a:srgbClr val="0070C0"/>
                </a:solidFill>
                <a:latin typeface="Arial" panose="020B0604020202020204" pitchFamily="34" charset="0"/>
                <a:cs typeface="Arial" panose="020B0604020202020204" pitchFamily="34" charset="0"/>
              </a:rPr>
              <a:t>يحدث ان يكون الحكم بالإزالة </a:t>
            </a:r>
            <a:r>
              <a:rPr lang="ar-SA" sz="1700" b="1" dirty="0">
                <a:latin typeface="Arial" panose="020B0604020202020204" pitchFamily="34" charset="0"/>
                <a:cs typeface="Arial" panose="020B0604020202020204" pitchFamily="34" charset="0"/>
              </a:rPr>
              <a:t>_على الوجه المتقدم_ </a:t>
            </a:r>
            <a:r>
              <a:rPr lang="ar-SA" sz="1700" b="1" dirty="0">
                <a:solidFill>
                  <a:srgbClr val="0070C0"/>
                </a:solidFill>
                <a:latin typeface="Arial" panose="020B0604020202020204" pitchFamily="34" charset="0"/>
                <a:cs typeface="Arial" panose="020B0604020202020204" pitchFamily="34" charset="0"/>
              </a:rPr>
              <a:t>غير كاف لتعويض ما لحق الدائن من ضرر </a:t>
            </a:r>
            <a:r>
              <a:rPr lang="ar-SA" sz="1700" b="1" dirty="0">
                <a:latin typeface="Arial" panose="020B0604020202020204" pitchFamily="34" charset="0"/>
                <a:cs typeface="Arial" panose="020B0604020202020204" pitchFamily="34" charset="0"/>
              </a:rPr>
              <a:t>، </a:t>
            </a:r>
            <a:endParaRPr lang="ar-SA" sz="1700" b="1" dirty="0" smtClean="0">
              <a:latin typeface="Arial" panose="020B0604020202020204" pitchFamily="34" charset="0"/>
              <a:cs typeface="Arial" panose="020B0604020202020204" pitchFamily="34" charset="0"/>
            </a:endParaRPr>
          </a:p>
          <a:p>
            <a:pPr marL="0" indent="0">
              <a:buNone/>
            </a:pPr>
            <a:r>
              <a:rPr lang="ar-SA" sz="1700" b="1" dirty="0" smtClean="0">
                <a:latin typeface="Arial" panose="020B0604020202020204" pitchFamily="34" charset="0"/>
                <a:cs typeface="Arial" panose="020B0604020202020204" pitchFamily="34" charset="0"/>
              </a:rPr>
              <a:t>وفي </a:t>
            </a:r>
            <a:r>
              <a:rPr lang="ar-SA" sz="1700" b="1" dirty="0">
                <a:latin typeface="Arial" panose="020B0604020202020204" pitchFamily="34" charset="0"/>
                <a:cs typeface="Arial" panose="020B0604020202020204" pitchFamily="34" charset="0"/>
              </a:rPr>
              <a:t>هذه الحالة </a:t>
            </a:r>
            <a:r>
              <a:rPr lang="ar-SA" sz="1700" b="1" dirty="0">
                <a:solidFill>
                  <a:srgbClr val="FF0000"/>
                </a:solidFill>
                <a:latin typeface="Arial" panose="020B0604020202020204" pitchFamily="34" charset="0"/>
                <a:cs typeface="Arial" panose="020B0604020202020204" pitchFamily="34" charset="0"/>
              </a:rPr>
              <a:t>ليس ثمة ما يمنع من ان يضاف اليه تعويض </a:t>
            </a:r>
            <a:r>
              <a:rPr lang="ar-SA" sz="1700" b="1" dirty="0" smtClean="0">
                <a:solidFill>
                  <a:srgbClr val="FF0000"/>
                </a:solidFill>
                <a:latin typeface="Arial" panose="020B0604020202020204" pitchFamily="34" charset="0"/>
                <a:cs typeface="Arial" panose="020B0604020202020204" pitchFamily="34" charset="0"/>
              </a:rPr>
              <a:t>نقدي</a:t>
            </a:r>
          </a:p>
          <a:p>
            <a:pPr marL="0" indent="0">
              <a:buNone/>
            </a:pPr>
            <a:r>
              <a:rPr lang="ar-SA" sz="1700" b="1" dirty="0" smtClean="0">
                <a:latin typeface="Arial" panose="020B0604020202020204" pitchFamily="34" charset="0"/>
                <a:cs typeface="Arial" panose="020B0604020202020204" pitchFamily="34" charset="0"/>
              </a:rPr>
              <a:t> </a:t>
            </a:r>
            <a:r>
              <a:rPr lang="ar-SA" sz="1700" b="1" dirty="0" smtClean="0">
                <a:solidFill>
                  <a:srgbClr val="7030A0"/>
                </a:solidFill>
                <a:latin typeface="Arial" panose="020B0604020202020204" pitchFamily="34" charset="0"/>
                <a:cs typeface="Arial" panose="020B0604020202020204" pitchFamily="34" charset="0"/>
              </a:rPr>
              <a:t>مثال :</a:t>
            </a:r>
            <a:r>
              <a:rPr lang="ar-SA" sz="1700" b="1" dirty="0" smtClean="0">
                <a:latin typeface="Arial" panose="020B0604020202020204" pitchFamily="34" charset="0"/>
                <a:cs typeface="Arial" panose="020B0604020202020204" pitchFamily="34" charset="0"/>
              </a:rPr>
              <a:t> فلو </a:t>
            </a:r>
            <a:r>
              <a:rPr lang="ar-SA" sz="1700" b="1" dirty="0">
                <a:solidFill>
                  <a:srgbClr val="00B050"/>
                </a:solidFill>
                <a:latin typeface="Arial" panose="020B0604020202020204" pitchFamily="34" charset="0"/>
                <a:cs typeface="Arial" panose="020B0604020202020204" pitchFamily="34" charset="0"/>
              </a:rPr>
              <a:t>أحدث الجار بجاره ضرر فاحشا بإقامة حائط يسد عليه منافذ النور والهواء ، فأنه يجوز للدائن أن يطلب - اضافة الى الإزالة كتعويض عيني _ تعويضاً نقدياً. اذ قد تبدو </a:t>
            </a:r>
            <a:r>
              <a:rPr lang="ar-SA" sz="1700" b="1" dirty="0" err="1">
                <a:solidFill>
                  <a:srgbClr val="00B050"/>
                </a:solidFill>
                <a:latin typeface="Arial" panose="020B0604020202020204" pitchFamily="34" charset="0"/>
                <a:cs typeface="Arial" panose="020B0604020202020204" pitchFamily="34" charset="0"/>
              </a:rPr>
              <a:t>الأزاله</a:t>
            </a:r>
            <a:r>
              <a:rPr lang="ar-SA" sz="1700" b="1" dirty="0">
                <a:solidFill>
                  <a:srgbClr val="00B050"/>
                </a:solidFill>
                <a:latin typeface="Arial" panose="020B0604020202020204" pitchFamily="34" charset="0"/>
                <a:cs typeface="Arial" panose="020B0604020202020204" pitchFamily="34" charset="0"/>
              </a:rPr>
              <a:t> غير كافية </a:t>
            </a:r>
            <a:r>
              <a:rPr lang="ar-SA" sz="1700" b="1" dirty="0">
                <a:latin typeface="Arial" panose="020B0604020202020204" pitchFamily="34" charset="0"/>
                <a:cs typeface="Arial" panose="020B0604020202020204" pitchFamily="34" charset="0"/>
              </a:rPr>
              <a:t>والغالب ان الجار يلحقه ضرر من قيام الحائط التي كان فيها قائماً .</a:t>
            </a:r>
          </a:p>
          <a:p>
            <a:endParaRPr lang="ar-SA" sz="17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37915039"/>
      </p:ext>
    </p:extLst>
  </p:cSld>
  <p:clrMapOvr>
    <a:masterClrMapping/>
  </p:clrMapOvr>
  <p:timing>
    <p:tnLst>
      <p:par>
        <p:cTn id="1" dur="indefinite" restart="never" nodeType="tmRoot"/>
      </p:par>
    </p:tnLst>
  </p:timing>
</p:sld>
</file>

<file path=ppt/theme/_rels/theme4.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Feathered" id="{EEC9B30E-2747-4D42-BCBE-A02BDEEEA114}" vid="{AACE42CE-5C67-4514-8A89-3472F564E146}"/>
    </a:ext>
  </a:extLst>
</a:theme>
</file>

<file path=ppt/theme/theme10.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746EEEEA-FB6A-406B-B510-531588D54811}"/>
    </a:ext>
  </a:extLst>
</a:theme>
</file>

<file path=ppt/theme/theme5.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5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6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494</TotalTime>
  <Words>3232</Words>
  <Application>Microsoft Office PowerPoint</Application>
  <PresentationFormat>Custom</PresentationFormat>
  <Paragraphs>303</Paragraphs>
  <Slides>38</Slides>
  <Notes>1</Notes>
  <HiddenSlides>0</HiddenSlides>
  <MMClips>0</MMClips>
  <ScaleCrop>false</ScaleCrop>
  <HeadingPairs>
    <vt:vector size="4" baseType="variant">
      <vt:variant>
        <vt:lpstr>Theme</vt:lpstr>
      </vt:variant>
      <vt:variant>
        <vt:i4>9</vt:i4>
      </vt:variant>
      <vt:variant>
        <vt:lpstr>Slide Titles</vt:lpstr>
      </vt:variant>
      <vt:variant>
        <vt:i4>38</vt:i4>
      </vt:variant>
    </vt:vector>
  </HeadingPairs>
  <TitlesOfParts>
    <vt:vector size="47" baseType="lpstr">
      <vt:lpstr>Feathered</vt:lpstr>
      <vt:lpstr>Office Theme</vt:lpstr>
      <vt:lpstr>1_Office Theme</vt:lpstr>
      <vt:lpstr>Damask</vt:lpstr>
      <vt:lpstr>2_Office Theme</vt:lpstr>
      <vt:lpstr>3_Office Theme</vt:lpstr>
      <vt:lpstr>4_Office Theme</vt:lpstr>
      <vt:lpstr>5_Office Theme</vt:lpstr>
      <vt:lpstr>6_Office Theme</vt:lpstr>
      <vt:lpstr>   كيفية وقوع التنفيذ العيني الجبري</vt:lpstr>
      <vt:lpstr>Slide 2</vt:lpstr>
      <vt:lpstr>Slide 3</vt:lpstr>
      <vt:lpstr>التنفيذ العيني المباشر:</vt:lpstr>
      <vt:lpstr>أولًا- الالتزام بنقل حق عيني:</vt:lpstr>
      <vt:lpstr>مثال:</vt:lpstr>
      <vt:lpstr>ثانيًا- الإلتزام بعمل:</vt:lpstr>
      <vt:lpstr>١٦- وتطبيقاً لكل ما تقدم ( الامثلة )  (١) فانه اذا التزم مقاول باقامه بناء ولم يف بالتزامه ------  للدائن ان يلجأ الى اجباره على التنفيذ العيني وذلك بقيامه بتنفيذ هذا الالتزام على نفقة المدين ما دام تنفيذ الالتزام لا يستوجب تدخل المدين شخصياً -------- ويكون ذلك بان يعهد الدائن بإقامة المباني الى مقاول اخر ويتحمل المدين النفقات ولو كانت اكبر  -------- كل ذلك يستلزم حصول الدائن على ترخيص مسبق من القضاء.   (ب) اما اذا التزم المدين بالقيام بعمل يستوجب تدخله شخصياً ------- لما جار التنفيذ العيني بالوسيله السابقة ------ وليس امام الدائن الا طريق الغرامة التهديدية ------ كما لو كان محل التزام بالعمل تسليم شيء لا يعلم مكانه الا المدين بالتسليم .  (جـ) ويلاحظ ان الدائن في قيامه بالتنفيذ على نفقة المدين يمكن ان يتحرر من وجوب الحصول مسبقا على ترخيص من القضاء في حالة الاستعجال --------  كما لو اخل المؤجر بالتزامه بإجراء الإصلاحات والترميمات الضروريه . جاز للمستأجر ان يقوم بهذه الإصلاحات بنفسه ودون ترخيص من القضاء اذا كان هناك استعجال بحيث لا تحتمل الإبطاء .    ويلاحظ انه في بعض حالات الالتزام بالقيام قد تسمح طبيعة الالتزام بأن يقوم حكم القاضي مقام التنفيذ. وقد تناول المشرع المدني الكويتي هذه الصورة من صور التنفيذ العيني في المادة ٢٨٩ اذ قال:   ( يقوم حكم القاضي مقام التنفيذ اذا سمحت بهذا طبيعة الالتزام ) -------  كما لو امتنع البائع عن تنفيذ التزامه بالتصديق على امضائه في عقد البيع امام الموثوق تمهيدا للتسجيل --------- فلا يكون امام الدائن الا اللجوء الى المحكمه وإقامة دعوى صحة التعاقد على البائع ومتى اصدر القاضي حكمه بصحة التعاقد كان الحكم كافيا لنقل الملكية بعد تسجيله ومن ثم يستغنى عن توقيع البائع .  </vt:lpstr>
      <vt:lpstr>Slide 9</vt:lpstr>
      <vt:lpstr>Slide 10</vt:lpstr>
      <vt:lpstr>Slide 11</vt:lpstr>
      <vt:lpstr>التنفيذ العيني الغير مباشر</vt:lpstr>
      <vt:lpstr>* وسائل التنفيذ الغير مباشر </vt:lpstr>
      <vt:lpstr>أولا: الاكراه البدني (حبس المدين)</vt:lpstr>
      <vt:lpstr> *حبس المدين في الفقه الاسلامي   </vt:lpstr>
      <vt:lpstr>*حبس المدين الذي يفترض يساره </vt:lpstr>
      <vt:lpstr>* حبس المدين في قانون المرافعات الكويتية </vt:lpstr>
      <vt:lpstr>Slide 18</vt:lpstr>
      <vt:lpstr>حبس المدين في النظام السعودي :</vt:lpstr>
      <vt:lpstr>Slide 20</vt:lpstr>
      <vt:lpstr>ثانيا : الشرط الجزائي </vt:lpstr>
      <vt:lpstr>Slide 22</vt:lpstr>
      <vt:lpstr>Slide 23</vt:lpstr>
      <vt:lpstr>ثالثا الغرامة التهديدية </vt:lpstr>
      <vt:lpstr>Slide 25</vt:lpstr>
      <vt:lpstr>Slide 26</vt:lpstr>
      <vt:lpstr>Slide 27</vt:lpstr>
      <vt:lpstr>Slide 28</vt:lpstr>
      <vt:lpstr>Slide 29</vt:lpstr>
      <vt:lpstr>Slide 30</vt:lpstr>
      <vt:lpstr>Slide 31</vt:lpstr>
      <vt:lpstr>Slide 32</vt:lpstr>
      <vt:lpstr>Slide 33</vt:lpstr>
      <vt:lpstr>المبحث الثاني </vt:lpstr>
      <vt:lpstr>ماهية الالتزام الطبيعي و صوره :</vt:lpstr>
      <vt:lpstr>Slide 36</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كيفية وقوع التنفيذ العيني الجبري</dc:title>
  <dc:creator>rana alhumidan</dc:creator>
  <cp:lastModifiedBy>eman</cp:lastModifiedBy>
  <cp:revision>76</cp:revision>
  <dcterms:created xsi:type="dcterms:W3CDTF">2016-10-01T17:46:31Z</dcterms:created>
  <dcterms:modified xsi:type="dcterms:W3CDTF">2016-10-12T05:04:48Z</dcterms:modified>
</cp:coreProperties>
</file>