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6" r:id="rId1"/>
  </p:sldMasterIdLst>
  <p:sldIdLst>
    <p:sldId id="294" r:id="rId2"/>
    <p:sldId id="298" r:id="rId3"/>
    <p:sldId id="299" r:id="rId4"/>
    <p:sldId id="311" r:id="rId5"/>
    <p:sldId id="295" r:id="rId6"/>
    <p:sldId id="297" r:id="rId7"/>
    <p:sldId id="301" r:id="rId8"/>
    <p:sldId id="257" r:id="rId9"/>
    <p:sldId id="300" r:id="rId10"/>
    <p:sldId id="258" r:id="rId11"/>
    <p:sldId id="302" r:id="rId12"/>
    <p:sldId id="259" r:id="rId13"/>
    <p:sldId id="303" r:id="rId14"/>
    <p:sldId id="260" r:id="rId15"/>
    <p:sldId id="304" r:id="rId16"/>
    <p:sldId id="261" r:id="rId17"/>
    <p:sldId id="305" r:id="rId18"/>
    <p:sldId id="262" r:id="rId19"/>
    <p:sldId id="306" r:id="rId20"/>
    <p:sldId id="263" r:id="rId21"/>
    <p:sldId id="264" r:id="rId22"/>
    <p:sldId id="265" r:id="rId23"/>
    <p:sldId id="266" r:id="rId24"/>
    <p:sldId id="310" r:id="rId25"/>
    <p:sldId id="312" r:id="rId26"/>
    <p:sldId id="267" r:id="rId27"/>
    <p:sldId id="268" r:id="rId28"/>
    <p:sldId id="269" r:id="rId29"/>
    <p:sldId id="270" r:id="rId30"/>
    <p:sldId id="271" r:id="rId31"/>
    <p:sldId id="272" r:id="rId32"/>
    <p:sldId id="273" r:id="rId33"/>
    <p:sldId id="274" r:id="rId34"/>
    <p:sldId id="275" r:id="rId35"/>
    <p:sldId id="276" r:id="rId36"/>
    <p:sldId id="277" r:id="rId37"/>
    <p:sldId id="281" r:id="rId38"/>
    <p:sldId id="282" r:id="rId39"/>
    <p:sldId id="280" r:id="rId40"/>
    <p:sldId id="308" r:id="rId41"/>
    <p:sldId id="309" r:id="rId42"/>
    <p:sldId id="288" r:id="rId43"/>
    <p:sldId id="286" r:id="rId44"/>
    <p:sldId id="287" r:id="rId45"/>
    <p:sldId id="289" r:id="rId46"/>
    <p:sldId id="290" r:id="rId47"/>
    <p:sldId id="291" r:id="rId48"/>
    <p:sldId id="292" r:id="rId49"/>
    <p:sldId id="307" r:id="rId5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8000FF"/>
    <a:srgbClr val="FF6FCF"/>
    <a:srgbClr val="FF6666"/>
    <a:srgbClr val="804000"/>
    <a:srgbClr val="CCFF66"/>
    <a:srgbClr val="66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نمط ذو نسُق 1 - تميي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نمط ذو نسُق 1 - تميي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snapToGrid="0" snapToObjects="1">
      <p:cViewPr>
        <p:scale>
          <a:sx n="76" d="100"/>
          <a:sy n="76" d="100"/>
        </p:scale>
        <p:origin x="-1218"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E116C3-F902-4154-8D6F-FEF06F4A82FE}" type="doc">
      <dgm:prSet loTypeId="urn:microsoft.com/office/officeart/2008/layout/VerticalAccentList" loCatId="list" qsTypeId="urn:microsoft.com/office/officeart/2005/8/quickstyle/simple1" qsCatId="simple" csTypeId="urn:microsoft.com/office/officeart/2005/8/colors/accent0_2" csCatId="mainScheme" phldr="1"/>
      <dgm:spPr/>
      <dgm:t>
        <a:bodyPr/>
        <a:lstStyle/>
        <a:p>
          <a:pPr rtl="1"/>
          <a:endParaRPr lang="x-none"/>
        </a:p>
      </dgm:t>
    </dgm:pt>
    <dgm:pt modelId="{63DCAEB1-F735-4274-A4BD-E3BF843894FD}">
      <dgm:prSet phldrT="[نص]" custT="1"/>
      <dgm:spPr/>
      <dgm:t>
        <a:bodyPr/>
        <a:lstStyle/>
        <a:p>
          <a:pPr algn="r" rtl="1"/>
          <a:r>
            <a:rPr lang="x-none" sz="3200" b="1" dirty="0">
              <a:solidFill>
                <a:srgbClr val="C00000"/>
              </a:solidFill>
            </a:rPr>
            <a:t>حالات الإعفاء القانوني من الإعذار :</a:t>
          </a:r>
        </a:p>
      </dgm:t>
    </dgm:pt>
    <dgm:pt modelId="{782886F7-64AC-46BB-B35D-BED1279EB5EB}" type="parTrans" cxnId="{6F8D9D8E-4E0E-4308-A1C9-014688C49371}">
      <dgm:prSet/>
      <dgm:spPr/>
      <dgm:t>
        <a:bodyPr/>
        <a:lstStyle/>
        <a:p>
          <a:pPr rtl="1"/>
          <a:endParaRPr lang="x-none"/>
        </a:p>
      </dgm:t>
    </dgm:pt>
    <dgm:pt modelId="{DCFF4C99-255D-45E3-9C54-DA5D7182A36A}" type="sibTrans" cxnId="{6F8D9D8E-4E0E-4308-A1C9-014688C49371}">
      <dgm:prSet/>
      <dgm:spPr/>
      <dgm:t>
        <a:bodyPr/>
        <a:lstStyle/>
        <a:p>
          <a:pPr rtl="1"/>
          <a:endParaRPr lang="x-none"/>
        </a:p>
      </dgm:t>
    </dgm:pt>
    <dgm:pt modelId="{5E31A7EE-F425-4A85-80B0-FFD9A98F1F92}">
      <dgm:prSet phldrT="[نص]"/>
      <dgm:spPr/>
      <dgm:t>
        <a:bodyPr/>
        <a:lstStyle/>
        <a:p>
          <a:pPr rtl="1"/>
          <a:r>
            <a:rPr lang="x-none" dirty="0">
              <a:solidFill>
                <a:schemeClr val="tx1"/>
              </a:solidFill>
            </a:rPr>
            <a:t>(أ) إذا أصبح تنفيذ الالتزام غير ممكن أو غير مجد بفعل المدين .</a:t>
          </a:r>
        </a:p>
      </dgm:t>
    </dgm:pt>
    <dgm:pt modelId="{D4175618-FB26-4BC2-831B-A0468043D793}" type="parTrans" cxnId="{E6EA8B06-100C-4E90-A1D3-0BA0F43170FE}">
      <dgm:prSet/>
      <dgm:spPr/>
      <dgm:t>
        <a:bodyPr/>
        <a:lstStyle/>
        <a:p>
          <a:pPr rtl="1"/>
          <a:endParaRPr lang="x-none"/>
        </a:p>
      </dgm:t>
    </dgm:pt>
    <dgm:pt modelId="{9CB7FE85-96C1-4A68-A047-C24C9ADC4126}" type="sibTrans" cxnId="{E6EA8B06-100C-4E90-A1D3-0BA0F43170FE}">
      <dgm:prSet/>
      <dgm:spPr/>
      <dgm:t>
        <a:bodyPr/>
        <a:lstStyle/>
        <a:p>
          <a:pPr rtl="1"/>
          <a:endParaRPr lang="x-none"/>
        </a:p>
      </dgm:t>
    </dgm:pt>
    <dgm:pt modelId="{A132D9B3-D209-4E0E-B1FE-1965B2215113}">
      <dgm:prSet phldrT="[نص]"/>
      <dgm:spPr/>
      <dgm:t>
        <a:bodyPr/>
        <a:lstStyle/>
        <a:p>
          <a:pPr rtl="1"/>
          <a:endParaRPr lang="x-none" dirty="0"/>
        </a:p>
      </dgm:t>
    </dgm:pt>
    <dgm:pt modelId="{A3AA8D4A-23E6-4235-B138-A338C4A16E7C}" type="parTrans" cxnId="{2387DBD2-AC8B-42A5-B9ED-5D7702F6918E}">
      <dgm:prSet/>
      <dgm:spPr/>
      <dgm:t>
        <a:bodyPr/>
        <a:lstStyle/>
        <a:p>
          <a:pPr rtl="1"/>
          <a:endParaRPr lang="x-none"/>
        </a:p>
      </dgm:t>
    </dgm:pt>
    <dgm:pt modelId="{AB994144-CC6A-4B38-AE0E-18221057B203}" type="sibTrans" cxnId="{2387DBD2-AC8B-42A5-B9ED-5D7702F6918E}">
      <dgm:prSet/>
      <dgm:spPr/>
      <dgm:t>
        <a:bodyPr/>
        <a:lstStyle/>
        <a:p>
          <a:pPr rtl="1"/>
          <a:endParaRPr lang="x-none"/>
        </a:p>
      </dgm:t>
    </dgm:pt>
    <dgm:pt modelId="{08EB46FE-05A8-4A5B-A48F-D40140790C43}">
      <dgm:prSet phldrT="[نص]"/>
      <dgm:spPr/>
      <dgm:t>
        <a:bodyPr/>
        <a:lstStyle/>
        <a:p>
          <a:pPr rtl="1"/>
          <a:r>
            <a:rPr lang="x-none" dirty="0">
              <a:solidFill>
                <a:schemeClr val="tx1"/>
              </a:solidFill>
            </a:rPr>
            <a:t>(ب) إذا كان محل الالتزام تعويضاً ترتب على عمل غير مشروع .</a:t>
          </a:r>
        </a:p>
      </dgm:t>
    </dgm:pt>
    <dgm:pt modelId="{20EFF580-31E6-457A-AC36-2E01DE2DE670}" type="parTrans" cxnId="{35C996F0-9F97-4C1C-917F-D348C89488D4}">
      <dgm:prSet/>
      <dgm:spPr/>
      <dgm:t>
        <a:bodyPr/>
        <a:lstStyle/>
        <a:p>
          <a:pPr rtl="1"/>
          <a:endParaRPr lang="x-none"/>
        </a:p>
      </dgm:t>
    </dgm:pt>
    <dgm:pt modelId="{7BF2BEE1-71C2-4897-8F59-AEBFBF48ECAC}" type="sibTrans" cxnId="{35C996F0-9F97-4C1C-917F-D348C89488D4}">
      <dgm:prSet/>
      <dgm:spPr/>
      <dgm:t>
        <a:bodyPr/>
        <a:lstStyle/>
        <a:p>
          <a:pPr rtl="1"/>
          <a:endParaRPr lang="x-none"/>
        </a:p>
      </dgm:t>
    </dgm:pt>
    <dgm:pt modelId="{C820DE9D-5217-4717-9B8B-6BE1213DFAD0}">
      <dgm:prSet phldrT="[نص]"/>
      <dgm:spPr/>
      <dgm:t>
        <a:bodyPr/>
        <a:lstStyle/>
        <a:p>
          <a:pPr rtl="1"/>
          <a:endParaRPr lang="x-none" dirty="0"/>
        </a:p>
      </dgm:t>
    </dgm:pt>
    <dgm:pt modelId="{6DF1A623-22E0-48A5-8243-FEA527714377}" type="parTrans" cxnId="{94A3B16D-53EF-4FA6-B6FF-A96C9663FC2E}">
      <dgm:prSet/>
      <dgm:spPr/>
      <dgm:t>
        <a:bodyPr/>
        <a:lstStyle/>
        <a:p>
          <a:pPr rtl="1"/>
          <a:endParaRPr lang="x-none"/>
        </a:p>
      </dgm:t>
    </dgm:pt>
    <dgm:pt modelId="{F12D6EF0-401F-4356-94AC-0F90EE276CB0}" type="sibTrans" cxnId="{94A3B16D-53EF-4FA6-B6FF-A96C9663FC2E}">
      <dgm:prSet/>
      <dgm:spPr/>
      <dgm:t>
        <a:bodyPr/>
        <a:lstStyle/>
        <a:p>
          <a:pPr rtl="1"/>
          <a:endParaRPr lang="x-none"/>
        </a:p>
      </dgm:t>
    </dgm:pt>
    <dgm:pt modelId="{ED98933E-E5F3-4A5B-BACD-AA158D045D94}">
      <dgm:prSet phldrT="[نص]"/>
      <dgm:spPr/>
      <dgm:t>
        <a:bodyPr/>
        <a:lstStyle/>
        <a:p>
          <a:pPr algn="r" rtl="1"/>
          <a:r>
            <a:rPr lang="x-none" dirty="0">
              <a:solidFill>
                <a:srgbClr val="000000"/>
              </a:solidFill>
            </a:rPr>
            <a:t>(جـ) إذا كان محل الالتزام رد شيء يعلم المدين أنه مسروق أو شيء تسلمه دون حق و هو يعلم بذلك .</a:t>
          </a:r>
        </a:p>
      </dgm:t>
    </dgm:pt>
    <dgm:pt modelId="{7736159B-2C73-4695-82E8-2DBBF4621282}" type="parTrans" cxnId="{44A7AD3C-9624-473E-A7C4-65995E7F7C3F}">
      <dgm:prSet/>
      <dgm:spPr/>
      <dgm:t>
        <a:bodyPr/>
        <a:lstStyle/>
        <a:p>
          <a:pPr rtl="1"/>
          <a:endParaRPr lang="x-none"/>
        </a:p>
      </dgm:t>
    </dgm:pt>
    <dgm:pt modelId="{2EA729EA-E32A-4289-99A4-79F630156A51}" type="sibTrans" cxnId="{44A7AD3C-9624-473E-A7C4-65995E7F7C3F}">
      <dgm:prSet/>
      <dgm:spPr/>
      <dgm:t>
        <a:bodyPr/>
        <a:lstStyle/>
        <a:p>
          <a:pPr rtl="1"/>
          <a:endParaRPr lang="x-none"/>
        </a:p>
      </dgm:t>
    </dgm:pt>
    <dgm:pt modelId="{A36B627C-5C86-4735-BE26-105A650844FC}">
      <dgm:prSet/>
      <dgm:spPr/>
      <dgm:t>
        <a:bodyPr/>
        <a:lstStyle/>
        <a:p>
          <a:pPr rtl="1"/>
          <a:endParaRPr lang="x-none" dirty="0">
            <a:solidFill>
              <a:schemeClr val="tx1"/>
            </a:solidFill>
          </a:endParaRPr>
        </a:p>
      </dgm:t>
    </dgm:pt>
    <dgm:pt modelId="{150DC354-F4F5-4B92-94D5-F228D25DC252}" type="parTrans" cxnId="{885D9C5E-738D-44C0-B972-3D49D64C864F}">
      <dgm:prSet/>
      <dgm:spPr/>
      <dgm:t>
        <a:bodyPr/>
        <a:lstStyle/>
        <a:p>
          <a:pPr rtl="1"/>
          <a:endParaRPr lang="x-none"/>
        </a:p>
      </dgm:t>
    </dgm:pt>
    <dgm:pt modelId="{0EB8BD19-4404-42E5-8DDA-792384F046F7}" type="sibTrans" cxnId="{885D9C5E-738D-44C0-B972-3D49D64C864F}">
      <dgm:prSet/>
      <dgm:spPr/>
      <dgm:t>
        <a:bodyPr/>
        <a:lstStyle/>
        <a:p>
          <a:pPr rtl="1"/>
          <a:endParaRPr lang="x-none"/>
        </a:p>
      </dgm:t>
    </dgm:pt>
    <dgm:pt modelId="{18EE53E2-9A77-4BB1-98B3-EFE15E4523B7}" type="pres">
      <dgm:prSet presAssocID="{CDE116C3-F902-4154-8D6F-FEF06F4A82FE}" presName="Name0" presStyleCnt="0">
        <dgm:presLayoutVars>
          <dgm:chMax/>
          <dgm:chPref/>
          <dgm:dir val="rev"/>
        </dgm:presLayoutVars>
      </dgm:prSet>
      <dgm:spPr/>
      <dgm:t>
        <a:bodyPr/>
        <a:lstStyle/>
        <a:p>
          <a:pPr rtl="1"/>
          <a:endParaRPr lang="ar-SA"/>
        </a:p>
      </dgm:t>
    </dgm:pt>
    <dgm:pt modelId="{03CBFF45-DB9E-466C-9D52-B9C1A94B3217}" type="pres">
      <dgm:prSet presAssocID="{63DCAEB1-F735-4274-A4BD-E3BF843894FD}" presName="parenttextcomposite" presStyleCnt="0"/>
      <dgm:spPr/>
    </dgm:pt>
    <dgm:pt modelId="{335326FD-754B-488A-8FF6-8A247860C3BA}" type="pres">
      <dgm:prSet presAssocID="{63DCAEB1-F735-4274-A4BD-E3BF843894FD}" presName="parenttext" presStyleLbl="revTx" presStyleIdx="0" presStyleCnt="3" custScaleX="128708" custLinFactNeighborX="4561" custLinFactNeighborY="-16801">
        <dgm:presLayoutVars>
          <dgm:chMax/>
          <dgm:chPref val="2"/>
          <dgm:bulletEnabled val="1"/>
        </dgm:presLayoutVars>
      </dgm:prSet>
      <dgm:spPr/>
      <dgm:t>
        <a:bodyPr/>
        <a:lstStyle/>
        <a:p>
          <a:pPr rtl="1"/>
          <a:endParaRPr lang="ar-SA"/>
        </a:p>
      </dgm:t>
    </dgm:pt>
    <dgm:pt modelId="{E1DCCD38-FB05-49FB-BFB1-8A0489147FEB}" type="pres">
      <dgm:prSet presAssocID="{63DCAEB1-F735-4274-A4BD-E3BF843894FD}" presName="composite" presStyleCnt="0"/>
      <dgm:spPr/>
    </dgm:pt>
    <dgm:pt modelId="{4B2F1225-BB36-4B4D-BB6C-2CCB92CFB9FB}" type="pres">
      <dgm:prSet presAssocID="{63DCAEB1-F735-4274-A4BD-E3BF843894FD}" presName="chevron1" presStyleLbl="alignNode1" presStyleIdx="0" presStyleCnt="21"/>
      <dgm:spPr/>
    </dgm:pt>
    <dgm:pt modelId="{3816AEC1-64AE-448E-8402-B08005287E74}" type="pres">
      <dgm:prSet presAssocID="{63DCAEB1-F735-4274-A4BD-E3BF843894FD}" presName="chevron2" presStyleLbl="alignNode1" presStyleIdx="1" presStyleCnt="21"/>
      <dgm:spPr/>
    </dgm:pt>
    <dgm:pt modelId="{C00EBE67-516B-4BB6-8EBE-055384EA5F27}" type="pres">
      <dgm:prSet presAssocID="{63DCAEB1-F735-4274-A4BD-E3BF843894FD}" presName="chevron3" presStyleLbl="alignNode1" presStyleIdx="2" presStyleCnt="21"/>
      <dgm:spPr/>
    </dgm:pt>
    <dgm:pt modelId="{690F9D79-2332-4EB4-ADAE-629B8FF3DA3B}" type="pres">
      <dgm:prSet presAssocID="{63DCAEB1-F735-4274-A4BD-E3BF843894FD}" presName="chevron4" presStyleLbl="alignNode1" presStyleIdx="3" presStyleCnt="21"/>
      <dgm:spPr/>
    </dgm:pt>
    <dgm:pt modelId="{E62E3FE2-2762-4840-BEB7-AFD71CF7BBE0}" type="pres">
      <dgm:prSet presAssocID="{63DCAEB1-F735-4274-A4BD-E3BF843894FD}" presName="chevron5" presStyleLbl="alignNode1" presStyleIdx="4" presStyleCnt="21"/>
      <dgm:spPr/>
    </dgm:pt>
    <dgm:pt modelId="{1107F0A4-878D-4BBA-84B2-E67C0AEC875A}" type="pres">
      <dgm:prSet presAssocID="{63DCAEB1-F735-4274-A4BD-E3BF843894FD}" presName="chevron6" presStyleLbl="alignNode1" presStyleIdx="5" presStyleCnt="21"/>
      <dgm:spPr/>
    </dgm:pt>
    <dgm:pt modelId="{3DCB1114-B0DF-4977-A856-CBF5A7DF9BD8}" type="pres">
      <dgm:prSet presAssocID="{63DCAEB1-F735-4274-A4BD-E3BF843894FD}" presName="chevron7" presStyleLbl="alignNode1" presStyleIdx="6" presStyleCnt="21"/>
      <dgm:spPr/>
    </dgm:pt>
    <dgm:pt modelId="{12EC3678-3247-4FA6-AB98-314BB2D011F3}" type="pres">
      <dgm:prSet presAssocID="{63DCAEB1-F735-4274-A4BD-E3BF843894FD}" presName="childtext" presStyleLbl="solidFgAcc1" presStyleIdx="0" presStyleCnt="3">
        <dgm:presLayoutVars>
          <dgm:chMax/>
          <dgm:chPref val="0"/>
          <dgm:bulletEnabled val="1"/>
        </dgm:presLayoutVars>
      </dgm:prSet>
      <dgm:spPr/>
      <dgm:t>
        <a:bodyPr/>
        <a:lstStyle/>
        <a:p>
          <a:pPr rtl="1"/>
          <a:endParaRPr lang="ar-SA"/>
        </a:p>
      </dgm:t>
    </dgm:pt>
    <dgm:pt modelId="{403A2E30-38D3-44F8-9CAD-D06089040AB1}" type="pres">
      <dgm:prSet presAssocID="{DCFF4C99-255D-45E3-9C54-DA5D7182A36A}" presName="sibTrans" presStyleCnt="0"/>
      <dgm:spPr/>
    </dgm:pt>
    <dgm:pt modelId="{C6338D75-5B0F-43A9-A66B-C730726F1EB1}" type="pres">
      <dgm:prSet presAssocID="{A132D9B3-D209-4E0E-B1FE-1965B2215113}" presName="parenttextcomposite" presStyleCnt="0"/>
      <dgm:spPr/>
    </dgm:pt>
    <dgm:pt modelId="{952D35E1-026A-43A7-9FD9-55A8667DB3C0}" type="pres">
      <dgm:prSet presAssocID="{A132D9B3-D209-4E0E-B1FE-1965B2215113}" presName="parenttext" presStyleLbl="revTx" presStyleIdx="1" presStyleCnt="3">
        <dgm:presLayoutVars>
          <dgm:chMax/>
          <dgm:chPref val="2"/>
          <dgm:bulletEnabled val="1"/>
        </dgm:presLayoutVars>
      </dgm:prSet>
      <dgm:spPr/>
      <dgm:t>
        <a:bodyPr/>
        <a:lstStyle/>
        <a:p>
          <a:pPr rtl="1"/>
          <a:endParaRPr lang="ar-SA"/>
        </a:p>
      </dgm:t>
    </dgm:pt>
    <dgm:pt modelId="{E1714B06-F4CE-47B7-9E8D-FE8607091424}" type="pres">
      <dgm:prSet presAssocID="{A132D9B3-D209-4E0E-B1FE-1965B2215113}" presName="composite" presStyleCnt="0"/>
      <dgm:spPr/>
    </dgm:pt>
    <dgm:pt modelId="{7699DF8A-522D-47E1-8B98-89D5B0CAEAFF}" type="pres">
      <dgm:prSet presAssocID="{A132D9B3-D209-4E0E-B1FE-1965B2215113}" presName="chevron1" presStyleLbl="alignNode1" presStyleIdx="7" presStyleCnt="21"/>
      <dgm:spPr/>
    </dgm:pt>
    <dgm:pt modelId="{C4B55479-F67D-47A5-87EC-3D9F035CE255}" type="pres">
      <dgm:prSet presAssocID="{A132D9B3-D209-4E0E-B1FE-1965B2215113}" presName="chevron2" presStyleLbl="alignNode1" presStyleIdx="8" presStyleCnt="21"/>
      <dgm:spPr/>
    </dgm:pt>
    <dgm:pt modelId="{6FEAC820-7440-4E7E-83D7-907FDB1B676A}" type="pres">
      <dgm:prSet presAssocID="{A132D9B3-D209-4E0E-B1FE-1965B2215113}" presName="chevron3" presStyleLbl="alignNode1" presStyleIdx="9" presStyleCnt="21"/>
      <dgm:spPr/>
    </dgm:pt>
    <dgm:pt modelId="{57E57C9E-A863-4FBE-9667-1A53A9D38615}" type="pres">
      <dgm:prSet presAssocID="{A132D9B3-D209-4E0E-B1FE-1965B2215113}" presName="chevron4" presStyleLbl="alignNode1" presStyleIdx="10" presStyleCnt="21"/>
      <dgm:spPr/>
    </dgm:pt>
    <dgm:pt modelId="{B4457DDE-6326-47D5-A402-977728425800}" type="pres">
      <dgm:prSet presAssocID="{A132D9B3-D209-4E0E-B1FE-1965B2215113}" presName="chevron5" presStyleLbl="alignNode1" presStyleIdx="11" presStyleCnt="21"/>
      <dgm:spPr/>
    </dgm:pt>
    <dgm:pt modelId="{A5799B34-671C-4D24-87EA-5304F67EFFD1}" type="pres">
      <dgm:prSet presAssocID="{A132D9B3-D209-4E0E-B1FE-1965B2215113}" presName="chevron6" presStyleLbl="alignNode1" presStyleIdx="12" presStyleCnt="21"/>
      <dgm:spPr/>
    </dgm:pt>
    <dgm:pt modelId="{EA1281B2-6F1C-43B3-BD77-817987222E78}" type="pres">
      <dgm:prSet presAssocID="{A132D9B3-D209-4E0E-B1FE-1965B2215113}" presName="chevron7" presStyleLbl="alignNode1" presStyleIdx="13" presStyleCnt="21"/>
      <dgm:spPr/>
    </dgm:pt>
    <dgm:pt modelId="{AA5C0530-2C9E-4D18-A4D5-4B1FFBEAAB54}" type="pres">
      <dgm:prSet presAssocID="{A132D9B3-D209-4E0E-B1FE-1965B2215113}" presName="childtext" presStyleLbl="solidFgAcc1" presStyleIdx="1" presStyleCnt="3">
        <dgm:presLayoutVars>
          <dgm:chMax/>
          <dgm:chPref val="0"/>
          <dgm:bulletEnabled val="1"/>
        </dgm:presLayoutVars>
      </dgm:prSet>
      <dgm:spPr/>
      <dgm:t>
        <a:bodyPr/>
        <a:lstStyle/>
        <a:p>
          <a:pPr rtl="1"/>
          <a:endParaRPr lang="ar-SA"/>
        </a:p>
      </dgm:t>
    </dgm:pt>
    <dgm:pt modelId="{AB87B079-465F-4BD8-BC92-B801460D7C0B}" type="pres">
      <dgm:prSet presAssocID="{AB994144-CC6A-4B38-AE0E-18221057B203}" presName="sibTrans" presStyleCnt="0"/>
      <dgm:spPr/>
    </dgm:pt>
    <dgm:pt modelId="{79EF3587-FF67-488D-898A-CDB5870CFD59}" type="pres">
      <dgm:prSet presAssocID="{C820DE9D-5217-4717-9B8B-6BE1213DFAD0}" presName="parenttextcomposite" presStyleCnt="0"/>
      <dgm:spPr/>
    </dgm:pt>
    <dgm:pt modelId="{D82EB23C-F614-4F89-B593-8C17D77AF138}" type="pres">
      <dgm:prSet presAssocID="{C820DE9D-5217-4717-9B8B-6BE1213DFAD0}" presName="parenttext" presStyleLbl="revTx" presStyleIdx="2" presStyleCnt="3">
        <dgm:presLayoutVars>
          <dgm:chMax/>
          <dgm:chPref val="2"/>
          <dgm:bulletEnabled val="1"/>
        </dgm:presLayoutVars>
      </dgm:prSet>
      <dgm:spPr/>
      <dgm:t>
        <a:bodyPr/>
        <a:lstStyle/>
        <a:p>
          <a:pPr rtl="1"/>
          <a:endParaRPr lang="ar-SA"/>
        </a:p>
      </dgm:t>
    </dgm:pt>
    <dgm:pt modelId="{4E3467B7-EC56-452F-A576-2E1CA9639683}" type="pres">
      <dgm:prSet presAssocID="{C820DE9D-5217-4717-9B8B-6BE1213DFAD0}" presName="composite" presStyleCnt="0"/>
      <dgm:spPr/>
    </dgm:pt>
    <dgm:pt modelId="{610475D2-8828-4B0B-9E7F-902B8BE485CA}" type="pres">
      <dgm:prSet presAssocID="{C820DE9D-5217-4717-9B8B-6BE1213DFAD0}" presName="chevron1" presStyleLbl="alignNode1" presStyleIdx="14" presStyleCnt="21"/>
      <dgm:spPr/>
    </dgm:pt>
    <dgm:pt modelId="{B27C08DD-87B5-4396-A0FA-42BDEDA884D3}" type="pres">
      <dgm:prSet presAssocID="{C820DE9D-5217-4717-9B8B-6BE1213DFAD0}" presName="chevron2" presStyleLbl="alignNode1" presStyleIdx="15" presStyleCnt="21"/>
      <dgm:spPr/>
    </dgm:pt>
    <dgm:pt modelId="{3CB6130B-EFE5-41A9-9072-E809D1891AF3}" type="pres">
      <dgm:prSet presAssocID="{C820DE9D-5217-4717-9B8B-6BE1213DFAD0}" presName="chevron3" presStyleLbl="alignNode1" presStyleIdx="16" presStyleCnt="21"/>
      <dgm:spPr/>
    </dgm:pt>
    <dgm:pt modelId="{F00BDCCA-A17C-495F-9AFF-9359DA2D4EC3}" type="pres">
      <dgm:prSet presAssocID="{C820DE9D-5217-4717-9B8B-6BE1213DFAD0}" presName="chevron4" presStyleLbl="alignNode1" presStyleIdx="17" presStyleCnt="21"/>
      <dgm:spPr/>
    </dgm:pt>
    <dgm:pt modelId="{86CE7587-BBE8-4BDB-88AA-8A4394EC41B8}" type="pres">
      <dgm:prSet presAssocID="{C820DE9D-5217-4717-9B8B-6BE1213DFAD0}" presName="chevron5" presStyleLbl="alignNode1" presStyleIdx="18" presStyleCnt="21"/>
      <dgm:spPr/>
    </dgm:pt>
    <dgm:pt modelId="{2CE7A4C8-AACB-4A31-A31E-89FC767877EB}" type="pres">
      <dgm:prSet presAssocID="{C820DE9D-5217-4717-9B8B-6BE1213DFAD0}" presName="chevron6" presStyleLbl="alignNode1" presStyleIdx="19" presStyleCnt="21"/>
      <dgm:spPr/>
    </dgm:pt>
    <dgm:pt modelId="{802588A4-CB1D-4B8B-9292-3E587618353C}" type="pres">
      <dgm:prSet presAssocID="{C820DE9D-5217-4717-9B8B-6BE1213DFAD0}" presName="chevron7" presStyleLbl="alignNode1" presStyleIdx="20" presStyleCnt="21"/>
      <dgm:spPr/>
    </dgm:pt>
    <dgm:pt modelId="{2F088D5D-F6E8-4410-830E-8A2F0FD620CB}" type="pres">
      <dgm:prSet presAssocID="{C820DE9D-5217-4717-9B8B-6BE1213DFAD0}" presName="childtext" presStyleLbl="solidFgAcc1" presStyleIdx="2" presStyleCnt="3">
        <dgm:presLayoutVars>
          <dgm:chMax/>
          <dgm:chPref val="0"/>
          <dgm:bulletEnabled val="1"/>
        </dgm:presLayoutVars>
      </dgm:prSet>
      <dgm:spPr/>
      <dgm:t>
        <a:bodyPr/>
        <a:lstStyle/>
        <a:p>
          <a:pPr rtl="1"/>
          <a:endParaRPr lang="ar-SA"/>
        </a:p>
      </dgm:t>
    </dgm:pt>
  </dgm:ptLst>
  <dgm:cxnLst>
    <dgm:cxn modelId="{35C996F0-9F97-4C1C-917F-D348C89488D4}" srcId="{A132D9B3-D209-4E0E-B1FE-1965B2215113}" destId="{08EB46FE-05A8-4A5B-A48F-D40140790C43}" srcOrd="0" destOrd="0" parTransId="{20EFF580-31E6-457A-AC36-2E01DE2DE670}" sibTransId="{7BF2BEE1-71C2-4897-8F59-AEBFBF48ECAC}"/>
    <dgm:cxn modelId="{E6EA8B06-100C-4E90-A1D3-0BA0F43170FE}" srcId="{63DCAEB1-F735-4274-A4BD-E3BF843894FD}" destId="{5E31A7EE-F425-4A85-80B0-FFD9A98F1F92}" srcOrd="0" destOrd="0" parTransId="{D4175618-FB26-4BC2-831B-A0468043D793}" sibTransId="{9CB7FE85-96C1-4A68-A047-C24C9ADC4126}"/>
    <dgm:cxn modelId="{8B307C0D-3DB9-8047-87EC-518985756145}" type="presOf" srcId="{CDE116C3-F902-4154-8D6F-FEF06F4A82FE}" destId="{18EE53E2-9A77-4BB1-98B3-EFE15E4523B7}" srcOrd="0" destOrd="0" presId="urn:microsoft.com/office/officeart/2008/layout/VerticalAccentList"/>
    <dgm:cxn modelId="{A5BB543B-C043-7E42-960B-CE80BE7FA36C}" type="presOf" srcId="{A36B627C-5C86-4735-BE26-105A650844FC}" destId="{12EC3678-3247-4FA6-AB98-314BB2D011F3}" srcOrd="0" destOrd="1" presId="urn:microsoft.com/office/officeart/2008/layout/VerticalAccentList"/>
    <dgm:cxn modelId="{BBCA2122-4FCE-1C46-AEDC-05E884F25346}" type="presOf" srcId="{A132D9B3-D209-4E0E-B1FE-1965B2215113}" destId="{952D35E1-026A-43A7-9FD9-55A8667DB3C0}" srcOrd="0" destOrd="0" presId="urn:microsoft.com/office/officeart/2008/layout/VerticalAccentList"/>
    <dgm:cxn modelId="{44A7AD3C-9624-473E-A7C4-65995E7F7C3F}" srcId="{C820DE9D-5217-4717-9B8B-6BE1213DFAD0}" destId="{ED98933E-E5F3-4A5B-BACD-AA158D045D94}" srcOrd="0" destOrd="0" parTransId="{7736159B-2C73-4695-82E8-2DBBF4621282}" sibTransId="{2EA729EA-E32A-4289-99A4-79F630156A51}"/>
    <dgm:cxn modelId="{148838CB-5297-8242-BA92-5C006942561D}" type="presOf" srcId="{63DCAEB1-F735-4274-A4BD-E3BF843894FD}" destId="{335326FD-754B-488A-8FF6-8A247860C3BA}" srcOrd="0" destOrd="0" presId="urn:microsoft.com/office/officeart/2008/layout/VerticalAccentList"/>
    <dgm:cxn modelId="{703F5B73-9DD1-6846-9A4A-F5662233F9D7}" type="presOf" srcId="{C820DE9D-5217-4717-9B8B-6BE1213DFAD0}" destId="{D82EB23C-F614-4F89-B593-8C17D77AF138}" srcOrd="0" destOrd="0" presId="urn:microsoft.com/office/officeart/2008/layout/VerticalAccentList"/>
    <dgm:cxn modelId="{6E324DB3-8632-E64B-828B-9C6119270EAF}" type="presOf" srcId="{08EB46FE-05A8-4A5B-A48F-D40140790C43}" destId="{AA5C0530-2C9E-4D18-A4D5-4B1FFBEAAB54}" srcOrd="0" destOrd="0" presId="urn:microsoft.com/office/officeart/2008/layout/VerticalAccentList"/>
    <dgm:cxn modelId="{6F8D9D8E-4E0E-4308-A1C9-014688C49371}" srcId="{CDE116C3-F902-4154-8D6F-FEF06F4A82FE}" destId="{63DCAEB1-F735-4274-A4BD-E3BF843894FD}" srcOrd="0" destOrd="0" parTransId="{782886F7-64AC-46BB-B35D-BED1279EB5EB}" sibTransId="{DCFF4C99-255D-45E3-9C54-DA5D7182A36A}"/>
    <dgm:cxn modelId="{3D9EE63F-1299-5B41-8D13-8BB96AE7E205}" type="presOf" srcId="{ED98933E-E5F3-4A5B-BACD-AA158D045D94}" destId="{2F088D5D-F6E8-4410-830E-8A2F0FD620CB}" srcOrd="0" destOrd="0" presId="urn:microsoft.com/office/officeart/2008/layout/VerticalAccentList"/>
    <dgm:cxn modelId="{885D9C5E-738D-44C0-B972-3D49D64C864F}" srcId="{63DCAEB1-F735-4274-A4BD-E3BF843894FD}" destId="{A36B627C-5C86-4735-BE26-105A650844FC}" srcOrd="1" destOrd="0" parTransId="{150DC354-F4F5-4B92-94D5-F228D25DC252}" sibTransId="{0EB8BD19-4404-42E5-8DDA-792384F046F7}"/>
    <dgm:cxn modelId="{94A3B16D-53EF-4FA6-B6FF-A96C9663FC2E}" srcId="{CDE116C3-F902-4154-8D6F-FEF06F4A82FE}" destId="{C820DE9D-5217-4717-9B8B-6BE1213DFAD0}" srcOrd="2" destOrd="0" parTransId="{6DF1A623-22E0-48A5-8243-FEA527714377}" sibTransId="{F12D6EF0-401F-4356-94AC-0F90EE276CB0}"/>
    <dgm:cxn modelId="{2387DBD2-AC8B-42A5-B9ED-5D7702F6918E}" srcId="{CDE116C3-F902-4154-8D6F-FEF06F4A82FE}" destId="{A132D9B3-D209-4E0E-B1FE-1965B2215113}" srcOrd="1" destOrd="0" parTransId="{A3AA8D4A-23E6-4235-B138-A338C4A16E7C}" sibTransId="{AB994144-CC6A-4B38-AE0E-18221057B203}"/>
    <dgm:cxn modelId="{E05719A3-0197-9E46-878F-01FD3493AD4E}" type="presOf" srcId="{5E31A7EE-F425-4A85-80B0-FFD9A98F1F92}" destId="{12EC3678-3247-4FA6-AB98-314BB2D011F3}" srcOrd="0" destOrd="0" presId="urn:microsoft.com/office/officeart/2008/layout/VerticalAccentList"/>
    <dgm:cxn modelId="{9CE151CF-95C9-D04F-9A8B-CDBA37B16280}" type="presParOf" srcId="{18EE53E2-9A77-4BB1-98B3-EFE15E4523B7}" destId="{03CBFF45-DB9E-466C-9D52-B9C1A94B3217}" srcOrd="0" destOrd="0" presId="urn:microsoft.com/office/officeart/2008/layout/VerticalAccentList"/>
    <dgm:cxn modelId="{0F447DED-ED54-EB4F-9C05-D38840EB738E}" type="presParOf" srcId="{03CBFF45-DB9E-466C-9D52-B9C1A94B3217}" destId="{335326FD-754B-488A-8FF6-8A247860C3BA}" srcOrd="0" destOrd="0" presId="urn:microsoft.com/office/officeart/2008/layout/VerticalAccentList"/>
    <dgm:cxn modelId="{2511F152-C5E7-FC4B-9C8E-A9EBFBB0FD8E}" type="presParOf" srcId="{18EE53E2-9A77-4BB1-98B3-EFE15E4523B7}" destId="{E1DCCD38-FB05-49FB-BFB1-8A0489147FEB}" srcOrd="1" destOrd="0" presId="urn:microsoft.com/office/officeart/2008/layout/VerticalAccentList"/>
    <dgm:cxn modelId="{A2AF8F17-36BD-1F46-89A7-21F94B183F3F}" type="presParOf" srcId="{E1DCCD38-FB05-49FB-BFB1-8A0489147FEB}" destId="{4B2F1225-BB36-4B4D-BB6C-2CCB92CFB9FB}" srcOrd="0" destOrd="0" presId="urn:microsoft.com/office/officeart/2008/layout/VerticalAccentList"/>
    <dgm:cxn modelId="{0C059B8A-065C-AB43-BC34-C346239A275D}" type="presParOf" srcId="{E1DCCD38-FB05-49FB-BFB1-8A0489147FEB}" destId="{3816AEC1-64AE-448E-8402-B08005287E74}" srcOrd="1" destOrd="0" presId="urn:microsoft.com/office/officeart/2008/layout/VerticalAccentList"/>
    <dgm:cxn modelId="{DA4DDD0C-199C-1544-B0A9-E2369A5ECDAB}" type="presParOf" srcId="{E1DCCD38-FB05-49FB-BFB1-8A0489147FEB}" destId="{C00EBE67-516B-4BB6-8EBE-055384EA5F27}" srcOrd="2" destOrd="0" presId="urn:microsoft.com/office/officeart/2008/layout/VerticalAccentList"/>
    <dgm:cxn modelId="{A0F21316-1098-B840-8609-CCD76CBBCE9E}" type="presParOf" srcId="{E1DCCD38-FB05-49FB-BFB1-8A0489147FEB}" destId="{690F9D79-2332-4EB4-ADAE-629B8FF3DA3B}" srcOrd="3" destOrd="0" presId="urn:microsoft.com/office/officeart/2008/layout/VerticalAccentList"/>
    <dgm:cxn modelId="{40E04659-D2A4-AD4A-B283-EEE904D18303}" type="presParOf" srcId="{E1DCCD38-FB05-49FB-BFB1-8A0489147FEB}" destId="{E62E3FE2-2762-4840-BEB7-AFD71CF7BBE0}" srcOrd="4" destOrd="0" presId="urn:microsoft.com/office/officeart/2008/layout/VerticalAccentList"/>
    <dgm:cxn modelId="{C4EBEA34-2B93-EC40-BCC1-D3F3BF5359C9}" type="presParOf" srcId="{E1DCCD38-FB05-49FB-BFB1-8A0489147FEB}" destId="{1107F0A4-878D-4BBA-84B2-E67C0AEC875A}" srcOrd="5" destOrd="0" presId="urn:microsoft.com/office/officeart/2008/layout/VerticalAccentList"/>
    <dgm:cxn modelId="{3A76C1DA-ED2C-D64B-A2CD-3D2AC3FB4F10}" type="presParOf" srcId="{E1DCCD38-FB05-49FB-BFB1-8A0489147FEB}" destId="{3DCB1114-B0DF-4977-A856-CBF5A7DF9BD8}" srcOrd="6" destOrd="0" presId="urn:microsoft.com/office/officeart/2008/layout/VerticalAccentList"/>
    <dgm:cxn modelId="{B549FA5C-5CC5-7040-B3CD-949C6FA1FA2A}" type="presParOf" srcId="{E1DCCD38-FB05-49FB-BFB1-8A0489147FEB}" destId="{12EC3678-3247-4FA6-AB98-314BB2D011F3}" srcOrd="7" destOrd="0" presId="urn:microsoft.com/office/officeart/2008/layout/VerticalAccentList"/>
    <dgm:cxn modelId="{C61D9DD1-D0BE-CB49-86FE-D52FE2BA0CFB}" type="presParOf" srcId="{18EE53E2-9A77-4BB1-98B3-EFE15E4523B7}" destId="{403A2E30-38D3-44F8-9CAD-D06089040AB1}" srcOrd="2" destOrd="0" presId="urn:microsoft.com/office/officeart/2008/layout/VerticalAccentList"/>
    <dgm:cxn modelId="{3EB867C6-B920-1244-9FBB-98FDA055992B}" type="presParOf" srcId="{18EE53E2-9A77-4BB1-98B3-EFE15E4523B7}" destId="{C6338D75-5B0F-43A9-A66B-C730726F1EB1}" srcOrd="3" destOrd="0" presId="urn:microsoft.com/office/officeart/2008/layout/VerticalAccentList"/>
    <dgm:cxn modelId="{5282FAA5-0B82-F549-A5D0-B81BC02E13C1}" type="presParOf" srcId="{C6338D75-5B0F-43A9-A66B-C730726F1EB1}" destId="{952D35E1-026A-43A7-9FD9-55A8667DB3C0}" srcOrd="0" destOrd="0" presId="urn:microsoft.com/office/officeart/2008/layout/VerticalAccentList"/>
    <dgm:cxn modelId="{8B5FA83B-1E16-9346-B1B6-1CB47AA0B1F5}" type="presParOf" srcId="{18EE53E2-9A77-4BB1-98B3-EFE15E4523B7}" destId="{E1714B06-F4CE-47B7-9E8D-FE8607091424}" srcOrd="4" destOrd="0" presId="urn:microsoft.com/office/officeart/2008/layout/VerticalAccentList"/>
    <dgm:cxn modelId="{BE200D2D-E417-4542-BCB2-CD21CE9B3D91}" type="presParOf" srcId="{E1714B06-F4CE-47B7-9E8D-FE8607091424}" destId="{7699DF8A-522D-47E1-8B98-89D5B0CAEAFF}" srcOrd="0" destOrd="0" presId="urn:microsoft.com/office/officeart/2008/layout/VerticalAccentList"/>
    <dgm:cxn modelId="{85A11B99-C1CA-FD43-BC29-8AC870E2FB3F}" type="presParOf" srcId="{E1714B06-F4CE-47B7-9E8D-FE8607091424}" destId="{C4B55479-F67D-47A5-87EC-3D9F035CE255}" srcOrd="1" destOrd="0" presId="urn:microsoft.com/office/officeart/2008/layout/VerticalAccentList"/>
    <dgm:cxn modelId="{3BA8088F-E9D2-634B-A3EF-B96FA3223DBE}" type="presParOf" srcId="{E1714B06-F4CE-47B7-9E8D-FE8607091424}" destId="{6FEAC820-7440-4E7E-83D7-907FDB1B676A}" srcOrd="2" destOrd="0" presId="urn:microsoft.com/office/officeart/2008/layout/VerticalAccentList"/>
    <dgm:cxn modelId="{D16E73C5-BD28-8448-812C-802FE7184F5E}" type="presParOf" srcId="{E1714B06-F4CE-47B7-9E8D-FE8607091424}" destId="{57E57C9E-A863-4FBE-9667-1A53A9D38615}" srcOrd="3" destOrd="0" presId="urn:microsoft.com/office/officeart/2008/layout/VerticalAccentList"/>
    <dgm:cxn modelId="{B2B1FE97-0BEC-7747-A9B1-D22DCEDD2A6A}" type="presParOf" srcId="{E1714B06-F4CE-47B7-9E8D-FE8607091424}" destId="{B4457DDE-6326-47D5-A402-977728425800}" srcOrd="4" destOrd="0" presId="urn:microsoft.com/office/officeart/2008/layout/VerticalAccentList"/>
    <dgm:cxn modelId="{6BA93761-CE84-2647-96FE-F6CB95347C27}" type="presParOf" srcId="{E1714B06-F4CE-47B7-9E8D-FE8607091424}" destId="{A5799B34-671C-4D24-87EA-5304F67EFFD1}" srcOrd="5" destOrd="0" presId="urn:microsoft.com/office/officeart/2008/layout/VerticalAccentList"/>
    <dgm:cxn modelId="{A803CBFA-0891-3241-9F08-2384220E0405}" type="presParOf" srcId="{E1714B06-F4CE-47B7-9E8D-FE8607091424}" destId="{EA1281B2-6F1C-43B3-BD77-817987222E78}" srcOrd="6" destOrd="0" presId="urn:microsoft.com/office/officeart/2008/layout/VerticalAccentList"/>
    <dgm:cxn modelId="{B336A1ED-8F78-A34B-9D73-F7899E53389E}" type="presParOf" srcId="{E1714B06-F4CE-47B7-9E8D-FE8607091424}" destId="{AA5C0530-2C9E-4D18-A4D5-4B1FFBEAAB54}" srcOrd="7" destOrd="0" presId="urn:microsoft.com/office/officeart/2008/layout/VerticalAccentList"/>
    <dgm:cxn modelId="{F9605C39-FB48-DC4F-BA94-323BADF4F4B6}" type="presParOf" srcId="{18EE53E2-9A77-4BB1-98B3-EFE15E4523B7}" destId="{AB87B079-465F-4BD8-BC92-B801460D7C0B}" srcOrd="5" destOrd="0" presId="urn:microsoft.com/office/officeart/2008/layout/VerticalAccentList"/>
    <dgm:cxn modelId="{897109EC-26F5-C541-BA34-263438643DF7}" type="presParOf" srcId="{18EE53E2-9A77-4BB1-98B3-EFE15E4523B7}" destId="{79EF3587-FF67-488D-898A-CDB5870CFD59}" srcOrd="6" destOrd="0" presId="urn:microsoft.com/office/officeart/2008/layout/VerticalAccentList"/>
    <dgm:cxn modelId="{FEB6DDDA-4DD3-A147-8A02-ACCC50EF2A37}" type="presParOf" srcId="{79EF3587-FF67-488D-898A-CDB5870CFD59}" destId="{D82EB23C-F614-4F89-B593-8C17D77AF138}" srcOrd="0" destOrd="0" presId="urn:microsoft.com/office/officeart/2008/layout/VerticalAccentList"/>
    <dgm:cxn modelId="{A8445FF7-99CB-E44E-8F67-48C3A4A15658}" type="presParOf" srcId="{18EE53E2-9A77-4BB1-98B3-EFE15E4523B7}" destId="{4E3467B7-EC56-452F-A576-2E1CA9639683}" srcOrd="7" destOrd="0" presId="urn:microsoft.com/office/officeart/2008/layout/VerticalAccentList"/>
    <dgm:cxn modelId="{A622308B-0EE8-BF47-B33F-5B404F05D9A5}" type="presParOf" srcId="{4E3467B7-EC56-452F-A576-2E1CA9639683}" destId="{610475D2-8828-4B0B-9E7F-902B8BE485CA}" srcOrd="0" destOrd="0" presId="urn:microsoft.com/office/officeart/2008/layout/VerticalAccentList"/>
    <dgm:cxn modelId="{24B137B5-02D8-6B4E-8B97-24DB7BA7BF36}" type="presParOf" srcId="{4E3467B7-EC56-452F-A576-2E1CA9639683}" destId="{B27C08DD-87B5-4396-A0FA-42BDEDA884D3}" srcOrd="1" destOrd="0" presId="urn:microsoft.com/office/officeart/2008/layout/VerticalAccentList"/>
    <dgm:cxn modelId="{FCC56CD1-7810-B446-86DD-8AB19898AAD2}" type="presParOf" srcId="{4E3467B7-EC56-452F-A576-2E1CA9639683}" destId="{3CB6130B-EFE5-41A9-9072-E809D1891AF3}" srcOrd="2" destOrd="0" presId="urn:microsoft.com/office/officeart/2008/layout/VerticalAccentList"/>
    <dgm:cxn modelId="{E9743C1A-DDC0-A047-894E-3AD4BD664788}" type="presParOf" srcId="{4E3467B7-EC56-452F-A576-2E1CA9639683}" destId="{F00BDCCA-A17C-495F-9AFF-9359DA2D4EC3}" srcOrd="3" destOrd="0" presId="urn:microsoft.com/office/officeart/2008/layout/VerticalAccentList"/>
    <dgm:cxn modelId="{B38D4616-62F2-BB4E-882F-83EE4D26C72C}" type="presParOf" srcId="{4E3467B7-EC56-452F-A576-2E1CA9639683}" destId="{86CE7587-BBE8-4BDB-88AA-8A4394EC41B8}" srcOrd="4" destOrd="0" presId="urn:microsoft.com/office/officeart/2008/layout/VerticalAccentList"/>
    <dgm:cxn modelId="{48A992DD-71CC-1441-9658-06B12D2363A4}" type="presParOf" srcId="{4E3467B7-EC56-452F-A576-2E1CA9639683}" destId="{2CE7A4C8-AACB-4A31-A31E-89FC767877EB}" srcOrd="5" destOrd="0" presId="urn:microsoft.com/office/officeart/2008/layout/VerticalAccentList"/>
    <dgm:cxn modelId="{BBB82FC4-521C-BB45-9480-A77209CF0D77}" type="presParOf" srcId="{4E3467B7-EC56-452F-A576-2E1CA9639683}" destId="{802588A4-CB1D-4B8B-9292-3E587618353C}" srcOrd="6" destOrd="0" presId="urn:microsoft.com/office/officeart/2008/layout/VerticalAccentList"/>
    <dgm:cxn modelId="{C6B5602B-A471-9643-844D-AD1B97B7BCB9}" type="presParOf" srcId="{4E3467B7-EC56-452F-A576-2E1CA9639683}" destId="{2F088D5D-F6E8-4410-830E-8A2F0FD620CB}" srcOrd="7" destOrd="0" presId="urn:microsoft.com/office/officeart/2008/layout/VerticalAccent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CAA180-7FD0-451D-BE24-011140A3B3AD}" type="doc">
      <dgm:prSet loTypeId="urn:microsoft.com/office/officeart/2008/layout/VerticalAccentList" loCatId="list" qsTypeId="urn:microsoft.com/office/officeart/2005/8/quickstyle/simple1" qsCatId="simple" csTypeId="urn:microsoft.com/office/officeart/2005/8/colors/accent0_2" csCatId="mainScheme" phldr="1"/>
      <dgm:spPr/>
      <dgm:t>
        <a:bodyPr/>
        <a:lstStyle/>
        <a:p>
          <a:pPr rtl="1"/>
          <a:endParaRPr lang="x-none"/>
        </a:p>
      </dgm:t>
    </dgm:pt>
    <dgm:pt modelId="{50018749-BBFC-47A1-A38F-7B0C387F6A0D}">
      <dgm:prSet phldrT="[نص]"/>
      <dgm:spPr/>
      <dgm:t>
        <a:bodyPr/>
        <a:lstStyle/>
        <a:p>
          <a:pPr rtl="1"/>
          <a:r>
            <a:rPr lang="x-none" dirty="0"/>
            <a:t> </a:t>
          </a:r>
        </a:p>
      </dgm:t>
    </dgm:pt>
    <dgm:pt modelId="{10940FC0-843D-4020-8F5C-CE7953D6602E}" type="parTrans" cxnId="{32C95B99-2DC6-4192-BCFF-8B83DD6E6162}">
      <dgm:prSet/>
      <dgm:spPr/>
      <dgm:t>
        <a:bodyPr/>
        <a:lstStyle/>
        <a:p>
          <a:pPr rtl="1"/>
          <a:endParaRPr lang="x-none"/>
        </a:p>
      </dgm:t>
    </dgm:pt>
    <dgm:pt modelId="{2A674F71-2F3F-47AB-A2EC-39E1E8E32493}" type="sibTrans" cxnId="{32C95B99-2DC6-4192-BCFF-8B83DD6E6162}">
      <dgm:prSet/>
      <dgm:spPr/>
      <dgm:t>
        <a:bodyPr/>
        <a:lstStyle/>
        <a:p>
          <a:pPr rtl="1"/>
          <a:endParaRPr lang="x-none"/>
        </a:p>
      </dgm:t>
    </dgm:pt>
    <dgm:pt modelId="{33A2A34D-F373-49F8-A96B-343051042ED3}">
      <dgm:prSet phldrT="[نص]"/>
      <dgm:spPr/>
      <dgm:t>
        <a:bodyPr/>
        <a:lstStyle/>
        <a:p>
          <a:pPr rtl="1"/>
          <a:r>
            <a:rPr lang="x-none" dirty="0">
              <a:solidFill>
                <a:srgbClr val="000000"/>
              </a:solidFill>
            </a:rPr>
            <a:t>(د) إذا صرح المدين كتابة أنه لا يريد القيام بالتزامه </a:t>
          </a:r>
        </a:p>
      </dgm:t>
    </dgm:pt>
    <dgm:pt modelId="{A30453F7-D603-407C-B95A-7694D78CBF78}" type="parTrans" cxnId="{0E392462-F551-4104-ADCD-E26A5FF04C30}">
      <dgm:prSet/>
      <dgm:spPr/>
      <dgm:t>
        <a:bodyPr/>
        <a:lstStyle/>
        <a:p>
          <a:pPr rtl="1"/>
          <a:endParaRPr lang="x-none"/>
        </a:p>
      </dgm:t>
    </dgm:pt>
    <dgm:pt modelId="{D2247003-2509-49E6-B3DF-AADFAC5BA91A}" type="sibTrans" cxnId="{0E392462-F551-4104-ADCD-E26A5FF04C30}">
      <dgm:prSet/>
      <dgm:spPr/>
      <dgm:t>
        <a:bodyPr/>
        <a:lstStyle/>
        <a:p>
          <a:pPr rtl="1"/>
          <a:endParaRPr lang="x-none"/>
        </a:p>
      </dgm:t>
    </dgm:pt>
    <dgm:pt modelId="{C70E4358-AA84-4421-A77A-ACA0D18CBB10}">
      <dgm:prSet phldrT="[نص]"/>
      <dgm:spPr/>
      <dgm:t>
        <a:bodyPr/>
        <a:lstStyle/>
        <a:p>
          <a:pPr rtl="1"/>
          <a:r>
            <a:rPr lang="x-none" dirty="0"/>
            <a:t> </a:t>
          </a:r>
        </a:p>
      </dgm:t>
    </dgm:pt>
    <dgm:pt modelId="{15345399-7D09-4424-9EAA-2339D6DBC93B}" type="parTrans" cxnId="{F8AF3F9E-AD74-454F-A6D3-4D41EB2B0C5B}">
      <dgm:prSet/>
      <dgm:spPr/>
      <dgm:t>
        <a:bodyPr/>
        <a:lstStyle/>
        <a:p>
          <a:pPr rtl="1"/>
          <a:endParaRPr lang="x-none"/>
        </a:p>
      </dgm:t>
    </dgm:pt>
    <dgm:pt modelId="{6B50DF8E-9EEC-47E2-8AE1-FEED7E9423DC}" type="sibTrans" cxnId="{F8AF3F9E-AD74-454F-A6D3-4D41EB2B0C5B}">
      <dgm:prSet/>
      <dgm:spPr/>
      <dgm:t>
        <a:bodyPr/>
        <a:lstStyle/>
        <a:p>
          <a:pPr rtl="1"/>
          <a:endParaRPr lang="x-none"/>
        </a:p>
      </dgm:t>
    </dgm:pt>
    <dgm:pt modelId="{4DBA352B-0E8F-4AC1-87B2-D1FC6706A623}">
      <dgm:prSet phldrT="[نص]"/>
      <dgm:spPr/>
      <dgm:t>
        <a:bodyPr/>
        <a:lstStyle/>
        <a:p>
          <a:pPr rtl="1"/>
          <a:r>
            <a:rPr lang="x-none" dirty="0">
              <a:solidFill>
                <a:srgbClr val="000000"/>
              </a:solidFill>
            </a:rPr>
            <a:t>(هـ) إذا نص القانون أو اتفق الطرفان على عدم لزوم الإعذار .</a:t>
          </a:r>
        </a:p>
      </dgm:t>
    </dgm:pt>
    <dgm:pt modelId="{106C7712-D324-4E8D-B29D-776B300EC468}" type="parTrans" cxnId="{4667D945-19C6-4465-847E-3CA39595F24A}">
      <dgm:prSet/>
      <dgm:spPr/>
      <dgm:t>
        <a:bodyPr/>
        <a:lstStyle/>
        <a:p>
          <a:pPr rtl="1"/>
          <a:endParaRPr lang="x-none"/>
        </a:p>
      </dgm:t>
    </dgm:pt>
    <dgm:pt modelId="{19E1731E-7B9D-4170-9DA4-F6ED5B11F42A}" type="sibTrans" cxnId="{4667D945-19C6-4465-847E-3CA39595F24A}">
      <dgm:prSet/>
      <dgm:spPr/>
      <dgm:t>
        <a:bodyPr/>
        <a:lstStyle/>
        <a:p>
          <a:pPr rtl="1"/>
          <a:endParaRPr lang="x-none"/>
        </a:p>
      </dgm:t>
    </dgm:pt>
    <dgm:pt modelId="{83AA8312-61F1-4373-B924-F65FEA018A36}" type="pres">
      <dgm:prSet presAssocID="{45CAA180-7FD0-451D-BE24-011140A3B3AD}" presName="Name0" presStyleCnt="0">
        <dgm:presLayoutVars>
          <dgm:chMax/>
          <dgm:chPref/>
          <dgm:dir val="rev"/>
        </dgm:presLayoutVars>
      </dgm:prSet>
      <dgm:spPr/>
      <dgm:t>
        <a:bodyPr/>
        <a:lstStyle/>
        <a:p>
          <a:pPr rtl="1"/>
          <a:endParaRPr lang="ar-SA"/>
        </a:p>
      </dgm:t>
    </dgm:pt>
    <dgm:pt modelId="{559C4DD2-1ED7-4D24-901A-6D1B46E88193}" type="pres">
      <dgm:prSet presAssocID="{50018749-BBFC-47A1-A38F-7B0C387F6A0D}" presName="parenttextcomposite" presStyleCnt="0"/>
      <dgm:spPr/>
    </dgm:pt>
    <dgm:pt modelId="{FA473C0E-9936-41A7-9708-6C285AB78C85}" type="pres">
      <dgm:prSet presAssocID="{50018749-BBFC-47A1-A38F-7B0C387F6A0D}" presName="parenttext" presStyleLbl="revTx" presStyleIdx="0" presStyleCnt="2">
        <dgm:presLayoutVars>
          <dgm:chMax/>
          <dgm:chPref val="2"/>
          <dgm:bulletEnabled val="1"/>
        </dgm:presLayoutVars>
      </dgm:prSet>
      <dgm:spPr/>
      <dgm:t>
        <a:bodyPr/>
        <a:lstStyle/>
        <a:p>
          <a:pPr rtl="1"/>
          <a:endParaRPr lang="ar-SA"/>
        </a:p>
      </dgm:t>
    </dgm:pt>
    <dgm:pt modelId="{C81C74AA-F289-42D2-BC02-D59BDC68981C}" type="pres">
      <dgm:prSet presAssocID="{50018749-BBFC-47A1-A38F-7B0C387F6A0D}" presName="composite" presStyleCnt="0"/>
      <dgm:spPr/>
    </dgm:pt>
    <dgm:pt modelId="{D3D4C195-43ED-4D9A-8BCD-177CDD8EBA63}" type="pres">
      <dgm:prSet presAssocID="{50018749-BBFC-47A1-A38F-7B0C387F6A0D}" presName="chevron1" presStyleLbl="alignNode1" presStyleIdx="0" presStyleCnt="14"/>
      <dgm:spPr/>
    </dgm:pt>
    <dgm:pt modelId="{ECAA1CAB-5861-4BC2-B781-A14510EAEDC6}" type="pres">
      <dgm:prSet presAssocID="{50018749-BBFC-47A1-A38F-7B0C387F6A0D}" presName="chevron2" presStyleLbl="alignNode1" presStyleIdx="1" presStyleCnt="14"/>
      <dgm:spPr/>
    </dgm:pt>
    <dgm:pt modelId="{AE8FA971-66B5-444E-B6DA-BAC06A73F471}" type="pres">
      <dgm:prSet presAssocID="{50018749-BBFC-47A1-A38F-7B0C387F6A0D}" presName="chevron3" presStyleLbl="alignNode1" presStyleIdx="2" presStyleCnt="14"/>
      <dgm:spPr/>
    </dgm:pt>
    <dgm:pt modelId="{56D76825-D514-4E2F-A01D-01D3FDD3742A}" type="pres">
      <dgm:prSet presAssocID="{50018749-BBFC-47A1-A38F-7B0C387F6A0D}" presName="chevron4" presStyleLbl="alignNode1" presStyleIdx="3" presStyleCnt="14"/>
      <dgm:spPr/>
    </dgm:pt>
    <dgm:pt modelId="{151565E6-A278-417B-B04E-EB0E780BF7A5}" type="pres">
      <dgm:prSet presAssocID="{50018749-BBFC-47A1-A38F-7B0C387F6A0D}" presName="chevron5" presStyleLbl="alignNode1" presStyleIdx="4" presStyleCnt="14"/>
      <dgm:spPr/>
    </dgm:pt>
    <dgm:pt modelId="{82EEBF1B-2365-4AC1-BD10-967DDEB24789}" type="pres">
      <dgm:prSet presAssocID="{50018749-BBFC-47A1-A38F-7B0C387F6A0D}" presName="chevron6" presStyleLbl="alignNode1" presStyleIdx="5" presStyleCnt="14"/>
      <dgm:spPr/>
    </dgm:pt>
    <dgm:pt modelId="{EE82680D-A203-4D0A-9DB9-ED7090968513}" type="pres">
      <dgm:prSet presAssocID="{50018749-BBFC-47A1-A38F-7B0C387F6A0D}" presName="chevron7" presStyleLbl="alignNode1" presStyleIdx="6" presStyleCnt="14"/>
      <dgm:spPr/>
    </dgm:pt>
    <dgm:pt modelId="{82E2F239-44D6-4B84-926C-F671C299142F}" type="pres">
      <dgm:prSet presAssocID="{50018749-BBFC-47A1-A38F-7B0C387F6A0D}" presName="childtext" presStyleLbl="solidFgAcc1" presStyleIdx="0" presStyleCnt="2">
        <dgm:presLayoutVars>
          <dgm:chMax/>
          <dgm:chPref val="0"/>
          <dgm:bulletEnabled val="1"/>
        </dgm:presLayoutVars>
      </dgm:prSet>
      <dgm:spPr/>
      <dgm:t>
        <a:bodyPr/>
        <a:lstStyle/>
        <a:p>
          <a:pPr rtl="1"/>
          <a:endParaRPr lang="ar-SA"/>
        </a:p>
      </dgm:t>
    </dgm:pt>
    <dgm:pt modelId="{D8223BA7-9A1F-465C-BFD7-BDEF68850A38}" type="pres">
      <dgm:prSet presAssocID="{2A674F71-2F3F-47AB-A2EC-39E1E8E32493}" presName="sibTrans" presStyleCnt="0"/>
      <dgm:spPr/>
    </dgm:pt>
    <dgm:pt modelId="{EEEE2313-E98D-438E-9E8B-64A6F205068C}" type="pres">
      <dgm:prSet presAssocID="{C70E4358-AA84-4421-A77A-ACA0D18CBB10}" presName="parenttextcomposite" presStyleCnt="0"/>
      <dgm:spPr/>
    </dgm:pt>
    <dgm:pt modelId="{DAD3F08F-4E48-48E2-9B42-C018DA9ABDA6}" type="pres">
      <dgm:prSet presAssocID="{C70E4358-AA84-4421-A77A-ACA0D18CBB10}" presName="parenttext" presStyleLbl="revTx" presStyleIdx="1" presStyleCnt="2">
        <dgm:presLayoutVars>
          <dgm:chMax/>
          <dgm:chPref val="2"/>
          <dgm:bulletEnabled val="1"/>
        </dgm:presLayoutVars>
      </dgm:prSet>
      <dgm:spPr/>
      <dgm:t>
        <a:bodyPr/>
        <a:lstStyle/>
        <a:p>
          <a:pPr rtl="1"/>
          <a:endParaRPr lang="ar-SA"/>
        </a:p>
      </dgm:t>
    </dgm:pt>
    <dgm:pt modelId="{3EAB5604-AC45-46F6-9D17-E449D3EEAEC6}" type="pres">
      <dgm:prSet presAssocID="{C70E4358-AA84-4421-A77A-ACA0D18CBB10}" presName="composite" presStyleCnt="0"/>
      <dgm:spPr/>
    </dgm:pt>
    <dgm:pt modelId="{7D4E69F0-6423-449F-9D9D-6DD700F3A31F}" type="pres">
      <dgm:prSet presAssocID="{C70E4358-AA84-4421-A77A-ACA0D18CBB10}" presName="chevron1" presStyleLbl="alignNode1" presStyleIdx="7" presStyleCnt="14"/>
      <dgm:spPr/>
    </dgm:pt>
    <dgm:pt modelId="{B79EA8D7-5E03-4E1A-8327-6CB6428C4865}" type="pres">
      <dgm:prSet presAssocID="{C70E4358-AA84-4421-A77A-ACA0D18CBB10}" presName="chevron2" presStyleLbl="alignNode1" presStyleIdx="8" presStyleCnt="14"/>
      <dgm:spPr/>
    </dgm:pt>
    <dgm:pt modelId="{79183EB2-B36B-44FF-A498-33EF05A1A4DC}" type="pres">
      <dgm:prSet presAssocID="{C70E4358-AA84-4421-A77A-ACA0D18CBB10}" presName="chevron3" presStyleLbl="alignNode1" presStyleIdx="9" presStyleCnt="14"/>
      <dgm:spPr/>
    </dgm:pt>
    <dgm:pt modelId="{6F6A88CB-2799-4721-8157-67805551E2F4}" type="pres">
      <dgm:prSet presAssocID="{C70E4358-AA84-4421-A77A-ACA0D18CBB10}" presName="chevron4" presStyleLbl="alignNode1" presStyleIdx="10" presStyleCnt="14"/>
      <dgm:spPr/>
    </dgm:pt>
    <dgm:pt modelId="{EDE08BCB-48DA-40F1-A744-2D7BA8525F3D}" type="pres">
      <dgm:prSet presAssocID="{C70E4358-AA84-4421-A77A-ACA0D18CBB10}" presName="chevron5" presStyleLbl="alignNode1" presStyleIdx="11" presStyleCnt="14"/>
      <dgm:spPr/>
    </dgm:pt>
    <dgm:pt modelId="{99B7A4BE-1353-453B-B881-F0E85B2E533B}" type="pres">
      <dgm:prSet presAssocID="{C70E4358-AA84-4421-A77A-ACA0D18CBB10}" presName="chevron6" presStyleLbl="alignNode1" presStyleIdx="12" presStyleCnt="14"/>
      <dgm:spPr/>
    </dgm:pt>
    <dgm:pt modelId="{BFBB4163-BD33-48F9-804E-D4E1BA6A45FC}" type="pres">
      <dgm:prSet presAssocID="{C70E4358-AA84-4421-A77A-ACA0D18CBB10}" presName="chevron7" presStyleLbl="alignNode1" presStyleIdx="13" presStyleCnt="14"/>
      <dgm:spPr/>
    </dgm:pt>
    <dgm:pt modelId="{F07B4D5A-640E-4761-BA50-AF1225572571}" type="pres">
      <dgm:prSet presAssocID="{C70E4358-AA84-4421-A77A-ACA0D18CBB10}" presName="childtext" presStyleLbl="solidFgAcc1" presStyleIdx="1" presStyleCnt="2">
        <dgm:presLayoutVars>
          <dgm:chMax/>
          <dgm:chPref val="0"/>
          <dgm:bulletEnabled val="1"/>
        </dgm:presLayoutVars>
      </dgm:prSet>
      <dgm:spPr/>
      <dgm:t>
        <a:bodyPr/>
        <a:lstStyle/>
        <a:p>
          <a:pPr rtl="1"/>
          <a:endParaRPr lang="ar-SA"/>
        </a:p>
      </dgm:t>
    </dgm:pt>
  </dgm:ptLst>
  <dgm:cxnLst>
    <dgm:cxn modelId="{AEA9C33C-90D3-E843-A699-ADEF2F52156F}" type="presOf" srcId="{50018749-BBFC-47A1-A38F-7B0C387F6A0D}" destId="{FA473C0E-9936-41A7-9708-6C285AB78C85}" srcOrd="0" destOrd="0" presId="urn:microsoft.com/office/officeart/2008/layout/VerticalAccentList"/>
    <dgm:cxn modelId="{4667D945-19C6-4465-847E-3CA39595F24A}" srcId="{C70E4358-AA84-4421-A77A-ACA0D18CBB10}" destId="{4DBA352B-0E8F-4AC1-87B2-D1FC6706A623}" srcOrd="0" destOrd="0" parTransId="{106C7712-D324-4E8D-B29D-776B300EC468}" sibTransId="{19E1731E-7B9D-4170-9DA4-F6ED5B11F42A}"/>
    <dgm:cxn modelId="{3972ED39-51CF-5542-8CDA-D5AE8E7F190C}" type="presOf" srcId="{C70E4358-AA84-4421-A77A-ACA0D18CBB10}" destId="{DAD3F08F-4E48-48E2-9B42-C018DA9ABDA6}" srcOrd="0" destOrd="0" presId="urn:microsoft.com/office/officeart/2008/layout/VerticalAccentList"/>
    <dgm:cxn modelId="{469F2BCA-AE7C-9C40-8A12-53B1934476AF}" type="presOf" srcId="{45CAA180-7FD0-451D-BE24-011140A3B3AD}" destId="{83AA8312-61F1-4373-B924-F65FEA018A36}" srcOrd="0" destOrd="0" presId="urn:microsoft.com/office/officeart/2008/layout/VerticalAccentList"/>
    <dgm:cxn modelId="{0E392462-F551-4104-ADCD-E26A5FF04C30}" srcId="{50018749-BBFC-47A1-A38F-7B0C387F6A0D}" destId="{33A2A34D-F373-49F8-A96B-343051042ED3}" srcOrd="0" destOrd="0" parTransId="{A30453F7-D603-407C-B95A-7694D78CBF78}" sibTransId="{D2247003-2509-49E6-B3DF-AADFAC5BA91A}"/>
    <dgm:cxn modelId="{32C95B99-2DC6-4192-BCFF-8B83DD6E6162}" srcId="{45CAA180-7FD0-451D-BE24-011140A3B3AD}" destId="{50018749-BBFC-47A1-A38F-7B0C387F6A0D}" srcOrd="0" destOrd="0" parTransId="{10940FC0-843D-4020-8F5C-CE7953D6602E}" sibTransId="{2A674F71-2F3F-47AB-A2EC-39E1E8E32493}"/>
    <dgm:cxn modelId="{AF3ECA51-50CB-1143-B0C9-54D9359C36E9}" type="presOf" srcId="{33A2A34D-F373-49F8-A96B-343051042ED3}" destId="{82E2F239-44D6-4B84-926C-F671C299142F}" srcOrd="0" destOrd="0" presId="urn:microsoft.com/office/officeart/2008/layout/VerticalAccentList"/>
    <dgm:cxn modelId="{F8AF3F9E-AD74-454F-A6D3-4D41EB2B0C5B}" srcId="{45CAA180-7FD0-451D-BE24-011140A3B3AD}" destId="{C70E4358-AA84-4421-A77A-ACA0D18CBB10}" srcOrd="1" destOrd="0" parTransId="{15345399-7D09-4424-9EAA-2339D6DBC93B}" sibTransId="{6B50DF8E-9EEC-47E2-8AE1-FEED7E9423DC}"/>
    <dgm:cxn modelId="{28779878-DBED-1C48-85F2-535A0B7A3D6F}" type="presOf" srcId="{4DBA352B-0E8F-4AC1-87B2-D1FC6706A623}" destId="{F07B4D5A-640E-4761-BA50-AF1225572571}" srcOrd="0" destOrd="0" presId="urn:microsoft.com/office/officeart/2008/layout/VerticalAccentList"/>
    <dgm:cxn modelId="{8555A5C6-A1D7-AB4B-976C-BADE12B0B36A}" type="presParOf" srcId="{83AA8312-61F1-4373-B924-F65FEA018A36}" destId="{559C4DD2-1ED7-4D24-901A-6D1B46E88193}" srcOrd="0" destOrd="0" presId="urn:microsoft.com/office/officeart/2008/layout/VerticalAccentList"/>
    <dgm:cxn modelId="{37C4A36E-2812-BD4B-A4AD-5227624E985F}" type="presParOf" srcId="{559C4DD2-1ED7-4D24-901A-6D1B46E88193}" destId="{FA473C0E-9936-41A7-9708-6C285AB78C85}" srcOrd="0" destOrd="0" presId="urn:microsoft.com/office/officeart/2008/layout/VerticalAccentList"/>
    <dgm:cxn modelId="{FA6D0B56-B8F3-3244-B2BE-B17060C9A6E9}" type="presParOf" srcId="{83AA8312-61F1-4373-B924-F65FEA018A36}" destId="{C81C74AA-F289-42D2-BC02-D59BDC68981C}" srcOrd="1" destOrd="0" presId="urn:microsoft.com/office/officeart/2008/layout/VerticalAccentList"/>
    <dgm:cxn modelId="{C6F65C70-1C63-5041-B326-457CEFC01DB4}" type="presParOf" srcId="{C81C74AA-F289-42D2-BC02-D59BDC68981C}" destId="{D3D4C195-43ED-4D9A-8BCD-177CDD8EBA63}" srcOrd="0" destOrd="0" presId="urn:microsoft.com/office/officeart/2008/layout/VerticalAccentList"/>
    <dgm:cxn modelId="{94ACB9D2-328A-D84D-9990-BCBF2D49D6E5}" type="presParOf" srcId="{C81C74AA-F289-42D2-BC02-D59BDC68981C}" destId="{ECAA1CAB-5861-4BC2-B781-A14510EAEDC6}" srcOrd="1" destOrd="0" presId="urn:microsoft.com/office/officeart/2008/layout/VerticalAccentList"/>
    <dgm:cxn modelId="{FC0A95C4-001B-B345-8415-64B9F5728B3D}" type="presParOf" srcId="{C81C74AA-F289-42D2-BC02-D59BDC68981C}" destId="{AE8FA971-66B5-444E-B6DA-BAC06A73F471}" srcOrd="2" destOrd="0" presId="urn:microsoft.com/office/officeart/2008/layout/VerticalAccentList"/>
    <dgm:cxn modelId="{CFA8A249-C102-9648-A516-A3D615B8BF1A}" type="presParOf" srcId="{C81C74AA-F289-42D2-BC02-D59BDC68981C}" destId="{56D76825-D514-4E2F-A01D-01D3FDD3742A}" srcOrd="3" destOrd="0" presId="urn:microsoft.com/office/officeart/2008/layout/VerticalAccentList"/>
    <dgm:cxn modelId="{038F660B-9A83-F34B-B22B-67777DBADC9A}" type="presParOf" srcId="{C81C74AA-F289-42D2-BC02-D59BDC68981C}" destId="{151565E6-A278-417B-B04E-EB0E780BF7A5}" srcOrd="4" destOrd="0" presId="urn:microsoft.com/office/officeart/2008/layout/VerticalAccentList"/>
    <dgm:cxn modelId="{C2F3F14A-ACCF-1F44-BA30-6FFDB5FAD699}" type="presParOf" srcId="{C81C74AA-F289-42D2-BC02-D59BDC68981C}" destId="{82EEBF1B-2365-4AC1-BD10-967DDEB24789}" srcOrd="5" destOrd="0" presId="urn:microsoft.com/office/officeart/2008/layout/VerticalAccentList"/>
    <dgm:cxn modelId="{04FD12B9-A201-CA4E-9335-20318D2A4269}" type="presParOf" srcId="{C81C74AA-F289-42D2-BC02-D59BDC68981C}" destId="{EE82680D-A203-4D0A-9DB9-ED7090968513}" srcOrd="6" destOrd="0" presId="urn:microsoft.com/office/officeart/2008/layout/VerticalAccentList"/>
    <dgm:cxn modelId="{4B7C5725-DCC7-A645-A182-FA5790DB013E}" type="presParOf" srcId="{C81C74AA-F289-42D2-BC02-D59BDC68981C}" destId="{82E2F239-44D6-4B84-926C-F671C299142F}" srcOrd="7" destOrd="0" presId="urn:microsoft.com/office/officeart/2008/layout/VerticalAccentList"/>
    <dgm:cxn modelId="{3FADDEF5-67CB-E247-BEB1-8A21A861CDD2}" type="presParOf" srcId="{83AA8312-61F1-4373-B924-F65FEA018A36}" destId="{D8223BA7-9A1F-465C-BFD7-BDEF68850A38}" srcOrd="2" destOrd="0" presId="urn:microsoft.com/office/officeart/2008/layout/VerticalAccentList"/>
    <dgm:cxn modelId="{BFF2D8B8-D5D0-F24B-9D2A-BF249682D959}" type="presParOf" srcId="{83AA8312-61F1-4373-B924-F65FEA018A36}" destId="{EEEE2313-E98D-438E-9E8B-64A6F205068C}" srcOrd="3" destOrd="0" presId="urn:microsoft.com/office/officeart/2008/layout/VerticalAccentList"/>
    <dgm:cxn modelId="{BBEA3601-A4BE-0640-80A9-34C9FEF46F33}" type="presParOf" srcId="{EEEE2313-E98D-438E-9E8B-64A6F205068C}" destId="{DAD3F08F-4E48-48E2-9B42-C018DA9ABDA6}" srcOrd="0" destOrd="0" presId="urn:microsoft.com/office/officeart/2008/layout/VerticalAccentList"/>
    <dgm:cxn modelId="{2C1226E9-887E-D84B-89B5-96F86C4334AA}" type="presParOf" srcId="{83AA8312-61F1-4373-B924-F65FEA018A36}" destId="{3EAB5604-AC45-46F6-9D17-E449D3EEAEC6}" srcOrd="4" destOrd="0" presId="urn:microsoft.com/office/officeart/2008/layout/VerticalAccentList"/>
    <dgm:cxn modelId="{B531184D-7B44-7143-B96A-7861C6B4028C}" type="presParOf" srcId="{3EAB5604-AC45-46F6-9D17-E449D3EEAEC6}" destId="{7D4E69F0-6423-449F-9D9D-6DD700F3A31F}" srcOrd="0" destOrd="0" presId="urn:microsoft.com/office/officeart/2008/layout/VerticalAccentList"/>
    <dgm:cxn modelId="{B8177787-46C8-3C43-B0FF-134F11E92D94}" type="presParOf" srcId="{3EAB5604-AC45-46F6-9D17-E449D3EEAEC6}" destId="{B79EA8D7-5E03-4E1A-8327-6CB6428C4865}" srcOrd="1" destOrd="0" presId="urn:microsoft.com/office/officeart/2008/layout/VerticalAccentList"/>
    <dgm:cxn modelId="{AA71A6DA-FE82-F347-9D89-26F13008CE6A}" type="presParOf" srcId="{3EAB5604-AC45-46F6-9D17-E449D3EEAEC6}" destId="{79183EB2-B36B-44FF-A498-33EF05A1A4DC}" srcOrd="2" destOrd="0" presId="urn:microsoft.com/office/officeart/2008/layout/VerticalAccentList"/>
    <dgm:cxn modelId="{74A11E30-51E6-BB43-ADDA-E18E501CCE2E}" type="presParOf" srcId="{3EAB5604-AC45-46F6-9D17-E449D3EEAEC6}" destId="{6F6A88CB-2799-4721-8157-67805551E2F4}" srcOrd="3" destOrd="0" presId="urn:microsoft.com/office/officeart/2008/layout/VerticalAccentList"/>
    <dgm:cxn modelId="{F90F7702-FB75-584D-8621-F26B57320627}" type="presParOf" srcId="{3EAB5604-AC45-46F6-9D17-E449D3EEAEC6}" destId="{EDE08BCB-48DA-40F1-A744-2D7BA8525F3D}" srcOrd="4" destOrd="0" presId="urn:microsoft.com/office/officeart/2008/layout/VerticalAccentList"/>
    <dgm:cxn modelId="{0E755E65-C069-5245-9C26-A1EC13C02B4F}" type="presParOf" srcId="{3EAB5604-AC45-46F6-9D17-E449D3EEAEC6}" destId="{99B7A4BE-1353-453B-B881-F0E85B2E533B}" srcOrd="5" destOrd="0" presId="urn:microsoft.com/office/officeart/2008/layout/VerticalAccentList"/>
    <dgm:cxn modelId="{1B56B291-A53F-D443-9450-869468D3F29E}" type="presParOf" srcId="{3EAB5604-AC45-46F6-9D17-E449D3EEAEC6}" destId="{BFBB4163-BD33-48F9-804E-D4E1BA6A45FC}" srcOrd="6" destOrd="0" presId="urn:microsoft.com/office/officeart/2008/layout/VerticalAccentList"/>
    <dgm:cxn modelId="{9D12319A-E75B-E349-ADD6-E5655FCC1A99}" type="presParOf" srcId="{3EAB5604-AC45-46F6-9D17-E449D3EEAEC6}" destId="{F07B4D5A-640E-4761-BA50-AF1225572571}" srcOrd="7" destOrd="0" presId="urn:microsoft.com/office/officeart/2008/layout/VerticalAccent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4D1086-2563-4B85-911D-D89E32953B13}" type="doc">
      <dgm:prSet loTypeId="urn:microsoft.com/office/officeart/2005/8/layout/vList6" loCatId="process" qsTypeId="urn:microsoft.com/office/officeart/2005/8/quickstyle/simple1" qsCatId="simple" csTypeId="urn:microsoft.com/office/officeart/2005/8/colors/accent0_2" csCatId="mainScheme" phldr="1"/>
      <dgm:spPr/>
      <dgm:t>
        <a:bodyPr/>
        <a:lstStyle/>
        <a:p>
          <a:pPr rtl="1"/>
          <a:endParaRPr lang="x-none"/>
        </a:p>
      </dgm:t>
    </dgm:pt>
    <dgm:pt modelId="{AFD42BBD-246F-44DD-BA3A-55B284117B68}">
      <dgm:prSet phldrT="[نص]" custT="1"/>
      <dgm:spPr/>
      <dgm:t>
        <a:bodyPr/>
        <a:lstStyle/>
        <a:p>
          <a:pPr rtl="1"/>
          <a:r>
            <a:rPr lang="x-none" sz="3200" b="1" dirty="0">
              <a:solidFill>
                <a:srgbClr val="C00000"/>
              </a:solidFill>
            </a:rPr>
            <a:t>ما لحق الدائن من خسارة</a:t>
          </a:r>
        </a:p>
      </dgm:t>
    </dgm:pt>
    <dgm:pt modelId="{1BE5ACB9-7842-4574-875D-16BBEC7D8D1F}" type="parTrans" cxnId="{9F24DD77-68C9-4DB2-99C8-C97487E4C518}">
      <dgm:prSet/>
      <dgm:spPr/>
      <dgm:t>
        <a:bodyPr/>
        <a:lstStyle/>
        <a:p>
          <a:pPr rtl="1"/>
          <a:endParaRPr lang="x-none"/>
        </a:p>
      </dgm:t>
    </dgm:pt>
    <dgm:pt modelId="{D596B56B-A69E-40FE-99CE-8D94F7E4849C}" type="sibTrans" cxnId="{9F24DD77-68C9-4DB2-99C8-C97487E4C518}">
      <dgm:prSet/>
      <dgm:spPr/>
      <dgm:t>
        <a:bodyPr/>
        <a:lstStyle/>
        <a:p>
          <a:pPr rtl="1"/>
          <a:endParaRPr lang="x-none"/>
        </a:p>
      </dgm:t>
    </dgm:pt>
    <dgm:pt modelId="{451689E9-11EE-4494-9869-2C56985427D1}">
      <dgm:prSet phldrT="[نص]"/>
      <dgm:spPr/>
      <dgm:t>
        <a:bodyPr/>
        <a:lstStyle/>
        <a:p>
          <a:pPr rtl="1"/>
          <a:r>
            <a:rPr lang="x-none" b="1" dirty="0">
              <a:solidFill>
                <a:srgbClr val="0070C0"/>
              </a:solidFill>
            </a:rPr>
            <a:t>ماثلة في الفرق بين ثمن البضاعة المتفق عليه و ثمن شرائها من مكان آخر.</a:t>
          </a:r>
        </a:p>
      </dgm:t>
    </dgm:pt>
    <dgm:pt modelId="{DA6860B3-7AF8-44C1-BB86-38F286627195}" type="parTrans" cxnId="{BE447035-AA0D-4DF9-8F7E-560CA97061C3}">
      <dgm:prSet/>
      <dgm:spPr/>
      <dgm:t>
        <a:bodyPr/>
        <a:lstStyle/>
        <a:p>
          <a:pPr rtl="1"/>
          <a:endParaRPr lang="x-none"/>
        </a:p>
      </dgm:t>
    </dgm:pt>
    <dgm:pt modelId="{A68800E1-2FEC-481D-9F65-FB617EA04C22}" type="sibTrans" cxnId="{BE447035-AA0D-4DF9-8F7E-560CA97061C3}">
      <dgm:prSet/>
      <dgm:spPr/>
      <dgm:t>
        <a:bodyPr/>
        <a:lstStyle/>
        <a:p>
          <a:pPr rtl="1"/>
          <a:endParaRPr lang="x-none"/>
        </a:p>
      </dgm:t>
    </dgm:pt>
    <dgm:pt modelId="{9E7239EF-FBF9-4A2D-83B3-1E7EED145C23}">
      <dgm:prSet phldrT="[نص]"/>
      <dgm:spPr/>
      <dgm:t>
        <a:bodyPr/>
        <a:lstStyle/>
        <a:p>
          <a:pPr rtl="1"/>
          <a:r>
            <a:rPr lang="x-none" b="1" dirty="0">
              <a:solidFill>
                <a:srgbClr val="C00000"/>
              </a:solidFill>
            </a:rPr>
            <a:t>ما فات الدائن من كسب </a:t>
          </a:r>
        </a:p>
      </dgm:t>
    </dgm:pt>
    <dgm:pt modelId="{8570070C-DC8F-42BE-97E0-FBF58F83878F}" type="parTrans" cxnId="{84C903C9-4255-4035-AEB9-5942F6E8602E}">
      <dgm:prSet/>
      <dgm:spPr/>
      <dgm:t>
        <a:bodyPr/>
        <a:lstStyle/>
        <a:p>
          <a:pPr rtl="1"/>
          <a:endParaRPr lang="x-none"/>
        </a:p>
      </dgm:t>
    </dgm:pt>
    <dgm:pt modelId="{4BF89E83-FB12-4D6B-A6A7-7036DEFE9B46}" type="sibTrans" cxnId="{84C903C9-4255-4035-AEB9-5942F6E8602E}">
      <dgm:prSet/>
      <dgm:spPr/>
      <dgm:t>
        <a:bodyPr/>
        <a:lstStyle/>
        <a:p>
          <a:pPr rtl="1"/>
          <a:endParaRPr lang="x-none"/>
        </a:p>
      </dgm:t>
    </dgm:pt>
    <dgm:pt modelId="{4CD3D032-2025-4F90-962F-C1AC33E59CC4}">
      <dgm:prSet phldrT="[نص]"/>
      <dgm:spPr/>
      <dgm:t>
        <a:bodyPr/>
        <a:lstStyle/>
        <a:p>
          <a:pPr rtl="1"/>
          <a:r>
            <a:rPr lang="x-none" b="1" dirty="0">
              <a:solidFill>
                <a:srgbClr val="0070C0"/>
              </a:solidFill>
            </a:rPr>
            <a:t>ويتمثل فيما كان يحققه من ربح من صفقات ضاعت عليه في سعيه لشراء البضاعة من مكان آخر .</a:t>
          </a:r>
        </a:p>
      </dgm:t>
    </dgm:pt>
    <dgm:pt modelId="{D4C3067A-548F-4067-AEA4-CA8B036248BF}" type="parTrans" cxnId="{59D56616-2A61-4FED-9A5C-787C9F99CB6B}">
      <dgm:prSet/>
      <dgm:spPr/>
      <dgm:t>
        <a:bodyPr/>
        <a:lstStyle/>
        <a:p>
          <a:pPr rtl="1"/>
          <a:endParaRPr lang="x-none"/>
        </a:p>
      </dgm:t>
    </dgm:pt>
    <dgm:pt modelId="{1AACB17C-A807-478A-8FB6-A098CBBEE491}" type="sibTrans" cxnId="{59D56616-2A61-4FED-9A5C-787C9F99CB6B}">
      <dgm:prSet/>
      <dgm:spPr/>
      <dgm:t>
        <a:bodyPr/>
        <a:lstStyle/>
        <a:p>
          <a:pPr rtl="1"/>
          <a:endParaRPr lang="x-none"/>
        </a:p>
      </dgm:t>
    </dgm:pt>
    <dgm:pt modelId="{D90F2BFC-2960-470F-9E24-43964EEA97D5}" type="pres">
      <dgm:prSet presAssocID="{074D1086-2563-4B85-911D-D89E32953B13}" presName="Name0" presStyleCnt="0">
        <dgm:presLayoutVars>
          <dgm:dir val="rev"/>
          <dgm:animLvl val="lvl"/>
          <dgm:resizeHandles/>
        </dgm:presLayoutVars>
      </dgm:prSet>
      <dgm:spPr/>
      <dgm:t>
        <a:bodyPr/>
        <a:lstStyle/>
        <a:p>
          <a:pPr rtl="1"/>
          <a:endParaRPr lang="ar-SA"/>
        </a:p>
      </dgm:t>
    </dgm:pt>
    <dgm:pt modelId="{CAEDAFB1-661F-458C-A637-8DE95D4B57B8}" type="pres">
      <dgm:prSet presAssocID="{AFD42BBD-246F-44DD-BA3A-55B284117B68}" presName="linNode" presStyleCnt="0"/>
      <dgm:spPr/>
    </dgm:pt>
    <dgm:pt modelId="{4DB8D28B-4DA6-4BC5-B377-C343090DDB78}" type="pres">
      <dgm:prSet presAssocID="{AFD42BBD-246F-44DD-BA3A-55B284117B68}" presName="parentShp" presStyleLbl="node1" presStyleIdx="0" presStyleCnt="2" custScaleX="107099" custLinFactNeighborX="63" custLinFactNeighborY="-26">
        <dgm:presLayoutVars>
          <dgm:bulletEnabled val="1"/>
        </dgm:presLayoutVars>
      </dgm:prSet>
      <dgm:spPr/>
      <dgm:t>
        <a:bodyPr/>
        <a:lstStyle/>
        <a:p>
          <a:pPr rtl="1"/>
          <a:endParaRPr lang="ar-SA"/>
        </a:p>
      </dgm:t>
    </dgm:pt>
    <dgm:pt modelId="{F8D20D1A-6429-4719-95E0-5C0CFF79CDDB}" type="pres">
      <dgm:prSet presAssocID="{AFD42BBD-246F-44DD-BA3A-55B284117B68}" presName="childShp" presStyleLbl="bgAccFollowNode1" presStyleIdx="0" presStyleCnt="2">
        <dgm:presLayoutVars>
          <dgm:bulletEnabled val="1"/>
        </dgm:presLayoutVars>
      </dgm:prSet>
      <dgm:spPr/>
      <dgm:t>
        <a:bodyPr/>
        <a:lstStyle/>
        <a:p>
          <a:pPr rtl="1"/>
          <a:endParaRPr lang="ar-SA"/>
        </a:p>
      </dgm:t>
    </dgm:pt>
    <dgm:pt modelId="{57AD4C6F-5B46-4D30-AD33-1D67E1C66EC9}" type="pres">
      <dgm:prSet presAssocID="{D596B56B-A69E-40FE-99CE-8D94F7E4849C}" presName="spacing" presStyleCnt="0"/>
      <dgm:spPr/>
    </dgm:pt>
    <dgm:pt modelId="{F4C9B52A-5365-43D7-92B9-4CD6082619BD}" type="pres">
      <dgm:prSet presAssocID="{9E7239EF-FBF9-4A2D-83B3-1E7EED145C23}" presName="linNode" presStyleCnt="0"/>
      <dgm:spPr/>
    </dgm:pt>
    <dgm:pt modelId="{B32E6A53-F03B-4D78-A287-FCC9EDAAA787}" type="pres">
      <dgm:prSet presAssocID="{9E7239EF-FBF9-4A2D-83B3-1E7EED145C23}" presName="parentShp" presStyleLbl="node1" presStyleIdx="1" presStyleCnt="2" custScaleX="107714">
        <dgm:presLayoutVars>
          <dgm:bulletEnabled val="1"/>
        </dgm:presLayoutVars>
      </dgm:prSet>
      <dgm:spPr/>
      <dgm:t>
        <a:bodyPr/>
        <a:lstStyle/>
        <a:p>
          <a:pPr rtl="1"/>
          <a:endParaRPr lang="ar-SA"/>
        </a:p>
      </dgm:t>
    </dgm:pt>
    <dgm:pt modelId="{FFEB608C-75C7-4803-9D52-DB7A11540528}" type="pres">
      <dgm:prSet presAssocID="{9E7239EF-FBF9-4A2D-83B3-1E7EED145C23}" presName="childShp" presStyleLbl="bgAccFollowNode1" presStyleIdx="1" presStyleCnt="2">
        <dgm:presLayoutVars>
          <dgm:bulletEnabled val="1"/>
        </dgm:presLayoutVars>
      </dgm:prSet>
      <dgm:spPr/>
      <dgm:t>
        <a:bodyPr/>
        <a:lstStyle/>
        <a:p>
          <a:pPr rtl="1"/>
          <a:endParaRPr lang="ar-SA"/>
        </a:p>
      </dgm:t>
    </dgm:pt>
  </dgm:ptLst>
  <dgm:cxnLst>
    <dgm:cxn modelId="{59D56616-2A61-4FED-9A5C-787C9F99CB6B}" srcId="{9E7239EF-FBF9-4A2D-83B3-1E7EED145C23}" destId="{4CD3D032-2025-4F90-962F-C1AC33E59CC4}" srcOrd="0" destOrd="0" parTransId="{D4C3067A-548F-4067-AEA4-CA8B036248BF}" sibTransId="{1AACB17C-A807-478A-8FB6-A098CBBEE491}"/>
    <dgm:cxn modelId="{DFC29C46-27CA-1F46-ACA4-46BD59614C1B}" type="presOf" srcId="{9E7239EF-FBF9-4A2D-83B3-1E7EED145C23}" destId="{B32E6A53-F03B-4D78-A287-FCC9EDAAA787}" srcOrd="0" destOrd="0" presId="urn:microsoft.com/office/officeart/2005/8/layout/vList6"/>
    <dgm:cxn modelId="{C4861F55-799D-014B-B233-F9228C3A7BB0}" type="presOf" srcId="{074D1086-2563-4B85-911D-D89E32953B13}" destId="{D90F2BFC-2960-470F-9E24-43964EEA97D5}" srcOrd="0" destOrd="0" presId="urn:microsoft.com/office/officeart/2005/8/layout/vList6"/>
    <dgm:cxn modelId="{DE9AB3FF-BA97-0745-A640-3D72774D731D}" type="presOf" srcId="{4CD3D032-2025-4F90-962F-C1AC33E59CC4}" destId="{FFEB608C-75C7-4803-9D52-DB7A11540528}" srcOrd="0" destOrd="0" presId="urn:microsoft.com/office/officeart/2005/8/layout/vList6"/>
    <dgm:cxn modelId="{BE447035-AA0D-4DF9-8F7E-560CA97061C3}" srcId="{AFD42BBD-246F-44DD-BA3A-55B284117B68}" destId="{451689E9-11EE-4494-9869-2C56985427D1}" srcOrd="0" destOrd="0" parTransId="{DA6860B3-7AF8-44C1-BB86-38F286627195}" sibTransId="{A68800E1-2FEC-481D-9F65-FB617EA04C22}"/>
    <dgm:cxn modelId="{D27D10BA-6795-C244-8688-1EE3AF0071B3}" type="presOf" srcId="{451689E9-11EE-4494-9869-2C56985427D1}" destId="{F8D20D1A-6429-4719-95E0-5C0CFF79CDDB}" srcOrd="0" destOrd="0" presId="urn:microsoft.com/office/officeart/2005/8/layout/vList6"/>
    <dgm:cxn modelId="{097AD3E2-CCAF-9C44-9B22-DA2A6EF2107D}" type="presOf" srcId="{AFD42BBD-246F-44DD-BA3A-55B284117B68}" destId="{4DB8D28B-4DA6-4BC5-B377-C343090DDB78}" srcOrd="0" destOrd="0" presId="urn:microsoft.com/office/officeart/2005/8/layout/vList6"/>
    <dgm:cxn modelId="{9F24DD77-68C9-4DB2-99C8-C97487E4C518}" srcId="{074D1086-2563-4B85-911D-D89E32953B13}" destId="{AFD42BBD-246F-44DD-BA3A-55B284117B68}" srcOrd="0" destOrd="0" parTransId="{1BE5ACB9-7842-4574-875D-16BBEC7D8D1F}" sibTransId="{D596B56B-A69E-40FE-99CE-8D94F7E4849C}"/>
    <dgm:cxn modelId="{84C903C9-4255-4035-AEB9-5942F6E8602E}" srcId="{074D1086-2563-4B85-911D-D89E32953B13}" destId="{9E7239EF-FBF9-4A2D-83B3-1E7EED145C23}" srcOrd="1" destOrd="0" parTransId="{8570070C-DC8F-42BE-97E0-FBF58F83878F}" sibTransId="{4BF89E83-FB12-4D6B-A6A7-7036DEFE9B46}"/>
    <dgm:cxn modelId="{EDAC3071-4285-AC4D-A8C0-2FBA910B7FFF}" type="presParOf" srcId="{D90F2BFC-2960-470F-9E24-43964EEA97D5}" destId="{CAEDAFB1-661F-458C-A637-8DE95D4B57B8}" srcOrd="0" destOrd="0" presId="urn:microsoft.com/office/officeart/2005/8/layout/vList6"/>
    <dgm:cxn modelId="{CC1309E7-DE70-2642-9AFA-9BB7FF0E1240}" type="presParOf" srcId="{CAEDAFB1-661F-458C-A637-8DE95D4B57B8}" destId="{4DB8D28B-4DA6-4BC5-B377-C343090DDB78}" srcOrd="0" destOrd="0" presId="urn:microsoft.com/office/officeart/2005/8/layout/vList6"/>
    <dgm:cxn modelId="{7B4D5AF2-8A0A-1647-AE87-4B94C1EAD752}" type="presParOf" srcId="{CAEDAFB1-661F-458C-A637-8DE95D4B57B8}" destId="{F8D20D1A-6429-4719-95E0-5C0CFF79CDDB}" srcOrd="1" destOrd="0" presId="urn:microsoft.com/office/officeart/2005/8/layout/vList6"/>
    <dgm:cxn modelId="{56F04C56-53E7-FB4D-A7B9-5B97FA138499}" type="presParOf" srcId="{D90F2BFC-2960-470F-9E24-43964EEA97D5}" destId="{57AD4C6F-5B46-4D30-AD33-1D67E1C66EC9}" srcOrd="1" destOrd="0" presId="urn:microsoft.com/office/officeart/2005/8/layout/vList6"/>
    <dgm:cxn modelId="{BF2D08BC-7F76-2D43-8FC6-5BBDC7828349}" type="presParOf" srcId="{D90F2BFC-2960-470F-9E24-43964EEA97D5}" destId="{F4C9B52A-5365-43D7-92B9-4CD6082619BD}" srcOrd="2" destOrd="0" presId="urn:microsoft.com/office/officeart/2005/8/layout/vList6"/>
    <dgm:cxn modelId="{713225BF-3D90-8C40-B0D2-E7AE8EDA17B5}" type="presParOf" srcId="{F4C9B52A-5365-43D7-92B9-4CD6082619BD}" destId="{B32E6A53-F03B-4D78-A287-FCC9EDAAA787}" srcOrd="0" destOrd="0" presId="urn:microsoft.com/office/officeart/2005/8/layout/vList6"/>
    <dgm:cxn modelId="{2D85478E-9B2E-0340-AFDD-5665DB9906E9}" type="presParOf" srcId="{F4C9B52A-5365-43D7-92B9-4CD6082619BD}" destId="{FFEB608C-75C7-4803-9D52-DB7A11540528}"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7F8EAE-86C0-4D30-9C8D-C2AA63909AD0}" type="doc">
      <dgm:prSet loTypeId="urn:microsoft.com/office/officeart/2008/layout/HalfCircleOrganizationChart" loCatId="hierarchy" qsTypeId="urn:microsoft.com/office/officeart/2005/8/quickstyle/simple1" qsCatId="simple" csTypeId="urn:microsoft.com/office/officeart/2005/8/colors/accent0_1" csCatId="mainScheme" phldr="1"/>
      <dgm:spPr/>
      <dgm:t>
        <a:bodyPr/>
        <a:lstStyle/>
        <a:p>
          <a:pPr rtl="1"/>
          <a:endParaRPr lang="x-none"/>
        </a:p>
      </dgm:t>
    </dgm:pt>
    <dgm:pt modelId="{1E6B9CE9-213F-4902-84D8-7FEF1298CA1C}">
      <dgm:prSet phldrT="[نص]"/>
      <dgm:spPr/>
      <dgm:t>
        <a:bodyPr/>
        <a:lstStyle/>
        <a:p>
          <a:pPr algn="ctr" rtl="1"/>
          <a:r>
            <a:rPr lang="x-none" b="1" smtClean="0">
              <a:solidFill>
                <a:srgbClr val="C00000"/>
              </a:solidFill>
            </a:rPr>
            <a:t>أنواع الضرر </a:t>
          </a:r>
          <a:endParaRPr lang="x-none" b="1" dirty="0">
            <a:solidFill>
              <a:srgbClr val="C00000"/>
            </a:solidFill>
          </a:endParaRPr>
        </a:p>
      </dgm:t>
    </dgm:pt>
    <dgm:pt modelId="{199A7943-7E20-41B2-BB1A-4B26D168AC0B}" type="parTrans" cxnId="{EA355EB9-0BBC-419B-9B50-3BA19C9C1C7E}">
      <dgm:prSet/>
      <dgm:spPr/>
      <dgm:t>
        <a:bodyPr/>
        <a:lstStyle/>
        <a:p>
          <a:pPr rtl="1"/>
          <a:endParaRPr lang="x-none"/>
        </a:p>
      </dgm:t>
    </dgm:pt>
    <dgm:pt modelId="{AABF4253-7680-4DFA-A3D1-E1569D09EE07}" type="sibTrans" cxnId="{EA355EB9-0BBC-419B-9B50-3BA19C9C1C7E}">
      <dgm:prSet/>
      <dgm:spPr/>
      <dgm:t>
        <a:bodyPr/>
        <a:lstStyle/>
        <a:p>
          <a:pPr rtl="1"/>
          <a:endParaRPr lang="x-none"/>
        </a:p>
      </dgm:t>
    </dgm:pt>
    <dgm:pt modelId="{5C71AE33-9A15-41E8-93C2-42F3E8228543}">
      <dgm:prSet phldrT="[نص]"/>
      <dgm:spPr/>
      <dgm:t>
        <a:bodyPr/>
        <a:lstStyle/>
        <a:p>
          <a:pPr rtl="1"/>
          <a:r>
            <a:rPr lang="x-none" b="1" dirty="0">
              <a:solidFill>
                <a:schemeClr val="tx1"/>
              </a:solidFill>
            </a:rPr>
            <a:t>ضرر مادي</a:t>
          </a:r>
        </a:p>
      </dgm:t>
    </dgm:pt>
    <dgm:pt modelId="{4A8B7142-B812-4B72-8065-3D89E263E525}" type="parTrans" cxnId="{BBDA3D59-9352-4B5E-B95C-EBB96A8A475D}">
      <dgm:prSet/>
      <dgm:spPr/>
      <dgm:t>
        <a:bodyPr/>
        <a:lstStyle/>
        <a:p>
          <a:pPr rtl="1"/>
          <a:endParaRPr lang="x-none" b="1"/>
        </a:p>
      </dgm:t>
    </dgm:pt>
    <dgm:pt modelId="{D6D25378-5CA5-4137-87C0-4CDC91C828FC}" type="sibTrans" cxnId="{BBDA3D59-9352-4B5E-B95C-EBB96A8A475D}">
      <dgm:prSet/>
      <dgm:spPr/>
      <dgm:t>
        <a:bodyPr/>
        <a:lstStyle/>
        <a:p>
          <a:pPr rtl="1"/>
          <a:endParaRPr lang="x-none"/>
        </a:p>
      </dgm:t>
    </dgm:pt>
    <dgm:pt modelId="{97EB1177-9119-4610-AE2E-67ED2EAC2D6A}">
      <dgm:prSet phldrT="[نص]"/>
      <dgm:spPr/>
      <dgm:t>
        <a:bodyPr/>
        <a:lstStyle/>
        <a:p>
          <a:pPr rtl="1"/>
          <a:r>
            <a:rPr lang="x-none" b="1" dirty="0">
              <a:solidFill>
                <a:schemeClr val="tx1"/>
              </a:solidFill>
            </a:rPr>
            <a:t>ضرر أدبي </a:t>
          </a:r>
        </a:p>
      </dgm:t>
    </dgm:pt>
    <dgm:pt modelId="{7856F9AF-8454-4C92-8690-8B5CDE8A5D8C}" type="parTrans" cxnId="{3CA366F2-A62B-4557-AEA8-49EA5E09F84A}">
      <dgm:prSet/>
      <dgm:spPr/>
      <dgm:t>
        <a:bodyPr/>
        <a:lstStyle/>
        <a:p>
          <a:pPr rtl="1"/>
          <a:endParaRPr lang="x-none" b="1"/>
        </a:p>
      </dgm:t>
    </dgm:pt>
    <dgm:pt modelId="{772C5CA2-2E6F-4533-BAED-AAB98DB5960F}" type="sibTrans" cxnId="{3CA366F2-A62B-4557-AEA8-49EA5E09F84A}">
      <dgm:prSet/>
      <dgm:spPr/>
      <dgm:t>
        <a:bodyPr/>
        <a:lstStyle/>
        <a:p>
          <a:pPr rtl="1"/>
          <a:endParaRPr lang="x-none"/>
        </a:p>
      </dgm:t>
    </dgm:pt>
    <dgm:pt modelId="{2FF50DE2-A1CF-44B0-9241-E4C2407C3944}" type="pres">
      <dgm:prSet presAssocID="{447F8EAE-86C0-4D30-9C8D-C2AA63909AD0}" presName="Name0" presStyleCnt="0">
        <dgm:presLayoutVars>
          <dgm:orgChart val="1"/>
          <dgm:chPref val="1"/>
          <dgm:dir val="rev"/>
          <dgm:animOne val="branch"/>
          <dgm:animLvl val="lvl"/>
          <dgm:resizeHandles/>
        </dgm:presLayoutVars>
      </dgm:prSet>
      <dgm:spPr/>
      <dgm:t>
        <a:bodyPr/>
        <a:lstStyle/>
        <a:p>
          <a:pPr rtl="1"/>
          <a:endParaRPr lang="ar-SA"/>
        </a:p>
      </dgm:t>
    </dgm:pt>
    <dgm:pt modelId="{881BB177-B09B-493A-966F-2319EAF150B6}" type="pres">
      <dgm:prSet presAssocID="{1E6B9CE9-213F-4902-84D8-7FEF1298CA1C}" presName="hierRoot1" presStyleCnt="0">
        <dgm:presLayoutVars>
          <dgm:hierBranch val="init"/>
        </dgm:presLayoutVars>
      </dgm:prSet>
      <dgm:spPr/>
      <dgm:t>
        <a:bodyPr/>
        <a:lstStyle/>
        <a:p>
          <a:pPr rtl="1"/>
          <a:endParaRPr lang="ar-SA"/>
        </a:p>
      </dgm:t>
    </dgm:pt>
    <dgm:pt modelId="{935F021F-83DB-46F4-9F3C-32376E3B74D3}" type="pres">
      <dgm:prSet presAssocID="{1E6B9CE9-213F-4902-84D8-7FEF1298CA1C}" presName="rootComposite1" presStyleCnt="0"/>
      <dgm:spPr/>
      <dgm:t>
        <a:bodyPr/>
        <a:lstStyle/>
        <a:p>
          <a:pPr rtl="1"/>
          <a:endParaRPr lang="ar-SA"/>
        </a:p>
      </dgm:t>
    </dgm:pt>
    <dgm:pt modelId="{2F810A53-42F5-4174-B86E-6B2180087AC3}" type="pres">
      <dgm:prSet presAssocID="{1E6B9CE9-213F-4902-84D8-7FEF1298CA1C}" presName="rootText1" presStyleLbl="alignAcc1" presStyleIdx="0" presStyleCnt="0">
        <dgm:presLayoutVars>
          <dgm:chPref val="3"/>
        </dgm:presLayoutVars>
      </dgm:prSet>
      <dgm:spPr/>
      <dgm:t>
        <a:bodyPr/>
        <a:lstStyle/>
        <a:p>
          <a:pPr rtl="1"/>
          <a:endParaRPr lang="ar-SA"/>
        </a:p>
      </dgm:t>
    </dgm:pt>
    <dgm:pt modelId="{121CECB5-DE39-459D-AF1D-2669DCF70CC5}" type="pres">
      <dgm:prSet presAssocID="{1E6B9CE9-213F-4902-84D8-7FEF1298CA1C}" presName="topArc1" presStyleLbl="parChTrans1D1" presStyleIdx="0" presStyleCnt="6"/>
      <dgm:spPr/>
      <dgm:t>
        <a:bodyPr/>
        <a:lstStyle/>
        <a:p>
          <a:pPr rtl="1"/>
          <a:endParaRPr lang="ar-SA"/>
        </a:p>
      </dgm:t>
    </dgm:pt>
    <dgm:pt modelId="{8C5FAA5D-9F6D-4DC6-A278-9D62A3E3D48B}" type="pres">
      <dgm:prSet presAssocID="{1E6B9CE9-213F-4902-84D8-7FEF1298CA1C}" presName="bottomArc1" presStyleLbl="parChTrans1D1" presStyleIdx="1" presStyleCnt="6"/>
      <dgm:spPr/>
      <dgm:t>
        <a:bodyPr/>
        <a:lstStyle/>
        <a:p>
          <a:pPr rtl="1"/>
          <a:endParaRPr lang="ar-SA"/>
        </a:p>
      </dgm:t>
    </dgm:pt>
    <dgm:pt modelId="{6E722E6E-19CB-4AE5-B939-14C488DE2774}" type="pres">
      <dgm:prSet presAssocID="{1E6B9CE9-213F-4902-84D8-7FEF1298CA1C}" presName="topConnNode1" presStyleLbl="node1" presStyleIdx="0" presStyleCnt="0"/>
      <dgm:spPr/>
      <dgm:t>
        <a:bodyPr/>
        <a:lstStyle/>
        <a:p>
          <a:pPr rtl="1"/>
          <a:endParaRPr lang="ar-SA"/>
        </a:p>
      </dgm:t>
    </dgm:pt>
    <dgm:pt modelId="{4A8C055F-F3AB-4222-86E1-28166C0FC800}" type="pres">
      <dgm:prSet presAssocID="{1E6B9CE9-213F-4902-84D8-7FEF1298CA1C}" presName="hierChild2" presStyleCnt="0"/>
      <dgm:spPr/>
      <dgm:t>
        <a:bodyPr/>
        <a:lstStyle/>
        <a:p>
          <a:pPr rtl="1"/>
          <a:endParaRPr lang="ar-SA"/>
        </a:p>
      </dgm:t>
    </dgm:pt>
    <dgm:pt modelId="{A53E6090-7616-48BA-8C13-E9DC19D47327}" type="pres">
      <dgm:prSet presAssocID="{4A8B7142-B812-4B72-8065-3D89E263E525}" presName="Name28" presStyleLbl="parChTrans1D2" presStyleIdx="0" presStyleCnt="2"/>
      <dgm:spPr/>
      <dgm:t>
        <a:bodyPr/>
        <a:lstStyle/>
        <a:p>
          <a:pPr rtl="1"/>
          <a:endParaRPr lang="ar-SA"/>
        </a:p>
      </dgm:t>
    </dgm:pt>
    <dgm:pt modelId="{88D13230-B9EE-4319-A05A-56B458EDD403}" type="pres">
      <dgm:prSet presAssocID="{5C71AE33-9A15-41E8-93C2-42F3E8228543}" presName="hierRoot2" presStyleCnt="0">
        <dgm:presLayoutVars>
          <dgm:hierBranch val="init"/>
        </dgm:presLayoutVars>
      </dgm:prSet>
      <dgm:spPr/>
      <dgm:t>
        <a:bodyPr/>
        <a:lstStyle/>
        <a:p>
          <a:pPr rtl="1"/>
          <a:endParaRPr lang="ar-SA"/>
        </a:p>
      </dgm:t>
    </dgm:pt>
    <dgm:pt modelId="{75B3AE16-62BD-40ED-94C2-327175CECC99}" type="pres">
      <dgm:prSet presAssocID="{5C71AE33-9A15-41E8-93C2-42F3E8228543}" presName="rootComposite2" presStyleCnt="0"/>
      <dgm:spPr/>
      <dgm:t>
        <a:bodyPr/>
        <a:lstStyle/>
        <a:p>
          <a:pPr rtl="1"/>
          <a:endParaRPr lang="ar-SA"/>
        </a:p>
      </dgm:t>
    </dgm:pt>
    <dgm:pt modelId="{80B8F442-AD4D-457D-A0C7-640F0C90616F}" type="pres">
      <dgm:prSet presAssocID="{5C71AE33-9A15-41E8-93C2-42F3E8228543}" presName="rootText2" presStyleLbl="alignAcc1" presStyleIdx="0" presStyleCnt="0">
        <dgm:presLayoutVars>
          <dgm:chPref val="3"/>
        </dgm:presLayoutVars>
      </dgm:prSet>
      <dgm:spPr/>
      <dgm:t>
        <a:bodyPr/>
        <a:lstStyle/>
        <a:p>
          <a:pPr rtl="1"/>
          <a:endParaRPr lang="ar-SA"/>
        </a:p>
      </dgm:t>
    </dgm:pt>
    <dgm:pt modelId="{F904A7C1-B28B-496B-AB21-3A7BC069AB64}" type="pres">
      <dgm:prSet presAssocID="{5C71AE33-9A15-41E8-93C2-42F3E8228543}" presName="topArc2" presStyleLbl="parChTrans1D1" presStyleIdx="2" presStyleCnt="6"/>
      <dgm:spPr/>
      <dgm:t>
        <a:bodyPr/>
        <a:lstStyle/>
        <a:p>
          <a:pPr rtl="1"/>
          <a:endParaRPr lang="ar-SA"/>
        </a:p>
      </dgm:t>
    </dgm:pt>
    <dgm:pt modelId="{C24390D3-64C9-46DA-8B61-A5889A8DD10E}" type="pres">
      <dgm:prSet presAssocID="{5C71AE33-9A15-41E8-93C2-42F3E8228543}" presName="bottomArc2" presStyleLbl="parChTrans1D1" presStyleIdx="3" presStyleCnt="6"/>
      <dgm:spPr/>
      <dgm:t>
        <a:bodyPr/>
        <a:lstStyle/>
        <a:p>
          <a:pPr rtl="1"/>
          <a:endParaRPr lang="ar-SA"/>
        </a:p>
      </dgm:t>
    </dgm:pt>
    <dgm:pt modelId="{57DBFE2B-DD0A-4FA5-BCDC-D90663EC9B88}" type="pres">
      <dgm:prSet presAssocID="{5C71AE33-9A15-41E8-93C2-42F3E8228543}" presName="topConnNode2" presStyleLbl="node2" presStyleIdx="0" presStyleCnt="0"/>
      <dgm:spPr/>
      <dgm:t>
        <a:bodyPr/>
        <a:lstStyle/>
        <a:p>
          <a:pPr rtl="1"/>
          <a:endParaRPr lang="ar-SA"/>
        </a:p>
      </dgm:t>
    </dgm:pt>
    <dgm:pt modelId="{4F1E3EA3-2F8B-4900-8E6C-90A7A63911CA}" type="pres">
      <dgm:prSet presAssocID="{5C71AE33-9A15-41E8-93C2-42F3E8228543}" presName="hierChild4" presStyleCnt="0"/>
      <dgm:spPr/>
      <dgm:t>
        <a:bodyPr/>
        <a:lstStyle/>
        <a:p>
          <a:pPr rtl="1"/>
          <a:endParaRPr lang="ar-SA"/>
        </a:p>
      </dgm:t>
    </dgm:pt>
    <dgm:pt modelId="{9D1FBF84-F857-4311-9B26-104B97E181C7}" type="pres">
      <dgm:prSet presAssocID="{5C71AE33-9A15-41E8-93C2-42F3E8228543}" presName="hierChild5" presStyleCnt="0"/>
      <dgm:spPr/>
      <dgm:t>
        <a:bodyPr/>
        <a:lstStyle/>
        <a:p>
          <a:pPr rtl="1"/>
          <a:endParaRPr lang="ar-SA"/>
        </a:p>
      </dgm:t>
    </dgm:pt>
    <dgm:pt modelId="{5CBBEC8F-ACB4-447A-81EE-1130E4794716}" type="pres">
      <dgm:prSet presAssocID="{7856F9AF-8454-4C92-8690-8B5CDE8A5D8C}" presName="Name28" presStyleLbl="parChTrans1D2" presStyleIdx="1" presStyleCnt="2"/>
      <dgm:spPr/>
      <dgm:t>
        <a:bodyPr/>
        <a:lstStyle/>
        <a:p>
          <a:pPr rtl="1"/>
          <a:endParaRPr lang="ar-SA"/>
        </a:p>
      </dgm:t>
    </dgm:pt>
    <dgm:pt modelId="{B9F9B378-A704-471A-A9B3-B809F40E5AB8}" type="pres">
      <dgm:prSet presAssocID="{97EB1177-9119-4610-AE2E-67ED2EAC2D6A}" presName="hierRoot2" presStyleCnt="0">
        <dgm:presLayoutVars>
          <dgm:hierBranch val="init"/>
        </dgm:presLayoutVars>
      </dgm:prSet>
      <dgm:spPr/>
      <dgm:t>
        <a:bodyPr/>
        <a:lstStyle/>
        <a:p>
          <a:pPr rtl="1"/>
          <a:endParaRPr lang="ar-SA"/>
        </a:p>
      </dgm:t>
    </dgm:pt>
    <dgm:pt modelId="{D4B99FA2-B3DD-4BFA-AF08-7FB9EE58752E}" type="pres">
      <dgm:prSet presAssocID="{97EB1177-9119-4610-AE2E-67ED2EAC2D6A}" presName="rootComposite2" presStyleCnt="0"/>
      <dgm:spPr/>
      <dgm:t>
        <a:bodyPr/>
        <a:lstStyle/>
        <a:p>
          <a:pPr rtl="1"/>
          <a:endParaRPr lang="ar-SA"/>
        </a:p>
      </dgm:t>
    </dgm:pt>
    <dgm:pt modelId="{CBFA9750-7421-453E-946E-00F1A21BB899}" type="pres">
      <dgm:prSet presAssocID="{97EB1177-9119-4610-AE2E-67ED2EAC2D6A}" presName="rootText2" presStyleLbl="alignAcc1" presStyleIdx="0" presStyleCnt="0">
        <dgm:presLayoutVars>
          <dgm:chPref val="3"/>
        </dgm:presLayoutVars>
      </dgm:prSet>
      <dgm:spPr/>
      <dgm:t>
        <a:bodyPr/>
        <a:lstStyle/>
        <a:p>
          <a:pPr rtl="1"/>
          <a:endParaRPr lang="ar-SA"/>
        </a:p>
      </dgm:t>
    </dgm:pt>
    <dgm:pt modelId="{61A3C3EF-8B98-4293-A226-9E5C350F3860}" type="pres">
      <dgm:prSet presAssocID="{97EB1177-9119-4610-AE2E-67ED2EAC2D6A}" presName="topArc2" presStyleLbl="parChTrans1D1" presStyleIdx="4" presStyleCnt="6"/>
      <dgm:spPr/>
      <dgm:t>
        <a:bodyPr/>
        <a:lstStyle/>
        <a:p>
          <a:pPr rtl="1"/>
          <a:endParaRPr lang="ar-SA"/>
        </a:p>
      </dgm:t>
    </dgm:pt>
    <dgm:pt modelId="{6142A7B0-A5E5-4815-BABA-00078102E2E7}" type="pres">
      <dgm:prSet presAssocID="{97EB1177-9119-4610-AE2E-67ED2EAC2D6A}" presName="bottomArc2" presStyleLbl="parChTrans1D1" presStyleIdx="5" presStyleCnt="6"/>
      <dgm:spPr/>
      <dgm:t>
        <a:bodyPr/>
        <a:lstStyle/>
        <a:p>
          <a:pPr rtl="1"/>
          <a:endParaRPr lang="ar-SA"/>
        </a:p>
      </dgm:t>
    </dgm:pt>
    <dgm:pt modelId="{60D27215-422B-4933-BC03-6786ECC3587C}" type="pres">
      <dgm:prSet presAssocID="{97EB1177-9119-4610-AE2E-67ED2EAC2D6A}" presName="topConnNode2" presStyleLbl="node2" presStyleIdx="0" presStyleCnt="0"/>
      <dgm:spPr/>
      <dgm:t>
        <a:bodyPr/>
        <a:lstStyle/>
        <a:p>
          <a:pPr rtl="1"/>
          <a:endParaRPr lang="ar-SA"/>
        </a:p>
      </dgm:t>
    </dgm:pt>
    <dgm:pt modelId="{FA1AE459-717E-4B6C-ABCD-82D45F36FFFF}" type="pres">
      <dgm:prSet presAssocID="{97EB1177-9119-4610-AE2E-67ED2EAC2D6A}" presName="hierChild4" presStyleCnt="0"/>
      <dgm:spPr/>
      <dgm:t>
        <a:bodyPr/>
        <a:lstStyle/>
        <a:p>
          <a:pPr rtl="1"/>
          <a:endParaRPr lang="ar-SA"/>
        </a:p>
      </dgm:t>
    </dgm:pt>
    <dgm:pt modelId="{E787F914-B017-4FA1-B6DF-7310A0C44EA1}" type="pres">
      <dgm:prSet presAssocID="{97EB1177-9119-4610-AE2E-67ED2EAC2D6A}" presName="hierChild5" presStyleCnt="0"/>
      <dgm:spPr/>
      <dgm:t>
        <a:bodyPr/>
        <a:lstStyle/>
        <a:p>
          <a:pPr rtl="1"/>
          <a:endParaRPr lang="ar-SA"/>
        </a:p>
      </dgm:t>
    </dgm:pt>
    <dgm:pt modelId="{3E44608B-B98F-44CF-89EF-57AEBCFDA358}" type="pres">
      <dgm:prSet presAssocID="{1E6B9CE9-213F-4902-84D8-7FEF1298CA1C}" presName="hierChild3" presStyleCnt="0"/>
      <dgm:spPr/>
      <dgm:t>
        <a:bodyPr/>
        <a:lstStyle/>
        <a:p>
          <a:pPr rtl="1"/>
          <a:endParaRPr lang="ar-SA"/>
        </a:p>
      </dgm:t>
    </dgm:pt>
  </dgm:ptLst>
  <dgm:cxnLst>
    <dgm:cxn modelId="{EA355EB9-0BBC-419B-9B50-3BA19C9C1C7E}" srcId="{447F8EAE-86C0-4D30-9C8D-C2AA63909AD0}" destId="{1E6B9CE9-213F-4902-84D8-7FEF1298CA1C}" srcOrd="0" destOrd="0" parTransId="{199A7943-7E20-41B2-BB1A-4B26D168AC0B}" sibTransId="{AABF4253-7680-4DFA-A3D1-E1569D09EE07}"/>
    <dgm:cxn modelId="{B402AFB0-FADD-5947-8E7E-80C2872E1C6E}" type="presOf" srcId="{447F8EAE-86C0-4D30-9C8D-C2AA63909AD0}" destId="{2FF50DE2-A1CF-44B0-9241-E4C2407C3944}" srcOrd="0" destOrd="0" presId="urn:microsoft.com/office/officeart/2008/layout/HalfCircleOrganizationChart"/>
    <dgm:cxn modelId="{A817E787-F3BB-654B-9C3E-BACCCF312F49}" type="presOf" srcId="{1E6B9CE9-213F-4902-84D8-7FEF1298CA1C}" destId="{6E722E6E-19CB-4AE5-B939-14C488DE2774}" srcOrd="1" destOrd="0" presId="urn:microsoft.com/office/officeart/2008/layout/HalfCircleOrganizationChart"/>
    <dgm:cxn modelId="{C27DFCB0-9D36-C947-B6DF-4D2354D95414}" type="presOf" srcId="{1E6B9CE9-213F-4902-84D8-7FEF1298CA1C}" destId="{2F810A53-42F5-4174-B86E-6B2180087AC3}" srcOrd="0" destOrd="0" presId="urn:microsoft.com/office/officeart/2008/layout/HalfCircleOrganizationChart"/>
    <dgm:cxn modelId="{C1F912DA-C8B4-8D45-9334-6820542E6E60}" type="presOf" srcId="{5C71AE33-9A15-41E8-93C2-42F3E8228543}" destId="{80B8F442-AD4D-457D-A0C7-640F0C90616F}" srcOrd="0" destOrd="0" presId="urn:microsoft.com/office/officeart/2008/layout/HalfCircleOrganizationChart"/>
    <dgm:cxn modelId="{4A3755E7-E5B4-6842-9DD4-342F1AB8E3A1}" type="presOf" srcId="{97EB1177-9119-4610-AE2E-67ED2EAC2D6A}" destId="{CBFA9750-7421-453E-946E-00F1A21BB899}" srcOrd="0" destOrd="0" presId="urn:microsoft.com/office/officeart/2008/layout/HalfCircleOrganizationChart"/>
    <dgm:cxn modelId="{C637562A-26CC-D440-8FBA-EB677F000CA5}" type="presOf" srcId="{4A8B7142-B812-4B72-8065-3D89E263E525}" destId="{A53E6090-7616-48BA-8C13-E9DC19D47327}" srcOrd="0" destOrd="0" presId="urn:microsoft.com/office/officeart/2008/layout/HalfCircleOrganizationChart"/>
    <dgm:cxn modelId="{253ADBD1-8303-0449-90EF-4A5C4A4A302E}" type="presOf" srcId="{5C71AE33-9A15-41E8-93C2-42F3E8228543}" destId="{57DBFE2B-DD0A-4FA5-BCDC-D90663EC9B88}" srcOrd="1" destOrd="0" presId="urn:microsoft.com/office/officeart/2008/layout/HalfCircleOrganizationChart"/>
    <dgm:cxn modelId="{BBDA3D59-9352-4B5E-B95C-EBB96A8A475D}" srcId="{1E6B9CE9-213F-4902-84D8-7FEF1298CA1C}" destId="{5C71AE33-9A15-41E8-93C2-42F3E8228543}" srcOrd="0" destOrd="0" parTransId="{4A8B7142-B812-4B72-8065-3D89E263E525}" sibTransId="{D6D25378-5CA5-4137-87C0-4CDC91C828FC}"/>
    <dgm:cxn modelId="{3CA366F2-A62B-4557-AEA8-49EA5E09F84A}" srcId="{1E6B9CE9-213F-4902-84D8-7FEF1298CA1C}" destId="{97EB1177-9119-4610-AE2E-67ED2EAC2D6A}" srcOrd="1" destOrd="0" parTransId="{7856F9AF-8454-4C92-8690-8B5CDE8A5D8C}" sibTransId="{772C5CA2-2E6F-4533-BAED-AAB98DB5960F}"/>
    <dgm:cxn modelId="{C7C70DE8-A502-224E-88C1-6D006F28D10E}" type="presOf" srcId="{7856F9AF-8454-4C92-8690-8B5CDE8A5D8C}" destId="{5CBBEC8F-ACB4-447A-81EE-1130E4794716}" srcOrd="0" destOrd="0" presId="urn:microsoft.com/office/officeart/2008/layout/HalfCircleOrganizationChart"/>
    <dgm:cxn modelId="{72506F86-3523-694F-B93C-EB3C2E213D33}" type="presOf" srcId="{97EB1177-9119-4610-AE2E-67ED2EAC2D6A}" destId="{60D27215-422B-4933-BC03-6786ECC3587C}" srcOrd="1" destOrd="0" presId="urn:microsoft.com/office/officeart/2008/layout/HalfCircleOrganizationChart"/>
    <dgm:cxn modelId="{9C8E901C-F28A-AD45-B2B0-614228F9EA04}" type="presParOf" srcId="{2FF50DE2-A1CF-44B0-9241-E4C2407C3944}" destId="{881BB177-B09B-493A-966F-2319EAF150B6}" srcOrd="0" destOrd="0" presId="urn:microsoft.com/office/officeart/2008/layout/HalfCircleOrganizationChart"/>
    <dgm:cxn modelId="{02B84C56-AE17-424E-A100-F69A72200F0D}" type="presParOf" srcId="{881BB177-B09B-493A-966F-2319EAF150B6}" destId="{935F021F-83DB-46F4-9F3C-32376E3B74D3}" srcOrd="0" destOrd="0" presId="urn:microsoft.com/office/officeart/2008/layout/HalfCircleOrganizationChart"/>
    <dgm:cxn modelId="{A7A0716A-483B-484C-9FF5-56997BCB0338}" type="presParOf" srcId="{935F021F-83DB-46F4-9F3C-32376E3B74D3}" destId="{2F810A53-42F5-4174-B86E-6B2180087AC3}" srcOrd="0" destOrd="0" presId="urn:microsoft.com/office/officeart/2008/layout/HalfCircleOrganizationChart"/>
    <dgm:cxn modelId="{92F6A86A-32F2-BA4F-BC34-4385806A735C}" type="presParOf" srcId="{935F021F-83DB-46F4-9F3C-32376E3B74D3}" destId="{121CECB5-DE39-459D-AF1D-2669DCF70CC5}" srcOrd="1" destOrd="0" presId="urn:microsoft.com/office/officeart/2008/layout/HalfCircleOrganizationChart"/>
    <dgm:cxn modelId="{F1874BE7-8332-B040-9760-3DBF4B41D1CE}" type="presParOf" srcId="{935F021F-83DB-46F4-9F3C-32376E3B74D3}" destId="{8C5FAA5D-9F6D-4DC6-A278-9D62A3E3D48B}" srcOrd="2" destOrd="0" presId="urn:microsoft.com/office/officeart/2008/layout/HalfCircleOrganizationChart"/>
    <dgm:cxn modelId="{9C076445-4497-1449-A633-1D54B641BBE8}" type="presParOf" srcId="{935F021F-83DB-46F4-9F3C-32376E3B74D3}" destId="{6E722E6E-19CB-4AE5-B939-14C488DE2774}" srcOrd="3" destOrd="0" presId="urn:microsoft.com/office/officeart/2008/layout/HalfCircleOrganizationChart"/>
    <dgm:cxn modelId="{AA096108-8386-3B46-A568-0CECF1939E3B}" type="presParOf" srcId="{881BB177-B09B-493A-966F-2319EAF150B6}" destId="{4A8C055F-F3AB-4222-86E1-28166C0FC800}" srcOrd="1" destOrd="0" presId="urn:microsoft.com/office/officeart/2008/layout/HalfCircleOrganizationChart"/>
    <dgm:cxn modelId="{11C2A3AA-522C-8046-BA24-D7956514C1AE}" type="presParOf" srcId="{4A8C055F-F3AB-4222-86E1-28166C0FC800}" destId="{A53E6090-7616-48BA-8C13-E9DC19D47327}" srcOrd="0" destOrd="0" presId="urn:microsoft.com/office/officeart/2008/layout/HalfCircleOrganizationChart"/>
    <dgm:cxn modelId="{7815DB96-163D-6E42-BB4E-364359EF6B19}" type="presParOf" srcId="{4A8C055F-F3AB-4222-86E1-28166C0FC800}" destId="{88D13230-B9EE-4319-A05A-56B458EDD403}" srcOrd="1" destOrd="0" presId="urn:microsoft.com/office/officeart/2008/layout/HalfCircleOrganizationChart"/>
    <dgm:cxn modelId="{82A27556-3579-5A4C-8D97-43C83776A9AA}" type="presParOf" srcId="{88D13230-B9EE-4319-A05A-56B458EDD403}" destId="{75B3AE16-62BD-40ED-94C2-327175CECC99}" srcOrd="0" destOrd="0" presId="urn:microsoft.com/office/officeart/2008/layout/HalfCircleOrganizationChart"/>
    <dgm:cxn modelId="{6908261D-20DB-F747-9D80-84E73BB4AC8E}" type="presParOf" srcId="{75B3AE16-62BD-40ED-94C2-327175CECC99}" destId="{80B8F442-AD4D-457D-A0C7-640F0C90616F}" srcOrd="0" destOrd="0" presId="urn:microsoft.com/office/officeart/2008/layout/HalfCircleOrganizationChart"/>
    <dgm:cxn modelId="{F2AD488A-CD7A-4646-9A16-0DAC5EBE51C2}" type="presParOf" srcId="{75B3AE16-62BD-40ED-94C2-327175CECC99}" destId="{F904A7C1-B28B-496B-AB21-3A7BC069AB64}" srcOrd="1" destOrd="0" presId="urn:microsoft.com/office/officeart/2008/layout/HalfCircleOrganizationChart"/>
    <dgm:cxn modelId="{4366EE43-5EB9-2F49-BBD6-42424AF8919B}" type="presParOf" srcId="{75B3AE16-62BD-40ED-94C2-327175CECC99}" destId="{C24390D3-64C9-46DA-8B61-A5889A8DD10E}" srcOrd="2" destOrd="0" presId="urn:microsoft.com/office/officeart/2008/layout/HalfCircleOrganizationChart"/>
    <dgm:cxn modelId="{CF9F93DD-A65C-F449-AD7A-B4820492E354}" type="presParOf" srcId="{75B3AE16-62BD-40ED-94C2-327175CECC99}" destId="{57DBFE2B-DD0A-4FA5-BCDC-D90663EC9B88}" srcOrd="3" destOrd="0" presId="urn:microsoft.com/office/officeart/2008/layout/HalfCircleOrganizationChart"/>
    <dgm:cxn modelId="{ABB06B38-3570-9B49-9D3B-DB01C962477A}" type="presParOf" srcId="{88D13230-B9EE-4319-A05A-56B458EDD403}" destId="{4F1E3EA3-2F8B-4900-8E6C-90A7A63911CA}" srcOrd="1" destOrd="0" presId="urn:microsoft.com/office/officeart/2008/layout/HalfCircleOrganizationChart"/>
    <dgm:cxn modelId="{CC311785-839A-F246-8F6B-7016B74F968D}" type="presParOf" srcId="{88D13230-B9EE-4319-A05A-56B458EDD403}" destId="{9D1FBF84-F857-4311-9B26-104B97E181C7}" srcOrd="2" destOrd="0" presId="urn:microsoft.com/office/officeart/2008/layout/HalfCircleOrganizationChart"/>
    <dgm:cxn modelId="{D6551EC6-CD05-794B-9D4C-4CECD0CD8D39}" type="presParOf" srcId="{4A8C055F-F3AB-4222-86E1-28166C0FC800}" destId="{5CBBEC8F-ACB4-447A-81EE-1130E4794716}" srcOrd="2" destOrd="0" presId="urn:microsoft.com/office/officeart/2008/layout/HalfCircleOrganizationChart"/>
    <dgm:cxn modelId="{3CCB05F1-E7AB-384B-A34D-D0A2335D9072}" type="presParOf" srcId="{4A8C055F-F3AB-4222-86E1-28166C0FC800}" destId="{B9F9B378-A704-471A-A9B3-B809F40E5AB8}" srcOrd="3" destOrd="0" presId="urn:microsoft.com/office/officeart/2008/layout/HalfCircleOrganizationChart"/>
    <dgm:cxn modelId="{E2D7CBDF-5EAE-C34D-8798-7008E05BE348}" type="presParOf" srcId="{B9F9B378-A704-471A-A9B3-B809F40E5AB8}" destId="{D4B99FA2-B3DD-4BFA-AF08-7FB9EE58752E}" srcOrd="0" destOrd="0" presId="urn:microsoft.com/office/officeart/2008/layout/HalfCircleOrganizationChart"/>
    <dgm:cxn modelId="{11DE2135-A360-1C40-9898-03EDFE4F16A0}" type="presParOf" srcId="{D4B99FA2-B3DD-4BFA-AF08-7FB9EE58752E}" destId="{CBFA9750-7421-453E-946E-00F1A21BB899}" srcOrd="0" destOrd="0" presId="urn:microsoft.com/office/officeart/2008/layout/HalfCircleOrganizationChart"/>
    <dgm:cxn modelId="{643211A0-CDA7-C04E-A48C-8A91F2D17FE1}" type="presParOf" srcId="{D4B99FA2-B3DD-4BFA-AF08-7FB9EE58752E}" destId="{61A3C3EF-8B98-4293-A226-9E5C350F3860}" srcOrd="1" destOrd="0" presId="urn:microsoft.com/office/officeart/2008/layout/HalfCircleOrganizationChart"/>
    <dgm:cxn modelId="{00A7F8E7-148B-5A4D-8538-11E88936FBB7}" type="presParOf" srcId="{D4B99FA2-B3DD-4BFA-AF08-7FB9EE58752E}" destId="{6142A7B0-A5E5-4815-BABA-00078102E2E7}" srcOrd="2" destOrd="0" presId="urn:microsoft.com/office/officeart/2008/layout/HalfCircleOrganizationChart"/>
    <dgm:cxn modelId="{75038069-22AB-ED45-85DC-68CC95B7750A}" type="presParOf" srcId="{D4B99FA2-B3DD-4BFA-AF08-7FB9EE58752E}" destId="{60D27215-422B-4933-BC03-6786ECC3587C}" srcOrd="3" destOrd="0" presId="urn:microsoft.com/office/officeart/2008/layout/HalfCircleOrganizationChart"/>
    <dgm:cxn modelId="{F48C541F-2188-C44E-94FA-C18CB3FDFE65}" type="presParOf" srcId="{B9F9B378-A704-471A-A9B3-B809F40E5AB8}" destId="{FA1AE459-717E-4B6C-ABCD-82D45F36FFFF}" srcOrd="1" destOrd="0" presId="urn:microsoft.com/office/officeart/2008/layout/HalfCircleOrganizationChart"/>
    <dgm:cxn modelId="{136BE054-778F-6341-A2A3-31515E6E84BB}" type="presParOf" srcId="{B9F9B378-A704-471A-A9B3-B809F40E5AB8}" destId="{E787F914-B017-4FA1-B6DF-7310A0C44EA1}" srcOrd="2" destOrd="0" presId="urn:microsoft.com/office/officeart/2008/layout/HalfCircleOrganizationChart"/>
    <dgm:cxn modelId="{63DE9346-113C-7341-B108-357D317DD899}" type="presParOf" srcId="{881BB177-B09B-493A-966F-2319EAF150B6}" destId="{3E44608B-B98F-44CF-89EF-57AEBCFDA358}" srcOrd="2" destOrd="0" presId="urn:microsoft.com/office/officeart/2008/layout/HalfCircleOrganizationChar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35326FD-754B-488A-8FF6-8A247860C3BA}">
      <dsp:nvSpPr>
        <dsp:cNvPr id="0" name=""/>
        <dsp:cNvSpPr/>
      </dsp:nvSpPr>
      <dsp:spPr>
        <a:xfrm>
          <a:off x="-2" y="0"/>
          <a:ext cx="6096005" cy="43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b" anchorCtr="0">
          <a:noAutofit/>
        </a:bodyPr>
        <a:lstStyle/>
        <a:p>
          <a:pPr lvl="0" algn="r" defTabSz="1422400" rtl="1">
            <a:lnSpc>
              <a:spcPct val="90000"/>
            </a:lnSpc>
            <a:spcBef>
              <a:spcPct val="0"/>
            </a:spcBef>
            <a:spcAft>
              <a:spcPct val="35000"/>
            </a:spcAft>
          </a:pPr>
          <a:r>
            <a:rPr lang="x-none" sz="3200" b="1" kern="1200" dirty="0">
              <a:solidFill>
                <a:srgbClr val="C00000"/>
              </a:solidFill>
            </a:rPr>
            <a:t>حالات الإعفاء القانوني من الإعذار :</a:t>
          </a:r>
        </a:p>
      </dsp:txBody>
      <dsp:txXfrm>
        <a:off x="-2" y="0"/>
        <a:ext cx="6096005" cy="430573"/>
      </dsp:txXfrm>
    </dsp:sp>
    <dsp:sp modelId="{4B2F1225-BB36-4B4D-BB6C-2CCB92CFB9FB}">
      <dsp:nvSpPr>
        <dsp:cNvPr id="0" name=""/>
        <dsp:cNvSpPr/>
      </dsp:nvSpPr>
      <dsp:spPr>
        <a:xfrm rot="10800000">
          <a:off x="991843" y="430905"/>
          <a:ext cx="1108295" cy="877093"/>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16AEC1-64AE-448E-8402-B08005287E74}">
      <dsp:nvSpPr>
        <dsp:cNvPr id="0" name=""/>
        <dsp:cNvSpPr/>
      </dsp:nvSpPr>
      <dsp:spPr>
        <a:xfrm rot="10800000">
          <a:off x="1657557" y="430905"/>
          <a:ext cx="1108295" cy="877093"/>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0EBE67-516B-4BB6-8EBE-055384EA5F27}">
      <dsp:nvSpPr>
        <dsp:cNvPr id="0" name=""/>
        <dsp:cNvSpPr/>
      </dsp:nvSpPr>
      <dsp:spPr>
        <a:xfrm rot="10800000">
          <a:off x="2323797" y="430905"/>
          <a:ext cx="1108295" cy="877093"/>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0F9D79-2332-4EB4-ADAE-629B8FF3DA3B}">
      <dsp:nvSpPr>
        <dsp:cNvPr id="0" name=""/>
        <dsp:cNvSpPr/>
      </dsp:nvSpPr>
      <dsp:spPr>
        <a:xfrm rot="10800000">
          <a:off x="2989511" y="430905"/>
          <a:ext cx="1108295" cy="877093"/>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2E3FE2-2762-4840-BEB7-AFD71CF7BBE0}">
      <dsp:nvSpPr>
        <dsp:cNvPr id="0" name=""/>
        <dsp:cNvSpPr/>
      </dsp:nvSpPr>
      <dsp:spPr>
        <a:xfrm rot="10800000">
          <a:off x="3655752" y="430905"/>
          <a:ext cx="1108295" cy="877093"/>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07F0A4-878D-4BBA-84B2-E67C0AEC875A}">
      <dsp:nvSpPr>
        <dsp:cNvPr id="0" name=""/>
        <dsp:cNvSpPr/>
      </dsp:nvSpPr>
      <dsp:spPr>
        <a:xfrm rot="10800000">
          <a:off x="4321466" y="430905"/>
          <a:ext cx="1108295" cy="877093"/>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CB1114-B0DF-4977-A856-CBF5A7DF9BD8}">
      <dsp:nvSpPr>
        <dsp:cNvPr id="0" name=""/>
        <dsp:cNvSpPr/>
      </dsp:nvSpPr>
      <dsp:spPr>
        <a:xfrm rot="10800000">
          <a:off x="4987706" y="430905"/>
          <a:ext cx="1108295" cy="877093"/>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EC3678-3247-4FA6-AB98-314BB2D011F3}">
      <dsp:nvSpPr>
        <dsp:cNvPr id="0" name=""/>
        <dsp:cNvSpPr/>
      </dsp:nvSpPr>
      <dsp:spPr>
        <a:xfrm>
          <a:off x="1298124" y="518614"/>
          <a:ext cx="4797878" cy="701675"/>
        </a:xfrm>
        <a:prstGeom prst="rect">
          <a:avLst/>
        </a:prstGeom>
        <a:solidFill>
          <a:schemeClr val="lt1">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800100" rtl="1">
            <a:lnSpc>
              <a:spcPct val="90000"/>
            </a:lnSpc>
            <a:spcBef>
              <a:spcPct val="0"/>
            </a:spcBef>
            <a:spcAft>
              <a:spcPct val="35000"/>
            </a:spcAft>
          </a:pPr>
          <a:r>
            <a:rPr lang="x-none" sz="1800" kern="1200" dirty="0">
              <a:solidFill>
                <a:schemeClr val="tx1"/>
              </a:solidFill>
            </a:rPr>
            <a:t>(أ) إذا أصبح تنفيذ الالتزام غير ممكن أو غير مجد بفعل المدين .</a:t>
          </a:r>
        </a:p>
        <a:p>
          <a:pPr lvl="0" algn="ctr" defTabSz="800100" rtl="1">
            <a:lnSpc>
              <a:spcPct val="90000"/>
            </a:lnSpc>
            <a:spcBef>
              <a:spcPct val="0"/>
            </a:spcBef>
            <a:spcAft>
              <a:spcPct val="35000"/>
            </a:spcAft>
          </a:pPr>
          <a:endParaRPr lang="x-none" sz="1800" kern="1200" dirty="0">
            <a:solidFill>
              <a:schemeClr val="tx1"/>
            </a:solidFill>
          </a:endParaRPr>
        </a:p>
      </dsp:txBody>
      <dsp:txXfrm>
        <a:off x="1298124" y="518614"/>
        <a:ext cx="4797878" cy="701675"/>
      </dsp:txXfrm>
    </dsp:sp>
    <dsp:sp modelId="{952D35E1-026A-43A7-9FD9-55A8667DB3C0}">
      <dsp:nvSpPr>
        <dsp:cNvPr id="0" name=""/>
        <dsp:cNvSpPr/>
      </dsp:nvSpPr>
      <dsp:spPr>
        <a:xfrm>
          <a:off x="1359696" y="1378166"/>
          <a:ext cx="4736306" cy="43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b" anchorCtr="0">
          <a:noAutofit/>
        </a:bodyPr>
        <a:lstStyle/>
        <a:p>
          <a:pPr lvl="0" algn="ctr" defTabSz="844550" rtl="1">
            <a:lnSpc>
              <a:spcPct val="90000"/>
            </a:lnSpc>
            <a:spcBef>
              <a:spcPct val="0"/>
            </a:spcBef>
            <a:spcAft>
              <a:spcPct val="35000"/>
            </a:spcAft>
          </a:pPr>
          <a:endParaRPr lang="x-none" sz="1900" kern="1200" dirty="0"/>
        </a:p>
      </dsp:txBody>
      <dsp:txXfrm>
        <a:off x="1359696" y="1378166"/>
        <a:ext cx="4736306" cy="430573"/>
      </dsp:txXfrm>
    </dsp:sp>
    <dsp:sp modelId="{7699DF8A-522D-47E1-8B98-89D5B0CAEAFF}">
      <dsp:nvSpPr>
        <dsp:cNvPr id="0" name=""/>
        <dsp:cNvSpPr/>
      </dsp:nvSpPr>
      <dsp:spPr>
        <a:xfrm rot="10800000">
          <a:off x="991843" y="1808739"/>
          <a:ext cx="1108295" cy="877093"/>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B55479-F67D-47A5-87EC-3D9F035CE255}">
      <dsp:nvSpPr>
        <dsp:cNvPr id="0" name=""/>
        <dsp:cNvSpPr/>
      </dsp:nvSpPr>
      <dsp:spPr>
        <a:xfrm rot="10800000">
          <a:off x="1657557" y="1808739"/>
          <a:ext cx="1108295" cy="877093"/>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EAC820-7440-4E7E-83D7-907FDB1B676A}">
      <dsp:nvSpPr>
        <dsp:cNvPr id="0" name=""/>
        <dsp:cNvSpPr/>
      </dsp:nvSpPr>
      <dsp:spPr>
        <a:xfrm rot="10800000">
          <a:off x="2323797" y="1808739"/>
          <a:ext cx="1108295" cy="877093"/>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E57C9E-A863-4FBE-9667-1A53A9D38615}">
      <dsp:nvSpPr>
        <dsp:cNvPr id="0" name=""/>
        <dsp:cNvSpPr/>
      </dsp:nvSpPr>
      <dsp:spPr>
        <a:xfrm rot="10800000">
          <a:off x="2989511" y="1808739"/>
          <a:ext cx="1108295" cy="877093"/>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457DDE-6326-47D5-A402-977728425800}">
      <dsp:nvSpPr>
        <dsp:cNvPr id="0" name=""/>
        <dsp:cNvSpPr/>
      </dsp:nvSpPr>
      <dsp:spPr>
        <a:xfrm rot="10800000">
          <a:off x="3655752" y="1808739"/>
          <a:ext cx="1108295" cy="877093"/>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799B34-671C-4D24-87EA-5304F67EFFD1}">
      <dsp:nvSpPr>
        <dsp:cNvPr id="0" name=""/>
        <dsp:cNvSpPr/>
      </dsp:nvSpPr>
      <dsp:spPr>
        <a:xfrm rot="10800000">
          <a:off x="4321466" y="1808739"/>
          <a:ext cx="1108295" cy="877093"/>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1281B2-6F1C-43B3-BD77-817987222E78}">
      <dsp:nvSpPr>
        <dsp:cNvPr id="0" name=""/>
        <dsp:cNvSpPr/>
      </dsp:nvSpPr>
      <dsp:spPr>
        <a:xfrm rot="10800000">
          <a:off x="4987706" y="1808739"/>
          <a:ext cx="1108295" cy="877093"/>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5C0530-2C9E-4D18-A4D5-4B1FFBEAAB54}">
      <dsp:nvSpPr>
        <dsp:cNvPr id="0" name=""/>
        <dsp:cNvSpPr/>
      </dsp:nvSpPr>
      <dsp:spPr>
        <a:xfrm>
          <a:off x="1298124" y="1896449"/>
          <a:ext cx="4797878" cy="701675"/>
        </a:xfrm>
        <a:prstGeom prst="rect">
          <a:avLst/>
        </a:prstGeom>
        <a:solidFill>
          <a:schemeClr val="lt1">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800100" rtl="1">
            <a:lnSpc>
              <a:spcPct val="90000"/>
            </a:lnSpc>
            <a:spcBef>
              <a:spcPct val="0"/>
            </a:spcBef>
            <a:spcAft>
              <a:spcPct val="35000"/>
            </a:spcAft>
          </a:pPr>
          <a:r>
            <a:rPr lang="x-none" sz="1800" kern="1200" dirty="0">
              <a:solidFill>
                <a:schemeClr val="tx1"/>
              </a:solidFill>
            </a:rPr>
            <a:t>(ب) إذا كان محل الالتزام تعويضاً ترتب على عمل غير مشروع .</a:t>
          </a:r>
        </a:p>
      </dsp:txBody>
      <dsp:txXfrm>
        <a:off x="1298124" y="1896449"/>
        <a:ext cx="4797878" cy="701675"/>
      </dsp:txXfrm>
    </dsp:sp>
    <dsp:sp modelId="{D82EB23C-F614-4F89-B593-8C17D77AF138}">
      <dsp:nvSpPr>
        <dsp:cNvPr id="0" name=""/>
        <dsp:cNvSpPr/>
      </dsp:nvSpPr>
      <dsp:spPr>
        <a:xfrm>
          <a:off x="1359696" y="2756001"/>
          <a:ext cx="4736306" cy="43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b" anchorCtr="0">
          <a:noAutofit/>
        </a:bodyPr>
        <a:lstStyle/>
        <a:p>
          <a:pPr lvl="0" algn="ctr" defTabSz="844550" rtl="1">
            <a:lnSpc>
              <a:spcPct val="90000"/>
            </a:lnSpc>
            <a:spcBef>
              <a:spcPct val="0"/>
            </a:spcBef>
            <a:spcAft>
              <a:spcPct val="35000"/>
            </a:spcAft>
          </a:pPr>
          <a:endParaRPr lang="x-none" sz="1900" kern="1200" dirty="0"/>
        </a:p>
      </dsp:txBody>
      <dsp:txXfrm>
        <a:off x="1359696" y="2756001"/>
        <a:ext cx="4736306" cy="430573"/>
      </dsp:txXfrm>
    </dsp:sp>
    <dsp:sp modelId="{610475D2-8828-4B0B-9E7F-902B8BE485CA}">
      <dsp:nvSpPr>
        <dsp:cNvPr id="0" name=""/>
        <dsp:cNvSpPr/>
      </dsp:nvSpPr>
      <dsp:spPr>
        <a:xfrm rot="10800000">
          <a:off x="991843" y="3186574"/>
          <a:ext cx="1108295" cy="877093"/>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7C08DD-87B5-4396-A0FA-42BDEDA884D3}">
      <dsp:nvSpPr>
        <dsp:cNvPr id="0" name=""/>
        <dsp:cNvSpPr/>
      </dsp:nvSpPr>
      <dsp:spPr>
        <a:xfrm rot="10800000">
          <a:off x="1657557" y="3186574"/>
          <a:ext cx="1108295" cy="877093"/>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B6130B-EFE5-41A9-9072-E809D1891AF3}">
      <dsp:nvSpPr>
        <dsp:cNvPr id="0" name=""/>
        <dsp:cNvSpPr/>
      </dsp:nvSpPr>
      <dsp:spPr>
        <a:xfrm rot="10800000">
          <a:off x="2323797" y="3186574"/>
          <a:ext cx="1108295" cy="877093"/>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0BDCCA-A17C-495F-9AFF-9359DA2D4EC3}">
      <dsp:nvSpPr>
        <dsp:cNvPr id="0" name=""/>
        <dsp:cNvSpPr/>
      </dsp:nvSpPr>
      <dsp:spPr>
        <a:xfrm rot="10800000">
          <a:off x="2989511" y="3186574"/>
          <a:ext cx="1108295" cy="877093"/>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CE7587-BBE8-4BDB-88AA-8A4394EC41B8}">
      <dsp:nvSpPr>
        <dsp:cNvPr id="0" name=""/>
        <dsp:cNvSpPr/>
      </dsp:nvSpPr>
      <dsp:spPr>
        <a:xfrm rot="10800000">
          <a:off x="3655752" y="3186574"/>
          <a:ext cx="1108295" cy="877093"/>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E7A4C8-AACB-4A31-A31E-89FC767877EB}">
      <dsp:nvSpPr>
        <dsp:cNvPr id="0" name=""/>
        <dsp:cNvSpPr/>
      </dsp:nvSpPr>
      <dsp:spPr>
        <a:xfrm rot="10800000">
          <a:off x="4321466" y="3186574"/>
          <a:ext cx="1108295" cy="877093"/>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2588A4-CB1D-4B8B-9292-3E587618353C}">
      <dsp:nvSpPr>
        <dsp:cNvPr id="0" name=""/>
        <dsp:cNvSpPr/>
      </dsp:nvSpPr>
      <dsp:spPr>
        <a:xfrm rot="10800000">
          <a:off x="4987706" y="3186574"/>
          <a:ext cx="1108295" cy="877093"/>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088D5D-F6E8-4410-830E-8A2F0FD620CB}">
      <dsp:nvSpPr>
        <dsp:cNvPr id="0" name=""/>
        <dsp:cNvSpPr/>
      </dsp:nvSpPr>
      <dsp:spPr>
        <a:xfrm>
          <a:off x="1298124" y="3274283"/>
          <a:ext cx="4797878" cy="701675"/>
        </a:xfrm>
        <a:prstGeom prst="rect">
          <a:avLst/>
        </a:prstGeom>
        <a:solidFill>
          <a:schemeClr val="lt1">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r" defTabSz="800100" rtl="1">
            <a:lnSpc>
              <a:spcPct val="90000"/>
            </a:lnSpc>
            <a:spcBef>
              <a:spcPct val="0"/>
            </a:spcBef>
            <a:spcAft>
              <a:spcPct val="35000"/>
            </a:spcAft>
          </a:pPr>
          <a:r>
            <a:rPr lang="x-none" sz="1800" kern="1200" dirty="0">
              <a:solidFill>
                <a:srgbClr val="000000"/>
              </a:solidFill>
            </a:rPr>
            <a:t>(جـ) إذا كان محل الالتزام رد شيء يعلم المدين أنه مسروق أو شيء تسلمه دون حق و هو يعلم بذلك .</a:t>
          </a:r>
        </a:p>
      </dsp:txBody>
      <dsp:txXfrm>
        <a:off x="1298124" y="3274283"/>
        <a:ext cx="4797878" cy="70167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A473C0E-9936-41A7-9708-6C285AB78C85}">
      <dsp:nvSpPr>
        <dsp:cNvPr id="0" name=""/>
        <dsp:cNvSpPr/>
      </dsp:nvSpPr>
      <dsp:spPr>
        <a:xfrm>
          <a:off x="704599" y="1163"/>
          <a:ext cx="5411926" cy="491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b" anchorCtr="0">
          <a:noAutofit/>
        </a:bodyPr>
        <a:lstStyle/>
        <a:p>
          <a:pPr lvl="0" algn="ctr" defTabSz="977900" rtl="1">
            <a:lnSpc>
              <a:spcPct val="90000"/>
            </a:lnSpc>
            <a:spcBef>
              <a:spcPct val="0"/>
            </a:spcBef>
            <a:spcAft>
              <a:spcPct val="35000"/>
            </a:spcAft>
          </a:pPr>
          <a:r>
            <a:rPr lang="x-none" sz="2200" kern="1200" dirty="0"/>
            <a:t> </a:t>
          </a:r>
        </a:p>
      </dsp:txBody>
      <dsp:txXfrm>
        <a:off x="704599" y="1163"/>
        <a:ext cx="5411926" cy="491993"/>
      </dsp:txXfrm>
    </dsp:sp>
    <dsp:sp modelId="{D3D4C195-43ED-4D9A-8BCD-177CDD8EBA63}">
      <dsp:nvSpPr>
        <dsp:cNvPr id="0" name=""/>
        <dsp:cNvSpPr/>
      </dsp:nvSpPr>
      <dsp:spPr>
        <a:xfrm rot="10800000">
          <a:off x="284273" y="493156"/>
          <a:ext cx="1266390" cy="1002208"/>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AA1CAB-5861-4BC2-B781-A14510EAEDC6}">
      <dsp:nvSpPr>
        <dsp:cNvPr id="0" name=""/>
        <dsp:cNvSpPr/>
      </dsp:nvSpPr>
      <dsp:spPr>
        <a:xfrm rot="10800000">
          <a:off x="1044949" y="493156"/>
          <a:ext cx="1266390" cy="1002208"/>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8FA971-66B5-444E-B6DA-BAC06A73F471}">
      <dsp:nvSpPr>
        <dsp:cNvPr id="0" name=""/>
        <dsp:cNvSpPr/>
      </dsp:nvSpPr>
      <dsp:spPr>
        <a:xfrm rot="10800000">
          <a:off x="1806227" y="493156"/>
          <a:ext cx="1266390" cy="1002208"/>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D76825-D514-4E2F-A01D-01D3FDD3742A}">
      <dsp:nvSpPr>
        <dsp:cNvPr id="0" name=""/>
        <dsp:cNvSpPr/>
      </dsp:nvSpPr>
      <dsp:spPr>
        <a:xfrm rot="10800000">
          <a:off x="2566903" y="493156"/>
          <a:ext cx="1266390" cy="1002208"/>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1565E6-A278-417B-B04E-EB0E780BF7A5}">
      <dsp:nvSpPr>
        <dsp:cNvPr id="0" name=""/>
        <dsp:cNvSpPr/>
      </dsp:nvSpPr>
      <dsp:spPr>
        <a:xfrm rot="10800000">
          <a:off x="3328181" y="493156"/>
          <a:ext cx="1266390" cy="1002208"/>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EEBF1B-2365-4AC1-BD10-967DDEB24789}">
      <dsp:nvSpPr>
        <dsp:cNvPr id="0" name=""/>
        <dsp:cNvSpPr/>
      </dsp:nvSpPr>
      <dsp:spPr>
        <a:xfrm rot="10800000">
          <a:off x="4088857" y="493156"/>
          <a:ext cx="1266390" cy="1002208"/>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82680D-A203-4D0A-9DB9-ED7090968513}">
      <dsp:nvSpPr>
        <dsp:cNvPr id="0" name=""/>
        <dsp:cNvSpPr/>
      </dsp:nvSpPr>
      <dsp:spPr>
        <a:xfrm rot="10800000">
          <a:off x="4850135" y="493156"/>
          <a:ext cx="1266390" cy="1002208"/>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E2F239-44D6-4B84-926C-F671C299142F}">
      <dsp:nvSpPr>
        <dsp:cNvPr id="0" name=""/>
        <dsp:cNvSpPr/>
      </dsp:nvSpPr>
      <dsp:spPr>
        <a:xfrm>
          <a:off x="634244" y="593377"/>
          <a:ext cx="5482281" cy="801766"/>
        </a:xfrm>
        <a:prstGeom prst="rect">
          <a:avLst/>
        </a:prstGeom>
        <a:solidFill>
          <a:schemeClr val="lt1">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880" tIns="55880" rIns="55880" bIns="55880" numCol="1" spcCol="1270" anchor="ctr" anchorCtr="0">
          <a:noAutofit/>
        </a:bodyPr>
        <a:lstStyle/>
        <a:p>
          <a:pPr lvl="0" algn="ctr" defTabSz="977900" rtl="1">
            <a:lnSpc>
              <a:spcPct val="90000"/>
            </a:lnSpc>
            <a:spcBef>
              <a:spcPct val="0"/>
            </a:spcBef>
            <a:spcAft>
              <a:spcPct val="35000"/>
            </a:spcAft>
          </a:pPr>
          <a:r>
            <a:rPr lang="x-none" sz="2200" kern="1200" dirty="0">
              <a:solidFill>
                <a:srgbClr val="000000"/>
              </a:solidFill>
            </a:rPr>
            <a:t>(د) إذا صرح المدين كتابة أنه لا يريد القيام بالتزامه </a:t>
          </a:r>
        </a:p>
      </dsp:txBody>
      <dsp:txXfrm>
        <a:off x="634244" y="593377"/>
        <a:ext cx="5482281" cy="801766"/>
      </dsp:txXfrm>
    </dsp:sp>
    <dsp:sp modelId="{DAD3F08F-4E48-48E2-9B42-C018DA9ABDA6}">
      <dsp:nvSpPr>
        <dsp:cNvPr id="0" name=""/>
        <dsp:cNvSpPr/>
      </dsp:nvSpPr>
      <dsp:spPr>
        <a:xfrm>
          <a:off x="704599" y="1552634"/>
          <a:ext cx="5411926" cy="491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b" anchorCtr="0">
          <a:noAutofit/>
        </a:bodyPr>
        <a:lstStyle/>
        <a:p>
          <a:pPr lvl="0" algn="ctr" defTabSz="977900" rtl="1">
            <a:lnSpc>
              <a:spcPct val="90000"/>
            </a:lnSpc>
            <a:spcBef>
              <a:spcPct val="0"/>
            </a:spcBef>
            <a:spcAft>
              <a:spcPct val="35000"/>
            </a:spcAft>
          </a:pPr>
          <a:r>
            <a:rPr lang="x-none" sz="2200" kern="1200" dirty="0"/>
            <a:t> </a:t>
          </a:r>
        </a:p>
      </dsp:txBody>
      <dsp:txXfrm>
        <a:off x="704599" y="1552634"/>
        <a:ext cx="5411926" cy="491993"/>
      </dsp:txXfrm>
    </dsp:sp>
    <dsp:sp modelId="{7D4E69F0-6423-449F-9D9D-6DD700F3A31F}">
      <dsp:nvSpPr>
        <dsp:cNvPr id="0" name=""/>
        <dsp:cNvSpPr/>
      </dsp:nvSpPr>
      <dsp:spPr>
        <a:xfrm rot="10800000">
          <a:off x="284273" y="2044627"/>
          <a:ext cx="1266390" cy="1002208"/>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9EA8D7-5E03-4E1A-8327-6CB6428C4865}">
      <dsp:nvSpPr>
        <dsp:cNvPr id="0" name=""/>
        <dsp:cNvSpPr/>
      </dsp:nvSpPr>
      <dsp:spPr>
        <a:xfrm rot="10800000">
          <a:off x="1044949" y="2044627"/>
          <a:ext cx="1266390" cy="1002208"/>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183EB2-B36B-44FF-A498-33EF05A1A4DC}">
      <dsp:nvSpPr>
        <dsp:cNvPr id="0" name=""/>
        <dsp:cNvSpPr/>
      </dsp:nvSpPr>
      <dsp:spPr>
        <a:xfrm rot="10800000">
          <a:off x="1806227" y="2044627"/>
          <a:ext cx="1266390" cy="1002208"/>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6A88CB-2799-4721-8157-67805551E2F4}">
      <dsp:nvSpPr>
        <dsp:cNvPr id="0" name=""/>
        <dsp:cNvSpPr/>
      </dsp:nvSpPr>
      <dsp:spPr>
        <a:xfrm rot="10800000">
          <a:off x="2566903" y="2044627"/>
          <a:ext cx="1266390" cy="1002208"/>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E08BCB-48DA-40F1-A744-2D7BA8525F3D}">
      <dsp:nvSpPr>
        <dsp:cNvPr id="0" name=""/>
        <dsp:cNvSpPr/>
      </dsp:nvSpPr>
      <dsp:spPr>
        <a:xfrm rot="10800000">
          <a:off x="3328181" y="2044627"/>
          <a:ext cx="1266390" cy="1002208"/>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B7A4BE-1353-453B-B881-F0E85B2E533B}">
      <dsp:nvSpPr>
        <dsp:cNvPr id="0" name=""/>
        <dsp:cNvSpPr/>
      </dsp:nvSpPr>
      <dsp:spPr>
        <a:xfrm rot="10800000">
          <a:off x="4088857" y="2044627"/>
          <a:ext cx="1266390" cy="1002208"/>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BB4163-BD33-48F9-804E-D4E1BA6A45FC}">
      <dsp:nvSpPr>
        <dsp:cNvPr id="0" name=""/>
        <dsp:cNvSpPr/>
      </dsp:nvSpPr>
      <dsp:spPr>
        <a:xfrm rot="10800000">
          <a:off x="4850135" y="2044627"/>
          <a:ext cx="1266390" cy="1002208"/>
        </a:xfrm>
        <a:prstGeom prst="chevron">
          <a:avLst>
            <a:gd name="adj" fmla="val 7061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7B4D5A-640E-4761-BA50-AF1225572571}">
      <dsp:nvSpPr>
        <dsp:cNvPr id="0" name=""/>
        <dsp:cNvSpPr/>
      </dsp:nvSpPr>
      <dsp:spPr>
        <a:xfrm>
          <a:off x="634244" y="2144848"/>
          <a:ext cx="5482281" cy="801766"/>
        </a:xfrm>
        <a:prstGeom prst="rect">
          <a:avLst/>
        </a:prstGeom>
        <a:solidFill>
          <a:schemeClr val="lt1">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880" tIns="55880" rIns="55880" bIns="55880" numCol="1" spcCol="1270" anchor="ctr" anchorCtr="0">
          <a:noAutofit/>
        </a:bodyPr>
        <a:lstStyle/>
        <a:p>
          <a:pPr lvl="0" algn="ctr" defTabSz="977900" rtl="1">
            <a:lnSpc>
              <a:spcPct val="90000"/>
            </a:lnSpc>
            <a:spcBef>
              <a:spcPct val="0"/>
            </a:spcBef>
            <a:spcAft>
              <a:spcPct val="35000"/>
            </a:spcAft>
          </a:pPr>
          <a:r>
            <a:rPr lang="x-none" sz="2200" kern="1200" dirty="0">
              <a:solidFill>
                <a:srgbClr val="000000"/>
              </a:solidFill>
            </a:rPr>
            <a:t>(هـ) إذا نص القانون أو اتفق الطرفان على عدم لزوم الإعذار .</a:t>
          </a:r>
        </a:p>
      </dsp:txBody>
      <dsp:txXfrm>
        <a:off x="634244" y="2144848"/>
        <a:ext cx="5482281" cy="80176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8D20D1A-6429-4719-95E0-5C0CFF79CDDB}">
      <dsp:nvSpPr>
        <dsp:cNvPr id="0" name=""/>
        <dsp:cNvSpPr/>
      </dsp:nvSpPr>
      <dsp:spPr>
        <a:xfrm rot="10800000">
          <a:off x="2678" y="285"/>
          <a:ext cx="4286726" cy="1114013"/>
        </a:xfrm>
        <a:prstGeom prst="rightArrow">
          <a:avLst>
            <a:gd name="adj1" fmla="val 75000"/>
            <a:gd name="adj2" fmla="val 50000"/>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r" defTabSz="844550" rtl="1">
            <a:lnSpc>
              <a:spcPct val="90000"/>
            </a:lnSpc>
            <a:spcBef>
              <a:spcPct val="0"/>
            </a:spcBef>
            <a:spcAft>
              <a:spcPct val="15000"/>
            </a:spcAft>
            <a:buChar char="••"/>
          </a:pPr>
          <a:r>
            <a:rPr lang="x-none" sz="1900" b="1" kern="1200" dirty="0">
              <a:solidFill>
                <a:srgbClr val="0070C0"/>
              </a:solidFill>
            </a:rPr>
            <a:t>ماثلة في الفرق بين ثمن البضاعة المتفق عليه و ثمن شرائها من مكان آخر.</a:t>
          </a:r>
        </a:p>
      </dsp:txBody>
      <dsp:txXfrm rot="10800000">
        <a:off x="2678" y="285"/>
        <a:ext cx="4286726" cy="1114013"/>
      </dsp:txXfrm>
    </dsp:sp>
    <dsp:sp modelId="{4DB8D28B-4DA6-4BC5-B377-C343090DDB78}">
      <dsp:nvSpPr>
        <dsp:cNvPr id="0" name=""/>
        <dsp:cNvSpPr/>
      </dsp:nvSpPr>
      <dsp:spPr>
        <a:xfrm>
          <a:off x="4292082" y="0"/>
          <a:ext cx="3060694" cy="1114013"/>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x-none" sz="3200" b="1" kern="1200" dirty="0">
              <a:solidFill>
                <a:srgbClr val="C00000"/>
              </a:solidFill>
            </a:rPr>
            <a:t>ما لحق الدائن من خسارة</a:t>
          </a:r>
        </a:p>
      </dsp:txBody>
      <dsp:txXfrm>
        <a:off x="4292082" y="0"/>
        <a:ext cx="3060694" cy="1114013"/>
      </dsp:txXfrm>
    </dsp:sp>
    <dsp:sp modelId="{FFEB608C-75C7-4803-9D52-DB7A11540528}">
      <dsp:nvSpPr>
        <dsp:cNvPr id="0" name=""/>
        <dsp:cNvSpPr/>
      </dsp:nvSpPr>
      <dsp:spPr>
        <a:xfrm rot="10800000">
          <a:off x="1292" y="1225700"/>
          <a:ext cx="4278109" cy="1114013"/>
        </a:xfrm>
        <a:prstGeom prst="rightArrow">
          <a:avLst>
            <a:gd name="adj1" fmla="val 75000"/>
            <a:gd name="adj2" fmla="val 50000"/>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r" defTabSz="844550" rtl="1">
            <a:lnSpc>
              <a:spcPct val="90000"/>
            </a:lnSpc>
            <a:spcBef>
              <a:spcPct val="0"/>
            </a:spcBef>
            <a:spcAft>
              <a:spcPct val="15000"/>
            </a:spcAft>
            <a:buChar char="••"/>
          </a:pPr>
          <a:r>
            <a:rPr lang="x-none" sz="1900" b="1" kern="1200" dirty="0">
              <a:solidFill>
                <a:srgbClr val="0070C0"/>
              </a:solidFill>
            </a:rPr>
            <a:t>ويتمثل فيما كان يحققه من ربح من صفقات ضاعت عليه في سعيه لشراء البضاعة من مكان آخر .</a:t>
          </a:r>
        </a:p>
      </dsp:txBody>
      <dsp:txXfrm rot="10800000">
        <a:off x="1292" y="1225700"/>
        <a:ext cx="4278109" cy="1114013"/>
      </dsp:txXfrm>
    </dsp:sp>
    <dsp:sp modelId="{B32E6A53-F03B-4D78-A287-FCC9EDAAA787}">
      <dsp:nvSpPr>
        <dsp:cNvPr id="0" name=""/>
        <dsp:cNvSpPr/>
      </dsp:nvSpPr>
      <dsp:spPr>
        <a:xfrm>
          <a:off x="4279402" y="1225700"/>
          <a:ext cx="3072082" cy="1114013"/>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rtl="1">
            <a:lnSpc>
              <a:spcPct val="90000"/>
            </a:lnSpc>
            <a:spcBef>
              <a:spcPct val="0"/>
            </a:spcBef>
            <a:spcAft>
              <a:spcPct val="35000"/>
            </a:spcAft>
          </a:pPr>
          <a:r>
            <a:rPr lang="x-none" sz="3100" b="1" kern="1200" dirty="0">
              <a:solidFill>
                <a:srgbClr val="C00000"/>
              </a:solidFill>
            </a:rPr>
            <a:t>ما فات الدائن من كسب </a:t>
          </a:r>
        </a:p>
      </dsp:txBody>
      <dsp:txXfrm>
        <a:off x="4279402" y="1225700"/>
        <a:ext cx="3072082" cy="1114013"/>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CBBEC8F-ACB4-447A-81EE-1130E4794716}">
      <dsp:nvSpPr>
        <dsp:cNvPr id="0" name=""/>
        <dsp:cNvSpPr/>
      </dsp:nvSpPr>
      <dsp:spPr>
        <a:xfrm>
          <a:off x="1379990" y="1742510"/>
          <a:ext cx="1668009" cy="578978"/>
        </a:xfrm>
        <a:custGeom>
          <a:avLst/>
          <a:gdLst/>
          <a:ahLst/>
          <a:cxnLst/>
          <a:rect l="0" t="0" r="0" b="0"/>
          <a:pathLst>
            <a:path>
              <a:moveTo>
                <a:pt x="1668009" y="0"/>
              </a:moveTo>
              <a:lnTo>
                <a:pt x="1668009" y="289489"/>
              </a:lnTo>
              <a:lnTo>
                <a:pt x="0" y="289489"/>
              </a:lnTo>
              <a:lnTo>
                <a:pt x="0" y="578978"/>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3E6090-7616-48BA-8C13-E9DC19D47327}">
      <dsp:nvSpPr>
        <dsp:cNvPr id="0" name=""/>
        <dsp:cNvSpPr/>
      </dsp:nvSpPr>
      <dsp:spPr>
        <a:xfrm>
          <a:off x="3048000" y="1742510"/>
          <a:ext cx="1668009" cy="578978"/>
        </a:xfrm>
        <a:custGeom>
          <a:avLst/>
          <a:gdLst/>
          <a:ahLst/>
          <a:cxnLst/>
          <a:rect l="0" t="0" r="0" b="0"/>
          <a:pathLst>
            <a:path>
              <a:moveTo>
                <a:pt x="0" y="0"/>
              </a:moveTo>
              <a:lnTo>
                <a:pt x="0" y="289489"/>
              </a:lnTo>
              <a:lnTo>
                <a:pt x="1668009" y="289489"/>
              </a:lnTo>
              <a:lnTo>
                <a:pt x="1668009" y="578978"/>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1CECB5-DE39-459D-AF1D-2669DCF70CC5}">
      <dsp:nvSpPr>
        <dsp:cNvPr id="0" name=""/>
        <dsp:cNvSpPr/>
      </dsp:nvSpPr>
      <dsp:spPr>
        <a:xfrm>
          <a:off x="2358739" y="363990"/>
          <a:ext cx="1378520" cy="1378520"/>
        </a:xfrm>
        <a:prstGeom prst="arc">
          <a:avLst>
            <a:gd name="adj1" fmla="val 13200000"/>
            <a:gd name="adj2" fmla="val 19200000"/>
          </a:avLst>
        </a:pr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5FAA5D-9F6D-4DC6-A278-9D62A3E3D48B}">
      <dsp:nvSpPr>
        <dsp:cNvPr id="0" name=""/>
        <dsp:cNvSpPr/>
      </dsp:nvSpPr>
      <dsp:spPr>
        <a:xfrm>
          <a:off x="2358739" y="363990"/>
          <a:ext cx="1378520" cy="1378520"/>
        </a:xfrm>
        <a:prstGeom prst="arc">
          <a:avLst>
            <a:gd name="adj1" fmla="val 2400000"/>
            <a:gd name="adj2" fmla="val 8400000"/>
          </a:avLst>
        </a:pr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810A53-42F5-4174-B86E-6B2180087AC3}">
      <dsp:nvSpPr>
        <dsp:cNvPr id="0" name=""/>
        <dsp:cNvSpPr/>
      </dsp:nvSpPr>
      <dsp:spPr>
        <a:xfrm>
          <a:off x="1669479" y="612123"/>
          <a:ext cx="2757041" cy="88225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2311400" rtl="1">
            <a:lnSpc>
              <a:spcPct val="90000"/>
            </a:lnSpc>
            <a:spcBef>
              <a:spcPct val="0"/>
            </a:spcBef>
            <a:spcAft>
              <a:spcPct val="35000"/>
            </a:spcAft>
          </a:pPr>
          <a:r>
            <a:rPr lang="x-none" sz="5200" b="1" kern="1200" smtClean="0">
              <a:solidFill>
                <a:srgbClr val="C00000"/>
              </a:solidFill>
            </a:rPr>
            <a:t>أنواع الضرر </a:t>
          </a:r>
          <a:endParaRPr lang="x-none" sz="5200" b="1" kern="1200" dirty="0">
            <a:solidFill>
              <a:srgbClr val="C00000"/>
            </a:solidFill>
          </a:endParaRPr>
        </a:p>
      </dsp:txBody>
      <dsp:txXfrm>
        <a:off x="1669479" y="612123"/>
        <a:ext cx="2757041" cy="882253"/>
      </dsp:txXfrm>
    </dsp:sp>
    <dsp:sp modelId="{F904A7C1-B28B-496B-AB21-3A7BC069AB64}">
      <dsp:nvSpPr>
        <dsp:cNvPr id="0" name=""/>
        <dsp:cNvSpPr/>
      </dsp:nvSpPr>
      <dsp:spPr>
        <a:xfrm>
          <a:off x="4026749" y="2321489"/>
          <a:ext cx="1378520" cy="1378520"/>
        </a:xfrm>
        <a:prstGeom prst="arc">
          <a:avLst>
            <a:gd name="adj1" fmla="val 13200000"/>
            <a:gd name="adj2" fmla="val 19200000"/>
          </a:avLst>
        </a:pr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4390D3-64C9-46DA-8B61-A5889A8DD10E}">
      <dsp:nvSpPr>
        <dsp:cNvPr id="0" name=""/>
        <dsp:cNvSpPr/>
      </dsp:nvSpPr>
      <dsp:spPr>
        <a:xfrm>
          <a:off x="4026749" y="2321489"/>
          <a:ext cx="1378520" cy="1378520"/>
        </a:xfrm>
        <a:prstGeom prst="arc">
          <a:avLst>
            <a:gd name="adj1" fmla="val 2400000"/>
            <a:gd name="adj2" fmla="val 8400000"/>
          </a:avLst>
        </a:pr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B8F442-AD4D-457D-A0C7-640F0C90616F}">
      <dsp:nvSpPr>
        <dsp:cNvPr id="0" name=""/>
        <dsp:cNvSpPr/>
      </dsp:nvSpPr>
      <dsp:spPr>
        <a:xfrm>
          <a:off x="3337489" y="2569622"/>
          <a:ext cx="2757041" cy="88225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2311400" rtl="1">
            <a:lnSpc>
              <a:spcPct val="90000"/>
            </a:lnSpc>
            <a:spcBef>
              <a:spcPct val="0"/>
            </a:spcBef>
            <a:spcAft>
              <a:spcPct val="35000"/>
            </a:spcAft>
          </a:pPr>
          <a:r>
            <a:rPr lang="x-none" sz="5200" b="1" kern="1200" dirty="0">
              <a:solidFill>
                <a:schemeClr val="tx1"/>
              </a:solidFill>
            </a:rPr>
            <a:t>ضرر مادي</a:t>
          </a:r>
        </a:p>
      </dsp:txBody>
      <dsp:txXfrm>
        <a:off x="3337489" y="2569622"/>
        <a:ext cx="2757041" cy="882253"/>
      </dsp:txXfrm>
    </dsp:sp>
    <dsp:sp modelId="{61A3C3EF-8B98-4293-A226-9E5C350F3860}">
      <dsp:nvSpPr>
        <dsp:cNvPr id="0" name=""/>
        <dsp:cNvSpPr/>
      </dsp:nvSpPr>
      <dsp:spPr>
        <a:xfrm>
          <a:off x="690729" y="2321489"/>
          <a:ext cx="1378520" cy="1378520"/>
        </a:xfrm>
        <a:prstGeom prst="arc">
          <a:avLst>
            <a:gd name="adj1" fmla="val 13200000"/>
            <a:gd name="adj2" fmla="val 19200000"/>
          </a:avLst>
        </a:pr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42A7B0-A5E5-4815-BABA-00078102E2E7}">
      <dsp:nvSpPr>
        <dsp:cNvPr id="0" name=""/>
        <dsp:cNvSpPr/>
      </dsp:nvSpPr>
      <dsp:spPr>
        <a:xfrm>
          <a:off x="690729" y="2321489"/>
          <a:ext cx="1378520" cy="1378520"/>
        </a:xfrm>
        <a:prstGeom prst="arc">
          <a:avLst>
            <a:gd name="adj1" fmla="val 2400000"/>
            <a:gd name="adj2" fmla="val 8400000"/>
          </a:avLst>
        </a:pr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FA9750-7421-453E-946E-00F1A21BB899}">
      <dsp:nvSpPr>
        <dsp:cNvPr id="0" name=""/>
        <dsp:cNvSpPr/>
      </dsp:nvSpPr>
      <dsp:spPr>
        <a:xfrm>
          <a:off x="1469" y="2569622"/>
          <a:ext cx="2757041" cy="88225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2311400" rtl="1">
            <a:lnSpc>
              <a:spcPct val="90000"/>
            </a:lnSpc>
            <a:spcBef>
              <a:spcPct val="0"/>
            </a:spcBef>
            <a:spcAft>
              <a:spcPct val="35000"/>
            </a:spcAft>
          </a:pPr>
          <a:r>
            <a:rPr lang="x-none" sz="5200" b="1" kern="1200" dirty="0">
              <a:solidFill>
                <a:schemeClr val="tx1"/>
              </a:solidFill>
            </a:rPr>
            <a:t>ضرر أدبي </a:t>
          </a:r>
        </a:p>
      </dsp:txBody>
      <dsp:txXfrm>
        <a:off x="1469" y="2569622"/>
        <a:ext cx="2757041" cy="882253"/>
      </dsp:txXfrm>
    </dsp:sp>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2D5C4D-4463-1F4E-8F9E-CB1FCF9FE31E}" type="datetimeFigureOut">
              <a:rPr lang="en-US" smtClean="0"/>
              <a:pPr/>
              <a:t>10/22/2016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D5C4D-4463-1F4E-8F9E-CB1FCF9FE31E}" type="datetimeFigureOut">
              <a:rPr lang="en-US" smtClean="0"/>
              <a:pPr/>
              <a:t>10/22/2016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6D027F-2303-9A40-9DBA-B780DAB053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D5C4D-4463-1F4E-8F9E-CB1FCF9FE31E}" type="datetimeFigureOut">
              <a:rPr lang="en-US" smtClean="0"/>
              <a:pPr/>
              <a:t>10/22/2016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6D027F-2303-9A40-9DBA-B780DAB053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D5C4D-4463-1F4E-8F9E-CB1FCF9FE31E}" type="datetimeFigureOut">
              <a:rPr lang="en-US" smtClean="0"/>
              <a:pPr/>
              <a:t>10/22/2016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6D027F-2303-9A40-9DBA-B780DAB053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2D5C4D-4463-1F4E-8F9E-CB1FCF9FE31E}" type="datetimeFigureOut">
              <a:rPr lang="en-US" smtClean="0"/>
              <a:pPr/>
              <a:t>10/22/2016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2D5C4D-4463-1F4E-8F9E-CB1FCF9FE31E}" type="datetimeFigureOut">
              <a:rPr lang="en-US" smtClean="0"/>
              <a:pPr/>
              <a:t>10/22/2016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6D027F-2303-9A40-9DBA-B780DAB053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2D5C4D-4463-1F4E-8F9E-CB1FCF9FE31E}" type="datetimeFigureOut">
              <a:rPr lang="en-US" smtClean="0"/>
              <a:pPr/>
              <a:t>10/22/2016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6D027F-2303-9A40-9DBA-B780DAB053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2D5C4D-4463-1F4E-8F9E-CB1FCF9FE31E}" type="datetimeFigureOut">
              <a:rPr lang="en-US" smtClean="0"/>
              <a:pPr/>
              <a:t>10/22/2016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6D027F-2303-9A40-9DBA-B780DAB053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D5C4D-4463-1F4E-8F9E-CB1FCF9FE31E}" type="datetimeFigureOut">
              <a:rPr lang="en-US" smtClean="0"/>
              <a:pPr/>
              <a:t>10/22/2016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6D027F-2303-9A40-9DBA-B780DAB053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D5C4D-4463-1F4E-8F9E-CB1FCF9FE31E}" type="datetimeFigureOut">
              <a:rPr lang="en-US" smtClean="0"/>
              <a:pPr/>
              <a:t>10/22/2016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6D027F-2303-9A40-9DBA-B780DAB053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D5C4D-4463-1F4E-8F9E-CB1FCF9FE31E}" type="datetimeFigureOut">
              <a:rPr lang="en-US" smtClean="0"/>
              <a:pPr/>
              <a:t>10/22/2016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6D027F-2303-9A40-9DBA-B780DAB053F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D5C4D-4463-1F4E-8F9E-CB1FCF9FE31E}" type="datetimeFigureOut">
              <a:rPr lang="en-US" smtClean="0"/>
              <a:pPr/>
              <a:t>10/22/2016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6D027F-2303-9A40-9DBA-B780DAB053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59282" y="1373688"/>
            <a:ext cx="6400800" cy="592899"/>
          </a:xfrm>
        </p:spPr>
        <p:txBody>
          <a:bodyPr>
            <a:normAutofit fontScale="90000"/>
          </a:bodyPr>
          <a:lstStyle/>
          <a:p>
            <a:r>
              <a:rPr lang="ar-SA" dirty="0" smtClean="0">
                <a:solidFill>
                  <a:schemeClr val="bg1"/>
                </a:solidFill>
              </a:rPr>
              <a:t>الفصل الثاني</a:t>
            </a:r>
            <a:br>
              <a:rPr lang="ar-SA" dirty="0" smtClean="0">
                <a:solidFill>
                  <a:schemeClr val="bg1"/>
                </a:solidFill>
              </a:rPr>
            </a:br>
            <a:r>
              <a:rPr lang="ar-SA" dirty="0" smtClean="0">
                <a:solidFill>
                  <a:schemeClr val="bg1"/>
                </a:solidFill>
              </a:rPr>
              <a:t>التنفيذ بمقابل أو عن طريق التعويض</a:t>
            </a:r>
            <a:endParaRPr lang="ar-SA" dirty="0">
              <a:solidFill>
                <a:schemeClr val="bg1"/>
              </a:solidFill>
            </a:endParaRPr>
          </a:p>
        </p:txBody>
      </p:sp>
      <p:sp>
        <p:nvSpPr>
          <p:cNvPr id="3" name="عنصر نائب للمحتوى 2"/>
          <p:cNvSpPr>
            <a:spLocks noGrp="1"/>
          </p:cNvSpPr>
          <p:nvPr>
            <p:ph idx="1"/>
          </p:nvPr>
        </p:nvSpPr>
        <p:spPr>
          <a:xfrm>
            <a:off x="979315" y="914400"/>
            <a:ext cx="7181391" cy="4008329"/>
          </a:xfrm>
        </p:spPr>
        <p:txBody>
          <a:bodyPr>
            <a:noAutofit/>
          </a:bodyPr>
          <a:lstStyle/>
          <a:p>
            <a:pPr indent="0" algn="r">
              <a:buNone/>
            </a:pPr>
            <a:r>
              <a:rPr lang="ar-SA" sz="2000" b="1" dirty="0" smtClean="0"/>
              <a:t>تمهيد :</a:t>
            </a:r>
          </a:p>
          <a:p>
            <a:pPr algn="r" rtl="1"/>
            <a:r>
              <a:rPr lang="ar-SA" sz="2400" b="1" dirty="0" smtClean="0"/>
              <a:t>رأينا أن </a:t>
            </a:r>
            <a:r>
              <a:rPr lang="ar-SA" sz="2400" b="1" dirty="0" smtClean="0">
                <a:solidFill>
                  <a:srgbClr val="FF0000"/>
                </a:solidFill>
              </a:rPr>
              <a:t>المدين إذا لم ينفذ التزامه مختارًا </a:t>
            </a:r>
          </a:p>
          <a:p>
            <a:pPr algn="r" rtl="1"/>
            <a:r>
              <a:rPr lang="ar-SA" sz="2400" b="1" dirty="0" smtClean="0"/>
              <a:t>يكون </a:t>
            </a:r>
            <a:r>
              <a:rPr lang="ar-SA" sz="2400" b="1" dirty="0" smtClean="0">
                <a:solidFill>
                  <a:srgbClr val="0070C0"/>
                </a:solidFill>
              </a:rPr>
              <a:t>للدائن أن يجبرهُ على ذلك ويسمى هذا (بالتنفيذ العيني الجبري) </a:t>
            </a:r>
            <a:r>
              <a:rPr lang="ar-SA" sz="2400" b="1" dirty="0" smtClean="0"/>
              <a:t>وأيضًا أنه </a:t>
            </a:r>
          </a:p>
          <a:p>
            <a:pPr algn="r" rtl="1"/>
            <a:r>
              <a:rPr lang="ar-SA" sz="2400" b="1" dirty="0" smtClean="0">
                <a:solidFill>
                  <a:srgbClr val="FF0000"/>
                </a:solidFill>
              </a:rPr>
              <a:t>ليس كل التزام يصلح للتنفيذ العيني الجبري فقط الالتزام المدني دون الطبيعي ،</a:t>
            </a:r>
            <a:r>
              <a:rPr lang="ar-SA" sz="2400" b="1" dirty="0" smtClean="0"/>
              <a:t> </a:t>
            </a:r>
          </a:p>
          <a:p>
            <a:pPr algn="r" rtl="1"/>
            <a:r>
              <a:rPr lang="ar-SA" sz="2400" b="1" dirty="0" smtClean="0"/>
              <a:t>وذكرنا أن </a:t>
            </a:r>
            <a:r>
              <a:rPr lang="ar-SA" sz="2400" b="1" dirty="0" smtClean="0">
                <a:solidFill>
                  <a:srgbClr val="8000FF"/>
                </a:solidFill>
              </a:rPr>
              <a:t>التنفيذ الجبري قد يكون مباشرًا أو بوسائل يستخدمها المدين مثل الغرامة التهديدية والحبس </a:t>
            </a:r>
            <a:r>
              <a:rPr lang="ar-SA" sz="2400" b="1" dirty="0" smtClean="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151467"/>
            <a:ext cx="6400800" cy="685800"/>
          </a:xfrm>
        </p:spPr>
        <p:txBody>
          <a:bodyPr>
            <a:noAutofit/>
          </a:bodyPr>
          <a:lstStyle/>
          <a:p>
            <a:r>
              <a:rPr lang="ar-SA" sz="4000" b="1" dirty="0">
                <a:solidFill>
                  <a:srgbClr val="C00000"/>
                </a:solidFill>
              </a:rPr>
              <a:t>مدى ضرورة الاعذار</a:t>
            </a:r>
            <a:endParaRPr lang="en-US" sz="4000" b="1" dirty="0">
              <a:solidFill>
                <a:srgbClr val="C00000"/>
              </a:solidFill>
            </a:endParaRPr>
          </a:p>
        </p:txBody>
      </p:sp>
      <p:sp>
        <p:nvSpPr>
          <p:cNvPr id="3" name="Content Placeholder 2"/>
          <p:cNvSpPr>
            <a:spLocks noGrp="1"/>
          </p:cNvSpPr>
          <p:nvPr>
            <p:ph idx="1"/>
          </p:nvPr>
        </p:nvSpPr>
        <p:spPr>
          <a:xfrm>
            <a:off x="688932" y="1837268"/>
            <a:ext cx="7903923" cy="4513428"/>
          </a:xfrm>
        </p:spPr>
        <p:txBody>
          <a:bodyPr>
            <a:noAutofit/>
          </a:bodyPr>
          <a:lstStyle/>
          <a:p>
            <a:pPr indent="0" algn="r" rtl="1">
              <a:buNone/>
            </a:pPr>
            <a:r>
              <a:rPr lang="ar-SA" sz="2800" b="1" dirty="0">
                <a:solidFill>
                  <a:srgbClr val="C00000"/>
                </a:solidFill>
              </a:rPr>
              <a:t>نقصد</a:t>
            </a:r>
            <a:r>
              <a:rPr lang="ar-SA" sz="2800" b="1" dirty="0">
                <a:solidFill>
                  <a:srgbClr val="953735"/>
                </a:solidFill>
              </a:rPr>
              <a:t> </a:t>
            </a:r>
            <a:r>
              <a:rPr lang="ar-SA" sz="2800" b="1" dirty="0">
                <a:solidFill>
                  <a:srgbClr val="C00000"/>
                </a:solidFill>
              </a:rPr>
              <a:t>بضرورة</a:t>
            </a:r>
            <a:r>
              <a:rPr lang="ar-SA" sz="2800" b="1" dirty="0">
                <a:solidFill>
                  <a:srgbClr val="953735"/>
                </a:solidFill>
              </a:rPr>
              <a:t> </a:t>
            </a:r>
            <a:r>
              <a:rPr lang="ar-SA" sz="2800" b="1" dirty="0" smtClean="0">
                <a:solidFill>
                  <a:srgbClr val="C00000"/>
                </a:solidFill>
              </a:rPr>
              <a:t>الاعذار: </a:t>
            </a:r>
            <a:r>
              <a:rPr lang="ar-SA" sz="2800" b="1" dirty="0" smtClean="0"/>
              <a:t>أن </a:t>
            </a:r>
            <a:r>
              <a:rPr lang="ar-SA" sz="2800" b="1" dirty="0">
                <a:solidFill>
                  <a:srgbClr val="8000FF"/>
                </a:solidFill>
              </a:rPr>
              <a:t>الاعذار مقصور على حالة مطالبة الدائن للمدين بتعويض عن التأخير في التنفيذ.</a:t>
            </a:r>
          </a:p>
          <a:p>
            <a:pPr indent="0" algn="r" rtl="1">
              <a:buNone/>
            </a:pPr>
            <a:r>
              <a:rPr lang="ar-SA" sz="2800" b="1" dirty="0" smtClean="0">
                <a:solidFill>
                  <a:srgbClr val="C00000"/>
                </a:solidFill>
              </a:rPr>
              <a:t>أما التعويض</a:t>
            </a:r>
            <a:r>
              <a:rPr lang="en-US" sz="2800" b="1" dirty="0" smtClean="0">
                <a:solidFill>
                  <a:srgbClr val="C00000"/>
                </a:solidFill>
              </a:rPr>
              <a:t> </a:t>
            </a:r>
            <a:r>
              <a:rPr lang="ar-SA" sz="2800" b="1" dirty="0">
                <a:solidFill>
                  <a:srgbClr val="C00000"/>
                </a:solidFill>
              </a:rPr>
              <a:t>عند عدم التنفيذ فإن الدائن يستحقه دون الحاجة الى اعذار</a:t>
            </a:r>
            <a:r>
              <a:rPr lang="ar-SA" sz="2800" b="1" dirty="0"/>
              <a:t>. </a:t>
            </a:r>
            <a:endParaRPr lang="ar-SA" sz="2800" b="1" dirty="0" smtClean="0"/>
          </a:p>
          <a:p>
            <a:pPr indent="0" algn="r" rtl="1">
              <a:buNone/>
            </a:pPr>
            <a:r>
              <a:rPr lang="ar-SA" sz="2800" b="1" dirty="0" smtClean="0">
                <a:solidFill>
                  <a:srgbClr val="0070C0"/>
                </a:solidFill>
              </a:rPr>
              <a:t>لان اشتراط الاعذار مفاده قبول </a:t>
            </a:r>
            <a:r>
              <a:rPr lang="ar-SA" sz="2800" b="1" dirty="0">
                <a:solidFill>
                  <a:srgbClr val="0070C0"/>
                </a:solidFill>
              </a:rPr>
              <a:t>قيام الدائن به يفترض أنه قد منح المدين ضمنا أجلا للوفاء ثم أعقبه </a:t>
            </a:r>
            <a:r>
              <a:rPr lang="ar-SA" sz="2800" b="1" dirty="0" smtClean="0">
                <a:solidFill>
                  <a:srgbClr val="0070C0"/>
                </a:solidFill>
              </a:rPr>
              <a:t>بالإعذار.</a:t>
            </a:r>
          </a:p>
          <a:p>
            <a:pPr indent="0" algn="r" rtl="1">
              <a:buNone/>
            </a:pPr>
            <a:r>
              <a:rPr lang="ar-SA" sz="2800" b="1" dirty="0" smtClean="0">
                <a:solidFill>
                  <a:srgbClr val="0070C0"/>
                </a:solidFill>
              </a:rPr>
              <a:t>ولا يتصور افتراضه في حالة بدء الدائن بالتنفيذ لامتناع المدين عنه اصلا . </a:t>
            </a:r>
            <a:endParaRPr lang="ar-SA" sz="2800" b="1" dirty="0">
              <a:solidFill>
                <a:srgbClr val="0070C0"/>
              </a:solidFill>
            </a:endParaRPr>
          </a:p>
        </p:txBody>
      </p:sp>
    </p:spTree>
    <p:extLst>
      <p:ext uri="{BB962C8B-B14F-4D97-AF65-F5344CB8AC3E}">
        <p14:creationId xmlns:p14="http://schemas.microsoft.com/office/powerpoint/2010/main" xmlns="" val="34491319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304911"/>
            <a:ext cx="6400800" cy="685800"/>
          </a:xfrm>
        </p:spPr>
        <p:txBody>
          <a:bodyPr>
            <a:noAutofit/>
          </a:bodyPr>
          <a:lstStyle/>
          <a:p>
            <a:r>
              <a:rPr lang="ar-SA" sz="4000" b="1" dirty="0">
                <a:solidFill>
                  <a:srgbClr val="C00000"/>
                </a:solidFill>
              </a:rPr>
              <a:t>مدى ضرورة الاعذار</a:t>
            </a:r>
            <a:endParaRPr lang="en-US" sz="4000" b="1" dirty="0">
              <a:solidFill>
                <a:srgbClr val="C00000"/>
              </a:solidFill>
            </a:endParaRPr>
          </a:p>
        </p:txBody>
      </p:sp>
      <p:sp>
        <p:nvSpPr>
          <p:cNvPr id="3" name="Content Placeholder 2"/>
          <p:cNvSpPr>
            <a:spLocks noGrp="1"/>
          </p:cNvSpPr>
          <p:nvPr>
            <p:ph idx="1"/>
          </p:nvPr>
        </p:nvSpPr>
        <p:spPr>
          <a:xfrm>
            <a:off x="965201" y="2479226"/>
            <a:ext cx="7247466" cy="2932018"/>
          </a:xfrm>
        </p:spPr>
        <p:txBody>
          <a:bodyPr>
            <a:noAutofit/>
          </a:bodyPr>
          <a:lstStyle/>
          <a:p>
            <a:pPr indent="0" algn="r">
              <a:buNone/>
            </a:pPr>
            <a:r>
              <a:rPr lang="ar-SA" sz="2800" b="1" dirty="0" smtClean="0">
                <a:solidFill>
                  <a:srgbClr val="C00000"/>
                </a:solidFill>
              </a:rPr>
              <a:t>و </a:t>
            </a:r>
            <a:r>
              <a:rPr lang="ar-SA" sz="2800" b="1" dirty="0">
                <a:solidFill>
                  <a:srgbClr val="C00000"/>
                </a:solidFill>
              </a:rPr>
              <a:t>نقصد بضرورة الاعذار في المقام الثاني </a:t>
            </a:r>
            <a:r>
              <a:rPr lang="ar-SA" sz="2800" b="1" dirty="0"/>
              <a:t>،أن هل القاعدة توجد </a:t>
            </a:r>
            <a:r>
              <a:rPr lang="ar-SA" sz="2800" b="1" dirty="0" smtClean="0"/>
              <a:t>الاعذار شرطاً لا يستحق التعويض الا به ، </a:t>
            </a:r>
            <a:r>
              <a:rPr lang="ar-SA" sz="2800" b="1" dirty="0"/>
              <a:t>فالسؤال هل الاعذار ضروري في كل حالة؟</a:t>
            </a:r>
          </a:p>
          <a:p>
            <a:pPr indent="0" algn="r">
              <a:buNone/>
            </a:pPr>
            <a:r>
              <a:rPr lang="ar-SA" sz="2800" b="1" dirty="0">
                <a:solidFill>
                  <a:srgbClr val="0070C0"/>
                </a:solidFill>
              </a:rPr>
              <a:t>نصل الى أن الدائن يعفى من الاعذار </a:t>
            </a:r>
            <a:r>
              <a:rPr lang="ar-SA" sz="2800" b="1" dirty="0" smtClean="0">
                <a:solidFill>
                  <a:srgbClr val="0070C0"/>
                </a:solidFill>
              </a:rPr>
              <a:t>:</a:t>
            </a:r>
          </a:p>
          <a:p>
            <a:pPr indent="0" algn="r">
              <a:buNone/>
            </a:pPr>
            <a:r>
              <a:rPr lang="ar-SA" sz="2800" b="1" dirty="0" smtClean="0">
                <a:solidFill>
                  <a:srgbClr val="0070C0"/>
                </a:solidFill>
              </a:rPr>
              <a:t>-- </a:t>
            </a:r>
            <a:r>
              <a:rPr lang="ar-SA" sz="2800" b="1" dirty="0" smtClean="0"/>
              <a:t>إما </a:t>
            </a:r>
            <a:r>
              <a:rPr lang="ar-SA" sz="2800" b="1" dirty="0"/>
              <a:t>بالاتفاق </a:t>
            </a:r>
            <a:endParaRPr lang="ar-SA" sz="2800" b="1" dirty="0" smtClean="0"/>
          </a:p>
          <a:p>
            <a:pPr indent="0" algn="r">
              <a:buNone/>
            </a:pPr>
            <a:r>
              <a:rPr lang="ar-SA" sz="2800" b="1" dirty="0" smtClean="0"/>
              <a:t>-- أو </a:t>
            </a:r>
            <a:r>
              <a:rPr lang="ar-SA" sz="2800" b="1" dirty="0"/>
              <a:t>بنص القانون.</a:t>
            </a:r>
            <a:endParaRPr lang="en-US" sz="2800" b="1" dirty="0"/>
          </a:p>
        </p:txBody>
      </p:sp>
    </p:spTree>
    <p:extLst>
      <p:ext uri="{BB962C8B-B14F-4D97-AF65-F5344CB8AC3E}">
        <p14:creationId xmlns:p14="http://schemas.microsoft.com/office/powerpoint/2010/main" xmlns="" val="34491319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170198"/>
            <a:ext cx="6400800" cy="685800"/>
          </a:xfrm>
        </p:spPr>
        <p:txBody>
          <a:bodyPr>
            <a:noAutofit/>
          </a:bodyPr>
          <a:lstStyle/>
          <a:p>
            <a:r>
              <a:rPr lang="ar-SA" sz="4000" b="1" dirty="0">
                <a:solidFill>
                  <a:srgbClr val="C00000"/>
                </a:solidFill>
              </a:rPr>
              <a:t>الاعفاء الاتفاقي من الاعذار</a:t>
            </a:r>
            <a:endParaRPr lang="en-US" sz="4000" b="1" dirty="0">
              <a:solidFill>
                <a:srgbClr val="C00000"/>
              </a:solidFill>
            </a:endParaRPr>
          </a:p>
        </p:txBody>
      </p:sp>
      <p:sp>
        <p:nvSpPr>
          <p:cNvPr id="3" name="Content Placeholder 2"/>
          <p:cNvSpPr>
            <a:spLocks noGrp="1"/>
          </p:cNvSpPr>
          <p:nvPr>
            <p:ph idx="1"/>
          </p:nvPr>
        </p:nvSpPr>
        <p:spPr>
          <a:xfrm>
            <a:off x="762001" y="2615389"/>
            <a:ext cx="7738532" cy="2795856"/>
          </a:xfrm>
        </p:spPr>
        <p:txBody>
          <a:bodyPr>
            <a:noAutofit/>
          </a:bodyPr>
          <a:lstStyle/>
          <a:p>
            <a:pPr indent="0" algn="ctr">
              <a:buNone/>
            </a:pPr>
            <a:r>
              <a:rPr lang="ar-SA" sz="2400" b="1" dirty="0"/>
              <a:t>فإنه يكون بالاتفاق على استبعاد القاعدة الواردة في صدر النص السابق و التى توجب اعذار </a:t>
            </a:r>
            <a:r>
              <a:rPr lang="ar-SA" sz="2400" b="1" dirty="0">
                <a:solidFill>
                  <a:srgbClr val="0070C0"/>
                </a:solidFill>
              </a:rPr>
              <a:t>المدين.بحيث يصير المدين معذرا بمجرد حلول أجل الالتزام دون الحاجة الى أي اجراء</a:t>
            </a:r>
            <a:r>
              <a:rPr lang="ar-SA" sz="2400" b="1" dirty="0" smtClean="0">
                <a:solidFill>
                  <a:srgbClr val="0070C0"/>
                </a:solidFill>
              </a:rPr>
              <a:t>.</a:t>
            </a:r>
            <a:endParaRPr lang="ar-SA" sz="2400" b="1" dirty="0">
              <a:solidFill>
                <a:srgbClr val="0070C0"/>
              </a:solidFill>
            </a:endParaRPr>
          </a:p>
        </p:txBody>
      </p:sp>
    </p:spTree>
    <p:extLst>
      <p:ext uri="{BB962C8B-B14F-4D97-AF65-F5344CB8AC3E}">
        <p14:creationId xmlns:p14="http://schemas.microsoft.com/office/powerpoint/2010/main" xmlns="" val="41464672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190552"/>
            <a:ext cx="6400800" cy="685800"/>
          </a:xfrm>
        </p:spPr>
        <p:txBody>
          <a:bodyPr>
            <a:noAutofit/>
          </a:bodyPr>
          <a:lstStyle/>
          <a:p>
            <a:r>
              <a:rPr lang="ar-SA" sz="4000" b="1" dirty="0">
                <a:solidFill>
                  <a:srgbClr val="C00000"/>
                </a:solidFill>
              </a:rPr>
              <a:t>الاعفاء الاتفاقي من الاعذار</a:t>
            </a:r>
            <a:endParaRPr lang="en-US" sz="4000" b="1" dirty="0">
              <a:solidFill>
                <a:srgbClr val="C00000"/>
              </a:solidFill>
            </a:endParaRPr>
          </a:p>
        </p:txBody>
      </p:sp>
      <p:sp>
        <p:nvSpPr>
          <p:cNvPr id="3" name="Content Placeholder 2"/>
          <p:cNvSpPr>
            <a:spLocks noGrp="1"/>
          </p:cNvSpPr>
          <p:nvPr>
            <p:ph idx="1"/>
          </p:nvPr>
        </p:nvSpPr>
        <p:spPr>
          <a:xfrm>
            <a:off x="488515" y="1876352"/>
            <a:ext cx="8204548" cy="3973303"/>
          </a:xfrm>
        </p:spPr>
        <p:txBody>
          <a:bodyPr>
            <a:noAutofit/>
          </a:bodyPr>
          <a:lstStyle/>
          <a:p>
            <a:pPr indent="0" algn="r" rtl="1">
              <a:buNone/>
            </a:pPr>
            <a:r>
              <a:rPr lang="ar-SA" sz="2400" b="1" dirty="0" smtClean="0">
                <a:solidFill>
                  <a:srgbClr val="0070C0"/>
                </a:solidFill>
              </a:rPr>
              <a:t>الاعفاء الاتفاقي به يصير المدين معذرا بمجرد حلول اجل الالتزام دون الحاجة لاي اجراء .</a:t>
            </a:r>
          </a:p>
          <a:p>
            <a:pPr indent="0" algn="r" rtl="1">
              <a:buNone/>
            </a:pPr>
            <a:r>
              <a:rPr lang="ar-SA" sz="2400" b="1" dirty="0" smtClean="0"/>
              <a:t>وهو نوعان : ضمني و صريح</a:t>
            </a:r>
            <a:endParaRPr lang="ar-SA" sz="2400" b="1" dirty="0"/>
          </a:p>
          <a:p>
            <a:pPr indent="0" algn="r" rtl="1">
              <a:buNone/>
            </a:pPr>
            <a:r>
              <a:rPr lang="ar-SA" sz="2400" b="1" dirty="0">
                <a:solidFill>
                  <a:srgbClr val="C00000"/>
                </a:solidFill>
              </a:rPr>
              <a:t>فالصريح</a:t>
            </a:r>
            <a:r>
              <a:rPr lang="ar-SA" sz="2400" b="1" dirty="0"/>
              <a:t>: أمره واضح</a:t>
            </a:r>
          </a:p>
          <a:p>
            <a:pPr indent="0" algn="r" rtl="1">
              <a:buNone/>
            </a:pPr>
            <a:r>
              <a:rPr lang="ar-SA" sz="2400" b="1" dirty="0">
                <a:solidFill>
                  <a:srgbClr val="C00000"/>
                </a:solidFill>
              </a:rPr>
              <a:t>اما</a:t>
            </a:r>
            <a:r>
              <a:rPr lang="ar-SA" sz="2400" b="1" dirty="0">
                <a:solidFill>
                  <a:srgbClr val="3366FF"/>
                </a:solidFill>
              </a:rPr>
              <a:t> </a:t>
            </a:r>
            <a:r>
              <a:rPr lang="ar-SA" sz="2400" b="1" dirty="0">
                <a:solidFill>
                  <a:srgbClr val="C00000"/>
                </a:solidFill>
              </a:rPr>
              <a:t>الضمني</a:t>
            </a:r>
            <a:r>
              <a:rPr lang="ar-SA" sz="2400" b="1" dirty="0"/>
              <a:t>: </a:t>
            </a:r>
            <a:r>
              <a:rPr lang="ar-SA" sz="2400" b="1" dirty="0">
                <a:solidFill>
                  <a:srgbClr val="00B050"/>
                </a:solidFill>
              </a:rPr>
              <a:t>فمثاله أن يشترط في عقد المقاولة وجوب انهاء المقاول من عمله في تاريخ محدد . فإذا لم ينته في التاريخ المحدد كان للدائن ان يطالبه بالتعويض دون اعذار. ذلك ان المدين يعد معذرا بمجرد حلول التاريخ.</a:t>
            </a:r>
            <a:endParaRPr lang="en-US" sz="2400" b="1" dirty="0">
              <a:solidFill>
                <a:srgbClr val="00B050"/>
              </a:solidFill>
            </a:endParaRPr>
          </a:p>
        </p:txBody>
      </p:sp>
    </p:spTree>
    <p:extLst>
      <p:ext uri="{BB962C8B-B14F-4D97-AF65-F5344CB8AC3E}">
        <p14:creationId xmlns:p14="http://schemas.microsoft.com/office/powerpoint/2010/main" xmlns="" val="41464672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866" y="1076832"/>
            <a:ext cx="6400800" cy="685800"/>
          </a:xfrm>
        </p:spPr>
        <p:txBody>
          <a:bodyPr>
            <a:noAutofit/>
          </a:bodyPr>
          <a:lstStyle/>
          <a:p>
            <a:r>
              <a:rPr lang="ar-SA" sz="4000" b="1" dirty="0">
                <a:solidFill>
                  <a:srgbClr val="C00000"/>
                </a:solidFill>
              </a:rPr>
              <a:t>الاعفاء القانوني من الاعذار</a:t>
            </a:r>
            <a:endParaRPr lang="en-US" sz="4000" b="1" dirty="0">
              <a:solidFill>
                <a:srgbClr val="C00000"/>
              </a:solidFill>
            </a:endParaRPr>
          </a:p>
        </p:txBody>
      </p:sp>
      <p:sp>
        <p:nvSpPr>
          <p:cNvPr id="3" name="Content Placeholder 2"/>
          <p:cNvSpPr>
            <a:spLocks noGrp="1"/>
          </p:cNvSpPr>
          <p:nvPr>
            <p:ph idx="1"/>
          </p:nvPr>
        </p:nvSpPr>
        <p:spPr>
          <a:xfrm>
            <a:off x="688932" y="1762633"/>
            <a:ext cx="7653401" cy="4550486"/>
          </a:xfrm>
        </p:spPr>
        <p:txBody>
          <a:bodyPr>
            <a:noAutofit/>
          </a:bodyPr>
          <a:lstStyle/>
          <a:p>
            <a:pPr indent="0" algn="ctr">
              <a:buNone/>
            </a:pPr>
            <a:r>
              <a:rPr lang="ar-SA" sz="2400" b="1" dirty="0"/>
              <a:t>هناك </a:t>
            </a:r>
            <a:r>
              <a:rPr lang="ar-SA" sz="2400" b="1" dirty="0">
                <a:solidFill>
                  <a:srgbClr val="0070C0"/>
                </a:solidFill>
              </a:rPr>
              <a:t>حالات استثنيت من نص وجوب اشتراط الاعذار بحيث يجوز للدائن ان يطالب المدين بتعويض دون حاجة الى اعذاره ، و هي</a:t>
            </a:r>
            <a:r>
              <a:rPr lang="ar-SA" sz="2400" b="1" dirty="0" smtClean="0"/>
              <a:t>:</a:t>
            </a:r>
            <a:endParaRPr lang="ar-SA" sz="2400" b="1" dirty="0"/>
          </a:p>
        </p:txBody>
      </p:sp>
      <p:sp>
        <p:nvSpPr>
          <p:cNvPr id="4" name="مربع نص 3"/>
          <p:cNvSpPr txBox="1"/>
          <p:nvPr/>
        </p:nvSpPr>
        <p:spPr>
          <a:xfrm>
            <a:off x="1258866" y="3557392"/>
            <a:ext cx="6908103" cy="2954655"/>
          </a:xfrm>
          <a:prstGeom prst="rect">
            <a:avLst/>
          </a:prstGeom>
          <a:noFill/>
        </p:spPr>
        <p:txBody>
          <a:bodyPr wrap="square" rtlCol="1">
            <a:spAutoFit/>
          </a:bodyPr>
          <a:lstStyle/>
          <a:p>
            <a:pPr marL="342900" indent="-342900" algn="r" rtl="1"/>
            <a:r>
              <a:rPr lang="ar-SA" sz="2400" b="1" dirty="0" smtClean="0"/>
              <a:t>اولا : </a:t>
            </a:r>
            <a:r>
              <a:rPr lang="ar-SA" sz="2400" b="1" dirty="0" smtClean="0">
                <a:solidFill>
                  <a:srgbClr val="C00000"/>
                </a:solidFill>
              </a:rPr>
              <a:t>اذا </a:t>
            </a:r>
            <a:r>
              <a:rPr lang="ar-SA" sz="2400" b="1" dirty="0">
                <a:solidFill>
                  <a:srgbClr val="C00000"/>
                </a:solidFill>
              </a:rPr>
              <a:t>أصبح تنفيذ الالتزام غير ممكنا او غير مجد بفعل المدين ، مثل :</a:t>
            </a:r>
            <a:r>
              <a:rPr lang="ar-SA" sz="2400" b="1" dirty="0"/>
              <a:t> ان </a:t>
            </a:r>
            <a:r>
              <a:rPr lang="ar-SA" sz="2400" b="1" dirty="0">
                <a:solidFill>
                  <a:srgbClr val="0070C0"/>
                </a:solidFill>
              </a:rPr>
              <a:t>يلتزم المدين </a:t>
            </a:r>
            <a:r>
              <a:rPr lang="ar-SA" sz="2400" b="1" dirty="0" smtClean="0">
                <a:solidFill>
                  <a:srgbClr val="0070C0"/>
                </a:solidFill>
              </a:rPr>
              <a:t>بالامتناع </a:t>
            </a:r>
            <a:r>
              <a:rPr lang="ar-SA" sz="2400" b="1" dirty="0">
                <a:solidFill>
                  <a:srgbClr val="0070C0"/>
                </a:solidFill>
              </a:rPr>
              <a:t>عن القيام بعمل و لكنه يقوم به مخالفا الالتزام </a:t>
            </a:r>
            <a:r>
              <a:rPr lang="ar-SA" sz="2400" b="1" dirty="0" smtClean="0">
                <a:solidFill>
                  <a:srgbClr val="0070C0"/>
                </a:solidFill>
              </a:rPr>
              <a:t>بالامتناع</a:t>
            </a:r>
            <a:r>
              <a:rPr lang="ar-SA" sz="2400" b="1" dirty="0" smtClean="0"/>
              <a:t>، فلا جدوى من الاعذار .</a:t>
            </a:r>
          </a:p>
          <a:p>
            <a:pPr marL="342900" indent="-342900" algn="r" rtl="1"/>
            <a:endParaRPr lang="ar-SA" sz="2400" b="1" dirty="0" smtClean="0"/>
          </a:p>
          <a:p>
            <a:pPr marL="342900" indent="-342900" algn="r" rtl="1"/>
            <a:r>
              <a:rPr lang="ar-SA" sz="2400" b="1" dirty="0" smtClean="0"/>
              <a:t> </a:t>
            </a:r>
            <a:r>
              <a:rPr lang="ar-SA" sz="2400" b="1" dirty="0"/>
              <a:t>*</a:t>
            </a:r>
            <a:r>
              <a:rPr lang="ar-SA" sz="2400" b="1" dirty="0">
                <a:solidFill>
                  <a:srgbClr val="FF0000"/>
                </a:solidFill>
              </a:rPr>
              <a:t>يشترط: أن يرجع عدم امكان التنفيذ العيني او عدم جدواه الى فعل المدين </a:t>
            </a:r>
            <a:r>
              <a:rPr lang="ar-SA" sz="2400" b="1" dirty="0"/>
              <a:t>. فإن كان </a:t>
            </a:r>
            <a:r>
              <a:rPr lang="ar-SA" sz="2400" b="1" dirty="0">
                <a:solidFill>
                  <a:srgbClr val="0070C0"/>
                </a:solidFill>
              </a:rPr>
              <a:t>بسبب أجنبي انقضى الالتزام ولا محل للتعويض و من ثم </a:t>
            </a:r>
            <a:r>
              <a:rPr lang="ar-SA" sz="2400" b="1" dirty="0" smtClean="0">
                <a:solidFill>
                  <a:srgbClr val="0070C0"/>
                </a:solidFill>
              </a:rPr>
              <a:t>لامجال للإعذار.</a:t>
            </a:r>
            <a:endParaRPr lang="ar-SA" sz="2400" b="1" dirty="0">
              <a:solidFill>
                <a:srgbClr val="0070C0"/>
              </a:solidFill>
            </a:endParaRPr>
          </a:p>
          <a:p>
            <a:endParaRPr lang="ar-SA" b="1" dirty="0"/>
          </a:p>
        </p:txBody>
      </p:sp>
    </p:spTree>
    <p:extLst>
      <p:ext uri="{BB962C8B-B14F-4D97-AF65-F5344CB8AC3E}">
        <p14:creationId xmlns:p14="http://schemas.microsoft.com/office/powerpoint/2010/main" xmlns="" val="21280145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211082"/>
            <a:ext cx="6400800" cy="685800"/>
          </a:xfrm>
        </p:spPr>
        <p:txBody>
          <a:bodyPr>
            <a:noAutofit/>
          </a:bodyPr>
          <a:lstStyle/>
          <a:p>
            <a:r>
              <a:rPr lang="ar-SA" sz="4000" b="1" dirty="0" smtClean="0">
                <a:solidFill>
                  <a:srgbClr val="C00000"/>
                </a:solidFill>
              </a:rPr>
              <a:t>تابع للحالات:</a:t>
            </a:r>
            <a:endParaRPr lang="en-US" sz="4000" b="1" dirty="0">
              <a:solidFill>
                <a:srgbClr val="C00000"/>
              </a:solidFill>
            </a:endParaRPr>
          </a:p>
        </p:txBody>
      </p:sp>
      <p:sp>
        <p:nvSpPr>
          <p:cNvPr id="3" name="Content Placeholder 2"/>
          <p:cNvSpPr>
            <a:spLocks noGrp="1"/>
          </p:cNvSpPr>
          <p:nvPr>
            <p:ph idx="1"/>
          </p:nvPr>
        </p:nvSpPr>
        <p:spPr>
          <a:xfrm>
            <a:off x="839243" y="2301077"/>
            <a:ext cx="7342804" cy="2634177"/>
          </a:xfrm>
        </p:spPr>
        <p:txBody>
          <a:bodyPr>
            <a:noAutofit/>
          </a:bodyPr>
          <a:lstStyle/>
          <a:p>
            <a:pPr marL="342900" indent="-342900" algn="r" rtl="1">
              <a:buNone/>
            </a:pPr>
            <a:r>
              <a:rPr lang="ar-SA" sz="2400" b="1" dirty="0" smtClean="0"/>
              <a:t>ثانيا : </a:t>
            </a:r>
            <a:r>
              <a:rPr lang="ar-SA" sz="2400" b="1" dirty="0" smtClean="0">
                <a:solidFill>
                  <a:srgbClr val="0070C0"/>
                </a:solidFill>
              </a:rPr>
              <a:t>اذا </a:t>
            </a:r>
            <a:r>
              <a:rPr lang="ar-SA" sz="2400" b="1" dirty="0">
                <a:solidFill>
                  <a:srgbClr val="0070C0"/>
                </a:solidFill>
              </a:rPr>
              <a:t>كان محل الالتزام تعويضا ترتب على عمل غير مشروع: </a:t>
            </a:r>
            <a:r>
              <a:rPr lang="ar-SA" sz="2400" b="1" dirty="0"/>
              <a:t>مثل: </a:t>
            </a:r>
            <a:r>
              <a:rPr lang="ar-SA" sz="2400" b="1" dirty="0">
                <a:solidFill>
                  <a:srgbClr val="804000"/>
                </a:solidFill>
              </a:rPr>
              <a:t>أن شخص ارتكب عملا غير مشروع سبب ضررا للغير مما ترتب عليه نشوء المسؤلية التقصيرية على عاتقه و توجب تعويض الضرر </a:t>
            </a:r>
            <a:r>
              <a:rPr lang="ar-SA" sz="2400" b="1" dirty="0" smtClean="0">
                <a:solidFill>
                  <a:srgbClr val="804000"/>
                </a:solidFill>
              </a:rPr>
              <a:t>, </a:t>
            </a:r>
            <a:r>
              <a:rPr lang="ar-SA" sz="2400" b="1" dirty="0">
                <a:solidFill>
                  <a:srgbClr val="804000"/>
                </a:solidFill>
              </a:rPr>
              <a:t>و الدائن (المضرور) اذ يطالب بالتعويض فله ان يطالب به دون الحاجة الى اعذار المدين .</a:t>
            </a:r>
            <a:endParaRPr lang="en-US" sz="2400" b="1" dirty="0">
              <a:solidFill>
                <a:srgbClr val="804000"/>
              </a:solidFill>
            </a:endParaRPr>
          </a:p>
        </p:txBody>
      </p:sp>
    </p:spTree>
    <p:extLst>
      <p:ext uri="{BB962C8B-B14F-4D97-AF65-F5344CB8AC3E}">
        <p14:creationId xmlns:p14="http://schemas.microsoft.com/office/powerpoint/2010/main" xmlns="" val="21280145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91620"/>
            <a:ext cx="6400800" cy="685800"/>
          </a:xfrm>
        </p:spPr>
        <p:txBody>
          <a:bodyPr>
            <a:normAutofit fontScale="90000"/>
          </a:bodyPr>
          <a:lstStyle/>
          <a:p>
            <a:r>
              <a:rPr lang="ar-SA" b="1" dirty="0">
                <a:solidFill>
                  <a:srgbClr val="C00000"/>
                </a:solidFill>
              </a:rPr>
              <a:t>تابع للحالات: </a:t>
            </a:r>
            <a:endParaRPr lang="en-US" b="1" dirty="0">
              <a:solidFill>
                <a:srgbClr val="C00000"/>
              </a:solidFill>
            </a:endParaRPr>
          </a:p>
        </p:txBody>
      </p:sp>
      <p:sp>
        <p:nvSpPr>
          <p:cNvPr id="3" name="Content Placeholder 2"/>
          <p:cNvSpPr>
            <a:spLocks noGrp="1"/>
          </p:cNvSpPr>
          <p:nvPr>
            <p:ph idx="1"/>
          </p:nvPr>
        </p:nvSpPr>
        <p:spPr>
          <a:xfrm>
            <a:off x="845507" y="2292263"/>
            <a:ext cx="7496827" cy="3325892"/>
          </a:xfrm>
        </p:spPr>
        <p:txBody>
          <a:bodyPr>
            <a:noAutofit/>
          </a:bodyPr>
          <a:lstStyle/>
          <a:p>
            <a:pPr marL="285750" indent="-285750" algn="r" rtl="1">
              <a:buNone/>
            </a:pPr>
            <a:r>
              <a:rPr lang="ar-SA" sz="2400" b="1" dirty="0" smtClean="0"/>
              <a:t>ثالثا : </a:t>
            </a:r>
            <a:r>
              <a:rPr lang="ar-SA" sz="2400" b="1" dirty="0" smtClean="0">
                <a:solidFill>
                  <a:srgbClr val="804000"/>
                </a:solidFill>
              </a:rPr>
              <a:t>اذا </a:t>
            </a:r>
            <a:r>
              <a:rPr lang="ar-SA" sz="2400" b="1" dirty="0">
                <a:solidFill>
                  <a:srgbClr val="804000"/>
                </a:solidFill>
              </a:rPr>
              <a:t>كان محل الالتزام تسليم شيء يعلم المدين انه مسروق او رد شيء تسلمه دون حق و هو عالم بذلك</a:t>
            </a:r>
            <a:r>
              <a:rPr lang="ar-SA" sz="2400" b="1" dirty="0"/>
              <a:t>، </a:t>
            </a:r>
            <a:endParaRPr lang="ar-SA" sz="2400" b="1" dirty="0" smtClean="0"/>
          </a:p>
          <a:p>
            <a:pPr marL="285750" indent="-285750" algn="r" rtl="1">
              <a:buNone/>
            </a:pPr>
            <a:r>
              <a:rPr lang="ar-SA" sz="2400" b="1" dirty="0" smtClean="0">
                <a:solidFill>
                  <a:srgbClr val="0070C0"/>
                </a:solidFill>
              </a:rPr>
              <a:t>مثل</a:t>
            </a:r>
            <a:r>
              <a:rPr lang="ar-SA" sz="2400" b="1" dirty="0">
                <a:solidFill>
                  <a:srgbClr val="0070C0"/>
                </a:solidFill>
              </a:rPr>
              <a:t>: لو حصل شخص على شيء دون وجه حق لانه قام بسرقته او كان قد تسلمه من شخص يعلم أنه سرقه، فإنه يجب عليه ان يرده الى صاحبه والا كان لصاحبه ان يطالبه بالرد و ان يطالبه ايضا بالتعويض عن عدم الرد دون اعذار.</a:t>
            </a:r>
            <a:r>
              <a:rPr lang="ar-SA" sz="2400" b="1" dirty="0"/>
              <a:t> اذا </a:t>
            </a:r>
            <a:r>
              <a:rPr lang="ar-SA" sz="2400" b="1" dirty="0">
                <a:solidFill>
                  <a:srgbClr val="FF6666"/>
                </a:solidFill>
              </a:rPr>
              <a:t>لا عبرة ان يتمسك المدين بالرد و هو سئ النية بموجب قيام الدائن </a:t>
            </a:r>
            <a:r>
              <a:rPr lang="ar-SA" sz="2400" b="1" dirty="0" smtClean="0">
                <a:solidFill>
                  <a:srgbClr val="FF6666"/>
                </a:solidFill>
              </a:rPr>
              <a:t>بإعذاره.</a:t>
            </a:r>
            <a:endParaRPr lang="ar-SA" sz="2400" b="1" dirty="0">
              <a:solidFill>
                <a:srgbClr val="FF6666"/>
              </a:solidFill>
            </a:endParaRPr>
          </a:p>
        </p:txBody>
      </p:sp>
    </p:spTree>
    <p:extLst>
      <p:ext uri="{BB962C8B-B14F-4D97-AF65-F5344CB8AC3E}">
        <p14:creationId xmlns:p14="http://schemas.microsoft.com/office/powerpoint/2010/main" xmlns="" val="4633353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165501"/>
            <a:ext cx="6400800" cy="685800"/>
          </a:xfrm>
        </p:spPr>
        <p:txBody>
          <a:bodyPr>
            <a:normAutofit fontScale="90000"/>
          </a:bodyPr>
          <a:lstStyle/>
          <a:p>
            <a:r>
              <a:rPr lang="ar-SA" b="1" dirty="0">
                <a:solidFill>
                  <a:srgbClr val="C00000"/>
                </a:solidFill>
              </a:rPr>
              <a:t>تابع للحالات: </a:t>
            </a:r>
            <a:endParaRPr lang="en-US" b="1" dirty="0">
              <a:solidFill>
                <a:srgbClr val="C00000"/>
              </a:solidFill>
            </a:endParaRPr>
          </a:p>
        </p:txBody>
      </p:sp>
      <p:sp>
        <p:nvSpPr>
          <p:cNvPr id="3" name="Content Placeholder 2"/>
          <p:cNvSpPr>
            <a:spLocks noGrp="1"/>
          </p:cNvSpPr>
          <p:nvPr>
            <p:ph idx="1"/>
          </p:nvPr>
        </p:nvSpPr>
        <p:spPr>
          <a:xfrm>
            <a:off x="676405" y="1851301"/>
            <a:ext cx="8104340" cy="4562025"/>
          </a:xfrm>
        </p:spPr>
        <p:txBody>
          <a:bodyPr>
            <a:normAutofit fontScale="92500" lnSpcReduction="20000"/>
          </a:bodyPr>
          <a:lstStyle/>
          <a:p>
            <a:pPr marL="285750" indent="-285750" algn="r" rtl="1">
              <a:buNone/>
            </a:pPr>
            <a:r>
              <a:rPr lang="ar-SA" b="1" dirty="0" smtClean="0"/>
              <a:t>رابعا : </a:t>
            </a:r>
            <a:r>
              <a:rPr lang="ar-SA" b="1" dirty="0" smtClean="0">
                <a:solidFill>
                  <a:srgbClr val="FF6666"/>
                </a:solidFill>
              </a:rPr>
              <a:t>اذا </a:t>
            </a:r>
            <a:r>
              <a:rPr lang="ar-SA" b="1" dirty="0">
                <a:solidFill>
                  <a:srgbClr val="FF6666"/>
                </a:solidFill>
              </a:rPr>
              <a:t>صرح المدين كتابة انه لن ينفذ الالترام: فأولا هذا دليل على تعمده على عدم تنفيذ الالتزام </a:t>
            </a:r>
            <a:r>
              <a:rPr lang="ar-SA" b="1" dirty="0" smtClean="0">
                <a:solidFill>
                  <a:srgbClr val="FF6666"/>
                </a:solidFill>
              </a:rPr>
              <a:t>:</a:t>
            </a:r>
          </a:p>
          <a:p>
            <a:pPr marL="285750" indent="-285750" algn="r" rtl="1">
              <a:buNone/>
            </a:pPr>
            <a:r>
              <a:rPr lang="ar-SA" b="1" dirty="0" smtClean="0">
                <a:solidFill>
                  <a:srgbClr val="0070C0"/>
                </a:solidFill>
              </a:rPr>
              <a:t>و </a:t>
            </a:r>
            <a:r>
              <a:rPr lang="ar-SA" b="1" dirty="0">
                <a:solidFill>
                  <a:srgbClr val="0070C0"/>
                </a:solidFill>
              </a:rPr>
              <a:t>ليس من المنطق في هذه لحالة أن نوجب على الدائن اعذار هذا المدين.</a:t>
            </a:r>
            <a:r>
              <a:rPr lang="ar-SA" b="1" dirty="0"/>
              <a:t> </a:t>
            </a:r>
            <a:endParaRPr lang="ar-SA" b="1" dirty="0" smtClean="0"/>
          </a:p>
          <a:p>
            <a:pPr marL="285750" indent="-285750" algn="r" rtl="1">
              <a:buNone/>
            </a:pPr>
            <a:r>
              <a:rPr lang="ar-SA" b="1" dirty="0" smtClean="0">
                <a:solidFill>
                  <a:srgbClr val="00B050"/>
                </a:solidFill>
              </a:rPr>
              <a:t>و </a:t>
            </a:r>
            <a:r>
              <a:rPr lang="ar-SA" b="1" dirty="0">
                <a:solidFill>
                  <a:srgbClr val="00B050"/>
                </a:solidFill>
              </a:rPr>
              <a:t>من ناحية </a:t>
            </a:r>
            <a:r>
              <a:rPr lang="ar-SA" b="1" dirty="0" smtClean="0">
                <a:solidFill>
                  <a:srgbClr val="00B050"/>
                </a:solidFill>
              </a:rPr>
              <a:t>اخرى فإنه </a:t>
            </a:r>
            <a:r>
              <a:rPr lang="ar-SA" b="1" dirty="0">
                <a:solidFill>
                  <a:srgbClr val="00B050"/>
                </a:solidFill>
              </a:rPr>
              <a:t>لما كان لجوء الدائن الى التنفيذ بطريقة التعويض يتضمن غالبا محاولة لتغلب على عنت المدين و اصراره على عدم التنفيذ فإن في الاشتراط ضرورة الاعذار حماية لمدين متعنت و هذا غير معقول.</a:t>
            </a:r>
          </a:p>
          <a:p>
            <a:pPr indent="0" algn="r" rtl="1">
              <a:buNone/>
            </a:pPr>
            <a:r>
              <a:rPr lang="ar-SA" b="1" dirty="0"/>
              <a:t>**و تجدر الاشارة الى ان </a:t>
            </a:r>
            <a:r>
              <a:rPr lang="ar-SA" b="1" dirty="0">
                <a:solidFill>
                  <a:srgbClr val="C00000"/>
                </a:solidFill>
              </a:rPr>
              <a:t>تصريح المدين بانه لم ينفذ الالنزامه لا يعمل أثره في اعفاء الدائن من الاعذار الا اذا كان مكتوبا و من ثم لا يجوز اثباته بشهادة الشهود او القرائن</a:t>
            </a:r>
            <a:endParaRPr lang="en-US" b="1" dirty="0">
              <a:solidFill>
                <a:srgbClr val="C00000"/>
              </a:solidFill>
            </a:endParaRPr>
          </a:p>
        </p:txBody>
      </p:sp>
    </p:spTree>
    <p:extLst>
      <p:ext uri="{BB962C8B-B14F-4D97-AF65-F5344CB8AC3E}">
        <p14:creationId xmlns:p14="http://schemas.microsoft.com/office/powerpoint/2010/main" xmlns="" val="4633353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443624"/>
            <a:ext cx="6400800" cy="685800"/>
          </a:xfrm>
        </p:spPr>
        <p:txBody>
          <a:bodyPr>
            <a:noAutofit/>
          </a:bodyPr>
          <a:lstStyle/>
          <a:p>
            <a:r>
              <a:rPr lang="ar-SA" sz="2400" b="1" dirty="0">
                <a:solidFill>
                  <a:srgbClr val="C00000"/>
                </a:solidFill>
              </a:rPr>
              <a:t>مشروع تقنين أحكام الشريعة الاسلامية في المعاملات المالية و التنفيذ بمقابل او بالتعويض</a:t>
            </a:r>
            <a:endParaRPr lang="en-US" sz="2400" b="1" dirty="0">
              <a:solidFill>
                <a:srgbClr val="C00000"/>
              </a:solidFill>
            </a:endParaRPr>
          </a:p>
        </p:txBody>
      </p:sp>
      <p:sp>
        <p:nvSpPr>
          <p:cNvPr id="3" name="Content Placeholder 2"/>
          <p:cNvSpPr>
            <a:spLocks noGrp="1"/>
          </p:cNvSpPr>
          <p:nvPr>
            <p:ph idx="1"/>
          </p:nvPr>
        </p:nvSpPr>
        <p:spPr>
          <a:xfrm>
            <a:off x="1371600" y="2279736"/>
            <a:ext cx="6400800" cy="3505201"/>
          </a:xfrm>
        </p:spPr>
        <p:txBody>
          <a:bodyPr>
            <a:noAutofit/>
          </a:bodyPr>
          <a:lstStyle/>
          <a:p>
            <a:pPr indent="0" algn="r">
              <a:buNone/>
            </a:pPr>
            <a:r>
              <a:rPr lang="ar-SA" sz="2400" b="1" dirty="0"/>
              <a:t>أولا:</a:t>
            </a:r>
          </a:p>
          <a:p>
            <a:pPr indent="0" algn="r">
              <a:buNone/>
            </a:pPr>
            <a:r>
              <a:rPr lang="ar-SA" sz="2400" b="1" dirty="0"/>
              <a:t>اذا كان تنفيذ الالتزام عينا جبرا على المدين غير ممكن او مجد حكم عليه بالتعويض لعدم الوفاء بالتزامه، ما لم يثبت ان عدم التنفيذ قد نشأ عن سبب أجنبي لا يد له فيه، و يكون الحكم كذلك اذا تأخر المدين في تنفيذ التزامه</a:t>
            </a:r>
            <a:r>
              <a:rPr lang="ar-SA" sz="2400" b="1" dirty="0" smtClean="0"/>
              <a:t>.</a:t>
            </a:r>
            <a:endParaRPr lang="ar-SA" sz="2400" b="1" dirty="0"/>
          </a:p>
        </p:txBody>
      </p:sp>
    </p:spTree>
    <p:extLst>
      <p:ext uri="{BB962C8B-B14F-4D97-AF65-F5344CB8AC3E}">
        <p14:creationId xmlns:p14="http://schemas.microsoft.com/office/powerpoint/2010/main" xmlns="" val="39730703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39661"/>
            <a:ext cx="6400800" cy="1085008"/>
          </a:xfrm>
        </p:spPr>
        <p:txBody>
          <a:bodyPr>
            <a:noAutofit/>
          </a:bodyPr>
          <a:lstStyle/>
          <a:p>
            <a:r>
              <a:rPr lang="ar-SA" sz="2400" b="1" dirty="0">
                <a:solidFill>
                  <a:srgbClr val="C00000"/>
                </a:solidFill>
              </a:rPr>
              <a:t>مشروع تقنين أحكام الشريعة الاسلامية في المعاملات المالية و التنفيذ بمقابل او بالتعويض</a:t>
            </a:r>
            <a:endParaRPr lang="en-US" sz="2400" b="1" dirty="0">
              <a:solidFill>
                <a:srgbClr val="C00000"/>
              </a:solidFill>
            </a:endParaRPr>
          </a:p>
        </p:txBody>
      </p:sp>
      <p:sp>
        <p:nvSpPr>
          <p:cNvPr id="3" name="Content Placeholder 2"/>
          <p:cNvSpPr>
            <a:spLocks noGrp="1"/>
          </p:cNvSpPr>
          <p:nvPr>
            <p:ph idx="1"/>
          </p:nvPr>
        </p:nvSpPr>
        <p:spPr>
          <a:xfrm>
            <a:off x="1371600" y="2354894"/>
            <a:ext cx="6400800" cy="3507288"/>
          </a:xfrm>
        </p:spPr>
        <p:txBody>
          <a:bodyPr>
            <a:noAutofit/>
          </a:bodyPr>
          <a:lstStyle/>
          <a:p>
            <a:pPr indent="0" algn="r">
              <a:buNone/>
            </a:pPr>
            <a:r>
              <a:rPr lang="ar-SA" sz="2400" dirty="0" smtClean="0"/>
              <a:t>ثانيا</a:t>
            </a:r>
            <a:r>
              <a:rPr lang="ar-SA" sz="2400" dirty="0"/>
              <a:t>:</a:t>
            </a:r>
          </a:p>
          <a:p>
            <a:pPr indent="0" algn="r">
              <a:buNone/>
            </a:pPr>
            <a:r>
              <a:rPr lang="ar-SA" sz="2400" dirty="0"/>
              <a:t>عن شروط التعويض: نصت على شروع الدائن باعذار المدين:</a:t>
            </a:r>
          </a:p>
          <a:p>
            <a:pPr indent="0" algn="r">
              <a:buNone/>
            </a:pPr>
            <a:r>
              <a:rPr lang="ar-SA" sz="2400" dirty="0"/>
              <a:t>لا يستحق التعويض الا بعد اعذار  المدين ، ما لم ينص القانون او الاتفاق على غير ذلك ، و الاعذار شرط شكلي لاستحقاق التعويض يقوم على جانب الشروط الموضوعية.</a:t>
            </a:r>
            <a:endParaRPr lang="en-US" sz="2400" dirty="0"/>
          </a:p>
        </p:txBody>
      </p:sp>
    </p:spTree>
    <p:extLst>
      <p:ext uri="{BB962C8B-B14F-4D97-AF65-F5344CB8AC3E}">
        <p14:creationId xmlns:p14="http://schemas.microsoft.com/office/powerpoint/2010/main" xmlns="" val="3973070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78069" y="1665962"/>
            <a:ext cx="5962389" cy="3323987"/>
          </a:xfrm>
          <a:prstGeom prst="rect">
            <a:avLst/>
          </a:prstGeom>
          <a:noFill/>
        </p:spPr>
        <p:txBody>
          <a:bodyPr wrap="square" rtlCol="1">
            <a:spAutoFit/>
          </a:bodyPr>
          <a:lstStyle/>
          <a:p>
            <a:pPr algn="ctr"/>
            <a:r>
              <a:rPr lang="ar-SA" sz="4800" dirty="0">
                <a:solidFill>
                  <a:srgbClr val="C00000"/>
                </a:solidFill>
              </a:rPr>
              <a:t>سؤال : ماذا لو استحال على الدائن إجبار المدين </a:t>
            </a:r>
            <a:r>
              <a:rPr lang="ar-SA" sz="4800" dirty="0" smtClean="0">
                <a:solidFill>
                  <a:srgbClr val="C00000"/>
                </a:solidFill>
              </a:rPr>
              <a:t>على التنفيذ </a:t>
            </a:r>
            <a:r>
              <a:rPr lang="ar-SA" sz="4800" dirty="0">
                <a:solidFill>
                  <a:srgbClr val="C00000"/>
                </a:solidFill>
              </a:rPr>
              <a:t>العيني </a:t>
            </a:r>
            <a:r>
              <a:rPr lang="ar-SA" sz="4800" dirty="0" smtClean="0">
                <a:solidFill>
                  <a:srgbClr val="C00000"/>
                </a:solidFill>
              </a:rPr>
              <a:t>بصورة مباشرة أو غير مباشرة ؟</a:t>
            </a:r>
          </a:p>
          <a:p>
            <a:pPr algn="r"/>
            <a:endParaRPr lang="ar-SA" dirty="0">
              <a:solidFill>
                <a:srgbClr val="C00000"/>
              </a:solidFill>
            </a:endParaRPr>
          </a:p>
        </p:txBody>
      </p:sp>
    </p:spTree>
    <p:extLst>
      <p:ext uri="{BB962C8B-B14F-4D97-AF65-F5344CB8AC3E}">
        <p14:creationId xmlns:p14="http://schemas.microsoft.com/office/powerpoint/2010/main" xmlns="" val="40640761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a:solidFill>
                  <a:srgbClr val="C00000"/>
                </a:solidFill>
              </a:rPr>
              <a:t>تابع مشروع تقنين احكام الشريعة الاسلامية:</a:t>
            </a:r>
            <a:endParaRPr lang="en-US" dirty="0">
              <a:solidFill>
                <a:srgbClr val="C00000"/>
              </a:solidFill>
            </a:endParaRPr>
          </a:p>
        </p:txBody>
      </p:sp>
      <p:sp>
        <p:nvSpPr>
          <p:cNvPr id="3" name="Content Placeholder 2"/>
          <p:cNvSpPr>
            <a:spLocks noGrp="1"/>
          </p:cNvSpPr>
          <p:nvPr>
            <p:ph idx="1"/>
          </p:nvPr>
        </p:nvSpPr>
        <p:spPr/>
        <p:txBody>
          <a:bodyPr>
            <a:normAutofit/>
          </a:bodyPr>
          <a:lstStyle/>
          <a:p>
            <a:pPr indent="0" algn="r">
              <a:buNone/>
            </a:pPr>
            <a:r>
              <a:rPr lang="ar-SA" sz="2400" dirty="0"/>
              <a:t>ثالثا:</a:t>
            </a:r>
          </a:p>
          <a:p>
            <a:pPr indent="0" algn="r">
              <a:buNone/>
            </a:pPr>
            <a:r>
              <a:rPr lang="ar-SA" sz="2400" dirty="0"/>
              <a:t>نصت من المشروع: يكون اعذار المدين بانذاره او بما يقوم مقام الانذار .</a:t>
            </a:r>
          </a:p>
          <a:p>
            <a:pPr indent="0" algn="r">
              <a:buNone/>
            </a:pPr>
            <a:r>
              <a:rPr lang="ar-SA" sz="2400" dirty="0"/>
              <a:t>و على ذلك فانه يمكن ان يكون بورقةرسمية تعلن الى المدين و تتضمن مطالبته بالوفاء . مثال: صحيفة الدعوى المتضمنة تكليف المدين بالحضور امام المحكمة في تاريخ معين.</a:t>
            </a:r>
            <a:endParaRPr lang="en-US" sz="2400" dirty="0"/>
          </a:p>
        </p:txBody>
      </p:sp>
    </p:spTree>
    <p:extLst>
      <p:ext uri="{BB962C8B-B14F-4D97-AF65-F5344CB8AC3E}">
        <p14:creationId xmlns:p14="http://schemas.microsoft.com/office/powerpoint/2010/main" xmlns="" val="21726241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827584" y="1556792"/>
            <a:ext cx="7272808" cy="984885"/>
          </a:xfrm>
          <a:prstGeom prst="rect">
            <a:avLst/>
          </a:prstGeom>
          <a:noFill/>
        </p:spPr>
        <p:txBody>
          <a:bodyPr wrap="square" rtlCol="1">
            <a:spAutoFit/>
          </a:bodyPr>
          <a:lstStyle/>
          <a:p>
            <a:pPr algn="ctr" defTabSz="914400" rtl="1"/>
            <a:r>
              <a:rPr lang="x-none" sz="4000" b="1" dirty="0">
                <a:solidFill>
                  <a:srgbClr val="C00000"/>
                </a:solidFill>
                <a:latin typeface="Garamond"/>
              </a:rPr>
              <a:t>رابعاً </a:t>
            </a:r>
            <a:r>
              <a:rPr lang="x-none" sz="4000" b="1" dirty="0">
                <a:solidFill>
                  <a:prstClr val="black"/>
                </a:solidFill>
                <a:latin typeface="Garamond"/>
              </a:rPr>
              <a:t>/ عن ضرورة الإعذار :</a:t>
            </a:r>
          </a:p>
          <a:p>
            <a:pPr algn="r" defTabSz="914400" rtl="1"/>
            <a:endParaRPr lang="x-none" dirty="0">
              <a:solidFill>
                <a:prstClr val="black"/>
              </a:solidFill>
              <a:latin typeface="Garamond"/>
            </a:endParaRPr>
          </a:p>
        </p:txBody>
      </p:sp>
      <p:sp>
        <p:nvSpPr>
          <p:cNvPr id="7" name="مربع نص 6"/>
          <p:cNvSpPr txBox="1"/>
          <p:nvPr/>
        </p:nvSpPr>
        <p:spPr>
          <a:xfrm>
            <a:off x="1475656" y="3573016"/>
            <a:ext cx="6408712" cy="1200329"/>
          </a:xfrm>
          <a:prstGeom prst="rect">
            <a:avLst/>
          </a:prstGeom>
          <a:noFill/>
        </p:spPr>
        <p:txBody>
          <a:bodyPr wrap="square" rtlCol="1">
            <a:spAutoFit/>
          </a:bodyPr>
          <a:lstStyle/>
          <a:p>
            <a:pPr marL="342900" indent="-342900" algn="r" defTabSz="914400" rtl="1">
              <a:buFont typeface="Wingdings" panose="05000000000000000000" pitchFamily="2" charset="2"/>
              <a:buChar char="v"/>
            </a:pPr>
            <a:r>
              <a:rPr lang="x-none" sz="2400" dirty="0">
                <a:solidFill>
                  <a:prstClr val="black"/>
                </a:solidFill>
                <a:latin typeface="Garamond"/>
              </a:rPr>
              <a:t>الإعفاء من الإعذار إعفاء اتفاقي أو قانوني</a:t>
            </a:r>
          </a:p>
          <a:p>
            <a:pPr marL="342900" indent="-342900" algn="r" defTabSz="914400" rtl="1">
              <a:buFont typeface="Wingdings" panose="05000000000000000000" pitchFamily="2" charset="2"/>
              <a:buChar char="v"/>
            </a:pPr>
            <a:r>
              <a:rPr lang="x-none" sz="2400" dirty="0">
                <a:solidFill>
                  <a:prstClr val="black"/>
                </a:solidFill>
                <a:latin typeface="Garamond"/>
              </a:rPr>
              <a:t>وللإعفاء القانوني عدة حالات تناولها المشرع في المادة 215 منه إذ قالت ( لا ضرورة لإعذار المدين في الحالات التالية)</a:t>
            </a:r>
          </a:p>
        </p:txBody>
      </p:sp>
    </p:spTree>
    <p:extLst>
      <p:ext uri="{BB962C8B-B14F-4D97-AF65-F5344CB8AC3E}">
        <p14:creationId xmlns:p14="http://schemas.microsoft.com/office/powerpoint/2010/main" xmlns="" val="28711359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xmlns="" val="1333869199"/>
              </p:ext>
            </p:extLst>
          </p:nvPr>
        </p:nvGraphicFramePr>
        <p:xfrm>
          <a:off x="1547664" y="141277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4" name="سهم منحني 33"/>
          <p:cNvSpPr/>
          <p:nvPr/>
        </p:nvSpPr>
        <p:spPr>
          <a:xfrm rot="10800000">
            <a:off x="1043609" y="5229200"/>
            <a:ext cx="864096" cy="360040"/>
          </a:xfrm>
          <a:prstGeom prst="bentArrow">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914400" rtl="1"/>
            <a:endParaRPr lang="x-none">
              <a:solidFill>
                <a:prstClr val="black"/>
              </a:solidFill>
              <a:latin typeface="Garamond"/>
            </a:endParaRPr>
          </a:p>
        </p:txBody>
      </p:sp>
    </p:spTree>
    <p:extLst>
      <p:ext uri="{BB962C8B-B14F-4D97-AF65-F5344CB8AC3E}">
        <p14:creationId xmlns:p14="http://schemas.microsoft.com/office/powerpoint/2010/main" xmlns="" val="24544256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99592" y="1295400"/>
            <a:ext cx="7272808" cy="685800"/>
          </a:xfrm>
        </p:spPr>
        <p:txBody>
          <a:bodyPr>
            <a:normAutofit fontScale="90000"/>
          </a:bodyPr>
          <a:lstStyle/>
          <a:p>
            <a:r>
              <a:rPr lang="x-none" b="1" dirty="0">
                <a:solidFill>
                  <a:srgbClr val="C00000"/>
                </a:solidFill>
                <a:cs typeface="Akhbar MT" pitchFamily="2" charset="-78"/>
              </a:rPr>
              <a:t> </a:t>
            </a: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4219008432"/>
              </p:ext>
            </p:extLst>
          </p:nvPr>
        </p:nvGraphicFramePr>
        <p:xfrm>
          <a:off x="1403648" y="2060848"/>
          <a:ext cx="6400800"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6620006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0730"/>
            <a:ext cx="8229600" cy="5775434"/>
          </a:xfrm>
        </p:spPr>
        <p:txBody>
          <a:bodyPr>
            <a:normAutofit fontScale="62500" lnSpcReduction="20000"/>
          </a:bodyPr>
          <a:lstStyle/>
          <a:p>
            <a:pPr lvl="0" algn="r" rtl="1">
              <a:buNone/>
            </a:pPr>
            <a:endParaRPr lang="ar-SA" b="1" dirty="0" smtClean="0">
              <a:solidFill>
                <a:srgbClr val="FF0000"/>
              </a:solidFill>
            </a:endParaRPr>
          </a:p>
          <a:p>
            <a:pPr lvl="0" algn="r" rtl="1">
              <a:buNone/>
            </a:pPr>
            <a:r>
              <a:rPr lang="ar-SA" b="1" dirty="0" smtClean="0">
                <a:solidFill>
                  <a:srgbClr val="FF0000"/>
                </a:solidFill>
              </a:rPr>
              <a:t>هناك حالات يعفى فيها الدائن من الاعذار :</a:t>
            </a:r>
          </a:p>
          <a:p>
            <a:pPr lvl="0" algn="r" rtl="1"/>
            <a:r>
              <a:rPr lang="ar-SA" b="1" dirty="0" smtClean="0">
                <a:solidFill>
                  <a:srgbClr val="0070C0"/>
                </a:solidFill>
              </a:rPr>
              <a:t>--الشرط الاتفاقي بين الطرفين بالاعفاء من الاعذار .</a:t>
            </a:r>
          </a:p>
          <a:p>
            <a:pPr lvl="0" algn="r" rtl="1"/>
            <a:r>
              <a:rPr lang="ar-SA" b="1" dirty="0" smtClean="0">
                <a:solidFill>
                  <a:srgbClr val="0070C0"/>
                </a:solidFill>
              </a:rPr>
              <a:t>-- الديون الثابتة في تاريخ محدد مثل الاوراق التجارية محددة تاريخ الاستحقاق</a:t>
            </a:r>
          </a:p>
          <a:p>
            <a:pPr lvl="0" algn="r" rtl="1"/>
            <a:r>
              <a:rPr lang="ar-SA" b="1" dirty="0" smtClean="0">
                <a:solidFill>
                  <a:srgbClr val="0070C0"/>
                </a:solidFill>
              </a:rPr>
              <a:t>--الالتزامات غير التعاقدية والاضرار الناجمة عن جرم جزائي كالتعويض عن حادث سيارة .</a:t>
            </a:r>
          </a:p>
          <a:p>
            <a:pPr lvl="0" algn="r" rtl="1"/>
            <a:r>
              <a:rPr lang="ar-SA" b="1" dirty="0" smtClean="0">
                <a:solidFill>
                  <a:srgbClr val="0070C0"/>
                </a:solidFill>
              </a:rPr>
              <a:t>-- اذا نص النظام على الاعفاء مثل مهر الزوجة .</a:t>
            </a:r>
          </a:p>
          <a:p>
            <a:pPr marL="0" lvl="0" indent="0" algn="r" rtl="1">
              <a:buNone/>
            </a:pPr>
            <a:endParaRPr lang="ar-SA" b="1" dirty="0" smtClean="0">
              <a:solidFill>
                <a:srgbClr val="0070C0"/>
              </a:solidFill>
            </a:endParaRPr>
          </a:p>
          <a:p>
            <a:pPr lvl="0" algn="r" rtl="1"/>
            <a:endParaRPr lang="ar-SA" b="1" dirty="0" smtClean="0">
              <a:solidFill>
                <a:srgbClr val="C00000"/>
              </a:solidFill>
            </a:endParaRPr>
          </a:p>
          <a:p>
            <a:pPr lvl="0" algn="r" rtl="1"/>
            <a:r>
              <a:rPr lang="ar-SA" b="1" dirty="0" smtClean="0">
                <a:solidFill>
                  <a:srgbClr val="C00000"/>
                </a:solidFill>
              </a:rPr>
              <a:t>هناك حالات لا يعفى فيها الدائن من الاعذار  فيجب فيها الاعذار :</a:t>
            </a:r>
          </a:p>
          <a:p>
            <a:pPr lvl="0" algn="r" rtl="1"/>
            <a:r>
              <a:rPr lang="ar-SA" b="1" dirty="0" smtClean="0">
                <a:solidFill>
                  <a:srgbClr val="C00000"/>
                </a:solidFill>
              </a:rPr>
              <a:t>-- عقود مشتملة على تاريخ اداء  وسند الدين العادي </a:t>
            </a:r>
          </a:p>
          <a:p>
            <a:pPr lvl="0" algn="r" rtl="1"/>
            <a:r>
              <a:rPr lang="ar-SA" b="1" dirty="0" smtClean="0">
                <a:solidFill>
                  <a:srgbClr val="C00000"/>
                </a:solidFill>
              </a:rPr>
              <a:t>--حالة عدم وجود تاريخ .</a:t>
            </a:r>
          </a:p>
          <a:p>
            <a:pPr lvl="0" algn="r" rtl="1"/>
            <a:r>
              <a:rPr lang="ar-SA" b="1" dirty="0" smtClean="0">
                <a:solidFill>
                  <a:srgbClr val="C00000"/>
                </a:solidFill>
              </a:rPr>
              <a:t>-- في الاخطاء التعاقدية الا في حالة الاتفاق على الاعفاء منه .</a:t>
            </a:r>
          </a:p>
          <a:p>
            <a:pPr lvl="0" algn="r" rtl="1"/>
            <a:endParaRPr lang="ar-SA" b="1" dirty="0" smtClean="0"/>
          </a:p>
          <a:p>
            <a:pPr lvl="0" algn="r" rtl="1"/>
            <a:endParaRPr lang="ar-SA" b="1" dirty="0" smtClean="0"/>
          </a:p>
          <a:p>
            <a:pPr lvl="0" algn="r" rtl="1"/>
            <a:r>
              <a:rPr lang="ar-SA" b="1" dirty="0" smtClean="0">
                <a:solidFill>
                  <a:srgbClr val="7030A0"/>
                </a:solidFill>
              </a:rPr>
              <a:t>الحكم بالتعويض يحكم به من تاريخ الاعذار وليس من تاريخ الاستحقاق </a:t>
            </a:r>
          </a:p>
          <a:p>
            <a:pPr lvl="0" algn="r" rtl="1"/>
            <a:r>
              <a:rPr lang="ar-SA" b="1" dirty="0" smtClean="0">
                <a:solidFill>
                  <a:srgbClr val="7030A0"/>
                </a:solidFill>
              </a:rPr>
              <a:t>فان كان تاريخ الاستحقاق ½ وتم توجيه الاعذار في ¼ ، فيحكم بالتعويض من تاريخ ¼ وتعتبر الشهرين من ½ الى ¼ فترة سماح لان الدائن قصر في  توجيه الاعذار </a:t>
            </a:r>
          </a:p>
          <a:p>
            <a:pPr algn="r">
              <a:buNone/>
            </a:pPr>
            <a:endParaRPr lang="ar-SA" b="1" dirty="0" smtClean="0"/>
          </a:p>
          <a:p>
            <a:pPr algn="r">
              <a:buNone/>
            </a:pPr>
            <a:r>
              <a:rPr lang="ar-SA" b="1" dirty="0" smtClean="0"/>
              <a:t>  </a:t>
            </a:r>
            <a:endParaRPr lang="en-US"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70000" lnSpcReduction="20000"/>
          </a:bodyPr>
          <a:lstStyle/>
          <a:p>
            <a:pPr algn="r">
              <a:buNone/>
            </a:pPr>
            <a:r>
              <a:rPr lang="ar-SA" b="1" dirty="0">
                <a:solidFill>
                  <a:srgbClr val="0070C0"/>
                </a:solidFill>
              </a:rPr>
              <a:t>التعويض في القضاء السعودي يخضع </a:t>
            </a:r>
            <a:r>
              <a:rPr lang="ar-SA" b="1" dirty="0" err="1">
                <a:solidFill>
                  <a:srgbClr val="0070C0"/>
                </a:solidFill>
              </a:rPr>
              <a:t>لاحكام</a:t>
            </a:r>
            <a:r>
              <a:rPr lang="ar-SA" b="1" dirty="0">
                <a:solidFill>
                  <a:srgbClr val="0070C0"/>
                </a:solidFill>
              </a:rPr>
              <a:t> الشريعة الاسلامية وهو اضيق مما هو في القانون المقارن . مثل فوات الكسب او الربح الفائت بسبب عدم تنفيذ العقد ، والمطالبة بالفائدة القانونية كتعويض لا تحكم به </a:t>
            </a:r>
            <a:endParaRPr lang="en-US" b="1" dirty="0">
              <a:solidFill>
                <a:srgbClr val="0070C0"/>
              </a:solidFill>
            </a:endParaRPr>
          </a:p>
          <a:p>
            <a:pPr algn="r">
              <a:buNone/>
            </a:pPr>
            <a:r>
              <a:rPr lang="ar-SA" b="1" dirty="0">
                <a:solidFill>
                  <a:srgbClr val="0070C0"/>
                </a:solidFill>
              </a:rPr>
              <a:t>الشريعة الاسلامية </a:t>
            </a:r>
            <a:r>
              <a:rPr lang="ar-SA" b="1" dirty="0"/>
              <a:t>.</a:t>
            </a:r>
          </a:p>
          <a:p>
            <a:pPr algn="r">
              <a:buNone/>
            </a:pPr>
            <a:r>
              <a:rPr lang="ar-SA" b="1" dirty="0">
                <a:solidFill>
                  <a:srgbClr val="C00000"/>
                </a:solidFill>
              </a:rPr>
              <a:t>اما لو كانت المنافع مشروعة </a:t>
            </a:r>
            <a:r>
              <a:rPr lang="ar-SA" b="1" dirty="0" err="1">
                <a:solidFill>
                  <a:srgbClr val="C00000"/>
                </a:solidFill>
              </a:rPr>
              <a:t>بالاسلام</a:t>
            </a:r>
            <a:r>
              <a:rPr lang="ar-SA" b="1" dirty="0">
                <a:solidFill>
                  <a:srgbClr val="C00000"/>
                </a:solidFill>
              </a:rPr>
              <a:t> </a:t>
            </a:r>
            <a:r>
              <a:rPr lang="ar-SA" b="1" dirty="0" err="1">
                <a:solidFill>
                  <a:srgbClr val="C00000"/>
                </a:solidFill>
              </a:rPr>
              <a:t>مث</a:t>
            </a:r>
            <a:r>
              <a:rPr lang="ar-SA" b="1" dirty="0">
                <a:solidFill>
                  <a:srgbClr val="C00000"/>
                </a:solidFill>
              </a:rPr>
              <a:t> شراء شخص </a:t>
            </a:r>
            <a:r>
              <a:rPr lang="ar-SA" b="1" dirty="0" err="1">
                <a:solidFill>
                  <a:srgbClr val="C00000"/>
                </a:solidFill>
              </a:rPr>
              <a:t>هعمارة</a:t>
            </a:r>
            <a:r>
              <a:rPr lang="ar-SA" b="1" dirty="0">
                <a:solidFill>
                  <a:srgbClr val="C00000"/>
                </a:solidFill>
              </a:rPr>
              <a:t> ب 1430 ولم يسلمها له البائع الا ب1432 فغلال ومنافع الاجرة لمدة سنتين تستحق كتعويض ويحكم بها على البائع </a:t>
            </a:r>
            <a:r>
              <a:rPr lang="ar-SA" b="1" dirty="0"/>
              <a:t>.</a:t>
            </a:r>
          </a:p>
          <a:p>
            <a:pPr algn="r">
              <a:buNone/>
            </a:pPr>
            <a:r>
              <a:rPr lang="ar-SA" b="1" dirty="0">
                <a:solidFill>
                  <a:srgbClr val="0070C0"/>
                </a:solidFill>
              </a:rPr>
              <a:t>اما فوات الفرصة فهي ضرر احتمالي لا يعوض عنه ، لكن يلجأ الى دعوى المسؤولية ، مثال ذلك ، عدم تحريك المحامي لدعوى المطالبة باجر العامل في الوقت المحدد ، وانقضت مدة رفع الدعوى فيلجأ المدعي للقاضي بطلب الحكم له ليس </a:t>
            </a:r>
            <a:r>
              <a:rPr lang="ar-SA" b="1" dirty="0" err="1">
                <a:solidFill>
                  <a:srgbClr val="0070C0"/>
                </a:solidFill>
              </a:rPr>
              <a:t>بالتعوةيض</a:t>
            </a:r>
            <a:r>
              <a:rPr lang="ar-SA" b="1" dirty="0">
                <a:solidFill>
                  <a:srgbClr val="0070C0"/>
                </a:solidFill>
              </a:rPr>
              <a:t> على اساس فوات الفرصة بل بدعوى المسؤولية عن الخطأ المهني .</a:t>
            </a:r>
          </a:p>
          <a:p>
            <a:pPr marL="0" indent="0" algn="r">
              <a:buNone/>
            </a:pPr>
            <a:r>
              <a:rPr lang="ar-SA" b="1" dirty="0" smtClean="0">
                <a:solidFill>
                  <a:srgbClr val="C00000"/>
                </a:solidFill>
              </a:rPr>
              <a:t>على عكس القوانين الاخرى تحكم بالتعويض عن فوات الفرصة اذا كان الضرر محتمل كتعاقد شخص مع شركة واثناء </a:t>
            </a:r>
            <a:r>
              <a:rPr lang="ar-SA" b="1" dirty="0" err="1" smtClean="0">
                <a:solidFill>
                  <a:srgbClr val="C00000"/>
                </a:solidFill>
              </a:rPr>
              <a:t>ذهابة</a:t>
            </a:r>
            <a:r>
              <a:rPr lang="ar-SA" b="1" dirty="0" smtClean="0">
                <a:solidFill>
                  <a:srgbClr val="C00000"/>
                </a:solidFill>
              </a:rPr>
              <a:t> اصيب بحادث سير ففات عليه العقد ، </a:t>
            </a:r>
          </a:p>
          <a:p>
            <a:pPr marL="0" indent="0" algn="r">
              <a:buNone/>
            </a:pPr>
            <a:r>
              <a:rPr lang="ar-SA" b="1" dirty="0" smtClean="0">
                <a:solidFill>
                  <a:srgbClr val="C00000"/>
                </a:solidFill>
              </a:rPr>
              <a:t>لكن لو ذهب للشركة قبل التعاقد المبدئي معه او الاتفاق واصيب </a:t>
            </a:r>
            <a:r>
              <a:rPr lang="ar-SA" b="1" dirty="0" err="1" smtClean="0">
                <a:solidFill>
                  <a:srgbClr val="C00000"/>
                </a:solidFill>
              </a:rPr>
              <a:t>بحادجث</a:t>
            </a:r>
            <a:r>
              <a:rPr lang="ar-SA" b="1" dirty="0" smtClean="0">
                <a:solidFill>
                  <a:srgbClr val="C00000"/>
                </a:solidFill>
              </a:rPr>
              <a:t> فلا يحق له طلب تعويض عن فوات الفرصة لاحتمالية الضرر .</a:t>
            </a:r>
            <a:r>
              <a:rPr lang="ar-SA" dirty="0" smtClean="0"/>
              <a:t> </a:t>
            </a:r>
            <a:endParaRPr lang="ar-SA" dirty="0"/>
          </a:p>
        </p:txBody>
      </p:sp>
    </p:spTree>
    <p:extLst>
      <p:ext uri="{BB962C8B-B14F-4D97-AF65-F5344CB8AC3E}">
        <p14:creationId xmlns:p14="http://schemas.microsoft.com/office/powerpoint/2010/main" xmlns="" val="14723754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080465" y="1021298"/>
            <a:ext cx="6696744" cy="1077218"/>
          </a:xfrm>
          <a:prstGeom prst="rect">
            <a:avLst/>
          </a:prstGeom>
          <a:noFill/>
        </p:spPr>
        <p:txBody>
          <a:bodyPr wrap="square" rtlCol="1">
            <a:spAutoFit/>
          </a:bodyPr>
          <a:lstStyle/>
          <a:p>
            <a:pPr algn="ctr"/>
            <a:r>
              <a:rPr lang="x-none" sz="3200" dirty="0">
                <a:solidFill>
                  <a:srgbClr val="C00000"/>
                </a:solidFill>
              </a:rPr>
              <a:t>المبحث</a:t>
            </a:r>
            <a:r>
              <a:rPr lang="x-none" sz="3200" dirty="0"/>
              <a:t> </a:t>
            </a:r>
            <a:r>
              <a:rPr lang="x-none" sz="3200" dirty="0">
                <a:solidFill>
                  <a:srgbClr val="C00000"/>
                </a:solidFill>
              </a:rPr>
              <a:t>الثالث</a:t>
            </a:r>
            <a:r>
              <a:rPr lang="x-none" sz="3200" dirty="0"/>
              <a:t> </a:t>
            </a:r>
          </a:p>
          <a:p>
            <a:pPr algn="ctr"/>
            <a:r>
              <a:rPr lang="x-none" sz="3200" dirty="0"/>
              <a:t>تقدير التعويض : </a:t>
            </a:r>
          </a:p>
        </p:txBody>
      </p:sp>
      <p:sp>
        <p:nvSpPr>
          <p:cNvPr id="5" name="مربع نص 4"/>
          <p:cNvSpPr txBox="1"/>
          <p:nvPr/>
        </p:nvSpPr>
        <p:spPr>
          <a:xfrm>
            <a:off x="2771800" y="2485876"/>
            <a:ext cx="4861393" cy="461665"/>
          </a:xfrm>
          <a:prstGeom prst="rect">
            <a:avLst/>
          </a:prstGeom>
          <a:noFill/>
        </p:spPr>
        <p:txBody>
          <a:bodyPr wrap="square" rtlCol="1">
            <a:spAutoFit/>
          </a:bodyPr>
          <a:lstStyle/>
          <a:p>
            <a:pPr algn="r" rtl="1"/>
            <a:r>
              <a:rPr lang="x-none" sz="2400" dirty="0">
                <a:solidFill>
                  <a:srgbClr val="FF0000"/>
                </a:solidFill>
              </a:rPr>
              <a:t>* التعويض القضائي و التعويض الاتفاقي : </a:t>
            </a:r>
          </a:p>
        </p:txBody>
      </p:sp>
      <p:sp>
        <p:nvSpPr>
          <p:cNvPr id="6" name="مربع نص 5"/>
          <p:cNvSpPr txBox="1"/>
          <p:nvPr/>
        </p:nvSpPr>
        <p:spPr>
          <a:xfrm>
            <a:off x="488515" y="2972817"/>
            <a:ext cx="8204548" cy="2677656"/>
          </a:xfrm>
          <a:prstGeom prst="rect">
            <a:avLst/>
          </a:prstGeom>
          <a:noFill/>
        </p:spPr>
        <p:txBody>
          <a:bodyPr wrap="square" rtlCol="1">
            <a:spAutoFit/>
          </a:bodyPr>
          <a:lstStyle/>
          <a:p>
            <a:pPr algn="r" rtl="1"/>
            <a:r>
              <a:rPr lang="x-none" sz="2400" b="1" dirty="0">
                <a:solidFill>
                  <a:srgbClr val="0070C0"/>
                </a:solidFill>
              </a:rPr>
              <a:t>الأصل أن القضاء يختص بالفصل في المنازعات المتعلقة بالتعويض , حيث يقوم القاضي بتقدير التعويض , </a:t>
            </a:r>
          </a:p>
          <a:p>
            <a:pPr algn="r" rtl="1"/>
            <a:r>
              <a:rPr lang="x-none" sz="2400" b="1" dirty="0">
                <a:solidFill>
                  <a:srgbClr val="0070C0"/>
                </a:solidFill>
              </a:rPr>
              <a:t>ليقال </a:t>
            </a:r>
            <a:r>
              <a:rPr lang="x-none" sz="2400" b="1">
                <a:solidFill>
                  <a:srgbClr val="0070C0"/>
                </a:solidFill>
              </a:rPr>
              <a:t>أنه </a:t>
            </a:r>
            <a:r>
              <a:rPr lang="x-none" sz="2400" b="1" smtClean="0">
                <a:solidFill>
                  <a:srgbClr val="0070C0"/>
                </a:solidFill>
              </a:rPr>
              <a:t> </a:t>
            </a:r>
            <a:r>
              <a:rPr lang="ar-SA" sz="2400" b="1" dirty="0" smtClean="0">
                <a:solidFill>
                  <a:srgbClr val="0070C0"/>
                </a:solidFill>
              </a:rPr>
              <a:t>(تعويض </a:t>
            </a:r>
            <a:r>
              <a:rPr lang="x-none" sz="2400" b="1" smtClean="0">
                <a:solidFill>
                  <a:srgbClr val="0070C0"/>
                </a:solidFill>
              </a:rPr>
              <a:t>قضائي</a:t>
            </a:r>
            <a:r>
              <a:rPr lang="ar-SA" sz="2400" b="1" dirty="0" smtClean="0">
                <a:solidFill>
                  <a:srgbClr val="0070C0"/>
                </a:solidFill>
              </a:rPr>
              <a:t>)</a:t>
            </a:r>
            <a:endParaRPr lang="x-none" sz="2400" b="1" dirty="0">
              <a:solidFill>
                <a:srgbClr val="0070C0"/>
              </a:solidFill>
            </a:endParaRPr>
          </a:p>
          <a:p>
            <a:pPr algn="r" rtl="1"/>
            <a:endParaRPr lang="ar-SA" sz="2400" b="1" dirty="0" smtClean="0">
              <a:solidFill>
                <a:srgbClr val="FF0000"/>
              </a:solidFill>
            </a:endParaRPr>
          </a:p>
          <a:p>
            <a:pPr algn="r" rtl="1"/>
            <a:r>
              <a:rPr lang="x-none" sz="2400" b="1" smtClean="0">
                <a:solidFill>
                  <a:srgbClr val="FF0000"/>
                </a:solidFill>
              </a:rPr>
              <a:t>ولكن </a:t>
            </a:r>
            <a:r>
              <a:rPr lang="x-none" sz="2400" b="1" dirty="0">
                <a:solidFill>
                  <a:srgbClr val="FF0000"/>
                </a:solidFill>
              </a:rPr>
              <a:t>ليس ثمة ما يمنع اتفاق الدائن و المدين مقدماً على مقدار التعويض الذي يحصل عليه الدائن حال عدم التنفيذ أو التأخير عليه , ليقال </a:t>
            </a:r>
            <a:r>
              <a:rPr lang="x-none" sz="2400" b="1">
                <a:solidFill>
                  <a:srgbClr val="FF0000"/>
                </a:solidFill>
              </a:rPr>
              <a:t>أنه </a:t>
            </a:r>
            <a:r>
              <a:rPr lang="ar-SA" sz="2400" b="1" dirty="0" smtClean="0">
                <a:solidFill>
                  <a:srgbClr val="FF0000"/>
                </a:solidFill>
              </a:rPr>
              <a:t>(تعويض اتفاقي) </a:t>
            </a:r>
            <a:r>
              <a:rPr lang="x-none" sz="2400" b="1" smtClean="0">
                <a:solidFill>
                  <a:srgbClr val="FF0000"/>
                </a:solidFill>
              </a:rPr>
              <a:t>ويسمى </a:t>
            </a:r>
            <a:r>
              <a:rPr lang="x-none" sz="2400" b="1" dirty="0">
                <a:solidFill>
                  <a:srgbClr val="FF0000"/>
                </a:solidFill>
              </a:rPr>
              <a:t>ايضاً </a:t>
            </a:r>
            <a:r>
              <a:rPr lang="x-none" sz="2400" b="1" u="sng" dirty="0">
                <a:solidFill>
                  <a:srgbClr val="FF0000"/>
                </a:solidFill>
              </a:rPr>
              <a:t>بالشرط الجزائي .</a:t>
            </a:r>
          </a:p>
        </p:txBody>
      </p:sp>
    </p:spTree>
    <p:extLst>
      <p:ext uri="{BB962C8B-B14F-4D97-AF65-F5344CB8AC3E}">
        <p14:creationId xmlns:p14="http://schemas.microsoft.com/office/powerpoint/2010/main" xmlns="" val="11178705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483768" y="1060078"/>
            <a:ext cx="4536504" cy="923330"/>
          </a:xfrm>
          <a:prstGeom prst="rect">
            <a:avLst/>
          </a:prstGeom>
          <a:noFill/>
        </p:spPr>
        <p:txBody>
          <a:bodyPr wrap="square" rtlCol="1">
            <a:spAutoFit/>
          </a:bodyPr>
          <a:lstStyle/>
          <a:p>
            <a:pPr algn="r" rtl="1"/>
            <a:r>
              <a:rPr lang="x-none" sz="3600" dirty="0">
                <a:solidFill>
                  <a:srgbClr val="FF0000"/>
                </a:solidFill>
              </a:rPr>
              <a:t>أولاً / التعويض القضائي :</a:t>
            </a:r>
          </a:p>
          <a:p>
            <a:endParaRPr lang="x-none" dirty="0">
              <a:solidFill>
                <a:srgbClr val="FF0000"/>
              </a:solidFill>
            </a:endParaRPr>
          </a:p>
        </p:txBody>
      </p:sp>
      <p:sp>
        <p:nvSpPr>
          <p:cNvPr id="3" name="مربع نص 2"/>
          <p:cNvSpPr txBox="1"/>
          <p:nvPr/>
        </p:nvSpPr>
        <p:spPr>
          <a:xfrm>
            <a:off x="663879" y="1988840"/>
            <a:ext cx="8054236" cy="3785652"/>
          </a:xfrm>
          <a:prstGeom prst="rect">
            <a:avLst/>
          </a:prstGeom>
          <a:noFill/>
        </p:spPr>
        <p:txBody>
          <a:bodyPr wrap="square" rtlCol="1">
            <a:spAutoFit/>
          </a:bodyPr>
          <a:lstStyle/>
          <a:p>
            <a:pPr algn="r" rtl="1"/>
            <a:r>
              <a:rPr lang="x-none" sz="2400" b="1" dirty="0">
                <a:solidFill>
                  <a:srgbClr val="0070C0"/>
                </a:solidFill>
              </a:rPr>
              <a:t>إذ لم يقم المدين بالتنفيذ العيني أو تأخر فيه كان للدائن أن يطالبه بتعويض , و لكن إن امتنع المدين عن أداء هذا التعويض حينها يلجأ الدائن إلى القاضي لاستصدار حكم بذلك .</a:t>
            </a:r>
          </a:p>
          <a:p>
            <a:pPr algn="r" rtl="1"/>
            <a:endParaRPr lang="x-none" sz="2400" dirty="0">
              <a:solidFill>
                <a:srgbClr val="0070C0"/>
              </a:solidFill>
            </a:endParaRPr>
          </a:p>
          <a:p>
            <a:pPr algn="r" rtl="1"/>
            <a:r>
              <a:rPr lang="x-none" sz="2400" dirty="0">
                <a:solidFill>
                  <a:srgbClr val="0070C0"/>
                </a:solidFill>
              </a:rPr>
              <a:t>*</a:t>
            </a:r>
            <a:r>
              <a:rPr lang="x-none" sz="2400" dirty="0">
                <a:solidFill>
                  <a:srgbClr val="002060"/>
                </a:solidFill>
              </a:rPr>
              <a:t>التعويض بصفة عامة والذي يكون التعويض القضائي جزء منه هو من مواضيع المسئولية المدنية .</a:t>
            </a:r>
          </a:p>
          <a:p>
            <a:pPr algn="r" rtl="1"/>
            <a:endParaRPr lang="x-none" sz="2400" dirty="0">
              <a:solidFill>
                <a:srgbClr val="0070C0"/>
              </a:solidFill>
            </a:endParaRPr>
          </a:p>
          <a:p>
            <a:pPr algn="r" rtl="1"/>
            <a:r>
              <a:rPr lang="x-none" sz="2400" dirty="0">
                <a:solidFill>
                  <a:srgbClr val="0070C0"/>
                </a:solidFill>
              </a:rPr>
              <a:t>وسوف نركز في دراستنا للتعويض القضائي على </a:t>
            </a:r>
            <a:r>
              <a:rPr lang="x-none" sz="2400" dirty="0">
                <a:solidFill>
                  <a:srgbClr val="FF6666"/>
                </a:solidFill>
              </a:rPr>
              <a:t>الأسس التي يعتمدها القاضي في تقدير التعويض .</a:t>
            </a:r>
          </a:p>
          <a:p>
            <a:pPr marL="285750" indent="-285750" algn="r" rtl="1">
              <a:buFont typeface="Arial" charset="0"/>
              <a:buChar char="•"/>
            </a:pPr>
            <a:endParaRPr lang="x-none" sz="2400" dirty="0">
              <a:solidFill>
                <a:srgbClr val="0070C0"/>
              </a:solidFill>
            </a:endParaRPr>
          </a:p>
        </p:txBody>
      </p:sp>
    </p:spTree>
    <p:extLst>
      <p:ext uri="{BB962C8B-B14F-4D97-AF65-F5344CB8AC3E}">
        <p14:creationId xmlns:p14="http://schemas.microsoft.com/office/powerpoint/2010/main" xmlns="" val="15358213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231740" y="1287210"/>
            <a:ext cx="4752528" cy="830997"/>
          </a:xfrm>
          <a:prstGeom prst="rect">
            <a:avLst/>
          </a:prstGeom>
          <a:noFill/>
        </p:spPr>
        <p:txBody>
          <a:bodyPr wrap="square" rtlCol="1">
            <a:spAutoFit/>
          </a:bodyPr>
          <a:lstStyle/>
          <a:p>
            <a:pPr algn="ctr" rtl="1"/>
            <a:r>
              <a:rPr lang="x-none" sz="4800" dirty="0"/>
              <a:t>أسس التعويض :</a:t>
            </a:r>
          </a:p>
        </p:txBody>
      </p:sp>
      <p:sp>
        <p:nvSpPr>
          <p:cNvPr id="3" name="مربع نص 2"/>
          <p:cNvSpPr txBox="1"/>
          <p:nvPr/>
        </p:nvSpPr>
        <p:spPr>
          <a:xfrm>
            <a:off x="971600" y="2149689"/>
            <a:ext cx="7272808" cy="3416320"/>
          </a:xfrm>
          <a:prstGeom prst="rect">
            <a:avLst/>
          </a:prstGeom>
          <a:noFill/>
        </p:spPr>
        <p:txBody>
          <a:bodyPr wrap="square" rtlCol="1">
            <a:spAutoFit/>
          </a:bodyPr>
          <a:lstStyle/>
          <a:p>
            <a:pPr algn="r" rtl="1"/>
            <a:r>
              <a:rPr lang="x-none" sz="3600" dirty="0"/>
              <a:t>يأخذ القاضي في اعتباره وهو في سبيل تقدير </a:t>
            </a:r>
            <a:r>
              <a:rPr lang="x-none" sz="3600"/>
              <a:t>التعويض </a:t>
            </a:r>
            <a:r>
              <a:rPr lang="ar-SA" sz="3600" u="sng" dirty="0">
                <a:solidFill>
                  <a:srgbClr val="C00000"/>
                </a:solidFill>
              </a:rPr>
              <a:t>(</a:t>
            </a:r>
            <a:r>
              <a:rPr lang="x-none" sz="3600" u="sng" smtClean="0">
                <a:solidFill>
                  <a:srgbClr val="C00000"/>
                </a:solidFill>
              </a:rPr>
              <a:t>ما </a:t>
            </a:r>
            <a:r>
              <a:rPr lang="x-none" sz="3600" u="sng" dirty="0">
                <a:solidFill>
                  <a:srgbClr val="C00000"/>
                </a:solidFill>
              </a:rPr>
              <a:t>لحق الدائن من خسارة و ما فاته من </a:t>
            </a:r>
            <a:r>
              <a:rPr lang="x-none" sz="3600" u="sng">
                <a:solidFill>
                  <a:srgbClr val="C00000"/>
                </a:solidFill>
              </a:rPr>
              <a:t>كسب </a:t>
            </a:r>
            <a:r>
              <a:rPr lang="ar-SA" sz="3600" u="sng" dirty="0">
                <a:solidFill>
                  <a:srgbClr val="C00000"/>
                </a:solidFill>
              </a:rPr>
              <a:t>)</a:t>
            </a:r>
            <a:endParaRPr lang="x-none" sz="3600" u="sng" dirty="0">
              <a:solidFill>
                <a:srgbClr val="C00000"/>
              </a:solidFill>
            </a:endParaRPr>
          </a:p>
          <a:p>
            <a:pPr algn="r" rtl="1"/>
            <a:r>
              <a:rPr lang="x-none" sz="3600" dirty="0"/>
              <a:t>أي أن مفهوم التعويض يكون عن ضرر أصاب الدائن , ويتحدد الضرر بما لحقه من خسارة وما فاته من </a:t>
            </a:r>
            <a:r>
              <a:rPr lang="x-none" sz="3600"/>
              <a:t>كسب </a:t>
            </a:r>
            <a:r>
              <a:rPr lang="ar-SA" sz="3600" dirty="0" smtClean="0"/>
              <a:t>.</a:t>
            </a:r>
            <a:endParaRPr lang="x-none" sz="3600" dirty="0"/>
          </a:p>
        </p:txBody>
      </p:sp>
    </p:spTree>
    <p:extLst>
      <p:ext uri="{BB962C8B-B14F-4D97-AF65-F5344CB8AC3E}">
        <p14:creationId xmlns:p14="http://schemas.microsoft.com/office/powerpoint/2010/main" xmlns="" val="34334250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01458" y="1244600"/>
            <a:ext cx="7628350" cy="1754326"/>
          </a:xfrm>
          <a:prstGeom prst="rect">
            <a:avLst/>
          </a:prstGeom>
          <a:noFill/>
        </p:spPr>
        <p:txBody>
          <a:bodyPr wrap="square" rtlCol="1">
            <a:spAutoFit/>
          </a:bodyPr>
          <a:lstStyle/>
          <a:p>
            <a:pPr algn="r" rtl="1"/>
            <a:r>
              <a:rPr lang="x-none" dirty="0">
                <a:solidFill>
                  <a:srgbClr val="C00000"/>
                </a:solidFill>
              </a:rPr>
              <a:t>مثال على ما سبق / </a:t>
            </a:r>
          </a:p>
          <a:p>
            <a:pPr algn="r" rtl="1"/>
            <a:r>
              <a:rPr lang="x-none" b="1" dirty="0">
                <a:solidFill>
                  <a:srgbClr val="0070C0"/>
                </a:solidFill>
              </a:rPr>
              <a:t>إذا تقاعد صاحب مصنع عن توريد بضاعة إلى أحد التجار ولم يفي بالتزامه مما دفع التاجر إلى شراء البضاعة من مكان آخر بثمن مرتفع , كان للتاجر باعتباره دائناً أن يطالبه بتعويض عن الضرر الذي أصابه من جراء ذلك  , </a:t>
            </a:r>
          </a:p>
          <a:p>
            <a:pPr algn="r" rtl="1"/>
            <a:endParaRPr lang="x-none" b="1" dirty="0"/>
          </a:p>
          <a:p>
            <a:pPr algn="r" rtl="1"/>
            <a:r>
              <a:rPr lang="x-none" b="1" dirty="0">
                <a:solidFill>
                  <a:srgbClr val="FF6666"/>
                </a:solidFill>
              </a:rPr>
              <a:t>و يشمل التعويض :</a:t>
            </a:r>
          </a:p>
        </p:txBody>
      </p:sp>
      <p:graphicFrame>
        <p:nvGraphicFramePr>
          <p:cNvPr id="3" name="رسم تخطيطي 2"/>
          <p:cNvGraphicFramePr/>
          <p:nvPr>
            <p:extLst>
              <p:ext uri="{D42A27DB-BD31-4B8C-83A1-F6EECF244321}">
                <p14:modId xmlns:p14="http://schemas.microsoft.com/office/powerpoint/2010/main" xmlns="" val="3381087006"/>
              </p:ext>
            </p:extLst>
          </p:nvPr>
        </p:nvGraphicFramePr>
        <p:xfrm>
          <a:off x="1240077" y="3076852"/>
          <a:ext cx="7352777" cy="234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61298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27343" y="1139868"/>
            <a:ext cx="6826685" cy="4893647"/>
          </a:xfrm>
          <a:prstGeom prst="rect">
            <a:avLst/>
          </a:prstGeom>
          <a:noFill/>
        </p:spPr>
        <p:txBody>
          <a:bodyPr wrap="square" rtlCol="1">
            <a:spAutoFit/>
          </a:bodyPr>
          <a:lstStyle/>
          <a:p>
            <a:pPr algn="r"/>
            <a:r>
              <a:rPr lang="ar-SA" sz="2400" b="1" dirty="0"/>
              <a:t>في هذه الحالة </a:t>
            </a:r>
            <a:r>
              <a:rPr lang="ar-SA" sz="2400" b="1" dirty="0">
                <a:solidFill>
                  <a:srgbClr val="0070C0"/>
                </a:solidFill>
              </a:rPr>
              <a:t>يلجئ الدائن إلى التنفيذ بمقابل أو بالتعويض.</a:t>
            </a:r>
            <a:r>
              <a:rPr lang="ar-SA" sz="2400" b="1" dirty="0"/>
              <a:t> </a:t>
            </a:r>
            <a:endParaRPr lang="ar-SA" sz="2400" b="1" dirty="0" smtClean="0"/>
          </a:p>
          <a:p>
            <a:pPr algn="r"/>
            <a:endParaRPr lang="ar-SA" sz="2400" b="1" dirty="0"/>
          </a:p>
          <a:p>
            <a:pPr algn="r"/>
            <a:r>
              <a:rPr lang="ar-SA" sz="2400" b="1" dirty="0" smtClean="0"/>
              <a:t>ف</a:t>
            </a:r>
            <a:r>
              <a:rPr lang="ar-SA" sz="2400" b="1" dirty="0" smtClean="0">
                <a:solidFill>
                  <a:srgbClr val="C00000"/>
                </a:solidFill>
              </a:rPr>
              <a:t>تعذّر </a:t>
            </a:r>
            <a:r>
              <a:rPr lang="ar-SA" sz="2400" b="1" dirty="0">
                <a:solidFill>
                  <a:srgbClr val="C00000"/>
                </a:solidFill>
              </a:rPr>
              <a:t>التنفيذ العيني أو التأخير فيه يوجب على المدين تعويض الدائن</a:t>
            </a:r>
            <a:r>
              <a:rPr lang="ar-SA" sz="2400" b="1" dirty="0"/>
              <a:t> </a:t>
            </a:r>
            <a:endParaRPr lang="ar-SA" sz="2400" b="1" dirty="0" smtClean="0"/>
          </a:p>
          <a:p>
            <a:pPr algn="r"/>
            <a:r>
              <a:rPr lang="ar-SA" sz="2400" b="1" u="sng" dirty="0" smtClean="0">
                <a:solidFill>
                  <a:srgbClr val="C00000"/>
                </a:solidFill>
              </a:rPr>
              <a:t>ما لم </a:t>
            </a:r>
            <a:r>
              <a:rPr lang="ar-SA" sz="2400" b="1" u="sng" dirty="0">
                <a:solidFill>
                  <a:srgbClr val="C00000"/>
                </a:solidFill>
              </a:rPr>
              <a:t>يكون لدى المدين سبب أجنبي لعدم تنفيذه الالتزام أو تأخره.</a:t>
            </a:r>
          </a:p>
          <a:p>
            <a:pPr algn="r"/>
            <a:endParaRPr lang="ar-SA" sz="2400" b="1" dirty="0" smtClean="0"/>
          </a:p>
          <a:p>
            <a:pPr algn="r"/>
            <a:r>
              <a:rPr lang="ar-SA" sz="2400" b="1" dirty="0" smtClean="0"/>
              <a:t>أما </a:t>
            </a:r>
            <a:r>
              <a:rPr lang="ar-SA" sz="2400" b="1" dirty="0"/>
              <a:t>بخصوص أثر الالتزام الجوهري هو تنفيذه ، </a:t>
            </a:r>
            <a:r>
              <a:rPr lang="ar-SA" sz="2400" b="1" dirty="0">
                <a:solidFill>
                  <a:srgbClr val="0070C0"/>
                </a:solidFill>
              </a:rPr>
              <a:t>فالأصل في التنفيذ أن يكون اختياريًا من المدين ، </a:t>
            </a:r>
            <a:endParaRPr lang="ar-SA" sz="2400" b="1" dirty="0" smtClean="0">
              <a:solidFill>
                <a:srgbClr val="0070C0"/>
              </a:solidFill>
            </a:endParaRPr>
          </a:p>
          <a:p>
            <a:pPr algn="r"/>
            <a:r>
              <a:rPr lang="ar-SA" sz="2400" b="1" dirty="0" smtClean="0">
                <a:solidFill>
                  <a:srgbClr val="C00000"/>
                </a:solidFill>
              </a:rPr>
              <a:t>-- فأما </a:t>
            </a:r>
            <a:r>
              <a:rPr lang="ar-SA" sz="2400" b="1" dirty="0">
                <a:solidFill>
                  <a:srgbClr val="C00000"/>
                </a:solidFill>
              </a:rPr>
              <a:t>إن امتنع فيحق للدائن اللجوء إلى التنفيذ الجبري </a:t>
            </a:r>
            <a:r>
              <a:rPr lang="ar-SA" sz="2400" b="1" dirty="0" smtClean="0">
                <a:solidFill>
                  <a:srgbClr val="C00000"/>
                </a:solidFill>
              </a:rPr>
              <a:t>،</a:t>
            </a:r>
          </a:p>
          <a:p>
            <a:pPr algn="r"/>
            <a:r>
              <a:rPr lang="ar-SA" sz="2400" b="1" dirty="0" smtClean="0">
                <a:solidFill>
                  <a:srgbClr val="C00000"/>
                </a:solidFill>
              </a:rPr>
              <a:t>--  </a:t>
            </a:r>
            <a:r>
              <a:rPr lang="ar-SA" sz="2400" b="1" dirty="0">
                <a:solidFill>
                  <a:srgbClr val="C00000"/>
                </a:solidFill>
              </a:rPr>
              <a:t>فإذا استحال على الدائن إجبار المدين على التنفيذ العيني بصورة مباشرة أو غير مباشرة</a:t>
            </a:r>
          </a:p>
          <a:p>
            <a:pPr algn="r"/>
            <a:r>
              <a:rPr lang="ar-SA" sz="2400" b="1" dirty="0" smtClean="0">
                <a:solidFill>
                  <a:srgbClr val="C00000"/>
                </a:solidFill>
              </a:rPr>
              <a:t>-- ففي </a:t>
            </a:r>
            <a:r>
              <a:rPr lang="ar-SA" sz="2400" b="1" dirty="0">
                <a:solidFill>
                  <a:srgbClr val="C00000"/>
                </a:solidFill>
              </a:rPr>
              <a:t>هذه الحالة يلجئ الدائن إلى التنفيذ بمقابل أو بالتعويض ونذكرها بالتفصيل الآتي</a:t>
            </a:r>
          </a:p>
          <a:p>
            <a:pPr algn="r"/>
            <a:endParaRPr lang="ar-SA" sz="2400" b="1" dirty="0"/>
          </a:p>
        </p:txBody>
      </p:sp>
    </p:spTree>
    <p:extLst>
      <p:ext uri="{BB962C8B-B14F-4D97-AF65-F5344CB8AC3E}">
        <p14:creationId xmlns:p14="http://schemas.microsoft.com/office/powerpoint/2010/main" xmlns="" val="14812559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619672" y="1052736"/>
            <a:ext cx="6192688" cy="707886"/>
          </a:xfrm>
          <a:prstGeom prst="rect">
            <a:avLst/>
          </a:prstGeom>
          <a:noFill/>
        </p:spPr>
        <p:txBody>
          <a:bodyPr wrap="square" rtlCol="1">
            <a:spAutoFit/>
          </a:bodyPr>
          <a:lstStyle/>
          <a:p>
            <a:pPr algn="ctr"/>
            <a:r>
              <a:rPr lang="x-none" sz="4000" b="1" dirty="0">
                <a:solidFill>
                  <a:srgbClr val="002060"/>
                </a:solidFill>
              </a:rPr>
              <a:t>شرط للتعويض </a:t>
            </a:r>
          </a:p>
        </p:txBody>
      </p:sp>
      <p:sp>
        <p:nvSpPr>
          <p:cNvPr id="4" name="مربع نص 3"/>
          <p:cNvSpPr txBox="1"/>
          <p:nvPr/>
        </p:nvSpPr>
        <p:spPr>
          <a:xfrm>
            <a:off x="613775" y="3212976"/>
            <a:ext cx="7791189" cy="1815882"/>
          </a:xfrm>
          <a:prstGeom prst="rect">
            <a:avLst/>
          </a:prstGeom>
          <a:noFill/>
        </p:spPr>
        <p:txBody>
          <a:bodyPr wrap="square" rtlCol="1">
            <a:spAutoFit/>
          </a:bodyPr>
          <a:lstStyle/>
          <a:p>
            <a:pPr algn="r"/>
            <a:r>
              <a:rPr lang="x-none" sz="2800" b="1" dirty="0"/>
              <a:t>أن </a:t>
            </a:r>
            <a:r>
              <a:rPr lang="x-none" sz="2800" b="1" dirty="0">
                <a:solidFill>
                  <a:srgbClr val="0070C0"/>
                </a:solidFill>
              </a:rPr>
              <a:t>يكون هذا الكسب وتلك الخسارة نتيجة طبيعية لعدم الوفاء بالالتزام أو التأخر فيه</a:t>
            </a:r>
            <a:r>
              <a:rPr lang="x-none" sz="2800" b="1" dirty="0"/>
              <a:t> ,</a:t>
            </a:r>
          </a:p>
          <a:p>
            <a:pPr algn="r"/>
            <a:r>
              <a:rPr lang="x-none" sz="2800" b="1" dirty="0">
                <a:solidFill>
                  <a:srgbClr val="FF6666"/>
                </a:solidFill>
              </a:rPr>
              <a:t>و تكون كذلك إذ لم يكن في استطاعة الدائن أن يتوخاها ببذل جهد معقول </a:t>
            </a:r>
            <a:r>
              <a:rPr lang="x-none" sz="2800" b="1" dirty="0"/>
              <a:t>.</a:t>
            </a:r>
          </a:p>
        </p:txBody>
      </p:sp>
      <p:sp>
        <p:nvSpPr>
          <p:cNvPr id="17" name="سهم للأسفل 16"/>
          <p:cNvSpPr/>
          <p:nvPr/>
        </p:nvSpPr>
        <p:spPr>
          <a:xfrm>
            <a:off x="4283968" y="1700808"/>
            <a:ext cx="828092" cy="1512168"/>
          </a:xfrm>
          <a:prstGeom prst="downArrow">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x-none"/>
          </a:p>
        </p:txBody>
      </p:sp>
    </p:spTree>
    <p:extLst>
      <p:ext uri="{BB962C8B-B14F-4D97-AF65-F5344CB8AC3E}">
        <p14:creationId xmlns:p14="http://schemas.microsoft.com/office/powerpoint/2010/main" xmlns="" val="38968494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38203" y="388307"/>
            <a:ext cx="8542749" cy="2554545"/>
          </a:xfrm>
          <a:prstGeom prst="rect">
            <a:avLst/>
          </a:prstGeom>
          <a:noFill/>
        </p:spPr>
        <p:txBody>
          <a:bodyPr wrap="square" rtlCol="1">
            <a:spAutoFit/>
          </a:bodyPr>
          <a:lstStyle/>
          <a:p>
            <a:pPr algn="r" rtl="1"/>
            <a:r>
              <a:rPr lang="x-none" sz="2000" b="1" dirty="0"/>
              <a:t>ويجدر أن نشير إلى </a:t>
            </a:r>
            <a:r>
              <a:rPr lang="x-none" sz="2000" b="1" dirty="0">
                <a:solidFill>
                  <a:srgbClr val="C00000"/>
                </a:solidFill>
              </a:rPr>
              <a:t>موقف الفقه الإسلامي  </a:t>
            </a:r>
            <a:r>
              <a:rPr lang="x-none" sz="2000" b="1" dirty="0"/>
              <a:t>بمقولة الدكتور السنهوري -رحمه الله- </a:t>
            </a:r>
          </a:p>
          <a:p>
            <a:pPr algn="r" rtl="1"/>
            <a:r>
              <a:rPr lang="x-none" sz="2000" b="1" dirty="0"/>
              <a:t>( </a:t>
            </a:r>
            <a:r>
              <a:rPr lang="x-none" sz="2000" b="1" dirty="0">
                <a:solidFill>
                  <a:srgbClr val="0070C0"/>
                </a:solidFill>
              </a:rPr>
              <a:t>يشترط </a:t>
            </a:r>
            <a:r>
              <a:rPr lang="x-none" sz="2000" b="1">
                <a:solidFill>
                  <a:srgbClr val="0070C0"/>
                </a:solidFill>
              </a:rPr>
              <a:t>في </a:t>
            </a:r>
            <a:r>
              <a:rPr lang="x-none" sz="2000" b="1" smtClean="0">
                <a:solidFill>
                  <a:srgbClr val="0070C0"/>
                </a:solidFill>
              </a:rPr>
              <a:t>الضمان</a:t>
            </a:r>
            <a:r>
              <a:rPr lang="ar-SA" sz="2000" b="1" dirty="0" smtClean="0">
                <a:solidFill>
                  <a:srgbClr val="0070C0"/>
                </a:solidFill>
              </a:rPr>
              <a:t>:</a:t>
            </a:r>
          </a:p>
          <a:p>
            <a:pPr algn="r" rtl="1"/>
            <a:r>
              <a:rPr lang="ar-SA" sz="2000" b="1" dirty="0" smtClean="0">
                <a:solidFill>
                  <a:srgbClr val="0070C0"/>
                </a:solidFill>
              </a:rPr>
              <a:t>--</a:t>
            </a:r>
            <a:r>
              <a:rPr lang="x-none" sz="2000" b="1" smtClean="0">
                <a:solidFill>
                  <a:srgbClr val="0070C0"/>
                </a:solidFill>
              </a:rPr>
              <a:t> </a:t>
            </a:r>
            <a:r>
              <a:rPr lang="x-none" sz="2000" b="1" dirty="0">
                <a:solidFill>
                  <a:srgbClr val="0070C0"/>
                </a:solidFill>
              </a:rPr>
              <a:t>أن يكون المضمون مالاً متقوماً في ذاته </a:t>
            </a:r>
            <a:r>
              <a:rPr lang="x-none" sz="2000" b="1">
                <a:solidFill>
                  <a:srgbClr val="0070C0"/>
                </a:solidFill>
              </a:rPr>
              <a:t>, </a:t>
            </a:r>
            <a:endParaRPr lang="ar-SA" sz="2000" b="1" dirty="0" smtClean="0">
              <a:solidFill>
                <a:srgbClr val="0070C0"/>
              </a:solidFill>
            </a:endParaRPr>
          </a:p>
          <a:p>
            <a:pPr algn="r" rtl="1"/>
            <a:r>
              <a:rPr lang="ar-SA" sz="2000" b="1" dirty="0" smtClean="0">
                <a:solidFill>
                  <a:srgbClr val="0070C0"/>
                </a:solidFill>
              </a:rPr>
              <a:t>-- </a:t>
            </a:r>
            <a:r>
              <a:rPr lang="x-none" sz="2000" b="1" smtClean="0">
                <a:solidFill>
                  <a:srgbClr val="0070C0"/>
                </a:solidFill>
              </a:rPr>
              <a:t>و </a:t>
            </a:r>
            <a:r>
              <a:rPr lang="x-none" sz="2000" b="1" dirty="0">
                <a:solidFill>
                  <a:srgbClr val="0070C0"/>
                </a:solidFill>
              </a:rPr>
              <a:t>أن توجد المماثلة بينه وبين المال الذي يعطى بدلاً </a:t>
            </a:r>
            <a:r>
              <a:rPr lang="x-none" sz="2000" b="1">
                <a:solidFill>
                  <a:srgbClr val="0070C0"/>
                </a:solidFill>
              </a:rPr>
              <a:t>عنه </a:t>
            </a:r>
            <a:r>
              <a:rPr lang="x-none" sz="2000" b="1" smtClean="0">
                <a:solidFill>
                  <a:srgbClr val="0070C0"/>
                </a:solidFill>
              </a:rPr>
              <a:t>,</a:t>
            </a:r>
            <a:endParaRPr lang="ar-SA" sz="2000" b="1" dirty="0" smtClean="0">
              <a:solidFill>
                <a:srgbClr val="0070C0"/>
              </a:solidFill>
            </a:endParaRPr>
          </a:p>
          <a:p>
            <a:pPr algn="r" rtl="1"/>
            <a:endParaRPr lang="ar-SA" sz="2000" b="1" dirty="0" smtClean="0"/>
          </a:p>
          <a:p>
            <a:pPr algn="r" rtl="1"/>
            <a:r>
              <a:rPr lang="x-none" sz="2000" b="1" smtClean="0"/>
              <a:t> </a:t>
            </a:r>
            <a:r>
              <a:rPr lang="x-none" sz="2000" b="1" dirty="0">
                <a:solidFill>
                  <a:srgbClr val="FF0000"/>
                </a:solidFill>
              </a:rPr>
              <a:t>فلا تعويض عن المنافع و لا عن العمل إلا في حالات استثنائية مجدودة , ومن باب أولى لا تعويض عن أي خسارة تحملها الدائن أو عن أي ربح فاته ) .</a:t>
            </a:r>
          </a:p>
          <a:p>
            <a:pPr algn="r" rtl="1"/>
            <a:endParaRPr lang="x-none" sz="2000" b="1" dirty="0"/>
          </a:p>
        </p:txBody>
      </p:sp>
      <p:sp>
        <p:nvSpPr>
          <p:cNvPr id="3" name="مربع نص 2"/>
          <p:cNvSpPr txBox="1"/>
          <p:nvPr/>
        </p:nvSpPr>
        <p:spPr>
          <a:xfrm>
            <a:off x="338203" y="3501008"/>
            <a:ext cx="8542749" cy="1692771"/>
          </a:xfrm>
          <a:prstGeom prst="rect">
            <a:avLst/>
          </a:prstGeom>
          <a:noFill/>
        </p:spPr>
        <p:txBody>
          <a:bodyPr wrap="square" rtlCol="1">
            <a:spAutoFit/>
          </a:bodyPr>
          <a:lstStyle/>
          <a:p>
            <a:pPr algn="r" rtl="1"/>
            <a:r>
              <a:rPr lang="x-none" sz="2800" b="1" dirty="0">
                <a:solidFill>
                  <a:srgbClr val="C00000"/>
                </a:solidFill>
              </a:rPr>
              <a:t>ونرد على ذلك بالاستشهاد بما توصلت له هيئة كبار العلماء في مجال الشرط الجزائي </a:t>
            </a:r>
            <a:r>
              <a:rPr lang="x-none" sz="2400" b="1" dirty="0"/>
              <a:t>/ من أنه </a:t>
            </a:r>
            <a:r>
              <a:rPr lang="x-none" sz="2400" b="1" dirty="0">
                <a:solidFill>
                  <a:srgbClr val="0070C0"/>
                </a:solidFill>
              </a:rPr>
              <a:t>إذا كان الشرط الجزائي (التعويض الاتفاقي ) كثيراً عرفاً بحيث يراد به التهديد المالي فهنا يجب الرجوع إلى قواعد العدل والانصاف على حسب ما فات من منفعة وما لحق من مضرة .</a:t>
            </a:r>
          </a:p>
        </p:txBody>
      </p:sp>
    </p:spTree>
    <p:extLst>
      <p:ext uri="{BB962C8B-B14F-4D97-AF65-F5344CB8AC3E}">
        <p14:creationId xmlns:p14="http://schemas.microsoft.com/office/powerpoint/2010/main" xmlns="" val="27321148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رسم تخطيطي 2"/>
          <p:cNvGraphicFramePr/>
          <p:nvPr>
            <p:extLst>
              <p:ext uri="{D42A27DB-BD31-4B8C-83A1-F6EECF244321}">
                <p14:modId xmlns:p14="http://schemas.microsoft.com/office/powerpoint/2010/main" xmlns="" val="2017329615"/>
              </p:ext>
            </p:extLst>
          </p:nvPr>
        </p:nvGraphicFramePr>
        <p:xfrm>
          <a:off x="1475656" y="141917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2689727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extLst>
              <p:ext uri="{D42A27DB-BD31-4B8C-83A1-F6EECF244321}">
                <p14:modId xmlns:p14="http://schemas.microsoft.com/office/powerpoint/2010/main" xmlns="" val="1517581047"/>
              </p:ext>
            </p:extLst>
          </p:nvPr>
        </p:nvGraphicFramePr>
        <p:xfrm>
          <a:off x="388307" y="801667"/>
          <a:ext cx="8517698" cy="5484991"/>
        </p:xfrm>
        <a:graphic>
          <a:graphicData uri="http://schemas.openxmlformats.org/drawingml/2006/table">
            <a:tbl>
              <a:tblPr rtl="1" firstRow="1" bandRow="1">
                <a:tableStyleId>{5202B0CA-FC54-4496-8BCA-5EF66A818D29}</a:tableStyleId>
              </a:tblPr>
              <a:tblGrid>
                <a:gridCol w="1728701">
                  <a:extLst>
                    <a:ext uri="{9D8B030D-6E8A-4147-A177-3AD203B41FA5}">
                      <a16:colId xmlns="" xmlns:a16="http://schemas.microsoft.com/office/drawing/2014/main" val="20000"/>
                    </a:ext>
                  </a:extLst>
                </a:gridCol>
                <a:gridCol w="2867133">
                  <a:extLst>
                    <a:ext uri="{9D8B030D-6E8A-4147-A177-3AD203B41FA5}">
                      <a16:colId xmlns="" xmlns:a16="http://schemas.microsoft.com/office/drawing/2014/main" val="20001"/>
                    </a:ext>
                  </a:extLst>
                </a:gridCol>
                <a:gridCol w="3921864">
                  <a:extLst>
                    <a:ext uri="{9D8B030D-6E8A-4147-A177-3AD203B41FA5}">
                      <a16:colId xmlns="" xmlns:a16="http://schemas.microsoft.com/office/drawing/2014/main" val="20002"/>
                    </a:ext>
                  </a:extLst>
                </a:gridCol>
              </a:tblGrid>
              <a:tr h="726509">
                <a:tc>
                  <a:txBody>
                    <a:bodyPr/>
                    <a:lstStyle/>
                    <a:p>
                      <a:pPr algn="ctr" rtl="1"/>
                      <a:r>
                        <a:rPr lang="x-none" b="1" dirty="0"/>
                        <a:t>من حيث </a:t>
                      </a:r>
                    </a:p>
                  </a:txBody>
                  <a:tcPr/>
                </a:tc>
                <a:tc>
                  <a:txBody>
                    <a:bodyPr/>
                    <a:lstStyle/>
                    <a:p>
                      <a:pPr algn="ctr" rtl="1"/>
                      <a:r>
                        <a:rPr lang="x-none" b="1" dirty="0"/>
                        <a:t>الضرر المادي </a:t>
                      </a:r>
                    </a:p>
                  </a:txBody>
                  <a:tcPr/>
                </a:tc>
                <a:tc>
                  <a:txBody>
                    <a:bodyPr/>
                    <a:lstStyle/>
                    <a:p>
                      <a:pPr algn="ctr" rtl="1"/>
                      <a:r>
                        <a:rPr lang="x-none" b="1" dirty="0"/>
                        <a:t>الضرر المعنوي</a:t>
                      </a:r>
                    </a:p>
                  </a:txBody>
                  <a:tcPr/>
                </a:tc>
                <a:extLst>
                  <a:ext uri="{0D108BD9-81ED-4DB2-BD59-A6C34878D82A}">
                    <a16:rowId xmlns="" xmlns:a16="http://schemas.microsoft.com/office/drawing/2014/main" val="10000"/>
                  </a:ext>
                </a:extLst>
              </a:tr>
              <a:tr h="1373401">
                <a:tc>
                  <a:txBody>
                    <a:bodyPr/>
                    <a:lstStyle/>
                    <a:p>
                      <a:pPr algn="ctr" rtl="1"/>
                      <a:r>
                        <a:rPr lang="x-none" b="1" dirty="0">
                          <a:solidFill>
                            <a:srgbClr val="C00000"/>
                          </a:solidFill>
                        </a:rPr>
                        <a:t>الطبيعة</a:t>
                      </a:r>
                    </a:p>
                  </a:txBody>
                  <a:tcPr/>
                </a:tc>
                <a:tc>
                  <a:txBody>
                    <a:bodyPr/>
                    <a:lstStyle/>
                    <a:p>
                      <a:pPr algn="ctr" rtl="1"/>
                      <a:r>
                        <a:rPr lang="x-none" sz="2000" b="1" dirty="0">
                          <a:solidFill>
                            <a:srgbClr val="8000FF"/>
                          </a:solidFill>
                        </a:rPr>
                        <a:t>هو ضرر يصيب الدائن في مصلحة مالية </a:t>
                      </a:r>
                      <a:r>
                        <a:rPr lang="x-none" sz="2000" b="1" dirty="0"/>
                        <a:t>.</a:t>
                      </a:r>
                    </a:p>
                  </a:txBody>
                  <a:tcPr/>
                </a:tc>
                <a:tc>
                  <a:txBody>
                    <a:bodyPr/>
                    <a:lstStyle/>
                    <a:p>
                      <a:pPr algn="ctr" rtl="1"/>
                      <a:r>
                        <a:rPr lang="x-none" b="1" dirty="0"/>
                        <a:t>ه</a:t>
                      </a:r>
                      <a:r>
                        <a:rPr lang="x-none" b="1" dirty="0">
                          <a:solidFill>
                            <a:srgbClr val="8000FF"/>
                          </a:solidFill>
                        </a:rPr>
                        <a:t>و ضرر يصيب الدائن في</a:t>
                      </a:r>
                      <a:r>
                        <a:rPr lang="x-none" b="1" baseline="0" dirty="0">
                          <a:solidFill>
                            <a:srgbClr val="8000FF"/>
                          </a:solidFill>
                        </a:rPr>
                        <a:t> مصلحة غير مالية , كأن يصيبه في سمعته أو كرامته أو شرفه أو شعوره .</a:t>
                      </a:r>
                      <a:endParaRPr lang="x-none" b="1" dirty="0">
                        <a:solidFill>
                          <a:srgbClr val="8000FF"/>
                        </a:solidFill>
                      </a:endParaRPr>
                    </a:p>
                  </a:txBody>
                  <a:tcPr/>
                </a:tc>
                <a:extLst>
                  <a:ext uri="{0D108BD9-81ED-4DB2-BD59-A6C34878D82A}">
                    <a16:rowId xmlns="" xmlns:a16="http://schemas.microsoft.com/office/drawing/2014/main" val="10001"/>
                  </a:ext>
                </a:extLst>
              </a:tr>
              <a:tr h="1612254">
                <a:tc>
                  <a:txBody>
                    <a:bodyPr/>
                    <a:lstStyle/>
                    <a:p>
                      <a:pPr algn="ctr" rtl="1"/>
                      <a:r>
                        <a:rPr lang="x-none" b="1" dirty="0">
                          <a:solidFill>
                            <a:srgbClr val="C00000"/>
                          </a:solidFill>
                        </a:rPr>
                        <a:t>شمول التعويض </a:t>
                      </a:r>
                    </a:p>
                  </a:txBody>
                  <a:tcPr/>
                </a:tc>
                <a:tc>
                  <a:txBody>
                    <a:bodyPr/>
                    <a:lstStyle/>
                    <a:p>
                      <a:pPr algn="ctr" rtl="1"/>
                      <a:r>
                        <a:rPr lang="x-none" sz="2400" b="1" dirty="0"/>
                        <a:t> </a:t>
                      </a:r>
                      <a:r>
                        <a:rPr lang="x-none" sz="2400" b="1" dirty="0">
                          <a:solidFill>
                            <a:srgbClr val="FF0000"/>
                          </a:solidFill>
                        </a:rPr>
                        <a:t>يعوض عنه </a:t>
                      </a:r>
                      <a:r>
                        <a:rPr lang="x-none" sz="2400" b="1">
                          <a:solidFill>
                            <a:srgbClr val="FF0000"/>
                          </a:solidFill>
                        </a:rPr>
                        <a:t>بشكل</a:t>
                      </a:r>
                      <a:r>
                        <a:rPr lang="x-none" sz="2400" b="1" baseline="0">
                          <a:solidFill>
                            <a:srgbClr val="FF0000"/>
                          </a:solidFill>
                        </a:rPr>
                        <a:t> </a:t>
                      </a:r>
                      <a:r>
                        <a:rPr lang="x-none" sz="2400" b="1" baseline="0" smtClean="0">
                          <a:solidFill>
                            <a:srgbClr val="FF0000"/>
                          </a:solidFill>
                        </a:rPr>
                        <a:t>تام</a:t>
                      </a:r>
                      <a:r>
                        <a:rPr lang="ar-SA" sz="2400" b="1" baseline="0" dirty="0" smtClean="0">
                          <a:solidFill>
                            <a:srgbClr val="FF0000"/>
                          </a:solidFill>
                        </a:rPr>
                        <a:t> دون الحاجة الى نص </a:t>
                      </a:r>
                      <a:endParaRPr lang="x-none" sz="2400" b="1" dirty="0">
                        <a:solidFill>
                          <a:srgbClr val="FF0000"/>
                        </a:solidFill>
                      </a:endParaRPr>
                    </a:p>
                  </a:txBody>
                  <a:tcPr/>
                </a:tc>
                <a:tc>
                  <a:txBody>
                    <a:bodyPr/>
                    <a:lstStyle/>
                    <a:p>
                      <a:pPr algn="ctr" rtl="1"/>
                      <a:r>
                        <a:rPr lang="x-none" b="1" dirty="0">
                          <a:solidFill>
                            <a:srgbClr val="FF0000"/>
                          </a:solidFill>
                        </a:rPr>
                        <a:t>هناك</a:t>
                      </a:r>
                      <a:r>
                        <a:rPr lang="x-none" b="1" baseline="0" dirty="0">
                          <a:solidFill>
                            <a:srgbClr val="FF0000"/>
                          </a:solidFill>
                        </a:rPr>
                        <a:t> اختلاف حول التعويض عنه</a:t>
                      </a:r>
                    </a:p>
                    <a:p>
                      <a:pPr algn="ctr" rtl="1"/>
                      <a:r>
                        <a:rPr lang="x-none" b="1" baseline="0" dirty="0">
                          <a:solidFill>
                            <a:srgbClr val="FF0000"/>
                          </a:solidFill>
                        </a:rPr>
                        <a:t>وعند جواز التعويض عنه فأنه لا يكون </a:t>
                      </a:r>
                      <a:r>
                        <a:rPr lang="x-none" b="1" baseline="0">
                          <a:solidFill>
                            <a:srgbClr val="FF0000"/>
                          </a:solidFill>
                        </a:rPr>
                        <a:t>مطلقاً </a:t>
                      </a:r>
                      <a:r>
                        <a:rPr lang="x-none" b="1" baseline="0" smtClean="0">
                          <a:solidFill>
                            <a:srgbClr val="FF0000"/>
                          </a:solidFill>
                        </a:rPr>
                        <a:t>.</a:t>
                      </a:r>
                      <a:r>
                        <a:rPr lang="ar-SA" b="1" baseline="0" dirty="0" smtClean="0">
                          <a:solidFill>
                            <a:srgbClr val="FF0000"/>
                          </a:solidFill>
                        </a:rPr>
                        <a:t>:</a:t>
                      </a:r>
                    </a:p>
                    <a:p>
                      <a:pPr algn="ctr" rtl="1"/>
                      <a:r>
                        <a:rPr lang="ar-SA" b="1" baseline="0" dirty="0" smtClean="0">
                          <a:solidFill>
                            <a:srgbClr val="0070C0"/>
                          </a:solidFill>
                        </a:rPr>
                        <a:t>-- فلا يجوز الحكم بالتعويض عن ضرر ادبي عن الوفاة الا للازواج والاقارب من الدرجة الثانية .</a:t>
                      </a:r>
                    </a:p>
                    <a:p>
                      <a:pPr algn="r" rtl="1"/>
                      <a:r>
                        <a:rPr lang="ar-SA" b="1" baseline="0" dirty="0" smtClean="0">
                          <a:solidFill>
                            <a:srgbClr val="0070C0"/>
                          </a:solidFill>
                        </a:rPr>
                        <a:t>-- عدم انتقال الحق بالتعويض عن الضرر الادبي بالميراث او الحوالة الا اذا تحدد قيمته بالاتفاق او النص او مطالبا به امام القضاء  </a:t>
                      </a:r>
                      <a:endParaRPr lang="x-none" b="1" dirty="0">
                        <a:solidFill>
                          <a:srgbClr val="0070C0"/>
                        </a:solidFill>
                      </a:endParaRPr>
                    </a:p>
                  </a:txBody>
                  <a:tcPr/>
                </a:tc>
                <a:extLst>
                  <a:ext uri="{0D108BD9-81ED-4DB2-BD59-A6C34878D82A}">
                    <a16:rowId xmlns="" xmlns:a16="http://schemas.microsoft.com/office/drawing/2014/main" val="10002"/>
                  </a:ext>
                </a:extLst>
              </a:tr>
              <a:tr h="1373401">
                <a:tc gridSpan="3">
                  <a:txBody>
                    <a:bodyPr/>
                    <a:lstStyle/>
                    <a:p>
                      <a:pPr algn="ctr" rtl="1"/>
                      <a:r>
                        <a:rPr lang="x-none" sz="2000" b="1" dirty="0"/>
                        <a:t>يتم </a:t>
                      </a:r>
                      <a:r>
                        <a:rPr lang="x-none" sz="2000" b="1" dirty="0">
                          <a:solidFill>
                            <a:srgbClr val="C00000"/>
                          </a:solidFill>
                        </a:rPr>
                        <a:t>تقدير</a:t>
                      </a:r>
                      <a:r>
                        <a:rPr lang="x-none" sz="2000" b="1" dirty="0"/>
                        <a:t> </a:t>
                      </a:r>
                      <a:r>
                        <a:rPr lang="x-none" sz="2000" b="1" dirty="0">
                          <a:solidFill>
                            <a:srgbClr val="C00000"/>
                          </a:solidFill>
                        </a:rPr>
                        <a:t>التعويض</a:t>
                      </a:r>
                      <a:r>
                        <a:rPr lang="x-none" sz="2000" b="1" dirty="0"/>
                        <a:t> تبعاً </a:t>
                      </a:r>
                      <a:r>
                        <a:rPr lang="x-none" sz="2000" b="1" dirty="0">
                          <a:solidFill>
                            <a:srgbClr val="8000FF"/>
                          </a:solidFill>
                        </a:rPr>
                        <a:t>لقيمة الضرر وقت الحكم</a:t>
                      </a:r>
                      <a:r>
                        <a:rPr lang="x-none" sz="2000" b="1" baseline="0" dirty="0">
                          <a:solidFill>
                            <a:srgbClr val="8000FF"/>
                          </a:solidFill>
                        </a:rPr>
                        <a:t> به </a:t>
                      </a:r>
                      <a:r>
                        <a:rPr lang="x-none" sz="2000" b="1" baseline="0" dirty="0"/>
                        <a:t>سواءً كان يزيد أو يقل عن قيمته وقت الإخلال بالالتزام .</a:t>
                      </a:r>
                      <a:endParaRPr lang="x-none" sz="2000" b="1" dirty="0"/>
                    </a:p>
                  </a:txBody>
                  <a:tcPr/>
                </a:tc>
                <a:tc hMerge="1">
                  <a:txBody>
                    <a:bodyPr/>
                    <a:lstStyle/>
                    <a:p>
                      <a:pPr algn="ctr" rtl="1"/>
                      <a:endParaRPr lang="x-none" sz="2400" dirty="0"/>
                    </a:p>
                  </a:txBody>
                  <a:tcPr/>
                </a:tc>
                <a:tc hMerge="1">
                  <a:txBody>
                    <a:bodyPr/>
                    <a:lstStyle/>
                    <a:p>
                      <a:pPr algn="ctr" rtl="1"/>
                      <a:endParaRPr lang="x-none" dirty="0"/>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xmlns="" val="15027415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a:solidFill>
                  <a:srgbClr val="C00000"/>
                </a:solidFill>
              </a:rPr>
              <a:t>التعويض العيني والنقدي</a:t>
            </a:r>
          </a:p>
        </p:txBody>
      </p:sp>
      <p:sp>
        <p:nvSpPr>
          <p:cNvPr id="6" name="مستطيل 5"/>
          <p:cNvSpPr/>
          <p:nvPr/>
        </p:nvSpPr>
        <p:spPr>
          <a:xfrm>
            <a:off x="457200" y="1417639"/>
            <a:ext cx="8229600" cy="4401205"/>
          </a:xfrm>
          <a:prstGeom prst="rect">
            <a:avLst/>
          </a:prstGeom>
        </p:spPr>
        <p:txBody>
          <a:bodyPr wrap="square">
            <a:spAutoFit/>
          </a:bodyPr>
          <a:lstStyle/>
          <a:p>
            <a:pPr algn="r"/>
            <a:r>
              <a:rPr lang="ar-SA" sz="2000" b="1" dirty="0"/>
              <a:t>يحكم القاضي بنوعين من التعويض اما عيني او نقدي </a:t>
            </a:r>
            <a:endParaRPr lang="ar-SA" sz="2000" b="1" dirty="0" smtClean="0"/>
          </a:p>
          <a:p>
            <a:pPr algn="r"/>
            <a:r>
              <a:rPr lang="ar-SA" sz="2000" b="1" dirty="0" smtClean="0">
                <a:solidFill>
                  <a:srgbClr val="8000FF"/>
                </a:solidFill>
              </a:rPr>
              <a:t>والاصل </a:t>
            </a:r>
            <a:r>
              <a:rPr lang="ar-SA" sz="2000" b="1" dirty="0">
                <a:solidFill>
                  <a:srgbClr val="8000FF"/>
                </a:solidFill>
              </a:rPr>
              <a:t>أن يكون التعويض نقديا ، </a:t>
            </a:r>
            <a:endParaRPr lang="ar-SA" sz="2000" b="1" dirty="0" smtClean="0">
              <a:solidFill>
                <a:srgbClr val="8000FF"/>
              </a:solidFill>
            </a:endParaRPr>
          </a:p>
          <a:p>
            <a:pPr algn="r"/>
            <a:r>
              <a:rPr lang="ar-SA" sz="2000" b="1" dirty="0" smtClean="0">
                <a:solidFill>
                  <a:srgbClr val="C00000"/>
                </a:solidFill>
              </a:rPr>
              <a:t>و </a:t>
            </a:r>
            <a:r>
              <a:rPr lang="ar-SA" sz="2000" b="1" dirty="0">
                <a:solidFill>
                  <a:srgbClr val="C00000"/>
                </a:solidFill>
              </a:rPr>
              <a:t>تكون صورة التعويض العيني مثلا بامتناع تاجر السيارات عن تسليم السيارة للمشتري فيحكم عليه القاضي بتسليم سيارة أخرى </a:t>
            </a:r>
            <a:endParaRPr lang="ar-SA" sz="2000" b="1" dirty="0" smtClean="0">
              <a:solidFill>
                <a:srgbClr val="C00000"/>
              </a:solidFill>
            </a:endParaRPr>
          </a:p>
          <a:p>
            <a:pPr algn="r"/>
            <a:endParaRPr lang="ar-SA" sz="2000" b="1" dirty="0" smtClean="0">
              <a:solidFill>
                <a:srgbClr val="FF0000"/>
              </a:solidFill>
            </a:endParaRPr>
          </a:p>
          <a:p>
            <a:pPr algn="r"/>
            <a:r>
              <a:rPr lang="ar-SA" sz="2000" b="1" u="sng" dirty="0" smtClean="0">
                <a:solidFill>
                  <a:srgbClr val="FF0000"/>
                </a:solidFill>
              </a:rPr>
              <a:t>ويكمن </a:t>
            </a:r>
            <a:r>
              <a:rPr lang="ar-SA" sz="2000" b="1" u="sng" dirty="0">
                <a:solidFill>
                  <a:srgbClr val="FF0000"/>
                </a:solidFill>
              </a:rPr>
              <a:t>الاختلاف بين التعويض العيني والتنفيذ العيني </a:t>
            </a:r>
            <a:r>
              <a:rPr lang="ar-SA" sz="2000" b="1" u="sng" dirty="0" smtClean="0">
                <a:solidFill>
                  <a:srgbClr val="FF0000"/>
                </a:solidFill>
              </a:rPr>
              <a:t>:</a:t>
            </a:r>
          </a:p>
          <a:p>
            <a:pPr algn="r"/>
            <a:r>
              <a:rPr lang="ar-SA" sz="2000" b="1" u="sng" dirty="0" smtClean="0"/>
              <a:t>أن </a:t>
            </a:r>
            <a:r>
              <a:rPr lang="ar-SA" sz="2000" b="1" u="sng" dirty="0" smtClean="0">
                <a:solidFill>
                  <a:srgbClr val="0070C0"/>
                </a:solidFill>
              </a:rPr>
              <a:t>التنفيذ العيني  </a:t>
            </a:r>
            <a:r>
              <a:rPr lang="ar-SA" sz="2000" b="1" u="sng" dirty="0">
                <a:solidFill>
                  <a:srgbClr val="0070C0"/>
                </a:solidFill>
              </a:rPr>
              <a:t>يحكم القاضي بحصول الدائن على عين ما التزم به المدين </a:t>
            </a:r>
            <a:r>
              <a:rPr lang="ar-SA" sz="2000" b="1" u="sng" dirty="0">
                <a:solidFill>
                  <a:srgbClr val="C00000"/>
                </a:solidFill>
              </a:rPr>
              <a:t>والتعويض العيني يحكم له بشيء اخر غير الشيء الذي التزم به المدين</a:t>
            </a:r>
          </a:p>
          <a:p>
            <a:pPr algn="r"/>
            <a:endParaRPr lang="ar-SA" sz="2000" b="1" u="sng" dirty="0" smtClean="0"/>
          </a:p>
          <a:p>
            <a:pPr algn="r"/>
            <a:endParaRPr lang="ar-SA" sz="2000" b="1" dirty="0" smtClean="0"/>
          </a:p>
          <a:p>
            <a:pPr algn="r"/>
            <a:r>
              <a:rPr lang="ar-SA" sz="2000" b="1" dirty="0" smtClean="0">
                <a:solidFill>
                  <a:srgbClr val="0070C0"/>
                </a:solidFill>
              </a:rPr>
              <a:t>-- لايجوز </a:t>
            </a:r>
            <a:r>
              <a:rPr lang="ar-SA" sz="2000" b="1" dirty="0">
                <a:solidFill>
                  <a:srgbClr val="0070C0"/>
                </a:solidFill>
              </a:rPr>
              <a:t>بتاتا أن يحكم القاضي بالتعويض العيني مالم يطلبه الدائن </a:t>
            </a:r>
            <a:endParaRPr lang="ar-SA" sz="2000" b="1" dirty="0" smtClean="0">
              <a:solidFill>
                <a:srgbClr val="0070C0"/>
              </a:solidFill>
            </a:endParaRPr>
          </a:p>
          <a:p>
            <a:pPr algn="r"/>
            <a:r>
              <a:rPr lang="ar-SA" sz="2000" b="1" dirty="0" smtClean="0">
                <a:solidFill>
                  <a:srgbClr val="0070C0"/>
                </a:solidFill>
              </a:rPr>
              <a:t>-- </a:t>
            </a:r>
            <a:r>
              <a:rPr lang="ar-SA" sz="2000" b="1" dirty="0" smtClean="0">
                <a:solidFill>
                  <a:srgbClr val="FF0000"/>
                </a:solidFill>
              </a:rPr>
              <a:t>فاذا طلب الدائن التعويض العيني فان </a:t>
            </a:r>
            <a:r>
              <a:rPr lang="ar-SA" sz="2000" b="1" dirty="0">
                <a:solidFill>
                  <a:srgbClr val="FF0000"/>
                </a:solidFill>
              </a:rPr>
              <a:t>القاضي غير ملزم وله خيار الحكم بالتعويض </a:t>
            </a:r>
            <a:r>
              <a:rPr lang="ar-SA" sz="2000" b="1" dirty="0" smtClean="0">
                <a:solidFill>
                  <a:srgbClr val="FF0000"/>
                </a:solidFill>
              </a:rPr>
              <a:t>النقدي ، وهو الاصل </a:t>
            </a:r>
            <a:r>
              <a:rPr lang="ar-SA" sz="2000" b="1" dirty="0" smtClean="0"/>
              <a:t>.</a:t>
            </a:r>
          </a:p>
          <a:p>
            <a:pPr algn="r"/>
            <a:r>
              <a:rPr lang="ar-SA" sz="2000" b="1" dirty="0" smtClean="0">
                <a:solidFill>
                  <a:srgbClr val="8000FF"/>
                </a:solidFill>
              </a:rPr>
              <a:t>-- واذا طلب المدين التعويض النقدي فلا يجوز للقاضي الحكم بالتعويض العيني الا بموافقته .  </a:t>
            </a:r>
            <a:endParaRPr lang="ar-SA" sz="2000" b="1" dirty="0">
              <a:solidFill>
                <a:srgbClr val="8000FF"/>
              </a:solidFill>
            </a:endParaRPr>
          </a:p>
        </p:txBody>
      </p:sp>
    </p:spTree>
    <p:extLst>
      <p:ext uri="{BB962C8B-B14F-4D97-AF65-F5344CB8AC3E}">
        <p14:creationId xmlns:p14="http://schemas.microsoft.com/office/powerpoint/2010/main" xmlns="" val="23716911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عنوان 10"/>
          <p:cNvSpPr>
            <a:spLocks noGrp="1"/>
          </p:cNvSpPr>
          <p:nvPr>
            <p:ph type="title"/>
          </p:nvPr>
        </p:nvSpPr>
        <p:spPr/>
        <p:txBody>
          <a:bodyPr>
            <a:normAutofit/>
          </a:bodyPr>
          <a:lstStyle/>
          <a:p>
            <a:r>
              <a:rPr lang="ar-SA" sz="2800" dirty="0">
                <a:solidFill>
                  <a:srgbClr val="C00000"/>
                </a:solidFill>
                <a:latin typeface="+mn-lt"/>
              </a:rPr>
              <a:t>احكام التعويض القضائي في المعاملات المالية في مصر/</a:t>
            </a:r>
          </a:p>
        </p:txBody>
      </p:sp>
      <p:pic>
        <p:nvPicPr>
          <p:cNvPr id="15" name="صورة 14"/>
          <p:cNvPicPr>
            <a:picLocks noChangeAspect="1"/>
          </p:cNvPicPr>
          <p:nvPr/>
        </p:nvPicPr>
        <p:blipFill>
          <a:blip r:embed="rId2"/>
          <a:stretch>
            <a:fillRect/>
          </a:stretch>
        </p:blipFill>
        <p:spPr>
          <a:xfrm>
            <a:off x="1371600" y="2308860"/>
            <a:ext cx="6400800" cy="3191607"/>
          </a:xfrm>
          <a:prstGeom prst="rect">
            <a:avLst/>
          </a:prstGeom>
        </p:spPr>
      </p:pic>
    </p:spTree>
    <p:extLst>
      <p:ext uri="{BB962C8B-B14F-4D97-AF65-F5344CB8AC3E}">
        <p14:creationId xmlns:p14="http://schemas.microsoft.com/office/powerpoint/2010/main" xmlns="" val="2162547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71600" y="237995"/>
            <a:ext cx="6400800" cy="764087"/>
          </a:xfrm>
        </p:spPr>
        <p:txBody>
          <a:bodyPr>
            <a:noAutofit/>
          </a:bodyPr>
          <a:lstStyle/>
          <a:p>
            <a:r>
              <a:rPr lang="ar-SA" sz="2800" b="1" dirty="0">
                <a:solidFill>
                  <a:srgbClr val="C00000"/>
                </a:solidFill>
              </a:rPr>
              <a:t>التعويض الاتفاقي </a:t>
            </a:r>
            <a:r>
              <a:rPr lang="ar-SA" sz="2800" b="1" dirty="0" smtClean="0">
                <a:solidFill>
                  <a:srgbClr val="C00000"/>
                </a:solidFill>
              </a:rPr>
              <a:t>: الشرط </a:t>
            </a:r>
            <a:r>
              <a:rPr lang="ar-SA" sz="2800" b="1" dirty="0">
                <a:solidFill>
                  <a:srgbClr val="C00000"/>
                </a:solidFill>
              </a:rPr>
              <a:t>الجزائي</a:t>
            </a:r>
          </a:p>
        </p:txBody>
      </p:sp>
      <p:sp>
        <p:nvSpPr>
          <p:cNvPr id="7" name="عنصر نائب للمحتوى 6"/>
          <p:cNvSpPr>
            <a:spLocks noGrp="1"/>
          </p:cNvSpPr>
          <p:nvPr>
            <p:ph idx="1"/>
          </p:nvPr>
        </p:nvSpPr>
        <p:spPr>
          <a:xfrm>
            <a:off x="457200" y="1002082"/>
            <a:ext cx="8229600" cy="5124081"/>
          </a:xfrm>
        </p:spPr>
        <p:txBody>
          <a:bodyPr>
            <a:normAutofit/>
          </a:bodyPr>
          <a:lstStyle/>
          <a:p>
            <a:pPr indent="0" algn="r">
              <a:buNone/>
            </a:pPr>
            <a:r>
              <a:rPr lang="ar-SA" sz="3200" b="1" dirty="0"/>
              <a:t> تعريف الشرط الجزائي/</a:t>
            </a:r>
          </a:p>
          <a:p>
            <a:pPr indent="0" algn="r">
              <a:buNone/>
            </a:pPr>
            <a:r>
              <a:rPr lang="ar-SA" sz="3200" b="1" dirty="0"/>
              <a:t>عبارة عن </a:t>
            </a:r>
            <a:r>
              <a:rPr lang="ar-SA" sz="3200" b="1" u="sng" dirty="0">
                <a:solidFill>
                  <a:srgbClr val="8000FF"/>
                </a:solidFill>
              </a:rPr>
              <a:t>بند في عقد يتضمن تحديدا للجزاء المترتب على الاخلال بالالتزام وذلك بتحديد التعويض المستحق للدائن لدى المدين عن هذا الاخلال فهو تقدير اتفاقي للتعويض يتم مقدما.</a:t>
            </a:r>
          </a:p>
          <a:p>
            <a:pPr indent="0" algn="r">
              <a:buNone/>
            </a:pPr>
            <a:endParaRPr lang="ar-SA" sz="3200" b="1" dirty="0"/>
          </a:p>
          <a:p>
            <a:pPr indent="0" algn="r">
              <a:buNone/>
            </a:pPr>
            <a:r>
              <a:rPr lang="ar-SA" sz="3200" b="1" dirty="0"/>
              <a:t>*</a:t>
            </a:r>
            <a:r>
              <a:rPr lang="ar-SA" sz="3200" b="1" dirty="0">
                <a:solidFill>
                  <a:srgbClr val="FF0000"/>
                </a:solidFill>
              </a:rPr>
              <a:t>يشترط التراضي عليه من الطرفين قبل وقوع الاخلال </a:t>
            </a:r>
          </a:p>
          <a:p>
            <a:pPr indent="0" algn="r">
              <a:buNone/>
            </a:pPr>
            <a:r>
              <a:rPr lang="ar-SA" sz="3200" b="1" dirty="0"/>
              <a:t>*</a:t>
            </a:r>
            <a:r>
              <a:rPr lang="ar-SA" sz="3200" b="1" dirty="0" err="1">
                <a:solidFill>
                  <a:srgbClr val="0070C0"/>
                </a:solidFill>
              </a:rPr>
              <a:t>لايمكن</a:t>
            </a:r>
            <a:r>
              <a:rPr lang="ar-SA" sz="3200" b="1" dirty="0">
                <a:solidFill>
                  <a:srgbClr val="0070C0"/>
                </a:solidFill>
              </a:rPr>
              <a:t> وصفه بالاستقلال </a:t>
            </a:r>
            <a:r>
              <a:rPr lang="ar-SA" sz="3200" b="1" dirty="0" err="1">
                <a:solidFill>
                  <a:srgbClr val="0070C0"/>
                </a:solidFill>
              </a:rPr>
              <a:t>لانه</a:t>
            </a:r>
            <a:r>
              <a:rPr lang="ar-SA" sz="3200" b="1" dirty="0">
                <a:solidFill>
                  <a:srgbClr val="0070C0"/>
                </a:solidFill>
              </a:rPr>
              <a:t> اتفاق تابع للعقد المنشئ للالتزام</a:t>
            </a:r>
            <a:r>
              <a:rPr lang="ar-SA" sz="3200" b="1" dirty="0"/>
              <a:t> </a:t>
            </a:r>
          </a:p>
          <a:p>
            <a:pPr indent="0" algn="r">
              <a:buNone/>
            </a:pPr>
            <a:endParaRPr lang="ar-SA" b="1" dirty="0"/>
          </a:p>
          <a:p>
            <a:pPr indent="0" algn="r">
              <a:buNone/>
            </a:pPr>
            <a:endParaRPr lang="ar-SA" b="1" dirty="0"/>
          </a:p>
        </p:txBody>
      </p:sp>
    </p:spTree>
    <p:extLst>
      <p:ext uri="{BB962C8B-B14F-4D97-AF65-F5344CB8AC3E}">
        <p14:creationId xmlns:p14="http://schemas.microsoft.com/office/powerpoint/2010/main" xmlns="" val="256589906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xmlns="" val="2622104707"/>
              </p:ext>
            </p:extLst>
          </p:nvPr>
        </p:nvGraphicFramePr>
        <p:xfrm>
          <a:off x="4617329" y="576198"/>
          <a:ext cx="4226046" cy="5636712"/>
        </p:xfrm>
        <a:graphic>
          <a:graphicData uri="http://schemas.openxmlformats.org/drawingml/2006/table">
            <a:tbl>
              <a:tblPr rtl="1" firstRow="1" bandRow="1">
                <a:tableStyleId>{5C22544A-7EE6-4342-B048-85BDC9FD1C3A}</a:tableStyleId>
              </a:tblPr>
              <a:tblGrid>
                <a:gridCol w="2096932">
                  <a:extLst>
                    <a:ext uri="{9D8B030D-6E8A-4147-A177-3AD203B41FA5}">
                      <a16:colId xmlns="" xmlns:a16="http://schemas.microsoft.com/office/drawing/2014/main" val="100477541"/>
                    </a:ext>
                  </a:extLst>
                </a:gridCol>
                <a:gridCol w="268025">
                  <a:extLst>
                    <a:ext uri="{9D8B030D-6E8A-4147-A177-3AD203B41FA5}">
                      <a16:colId xmlns="" xmlns:a16="http://schemas.microsoft.com/office/drawing/2014/main" val="3308717691"/>
                    </a:ext>
                  </a:extLst>
                </a:gridCol>
                <a:gridCol w="268025">
                  <a:extLst>
                    <a:ext uri="{9D8B030D-6E8A-4147-A177-3AD203B41FA5}">
                      <a16:colId xmlns="" xmlns:a16="http://schemas.microsoft.com/office/drawing/2014/main" val="2425861218"/>
                    </a:ext>
                  </a:extLst>
                </a:gridCol>
                <a:gridCol w="1593064">
                  <a:extLst>
                    <a:ext uri="{9D8B030D-6E8A-4147-A177-3AD203B41FA5}">
                      <a16:colId xmlns="" xmlns:a16="http://schemas.microsoft.com/office/drawing/2014/main" val="314321133"/>
                    </a:ext>
                  </a:extLst>
                </a:gridCol>
              </a:tblGrid>
              <a:tr h="952324">
                <a:tc>
                  <a:txBody>
                    <a:bodyPr/>
                    <a:lstStyle/>
                    <a:p>
                      <a:pPr rtl="1"/>
                      <a:r>
                        <a:rPr lang="ar-SA" dirty="0">
                          <a:solidFill>
                            <a:srgbClr val="002060"/>
                          </a:solidFill>
                        </a:rPr>
                        <a:t>الشرط الجزائي</a:t>
                      </a:r>
                    </a:p>
                  </a:txBody>
                  <a:tcPr>
                    <a:solidFill>
                      <a:schemeClr val="bg1"/>
                    </a:solidFill>
                  </a:tcPr>
                </a:tc>
                <a:tc gridSpan="3">
                  <a:txBody>
                    <a:bodyPr/>
                    <a:lstStyle/>
                    <a:p>
                      <a:pPr rtl="1"/>
                      <a:r>
                        <a:rPr lang="ar-SA" dirty="0">
                          <a:solidFill>
                            <a:srgbClr val="002060"/>
                          </a:solidFill>
                        </a:rPr>
                        <a:t>العربون</a:t>
                      </a:r>
                    </a:p>
                  </a:txBody>
                  <a:tcPr>
                    <a:solidFill>
                      <a:schemeClr val="bg1"/>
                    </a:solidFill>
                  </a:tcPr>
                </a:tc>
                <a:tc hMerge="1">
                  <a:txBody>
                    <a:bodyPr/>
                    <a:lstStyle/>
                    <a:p>
                      <a:pPr rtl="1"/>
                      <a:endParaRPr lang="ar-SA"/>
                    </a:p>
                  </a:txBody>
                  <a:tcPr/>
                </a:tc>
                <a:tc hMerge="1">
                  <a:txBody>
                    <a:bodyPr/>
                    <a:lstStyle/>
                    <a:p>
                      <a:pPr rtl="1"/>
                      <a:endParaRPr lang="ar-SA"/>
                    </a:p>
                  </a:txBody>
                  <a:tcPr/>
                </a:tc>
                <a:extLst>
                  <a:ext uri="{0D108BD9-81ED-4DB2-BD59-A6C34878D82A}">
                    <a16:rowId xmlns="" xmlns:a16="http://schemas.microsoft.com/office/drawing/2014/main" val="2084779186"/>
                  </a:ext>
                </a:extLst>
              </a:tr>
              <a:tr h="4684388">
                <a:tc>
                  <a:txBody>
                    <a:bodyPr/>
                    <a:lstStyle/>
                    <a:p>
                      <a:pPr rtl="1"/>
                      <a:r>
                        <a:rPr lang="ar-SA" b="1" dirty="0">
                          <a:solidFill>
                            <a:schemeClr val="bg1"/>
                          </a:solidFill>
                        </a:rPr>
                        <a:t>*</a:t>
                      </a:r>
                      <a:r>
                        <a:rPr lang="ar-SA" b="1" dirty="0">
                          <a:solidFill>
                            <a:srgbClr val="FF6666"/>
                          </a:solidFill>
                        </a:rPr>
                        <a:t>يتمثل في ان الضرر شرط جوهري واساسي لاستحقاق مبلغ الشرط الجزائي </a:t>
                      </a:r>
                    </a:p>
                    <a:p>
                      <a:pPr rtl="1"/>
                      <a:endParaRPr lang="ar-SA" b="1" dirty="0" smtClean="0">
                        <a:solidFill>
                          <a:schemeClr val="bg1"/>
                        </a:solidFill>
                      </a:endParaRPr>
                    </a:p>
                    <a:p>
                      <a:pPr rtl="1"/>
                      <a:endParaRPr lang="ar-SA" b="1" dirty="0" smtClean="0">
                        <a:solidFill>
                          <a:schemeClr val="bg1"/>
                        </a:solidFill>
                      </a:endParaRPr>
                    </a:p>
                    <a:p>
                      <a:pPr rtl="1"/>
                      <a:r>
                        <a:rPr lang="ar-SA" b="1" dirty="0" smtClean="0">
                          <a:solidFill>
                            <a:srgbClr val="FF6FCF"/>
                          </a:solidFill>
                        </a:rPr>
                        <a:t>*</a:t>
                      </a:r>
                      <a:r>
                        <a:rPr lang="ar-SA" b="1" dirty="0">
                          <a:solidFill>
                            <a:srgbClr val="FF6FCF"/>
                          </a:solidFill>
                        </a:rPr>
                        <a:t>وقد يدرج وقت ابرام العقد الأصلي او في اتفاق لاحق </a:t>
                      </a:r>
                    </a:p>
                    <a:p>
                      <a:pPr rtl="1"/>
                      <a:endParaRPr lang="ar-SA" b="1" dirty="0">
                        <a:solidFill>
                          <a:schemeClr val="bg1"/>
                        </a:solidFill>
                      </a:endParaRPr>
                    </a:p>
                    <a:p>
                      <a:pPr rtl="1"/>
                      <a:endParaRPr lang="ar-SA" b="1" dirty="0">
                        <a:solidFill>
                          <a:schemeClr val="bg1"/>
                        </a:solidFill>
                      </a:endParaRPr>
                    </a:p>
                  </a:txBody>
                  <a:tcPr>
                    <a:solidFill>
                      <a:schemeClr val="tx1"/>
                    </a:solidFill>
                  </a:tcPr>
                </a:tc>
                <a:tc>
                  <a:txBody>
                    <a:bodyPr/>
                    <a:lstStyle/>
                    <a:p>
                      <a:pPr rtl="1"/>
                      <a:endParaRPr lang="ar-SA" b="1" dirty="0">
                        <a:solidFill>
                          <a:schemeClr val="bg1"/>
                        </a:solidFill>
                      </a:endParaRPr>
                    </a:p>
                  </a:txBody>
                  <a:tcPr>
                    <a:lnR w="12700" cap="flat" cmpd="sng" algn="ctr">
                      <a:solidFill>
                        <a:schemeClr val="tx1"/>
                      </a:solidFill>
                      <a:prstDash val="solid"/>
                      <a:round/>
                      <a:headEnd type="none" w="med" len="med"/>
                      <a:tailEnd type="none" w="med" len="med"/>
                    </a:lnR>
                    <a:solidFill>
                      <a:schemeClr val="tx1"/>
                    </a:solidFill>
                  </a:tcPr>
                </a:tc>
                <a:tc>
                  <a:txBody>
                    <a:bodyPr/>
                    <a:lstStyle/>
                    <a:p>
                      <a:pPr rtl="1"/>
                      <a:endParaRPr lang="ar-SA"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1"/>
                    </a:solidFill>
                  </a:tcPr>
                </a:tc>
                <a:tc>
                  <a:txBody>
                    <a:bodyPr/>
                    <a:lstStyle/>
                    <a:p>
                      <a:pPr algn="r" rtl="1"/>
                      <a:r>
                        <a:rPr lang="ar-SA" b="1" dirty="0" smtClean="0">
                          <a:solidFill>
                            <a:schemeClr val="bg1"/>
                          </a:solidFill>
                        </a:rPr>
                        <a:t>هو</a:t>
                      </a:r>
                      <a:r>
                        <a:rPr lang="ar-SA" b="1" baseline="0" dirty="0" smtClean="0">
                          <a:solidFill>
                            <a:schemeClr val="bg1"/>
                          </a:solidFill>
                        </a:rPr>
                        <a:t> مبلغ يدفعه احد المتعاقدين للاخر وقت ابرام العقد فان عدل من دفع يخسره وان عدل من قبضه رده مع مثله . </a:t>
                      </a:r>
                    </a:p>
                    <a:p>
                      <a:pPr algn="r" rtl="1"/>
                      <a:r>
                        <a:rPr lang="ar-SA" b="1" dirty="0" smtClean="0">
                          <a:solidFill>
                            <a:schemeClr val="bg1"/>
                          </a:solidFill>
                        </a:rPr>
                        <a:t>*</a:t>
                      </a:r>
                      <a:r>
                        <a:rPr lang="ar-SA" b="1" dirty="0" smtClean="0">
                          <a:solidFill>
                            <a:srgbClr val="FF6666"/>
                          </a:solidFill>
                        </a:rPr>
                        <a:t>لاقيمة </a:t>
                      </a:r>
                      <a:r>
                        <a:rPr lang="ar-SA" b="1" dirty="0">
                          <a:solidFill>
                            <a:srgbClr val="FF6666"/>
                          </a:solidFill>
                        </a:rPr>
                        <a:t>لوجود الضرر من عدمه في دفعه او رده بمناسبة العدول </a:t>
                      </a:r>
                    </a:p>
                    <a:p>
                      <a:pPr algn="r" rtl="1"/>
                      <a:endParaRPr lang="ar-SA" b="1" dirty="0" smtClean="0">
                        <a:solidFill>
                          <a:srgbClr val="FF6666"/>
                        </a:solidFill>
                      </a:endParaRPr>
                    </a:p>
                    <a:p>
                      <a:pPr algn="r" rtl="1"/>
                      <a:endParaRPr lang="ar-SA" b="1" dirty="0" smtClean="0">
                        <a:solidFill>
                          <a:srgbClr val="FF6666"/>
                        </a:solidFill>
                      </a:endParaRPr>
                    </a:p>
                    <a:p>
                      <a:pPr algn="r" rtl="1"/>
                      <a:r>
                        <a:rPr lang="ar-SA" b="1" dirty="0" smtClean="0">
                          <a:solidFill>
                            <a:srgbClr val="FF6FCF"/>
                          </a:solidFill>
                        </a:rPr>
                        <a:t>*</a:t>
                      </a:r>
                      <a:r>
                        <a:rPr lang="ar-SA" b="1" dirty="0">
                          <a:solidFill>
                            <a:srgbClr val="FF6FCF"/>
                          </a:solidFill>
                        </a:rPr>
                        <a:t>دفعه يكون وقت ابرام العقد</a:t>
                      </a:r>
                    </a:p>
                    <a:p>
                      <a:pPr rtl="1"/>
                      <a:endParaRPr lang="ar-SA" b="1" dirty="0">
                        <a:solidFill>
                          <a:schemeClr val="bg1"/>
                        </a:solidFill>
                      </a:endParaRPr>
                    </a:p>
                  </a:txBody>
                  <a:tcPr>
                    <a:lnL w="12700" cap="flat" cmpd="sng" algn="ctr">
                      <a:solidFill>
                        <a:schemeClr val="tx1"/>
                      </a:solidFill>
                      <a:prstDash val="solid"/>
                      <a:round/>
                      <a:headEnd type="none" w="med" len="med"/>
                      <a:tailEnd type="none" w="med" len="med"/>
                    </a:lnL>
                    <a:solidFill>
                      <a:schemeClr val="tx1"/>
                    </a:solidFill>
                  </a:tcPr>
                </a:tc>
                <a:extLst>
                  <a:ext uri="{0D108BD9-81ED-4DB2-BD59-A6C34878D82A}">
                    <a16:rowId xmlns="" xmlns:a16="http://schemas.microsoft.com/office/drawing/2014/main" val="3811860392"/>
                  </a:ext>
                </a:extLst>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xmlns="" val="1927143090"/>
              </p:ext>
            </p:extLst>
          </p:nvPr>
        </p:nvGraphicFramePr>
        <p:xfrm>
          <a:off x="237996" y="576198"/>
          <a:ext cx="4179258" cy="5636711"/>
        </p:xfrm>
        <a:graphic>
          <a:graphicData uri="http://schemas.openxmlformats.org/drawingml/2006/table">
            <a:tbl>
              <a:tblPr rtl="1" firstRow="1" bandRow="1">
                <a:tableStyleId>{5C22544A-7EE6-4342-B048-85BDC9FD1C3A}</a:tableStyleId>
              </a:tblPr>
              <a:tblGrid>
                <a:gridCol w="2099939">
                  <a:extLst>
                    <a:ext uri="{9D8B030D-6E8A-4147-A177-3AD203B41FA5}">
                      <a16:colId xmlns="" xmlns:a16="http://schemas.microsoft.com/office/drawing/2014/main" val="3621834732"/>
                    </a:ext>
                  </a:extLst>
                </a:gridCol>
                <a:gridCol w="2079319">
                  <a:extLst>
                    <a:ext uri="{9D8B030D-6E8A-4147-A177-3AD203B41FA5}">
                      <a16:colId xmlns="" xmlns:a16="http://schemas.microsoft.com/office/drawing/2014/main" val="3164666446"/>
                    </a:ext>
                  </a:extLst>
                </a:gridCol>
              </a:tblGrid>
              <a:tr h="874460">
                <a:tc>
                  <a:txBody>
                    <a:bodyPr/>
                    <a:lstStyle/>
                    <a:p>
                      <a:pPr rtl="1"/>
                      <a:r>
                        <a:rPr lang="ar-SA" dirty="0">
                          <a:solidFill>
                            <a:srgbClr val="002060"/>
                          </a:solidFill>
                        </a:rPr>
                        <a:t>الشرط الجزائي</a:t>
                      </a:r>
                    </a:p>
                  </a:txBody>
                  <a:tcPr>
                    <a:solidFill>
                      <a:schemeClr val="bg1"/>
                    </a:solidFill>
                  </a:tcPr>
                </a:tc>
                <a:tc>
                  <a:txBody>
                    <a:bodyPr/>
                    <a:lstStyle/>
                    <a:p>
                      <a:pPr rtl="1"/>
                      <a:r>
                        <a:rPr lang="ar-SA" dirty="0">
                          <a:solidFill>
                            <a:srgbClr val="002060"/>
                          </a:solidFill>
                        </a:rPr>
                        <a:t>الغرامة التهديدية </a:t>
                      </a:r>
                    </a:p>
                  </a:txBody>
                  <a:tcPr>
                    <a:solidFill>
                      <a:schemeClr val="bg1"/>
                    </a:solidFill>
                  </a:tcPr>
                </a:tc>
                <a:extLst>
                  <a:ext uri="{0D108BD9-81ED-4DB2-BD59-A6C34878D82A}">
                    <a16:rowId xmlns="" xmlns:a16="http://schemas.microsoft.com/office/drawing/2014/main" val="2715226539"/>
                  </a:ext>
                </a:extLst>
              </a:tr>
              <a:tr h="4762251">
                <a:tc>
                  <a:txBody>
                    <a:bodyPr/>
                    <a:lstStyle/>
                    <a:p>
                      <a:pPr algn="r" rtl="1"/>
                      <a:r>
                        <a:rPr lang="ar-SA" b="1" dirty="0">
                          <a:solidFill>
                            <a:srgbClr val="FF6FCF"/>
                          </a:solidFill>
                        </a:rPr>
                        <a:t>*معياره </a:t>
                      </a:r>
                      <a:r>
                        <a:rPr lang="ar-SA" b="1" dirty="0" err="1">
                          <a:solidFill>
                            <a:srgbClr val="FF6FCF"/>
                          </a:solidFill>
                        </a:rPr>
                        <a:t>مالحق</a:t>
                      </a:r>
                      <a:r>
                        <a:rPr lang="ar-SA" b="1" dirty="0">
                          <a:solidFill>
                            <a:srgbClr val="FF6FCF"/>
                          </a:solidFill>
                        </a:rPr>
                        <a:t> الدائن من ضرر</a:t>
                      </a:r>
                    </a:p>
                    <a:p>
                      <a:pPr algn="r" rtl="1"/>
                      <a:endParaRPr lang="ar-SA" b="1" dirty="0" smtClean="0">
                        <a:solidFill>
                          <a:srgbClr val="FF6FCF"/>
                        </a:solidFill>
                      </a:endParaRPr>
                    </a:p>
                    <a:p>
                      <a:pPr algn="r" rtl="1"/>
                      <a:endParaRPr lang="ar-SA" b="1" dirty="0" smtClean="0">
                        <a:solidFill>
                          <a:srgbClr val="FF6FCF"/>
                        </a:solidFill>
                      </a:endParaRPr>
                    </a:p>
                    <a:p>
                      <a:pPr algn="r" rtl="1"/>
                      <a:r>
                        <a:rPr lang="ar-SA" b="1" dirty="0" smtClean="0">
                          <a:solidFill>
                            <a:srgbClr val="FF6FCF"/>
                          </a:solidFill>
                        </a:rPr>
                        <a:t>*</a:t>
                      </a:r>
                      <a:r>
                        <a:rPr lang="ar-SA" b="1" dirty="0">
                          <a:solidFill>
                            <a:srgbClr val="FF6FCF"/>
                          </a:solidFill>
                        </a:rPr>
                        <a:t>اتفاقي بين الطرفين</a:t>
                      </a:r>
                    </a:p>
                    <a:p>
                      <a:pPr algn="r" rtl="1"/>
                      <a:endParaRPr lang="ar-SA" b="1" dirty="0" smtClean="0">
                        <a:solidFill>
                          <a:srgbClr val="FF6FCF"/>
                        </a:solidFill>
                      </a:endParaRPr>
                    </a:p>
                    <a:p>
                      <a:pPr algn="r" rtl="1"/>
                      <a:r>
                        <a:rPr lang="ar-SA" b="1" dirty="0" smtClean="0">
                          <a:solidFill>
                            <a:srgbClr val="FF6FCF"/>
                          </a:solidFill>
                        </a:rPr>
                        <a:t>* </a:t>
                      </a:r>
                      <a:r>
                        <a:rPr lang="ar-SA" b="1" dirty="0">
                          <a:solidFill>
                            <a:srgbClr val="FF6FCF"/>
                          </a:solidFill>
                        </a:rPr>
                        <a:t>نهائي بحسب الأصل حتى لايتعارض ذلك مع سلطة القاضي حياله</a:t>
                      </a:r>
                    </a:p>
                    <a:p>
                      <a:pPr algn="r" rtl="1"/>
                      <a:endParaRPr lang="ar-SA" b="1" dirty="0" smtClean="0">
                        <a:solidFill>
                          <a:srgbClr val="FF6FCF"/>
                        </a:solidFill>
                      </a:endParaRPr>
                    </a:p>
                    <a:p>
                      <a:pPr algn="r" rtl="1"/>
                      <a:r>
                        <a:rPr lang="ar-SA" b="1" dirty="0" smtClean="0">
                          <a:solidFill>
                            <a:srgbClr val="FF6FCF"/>
                          </a:solidFill>
                        </a:rPr>
                        <a:t>*</a:t>
                      </a:r>
                      <a:r>
                        <a:rPr lang="ar-SA" b="1" dirty="0">
                          <a:solidFill>
                            <a:srgbClr val="FF6FCF"/>
                          </a:solidFill>
                        </a:rPr>
                        <a:t>لاعلاقة له بالتنفيذ العيني</a:t>
                      </a:r>
                    </a:p>
                    <a:p>
                      <a:pPr algn="r" rtl="1"/>
                      <a:endParaRPr lang="ar-SA" b="1" dirty="0">
                        <a:solidFill>
                          <a:srgbClr val="FF6FCF"/>
                        </a:solidFill>
                      </a:endParaRPr>
                    </a:p>
                  </a:txBody>
                  <a:tcPr>
                    <a:solidFill>
                      <a:schemeClr val="tx1"/>
                    </a:solidFill>
                  </a:tcPr>
                </a:tc>
                <a:tc>
                  <a:txBody>
                    <a:bodyPr/>
                    <a:lstStyle/>
                    <a:p>
                      <a:pPr algn="r" rtl="1"/>
                      <a:r>
                        <a:rPr lang="ar-SA" b="1" dirty="0">
                          <a:solidFill>
                            <a:srgbClr val="FF6FCF"/>
                          </a:solidFill>
                        </a:rPr>
                        <a:t>*معيارها المركز المالي للمدين وما يبديه من تعنت</a:t>
                      </a:r>
                    </a:p>
                    <a:p>
                      <a:pPr algn="r" rtl="1"/>
                      <a:endParaRPr lang="ar-SA" b="1" dirty="0" smtClean="0">
                        <a:solidFill>
                          <a:srgbClr val="FF6FCF"/>
                        </a:solidFill>
                      </a:endParaRPr>
                    </a:p>
                    <a:p>
                      <a:pPr algn="r" rtl="1"/>
                      <a:r>
                        <a:rPr lang="ar-SA" b="1" dirty="0" smtClean="0">
                          <a:solidFill>
                            <a:srgbClr val="FF6FCF"/>
                          </a:solidFill>
                        </a:rPr>
                        <a:t>*</a:t>
                      </a:r>
                      <a:r>
                        <a:rPr lang="ar-SA" b="1" dirty="0">
                          <a:solidFill>
                            <a:srgbClr val="FF6FCF"/>
                          </a:solidFill>
                        </a:rPr>
                        <a:t>بحكم من القاضي</a:t>
                      </a:r>
                    </a:p>
                    <a:p>
                      <a:pPr algn="r" rtl="1"/>
                      <a:endParaRPr lang="ar-SA" b="1" dirty="0" smtClean="0">
                        <a:solidFill>
                          <a:srgbClr val="FF6FCF"/>
                        </a:solidFill>
                      </a:endParaRPr>
                    </a:p>
                    <a:p>
                      <a:pPr algn="r" rtl="1"/>
                      <a:r>
                        <a:rPr lang="ar-SA" b="1" dirty="0" smtClean="0">
                          <a:solidFill>
                            <a:srgbClr val="FF6FCF"/>
                          </a:solidFill>
                        </a:rPr>
                        <a:t>*</a:t>
                      </a:r>
                      <a:r>
                        <a:rPr lang="ar-SA" b="1" dirty="0">
                          <a:solidFill>
                            <a:srgbClr val="FF6FCF"/>
                          </a:solidFill>
                        </a:rPr>
                        <a:t>الحكم فيها مؤقت ولايقبل التنفيذ</a:t>
                      </a:r>
                    </a:p>
                    <a:p>
                      <a:pPr algn="r" rtl="1"/>
                      <a:endParaRPr lang="ar-SA" b="1" dirty="0" smtClean="0">
                        <a:solidFill>
                          <a:srgbClr val="FF6FCF"/>
                        </a:solidFill>
                      </a:endParaRPr>
                    </a:p>
                    <a:p>
                      <a:pPr algn="r" rtl="1"/>
                      <a:endParaRPr lang="ar-SA" b="1" dirty="0" smtClean="0">
                        <a:solidFill>
                          <a:srgbClr val="FF6FCF"/>
                        </a:solidFill>
                      </a:endParaRPr>
                    </a:p>
                    <a:p>
                      <a:pPr algn="r" rtl="1"/>
                      <a:r>
                        <a:rPr lang="ar-SA" b="1" dirty="0" smtClean="0">
                          <a:solidFill>
                            <a:srgbClr val="FF6FCF"/>
                          </a:solidFill>
                        </a:rPr>
                        <a:t>*</a:t>
                      </a:r>
                      <a:r>
                        <a:rPr lang="ar-SA" b="1" dirty="0">
                          <a:solidFill>
                            <a:srgbClr val="FF6FCF"/>
                          </a:solidFill>
                        </a:rPr>
                        <a:t>وسيلة غير مباشرة للتنفيذ العيني</a:t>
                      </a:r>
                    </a:p>
                    <a:p>
                      <a:pPr algn="r" rtl="1"/>
                      <a:endParaRPr lang="ar-SA" b="1" dirty="0">
                        <a:solidFill>
                          <a:srgbClr val="FF6FCF"/>
                        </a:solidFill>
                      </a:endParaRPr>
                    </a:p>
                    <a:p>
                      <a:pPr algn="r" rtl="1"/>
                      <a:endParaRPr lang="ar-SA" b="1" dirty="0">
                        <a:solidFill>
                          <a:srgbClr val="FF6FCF"/>
                        </a:solidFill>
                      </a:endParaRPr>
                    </a:p>
                  </a:txBody>
                  <a:tcPr>
                    <a:solidFill>
                      <a:schemeClr val="tx1"/>
                    </a:solidFill>
                  </a:tcPr>
                </a:tc>
                <a:extLst>
                  <a:ext uri="{0D108BD9-81ED-4DB2-BD59-A6C34878D82A}">
                    <a16:rowId xmlns="" xmlns:a16="http://schemas.microsoft.com/office/drawing/2014/main" val="4120325339"/>
                  </a:ext>
                </a:extLst>
              </a:tr>
            </a:tbl>
          </a:graphicData>
        </a:graphic>
      </p:graphicFrame>
      <p:graphicFrame>
        <p:nvGraphicFramePr>
          <p:cNvPr id="8" name="جدول 7"/>
          <p:cNvGraphicFramePr>
            <a:graphicFrameLocks noGrp="1"/>
          </p:cNvGraphicFramePr>
          <p:nvPr/>
        </p:nvGraphicFramePr>
        <p:xfrm>
          <a:off x="5517271" y="3066757"/>
          <a:ext cx="208280" cy="886265"/>
        </p:xfrm>
        <a:graphic>
          <a:graphicData uri="http://schemas.openxmlformats.org/drawingml/2006/table">
            <a:tbl>
              <a:tblPr rtl="1"/>
              <a:tblGrid>
                <a:gridCol w="208280">
                  <a:extLst>
                    <a:ext uri="{9D8B030D-6E8A-4147-A177-3AD203B41FA5}">
                      <a16:colId xmlns="" xmlns:a16="http://schemas.microsoft.com/office/drawing/2014/main" val="219010153"/>
                    </a:ext>
                  </a:extLst>
                </a:gridCol>
              </a:tblGrid>
              <a:tr h="886265">
                <a:tc>
                  <a:txBody>
                    <a:bodyPr/>
                    <a:lstStyle/>
                    <a:p>
                      <a:pPr rtl="1"/>
                      <a:endParaRPr lang="ar-SA"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 xmlns:a16="http://schemas.microsoft.com/office/drawing/2014/main" val="904956207"/>
                  </a:ext>
                </a:extLst>
              </a:tr>
            </a:tbl>
          </a:graphicData>
        </a:graphic>
      </p:graphicFrame>
    </p:spTree>
    <p:extLst>
      <p:ext uri="{BB962C8B-B14F-4D97-AF65-F5344CB8AC3E}">
        <p14:creationId xmlns:p14="http://schemas.microsoft.com/office/powerpoint/2010/main" xmlns="" val="4514948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200" dirty="0">
                <a:solidFill>
                  <a:srgbClr val="C00000"/>
                </a:solidFill>
              </a:rPr>
              <a:t>سلطة القاضي إزاء الشرط الجزائي</a:t>
            </a:r>
          </a:p>
        </p:txBody>
      </p:sp>
      <p:sp>
        <p:nvSpPr>
          <p:cNvPr id="3" name="عنصر نائب للمحتوى 2"/>
          <p:cNvSpPr>
            <a:spLocks noGrp="1"/>
          </p:cNvSpPr>
          <p:nvPr>
            <p:ph idx="1"/>
          </p:nvPr>
        </p:nvSpPr>
        <p:spPr>
          <a:xfrm>
            <a:off x="1371600" y="2321168"/>
            <a:ext cx="6400800" cy="3376247"/>
          </a:xfrm>
        </p:spPr>
        <p:txBody>
          <a:bodyPr>
            <a:normAutofit/>
          </a:bodyPr>
          <a:lstStyle/>
          <a:p>
            <a:pPr indent="0" algn="r">
              <a:buNone/>
            </a:pPr>
            <a:r>
              <a:rPr lang="ar-SA" b="1" dirty="0"/>
              <a:t> </a:t>
            </a:r>
          </a:p>
          <a:p>
            <a:pPr indent="0" algn="r">
              <a:buNone/>
            </a:pPr>
            <a:r>
              <a:rPr lang="ar-SA" sz="2200" b="1" dirty="0">
                <a:solidFill>
                  <a:srgbClr val="C00000"/>
                </a:solidFill>
              </a:rPr>
              <a:t>يخضع في استحقاقه لشروط استحقاق التعويض بصفة عامة وتتمثل هذه الشروط في </a:t>
            </a:r>
            <a:r>
              <a:rPr lang="ar-SA" sz="2200" b="1" dirty="0" smtClean="0">
                <a:solidFill>
                  <a:srgbClr val="C00000"/>
                </a:solidFill>
              </a:rPr>
              <a:t>:</a:t>
            </a:r>
          </a:p>
          <a:p>
            <a:pPr indent="0" algn="r">
              <a:buNone/>
            </a:pPr>
            <a:r>
              <a:rPr lang="ar-SA" sz="2200" b="1" dirty="0" smtClean="0">
                <a:solidFill>
                  <a:srgbClr val="0070C0"/>
                </a:solidFill>
              </a:rPr>
              <a:t>وجوب </a:t>
            </a:r>
            <a:r>
              <a:rPr lang="ar-SA" sz="2200" b="1" dirty="0">
                <a:solidFill>
                  <a:srgbClr val="0070C0"/>
                </a:solidFill>
              </a:rPr>
              <a:t>توافر اركان المسؤولية المدنية من خطأ وضرر وعلاقة سببية </a:t>
            </a:r>
            <a:r>
              <a:rPr lang="ar-SA" sz="2200" b="1" dirty="0">
                <a:solidFill>
                  <a:srgbClr val="7030A0"/>
                </a:solidFill>
              </a:rPr>
              <a:t>فاذا توافرت حكم القاضي على المدين بدفع التعويض المتفق عليه اذ العقد شريعة المتعاقدين ويجب اكماله </a:t>
            </a:r>
            <a:r>
              <a:rPr lang="ar-SA" sz="2000" b="1" dirty="0">
                <a:solidFill>
                  <a:srgbClr val="7030A0"/>
                </a:solidFill>
              </a:rPr>
              <a:t>.</a:t>
            </a:r>
          </a:p>
          <a:p>
            <a:pPr indent="0" algn="r">
              <a:buNone/>
            </a:pPr>
            <a:endParaRPr lang="ar-SA" b="1" dirty="0"/>
          </a:p>
        </p:txBody>
      </p:sp>
    </p:spTree>
    <p:extLst>
      <p:ext uri="{BB962C8B-B14F-4D97-AF65-F5344CB8AC3E}">
        <p14:creationId xmlns:p14="http://schemas.microsoft.com/office/powerpoint/2010/main" xmlns="" val="18101203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200" dirty="0" smtClean="0">
                <a:solidFill>
                  <a:srgbClr val="C00000"/>
                </a:solidFill>
              </a:rPr>
              <a:t>سلطة القاضي ازاء الشرط </a:t>
            </a:r>
            <a:r>
              <a:rPr lang="ar-SA" sz="3200" dirty="0">
                <a:solidFill>
                  <a:srgbClr val="C00000"/>
                </a:solidFill>
              </a:rPr>
              <a:t>الجزائي/</a:t>
            </a:r>
          </a:p>
        </p:txBody>
      </p:sp>
      <p:sp>
        <p:nvSpPr>
          <p:cNvPr id="3" name="عنصر نائب للمحتوى 2"/>
          <p:cNvSpPr>
            <a:spLocks noGrp="1"/>
          </p:cNvSpPr>
          <p:nvPr>
            <p:ph idx="1"/>
          </p:nvPr>
        </p:nvSpPr>
        <p:spPr/>
        <p:txBody>
          <a:bodyPr>
            <a:noAutofit/>
          </a:bodyPr>
          <a:lstStyle/>
          <a:p>
            <a:pPr indent="0" algn="r">
              <a:buNone/>
            </a:pPr>
            <a:r>
              <a:rPr lang="ar-SA" sz="1800" b="1" dirty="0"/>
              <a:t>أن العقود لو كانت بلا شرط جزائي قد تكون صعبة اثبات الخطأ والضرر ولو تم الاثبات لكان التعويض اقل </a:t>
            </a:r>
            <a:r>
              <a:rPr lang="ar-SA" sz="1800" b="1" dirty="0" smtClean="0"/>
              <a:t>بكثير مما يستحق </a:t>
            </a:r>
            <a:r>
              <a:rPr lang="ar-SA" sz="1800" b="1" dirty="0"/>
              <a:t>المدعي </a:t>
            </a:r>
          </a:p>
          <a:p>
            <a:pPr indent="0" algn="r">
              <a:buNone/>
            </a:pPr>
            <a:r>
              <a:rPr lang="ar-SA" sz="1800" b="1" dirty="0"/>
              <a:t>اما </a:t>
            </a:r>
            <a:r>
              <a:rPr lang="ar-SA" sz="1800" b="1" dirty="0">
                <a:solidFill>
                  <a:srgbClr val="7030A0"/>
                </a:solidFill>
              </a:rPr>
              <a:t>مع وجود الشرط الجزائي فليس على المدعي الا اثبات العقد واثبات وجود الشرط الجزائي </a:t>
            </a:r>
            <a:r>
              <a:rPr lang="ar-SA" sz="1800" b="1" dirty="0" smtClean="0">
                <a:solidFill>
                  <a:srgbClr val="7030A0"/>
                </a:solidFill>
              </a:rPr>
              <a:t>فالخلاصة </a:t>
            </a:r>
            <a:r>
              <a:rPr lang="ar-SA" sz="1800" b="1" dirty="0">
                <a:solidFill>
                  <a:srgbClr val="7030A0"/>
                </a:solidFill>
              </a:rPr>
              <a:t>أن أهميته نقل عبء الاثبات من المدعي الى المدعى عليه</a:t>
            </a:r>
            <a:r>
              <a:rPr lang="ar-SA" sz="1800" b="1" dirty="0" smtClean="0">
                <a:solidFill>
                  <a:srgbClr val="7030A0"/>
                </a:solidFill>
              </a:rPr>
              <a:t>.</a:t>
            </a:r>
          </a:p>
          <a:p>
            <a:pPr indent="0" algn="r">
              <a:buNone/>
            </a:pPr>
            <a:endParaRPr lang="ar-SA" sz="1800" b="1" dirty="0">
              <a:solidFill>
                <a:srgbClr val="7030A0"/>
              </a:solidFill>
            </a:endParaRPr>
          </a:p>
          <a:p>
            <a:pPr indent="0" algn="r">
              <a:buNone/>
            </a:pPr>
            <a:r>
              <a:rPr lang="ar-SA" sz="1800" b="1" dirty="0" smtClean="0">
                <a:solidFill>
                  <a:srgbClr val="C00000"/>
                </a:solidFill>
              </a:rPr>
              <a:t>الدائن لا يكلف باثبات الضرر لان الضرر مفترض ، </a:t>
            </a:r>
          </a:p>
          <a:p>
            <a:pPr indent="0" algn="r">
              <a:buNone/>
            </a:pPr>
            <a:r>
              <a:rPr lang="ar-SA" sz="1800" b="1" dirty="0" smtClean="0">
                <a:solidFill>
                  <a:srgbClr val="C00000"/>
                </a:solidFill>
              </a:rPr>
              <a:t>والمدين عليه عبء اثبات ما يلي :</a:t>
            </a:r>
          </a:p>
          <a:p>
            <a:pPr indent="0" algn="r">
              <a:buNone/>
            </a:pPr>
            <a:r>
              <a:rPr lang="ar-SA" sz="1800" b="1" dirty="0" smtClean="0">
                <a:solidFill>
                  <a:srgbClr val="C00000"/>
                </a:solidFill>
              </a:rPr>
              <a:t>-- حدوث ضرر .</a:t>
            </a:r>
          </a:p>
          <a:p>
            <a:pPr indent="0" algn="r">
              <a:buNone/>
            </a:pPr>
            <a:r>
              <a:rPr lang="ar-SA" sz="1800" b="1" dirty="0" smtClean="0">
                <a:solidFill>
                  <a:srgbClr val="C00000"/>
                </a:solidFill>
              </a:rPr>
              <a:t>-- حدوث ضرر اقل </a:t>
            </a:r>
            <a:r>
              <a:rPr lang="ar-SA" sz="1800" b="1" dirty="0" smtClean="0"/>
              <a:t>.</a:t>
            </a:r>
          </a:p>
          <a:p>
            <a:pPr indent="0" algn="r">
              <a:buNone/>
            </a:pPr>
            <a:r>
              <a:rPr lang="ar-SA" sz="1800" b="1" dirty="0" smtClean="0">
                <a:solidFill>
                  <a:srgbClr val="0070C0"/>
                </a:solidFill>
              </a:rPr>
              <a:t>اذا اثبت المدين ان الدائن لم يلحقه ضرر فيتخلف احد اركان المسؤولية ولا يحكم بالتعويض .</a:t>
            </a:r>
          </a:p>
          <a:p>
            <a:pPr indent="0" algn="r">
              <a:buNone/>
            </a:pPr>
            <a:r>
              <a:rPr lang="ar-SA" sz="1800" b="1" dirty="0" smtClean="0">
                <a:solidFill>
                  <a:srgbClr val="0070C0"/>
                </a:solidFill>
              </a:rPr>
              <a:t>اذا اثبت المدين ان الضرر اقل من التعويض  فيخفض التعويض .</a:t>
            </a:r>
          </a:p>
          <a:p>
            <a:pPr indent="0" algn="r">
              <a:buNone/>
            </a:pPr>
            <a:endParaRPr lang="ar-SA" sz="1800" b="1" dirty="0">
              <a:solidFill>
                <a:srgbClr val="0070C0"/>
              </a:solidFill>
            </a:endParaRPr>
          </a:p>
          <a:p>
            <a:pPr indent="0" algn="r">
              <a:buNone/>
            </a:pPr>
            <a:r>
              <a:rPr lang="ar-SA" sz="1800" b="1" dirty="0" smtClean="0">
                <a:solidFill>
                  <a:schemeClr val="accent2">
                    <a:lumMod val="75000"/>
                  </a:schemeClr>
                </a:solidFill>
              </a:rPr>
              <a:t>وعلى الدائن عبء الاثبات : </a:t>
            </a:r>
          </a:p>
          <a:p>
            <a:pPr indent="0" algn="r">
              <a:buNone/>
            </a:pPr>
            <a:r>
              <a:rPr lang="ar-SA" sz="1800" b="1" dirty="0" smtClean="0">
                <a:solidFill>
                  <a:schemeClr val="accent2">
                    <a:lumMod val="75000"/>
                  </a:schemeClr>
                </a:solidFill>
              </a:rPr>
              <a:t>اذا ادعى ان الضرر الذي لحقه يزيد عن قيمة التعويض وللقاضي ان يزيد من التعويض </a:t>
            </a:r>
            <a:r>
              <a:rPr lang="ar-SA" sz="1800" b="1" dirty="0" smtClean="0"/>
              <a:t>.</a:t>
            </a:r>
            <a:endParaRPr lang="ar-SA" sz="1800" b="1" dirty="0"/>
          </a:p>
        </p:txBody>
      </p:sp>
    </p:spTree>
    <p:extLst>
      <p:ext uri="{BB962C8B-B14F-4D97-AF65-F5344CB8AC3E}">
        <p14:creationId xmlns:p14="http://schemas.microsoft.com/office/powerpoint/2010/main" xmlns="" val="2462674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27343" y="1139868"/>
            <a:ext cx="6826685" cy="3785652"/>
          </a:xfrm>
          <a:prstGeom prst="rect">
            <a:avLst/>
          </a:prstGeom>
          <a:noFill/>
        </p:spPr>
        <p:txBody>
          <a:bodyPr wrap="square" rtlCol="1">
            <a:spAutoFit/>
          </a:bodyPr>
          <a:lstStyle/>
          <a:p>
            <a:pPr algn="r"/>
            <a:r>
              <a:rPr lang="ar-SA" sz="2400" b="1" dirty="0" smtClean="0">
                <a:solidFill>
                  <a:srgbClr val="FF0000"/>
                </a:solidFill>
              </a:rPr>
              <a:t>التعويض :</a:t>
            </a:r>
          </a:p>
          <a:p>
            <a:pPr algn="r"/>
            <a:r>
              <a:rPr lang="ar-SA" sz="2400" b="1" dirty="0" smtClean="0">
                <a:solidFill>
                  <a:srgbClr val="FF0000"/>
                </a:solidFill>
              </a:rPr>
              <a:t>هو التزام قانوني يترتب على الشخص عند ارتكاب فعل خاطئ ، تعاقدي او تقصيري ومنها :</a:t>
            </a:r>
          </a:p>
          <a:p>
            <a:pPr algn="r"/>
            <a:r>
              <a:rPr lang="ar-SA" sz="2400" b="1" dirty="0" smtClean="0">
                <a:solidFill>
                  <a:schemeClr val="tx2">
                    <a:lumMod val="60000"/>
                    <a:lumOff val="40000"/>
                  </a:schemeClr>
                </a:solidFill>
              </a:rPr>
              <a:t>-- التعاقدي يكون التعويض في حالات</a:t>
            </a:r>
            <a:r>
              <a:rPr lang="ar-SA" sz="2400" b="1" dirty="0" smtClean="0"/>
              <a:t> وهي : عدم التنفيذ / سوء التنفيذ / التأخير في التنفيذ</a:t>
            </a:r>
            <a:endParaRPr lang="ar-SA" sz="2400" b="1" dirty="0"/>
          </a:p>
          <a:p>
            <a:pPr algn="r"/>
            <a:r>
              <a:rPr lang="ar-SA" sz="2400" b="1" dirty="0" smtClean="0"/>
              <a:t>الخطأ التعاقدي جزاؤه : الفسخ والتعويض .</a:t>
            </a:r>
          </a:p>
          <a:p>
            <a:pPr algn="r"/>
            <a:endParaRPr lang="ar-SA" sz="2400" b="1" dirty="0" smtClean="0"/>
          </a:p>
          <a:p>
            <a:pPr algn="r"/>
            <a:r>
              <a:rPr lang="ar-SA" sz="2400" b="1" dirty="0" smtClean="0">
                <a:solidFill>
                  <a:schemeClr val="tx2">
                    <a:lumMod val="60000"/>
                    <a:lumOff val="40000"/>
                  </a:schemeClr>
                </a:solidFill>
              </a:rPr>
              <a:t>-- الخطأ التقصيري </a:t>
            </a:r>
            <a:r>
              <a:rPr lang="ar-SA" sz="2400" b="1" dirty="0" smtClean="0"/>
              <a:t>هو مترتب والناجم عن خطأ وفعل ضار ترتب عليه ضرر للغير ، فهنا لا بد من خطأ وضرر وعلاقة سببية ،  كحادث سير يلحق اضرار بالغير . او انهدام مبنى .  و</a:t>
            </a:r>
            <a:endParaRPr lang="ar-SA" sz="2400" b="1" dirty="0"/>
          </a:p>
        </p:txBody>
      </p:sp>
    </p:spTree>
    <p:extLst>
      <p:ext uri="{BB962C8B-B14F-4D97-AF65-F5344CB8AC3E}">
        <p14:creationId xmlns:p14="http://schemas.microsoft.com/office/powerpoint/2010/main" xmlns="" val="17210658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538620"/>
            <a:ext cx="8229600" cy="6319380"/>
          </a:xfrm>
        </p:spPr>
        <p:txBody>
          <a:bodyPr>
            <a:normAutofit fontScale="62500" lnSpcReduction="20000"/>
          </a:bodyPr>
          <a:lstStyle/>
          <a:p>
            <a:pPr algn="r">
              <a:buNone/>
            </a:pPr>
            <a:endParaRPr lang="ar-SA" b="1" dirty="0" smtClean="0">
              <a:solidFill>
                <a:srgbClr val="C00000"/>
              </a:solidFill>
            </a:endParaRPr>
          </a:p>
          <a:p>
            <a:pPr algn="r">
              <a:buNone/>
            </a:pPr>
            <a:r>
              <a:rPr lang="ar-SA" b="1" dirty="0" smtClean="0">
                <a:solidFill>
                  <a:srgbClr val="C00000"/>
                </a:solidFill>
              </a:rPr>
              <a:t>الشرط الجزائي </a:t>
            </a:r>
            <a:r>
              <a:rPr lang="ar-SA" b="1" dirty="0" smtClean="0"/>
              <a:t>: </a:t>
            </a:r>
            <a:r>
              <a:rPr lang="ar-SA" b="1" dirty="0" smtClean="0">
                <a:solidFill>
                  <a:srgbClr val="002060"/>
                </a:solidFill>
              </a:rPr>
              <a:t>هو شرط يدرج في العقد يتفق فيه الطرفان على مبلغ مفترض كتعويض عن الضرر الذي سيحصل ان لم يتم تنفيذ العقد ، </a:t>
            </a:r>
          </a:p>
          <a:p>
            <a:pPr algn="r">
              <a:buNone/>
            </a:pPr>
            <a:r>
              <a:rPr lang="ar-SA" b="1" dirty="0" smtClean="0">
                <a:solidFill>
                  <a:srgbClr val="002060"/>
                </a:solidFill>
              </a:rPr>
              <a:t>مثال : اذا تخلف احد الطرفين او كليهما عن تنفيذ التزاماتهما في العقد ، فالطرف المتخلف بدفع المبلغ المحدد بالعقد كشرط جزائي.</a:t>
            </a:r>
          </a:p>
          <a:p>
            <a:pPr algn="r">
              <a:buNone/>
            </a:pPr>
            <a:endParaRPr lang="ar-SA" b="1" dirty="0" smtClean="0"/>
          </a:p>
          <a:p>
            <a:pPr algn="r">
              <a:buNone/>
            </a:pPr>
            <a:r>
              <a:rPr lang="ar-SA" b="1" dirty="0" smtClean="0">
                <a:solidFill>
                  <a:srgbClr val="C00000"/>
                </a:solidFill>
              </a:rPr>
              <a:t>وهو جائز قانونا وشرعا : باستثناء ( في المملكة ) ان كان التزام المدين نقدي بدفع مبلغ من المال ؛ لانه اعتبر من باب الربا ؛ ومثال ذلك :</a:t>
            </a:r>
          </a:p>
          <a:p>
            <a:pPr algn="r">
              <a:buNone/>
            </a:pPr>
            <a:r>
              <a:rPr lang="ar-SA" b="1" dirty="0" smtClean="0">
                <a:solidFill>
                  <a:srgbClr val="002060"/>
                </a:solidFill>
              </a:rPr>
              <a:t>عقد القرض والثمن في عقد البيع ، الاجرة في عقد الايجار .</a:t>
            </a:r>
          </a:p>
          <a:p>
            <a:pPr algn="r">
              <a:buNone/>
            </a:pPr>
            <a:r>
              <a:rPr lang="ar-SA" b="1" dirty="0" smtClean="0">
                <a:solidFill>
                  <a:srgbClr val="002060"/>
                </a:solidFill>
              </a:rPr>
              <a:t>هل الشرط الجزائي واجب التنفيذ وان كان مبالغ فيه ؟؟  وهل يجوز للقاضي تعديل الشرط الجزائي بزيادة او نقصان  او الغاء ؟؟ </a:t>
            </a:r>
          </a:p>
          <a:p>
            <a:pPr algn="r">
              <a:buNone/>
            </a:pPr>
            <a:r>
              <a:rPr lang="ar-SA" b="1" dirty="0" smtClean="0">
                <a:solidFill>
                  <a:srgbClr val="00B050"/>
                </a:solidFill>
              </a:rPr>
              <a:t>-- يجوز للقاضي ان ينقص من الشرط الجزائي :</a:t>
            </a:r>
          </a:p>
          <a:p>
            <a:pPr algn="r">
              <a:buNone/>
            </a:pPr>
            <a:r>
              <a:rPr lang="ar-SA" b="1" u="sng" dirty="0" smtClean="0">
                <a:solidFill>
                  <a:srgbClr val="00B050"/>
                </a:solidFill>
              </a:rPr>
              <a:t>** ان ثبت له انه مبالغ فيه ، لانه يعتبر كتعويض ، و التعويض يكون بحجم الضرر </a:t>
            </a:r>
            <a:r>
              <a:rPr lang="ar-SA" b="1" dirty="0" smtClean="0">
                <a:solidFill>
                  <a:srgbClr val="00B050"/>
                </a:solidFill>
              </a:rPr>
              <a:t>، بشرط ان يثبت المحكوم عليه بان الضرر اقل من المبلغ المحدد بالشرط الجزائي .</a:t>
            </a:r>
          </a:p>
          <a:p>
            <a:pPr algn="r">
              <a:buNone/>
            </a:pPr>
            <a:r>
              <a:rPr lang="ar-SA" b="1" u="sng" dirty="0" smtClean="0">
                <a:solidFill>
                  <a:srgbClr val="00B050"/>
                </a:solidFill>
              </a:rPr>
              <a:t>** اذا اثبت المدين ان الالتزام نفذ في جزء منه ، لان التقدير الاتفاقي يكون عن عدم التنفيذ الكلي .</a:t>
            </a:r>
          </a:p>
          <a:p>
            <a:pPr algn="r">
              <a:buNone/>
            </a:pPr>
            <a:r>
              <a:rPr lang="ar-SA" b="1" dirty="0" smtClean="0">
                <a:solidFill>
                  <a:srgbClr val="00B050"/>
                </a:solidFill>
              </a:rPr>
              <a:t> </a:t>
            </a:r>
          </a:p>
          <a:p>
            <a:pPr algn="r">
              <a:buNone/>
            </a:pPr>
            <a:r>
              <a:rPr lang="ar-SA" b="1" dirty="0" smtClean="0">
                <a:solidFill>
                  <a:srgbClr val="C00000"/>
                </a:solidFill>
              </a:rPr>
              <a:t>-- يجوز للقاضي الحكم بزيادة المبلغ المتفق عليه كشرط جزائي اذا اثبت المدعي  الدائن  ان الضرر اكبر من المبلغ المتفق عليه بارتكاب المدين خطأ جسيم او غش.</a:t>
            </a:r>
          </a:p>
          <a:p>
            <a:pPr algn="r">
              <a:buNone/>
            </a:pPr>
            <a:r>
              <a:rPr lang="ar-SA" b="1" dirty="0" smtClean="0">
                <a:solidFill>
                  <a:srgbClr val="00B050"/>
                </a:solidFill>
              </a:rPr>
              <a:t>-- يجوز الغاء الشرط الجزائي اذا انتفى الضرر باثبات المدعي عدم وجود ضرر .( كتعديل ارادة الاطراف لاحقا بالغاء العقد فلا ضرر وقع)</a:t>
            </a:r>
          </a:p>
          <a:p>
            <a:pPr algn="r">
              <a:buNone/>
            </a:pPr>
            <a:endParaRPr lang="ar-SA" b="1" dirty="0" smtClean="0"/>
          </a:p>
          <a:p>
            <a:pPr algn="r">
              <a:buNone/>
            </a:pPr>
            <a:r>
              <a:rPr lang="ar-SA" b="1" dirty="0" smtClean="0"/>
              <a:t> </a:t>
            </a:r>
            <a:endParaRPr lang="en-US"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714375"/>
            <a:ext cx="8229600" cy="5411788"/>
          </a:xfrm>
        </p:spPr>
        <p:txBody>
          <a:bodyPr>
            <a:noAutofit/>
          </a:bodyPr>
          <a:lstStyle/>
          <a:p>
            <a:pPr algn="r">
              <a:buNone/>
            </a:pPr>
            <a:r>
              <a:rPr lang="ar-SA" sz="2800" b="1" dirty="0" smtClean="0">
                <a:solidFill>
                  <a:srgbClr val="002060"/>
                </a:solidFill>
                <a:cs typeface="+mj-cs"/>
              </a:rPr>
              <a:t>اهمية الشرط الجزائي :</a:t>
            </a:r>
          </a:p>
          <a:p>
            <a:pPr algn="r">
              <a:buNone/>
            </a:pPr>
            <a:r>
              <a:rPr lang="ar-SA" sz="2800" b="1" dirty="0" smtClean="0">
                <a:solidFill>
                  <a:srgbClr val="002060"/>
                </a:solidFill>
                <a:cs typeface="+mj-cs"/>
              </a:rPr>
              <a:t>يسهل الشرط الجزائي على المتضرر الحصول على التعويض ان اخل احد الاطراف بتنفيذ التزامه ، وينقل عبء الاثبات من المدعي الى المدعى عليه ؛ فليس على المدعي الا اثبات العقد والشرط الجزائي ، والمدعى عليه هو من يثبت مقدار الضرر لانقاص الشرط الجزائي او الغاؤه .</a:t>
            </a:r>
          </a:p>
          <a:p>
            <a:pPr algn="r">
              <a:buNone/>
            </a:pPr>
            <a:endParaRPr lang="ar-SA" sz="2800" b="1" dirty="0" smtClean="0">
              <a:solidFill>
                <a:srgbClr val="002060"/>
              </a:solidFill>
              <a:cs typeface="+mj-cs"/>
            </a:endParaRPr>
          </a:p>
          <a:p>
            <a:pPr algn="r">
              <a:buNone/>
            </a:pPr>
            <a:r>
              <a:rPr lang="ar-SA" sz="2800" b="1" dirty="0" smtClean="0">
                <a:solidFill>
                  <a:srgbClr val="002060"/>
                </a:solidFill>
                <a:cs typeface="+mj-cs"/>
              </a:rPr>
              <a:t>اما اذا لم يوجد شرط جزائي فان اخل احد الاطراف بتنفيذ التزامه ، فعلى المدعي اثبات الخطأ والضرر وعلاقة السببية باتباع طرق الاثبات المعتادة والتي قد تأخذ وقت وجهد كبيرين ، وبنتيجة الاثبات يستحق التعويض ان اثبت ، ولا يستحق التعويض ان عجز الاثبات او اقل مما يريد من التعويض فالاثبات هنا يبقى على المدعي . </a:t>
            </a:r>
            <a:endParaRPr lang="en-US" sz="2800" b="1" dirty="0">
              <a:solidFill>
                <a:srgbClr val="002060"/>
              </a:solidFill>
              <a:cs typeface="+mj-cs"/>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43429" y="1074057"/>
            <a:ext cx="7228114" cy="2080623"/>
          </a:xfrm>
        </p:spPr>
        <p:txBody>
          <a:bodyPr>
            <a:normAutofit fontScale="90000"/>
          </a:bodyPr>
          <a:lstStyle/>
          <a:p>
            <a:pPr algn="r"/>
            <a:r>
              <a:rPr lang="ar-SA" dirty="0" smtClean="0"/>
              <a:t>أحكام التعويض الاتفاقي أو الشرط الجزائي في المشروع المصري لتقنين أحكام الشريعة الإسلامية في المعاملات المالية:</a:t>
            </a:r>
            <a:endParaRPr lang="ar-SA" dirty="0"/>
          </a:p>
        </p:txBody>
      </p:sp>
      <p:sp>
        <p:nvSpPr>
          <p:cNvPr id="5" name="سهم إلى اليسار 4"/>
          <p:cNvSpPr/>
          <p:nvPr/>
        </p:nvSpPr>
        <p:spPr>
          <a:xfrm>
            <a:off x="2417523" y="4158642"/>
            <a:ext cx="4096011" cy="263046"/>
          </a:xfrm>
          <a:prstGeom prst="leftArrow">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946043888"/>
              </p:ext>
            </p:extLst>
          </p:nvPr>
        </p:nvGraphicFramePr>
        <p:xfrm>
          <a:off x="751562" y="426198"/>
          <a:ext cx="7855408" cy="6197891"/>
        </p:xfrm>
        <a:graphic>
          <a:graphicData uri="http://schemas.openxmlformats.org/drawingml/2006/table">
            <a:tbl>
              <a:tblPr rtl="1" firstRow="1" bandRow="1">
                <a:tableStyleId>{073A0DAA-6AF3-43AB-8588-CEC1D06C72B9}</a:tableStyleId>
              </a:tblPr>
              <a:tblGrid>
                <a:gridCol w="3927704"/>
                <a:gridCol w="3927704"/>
              </a:tblGrid>
              <a:tr h="650531">
                <a:tc>
                  <a:txBody>
                    <a:bodyPr/>
                    <a:lstStyle/>
                    <a:p>
                      <a:pPr algn="ctr" rtl="1"/>
                      <a:r>
                        <a:rPr lang="ar-SA" dirty="0" smtClean="0"/>
                        <a:t>النظام المصري </a:t>
                      </a:r>
                      <a:endParaRPr lang="ar-SA" dirty="0"/>
                    </a:p>
                  </a:txBody>
                  <a:tcPr/>
                </a:tc>
                <a:tc>
                  <a:txBody>
                    <a:bodyPr/>
                    <a:lstStyle/>
                    <a:p>
                      <a:pPr algn="ctr" rtl="1"/>
                      <a:r>
                        <a:rPr lang="ar-SA" dirty="0" smtClean="0"/>
                        <a:t>النظام الكويتي</a:t>
                      </a:r>
                      <a:endParaRPr lang="ar-SA" dirty="0"/>
                    </a:p>
                  </a:txBody>
                  <a:tcPr/>
                </a:tc>
              </a:tr>
              <a:tr h="4791936">
                <a:tc>
                  <a:txBody>
                    <a:bodyPr/>
                    <a:lstStyle/>
                    <a:p>
                      <a:r>
                        <a:rPr lang="ar-SA" sz="2000" dirty="0" smtClean="0"/>
                        <a:t>تضمنت المادة 231 من المشروع بشأن جواز الاتفاق مقدماً على تقدير التعويض المستحق للدائن حال إخلال المدين بانتزاعه وهو المعروف بالتعويض </a:t>
                      </a:r>
                      <a:r>
                        <a:rPr lang="ar-SA" sz="2000" dirty="0" err="1" smtClean="0"/>
                        <a:t>الإتفاقي</a:t>
                      </a:r>
                      <a:r>
                        <a:rPr lang="ar-SA" sz="2000" dirty="0" smtClean="0"/>
                        <a:t> أو الشرط الجزائي.</a:t>
                      </a:r>
                    </a:p>
                    <a:p>
                      <a:r>
                        <a:rPr lang="ar-SA" sz="2000" dirty="0" smtClean="0"/>
                        <a:t>ما ينبغي أن يلاحظ أن المشروع قد أغفل في النص المقترح </a:t>
                      </a:r>
                      <a:r>
                        <a:rPr lang="ar-SA" sz="2000" dirty="0" err="1" smtClean="0"/>
                        <a:t>الاشارة</a:t>
                      </a:r>
                      <a:r>
                        <a:rPr lang="ar-SA" sz="2000" dirty="0" smtClean="0"/>
                        <a:t> إلى أحكام المواد الخاصة باستحالة التنفيذ لسبب أجنبي وسلطة القاضي في إنقاص التعويض إذا كان المضرور قد اشترك بخطئه في إحداث الضرر والاتفاق على زيادة </a:t>
                      </a:r>
                      <a:r>
                        <a:rPr lang="ar-SA" sz="2000" dirty="0" err="1" smtClean="0"/>
                        <a:t>عببء</a:t>
                      </a:r>
                      <a:r>
                        <a:rPr lang="ar-SA" sz="2000" dirty="0" smtClean="0"/>
                        <a:t> </a:t>
                      </a:r>
                      <a:r>
                        <a:rPr lang="ar-SA" sz="2000" dirty="0" err="1" smtClean="0"/>
                        <a:t>المسؤلية</a:t>
                      </a:r>
                      <a:r>
                        <a:rPr lang="ar-SA" sz="2000" dirty="0" smtClean="0"/>
                        <a:t> أو التخفيف منه </a:t>
                      </a:r>
                      <a:r>
                        <a:rPr lang="ar-SA" sz="2000" dirty="0" err="1" smtClean="0"/>
                        <a:t>والاعذار</a:t>
                      </a:r>
                      <a:r>
                        <a:rPr lang="ar-SA" sz="2000" dirty="0" smtClean="0"/>
                        <a:t> </a:t>
                      </a:r>
                      <a:r>
                        <a:rPr lang="ar-SA" sz="2000" dirty="0" err="1" smtClean="0"/>
                        <a:t>اذا</a:t>
                      </a:r>
                      <a:r>
                        <a:rPr lang="ar-SA" sz="2000" dirty="0" smtClean="0"/>
                        <a:t> انه فيما عددا </a:t>
                      </a:r>
                      <a:r>
                        <a:rPr lang="ar-SA" sz="2000" dirty="0" err="1" smtClean="0"/>
                        <a:t>الاحكام</a:t>
                      </a:r>
                      <a:r>
                        <a:rPr lang="ar-SA" sz="2000" dirty="0" smtClean="0"/>
                        <a:t> التي وردت في خصوص التعويض </a:t>
                      </a:r>
                      <a:r>
                        <a:rPr lang="ar-SA" sz="2000" dirty="0" err="1" smtClean="0"/>
                        <a:t>الاتفاقي</a:t>
                      </a:r>
                      <a:r>
                        <a:rPr lang="ar-SA" sz="2000" dirty="0" smtClean="0"/>
                        <a:t> فان هذا التعويض يخضع </a:t>
                      </a:r>
                      <a:r>
                        <a:rPr lang="ar-SA" sz="2000" dirty="0" err="1" smtClean="0"/>
                        <a:t>للاحكام</a:t>
                      </a:r>
                      <a:r>
                        <a:rPr lang="ar-SA" sz="2000" dirty="0" smtClean="0"/>
                        <a:t> ذاتها التي تسري على تعويض يقدره القاضي.</a:t>
                      </a:r>
                    </a:p>
                    <a:p>
                      <a:pP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000" dirty="0" smtClean="0"/>
                        <a:t>ويقابل المادتين في القانون المدني الكويتي المادة 302 وقد عرضنا لها من قبل </a:t>
                      </a:r>
                      <a:r>
                        <a:rPr lang="ar-SA" sz="2000" dirty="0" err="1" smtClean="0"/>
                        <a:t>ويهمنا</a:t>
                      </a:r>
                      <a:r>
                        <a:rPr lang="ar-SA" sz="2000" dirty="0" smtClean="0"/>
                        <a:t> أن نبرز اختلافها عن نص المشروع والنص الحالي للقانون المدني المصري </a:t>
                      </a:r>
                      <a:r>
                        <a:rPr lang="ar-SA" sz="2000" dirty="0" err="1" smtClean="0"/>
                        <a:t>سالفي</a:t>
                      </a:r>
                      <a:r>
                        <a:rPr lang="ar-SA" sz="2000" dirty="0" smtClean="0"/>
                        <a:t> الذكر وقد المحنا </a:t>
                      </a:r>
                      <a:r>
                        <a:rPr lang="ar-SA" sz="2000" dirty="0" err="1" smtClean="0"/>
                        <a:t>الى</a:t>
                      </a:r>
                      <a:r>
                        <a:rPr lang="ar-SA" sz="2000" dirty="0" smtClean="0"/>
                        <a:t> هذا الاختلاف من قبل بخصوص النص المصري الحالي </a:t>
                      </a:r>
                      <a:r>
                        <a:rPr lang="ar-SA" sz="2000" dirty="0" err="1" smtClean="0"/>
                        <a:t>فاننا</a:t>
                      </a:r>
                      <a:r>
                        <a:rPr lang="ar-SA" sz="2000" dirty="0" smtClean="0"/>
                        <a:t> نكتفي بالقول بان النص الكويتي قد حدد نطاق الشرط الجزائي بالحالات التي لا يكون فيها محل الالتزام مبلغاً نقدياً وذلك بخلاف النصين المصريين والنص الكويتي أكثر دقة في صياغته حيث يقطع الطريق على الفوائد </a:t>
                      </a:r>
                      <a:r>
                        <a:rPr lang="ar-SA" sz="2000" dirty="0" err="1" smtClean="0"/>
                        <a:t>الربوية</a:t>
                      </a:r>
                      <a:r>
                        <a:rPr lang="ar-SA" sz="2000" dirty="0" smtClean="0"/>
                        <a:t> التي تحرمها شريعتنا الغراء ومع ذلك يجب </a:t>
                      </a:r>
                      <a:r>
                        <a:rPr lang="ar-SA" sz="2000" dirty="0" err="1" smtClean="0"/>
                        <a:t>ان</a:t>
                      </a:r>
                      <a:r>
                        <a:rPr lang="ar-SA" sz="2000" dirty="0" smtClean="0"/>
                        <a:t> يلاحظ بصدد الاختلاف المنوه عنه </a:t>
                      </a:r>
                      <a:r>
                        <a:rPr lang="ar-SA" sz="2000" dirty="0" err="1" smtClean="0"/>
                        <a:t>ان</a:t>
                      </a:r>
                      <a:r>
                        <a:rPr lang="ar-SA" sz="2000" dirty="0" smtClean="0"/>
                        <a:t> المشروع قد استحدث نصاً  يقضي بتحريم الفوائد </a:t>
                      </a:r>
                      <a:r>
                        <a:rPr lang="ar-SA" sz="2000" dirty="0" err="1" smtClean="0"/>
                        <a:t>الربوية</a:t>
                      </a:r>
                      <a:r>
                        <a:rPr lang="ar-SA" sz="2000" dirty="0" smtClean="0"/>
                        <a:t> نزولاً على أحكام الشريعة الإسلامية وهو نص المادة 234 وجاء على النحو التالي:</a:t>
                      </a:r>
                    </a:p>
                    <a:p>
                      <a:pPr rtl="1"/>
                      <a:endParaRPr lang="ar-SA" dirty="0"/>
                    </a:p>
                  </a:txBody>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2800" dirty="0" smtClean="0"/>
              <a:t>نص المادة 234:</a:t>
            </a:r>
            <a:endParaRPr lang="ar-SA" sz="2800" dirty="0"/>
          </a:p>
        </p:txBody>
      </p:sp>
      <p:sp>
        <p:nvSpPr>
          <p:cNvPr id="3" name="عنصر نائب للمحتوى 2"/>
          <p:cNvSpPr>
            <a:spLocks noGrp="1"/>
          </p:cNvSpPr>
          <p:nvPr>
            <p:ph idx="1"/>
          </p:nvPr>
        </p:nvSpPr>
        <p:spPr/>
        <p:txBody>
          <a:bodyPr/>
          <a:lstStyle/>
          <a:p>
            <a:pPr marL="68580" indent="-342900">
              <a:buFont typeface="+mj-lt"/>
              <a:buAutoNum type="arabicParenR"/>
            </a:pPr>
            <a:r>
              <a:rPr lang="ar-SA" sz="2000" dirty="0" smtClean="0"/>
              <a:t>يقع باطلاً كل اتفاق على تقاضي فوائد مقابل الانتفاع بمبلغ من النقود </a:t>
            </a:r>
            <a:r>
              <a:rPr lang="ar-SA" sz="2000" dirty="0" err="1" smtClean="0"/>
              <a:t>او</a:t>
            </a:r>
            <a:r>
              <a:rPr lang="ar-SA" sz="2000" dirty="0" smtClean="0"/>
              <a:t> التأخير في الوفاء </a:t>
            </a:r>
            <a:r>
              <a:rPr lang="ar-SA" sz="2000" dirty="0" err="1" smtClean="0"/>
              <a:t>به</a:t>
            </a:r>
            <a:r>
              <a:rPr lang="ar-SA" sz="2000" dirty="0" smtClean="0"/>
              <a:t>.</a:t>
            </a:r>
          </a:p>
          <a:p>
            <a:pPr marL="68580" indent="-342900">
              <a:buFont typeface="+mj-lt"/>
              <a:buAutoNum type="arabicParenR"/>
            </a:pPr>
            <a:r>
              <a:rPr lang="ar-SA" sz="2000" dirty="0" smtClean="0"/>
              <a:t>وتعتبر فائدة مستترة كل عمولة </a:t>
            </a:r>
            <a:r>
              <a:rPr lang="ar-SA" sz="2000" dirty="0" err="1" smtClean="0"/>
              <a:t>او</a:t>
            </a:r>
            <a:r>
              <a:rPr lang="ar-SA" sz="2000" dirty="0" smtClean="0"/>
              <a:t> منفعة أياً كان نوعها اشترطها المدين </a:t>
            </a:r>
            <a:r>
              <a:rPr lang="ar-SA" sz="2000" dirty="0" err="1" smtClean="0"/>
              <a:t>اذا</a:t>
            </a:r>
            <a:r>
              <a:rPr lang="ar-SA" sz="2000" dirty="0" smtClean="0"/>
              <a:t> ما اثبت </a:t>
            </a:r>
            <a:r>
              <a:rPr lang="ar-SA" sz="2000" dirty="0" err="1" smtClean="0"/>
              <a:t>ان</a:t>
            </a:r>
            <a:r>
              <a:rPr lang="ar-SA" sz="2000" dirty="0" smtClean="0"/>
              <a:t> هذه العمولة </a:t>
            </a:r>
            <a:r>
              <a:rPr lang="ar-SA" sz="2000" dirty="0" err="1" smtClean="0"/>
              <a:t>او</a:t>
            </a:r>
            <a:r>
              <a:rPr lang="ar-SA" sz="2000" dirty="0" smtClean="0"/>
              <a:t> المنفعة لا تقابلها خدمة حقيقة يكون الدائن قد أداها ولا منفعة مشروعة.</a:t>
            </a:r>
          </a:p>
          <a:p>
            <a:endParaRPr lang="ar-SA"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72457" y="2438400"/>
            <a:ext cx="7184571" cy="3236686"/>
          </a:xfrm>
        </p:spPr>
        <p:txBody>
          <a:bodyPr>
            <a:normAutofit lnSpcReduction="10000"/>
          </a:bodyPr>
          <a:lstStyle/>
          <a:p>
            <a:r>
              <a:rPr lang="ar-SA" sz="2200" dirty="0" smtClean="0"/>
              <a:t>ثانياً:</a:t>
            </a:r>
          </a:p>
          <a:p>
            <a:pPr>
              <a:buNone/>
            </a:pPr>
            <a:r>
              <a:rPr lang="ar-SA" sz="2200" dirty="0" smtClean="0"/>
              <a:t>لما كان الشرط الجزائي يخضع في استحقاقه لشروط المسؤولية المدنية فقد ابقى المشروع على ركن الضرر فلا يحكم بالتعويض اذا اثبت المدين أن الدائن لم يلحقه أي ضرر .</a:t>
            </a:r>
          </a:p>
          <a:p>
            <a:r>
              <a:rPr lang="ar-SA" sz="2200" dirty="0" smtClean="0"/>
              <a:t>ثالثاً:</a:t>
            </a:r>
          </a:p>
          <a:p>
            <a:pPr>
              <a:buNone/>
            </a:pPr>
            <a:r>
              <a:rPr lang="ar-SA" sz="2200" dirty="0" smtClean="0"/>
              <a:t>وعن سلطة القاضي ازاء الشرط الجزائي فقد نصت الفقرة الثانية من المادة 232 من المشروع  على سلطة القاضي في خفض قيمة التعويض إذا اثبت المدين ان التقدير كان مبالغاً فيه إلى درجة كبيرة أو ان الالتزام الاصلي قد نفذ جزء منه أما عن سلطة القاضي</a:t>
            </a:r>
          </a:p>
          <a:p>
            <a:endParaRPr lang="ar-SA"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53144" y="2264229"/>
            <a:ext cx="7605486" cy="3541485"/>
          </a:xfrm>
        </p:spPr>
        <p:txBody>
          <a:bodyPr>
            <a:noAutofit/>
          </a:bodyPr>
          <a:lstStyle/>
          <a:p>
            <a:pPr>
              <a:buNone/>
            </a:pPr>
            <a:r>
              <a:rPr lang="ar-SA" sz="2000" dirty="0" smtClean="0"/>
              <a:t>في زيادة التعويض المتفق عليه فقد نصت المادة 233 من المشروع على انه </a:t>
            </a:r>
            <a:r>
              <a:rPr lang="ar-SA" sz="2000" dirty="0" err="1" smtClean="0"/>
              <a:t>اذا</a:t>
            </a:r>
            <a:r>
              <a:rPr lang="ar-SA" sz="2000" dirty="0" smtClean="0"/>
              <a:t> جاوز الضرر قيمة التعويض </a:t>
            </a:r>
            <a:r>
              <a:rPr lang="ar-SA" sz="2000" dirty="0" err="1" smtClean="0"/>
              <a:t>الاتفاقي</a:t>
            </a:r>
            <a:r>
              <a:rPr lang="ar-SA" sz="2000" dirty="0" smtClean="0"/>
              <a:t> جاز للدائن </a:t>
            </a:r>
            <a:r>
              <a:rPr lang="ar-SA" sz="2000" dirty="0" err="1" smtClean="0"/>
              <a:t>ان</a:t>
            </a:r>
            <a:r>
              <a:rPr lang="ar-SA" sz="2000" dirty="0" smtClean="0"/>
              <a:t> يطالب </a:t>
            </a:r>
            <a:r>
              <a:rPr lang="ar-SA" sz="2000" dirty="0" err="1" smtClean="0"/>
              <a:t>باكثر</a:t>
            </a:r>
            <a:r>
              <a:rPr lang="ar-SA" sz="2000" dirty="0" smtClean="0"/>
              <a:t> من من هذه القيمة.</a:t>
            </a:r>
          </a:p>
          <a:p>
            <a:pPr>
              <a:buNone/>
            </a:pPr>
            <a:r>
              <a:rPr lang="ar-SA" sz="2000" dirty="0" smtClean="0"/>
              <a:t>وتجدر </a:t>
            </a:r>
            <a:r>
              <a:rPr lang="ar-SA" sz="2000" dirty="0" err="1" smtClean="0"/>
              <a:t>الاشارة</a:t>
            </a:r>
            <a:r>
              <a:rPr lang="ar-SA" sz="2000" dirty="0" smtClean="0"/>
              <a:t> إلى أن زيادة التعويض مشروطة صراحة في النصين </a:t>
            </a:r>
            <a:r>
              <a:rPr lang="ar-SA" sz="2000" dirty="0" err="1" smtClean="0"/>
              <a:t>الاخيرين</a:t>
            </a:r>
            <a:r>
              <a:rPr lang="ar-SA" sz="2000" dirty="0" smtClean="0"/>
              <a:t> بان يثبت الدائن </a:t>
            </a:r>
            <a:r>
              <a:rPr lang="ar-SA" sz="2000" dirty="0" err="1" smtClean="0"/>
              <a:t>ان</a:t>
            </a:r>
            <a:r>
              <a:rPr lang="ar-SA" sz="2000" dirty="0" smtClean="0"/>
              <a:t> المدين قد ارتكب غشاً أو خطأ جسيماً.</a:t>
            </a:r>
          </a:p>
          <a:p>
            <a:r>
              <a:rPr lang="ar-SA" sz="2000" dirty="0" smtClean="0"/>
              <a:t>رابعاً:</a:t>
            </a:r>
          </a:p>
          <a:p>
            <a:pPr>
              <a:buNone/>
            </a:pPr>
            <a:r>
              <a:rPr lang="ar-SA" sz="2000" dirty="0" smtClean="0"/>
              <a:t>ونلحظ أخيراً </a:t>
            </a:r>
            <a:r>
              <a:rPr lang="ar-SA" sz="2000" dirty="0" err="1" smtClean="0"/>
              <a:t>ان</a:t>
            </a:r>
            <a:r>
              <a:rPr lang="ar-SA" sz="2000" dirty="0" smtClean="0"/>
              <a:t> المشروع قد استحدث المدة 235 </a:t>
            </a:r>
            <a:r>
              <a:rPr lang="ar-SA" sz="2000" dirty="0" err="1" smtClean="0"/>
              <a:t>وتنص</a:t>
            </a:r>
            <a:r>
              <a:rPr lang="ar-SA" sz="2000" dirty="0" smtClean="0"/>
              <a:t> على أنه:</a:t>
            </a:r>
            <a:endParaRPr lang="ar-SA" sz="20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03087" y="2438400"/>
            <a:ext cx="6894284" cy="3048001"/>
          </a:xfrm>
        </p:spPr>
        <p:txBody>
          <a:bodyPr>
            <a:normAutofit/>
          </a:bodyPr>
          <a:lstStyle/>
          <a:p>
            <a:pPr>
              <a:buNone/>
            </a:pPr>
            <a:r>
              <a:rPr lang="ar-SA" sz="2000" dirty="0" smtClean="0"/>
              <a:t>إذا كان محل الالتزام دفع مبلغ من النقود وتأخر المدين في الوفاء </a:t>
            </a:r>
            <a:r>
              <a:rPr lang="ar-SA" sz="2000" dirty="0" err="1" smtClean="0"/>
              <a:t>به</a:t>
            </a:r>
            <a:r>
              <a:rPr lang="ar-SA" sz="2000" dirty="0" smtClean="0"/>
              <a:t> جاز للدائن أن يطالب جاز للدائن أن يطالب بتعويض الضرر الذي لحقه بسبب هذا التأخير.</a:t>
            </a:r>
          </a:p>
          <a:p>
            <a:pPr>
              <a:buNone/>
            </a:pPr>
            <a:r>
              <a:rPr lang="ar-SA" sz="2000" dirty="0" smtClean="0"/>
              <a:t>وجاء في المشروع تعليقاً على هذا النص أن الشريعة </a:t>
            </a:r>
            <a:r>
              <a:rPr lang="ar-SA" sz="2000" dirty="0" err="1" smtClean="0"/>
              <a:t>الاسلامية</a:t>
            </a:r>
            <a:r>
              <a:rPr lang="ar-SA" sz="2000" dirty="0" smtClean="0"/>
              <a:t> لا تأبى التعويض عن الضرر الذي يلحق الدائن في مثل هذه الحالة .</a:t>
            </a:r>
            <a:endParaRPr lang="ar-SA" sz="20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75657" y="468085"/>
            <a:ext cx="6596743" cy="421263"/>
          </a:xfrm>
        </p:spPr>
        <p:txBody>
          <a:bodyPr>
            <a:normAutofit fontScale="90000"/>
          </a:bodyPr>
          <a:lstStyle/>
          <a:p>
            <a:r>
              <a:rPr lang="ar-SA" sz="2400" b="1" dirty="0" smtClean="0">
                <a:solidFill>
                  <a:srgbClr val="C00000"/>
                </a:solidFill>
              </a:rPr>
              <a:t>موقف الفقه الإسلامي من الشرط الجزائي:</a:t>
            </a:r>
            <a:endParaRPr lang="ar-SA" sz="2400" b="1" dirty="0">
              <a:solidFill>
                <a:srgbClr val="C00000"/>
              </a:solidFill>
            </a:endParaRPr>
          </a:p>
        </p:txBody>
      </p:sp>
      <p:sp>
        <p:nvSpPr>
          <p:cNvPr id="3" name="عنصر نائب للمحتوى 2"/>
          <p:cNvSpPr>
            <a:spLocks noGrp="1"/>
          </p:cNvSpPr>
          <p:nvPr>
            <p:ph idx="1"/>
          </p:nvPr>
        </p:nvSpPr>
        <p:spPr>
          <a:xfrm>
            <a:off x="501041" y="1102291"/>
            <a:ext cx="8166970" cy="2442576"/>
          </a:xfrm>
        </p:spPr>
        <p:txBody>
          <a:bodyPr>
            <a:normAutofit/>
          </a:bodyPr>
          <a:lstStyle/>
          <a:p>
            <a:pPr algn="r">
              <a:buNone/>
            </a:pPr>
            <a:r>
              <a:rPr lang="ar-SA" sz="2000" b="1" dirty="0" smtClean="0"/>
              <a:t>الشرط الجزائي </a:t>
            </a:r>
            <a:r>
              <a:rPr lang="ar-SA" sz="2000" b="1" dirty="0" smtClean="0">
                <a:solidFill>
                  <a:srgbClr val="0070C0"/>
                </a:solidFill>
              </a:rPr>
              <a:t>لم يكن معروفاً بهذا الاسم لدى فقهائنا الأقدمين </a:t>
            </a:r>
            <a:r>
              <a:rPr lang="ar-SA" sz="2000" b="1" dirty="0" err="1" smtClean="0">
                <a:solidFill>
                  <a:srgbClr val="0070C0"/>
                </a:solidFill>
              </a:rPr>
              <a:t>وانما</a:t>
            </a:r>
            <a:r>
              <a:rPr lang="ar-SA" sz="2000" b="1" dirty="0" smtClean="0">
                <a:solidFill>
                  <a:srgbClr val="0070C0"/>
                </a:solidFill>
              </a:rPr>
              <a:t> جاء ذكره في صور مسائل فقهيه.</a:t>
            </a:r>
            <a:r>
              <a:rPr lang="ar-SA" sz="2000" b="1" dirty="0" smtClean="0"/>
              <a:t> ويظهر لنا من مؤلفات المحدثين في في الفقه </a:t>
            </a:r>
            <a:r>
              <a:rPr lang="ar-SA" sz="2000" b="1" dirty="0" err="1" smtClean="0"/>
              <a:t>الاسلامي</a:t>
            </a:r>
            <a:r>
              <a:rPr lang="ar-SA" sz="2000" b="1" dirty="0" smtClean="0"/>
              <a:t> </a:t>
            </a:r>
            <a:r>
              <a:rPr lang="ar-SA" sz="2000" b="1" dirty="0" err="1" smtClean="0"/>
              <a:t>ان</a:t>
            </a:r>
            <a:r>
              <a:rPr lang="ar-SA" sz="2000" b="1" dirty="0" smtClean="0"/>
              <a:t> </a:t>
            </a:r>
            <a:r>
              <a:rPr lang="ar-SA" sz="2000" b="1" dirty="0" smtClean="0">
                <a:solidFill>
                  <a:srgbClr val="0070C0"/>
                </a:solidFill>
              </a:rPr>
              <a:t>فكرة الشرط الجزائي ليست غريبة عنه وبصفة خاصة لدى المالكية.</a:t>
            </a:r>
          </a:p>
          <a:p>
            <a:pPr algn="r">
              <a:buNone/>
            </a:pPr>
            <a:endParaRPr lang="ar-SA" sz="2000" b="1" dirty="0" smtClean="0"/>
          </a:p>
          <a:p>
            <a:pPr algn="r">
              <a:buNone/>
            </a:pPr>
            <a:r>
              <a:rPr lang="ar-SA" sz="2000" b="1" dirty="0" smtClean="0"/>
              <a:t>وقد خلص الرأي في هيئة كبار العلماء بالمملكة العربية السعودية </a:t>
            </a:r>
            <a:r>
              <a:rPr lang="ar-SA" sz="2000" b="1" dirty="0" smtClean="0">
                <a:solidFill>
                  <a:srgbClr val="FF0000"/>
                </a:solidFill>
              </a:rPr>
              <a:t>وبالإجماع الى ان الشرط الجزائي الذي يجري اشتراطه في العقود شرط صحيح معتبر يجب الاخذ به ما لم يكن هناك عذر في الاخلال بالالتزام الموجب له يعتبر شرعاً فيكون العذر مسقطاً لوجوبه حتى يزول.</a:t>
            </a:r>
          </a:p>
          <a:p>
            <a:pPr algn="r">
              <a:buNone/>
            </a:pPr>
            <a:endParaRPr lang="ar-SA" sz="2000" b="1" dirty="0">
              <a:solidFill>
                <a:srgbClr val="FF0000"/>
              </a:solidFill>
            </a:endParaRPr>
          </a:p>
          <a:p>
            <a:pPr algn="r">
              <a:buNone/>
            </a:pPr>
            <a:endParaRPr lang="ar-SA" sz="2000" b="1" dirty="0" smtClean="0">
              <a:solidFill>
                <a:srgbClr val="FF0000"/>
              </a:solidFill>
            </a:endParaRPr>
          </a:p>
          <a:p>
            <a:pPr algn="r">
              <a:buNone/>
            </a:pPr>
            <a:endParaRPr lang="ar-SA" sz="2000" b="1" dirty="0">
              <a:solidFill>
                <a:srgbClr val="FF0000"/>
              </a:solidFill>
            </a:endParaRPr>
          </a:p>
          <a:p>
            <a:pPr algn="r">
              <a:buNone/>
            </a:pPr>
            <a:endParaRPr lang="ar-SA" sz="2000" b="1" dirty="0" smtClean="0">
              <a:solidFill>
                <a:srgbClr val="FF0000"/>
              </a:solidFill>
            </a:endParaRPr>
          </a:p>
        </p:txBody>
      </p:sp>
      <p:sp>
        <p:nvSpPr>
          <p:cNvPr id="4" name="عنصر نائب للمحتوى 2"/>
          <p:cNvSpPr txBox="1">
            <a:spLocks/>
          </p:cNvSpPr>
          <p:nvPr/>
        </p:nvSpPr>
        <p:spPr>
          <a:xfrm>
            <a:off x="438411" y="3707705"/>
            <a:ext cx="8229600" cy="1728592"/>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ar-SA" sz="2400" b="1" i="0" u="none" strike="noStrike" kern="1200" cap="none" spc="0" normalizeH="0" baseline="0" noProof="0" dirty="0" smtClean="0">
                <a:ln>
                  <a:noFill/>
                </a:ln>
                <a:solidFill>
                  <a:srgbClr val="0070C0"/>
                </a:solidFill>
                <a:effectLst/>
                <a:uLnTx/>
                <a:uFillTx/>
                <a:latin typeface="+mn-lt"/>
                <a:ea typeface="+mn-ea"/>
                <a:cs typeface="+mn-cs"/>
              </a:rPr>
              <a:t>واذا كان الشرط الجزائي كثيراً عرفاً بحيث يراد به التهديد المالي ويكون بعيداً عن مقتضى القواعد الشرعية فيجب الرجوع في ذلك إلى العدل والإنصاف على حسب ما فات من منفعة أو لحق من مضرة ويرجع في تقدير ذلك عند الاختلاف رأي الحاكم الشرعي عن طريق اهل الخبرة والنظر.</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ar-SA" sz="3200" b="1" i="0" u="none" strike="noStrike" kern="1200" cap="none" spc="0" normalizeH="0" baseline="0" noProof="0" dirty="0">
              <a:ln>
                <a:noFill/>
              </a:ln>
              <a:solidFill>
                <a:srgbClr val="0070C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540700" y="1002082"/>
            <a:ext cx="5799552" cy="4616648"/>
          </a:xfrm>
          <a:prstGeom prst="rect">
            <a:avLst/>
          </a:prstGeom>
          <a:noFill/>
        </p:spPr>
        <p:txBody>
          <a:bodyPr wrap="square" rtlCol="1">
            <a:spAutoFit/>
          </a:bodyPr>
          <a:lstStyle/>
          <a:p>
            <a:pPr algn="ctr"/>
            <a:r>
              <a:rPr lang="ar-SA" sz="5400" dirty="0" smtClean="0">
                <a:solidFill>
                  <a:srgbClr val="C00000"/>
                </a:solidFill>
              </a:rPr>
              <a:t>إعداد الطالبات/</a:t>
            </a:r>
            <a:endParaRPr lang="ar-SA" sz="4000" dirty="0" smtClean="0">
              <a:solidFill>
                <a:srgbClr val="C00000"/>
              </a:solidFill>
            </a:endParaRPr>
          </a:p>
          <a:p>
            <a:pPr marL="857250" indent="-857250" algn="r" rtl="1">
              <a:buFont typeface="Wingdings" panose="05000000000000000000" pitchFamily="2" charset="2"/>
              <a:buChar char="ü"/>
            </a:pPr>
            <a:r>
              <a:rPr lang="ar-SA" sz="4800" dirty="0" smtClean="0"/>
              <a:t>سارة </a:t>
            </a:r>
            <a:r>
              <a:rPr lang="ar-SA" sz="4800" dirty="0" err="1" smtClean="0"/>
              <a:t>المهايني</a:t>
            </a:r>
            <a:endParaRPr lang="ar-SA" sz="4800" dirty="0" smtClean="0"/>
          </a:p>
          <a:p>
            <a:pPr marL="857250" indent="-857250" algn="r" rtl="1">
              <a:buFont typeface="Wingdings" panose="05000000000000000000" pitchFamily="2" charset="2"/>
              <a:buChar char="ü"/>
            </a:pPr>
            <a:r>
              <a:rPr lang="ar-SA" sz="4800" dirty="0" smtClean="0"/>
              <a:t>أثير عطيف </a:t>
            </a:r>
          </a:p>
          <a:p>
            <a:pPr marL="857250" indent="-857250" algn="r" rtl="1">
              <a:buFont typeface="Wingdings" panose="05000000000000000000" pitchFamily="2" charset="2"/>
              <a:buChar char="ü"/>
            </a:pPr>
            <a:r>
              <a:rPr lang="ar-SA" sz="4800" dirty="0" smtClean="0"/>
              <a:t>حنين </a:t>
            </a:r>
            <a:r>
              <a:rPr lang="ar-SA" sz="4800" dirty="0" err="1" smtClean="0"/>
              <a:t>أبالخيل</a:t>
            </a:r>
            <a:endParaRPr lang="ar-SA" sz="4800" dirty="0" smtClean="0"/>
          </a:p>
          <a:p>
            <a:pPr marL="857250" indent="-857250" algn="r" rtl="1">
              <a:buFont typeface="Wingdings" panose="05000000000000000000" pitchFamily="2" charset="2"/>
              <a:buChar char="ü"/>
            </a:pPr>
            <a:r>
              <a:rPr lang="ar-SA" sz="4800" dirty="0" smtClean="0"/>
              <a:t>بدور </a:t>
            </a:r>
            <a:r>
              <a:rPr lang="ar-SA" sz="4800" dirty="0" err="1" smtClean="0"/>
              <a:t>الشلاش</a:t>
            </a:r>
            <a:r>
              <a:rPr lang="ar-SA" sz="4800" dirty="0" smtClean="0"/>
              <a:t> </a:t>
            </a:r>
          </a:p>
          <a:p>
            <a:pPr marL="857250" indent="-857250" algn="r" rtl="1">
              <a:buFont typeface="Wingdings" panose="05000000000000000000" pitchFamily="2" charset="2"/>
              <a:buChar char="ü"/>
            </a:pPr>
            <a:r>
              <a:rPr lang="ar-SA" sz="4800" dirty="0" smtClean="0"/>
              <a:t>نورة القحطاني</a:t>
            </a:r>
          </a:p>
        </p:txBody>
      </p:sp>
    </p:spTree>
    <p:extLst>
      <p:ext uri="{BB962C8B-B14F-4D97-AF65-F5344CB8AC3E}">
        <p14:creationId xmlns:p14="http://schemas.microsoft.com/office/powerpoint/2010/main" xmlns="" val="1473002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88571" y="225051"/>
            <a:ext cx="6952343" cy="602083"/>
          </a:xfrm>
        </p:spPr>
        <p:txBody>
          <a:bodyPr>
            <a:normAutofit/>
          </a:bodyPr>
          <a:lstStyle/>
          <a:p>
            <a:pPr algn="r"/>
            <a:r>
              <a:rPr lang="ar-SA" sz="3100" dirty="0" smtClean="0"/>
              <a:t>حالات التنفيذ بمقابل أو عن طريق التعويض:</a:t>
            </a:r>
            <a:endParaRPr lang="ar-SA" sz="3100" dirty="0"/>
          </a:p>
        </p:txBody>
      </p:sp>
      <p:sp>
        <p:nvSpPr>
          <p:cNvPr id="3" name="عنصر نائب للمحتوى 2"/>
          <p:cNvSpPr>
            <a:spLocks noGrp="1"/>
          </p:cNvSpPr>
          <p:nvPr>
            <p:ph idx="1"/>
          </p:nvPr>
        </p:nvSpPr>
        <p:spPr>
          <a:xfrm>
            <a:off x="162838" y="827134"/>
            <a:ext cx="8880954" cy="5774082"/>
          </a:xfrm>
        </p:spPr>
        <p:txBody>
          <a:bodyPr>
            <a:noAutofit/>
          </a:bodyPr>
          <a:lstStyle/>
          <a:p>
            <a:pPr algn="r" rtl="1"/>
            <a:r>
              <a:rPr lang="ar-SA" sz="2000" b="1" dirty="0" smtClean="0">
                <a:solidFill>
                  <a:srgbClr val="0070C0"/>
                </a:solidFill>
              </a:rPr>
              <a:t>التنفيذ العيني هي التنفيذ بمقابل أو بالتعويض وهي الحالات التي لم يستطيع فيها الدائن الوصول التنفيذ العيني .</a:t>
            </a:r>
          </a:p>
          <a:p>
            <a:pPr marL="0" indent="0" algn="r" rtl="1">
              <a:buNone/>
            </a:pPr>
            <a:r>
              <a:rPr lang="ar-SA" sz="2000" b="1" dirty="0" smtClean="0">
                <a:solidFill>
                  <a:srgbClr val="0070C0"/>
                </a:solidFill>
              </a:rPr>
              <a:t>متى يكون التنفيذ بطريقة التعويض ممكنا ؟</a:t>
            </a:r>
          </a:p>
          <a:p>
            <a:pPr algn="r" rtl="1"/>
            <a:r>
              <a:rPr lang="ar-SA" sz="2000" b="1" dirty="0" smtClean="0">
                <a:solidFill>
                  <a:srgbClr val="0070C0"/>
                </a:solidFill>
              </a:rPr>
              <a:t>التعويض يكون في عدة حالات :</a:t>
            </a:r>
          </a:p>
          <a:p>
            <a:pPr indent="0" algn="r" rtl="1">
              <a:buNone/>
            </a:pPr>
            <a:r>
              <a:rPr lang="ar-SA" sz="2000" b="1" dirty="0" smtClean="0">
                <a:solidFill>
                  <a:srgbClr val="C00000"/>
                </a:solidFill>
              </a:rPr>
              <a:t>١-إذا كان التنفيذ العيني خطأ بخطأ المدين : </a:t>
            </a:r>
            <a:r>
              <a:rPr lang="ar-SA" sz="2000" b="1" dirty="0" smtClean="0">
                <a:solidFill>
                  <a:srgbClr val="0070C0"/>
                </a:solidFill>
              </a:rPr>
              <a:t>شخص ارتكب حادث سير بسبب السرعة ، او باع سيارته واثناء تسليمها تركها مفتوحة فسرقت فيسأل عن تعويض المشتري </a:t>
            </a:r>
          </a:p>
          <a:p>
            <a:pPr indent="0" algn="r" rtl="1">
              <a:buNone/>
            </a:pPr>
            <a:r>
              <a:rPr lang="ar-SA" sz="2000" b="1" dirty="0" smtClean="0">
                <a:solidFill>
                  <a:srgbClr val="C00000"/>
                </a:solidFill>
              </a:rPr>
              <a:t>٢-إذا كان التنفيذ العيني غير ممكن إلا بتدخل المدين شخصيًا، ولم تفلح الغرامة التهديدية ولم يكن يحق للدائن حبس المدين .</a:t>
            </a:r>
          </a:p>
          <a:p>
            <a:pPr indent="0" algn="r" rtl="1">
              <a:buNone/>
            </a:pPr>
            <a:r>
              <a:rPr lang="ar-SA" sz="2000" b="1" dirty="0" smtClean="0">
                <a:solidFill>
                  <a:srgbClr val="C00000"/>
                </a:solidFill>
              </a:rPr>
              <a:t>٣-إذا كان التنفيذ العيني مرهقًا للمدين .</a:t>
            </a:r>
            <a:r>
              <a:rPr lang="ar-SA" sz="2000" b="1" dirty="0" smtClean="0">
                <a:solidFill>
                  <a:srgbClr val="0070C0"/>
                </a:solidFill>
              </a:rPr>
              <a:t>كارتفاع الاسعار المفاجئ في عقود التوريد وارهاق المدين البائع بتسليمه للمبيع  رغم ارتفاع السعر فجأة بعدما كان  السعر سابقا مع بداية العقد وعند ابرامه  10 ريال للقطعة وباعها للمشتري ب 15 ، واصبح السعر عليه 20 ريال في اخر مراحل التسليم فيرهقه ان يبيعها بخسارة عليه 5 ريال على كل قطعة ، فيتضرر  من ارتفاع السعر.</a:t>
            </a:r>
          </a:p>
          <a:p>
            <a:pPr indent="0" algn="r" rtl="1">
              <a:buNone/>
            </a:pPr>
            <a:r>
              <a:rPr lang="ar-SA" sz="2000" b="1" u="sng" dirty="0" smtClean="0">
                <a:solidFill>
                  <a:srgbClr val="FF0000"/>
                </a:solidFill>
              </a:rPr>
              <a:t>4- التأخرر في التنفيذ : بشروط :</a:t>
            </a:r>
          </a:p>
          <a:p>
            <a:pPr indent="0" algn="r" rtl="1">
              <a:buNone/>
            </a:pPr>
            <a:r>
              <a:rPr lang="ar-SA" sz="2000" b="1" dirty="0" smtClean="0">
                <a:solidFill>
                  <a:srgbClr val="0070C0"/>
                </a:solidFill>
              </a:rPr>
              <a:t>-- ان يكون هناك ضرر ناجم عن التأخير .</a:t>
            </a:r>
          </a:p>
          <a:p>
            <a:pPr indent="0" algn="r" rtl="1">
              <a:buNone/>
            </a:pPr>
            <a:r>
              <a:rPr lang="ar-SA" sz="2000" b="1" dirty="0" smtClean="0">
                <a:solidFill>
                  <a:srgbClr val="0070C0"/>
                </a:solidFill>
              </a:rPr>
              <a:t>-- ان يكون التأخر جسيم غير معتاد وطويل ، </a:t>
            </a:r>
            <a:r>
              <a:rPr lang="ar-SA" sz="2000" b="1" dirty="0" smtClean="0">
                <a:solidFill>
                  <a:srgbClr val="C00000"/>
                </a:solidFill>
              </a:rPr>
              <a:t>كالتزام المقاول بتسليم المنزل للدائن ب 1430 ولكن سلمه ب 1434 ، فيتضرر الدائن وله فسخ العقد مع التعويض </a:t>
            </a:r>
            <a:r>
              <a:rPr lang="ar-SA" sz="2000" b="1" dirty="0" smtClean="0">
                <a:solidFill>
                  <a:srgbClr val="0070C0"/>
                </a:solidFill>
              </a:rPr>
              <a:t>، </a:t>
            </a:r>
            <a:r>
              <a:rPr lang="ar-SA" sz="2000" b="1" dirty="0" smtClean="0">
                <a:solidFill>
                  <a:srgbClr val="8000FF"/>
                </a:solidFill>
              </a:rPr>
              <a:t>او من باع </a:t>
            </a:r>
            <a:r>
              <a:rPr lang="ar-SA" sz="2000" b="1" dirty="0" err="1" smtClean="0">
                <a:solidFill>
                  <a:srgbClr val="8000FF"/>
                </a:solidFill>
              </a:rPr>
              <a:t>لاخر</a:t>
            </a:r>
            <a:r>
              <a:rPr lang="ar-SA" sz="2000" b="1" dirty="0" smtClean="0">
                <a:solidFill>
                  <a:srgbClr val="8000FF"/>
                </a:solidFill>
              </a:rPr>
              <a:t> العاب لموسم العيد </a:t>
            </a:r>
            <a:r>
              <a:rPr lang="ar-SA" sz="2000" b="1" dirty="0" err="1" smtClean="0">
                <a:solidFill>
                  <a:srgbClr val="8000FF"/>
                </a:solidFill>
              </a:rPr>
              <a:t>وتاخر</a:t>
            </a:r>
            <a:r>
              <a:rPr lang="ar-SA" sz="2000" b="1" dirty="0" smtClean="0">
                <a:solidFill>
                  <a:srgbClr val="8000FF"/>
                </a:solidFill>
              </a:rPr>
              <a:t> في تسليمها الى ان انتهى الموسم فيترتب عليه تعويض بسبب </a:t>
            </a:r>
            <a:r>
              <a:rPr lang="ar-SA" sz="2000" b="1" dirty="0" err="1" smtClean="0">
                <a:solidFill>
                  <a:srgbClr val="8000FF"/>
                </a:solidFill>
              </a:rPr>
              <a:t>التاخير</a:t>
            </a:r>
            <a:r>
              <a:rPr lang="ar-SA" sz="2000" b="1" dirty="0" smtClean="0">
                <a:solidFill>
                  <a:srgbClr val="8000FF"/>
                </a:solidFill>
              </a:rPr>
              <a:t>.  </a:t>
            </a:r>
            <a:endParaRPr lang="ar-SA" sz="2000" b="1" dirty="0">
              <a:solidFill>
                <a:srgbClr val="8000F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37786" y="839244"/>
            <a:ext cx="8843375" cy="6186309"/>
          </a:xfrm>
          <a:prstGeom prst="rect">
            <a:avLst/>
          </a:prstGeom>
          <a:noFill/>
        </p:spPr>
        <p:txBody>
          <a:bodyPr wrap="square" rtlCol="1">
            <a:spAutoFit/>
          </a:bodyPr>
          <a:lstStyle/>
          <a:p>
            <a:pPr marL="342900" indent="-342900" algn="r" rtl="1">
              <a:buFont typeface="Wingdings" panose="05000000000000000000" pitchFamily="2" charset="2"/>
              <a:buChar char="v"/>
            </a:pPr>
            <a:r>
              <a:rPr lang="ar-SA" sz="2000" b="1" u="sng" dirty="0" smtClean="0">
                <a:solidFill>
                  <a:srgbClr val="C00000"/>
                </a:solidFill>
              </a:rPr>
              <a:t>الصورة </a:t>
            </a:r>
            <a:r>
              <a:rPr lang="ar-SA" sz="2000" b="1" u="sng" dirty="0">
                <a:solidFill>
                  <a:srgbClr val="C00000"/>
                </a:solidFill>
              </a:rPr>
              <a:t>الأولى </a:t>
            </a:r>
            <a:r>
              <a:rPr lang="ar-SA" sz="2000" b="1" u="sng" dirty="0" smtClean="0">
                <a:solidFill>
                  <a:srgbClr val="C00000"/>
                </a:solidFill>
              </a:rPr>
              <a:t>:</a:t>
            </a:r>
            <a:endParaRPr lang="ar-SA" sz="2000" b="1" u="sng" dirty="0">
              <a:solidFill>
                <a:srgbClr val="C00000"/>
              </a:solidFill>
            </a:endParaRPr>
          </a:p>
          <a:p>
            <a:pPr algn="r" rtl="1"/>
            <a:r>
              <a:rPr lang="ar-SA" sz="2000" b="1" u="sng" dirty="0">
                <a:solidFill>
                  <a:srgbClr val="C00000"/>
                </a:solidFill>
              </a:rPr>
              <a:t>تعويض عن عدم التنفيذ إذا لم يفي المدين بتنفيذ التزامه يحق للدائن المطالبة بالتعويض عن عدم التنفيذ </a:t>
            </a:r>
            <a:r>
              <a:rPr lang="ar-SA" sz="2000" b="1" u="sng" dirty="0" smtClean="0">
                <a:solidFill>
                  <a:srgbClr val="C00000"/>
                </a:solidFill>
              </a:rPr>
              <a:t>، فيحل هذا محل التعويض العيني ، وهو التزام بمقابل .</a:t>
            </a:r>
            <a:endParaRPr lang="ar-SA" sz="2000" b="1" u="sng" dirty="0">
              <a:solidFill>
                <a:srgbClr val="C00000"/>
              </a:solidFill>
            </a:endParaRPr>
          </a:p>
          <a:p>
            <a:pPr algn="r" rtl="1"/>
            <a:endParaRPr lang="ar-SA" sz="2000" b="1" dirty="0">
              <a:solidFill>
                <a:srgbClr val="C00000"/>
              </a:solidFill>
            </a:endParaRPr>
          </a:p>
          <a:p>
            <a:pPr marL="285750" indent="-285750" algn="r" rtl="1">
              <a:buFont typeface="Wingdings" panose="05000000000000000000" pitchFamily="2" charset="2"/>
              <a:buChar char="v"/>
            </a:pPr>
            <a:r>
              <a:rPr lang="ar-SA" sz="2000" b="1" u="sng" dirty="0">
                <a:solidFill>
                  <a:srgbClr val="002060"/>
                </a:solidFill>
              </a:rPr>
              <a:t>الصورة الثانية:</a:t>
            </a:r>
          </a:p>
          <a:p>
            <a:pPr algn="r" rtl="1"/>
            <a:r>
              <a:rPr lang="ar-SA" sz="2000" b="1" u="sng" dirty="0">
                <a:solidFill>
                  <a:srgbClr val="002060"/>
                </a:solidFill>
              </a:rPr>
              <a:t>التعويض عن التأخر في التنفيذ </a:t>
            </a:r>
            <a:r>
              <a:rPr lang="ar-SA" sz="2000" b="1" u="sng" dirty="0" smtClean="0">
                <a:solidFill>
                  <a:srgbClr val="C00000"/>
                </a:solidFill>
              </a:rPr>
              <a:t>.</a:t>
            </a:r>
            <a:r>
              <a:rPr lang="ar-SA" sz="2000" b="1" u="sng" dirty="0" smtClean="0">
                <a:solidFill>
                  <a:srgbClr val="002060"/>
                </a:solidFill>
              </a:rPr>
              <a:t>أي </a:t>
            </a:r>
            <a:r>
              <a:rPr lang="ar-SA" sz="2000" b="1" u="sng" dirty="0">
                <a:solidFill>
                  <a:srgbClr val="002060"/>
                </a:solidFill>
              </a:rPr>
              <a:t>أن المدين نفذ التزامه كلياً أو جزئياً أو نفذه بصورة كاملة ولكن معيباً أو نفذه كاملاً دون عيب ولكن بعد الموعد المحدد </a:t>
            </a:r>
            <a:r>
              <a:rPr lang="ar-SA" sz="2000" b="1" u="sng" dirty="0">
                <a:solidFill>
                  <a:srgbClr val="C00000"/>
                </a:solidFill>
              </a:rPr>
              <a:t>.</a:t>
            </a:r>
          </a:p>
          <a:p>
            <a:pPr lvl="0" algn="ctr" defTabSz="914400" rtl="1">
              <a:lnSpc>
                <a:spcPct val="150000"/>
              </a:lnSpc>
              <a:spcBef>
                <a:spcPct val="20000"/>
              </a:spcBef>
            </a:pPr>
            <a:endParaRPr lang="ar-SA" sz="2000" b="1" u="sng" dirty="0" smtClean="0">
              <a:solidFill>
                <a:srgbClr val="8000FF"/>
              </a:solidFill>
            </a:endParaRPr>
          </a:p>
          <a:p>
            <a:pPr lvl="0" algn="ctr" defTabSz="914400" rtl="1">
              <a:lnSpc>
                <a:spcPct val="150000"/>
              </a:lnSpc>
              <a:spcBef>
                <a:spcPct val="20000"/>
              </a:spcBef>
            </a:pPr>
            <a:r>
              <a:rPr lang="ar-SA" sz="2000" b="1" dirty="0" smtClean="0">
                <a:solidFill>
                  <a:srgbClr val="8000FF"/>
                </a:solidFill>
              </a:rPr>
              <a:t>الفارق </a:t>
            </a:r>
            <a:r>
              <a:rPr lang="ar-SA" sz="2000" b="1" dirty="0">
                <a:solidFill>
                  <a:srgbClr val="8000FF"/>
                </a:solidFill>
              </a:rPr>
              <a:t>بين الصورتين</a:t>
            </a:r>
          </a:p>
          <a:p>
            <a:pPr lvl="0" algn="r" defTabSz="914400" rtl="1">
              <a:lnSpc>
                <a:spcPct val="150000"/>
              </a:lnSpc>
              <a:spcBef>
                <a:spcPct val="20000"/>
              </a:spcBef>
            </a:pPr>
            <a:r>
              <a:rPr lang="ar-SA" sz="2000" b="1" dirty="0" smtClean="0">
                <a:solidFill>
                  <a:srgbClr val="C00000"/>
                </a:solidFill>
              </a:rPr>
              <a:t>-- في </a:t>
            </a:r>
            <a:r>
              <a:rPr lang="ar-SA" sz="2000" b="1" dirty="0">
                <a:solidFill>
                  <a:srgbClr val="C00000"/>
                </a:solidFill>
              </a:rPr>
              <a:t>الصورة الأولى لم يقم المدين بتنفيذ الالتزام كاملًا على خلاف الصورة الثانية حيث قام المدين بتنفيذ الالتزام متأخرًا</a:t>
            </a:r>
            <a:r>
              <a:rPr lang="ar-SA" sz="2000" b="1" dirty="0" smtClean="0">
                <a:solidFill>
                  <a:srgbClr val="C00000"/>
                </a:solidFill>
              </a:rPr>
              <a:t>.</a:t>
            </a:r>
          </a:p>
          <a:p>
            <a:pPr lvl="0" algn="r" defTabSz="914400" rtl="1">
              <a:lnSpc>
                <a:spcPct val="150000"/>
              </a:lnSpc>
              <a:spcBef>
                <a:spcPct val="20000"/>
              </a:spcBef>
            </a:pPr>
            <a:r>
              <a:rPr lang="ar-SA" sz="2000" b="1" dirty="0" smtClean="0">
                <a:solidFill>
                  <a:srgbClr val="C00000"/>
                </a:solidFill>
              </a:rPr>
              <a:t>-- التعويض عن عدم التنفيذ يكون بديلا عن التنفيذ العيني فلا يمكن الجمع بينهما ، اما الثاني بين التعويض عن التاخير بالتنفيذ والتنفذي العيني . </a:t>
            </a:r>
            <a:endParaRPr lang="ar-SA" sz="2000" b="1" dirty="0">
              <a:solidFill>
                <a:srgbClr val="C00000"/>
              </a:solidFill>
            </a:endParaRPr>
          </a:p>
          <a:p>
            <a:pPr algn="r" rtl="1"/>
            <a:endParaRPr lang="ar-SA" sz="2000" b="1" dirty="0">
              <a:solidFill>
                <a:srgbClr val="C00000"/>
              </a:solidFill>
            </a:endParaRPr>
          </a:p>
          <a:p>
            <a:pPr algn="ctr"/>
            <a:endParaRPr lang="ar-SA" sz="2000" b="1" dirty="0">
              <a:solidFill>
                <a:srgbClr val="C00000"/>
              </a:solidFill>
            </a:endParaRPr>
          </a:p>
          <a:p>
            <a:endParaRPr lang="ar-SA" sz="2000" b="1" dirty="0">
              <a:solidFill>
                <a:srgbClr val="C00000"/>
              </a:solidFill>
            </a:endParaRPr>
          </a:p>
        </p:txBody>
      </p:sp>
      <p:sp>
        <p:nvSpPr>
          <p:cNvPr id="6" name="مربع نص 5"/>
          <p:cNvSpPr txBox="1"/>
          <p:nvPr/>
        </p:nvSpPr>
        <p:spPr>
          <a:xfrm>
            <a:off x="1565753" y="187890"/>
            <a:ext cx="5373665" cy="1261884"/>
          </a:xfrm>
          <a:prstGeom prst="rect">
            <a:avLst/>
          </a:prstGeom>
          <a:noFill/>
        </p:spPr>
        <p:txBody>
          <a:bodyPr wrap="square" rtlCol="1">
            <a:spAutoFit/>
          </a:bodyPr>
          <a:lstStyle/>
          <a:p>
            <a:pPr algn="ctr"/>
            <a:r>
              <a:rPr lang="ar-SA" sz="4000" b="1" dirty="0">
                <a:solidFill>
                  <a:srgbClr val="C00000"/>
                </a:solidFill>
              </a:rPr>
              <a:t>صور</a:t>
            </a:r>
            <a:r>
              <a:rPr lang="ar-SA" sz="4000" b="1" dirty="0"/>
              <a:t> </a:t>
            </a:r>
            <a:r>
              <a:rPr lang="ar-SA" sz="3600" b="1" dirty="0">
                <a:solidFill>
                  <a:srgbClr val="C00000"/>
                </a:solidFill>
              </a:rPr>
              <a:t>التعويض</a:t>
            </a:r>
            <a:endParaRPr lang="ar-SA" sz="2400" b="1" dirty="0">
              <a:solidFill>
                <a:srgbClr val="C00000"/>
              </a:solidFill>
            </a:endParaRPr>
          </a:p>
          <a:p>
            <a:pPr algn="ctr"/>
            <a:endParaRPr lang="ar-SA" sz="36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98285" y="2438400"/>
            <a:ext cx="7474857" cy="3352800"/>
          </a:xfrm>
        </p:spPr>
        <p:txBody>
          <a:bodyPr>
            <a:normAutofit fontScale="40000" lnSpcReduction="20000"/>
          </a:bodyPr>
          <a:lstStyle/>
          <a:p>
            <a:pPr indent="0" algn="r" rtl="1">
              <a:buNone/>
            </a:pPr>
            <a:r>
              <a:rPr lang="ar-SA" sz="4300" b="1" dirty="0" smtClean="0"/>
              <a:t>١/ </a:t>
            </a:r>
            <a:r>
              <a:rPr lang="ar-SA" sz="4300" b="1" dirty="0" smtClean="0">
                <a:solidFill>
                  <a:srgbClr val="C00000"/>
                </a:solidFill>
              </a:rPr>
              <a:t>الشروط</a:t>
            </a:r>
            <a:r>
              <a:rPr lang="ar-SA" sz="4300" b="1" dirty="0" smtClean="0"/>
              <a:t> </a:t>
            </a:r>
            <a:r>
              <a:rPr lang="ar-SA" sz="4300" b="1" dirty="0" smtClean="0">
                <a:solidFill>
                  <a:srgbClr val="C00000"/>
                </a:solidFill>
              </a:rPr>
              <a:t>الموضوعية</a:t>
            </a:r>
            <a:r>
              <a:rPr lang="ar-SA" sz="4300" b="1" dirty="0" smtClean="0"/>
              <a:t> : </a:t>
            </a:r>
          </a:p>
          <a:p>
            <a:pPr indent="0" algn="r" rtl="1">
              <a:buNone/>
            </a:pPr>
            <a:r>
              <a:rPr lang="ar-SA" sz="4300" b="1" dirty="0" smtClean="0"/>
              <a:t>-- وهي </a:t>
            </a:r>
            <a:r>
              <a:rPr lang="ar-SA" sz="4300" b="1" dirty="0" smtClean="0">
                <a:solidFill>
                  <a:srgbClr val="002060"/>
                </a:solidFill>
              </a:rPr>
              <a:t>عدم قيام المدين بالتنفيذ العيني</a:t>
            </a:r>
            <a:r>
              <a:rPr lang="ar-SA" sz="4300" b="1" dirty="0" smtClean="0"/>
              <a:t>، </a:t>
            </a:r>
          </a:p>
          <a:p>
            <a:pPr indent="0" algn="r" rtl="1">
              <a:buNone/>
            </a:pPr>
            <a:r>
              <a:rPr lang="ar-SA" sz="4300" b="1" dirty="0" smtClean="0">
                <a:solidFill>
                  <a:srgbClr val="002060"/>
                </a:solidFill>
              </a:rPr>
              <a:t>-- وتضرر الدائن من ذلك.</a:t>
            </a:r>
          </a:p>
          <a:p>
            <a:pPr indent="0" algn="r" rtl="1">
              <a:buNone/>
            </a:pPr>
            <a:r>
              <a:rPr lang="ar-SA" sz="4300" b="1" dirty="0" smtClean="0">
                <a:solidFill>
                  <a:srgbClr val="002060"/>
                </a:solidFill>
              </a:rPr>
              <a:t> </a:t>
            </a:r>
            <a:r>
              <a:rPr lang="ar-SA" sz="4300" b="1" dirty="0" smtClean="0"/>
              <a:t>وهي في الحقيقة تمثّل شروط المسؤولية المدنية ( الخطأ والضرر ، وعلاقة السببية بين الخطأ والضرر ).</a:t>
            </a:r>
          </a:p>
          <a:p>
            <a:pPr indent="0" algn="r" rtl="1">
              <a:buNone/>
            </a:pPr>
            <a:r>
              <a:rPr lang="ar-SA" sz="4300" b="1" dirty="0" smtClean="0"/>
              <a:t>٢/ </a:t>
            </a:r>
            <a:r>
              <a:rPr lang="ar-SA" sz="4300" b="1" dirty="0" smtClean="0">
                <a:solidFill>
                  <a:srgbClr val="C00000"/>
                </a:solidFill>
              </a:rPr>
              <a:t>الشروط</a:t>
            </a:r>
            <a:r>
              <a:rPr lang="ar-SA" sz="4300" b="1" dirty="0" smtClean="0"/>
              <a:t> </a:t>
            </a:r>
            <a:r>
              <a:rPr lang="ar-SA" sz="4300" b="1" dirty="0" smtClean="0">
                <a:solidFill>
                  <a:srgbClr val="C00000"/>
                </a:solidFill>
              </a:rPr>
              <a:t>الشكلية</a:t>
            </a:r>
            <a:r>
              <a:rPr lang="ar-SA" sz="4300" b="1" dirty="0" smtClean="0"/>
              <a:t> : وهي في الحقيقة شرط واحد وهو قيام الدائن بإعذار المدين.</a:t>
            </a:r>
          </a:p>
          <a:p>
            <a:pPr indent="0" algn="r" rtl="1">
              <a:buNone/>
            </a:pPr>
            <a:r>
              <a:rPr lang="ar-SA" sz="4300" b="1" dirty="0" smtClean="0"/>
              <a:t>- </a:t>
            </a:r>
            <a:r>
              <a:rPr lang="ar-SA" sz="4300" b="1" dirty="0" smtClean="0">
                <a:solidFill>
                  <a:srgbClr val="C00000"/>
                </a:solidFill>
              </a:rPr>
              <a:t>الاعذار والغرض منه</a:t>
            </a:r>
          </a:p>
          <a:p>
            <a:pPr algn="r" rtl="1"/>
            <a:r>
              <a:rPr lang="ar-SA" sz="4300" b="1" dirty="0" smtClean="0">
                <a:solidFill>
                  <a:srgbClr val="0070C0"/>
                </a:solidFill>
              </a:rPr>
              <a:t>الاعذار: هو إجراء شكلي استلزمه القانون من شأنه أن يجعل المدين في حالة تأخر عن تنفيذ التزامه حيث الغرض الأساسي منه.</a:t>
            </a:r>
          </a:p>
          <a:p>
            <a:pPr algn="r" rtl="1"/>
            <a:r>
              <a:rPr lang="ar-SA" sz="4300" b="1" dirty="0" smtClean="0">
                <a:solidFill>
                  <a:srgbClr val="00B050"/>
                </a:solidFill>
              </a:rPr>
              <a:t>القاعدة العامة ( أن الاعذار شرط لاستحقاق التعويض</a:t>
            </a:r>
            <a:r>
              <a:rPr lang="ar-SA" sz="4300" b="1" dirty="0" smtClean="0"/>
              <a:t>)</a:t>
            </a:r>
          </a:p>
          <a:p>
            <a:pPr algn="r" rtl="1"/>
            <a:r>
              <a:rPr lang="ar-SA" sz="4300" b="1" dirty="0" smtClean="0">
                <a:solidFill>
                  <a:srgbClr val="8000FF"/>
                </a:solidFill>
              </a:rPr>
              <a:t>ولا تعويض عن الفترة التي لا اعذار عنها ، مثل التزام مقاول بتسليم العقار للدائن بتاريخ 1/3 ولم يسلمه وانتظر الدائن الى 1/6 ووجه الاعذار ، فلا تعويض عن ال3 اشهر قبل الاعذار ، </a:t>
            </a:r>
          </a:p>
          <a:p>
            <a:pPr algn="r" rtl="1"/>
            <a:endParaRPr lang="ar-SA" b="1" dirty="0"/>
          </a:p>
        </p:txBody>
      </p:sp>
      <p:sp>
        <p:nvSpPr>
          <p:cNvPr id="2" name="مربع نص 1"/>
          <p:cNvSpPr txBox="1"/>
          <p:nvPr/>
        </p:nvSpPr>
        <p:spPr>
          <a:xfrm>
            <a:off x="2906038" y="1218239"/>
            <a:ext cx="3657600" cy="707886"/>
          </a:xfrm>
          <a:prstGeom prst="rect">
            <a:avLst/>
          </a:prstGeom>
          <a:noFill/>
        </p:spPr>
        <p:txBody>
          <a:bodyPr wrap="square" rtlCol="1">
            <a:spAutoFit/>
          </a:bodyPr>
          <a:lstStyle/>
          <a:p>
            <a:pPr indent="0" algn="ctr" rtl="1">
              <a:buNone/>
            </a:pPr>
            <a:r>
              <a:rPr lang="ar-SA" sz="4000" dirty="0">
                <a:solidFill>
                  <a:srgbClr val="C00000"/>
                </a:solidFill>
              </a:rPr>
              <a:t>شروط </a:t>
            </a:r>
            <a:r>
              <a:rPr lang="ar-SA" sz="4000" dirty="0" smtClean="0">
                <a:solidFill>
                  <a:srgbClr val="C00000"/>
                </a:solidFill>
              </a:rPr>
              <a:t>التعويض</a:t>
            </a:r>
            <a:endParaRPr lang="ar-SA" sz="4000" dirty="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8762" y="279053"/>
            <a:ext cx="6739466" cy="787400"/>
          </a:xfrm>
        </p:spPr>
        <p:txBody>
          <a:bodyPr/>
          <a:lstStyle/>
          <a:p>
            <a:r>
              <a:rPr lang="ar-SA" dirty="0">
                <a:solidFill>
                  <a:srgbClr val="C00000"/>
                </a:solidFill>
              </a:rPr>
              <a:t>شكل الأعذار</a:t>
            </a:r>
            <a:endParaRPr lang="en-US" dirty="0">
              <a:solidFill>
                <a:srgbClr val="C00000"/>
              </a:solidFill>
            </a:endParaRPr>
          </a:p>
        </p:txBody>
      </p:sp>
      <p:sp>
        <p:nvSpPr>
          <p:cNvPr id="3" name="Content Placeholder 2"/>
          <p:cNvSpPr>
            <a:spLocks noGrp="1"/>
          </p:cNvSpPr>
          <p:nvPr>
            <p:ph idx="1"/>
          </p:nvPr>
        </p:nvSpPr>
        <p:spPr>
          <a:xfrm>
            <a:off x="313151" y="1066453"/>
            <a:ext cx="8630433" cy="5447082"/>
          </a:xfrm>
        </p:spPr>
        <p:txBody>
          <a:bodyPr>
            <a:noAutofit/>
          </a:bodyPr>
          <a:lstStyle/>
          <a:p>
            <a:pPr indent="0" algn="r" rtl="1">
              <a:buNone/>
            </a:pPr>
            <a:r>
              <a:rPr lang="ar-SA" sz="2400" b="1" dirty="0"/>
              <a:t>ليس لها شكل </a:t>
            </a:r>
            <a:r>
              <a:rPr lang="ar-SA" sz="2400" b="1" dirty="0" smtClean="0"/>
              <a:t>معين فقد تكون: </a:t>
            </a:r>
            <a:r>
              <a:rPr lang="ar-SA" sz="2400" b="1" dirty="0" smtClean="0">
                <a:solidFill>
                  <a:srgbClr val="00B0F0"/>
                </a:solidFill>
              </a:rPr>
              <a:t>بإنذار </a:t>
            </a:r>
            <a:r>
              <a:rPr lang="ar-SA" sz="2400" b="1" dirty="0">
                <a:solidFill>
                  <a:srgbClr val="00B0F0"/>
                </a:solidFill>
              </a:rPr>
              <a:t>او بورقة رسمية تقوم مقام </a:t>
            </a:r>
            <a:r>
              <a:rPr lang="ar-SA" sz="2400" b="1" dirty="0" smtClean="0">
                <a:solidFill>
                  <a:srgbClr val="00B0F0"/>
                </a:solidFill>
              </a:rPr>
              <a:t>الانذار , كما </a:t>
            </a:r>
            <a:r>
              <a:rPr lang="ar-SA" sz="2400" b="1" dirty="0">
                <a:solidFill>
                  <a:srgbClr val="00B0F0"/>
                </a:solidFill>
              </a:rPr>
              <a:t>يجوز ان يكون بأي وسيلة يتم الاتفاق </a:t>
            </a:r>
            <a:r>
              <a:rPr lang="ar-SA" sz="2400" b="1" dirty="0" smtClean="0">
                <a:solidFill>
                  <a:srgbClr val="00B0F0"/>
                </a:solidFill>
              </a:rPr>
              <a:t>عليها.</a:t>
            </a:r>
          </a:p>
          <a:p>
            <a:pPr indent="0" algn="r" rtl="1">
              <a:buNone/>
            </a:pPr>
            <a:endParaRPr lang="ar-SA" sz="2400" b="1" dirty="0">
              <a:solidFill>
                <a:srgbClr val="00B0F0"/>
              </a:solidFill>
            </a:endParaRPr>
          </a:p>
          <a:p>
            <a:pPr indent="0" algn="r" rtl="1">
              <a:buNone/>
            </a:pPr>
            <a:r>
              <a:rPr lang="ar-SA" sz="2400" b="1" dirty="0" smtClean="0">
                <a:solidFill>
                  <a:srgbClr val="002060"/>
                </a:solidFill>
              </a:rPr>
              <a:t>والانذار ورقة رسمية توجه من الدائن للمدين عن طريق محضر يطلب الدائن منه تنفيذ التزامه </a:t>
            </a:r>
            <a:endParaRPr lang="ar-SA" sz="2400" b="1" dirty="0">
              <a:solidFill>
                <a:srgbClr val="002060"/>
              </a:solidFill>
            </a:endParaRPr>
          </a:p>
          <a:p>
            <a:pPr indent="0" algn="r" rtl="1">
              <a:buNone/>
            </a:pPr>
            <a:endParaRPr lang="ar-SA" sz="2400" b="1" dirty="0" smtClean="0">
              <a:solidFill>
                <a:srgbClr val="953735"/>
              </a:solidFill>
            </a:endParaRPr>
          </a:p>
          <a:p>
            <a:pPr indent="0" algn="r" rtl="1">
              <a:buNone/>
            </a:pPr>
            <a:r>
              <a:rPr lang="ar-SA" sz="2400" b="1" dirty="0" smtClean="0">
                <a:solidFill>
                  <a:srgbClr val="953735"/>
                </a:solidFill>
              </a:rPr>
              <a:t>*</a:t>
            </a:r>
            <a:r>
              <a:rPr lang="ar-SA" sz="3200" b="1" dirty="0" smtClean="0">
                <a:solidFill>
                  <a:srgbClr val="C00000"/>
                </a:solidFill>
              </a:rPr>
              <a:t>فهنا</a:t>
            </a:r>
            <a:r>
              <a:rPr lang="ar-SA" sz="3200" b="1" dirty="0" smtClean="0">
                <a:solidFill>
                  <a:srgbClr val="953735"/>
                </a:solidFill>
              </a:rPr>
              <a:t> </a:t>
            </a:r>
            <a:r>
              <a:rPr lang="ar-SA" sz="3200" b="1" dirty="0" smtClean="0">
                <a:solidFill>
                  <a:srgbClr val="C00000"/>
                </a:solidFill>
              </a:rPr>
              <a:t>القاعدة</a:t>
            </a:r>
            <a:r>
              <a:rPr lang="ar-SA" sz="3200" b="1" dirty="0" smtClean="0">
                <a:solidFill>
                  <a:srgbClr val="953735"/>
                </a:solidFill>
              </a:rPr>
              <a:t> </a:t>
            </a:r>
            <a:r>
              <a:rPr lang="ar-SA" sz="2400" b="1" dirty="0" smtClean="0"/>
              <a:t>: </a:t>
            </a:r>
            <a:r>
              <a:rPr lang="ar-SA" sz="2400" b="1" dirty="0"/>
              <a:t>وجوب أن يتخذ شكل الانذار او ورقة رسمية تقوم </a:t>
            </a:r>
            <a:r>
              <a:rPr lang="ar-SA" sz="2400" b="1" dirty="0" smtClean="0"/>
              <a:t>مقامه ،</a:t>
            </a:r>
          </a:p>
          <a:p>
            <a:pPr indent="0" algn="r" rtl="1">
              <a:buNone/>
            </a:pPr>
            <a:r>
              <a:rPr lang="ar-SA" sz="2400" b="1" dirty="0" smtClean="0">
                <a:solidFill>
                  <a:srgbClr val="FF0000"/>
                </a:solidFill>
              </a:rPr>
              <a:t>والورقة الرسمية التي تقوم مقام الاعذار : </a:t>
            </a:r>
          </a:p>
          <a:p>
            <a:pPr indent="0" algn="r" rtl="1">
              <a:buNone/>
            </a:pPr>
            <a:r>
              <a:rPr lang="ar-SA" sz="2400" b="1" dirty="0" smtClean="0">
                <a:solidFill>
                  <a:srgbClr val="FF0000"/>
                </a:solidFill>
              </a:rPr>
              <a:t>-- صحيفة الدعوى </a:t>
            </a:r>
          </a:p>
          <a:p>
            <a:pPr indent="0" algn="r" rtl="1">
              <a:buNone/>
            </a:pPr>
            <a:r>
              <a:rPr lang="ar-SA" sz="2400" b="1" dirty="0" smtClean="0">
                <a:solidFill>
                  <a:srgbClr val="FF0000"/>
                </a:solidFill>
              </a:rPr>
              <a:t>-- واعلان السند التنفيذي .</a:t>
            </a:r>
            <a:endParaRPr lang="ar-SA" sz="2400" b="1" dirty="0">
              <a:solidFill>
                <a:srgbClr val="FF0000"/>
              </a:solidFill>
            </a:endParaRPr>
          </a:p>
          <a:p>
            <a:pPr indent="0" algn="r" rtl="1">
              <a:buNone/>
            </a:pPr>
            <a:r>
              <a:rPr lang="ar-SA" sz="2400" b="1" dirty="0" smtClean="0">
                <a:solidFill>
                  <a:srgbClr val="8000FF"/>
                </a:solidFill>
              </a:rPr>
              <a:t>وهذا الشكل لايس من النظام العام فيجوز ان يتم بالاتفاق عليه باي وسيلة اخرى :</a:t>
            </a:r>
          </a:p>
          <a:p>
            <a:pPr indent="0" algn="r" rtl="1">
              <a:buNone/>
            </a:pPr>
            <a:r>
              <a:rPr lang="ar-SA" sz="2400" b="1" dirty="0" smtClean="0">
                <a:solidFill>
                  <a:srgbClr val="8000FF"/>
                </a:solidFill>
              </a:rPr>
              <a:t>كخطاب موصى عليه او خطاب عادي .</a:t>
            </a:r>
            <a:endParaRPr lang="ar-SA" sz="2400" b="1" dirty="0">
              <a:solidFill>
                <a:srgbClr val="8000FF"/>
              </a:solidFill>
            </a:endParaRPr>
          </a:p>
        </p:txBody>
      </p:sp>
    </p:spTree>
    <p:extLst>
      <p:ext uri="{BB962C8B-B14F-4D97-AF65-F5344CB8AC3E}">
        <p14:creationId xmlns:p14="http://schemas.microsoft.com/office/powerpoint/2010/main" xmlns="" val="2565718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391" y="1066453"/>
            <a:ext cx="6739466" cy="787400"/>
          </a:xfrm>
        </p:spPr>
        <p:txBody>
          <a:bodyPr/>
          <a:lstStyle/>
          <a:p>
            <a:r>
              <a:rPr lang="ar-SA" dirty="0">
                <a:solidFill>
                  <a:srgbClr val="C00000"/>
                </a:solidFill>
              </a:rPr>
              <a:t>شكل الأعذار</a:t>
            </a:r>
            <a:endParaRPr lang="en-US" dirty="0">
              <a:solidFill>
                <a:srgbClr val="C00000"/>
              </a:solidFill>
            </a:endParaRPr>
          </a:p>
        </p:txBody>
      </p:sp>
      <p:sp>
        <p:nvSpPr>
          <p:cNvPr id="3" name="Content Placeholder 2"/>
          <p:cNvSpPr>
            <a:spLocks noGrp="1"/>
          </p:cNvSpPr>
          <p:nvPr>
            <p:ph idx="1"/>
          </p:nvPr>
        </p:nvSpPr>
        <p:spPr>
          <a:xfrm>
            <a:off x="1271390" y="2292612"/>
            <a:ext cx="6739467" cy="3281470"/>
          </a:xfrm>
        </p:spPr>
        <p:txBody>
          <a:bodyPr>
            <a:normAutofit/>
          </a:bodyPr>
          <a:lstStyle/>
          <a:p>
            <a:pPr indent="0" algn="r" rtl="1">
              <a:buNone/>
            </a:pPr>
            <a:r>
              <a:rPr lang="ar-SA" sz="3200" dirty="0" smtClean="0">
                <a:solidFill>
                  <a:srgbClr val="C00000"/>
                </a:solidFill>
              </a:rPr>
              <a:t>الانذار</a:t>
            </a:r>
            <a:r>
              <a:rPr lang="ar-SA" sz="2000" dirty="0" smtClean="0"/>
              <a:t>: </a:t>
            </a:r>
            <a:r>
              <a:rPr lang="ar-SA" sz="2000" dirty="0"/>
              <a:t>ورقة رسمية توجه من الدائن الى </a:t>
            </a:r>
            <a:r>
              <a:rPr lang="ar-SA" sz="2000" dirty="0" smtClean="0"/>
              <a:t>المدين عن </a:t>
            </a:r>
            <a:r>
              <a:rPr lang="ar-SA" sz="2000" dirty="0"/>
              <a:t>طريق مندوب الاعلان (المحضر) يطلب فيها الدائن من المدين تنفيذ الالتزامه. أما بشخصه او في موطنه يمكن ان يتم الاعذار بأي ورقة رسمية </a:t>
            </a:r>
            <a:r>
              <a:rPr lang="ar-SA" sz="2000" dirty="0" smtClean="0"/>
              <a:t>اخرى تقوم </a:t>
            </a:r>
            <a:r>
              <a:rPr lang="ar-SA" sz="2000" dirty="0"/>
              <a:t>مقام الانذار، و الورقة الرسمية التي تقوم مقام الانذارهي كل ورقة من هذا النوع تعلن الى المدين و تتضمن مطالبته بالوفاء.</a:t>
            </a:r>
          </a:p>
          <a:p>
            <a:pPr indent="0" algn="r" rtl="1">
              <a:buNone/>
            </a:pPr>
            <a:r>
              <a:rPr lang="ar-SA" sz="2000" dirty="0"/>
              <a:t>مثال: اعلان السند التنفيذي الذي يسبق التنفيذ</a:t>
            </a:r>
          </a:p>
          <a:p>
            <a:pPr indent="0" algn="r" rtl="1">
              <a:buNone/>
            </a:pPr>
            <a:endParaRPr lang="ar-SA" sz="1050" dirty="0"/>
          </a:p>
          <a:p>
            <a:pPr indent="0" algn="r" rtl="1">
              <a:buNone/>
            </a:pPr>
            <a:endParaRPr lang="en-US" sz="1050" dirty="0"/>
          </a:p>
        </p:txBody>
      </p:sp>
    </p:spTree>
    <p:extLst>
      <p:ext uri="{BB962C8B-B14F-4D97-AF65-F5344CB8AC3E}">
        <p14:creationId xmlns:p14="http://schemas.microsoft.com/office/powerpoint/2010/main" xmlns="" val="2565718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1925</TotalTime>
  <Words>4022</Words>
  <Application>Microsoft Office PowerPoint</Application>
  <PresentationFormat>On-screen Show (4:3)</PresentationFormat>
  <Paragraphs>312</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الفصل الثاني التنفيذ بمقابل أو عن طريق التعويض</vt:lpstr>
      <vt:lpstr>Slide 2</vt:lpstr>
      <vt:lpstr>Slide 3</vt:lpstr>
      <vt:lpstr>Slide 4</vt:lpstr>
      <vt:lpstr>حالات التنفيذ بمقابل أو عن طريق التعويض:</vt:lpstr>
      <vt:lpstr>Slide 6</vt:lpstr>
      <vt:lpstr>Slide 7</vt:lpstr>
      <vt:lpstr>شكل الأعذار</vt:lpstr>
      <vt:lpstr>شكل الأعذار</vt:lpstr>
      <vt:lpstr>مدى ضرورة الاعذار</vt:lpstr>
      <vt:lpstr>مدى ضرورة الاعذار</vt:lpstr>
      <vt:lpstr>الاعفاء الاتفاقي من الاعذار</vt:lpstr>
      <vt:lpstr>الاعفاء الاتفاقي من الاعذار</vt:lpstr>
      <vt:lpstr>الاعفاء القانوني من الاعذار</vt:lpstr>
      <vt:lpstr>تابع للحالات:</vt:lpstr>
      <vt:lpstr>تابع للحالات: </vt:lpstr>
      <vt:lpstr>تابع للحالات: </vt:lpstr>
      <vt:lpstr>مشروع تقنين أحكام الشريعة الاسلامية في المعاملات المالية و التنفيذ بمقابل او بالتعويض</vt:lpstr>
      <vt:lpstr>مشروع تقنين أحكام الشريعة الاسلامية في المعاملات المالية و التنفيذ بمقابل او بالتعويض</vt:lpstr>
      <vt:lpstr>تابع مشروع تقنين احكام الشريعة الاسلامية:</vt:lpstr>
      <vt:lpstr>Slide 21</vt:lpstr>
      <vt:lpstr>Slide 22</vt:lpstr>
      <vt:lpstr> </vt:lpstr>
      <vt:lpstr>Slide 24</vt:lpstr>
      <vt:lpstr>Slide 25</vt:lpstr>
      <vt:lpstr>Slide 26</vt:lpstr>
      <vt:lpstr>Slide 27</vt:lpstr>
      <vt:lpstr>Slide 28</vt:lpstr>
      <vt:lpstr>Slide 29</vt:lpstr>
      <vt:lpstr>Slide 30</vt:lpstr>
      <vt:lpstr>Slide 31</vt:lpstr>
      <vt:lpstr>Slide 32</vt:lpstr>
      <vt:lpstr>Slide 33</vt:lpstr>
      <vt:lpstr>التعويض العيني والنقدي</vt:lpstr>
      <vt:lpstr>احكام التعويض القضائي في المعاملات المالية في مصر/</vt:lpstr>
      <vt:lpstr>التعويض الاتفاقي : الشرط الجزائي</vt:lpstr>
      <vt:lpstr>Slide 37</vt:lpstr>
      <vt:lpstr>سلطة القاضي إزاء الشرط الجزائي</vt:lpstr>
      <vt:lpstr>سلطة القاضي ازاء الشرط الجزائي/</vt:lpstr>
      <vt:lpstr>Slide 40</vt:lpstr>
      <vt:lpstr>Slide 41</vt:lpstr>
      <vt:lpstr>أحكام التعويض الاتفاقي أو الشرط الجزائي في المشروع المصري لتقنين أحكام الشريعة الإسلامية في المعاملات المالية:</vt:lpstr>
      <vt:lpstr>Slide 43</vt:lpstr>
      <vt:lpstr>نص المادة 234:</vt:lpstr>
      <vt:lpstr>Slide 45</vt:lpstr>
      <vt:lpstr>Slide 46</vt:lpstr>
      <vt:lpstr>Slide 47</vt:lpstr>
      <vt:lpstr>موقف الفقه الإسلامي من الشرط الجزائي:</vt:lpstr>
      <vt:lpstr>Slide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الالتزامات</dc:title>
  <dc:creator>TNE mac</dc:creator>
  <cp:lastModifiedBy>eman</cp:lastModifiedBy>
  <cp:revision>96</cp:revision>
  <dcterms:created xsi:type="dcterms:W3CDTF">2016-10-02T17:00:54Z</dcterms:created>
  <dcterms:modified xsi:type="dcterms:W3CDTF">2016-10-22T13:25:04Z</dcterms:modified>
</cp:coreProperties>
</file>