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480" y="24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65002C-7478-41DD-8A29-82CD68C8C34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3FC6C89A-A490-4F5E-91AB-22CE454E63DB}">
      <dgm:prSet phldrT="[نص]" custT="1"/>
      <dgm:spPr/>
      <dgm:t>
        <a:bodyPr/>
        <a:lstStyle/>
        <a:p>
          <a:pPr rtl="1"/>
          <a:r>
            <a:rPr lang="ar-SA" sz="3200" b="1" dirty="0" smtClean="0"/>
            <a:t>أثآر الدعوى الغير مباشرة :</a:t>
          </a:r>
          <a:endParaRPr lang="ar-SA" sz="3200" b="1" dirty="0"/>
        </a:p>
      </dgm:t>
    </dgm:pt>
    <dgm:pt modelId="{2836C08E-4711-4C3A-8EF1-6EDC2D218D07}" type="parTrans" cxnId="{88B7B994-E1C2-4A2A-A597-E411F2775D60}">
      <dgm:prSet/>
      <dgm:spPr/>
      <dgm:t>
        <a:bodyPr/>
        <a:lstStyle/>
        <a:p>
          <a:pPr rtl="1"/>
          <a:endParaRPr lang="ar-SA"/>
        </a:p>
      </dgm:t>
    </dgm:pt>
    <dgm:pt modelId="{5C6A1AAA-168B-4399-8DEF-5DE926E2A0D6}" type="sibTrans" cxnId="{88B7B994-E1C2-4A2A-A597-E411F2775D60}">
      <dgm:prSet/>
      <dgm:spPr/>
      <dgm:t>
        <a:bodyPr/>
        <a:lstStyle/>
        <a:p>
          <a:pPr rtl="1"/>
          <a:endParaRPr lang="ar-SA"/>
        </a:p>
      </dgm:t>
    </dgm:pt>
    <dgm:pt modelId="{BB0968EC-6B9C-448B-8001-B904C0F3FFB0}">
      <dgm:prSet phldrT="[نص]" custT="1"/>
      <dgm:spPr/>
      <dgm:t>
        <a:bodyPr/>
        <a:lstStyle/>
        <a:p>
          <a:pPr rtl="1"/>
          <a:r>
            <a:rPr lang="ar-SA" sz="1800" b="1" dirty="0" smtClean="0"/>
            <a:t>3/أن الفائدة الناتجة العن الدعوى ماثلة في تقوية الضمان العام ،</a:t>
          </a:r>
          <a:r>
            <a:rPr lang="ar-SA" sz="1800" b="1" dirty="0" err="1" smtClean="0"/>
            <a:t>لاينفرد</a:t>
          </a:r>
          <a:r>
            <a:rPr lang="ar-SA" sz="1800" b="1" dirty="0" smtClean="0"/>
            <a:t> بها الدائن رافع الدعوى وحده , بل يشترك معه فيها سائر الدائنين .</a:t>
          </a:r>
          <a:endParaRPr lang="ar-SA" sz="1800" b="1" dirty="0"/>
        </a:p>
      </dgm:t>
    </dgm:pt>
    <dgm:pt modelId="{44373B0F-A927-4F71-B8F3-7AAE85A25A1A}" type="parTrans" cxnId="{799C2E90-B475-4298-8CAC-8A3CC14C6687}">
      <dgm:prSet/>
      <dgm:spPr/>
      <dgm:t>
        <a:bodyPr/>
        <a:lstStyle/>
        <a:p>
          <a:pPr rtl="1"/>
          <a:endParaRPr lang="ar-SA"/>
        </a:p>
      </dgm:t>
    </dgm:pt>
    <dgm:pt modelId="{42F6E4F9-308B-48D6-94AE-C7C5BCB5BC6D}" type="sibTrans" cxnId="{799C2E90-B475-4298-8CAC-8A3CC14C6687}">
      <dgm:prSet/>
      <dgm:spPr/>
      <dgm:t>
        <a:bodyPr/>
        <a:lstStyle/>
        <a:p>
          <a:pPr rtl="1"/>
          <a:endParaRPr lang="ar-SA"/>
        </a:p>
      </dgm:t>
    </dgm:pt>
    <dgm:pt modelId="{24044020-D4FA-45D8-B0F2-49D60A4DE9B8}">
      <dgm:prSet phldrT="[نص]" custT="1"/>
      <dgm:spPr/>
      <dgm:t>
        <a:bodyPr/>
        <a:lstStyle/>
        <a:p>
          <a:pPr rtl="1"/>
          <a:r>
            <a:rPr lang="ar-SA" sz="1800" b="1" dirty="0" smtClean="0"/>
            <a:t>2/يجوز لمدين ال أن يتمسك في مواجهة الدائن </a:t>
          </a:r>
          <a:r>
            <a:rPr lang="ar-SA" sz="1800" b="1" dirty="0" err="1" smtClean="0"/>
            <a:t>بإعتباره</a:t>
          </a:r>
          <a:r>
            <a:rPr lang="ar-SA" sz="1800" b="1" dirty="0" smtClean="0"/>
            <a:t> نائبا بجميع الدفوع التي كان يستطيع التمسك بها في مواجهة المدين مثل الدفع بالبطلان .</a:t>
          </a:r>
        </a:p>
        <a:p>
          <a:pPr rtl="1"/>
          <a:r>
            <a:rPr lang="ar-SA" sz="1800" b="1" dirty="0" smtClean="0"/>
            <a:t>ولكن </a:t>
          </a:r>
          <a:r>
            <a:rPr lang="ar-SA" sz="1800" b="1" dirty="0" err="1" smtClean="0"/>
            <a:t>لايجوز</a:t>
          </a:r>
          <a:r>
            <a:rPr lang="ar-SA" sz="1800" b="1" dirty="0" smtClean="0"/>
            <a:t> له التمسك في مواجهة الدائن بالدفوع المستمدة من علاقته الشخصية به .</a:t>
          </a:r>
        </a:p>
        <a:p>
          <a:pPr rtl="1"/>
          <a:r>
            <a:rPr lang="ar-SA" sz="1800" b="1" dirty="0" smtClean="0"/>
            <a:t>لأن الدائن </a:t>
          </a:r>
          <a:r>
            <a:rPr lang="ar-SA" sz="1800" b="1" dirty="0" err="1" smtClean="0"/>
            <a:t>لايدعي</a:t>
          </a:r>
          <a:r>
            <a:rPr lang="ar-SA" sz="1800" b="1" dirty="0" smtClean="0"/>
            <a:t> </a:t>
          </a:r>
          <a:r>
            <a:rPr lang="ar-SA" sz="1800" b="1" dirty="0" err="1" smtClean="0"/>
            <a:t>باسمع</a:t>
          </a:r>
          <a:r>
            <a:rPr lang="ar-SA" sz="1800" b="1" dirty="0" smtClean="0"/>
            <a:t> الشخصي ولكن باعتباره نائبا .</a:t>
          </a:r>
          <a:endParaRPr lang="ar-SA" sz="1800" b="1" dirty="0"/>
        </a:p>
      </dgm:t>
    </dgm:pt>
    <dgm:pt modelId="{A3D28C6D-A5F2-4F82-A9DF-355E09AA64FB}" type="parTrans" cxnId="{EA13F87D-CCC2-4CA7-8DFF-6635CB4B6C02}">
      <dgm:prSet/>
      <dgm:spPr/>
      <dgm:t>
        <a:bodyPr/>
        <a:lstStyle/>
        <a:p>
          <a:pPr rtl="1"/>
          <a:endParaRPr lang="ar-SA"/>
        </a:p>
      </dgm:t>
    </dgm:pt>
    <dgm:pt modelId="{C82EB185-FB27-44DD-B8C6-181E0C902C19}" type="sibTrans" cxnId="{EA13F87D-CCC2-4CA7-8DFF-6635CB4B6C02}">
      <dgm:prSet/>
      <dgm:spPr/>
      <dgm:t>
        <a:bodyPr/>
        <a:lstStyle/>
        <a:p>
          <a:pPr rtl="1"/>
          <a:endParaRPr lang="ar-SA"/>
        </a:p>
      </dgm:t>
    </dgm:pt>
    <dgm:pt modelId="{2F51C289-C8C0-4571-8595-9D82A8C58B25}">
      <dgm:prSet/>
      <dgm:spPr/>
      <dgm:t>
        <a:bodyPr/>
        <a:lstStyle/>
        <a:p>
          <a:pPr rtl="1"/>
          <a:r>
            <a:rPr lang="ar-SA" b="1" dirty="0" smtClean="0"/>
            <a:t>1/يظل للمدين الحق في التصرف في حقوقه التي يستعملها الدائن نيابة عنه بالدعوى ولا يجوز للدائن أن يعترض على تصرفات المدين في حقوقه لدى الغير أيا كانت طبيعة هذه التصرفات .</a:t>
          </a:r>
        </a:p>
        <a:p>
          <a:pPr rtl="1"/>
          <a:r>
            <a:rPr lang="ar-SA" b="1" dirty="0" smtClean="0"/>
            <a:t>وإن أراد فيكون عن طريق الدعوى البولصية, كما سنرى فيما بعد..</a:t>
          </a:r>
        </a:p>
        <a:p>
          <a:pPr rtl="1"/>
          <a:r>
            <a:rPr lang="ar-SA" b="1" dirty="0" smtClean="0"/>
            <a:t>كما يكون للمدين أيضا أن يستوفي هذه الحقوق.</a:t>
          </a:r>
        </a:p>
        <a:p>
          <a:pPr rtl="1"/>
          <a:r>
            <a:rPr lang="ar-SA" b="1" dirty="0" smtClean="0"/>
            <a:t>وأساس ذلك كله انه ولإن كان الدائن يستعمل باسم المدين حقوقه تجاه الغير فإن ذلك باعتباره نائبا ويبقى المدين أصلا.  </a:t>
          </a:r>
          <a:endParaRPr lang="ar-SA" b="1" dirty="0"/>
        </a:p>
      </dgm:t>
    </dgm:pt>
    <dgm:pt modelId="{6D7AFD97-2C4C-42FD-BAE5-E6E165148076}" type="parTrans" cxnId="{9E68187C-C594-4E31-B3C8-1A49335AC89D}">
      <dgm:prSet/>
      <dgm:spPr/>
      <dgm:t>
        <a:bodyPr/>
        <a:lstStyle/>
        <a:p>
          <a:pPr rtl="1"/>
          <a:endParaRPr lang="ar-SA"/>
        </a:p>
      </dgm:t>
    </dgm:pt>
    <dgm:pt modelId="{45C975FA-148B-4A68-A28D-DBC0BBEEAFE3}" type="sibTrans" cxnId="{9E68187C-C594-4E31-B3C8-1A49335AC89D}">
      <dgm:prSet/>
      <dgm:spPr/>
      <dgm:t>
        <a:bodyPr/>
        <a:lstStyle/>
        <a:p>
          <a:pPr rtl="1"/>
          <a:endParaRPr lang="ar-SA"/>
        </a:p>
      </dgm:t>
    </dgm:pt>
    <dgm:pt modelId="{4A7AFE39-CDE1-43E7-B3D7-4D90532FCF1D}" type="pres">
      <dgm:prSet presAssocID="{1065002C-7478-41DD-8A29-82CD68C8C34D}" presName="hierChild1" presStyleCnt="0">
        <dgm:presLayoutVars>
          <dgm:chPref val="1"/>
          <dgm:dir/>
          <dgm:animOne val="branch"/>
          <dgm:animLvl val="lvl"/>
          <dgm:resizeHandles/>
        </dgm:presLayoutVars>
      </dgm:prSet>
      <dgm:spPr/>
      <dgm:t>
        <a:bodyPr/>
        <a:lstStyle/>
        <a:p>
          <a:pPr rtl="1"/>
          <a:endParaRPr lang="ar-SA"/>
        </a:p>
      </dgm:t>
    </dgm:pt>
    <dgm:pt modelId="{B2676C78-FE97-4933-B6A7-6192E439B8ED}" type="pres">
      <dgm:prSet presAssocID="{3FC6C89A-A490-4F5E-91AB-22CE454E63DB}" presName="hierRoot1" presStyleCnt="0"/>
      <dgm:spPr/>
    </dgm:pt>
    <dgm:pt modelId="{5BEAEE99-5566-42CD-BBB0-2946336C0F57}" type="pres">
      <dgm:prSet presAssocID="{3FC6C89A-A490-4F5E-91AB-22CE454E63DB}" presName="composite" presStyleCnt="0"/>
      <dgm:spPr/>
    </dgm:pt>
    <dgm:pt modelId="{DBF1BC57-A8D1-4024-9C3F-312AF6E5AB42}" type="pres">
      <dgm:prSet presAssocID="{3FC6C89A-A490-4F5E-91AB-22CE454E63DB}"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A04BB5C3-D0D0-4F29-83A5-77728C185E34}" type="pres">
      <dgm:prSet presAssocID="{3FC6C89A-A490-4F5E-91AB-22CE454E63DB}" presName="text" presStyleLbl="fgAcc0" presStyleIdx="0" presStyleCnt="1" custLinFactNeighborX="1523" custLinFactNeighborY="-11188">
        <dgm:presLayoutVars>
          <dgm:chPref val="3"/>
        </dgm:presLayoutVars>
      </dgm:prSet>
      <dgm:spPr/>
      <dgm:t>
        <a:bodyPr/>
        <a:lstStyle/>
        <a:p>
          <a:pPr rtl="1"/>
          <a:endParaRPr lang="ar-SA"/>
        </a:p>
      </dgm:t>
    </dgm:pt>
    <dgm:pt modelId="{AA70DE61-4901-4C31-AA2E-3AF67964794F}" type="pres">
      <dgm:prSet presAssocID="{3FC6C89A-A490-4F5E-91AB-22CE454E63DB}" presName="hierChild2" presStyleCnt="0"/>
      <dgm:spPr/>
    </dgm:pt>
    <dgm:pt modelId="{75D90709-FD23-4DC6-91C3-C6C95BB1A7A6}" type="pres">
      <dgm:prSet presAssocID="{44373B0F-A927-4F71-B8F3-7AAE85A25A1A}" presName="Name10" presStyleLbl="parChTrans1D2" presStyleIdx="0" presStyleCnt="3"/>
      <dgm:spPr/>
      <dgm:t>
        <a:bodyPr/>
        <a:lstStyle/>
        <a:p>
          <a:pPr rtl="1"/>
          <a:endParaRPr lang="ar-SA"/>
        </a:p>
      </dgm:t>
    </dgm:pt>
    <dgm:pt modelId="{C820079A-40B2-4742-B1AD-A22856375420}" type="pres">
      <dgm:prSet presAssocID="{BB0968EC-6B9C-448B-8001-B904C0F3FFB0}" presName="hierRoot2" presStyleCnt="0"/>
      <dgm:spPr/>
    </dgm:pt>
    <dgm:pt modelId="{D81B5173-C45E-4E37-84E9-E19EB1F40A3F}" type="pres">
      <dgm:prSet presAssocID="{BB0968EC-6B9C-448B-8001-B904C0F3FFB0}" presName="composite2" presStyleCnt="0"/>
      <dgm:spPr/>
    </dgm:pt>
    <dgm:pt modelId="{83673BBF-2154-4B15-86EB-2811D625F01A}" type="pres">
      <dgm:prSet presAssocID="{BB0968EC-6B9C-448B-8001-B904C0F3FFB0}" presName="background2" presStyleLbl="node2" presStyleIdx="0" presStyleCnt="3">
        <dgm:style>
          <a:lnRef idx="1">
            <a:schemeClr val="accent3"/>
          </a:lnRef>
          <a:fillRef idx="2">
            <a:schemeClr val="accent3"/>
          </a:fillRef>
          <a:effectRef idx="1">
            <a:schemeClr val="accent3"/>
          </a:effectRef>
          <a:fontRef idx="minor">
            <a:schemeClr val="dk1"/>
          </a:fontRef>
        </dgm:style>
      </dgm:prSet>
      <dgm:spPr/>
    </dgm:pt>
    <dgm:pt modelId="{AA26A200-1644-486E-B7DE-76ABD4BDD10B}" type="pres">
      <dgm:prSet presAssocID="{BB0968EC-6B9C-448B-8001-B904C0F3FFB0}" presName="text2" presStyleLbl="fgAcc2" presStyleIdx="0" presStyleCnt="3">
        <dgm:presLayoutVars>
          <dgm:chPref val="3"/>
        </dgm:presLayoutVars>
      </dgm:prSet>
      <dgm:spPr/>
      <dgm:t>
        <a:bodyPr/>
        <a:lstStyle/>
        <a:p>
          <a:pPr rtl="1"/>
          <a:endParaRPr lang="ar-SA"/>
        </a:p>
      </dgm:t>
    </dgm:pt>
    <dgm:pt modelId="{611492B5-3B3C-4801-944E-EC21F0A1211C}" type="pres">
      <dgm:prSet presAssocID="{BB0968EC-6B9C-448B-8001-B904C0F3FFB0}" presName="hierChild3" presStyleCnt="0"/>
      <dgm:spPr/>
    </dgm:pt>
    <dgm:pt modelId="{C37C61BA-71B6-43ED-B64F-5284222280C8}" type="pres">
      <dgm:prSet presAssocID="{A3D28C6D-A5F2-4F82-A9DF-355E09AA64FB}" presName="Name10" presStyleLbl="parChTrans1D2" presStyleIdx="1" presStyleCnt="3"/>
      <dgm:spPr/>
      <dgm:t>
        <a:bodyPr/>
        <a:lstStyle/>
        <a:p>
          <a:pPr rtl="1"/>
          <a:endParaRPr lang="ar-SA"/>
        </a:p>
      </dgm:t>
    </dgm:pt>
    <dgm:pt modelId="{103E4620-87D3-4D51-AEE4-F9F743F97134}" type="pres">
      <dgm:prSet presAssocID="{24044020-D4FA-45D8-B0F2-49D60A4DE9B8}" presName="hierRoot2" presStyleCnt="0"/>
      <dgm:spPr/>
    </dgm:pt>
    <dgm:pt modelId="{380ED9E9-DFF2-4527-BDD3-ABFD3754DB5E}" type="pres">
      <dgm:prSet presAssocID="{24044020-D4FA-45D8-B0F2-49D60A4DE9B8}" presName="composite2" presStyleCnt="0"/>
      <dgm:spPr/>
    </dgm:pt>
    <dgm:pt modelId="{5A8C6F85-FF35-486C-AA53-8A2ADB60E59C}" type="pres">
      <dgm:prSet presAssocID="{24044020-D4FA-45D8-B0F2-49D60A4DE9B8}" presName="background2" presStyleLbl="node2" presStyleIdx="1" presStyleCnt="3">
        <dgm:style>
          <a:lnRef idx="1">
            <a:schemeClr val="accent3"/>
          </a:lnRef>
          <a:fillRef idx="2">
            <a:schemeClr val="accent3"/>
          </a:fillRef>
          <a:effectRef idx="1">
            <a:schemeClr val="accent3"/>
          </a:effectRef>
          <a:fontRef idx="minor">
            <a:schemeClr val="dk1"/>
          </a:fontRef>
        </dgm:style>
      </dgm:prSet>
      <dgm:spPr/>
    </dgm:pt>
    <dgm:pt modelId="{1B47023A-ACF1-45E2-8B9E-9C08ABAC63F5}" type="pres">
      <dgm:prSet presAssocID="{24044020-D4FA-45D8-B0F2-49D60A4DE9B8}" presName="text2" presStyleLbl="fgAcc2" presStyleIdx="1" presStyleCnt="3" custScaleY="149667">
        <dgm:presLayoutVars>
          <dgm:chPref val="3"/>
        </dgm:presLayoutVars>
      </dgm:prSet>
      <dgm:spPr/>
      <dgm:t>
        <a:bodyPr/>
        <a:lstStyle/>
        <a:p>
          <a:pPr rtl="1"/>
          <a:endParaRPr lang="ar-SA"/>
        </a:p>
      </dgm:t>
    </dgm:pt>
    <dgm:pt modelId="{DAF427F7-49C8-4B4C-A3BB-E9DEFC97418E}" type="pres">
      <dgm:prSet presAssocID="{24044020-D4FA-45D8-B0F2-49D60A4DE9B8}" presName="hierChild3" presStyleCnt="0"/>
      <dgm:spPr/>
    </dgm:pt>
    <dgm:pt modelId="{FB6822FE-9054-40B0-9EBF-E86445ABFCBA}" type="pres">
      <dgm:prSet presAssocID="{6D7AFD97-2C4C-42FD-BAE5-E6E165148076}" presName="Name10" presStyleLbl="parChTrans1D2" presStyleIdx="2" presStyleCnt="3"/>
      <dgm:spPr/>
      <dgm:t>
        <a:bodyPr/>
        <a:lstStyle/>
        <a:p>
          <a:pPr rtl="1"/>
          <a:endParaRPr lang="ar-SA"/>
        </a:p>
      </dgm:t>
    </dgm:pt>
    <dgm:pt modelId="{7C6DAB4E-A28D-48A1-895F-7EACFEF90175}" type="pres">
      <dgm:prSet presAssocID="{2F51C289-C8C0-4571-8595-9D82A8C58B25}" presName="hierRoot2" presStyleCnt="0"/>
      <dgm:spPr/>
    </dgm:pt>
    <dgm:pt modelId="{48EBC260-2A4D-4493-83C0-2DEED2AF5FFC}" type="pres">
      <dgm:prSet presAssocID="{2F51C289-C8C0-4571-8595-9D82A8C58B25}" presName="composite2" presStyleCnt="0"/>
      <dgm:spPr/>
    </dgm:pt>
    <dgm:pt modelId="{8A9669A7-B4D3-4E7D-91B0-22DE6874B457}" type="pres">
      <dgm:prSet presAssocID="{2F51C289-C8C0-4571-8595-9D82A8C58B25}" presName="background2" presStyleLbl="node2" presStyleIdx="2" presStyleCnt="3">
        <dgm:style>
          <a:lnRef idx="1">
            <a:schemeClr val="accent3"/>
          </a:lnRef>
          <a:fillRef idx="2">
            <a:schemeClr val="accent3"/>
          </a:fillRef>
          <a:effectRef idx="1">
            <a:schemeClr val="accent3"/>
          </a:effectRef>
          <a:fontRef idx="minor">
            <a:schemeClr val="dk1"/>
          </a:fontRef>
        </dgm:style>
      </dgm:prSet>
      <dgm:spPr/>
    </dgm:pt>
    <dgm:pt modelId="{2CF7D816-A751-431F-97DC-17BCC65A6606}" type="pres">
      <dgm:prSet presAssocID="{2F51C289-C8C0-4571-8595-9D82A8C58B25}" presName="text2" presStyleLbl="fgAcc2" presStyleIdx="2" presStyleCnt="3" custScaleY="155302" custLinFactNeighborX="-381" custLinFactNeighborY="-8401">
        <dgm:presLayoutVars>
          <dgm:chPref val="3"/>
        </dgm:presLayoutVars>
      </dgm:prSet>
      <dgm:spPr/>
      <dgm:t>
        <a:bodyPr/>
        <a:lstStyle/>
        <a:p>
          <a:pPr rtl="1"/>
          <a:endParaRPr lang="ar-SA"/>
        </a:p>
      </dgm:t>
    </dgm:pt>
    <dgm:pt modelId="{43AA7824-20E9-4E6E-A384-33EA42ADF8B2}" type="pres">
      <dgm:prSet presAssocID="{2F51C289-C8C0-4571-8595-9D82A8C58B25}" presName="hierChild3" presStyleCnt="0"/>
      <dgm:spPr/>
    </dgm:pt>
  </dgm:ptLst>
  <dgm:cxnLst>
    <dgm:cxn modelId="{BF36B20E-4A1A-4660-B6D7-2A78A4FF7844}" type="presOf" srcId="{BB0968EC-6B9C-448B-8001-B904C0F3FFB0}" destId="{AA26A200-1644-486E-B7DE-76ABD4BDD10B}" srcOrd="0" destOrd="0" presId="urn:microsoft.com/office/officeart/2005/8/layout/hierarchy1"/>
    <dgm:cxn modelId="{88B7B994-E1C2-4A2A-A597-E411F2775D60}" srcId="{1065002C-7478-41DD-8A29-82CD68C8C34D}" destId="{3FC6C89A-A490-4F5E-91AB-22CE454E63DB}" srcOrd="0" destOrd="0" parTransId="{2836C08E-4711-4C3A-8EF1-6EDC2D218D07}" sibTransId="{5C6A1AAA-168B-4399-8DEF-5DE926E2A0D6}"/>
    <dgm:cxn modelId="{9E68187C-C594-4E31-B3C8-1A49335AC89D}" srcId="{3FC6C89A-A490-4F5E-91AB-22CE454E63DB}" destId="{2F51C289-C8C0-4571-8595-9D82A8C58B25}" srcOrd="2" destOrd="0" parTransId="{6D7AFD97-2C4C-42FD-BAE5-E6E165148076}" sibTransId="{45C975FA-148B-4A68-A28D-DBC0BBEEAFE3}"/>
    <dgm:cxn modelId="{EA13F87D-CCC2-4CA7-8DFF-6635CB4B6C02}" srcId="{3FC6C89A-A490-4F5E-91AB-22CE454E63DB}" destId="{24044020-D4FA-45D8-B0F2-49D60A4DE9B8}" srcOrd="1" destOrd="0" parTransId="{A3D28C6D-A5F2-4F82-A9DF-355E09AA64FB}" sibTransId="{C82EB185-FB27-44DD-B8C6-181E0C902C19}"/>
    <dgm:cxn modelId="{05C6C7F0-53F6-4501-9C78-AD0462637B02}" type="presOf" srcId="{3FC6C89A-A490-4F5E-91AB-22CE454E63DB}" destId="{A04BB5C3-D0D0-4F29-83A5-77728C185E34}" srcOrd="0" destOrd="0" presId="urn:microsoft.com/office/officeart/2005/8/layout/hierarchy1"/>
    <dgm:cxn modelId="{BDE02987-5607-4A4D-B640-69A238C2DBE4}" type="presOf" srcId="{24044020-D4FA-45D8-B0F2-49D60A4DE9B8}" destId="{1B47023A-ACF1-45E2-8B9E-9C08ABAC63F5}" srcOrd="0" destOrd="0" presId="urn:microsoft.com/office/officeart/2005/8/layout/hierarchy1"/>
    <dgm:cxn modelId="{799C2E90-B475-4298-8CAC-8A3CC14C6687}" srcId="{3FC6C89A-A490-4F5E-91AB-22CE454E63DB}" destId="{BB0968EC-6B9C-448B-8001-B904C0F3FFB0}" srcOrd="0" destOrd="0" parTransId="{44373B0F-A927-4F71-B8F3-7AAE85A25A1A}" sibTransId="{42F6E4F9-308B-48D6-94AE-C7C5BCB5BC6D}"/>
    <dgm:cxn modelId="{C561E4BC-DB46-470D-86BA-B2A8C8D5B345}" type="presOf" srcId="{6D7AFD97-2C4C-42FD-BAE5-E6E165148076}" destId="{FB6822FE-9054-40B0-9EBF-E86445ABFCBA}" srcOrd="0" destOrd="0" presId="urn:microsoft.com/office/officeart/2005/8/layout/hierarchy1"/>
    <dgm:cxn modelId="{46FC382D-A4B9-45E2-AD19-D9C3F70F8C4A}" type="presOf" srcId="{44373B0F-A927-4F71-B8F3-7AAE85A25A1A}" destId="{75D90709-FD23-4DC6-91C3-C6C95BB1A7A6}" srcOrd="0" destOrd="0" presId="urn:microsoft.com/office/officeart/2005/8/layout/hierarchy1"/>
    <dgm:cxn modelId="{82420696-59FD-4992-86BC-6CBB363E0902}" type="presOf" srcId="{A3D28C6D-A5F2-4F82-A9DF-355E09AA64FB}" destId="{C37C61BA-71B6-43ED-B64F-5284222280C8}" srcOrd="0" destOrd="0" presId="urn:microsoft.com/office/officeart/2005/8/layout/hierarchy1"/>
    <dgm:cxn modelId="{A5E518A7-3052-4E8A-AC4D-1B5B4E6577E8}" type="presOf" srcId="{2F51C289-C8C0-4571-8595-9D82A8C58B25}" destId="{2CF7D816-A751-431F-97DC-17BCC65A6606}" srcOrd="0" destOrd="0" presId="urn:microsoft.com/office/officeart/2005/8/layout/hierarchy1"/>
    <dgm:cxn modelId="{E52006D1-16DE-4E60-A111-BFD1305CC656}" type="presOf" srcId="{1065002C-7478-41DD-8A29-82CD68C8C34D}" destId="{4A7AFE39-CDE1-43E7-B3D7-4D90532FCF1D}" srcOrd="0" destOrd="0" presId="urn:microsoft.com/office/officeart/2005/8/layout/hierarchy1"/>
    <dgm:cxn modelId="{F004AC9E-AE0E-48E2-8CC2-C2ECE57F24B2}" type="presParOf" srcId="{4A7AFE39-CDE1-43E7-B3D7-4D90532FCF1D}" destId="{B2676C78-FE97-4933-B6A7-6192E439B8ED}" srcOrd="0" destOrd="0" presId="urn:microsoft.com/office/officeart/2005/8/layout/hierarchy1"/>
    <dgm:cxn modelId="{29B40D23-C771-4AB5-AC43-68AAB6AE6623}" type="presParOf" srcId="{B2676C78-FE97-4933-B6A7-6192E439B8ED}" destId="{5BEAEE99-5566-42CD-BBB0-2946336C0F57}" srcOrd="0" destOrd="0" presId="urn:microsoft.com/office/officeart/2005/8/layout/hierarchy1"/>
    <dgm:cxn modelId="{8DE414A3-F517-41AA-AB2E-EAA06F19D6A3}" type="presParOf" srcId="{5BEAEE99-5566-42CD-BBB0-2946336C0F57}" destId="{DBF1BC57-A8D1-4024-9C3F-312AF6E5AB42}" srcOrd="0" destOrd="0" presId="urn:microsoft.com/office/officeart/2005/8/layout/hierarchy1"/>
    <dgm:cxn modelId="{D4FED7C8-3E4F-42F5-8640-383203459391}" type="presParOf" srcId="{5BEAEE99-5566-42CD-BBB0-2946336C0F57}" destId="{A04BB5C3-D0D0-4F29-83A5-77728C185E34}" srcOrd="1" destOrd="0" presId="urn:microsoft.com/office/officeart/2005/8/layout/hierarchy1"/>
    <dgm:cxn modelId="{A1DE2DEF-29CE-4F77-8B05-EBB8D5CC8839}" type="presParOf" srcId="{B2676C78-FE97-4933-B6A7-6192E439B8ED}" destId="{AA70DE61-4901-4C31-AA2E-3AF67964794F}" srcOrd="1" destOrd="0" presId="urn:microsoft.com/office/officeart/2005/8/layout/hierarchy1"/>
    <dgm:cxn modelId="{3406CEB3-292A-45E8-BFC2-28BBC43181AE}" type="presParOf" srcId="{AA70DE61-4901-4C31-AA2E-3AF67964794F}" destId="{75D90709-FD23-4DC6-91C3-C6C95BB1A7A6}" srcOrd="0" destOrd="0" presId="urn:microsoft.com/office/officeart/2005/8/layout/hierarchy1"/>
    <dgm:cxn modelId="{9BA39E0D-35F3-4A47-BD3B-A99CBC6E3C74}" type="presParOf" srcId="{AA70DE61-4901-4C31-AA2E-3AF67964794F}" destId="{C820079A-40B2-4742-B1AD-A22856375420}" srcOrd="1" destOrd="0" presId="urn:microsoft.com/office/officeart/2005/8/layout/hierarchy1"/>
    <dgm:cxn modelId="{6F3F47D2-2594-45F6-BFC0-B3CEA8010DC7}" type="presParOf" srcId="{C820079A-40B2-4742-B1AD-A22856375420}" destId="{D81B5173-C45E-4E37-84E9-E19EB1F40A3F}" srcOrd="0" destOrd="0" presId="urn:microsoft.com/office/officeart/2005/8/layout/hierarchy1"/>
    <dgm:cxn modelId="{CFB023BE-40E4-4425-91D8-D67AFE2D0037}" type="presParOf" srcId="{D81B5173-C45E-4E37-84E9-E19EB1F40A3F}" destId="{83673BBF-2154-4B15-86EB-2811D625F01A}" srcOrd="0" destOrd="0" presId="urn:microsoft.com/office/officeart/2005/8/layout/hierarchy1"/>
    <dgm:cxn modelId="{B58DCF94-DE2B-44CF-9793-D27380265F9F}" type="presParOf" srcId="{D81B5173-C45E-4E37-84E9-E19EB1F40A3F}" destId="{AA26A200-1644-486E-B7DE-76ABD4BDD10B}" srcOrd="1" destOrd="0" presId="urn:microsoft.com/office/officeart/2005/8/layout/hierarchy1"/>
    <dgm:cxn modelId="{8D68DD72-3FAE-40D1-A673-96490CF96665}" type="presParOf" srcId="{C820079A-40B2-4742-B1AD-A22856375420}" destId="{611492B5-3B3C-4801-944E-EC21F0A1211C}" srcOrd="1" destOrd="0" presId="urn:microsoft.com/office/officeart/2005/8/layout/hierarchy1"/>
    <dgm:cxn modelId="{6344CE4D-B8E1-4994-9B6F-E0518CC7708B}" type="presParOf" srcId="{AA70DE61-4901-4C31-AA2E-3AF67964794F}" destId="{C37C61BA-71B6-43ED-B64F-5284222280C8}" srcOrd="2" destOrd="0" presId="urn:microsoft.com/office/officeart/2005/8/layout/hierarchy1"/>
    <dgm:cxn modelId="{398179B9-C2EF-4D9C-B40E-1C978913CAF7}" type="presParOf" srcId="{AA70DE61-4901-4C31-AA2E-3AF67964794F}" destId="{103E4620-87D3-4D51-AEE4-F9F743F97134}" srcOrd="3" destOrd="0" presId="urn:microsoft.com/office/officeart/2005/8/layout/hierarchy1"/>
    <dgm:cxn modelId="{B3690205-B4B1-4A1F-A5F3-8BF14E491CF3}" type="presParOf" srcId="{103E4620-87D3-4D51-AEE4-F9F743F97134}" destId="{380ED9E9-DFF2-4527-BDD3-ABFD3754DB5E}" srcOrd="0" destOrd="0" presId="urn:microsoft.com/office/officeart/2005/8/layout/hierarchy1"/>
    <dgm:cxn modelId="{0499B381-117C-4D27-AD47-F26955424020}" type="presParOf" srcId="{380ED9E9-DFF2-4527-BDD3-ABFD3754DB5E}" destId="{5A8C6F85-FF35-486C-AA53-8A2ADB60E59C}" srcOrd="0" destOrd="0" presId="urn:microsoft.com/office/officeart/2005/8/layout/hierarchy1"/>
    <dgm:cxn modelId="{63EBE684-3A11-441C-A36E-F0C4C807D464}" type="presParOf" srcId="{380ED9E9-DFF2-4527-BDD3-ABFD3754DB5E}" destId="{1B47023A-ACF1-45E2-8B9E-9C08ABAC63F5}" srcOrd="1" destOrd="0" presId="urn:microsoft.com/office/officeart/2005/8/layout/hierarchy1"/>
    <dgm:cxn modelId="{FD9BB6F0-90E5-4183-9477-4CCF74F72332}" type="presParOf" srcId="{103E4620-87D3-4D51-AEE4-F9F743F97134}" destId="{DAF427F7-49C8-4B4C-A3BB-E9DEFC97418E}" srcOrd="1" destOrd="0" presId="urn:microsoft.com/office/officeart/2005/8/layout/hierarchy1"/>
    <dgm:cxn modelId="{BB0CFD62-5B4C-4144-8CF9-3D6EDDE86231}" type="presParOf" srcId="{AA70DE61-4901-4C31-AA2E-3AF67964794F}" destId="{FB6822FE-9054-40B0-9EBF-E86445ABFCBA}" srcOrd="4" destOrd="0" presId="urn:microsoft.com/office/officeart/2005/8/layout/hierarchy1"/>
    <dgm:cxn modelId="{21BA2F66-0950-42B6-83A3-5BB00573814E}" type="presParOf" srcId="{AA70DE61-4901-4C31-AA2E-3AF67964794F}" destId="{7C6DAB4E-A28D-48A1-895F-7EACFEF90175}" srcOrd="5" destOrd="0" presId="urn:microsoft.com/office/officeart/2005/8/layout/hierarchy1"/>
    <dgm:cxn modelId="{26E814A0-D641-4123-8067-C791088A3A2A}" type="presParOf" srcId="{7C6DAB4E-A28D-48A1-895F-7EACFEF90175}" destId="{48EBC260-2A4D-4493-83C0-2DEED2AF5FFC}" srcOrd="0" destOrd="0" presId="urn:microsoft.com/office/officeart/2005/8/layout/hierarchy1"/>
    <dgm:cxn modelId="{CDB64682-74CD-465E-9329-A8C6F455C14F}" type="presParOf" srcId="{48EBC260-2A4D-4493-83C0-2DEED2AF5FFC}" destId="{8A9669A7-B4D3-4E7D-91B0-22DE6874B457}" srcOrd="0" destOrd="0" presId="urn:microsoft.com/office/officeart/2005/8/layout/hierarchy1"/>
    <dgm:cxn modelId="{4D5E0F72-1524-402B-BD57-D7A4E91E0748}" type="presParOf" srcId="{48EBC260-2A4D-4493-83C0-2DEED2AF5FFC}" destId="{2CF7D816-A751-431F-97DC-17BCC65A6606}" srcOrd="1" destOrd="0" presId="urn:microsoft.com/office/officeart/2005/8/layout/hierarchy1"/>
    <dgm:cxn modelId="{2F6F894B-1C26-4400-B313-F333FC70C2FC}" type="presParOf" srcId="{7C6DAB4E-A28D-48A1-895F-7EACFEF90175}" destId="{43AA7824-20E9-4E6E-A384-33EA42ADF8B2}"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6822FE-9054-40B0-9EBF-E86445ABFCBA}">
      <dsp:nvSpPr>
        <dsp:cNvPr id="0" name=""/>
        <dsp:cNvSpPr/>
      </dsp:nvSpPr>
      <dsp:spPr>
        <a:xfrm>
          <a:off x="5594683" y="1682714"/>
          <a:ext cx="3589852" cy="920542"/>
        </a:xfrm>
        <a:custGeom>
          <a:avLst/>
          <a:gdLst/>
          <a:ahLst/>
          <a:cxnLst/>
          <a:rect l="0" t="0" r="0" b="0"/>
          <a:pathLst>
            <a:path>
              <a:moveTo>
                <a:pt x="0" y="0"/>
              </a:moveTo>
              <a:lnTo>
                <a:pt x="0" y="644141"/>
              </a:lnTo>
              <a:lnTo>
                <a:pt x="3589852" y="644141"/>
              </a:lnTo>
              <a:lnTo>
                <a:pt x="3589852" y="920542"/>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7C61BA-71B6-43ED-B64F-5284222280C8}">
      <dsp:nvSpPr>
        <dsp:cNvPr id="0" name=""/>
        <dsp:cNvSpPr/>
      </dsp:nvSpPr>
      <dsp:spPr>
        <a:xfrm>
          <a:off x="5503522" y="1682714"/>
          <a:ext cx="91440" cy="1079708"/>
        </a:xfrm>
        <a:custGeom>
          <a:avLst/>
          <a:gdLst/>
          <a:ahLst/>
          <a:cxnLst/>
          <a:rect l="0" t="0" r="0" b="0"/>
          <a:pathLst>
            <a:path>
              <a:moveTo>
                <a:pt x="91160" y="0"/>
              </a:moveTo>
              <a:lnTo>
                <a:pt x="91160" y="803307"/>
              </a:lnTo>
              <a:lnTo>
                <a:pt x="45720" y="803307"/>
              </a:lnTo>
              <a:lnTo>
                <a:pt x="45720" y="1079708"/>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D90709-FD23-4DC6-91C3-C6C95BB1A7A6}">
      <dsp:nvSpPr>
        <dsp:cNvPr id="0" name=""/>
        <dsp:cNvSpPr/>
      </dsp:nvSpPr>
      <dsp:spPr>
        <a:xfrm>
          <a:off x="1902581" y="1682714"/>
          <a:ext cx="3692101" cy="1079708"/>
        </a:xfrm>
        <a:custGeom>
          <a:avLst/>
          <a:gdLst/>
          <a:ahLst/>
          <a:cxnLst/>
          <a:rect l="0" t="0" r="0" b="0"/>
          <a:pathLst>
            <a:path>
              <a:moveTo>
                <a:pt x="3692101" y="0"/>
              </a:moveTo>
              <a:lnTo>
                <a:pt x="3692101" y="803307"/>
              </a:lnTo>
              <a:lnTo>
                <a:pt x="0" y="803307"/>
              </a:lnTo>
              <a:lnTo>
                <a:pt x="0" y="1079708"/>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F1BC57-A8D1-4024-9C3F-312AF6E5AB42}">
      <dsp:nvSpPr>
        <dsp:cNvPr id="0" name=""/>
        <dsp:cNvSpPr/>
      </dsp:nvSpPr>
      <dsp:spPr>
        <a:xfrm>
          <a:off x="4102867" y="-211892"/>
          <a:ext cx="2983631" cy="1894606"/>
        </a:xfrm>
        <a:prstGeom prst="roundRect">
          <a:avLst>
            <a:gd name="adj" fmla="val 10000"/>
          </a:avLst>
        </a:prstGeom>
        <a:gradFill rotWithShape="1">
          <a:gsLst>
            <a:gs pos="0">
              <a:schemeClr val="dk1">
                <a:tint val="68000"/>
                <a:alpha val="90000"/>
                <a:lumMod val="100000"/>
              </a:schemeClr>
            </a:gs>
            <a:gs pos="100000">
              <a:schemeClr val="dk1">
                <a:tint val="90000"/>
                <a:lumMod val="95000"/>
              </a:schemeClr>
            </a:gs>
          </a:gsLst>
          <a:lin ang="5400000" scaled="1"/>
        </a:gradFill>
        <a:ln w="12700" cap="rnd" cmpd="sng" algn="ctr">
          <a:solidFill>
            <a:schemeClr val="dk1">
              <a:lumMod val="90000"/>
            </a:schemeClr>
          </a:solidFill>
          <a:prstDash val="solid"/>
        </a:ln>
        <a:effectLst/>
      </dsp:spPr>
      <dsp:style>
        <a:lnRef idx="1">
          <a:schemeClr val="dk1"/>
        </a:lnRef>
        <a:fillRef idx="2">
          <a:schemeClr val="dk1"/>
        </a:fillRef>
        <a:effectRef idx="1">
          <a:schemeClr val="dk1"/>
        </a:effectRef>
        <a:fontRef idx="minor">
          <a:schemeClr val="dk1"/>
        </a:fontRef>
      </dsp:style>
    </dsp:sp>
    <dsp:sp modelId="{A04BB5C3-D0D0-4F29-83A5-77728C185E34}">
      <dsp:nvSpPr>
        <dsp:cNvPr id="0" name=""/>
        <dsp:cNvSpPr/>
      </dsp:nvSpPr>
      <dsp:spPr>
        <a:xfrm>
          <a:off x="4434382" y="103046"/>
          <a:ext cx="2983631" cy="1894606"/>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t>أثآر الدعوى الغير مباشرة :</a:t>
          </a:r>
          <a:endParaRPr lang="ar-SA" sz="3200" b="1" kern="1200" dirty="0"/>
        </a:p>
      </dsp:txBody>
      <dsp:txXfrm>
        <a:off x="4434382" y="103046"/>
        <a:ext cx="2983631" cy="1894606"/>
      </dsp:txXfrm>
    </dsp:sp>
    <dsp:sp modelId="{83673BBF-2154-4B15-86EB-2811D625F01A}">
      <dsp:nvSpPr>
        <dsp:cNvPr id="0" name=""/>
        <dsp:cNvSpPr/>
      </dsp:nvSpPr>
      <dsp:spPr>
        <a:xfrm>
          <a:off x="410765" y="2762422"/>
          <a:ext cx="2983631" cy="1894606"/>
        </a:xfrm>
        <a:prstGeom prst="roundRect">
          <a:avLst>
            <a:gd name="adj" fmla="val 10000"/>
          </a:avLst>
        </a:prstGeom>
        <a:gradFill rotWithShape="1">
          <a:gsLst>
            <a:gs pos="0">
              <a:schemeClr val="accent3">
                <a:tint val="68000"/>
                <a:alpha val="90000"/>
                <a:lumMod val="100000"/>
              </a:schemeClr>
            </a:gs>
            <a:gs pos="100000">
              <a:schemeClr val="accent3">
                <a:tint val="90000"/>
                <a:lumMod val="95000"/>
              </a:schemeClr>
            </a:gs>
          </a:gsLst>
          <a:lin ang="5400000" scaled="1"/>
        </a:gradFill>
        <a:ln w="12700" cap="rnd" cmpd="sng" algn="ctr">
          <a:solidFill>
            <a:schemeClr val="accent3">
              <a:lumMod val="90000"/>
            </a:schemeClr>
          </a:solidFill>
          <a:prstDash val="solid"/>
        </a:ln>
        <a:effectLst/>
      </dsp:spPr>
      <dsp:style>
        <a:lnRef idx="1">
          <a:schemeClr val="accent3"/>
        </a:lnRef>
        <a:fillRef idx="2">
          <a:schemeClr val="accent3"/>
        </a:fillRef>
        <a:effectRef idx="1">
          <a:schemeClr val="accent3"/>
        </a:effectRef>
        <a:fontRef idx="minor">
          <a:schemeClr val="dk1"/>
        </a:fontRef>
      </dsp:style>
    </dsp:sp>
    <dsp:sp modelId="{AA26A200-1644-486E-B7DE-76ABD4BDD10B}">
      <dsp:nvSpPr>
        <dsp:cNvPr id="0" name=""/>
        <dsp:cNvSpPr/>
      </dsp:nvSpPr>
      <dsp:spPr>
        <a:xfrm>
          <a:off x="742280" y="3077361"/>
          <a:ext cx="2983631" cy="1894606"/>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smtClean="0"/>
            <a:t>3/أن الفائدة الناتجة العن الدعوى ماثلة في تقوية الضمان العام ،</a:t>
          </a:r>
          <a:r>
            <a:rPr lang="ar-SA" sz="1800" b="1" kern="1200" dirty="0" err="1" smtClean="0"/>
            <a:t>لاينفرد</a:t>
          </a:r>
          <a:r>
            <a:rPr lang="ar-SA" sz="1800" b="1" kern="1200" dirty="0" smtClean="0"/>
            <a:t> بها الدائن رافع الدعوى وحده , بل يشترك معه فيها سائر الدائنين .</a:t>
          </a:r>
          <a:endParaRPr lang="ar-SA" sz="1800" b="1" kern="1200" dirty="0"/>
        </a:p>
      </dsp:txBody>
      <dsp:txXfrm>
        <a:off x="742280" y="3077361"/>
        <a:ext cx="2983631" cy="1894606"/>
      </dsp:txXfrm>
    </dsp:sp>
    <dsp:sp modelId="{5A8C6F85-FF35-486C-AA53-8A2ADB60E59C}">
      <dsp:nvSpPr>
        <dsp:cNvPr id="0" name=""/>
        <dsp:cNvSpPr/>
      </dsp:nvSpPr>
      <dsp:spPr>
        <a:xfrm>
          <a:off x="4057426" y="2762422"/>
          <a:ext cx="2983631" cy="2835600"/>
        </a:xfrm>
        <a:prstGeom prst="roundRect">
          <a:avLst>
            <a:gd name="adj" fmla="val 10000"/>
          </a:avLst>
        </a:prstGeom>
        <a:gradFill rotWithShape="1">
          <a:gsLst>
            <a:gs pos="0">
              <a:schemeClr val="accent3">
                <a:tint val="68000"/>
                <a:alpha val="90000"/>
                <a:lumMod val="100000"/>
              </a:schemeClr>
            </a:gs>
            <a:gs pos="100000">
              <a:schemeClr val="accent3">
                <a:tint val="90000"/>
                <a:lumMod val="95000"/>
              </a:schemeClr>
            </a:gs>
          </a:gsLst>
          <a:lin ang="5400000" scaled="1"/>
        </a:gradFill>
        <a:ln w="12700" cap="rnd" cmpd="sng" algn="ctr">
          <a:solidFill>
            <a:schemeClr val="accent3">
              <a:lumMod val="90000"/>
            </a:schemeClr>
          </a:solidFill>
          <a:prstDash val="solid"/>
        </a:ln>
        <a:effectLst/>
      </dsp:spPr>
      <dsp:style>
        <a:lnRef idx="1">
          <a:schemeClr val="accent3"/>
        </a:lnRef>
        <a:fillRef idx="2">
          <a:schemeClr val="accent3"/>
        </a:fillRef>
        <a:effectRef idx="1">
          <a:schemeClr val="accent3"/>
        </a:effectRef>
        <a:fontRef idx="minor">
          <a:schemeClr val="dk1"/>
        </a:fontRef>
      </dsp:style>
    </dsp:sp>
    <dsp:sp modelId="{1B47023A-ACF1-45E2-8B9E-9C08ABAC63F5}">
      <dsp:nvSpPr>
        <dsp:cNvPr id="0" name=""/>
        <dsp:cNvSpPr/>
      </dsp:nvSpPr>
      <dsp:spPr>
        <a:xfrm>
          <a:off x="4388941" y="3077361"/>
          <a:ext cx="2983631" cy="283560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smtClean="0"/>
            <a:t>2/يجوز لمدين ال أن يتمسك في مواجهة الدائن </a:t>
          </a:r>
          <a:r>
            <a:rPr lang="ar-SA" sz="1800" b="1" kern="1200" dirty="0" err="1" smtClean="0"/>
            <a:t>بإعتباره</a:t>
          </a:r>
          <a:r>
            <a:rPr lang="ar-SA" sz="1800" b="1" kern="1200" dirty="0" smtClean="0"/>
            <a:t> نائبا بجميع الدفوع التي كان يستطيع التمسك بها في مواجهة المدين مثل الدفع بالبطلان .</a:t>
          </a:r>
        </a:p>
        <a:p>
          <a:pPr lvl="0" algn="ctr" defTabSz="800100" rtl="1">
            <a:lnSpc>
              <a:spcPct val="90000"/>
            </a:lnSpc>
            <a:spcBef>
              <a:spcPct val="0"/>
            </a:spcBef>
            <a:spcAft>
              <a:spcPct val="35000"/>
            </a:spcAft>
          </a:pPr>
          <a:r>
            <a:rPr lang="ar-SA" sz="1800" b="1" kern="1200" dirty="0" smtClean="0"/>
            <a:t>ولكن </a:t>
          </a:r>
          <a:r>
            <a:rPr lang="ar-SA" sz="1800" b="1" kern="1200" dirty="0" err="1" smtClean="0"/>
            <a:t>لايجوز</a:t>
          </a:r>
          <a:r>
            <a:rPr lang="ar-SA" sz="1800" b="1" kern="1200" dirty="0" smtClean="0"/>
            <a:t> له التمسك في مواجهة الدائن بالدفوع المستمدة من علاقته الشخصية به .</a:t>
          </a:r>
        </a:p>
        <a:p>
          <a:pPr lvl="0" algn="ctr" defTabSz="800100" rtl="1">
            <a:lnSpc>
              <a:spcPct val="90000"/>
            </a:lnSpc>
            <a:spcBef>
              <a:spcPct val="0"/>
            </a:spcBef>
            <a:spcAft>
              <a:spcPct val="35000"/>
            </a:spcAft>
          </a:pPr>
          <a:r>
            <a:rPr lang="ar-SA" sz="1800" b="1" kern="1200" dirty="0" smtClean="0"/>
            <a:t>لأن الدائن </a:t>
          </a:r>
          <a:r>
            <a:rPr lang="ar-SA" sz="1800" b="1" kern="1200" dirty="0" err="1" smtClean="0"/>
            <a:t>لايدعي</a:t>
          </a:r>
          <a:r>
            <a:rPr lang="ar-SA" sz="1800" b="1" kern="1200" dirty="0" smtClean="0"/>
            <a:t> </a:t>
          </a:r>
          <a:r>
            <a:rPr lang="ar-SA" sz="1800" b="1" kern="1200" dirty="0" err="1" smtClean="0"/>
            <a:t>باسمع</a:t>
          </a:r>
          <a:r>
            <a:rPr lang="ar-SA" sz="1800" b="1" kern="1200" dirty="0" smtClean="0"/>
            <a:t> الشخصي ولكن باعتباره نائبا .</a:t>
          </a:r>
          <a:endParaRPr lang="ar-SA" sz="1800" b="1" kern="1200" dirty="0"/>
        </a:p>
      </dsp:txBody>
      <dsp:txXfrm>
        <a:off x="4388941" y="3077361"/>
        <a:ext cx="2983631" cy="2835600"/>
      </dsp:txXfrm>
    </dsp:sp>
    <dsp:sp modelId="{8A9669A7-B4D3-4E7D-91B0-22DE6874B457}">
      <dsp:nvSpPr>
        <dsp:cNvPr id="0" name=""/>
        <dsp:cNvSpPr/>
      </dsp:nvSpPr>
      <dsp:spPr>
        <a:xfrm>
          <a:off x="7692720" y="2603256"/>
          <a:ext cx="2983631" cy="2942361"/>
        </a:xfrm>
        <a:prstGeom prst="roundRect">
          <a:avLst>
            <a:gd name="adj" fmla="val 10000"/>
          </a:avLst>
        </a:prstGeom>
        <a:gradFill rotWithShape="1">
          <a:gsLst>
            <a:gs pos="0">
              <a:schemeClr val="accent3">
                <a:tint val="68000"/>
                <a:alpha val="90000"/>
                <a:lumMod val="100000"/>
              </a:schemeClr>
            </a:gs>
            <a:gs pos="100000">
              <a:schemeClr val="accent3">
                <a:tint val="90000"/>
                <a:lumMod val="95000"/>
              </a:schemeClr>
            </a:gs>
          </a:gsLst>
          <a:lin ang="5400000" scaled="1"/>
        </a:gradFill>
        <a:ln w="12700" cap="rnd" cmpd="sng" algn="ctr">
          <a:solidFill>
            <a:schemeClr val="accent3">
              <a:lumMod val="90000"/>
            </a:schemeClr>
          </a:solidFill>
          <a:prstDash val="solid"/>
        </a:ln>
        <a:effectLst/>
      </dsp:spPr>
      <dsp:style>
        <a:lnRef idx="1">
          <a:schemeClr val="accent3"/>
        </a:lnRef>
        <a:fillRef idx="2">
          <a:schemeClr val="accent3"/>
        </a:fillRef>
        <a:effectRef idx="1">
          <a:schemeClr val="accent3"/>
        </a:effectRef>
        <a:fontRef idx="minor">
          <a:schemeClr val="dk1"/>
        </a:fontRef>
      </dsp:style>
    </dsp:sp>
    <dsp:sp modelId="{2CF7D816-A751-431F-97DC-17BCC65A6606}">
      <dsp:nvSpPr>
        <dsp:cNvPr id="0" name=""/>
        <dsp:cNvSpPr/>
      </dsp:nvSpPr>
      <dsp:spPr>
        <a:xfrm>
          <a:off x="8024234" y="2918195"/>
          <a:ext cx="2983631" cy="294236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1">
            <a:lnSpc>
              <a:spcPct val="90000"/>
            </a:lnSpc>
            <a:spcBef>
              <a:spcPct val="0"/>
            </a:spcBef>
            <a:spcAft>
              <a:spcPct val="35000"/>
            </a:spcAft>
          </a:pPr>
          <a:r>
            <a:rPr lang="ar-SA" sz="1500" b="1" kern="1200" dirty="0" smtClean="0"/>
            <a:t>1/يظل للمدين الحق في التصرف في حقوقه التي يستعملها الدائن نيابة عنه بالدعوى ولا يجوز للدائن أن يعترض على تصرفات المدين في حقوقه لدى الغير أيا كانت طبيعة هذه التصرفات .</a:t>
          </a:r>
        </a:p>
        <a:p>
          <a:pPr lvl="0" algn="ctr" defTabSz="666750" rtl="1">
            <a:lnSpc>
              <a:spcPct val="90000"/>
            </a:lnSpc>
            <a:spcBef>
              <a:spcPct val="0"/>
            </a:spcBef>
            <a:spcAft>
              <a:spcPct val="35000"/>
            </a:spcAft>
          </a:pPr>
          <a:r>
            <a:rPr lang="ar-SA" sz="1500" b="1" kern="1200" dirty="0" smtClean="0"/>
            <a:t>وإن أراد فيكون عن طريق الدعوى البولصية, كما سنرى فيما بعد..</a:t>
          </a:r>
        </a:p>
        <a:p>
          <a:pPr lvl="0" algn="ctr" defTabSz="666750" rtl="1">
            <a:lnSpc>
              <a:spcPct val="90000"/>
            </a:lnSpc>
            <a:spcBef>
              <a:spcPct val="0"/>
            </a:spcBef>
            <a:spcAft>
              <a:spcPct val="35000"/>
            </a:spcAft>
          </a:pPr>
          <a:r>
            <a:rPr lang="ar-SA" sz="1500" b="1" kern="1200" dirty="0" smtClean="0"/>
            <a:t>كما يكون للمدين أيضا أن يستوفي هذه الحقوق.</a:t>
          </a:r>
        </a:p>
        <a:p>
          <a:pPr lvl="0" algn="ctr" defTabSz="666750" rtl="1">
            <a:lnSpc>
              <a:spcPct val="90000"/>
            </a:lnSpc>
            <a:spcBef>
              <a:spcPct val="0"/>
            </a:spcBef>
            <a:spcAft>
              <a:spcPct val="35000"/>
            </a:spcAft>
          </a:pPr>
          <a:r>
            <a:rPr lang="ar-SA" sz="1500" b="1" kern="1200" dirty="0" smtClean="0"/>
            <a:t>وأساس ذلك كله انه ولإن كان الدائن يستعمل باسم المدين حقوقه تجاه الغير فإن ذلك باعتباره نائبا ويبقى المدين أصلا.  </a:t>
          </a:r>
          <a:endParaRPr lang="ar-SA" sz="1500" b="1" kern="1200" dirty="0"/>
        </a:p>
      </dsp:txBody>
      <dsp:txXfrm>
        <a:off x="8024234" y="2918195"/>
        <a:ext cx="2983631" cy="294236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r">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10/19/2016</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lvl1pPr algn="r">
              <a:defRPr/>
            </a:lvl1pPr>
            <a:lvl2pPr algn="r">
              <a:defRPr/>
            </a:lvl2pPr>
            <a:lvl3pPr algn="r">
              <a:defRPr/>
            </a:lvl3pPr>
            <a:lvl4pPr algn="r">
              <a:defRPr/>
            </a:lvl4pPr>
            <a:lvl5pPr algn="r">
              <a:defRPr/>
            </a:lvl5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10/19/2016</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r">
              <a:defRPr sz="3600" b="0" cap="all">
                <a:solidFill>
                  <a:schemeClr val="accent1"/>
                </a:solidFill>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r">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10/19/2016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r">
              <a:defRPr sz="2000" b="0">
                <a:solidFill>
                  <a:schemeClr val="accent1">
                    <a:lumMod val="75000"/>
                    <a:lumOff val="25000"/>
                  </a:schemeClr>
                </a:solidFill>
              </a:defRPr>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10/19/2016</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r">
              <a:defRPr sz="2400" b="0">
                <a:solidFill>
                  <a:schemeClr val="accent1"/>
                </a:solidFill>
              </a:defRPr>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10/19/2016</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r">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SA" sz="4400" b="1" dirty="0"/>
              <a:t>الدعوة غير المباشرة.</a:t>
            </a:r>
          </a:p>
        </p:txBody>
      </p:sp>
      <p:sp>
        <p:nvSpPr>
          <p:cNvPr id="3" name="عنوان فرعي 2"/>
          <p:cNvSpPr>
            <a:spLocks noGrp="1"/>
          </p:cNvSpPr>
          <p:nvPr>
            <p:ph type="subTitle" idx="1"/>
          </p:nvPr>
        </p:nvSpPr>
        <p:spPr>
          <a:xfrm>
            <a:off x="581194" y="3227127"/>
            <a:ext cx="10993546" cy="1094663"/>
          </a:xfrm>
        </p:spPr>
        <p:txBody>
          <a:bodyPr>
            <a:normAutofit fontScale="85000" lnSpcReduction="10000"/>
          </a:bodyPr>
          <a:lstStyle/>
          <a:p>
            <a:endParaRPr lang="ar-SA" sz="2800" b="1" dirty="0"/>
          </a:p>
          <a:p>
            <a:r>
              <a:rPr lang="ar-SA" sz="3600" b="1" dirty="0">
                <a:solidFill>
                  <a:schemeClr val="bg1"/>
                </a:solidFill>
              </a:rPr>
              <a:t>تعد الدعوى غير المباشرة وسيلة من وسائل المحافظة على حق الضمان العام للدائن .</a:t>
            </a:r>
          </a:p>
        </p:txBody>
      </p:sp>
    </p:spTree>
    <p:extLst>
      <p:ext uri="{BB962C8B-B14F-4D97-AF65-F5344CB8AC3E}">
        <p14:creationId xmlns:p14="http://schemas.microsoft.com/office/powerpoint/2010/main" xmlns="" val="1337219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أثآر الدعوى الغير مباشرة :</a:t>
            </a:r>
          </a:p>
        </p:txBody>
      </p:sp>
      <p:sp>
        <p:nvSpPr>
          <p:cNvPr id="3" name="عنصر نائب للمحتوى 2"/>
          <p:cNvSpPr>
            <a:spLocks noGrp="1"/>
          </p:cNvSpPr>
          <p:nvPr>
            <p:ph idx="1"/>
          </p:nvPr>
        </p:nvSpPr>
        <p:spPr/>
        <p:txBody>
          <a:bodyPr>
            <a:normAutofit/>
          </a:bodyPr>
          <a:lstStyle/>
          <a:p>
            <a:r>
              <a:rPr lang="ar-SA" sz="2400" b="1" dirty="0"/>
              <a:t>2</a:t>
            </a:r>
            <a:r>
              <a:rPr lang="ar-SA" sz="2400" b="1" dirty="0" smtClean="0"/>
              <a:t>/ </a:t>
            </a:r>
            <a:r>
              <a:rPr lang="ar-SA" sz="2400" b="1" dirty="0" smtClean="0">
                <a:solidFill>
                  <a:srgbClr val="FF0000"/>
                </a:solidFill>
              </a:rPr>
              <a:t>يجوز </a:t>
            </a:r>
            <a:r>
              <a:rPr lang="ar-SA" sz="2400" b="1" dirty="0">
                <a:solidFill>
                  <a:srgbClr val="FF0000"/>
                </a:solidFill>
              </a:rPr>
              <a:t>لمدين </a:t>
            </a:r>
            <a:r>
              <a:rPr lang="ar-SA" sz="2400" b="1" dirty="0" smtClean="0">
                <a:solidFill>
                  <a:srgbClr val="FF0000"/>
                </a:solidFill>
              </a:rPr>
              <a:t>المدين </a:t>
            </a:r>
            <a:r>
              <a:rPr lang="ar-SA" sz="2400" b="1" dirty="0">
                <a:solidFill>
                  <a:srgbClr val="FF0000"/>
                </a:solidFill>
              </a:rPr>
              <a:t>أن يتمسك في مواجهة الدائن بإعتباره نائبا بجميع الدفوع التي كان يستطيع التمسك بها في مواجهة المدين مثل الدفع بالبطلان </a:t>
            </a:r>
            <a:r>
              <a:rPr lang="ar-SA" sz="2400" b="1" dirty="0"/>
              <a:t>.</a:t>
            </a:r>
          </a:p>
          <a:p>
            <a:pPr marL="0" indent="0">
              <a:buNone/>
            </a:pPr>
            <a:r>
              <a:rPr lang="ar-SA" sz="2400" b="1" dirty="0">
                <a:solidFill>
                  <a:srgbClr val="0070C0"/>
                </a:solidFill>
              </a:rPr>
              <a:t>ولكن </a:t>
            </a:r>
            <a:r>
              <a:rPr lang="ar-SA" sz="2400" b="1" dirty="0" err="1">
                <a:solidFill>
                  <a:srgbClr val="0070C0"/>
                </a:solidFill>
              </a:rPr>
              <a:t>لايجوز</a:t>
            </a:r>
            <a:r>
              <a:rPr lang="ar-SA" sz="2400" b="1" dirty="0">
                <a:solidFill>
                  <a:srgbClr val="0070C0"/>
                </a:solidFill>
              </a:rPr>
              <a:t> له التمسك في مواجهة الدائن بالدفوع المستمدة من علاقته الشخصية به .</a:t>
            </a:r>
          </a:p>
          <a:p>
            <a:pPr marL="0" indent="0">
              <a:buNone/>
            </a:pPr>
            <a:r>
              <a:rPr lang="ar-SA" sz="2400" b="1" dirty="0">
                <a:solidFill>
                  <a:srgbClr val="0070C0"/>
                </a:solidFill>
              </a:rPr>
              <a:t>لأن الدائن لايدعي </a:t>
            </a:r>
            <a:r>
              <a:rPr lang="ar-SA" sz="2400" b="1" dirty="0" smtClean="0">
                <a:solidFill>
                  <a:srgbClr val="0070C0"/>
                </a:solidFill>
              </a:rPr>
              <a:t>باسمه الشخصي </a:t>
            </a:r>
            <a:r>
              <a:rPr lang="ar-SA" sz="2400" b="1" dirty="0">
                <a:solidFill>
                  <a:srgbClr val="0070C0"/>
                </a:solidFill>
              </a:rPr>
              <a:t>ولكن باعتباره نائبا .</a:t>
            </a:r>
          </a:p>
          <a:p>
            <a:endParaRPr lang="ar-SA" sz="2400" b="1" dirty="0"/>
          </a:p>
        </p:txBody>
      </p:sp>
    </p:spTree>
    <p:extLst>
      <p:ext uri="{BB962C8B-B14F-4D97-AF65-F5344CB8AC3E}">
        <p14:creationId xmlns:p14="http://schemas.microsoft.com/office/powerpoint/2010/main" xmlns="" val="1329437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أثآر الدعوى الغير مباشرة :</a:t>
            </a:r>
          </a:p>
        </p:txBody>
      </p:sp>
      <p:sp>
        <p:nvSpPr>
          <p:cNvPr id="3" name="عنصر نائب للمحتوى 2"/>
          <p:cNvSpPr>
            <a:spLocks noGrp="1"/>
          </p:cNvSpPr>
          <p:nvPr>
            <p:ph idx="1"/>
          </p:nvPr>
        </p:nvSpPr>
        <p:spPr>
          <a:xfrm>
            <a:off x="581192" y="1905000"/>
            <a:ext cx="11029615" cy="1600200"/>
          </a:xfrm>
        </p:spPr>
        <p:txBody>
          <a:bodyPr>
            <a:normAutofit fontScale="92500" lnSpcReduction="20000"/>
          </a:bodyPr>
          <a:lstStyle/>
          <a:p>
            <a:endParaRPr lang="ar-SA" sz="2800" b="1" dirty="0" smtClean="0"/>
          </a:p>
          <a:p>
            <a:r>
              <a:rPr lang="ar-SA" sz="2800" b="1" dirty="0" smtClean="0"/>
              <a:t>3/ </a:t>
            </a:r>
            <a:r>
              <a:rPr lang="ar-SA" sz="2800" b="1" dirty="0" smtClean="0">
                <a:solidFill>
                  <a:srgbClr val="0070C0"/>
                </a:solidFill>
              </a:rPr>
              <a:t>أن الفائدة </a:t>
            </a:r>
            <a:r>
              <a:rPr lang="ar-SA" sz="2800" b="1" dirty="0">
                <a:solidFill>
                  <a:srgbClr val="0070C0"/>
                </a:solidFill>
              </a:rPr>
              <a:t>الناتجة </a:t>
            </a:r>
            <a:r>
              <a:rPr lang="ar-SA" sz="2800" b="1" dirty="0" smtClean="0">
                <a:solidFill>
                  <a:srgbClr val="0070C0"/>
                </a:solidFill>
              </a:rPr>
              <a:t>عن </a:t>
            </a:r>
            <a:r>
              <a:rPr lang="ar-SA" sz="2800" b="1" dirty="0">
                <a:solidFill>
                  <a:srgbClr val="0070C0"/>
                </a:solidFill>
              </a:rPr>
              <a:t>الدعوى ماثلة في تقوية الضمان العام ،لاينفرد بها الدائن رافع الدعوى وحده , بل يشترك معه فيها سائر الدائنين </a:t>
            </a:r>
            <a:r>
              <a:rPr lang="ar-SA" sz="2800" b="1" dirty="0" smtClean="0">
                <a:solidFill>
                  <a:srgbClr val="0070C0"/>
                </a:solidFill>
              </a:rPr>
              <a:t>. فلا يتميز رافع الدعوى عن غيره من الدائنين ، فان حجزوا على هذا المال فانه يقتسم ثمنه بينهم قسمة غرماء، الا اذا كان هذا الدائن هو الوحيد للدائن . </a:t>
            </a:r>
            <a:endParaRPr lang="ar-SA" sz="2800" b="1" dirty="0">
              <a:solidFill>
                <a:srgbClr val="0070C0"/>
              </a:solidFill>
            </a:endParaRPr>
          </a:p>
          <a:p>
            <a:pPr marL="0" indent="0">
              <a:buNone/>
            </a:pPr>
            <a:endParaRPr lang="ar-SA" sz="2800" b="1" dirty="0"/>
          </a:p>
        </p:txBody>
      </p:sp>
      <p:sp>
        <p:nvSpPr>
          <p:cNvPr id="4" name="عنصر نائب للمحتوى 2"/>
          <p:cNvSpPr txBox="1">
            <a:spLocks/>
          </p:cNvSpPr>
          <p:nvPr/>
        </p:nvSpPr>
        <p:spPr>
          <a:xfrm>
            <a:off x="685800" y="3352800"/>
            <a:ext cx="11029615" cy="2971800"/>
          </a:xfrm>
          <a:prstGeom prst="rect">
            <a:avLst/>
          </a:prstGeom>
        </p:spPr>
        <p:txBody>
          <a:bodyPr vert="horz" lIns="91440" tIns="45720" rIns="91440" bIns="45720" rtlCol="0" anchor="ctr">
            <a:normAutofit lnSpcReduction="10000"/>
          </a:bodyPr>
          <a:lstStyle/>
          <a:p>
            <a:pPr marL="306000" marR="0" lvl="0" indent="-306000" algn="ctr" defTabSz="457200" rtl="1" eaLnBrk="1" fontAlgn="auto" latinLnBrk="0" hangingPunct="1">
              <a:lnSpc>
                <a:spcPct val="100000"/>
              </a:lnSpc>
              <a:spcBef>
                <a:spcPct val="20000"/>
              </a:spcBef>
              <a:spcAft>
                <a:spcPts val="600"/>
              </a:spcAft>
              <a:buClr>
                <a:schemeClr val="accent2"/>
              </a:buClr>
              <a:buSzPct val="92000"/>
              <a:buFont typeface="Wingdings 2" panose="05020102010507070707" pitchFamily="18" charset="2"/>
              <a:buChar char=""/>
              <a:tabLst/>
              <a:defRPr/>
            </a:pPr>
            <a:r>
              <a:rPr kumimoji="0" lang="ar-SA" sz="2800" b="1" i="0" u="none" strike="noStrike" kern="1200" cap="none" spc="0" normalizeH="0" baseline="0" noProof="0" dirty="0" smtClean="0">
                <a:ln>
                  <a:noFill/>
                </a:ln>
                <a:solidFill>
                  <a:schemeClr val="tx2"/>
                </a:solidFill>
                <a:effectLst/>
                <a:uLnTx/>
                <a:uFillTx/>
                <a:latin typeface="+mn-lt"/>
                <a:ea typeface="+mn-ea"/>
                <a:cs typeface="+mn-cs"/>
              </a:rPr>
              <a:t>الدعوى غير المباشرة في الفقه الاسلامي :</a:t>
            </a:r>
          </a:p>
          <a:p>
            <a:pPr marL="306000" marR="0" lvl="0" indent="-306000" algn="r" defTabSz="457200" rtl="1" eaLnBrk="1" fontAlgn="auto" latinLnBrk="0" hangingPunct="1">
              <a:lnSpc>
                <a:spcPct val="100000"/>
              </a:lnSpc>
              <a:spcBef>
                <a:spcPct val="20000"/>
              </a:spcBef>
              <a:spcAft>
                <a:spcPts val="600"/>
              </a:spcAft>
              <a:buClr>
                <a:schemeClr val="accent2"/>
              </a:buClr>
              <a:buSzPct val="92000"/>
              <a:buFont typeface="Wingdings 2" panose="05020102010507070707" pitchFamily="18" charset="2"/>
              <a:buChar char=""/>
              <a:tabLst/>
              <a:defRPr/>
            </a:pPr>
            <a:r>
              <a:rPr lang="ar-SA" sz="2800" b="1" dirty="0" smtClean="0">
                <a:solidFill>
                  <a:srgbClr val="7030A0"/>
                </a:solidFill>
              </a:rPr>
              <a:t>القاعدة في الفقه : عدم جواز رفع دعوى غير مباشرة  ابتداءا.</a:t>
            </a:r>
          </a:p>
          <a:p>
            <a:pPr marL="306000" marR="0" lvl="0" indent="-306000" algn="r" defTabSz="457200" rtl="1" eaLnBrk="1" fontAlgn="auto" latinLnBrk="0" hangingPunct="1">
              <a:lnSpc>
                <a:spcPct val="100000"/>
              </a:lnSpc>
              <a:spcBef>
                <a:spcPct val="20000"/>
              </a:spcBef>
              <a:spcAft>
                <a:spcPts val="600"/>
              </a:spcAft>
              <a:buClr>
                <a:schemeClr val="accent2"/>
              </a:buClr>
              <a:buSzPct val="92000"/>
              <a:buFont typeface="Wingdings 2" panose="05020102010507070707" pitchFamily="18" charset="2"/>
              <a:buChar char=""/>
              <a:tabLst/>
              <a:defRPr/>
            </a:pPr>
            <a:r>
              <a:rPr lang="ar-SA" sz="2800" b="1" dirty="0" smtClean="0">
                <a:solidFill>
                  <a:srgbClr val="C00000"/>
                </a:solidFill>
              </a:rPr>
              <a:t>الاستثناء : تطبيق الدعوى غير المباشرة </a:t>
            </a:r>
          </a:p>
          <a:p>
            <a:pPr marL="306000" marR="0" lvl="0" indent="-306000" algn="r" defTabSz="457200" rtl="1" eaLnBrk="1" fontAlgn="auto" latinLnBrk="0" hangingPunct="1">
              <a:lnSpc>
                <a:spcPct val="100000"/>
              </a:lnSpc>
              <a:spcBef>
                <a:spcPct val="20000"/>
              </a:spcBef>
              <a:spcAft>
                <a:spcPts val="600"/>
              </a:spcAft>
              <a:buClr>
                <a:schemeClr val="accent2"/>
              </a:buClr>
              <a:buSzPct val="92000"/>
              <a:buFont typeface="Wingdings 2" panose="05020102010507070707" pitchFamily="18" charset="2"/>
              <a:buChar char=""/>
              <a:tabLst/>
              <a:defRPr/>
            </a:pPr>
            <a:r>
              <a:rPr lang="ar-SA" sz="2800" b="1" dirty="0" smtClean="0">
                <a:solidFill>
                  <a:srgbClr val="00B050"/>
                </a:solidFill>
              </a:rPr>
              <a:t>التطبيق يكون في حالة : اذا كان صاحب الوديعة غائبا ، فيحق لمن وجبت نفقته ( الدائن ) على صاحب الوديعة ( المدين ) ان يطالب المودع عنده (مدين المدين ) بالمبلغ المودع به ان غاب صاحب الوديعة .</a:t>
            </a:r>
            <a:endParaRPr kumimoji="0" lang="ar-SA" sz="2800" b="1" i="0" u="none" strike="noStrike" kern="1200" cap="none" spc="0" normalizeH="0" baseline="0" noProof="0" dirty="0">
              <a:ln>
                <a:noFill/>
              </a:ln>
              <a:solidFill>
                <a:srgbClr val="00B050"/>
              </a:solidFill>
              <a:effectLst/>
              <a:uLnTx/>
              <a:uFillTx/>
              <a:latin typeface="+mn-lt"/>
              <a:ea typeface="+mn-ea"/>
              <a:cs typeface="+mn-cs"/>
            </a:endParaRPr>
          </a:p>
        </p:txBody>
      </p:sp>
    </p:spTree>
    <p:extLst>
      <p:ext uri="{BB962C8B-B14F-4D97-AF65-F5344CB8AC3E}">
        <p14:creationId xmlns:p14="http://schemas.microsoft.com/office/powerpoint/2010/main" xmlns="" val="249035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p:cTn id="23"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p:cTn id="31"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 calcmode="lin" valueType="num">
                                      <p:cBhvr>
                                        <p:cTn id="39"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4"/>
          <p:cNvGraphicFramePr>
            <a:graphicFrameLocks noGrp="1"/>
          </p:cNvGraphicFramePr>
          <p:nvPr>
            <p:ph idx="1"/>
            <p:extLst>
              <p:ext uri="{D42A27DB-BD31-4B8C-83A1-F6EECF244321}">
                <p14:modId xmlns:p14="http://schemas.microsoft.com/office/powerpoint/2010/main" xmlns="" val="1322900862"/>
              </p:ext>
            </p:extLst>
          </p:nvPr>
        </p:nvGraphicFramePr>
        <p:xfrm>
          <a:off x="457201" y="838200"/>
          <a:ext cx="11430000" cy="6019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239514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أثآر الدعوى الغير مباشرة في السعودية:</a:t>
            </a:r>
          </a:p>
        </p:txBody>
      </p:sp>
      <p:sp>
        <p:nvSpPr>
          <p:cNvPr id="3" name="عنصر نائب للمحتوى 2"/>
          <p:cNvSpPr>
            <a:spLocks noGrp="1"/>
          </p:cNvSpPr>
          <p:nvPr>
            <p:ph idx="1"/>
          </p:nvPr>
        </p:nvSpPr>
        <p:spPr/>
        <p:txBody>
          <a:bodyPr/>
          <a:lstStyle/>
          <a:p>
            <a:pPr marL="0" indent="0">
              <a:buNone/>
            </a:pPr>
            <a:r>
              <a:rPr lang="ar-SA" b="1" dirty="0" smtClean="0">
                <a:solidFill>
                  <a:srgbClr val="0070C0"/>
                </a:solidFill>
              </a:rPr>
              <a:t>-- المال </a:t>
            </a:r>
            <a:r>
              <a:rPr lang="ar-SA" b="1" dirty="0">
                <a:solidFill>
                  <a:srgbClr val="0070C0"/>
                </a:solidFill>
              </a:rPr>
              <a:t>الذي يكسب بعد كسب الدعوى ضد مدين المدين يدخل في الذمة المالية للمدين ولا يمكن للدائن الحجز على بمجرد هذه الدعوى وأصبح هذا المال </a:t>
            </a:r>
            <a:r>
              <a:rPr lang="ar-SA" b="1" dirty="0" smtClean="0">
                <a:solidFill>
                  <a:srgbClr val="0070C0"/>
                </a:solidFill>
              </a:rPr>
              <a:t>جزء </a:t>
            </a:r>
            <a:r>
              <a:rPr lang="ar-SA" b="1" dirty="0">
                <a:solidFill>
                  <a:srgbClr val="0070C0"/>
                </a:solidFill>
              </a:rPr>
              <a:t>من الضمان العام الذي يقول أن كل أموال المدين ضامنة لديونه .</a:t>
            </a:r>
          </a:p>
          <a:p>
            <a:pPr marL="0" indent="0">
              <a:buNone/>
            </a:pPr>
            <a:r>
              <a:rPr lang="ar-SA" b="1" dirty="0">
                <a:solidFill>
                  <a:srgbClr val="C00000"/>
                </a:solidFill>
              </a:rPr>
              <a:t>وهذا يعني أن كل الدائنين الآخرين يمكنهم الحجز على هذا المال, وليس الدائن الذي أقام الدعوى </a:t>
            </a:r>
            <a:r>
              <a:rPr lang="ar-SA" b="1" dirty="0" smtClean="0">
                <a:solidFill>
                  <a:srgbClr val="C00000"/>
                </a:solidFill>
              </a:rPr>
              <a:t>لوحده ، فالدائن </a:t>
            </a:r>
            <a:r>
              <a:rPr lang="ar-SA" b="1" dirty="0">
                <a:solidFill>
                  <a:srgbClr val="C00000"/>
                </a:solidFill>
              </a:rPr>
              <a:t>الذي اقام الدعوى ليس له أي ميزة..</a:t>
            </a:r>
          </a:p>
          <a:p>
            <a:pPr marL="0" indent="0">
              <a:buNone/>
            </a:pPr>
            <a:r>
              <a:rPr lang="ar-SA" b="1" dirty="0" smtClean="0">
                <a:solidFill>
                  <a:srgbClr val="7030A0"/>
                </a:solidFill>
              </a:rPr>
              <a:t>بل يقسم المال بين الدائنين قسمة غرماء ،فالدعوى هنا قد تكون ضعيفة ,وقد تكون جيدة , إذا لم يكون للمدين سوى دائن واحد وهو الدائن الذي رفع الدعوى أو كان عنده مال كافي. </a:t>
            </a:r>
            <a:r>
              <a:rPr lang="ar-SA" b="1" dirty="0" smtClean="0"/>
              <a:t>ففي </a:t>
            </a:r>
            <a:r>
              <a:rPr lang="ar-SA" b="1" dirty="0"/>
              <a:t>هذه الحالة يمكن للدائن الحجز على أموال المدين لوحده</a:t>
            </a:r>
          </a:p>
          <a:p>
            <a:pPr marL="0" indent="0">
              <a:buNone/>
            </a:pPr>
            <a:r>
              <a:rPr lang="ar-SA" b="1" dirty="0">
                <a:solidFill>
                  <a:srgbClr val="7030A0"/>
                </a:solidFill>
              </a:rPr>
              <a:t>أما لو كان هناك أكثر من دائن فهنا يكون حق الدائن ضعيف لوجود أكثر من مدين </a:t>
            </a:r>
            <a:r>
              <a:rPr lang="ar-SA" b="1" dirty="0"/>
              <a:t>.</a:t>
            </a:r>
          </a:p>
          <a:p>
            <a:pPr marL="0" indent="0">
              <a:buNone/>
            </a:pPr>
            <a:r>
              <a:rPr lang="ar-SA" b="1" dirty="0"/>
              <a:t>(الشيك المصدق و الرهن :هما أقوى أنواع الضمانات على الإطلاق ، والشيك المصدق أفضل).</a:t>
            </a:r>
          </a:p>
          <a:p>
            <a:endParaRPr lang="ar-SA" b="1" dirty="0"/>
          </a:p>
        </p:txBody>
      </p:sp>
    </p:spTree>
    <p:extLst>
      <p:ext uri="{BB962C8B-B14F-4D97-AF65-F5344CB8AC3E}">
        <p14:creationId xmlns:p14="http://schemas.microsoft.com/office/powerpoint/2010/main" xmlns="" val="2094878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1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1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10"/>
                                        <p:tgtEl>
                                          <p:spTgt spid="3">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10"/>
                                        <p:tgtEl>
                                          <p:spTgt spid="3">
                                            <p:txEl>
                                              <p:pRg st="3" end="3"/>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1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81191" y="1020431"/>
            <a:ext cx="10993549" cy="1646569"/>
          </a:xfrm>
        </p:spPr>
        <p:txBody>
          <a:bodyPr>
            <a:normAutofit/>
          </a:bodyPr>
          <a:lstStyle/>
          <a:p>
            <a:pPr algn="ctr"/>
            <a:r>
              <a:rPr lang="ar-SA" sz="4400" b="1" dirty="0" smtClean="0"/>
              <a:t>الدعوى البولصية</a:t>
            </a:r>
            <a:r>
              <a:rPr lang="ar-SA" sz="4400" dirty="0" smtClean="0"/>
              <a:t> </a:t>
            </a:r>
            <a:r>
              <a:rPr lang="ar-SA" sz="4400" b="1" dirty="0" smtClean="0"/>
              <a:t>أو</a:t>
            </a:r>
            <a:r>
              <a:rPr lang="ar-SA" sz="4400" dirty="0" smtClean="0"/>
              <a:t> </a:t>
            </a:r>
            <a:r>
              <a:rPr lang="ar-SA" sz="4400" b="1" dirty="0" smtClean="0"/>
              <a:t>دعوى عدم نفاذ التصرف</a:t>
            </a:r>
            <a:r>
              <a:rPr lang="en-US" sz="4400" dirty="0" smtClean="0"/>
              <a:t/>
            </a:r>
            <a:br>
              <a:rPr lang="en-US" sz="4400" dirty="0" smtClean="0"/>
            </a:br>
            <a:endParaRPr lang="ar-SA" sz="4400" dirty="0"/>
          </a:p>
        </p:txBody>
      </p:sp>
      <p:sp>
        <p:nvSpPr>
          <p:cNvPr id="3" name="عنوان فرعي 2"/>
          <p:cNvSpPr>
            <a:spLocks noGrp="1"/>
          </p:cNvSpPr>
          <p:nvPr>
            <p:ph type="subTitle" idx="1"/>
          </p:nvPr>
        </p:nvSpPr>
        <p:spPr/>
        <p:txBody>
          <a:bodyPr/>
          <a:lstStyle/>
          <a:p>
            <a:endParaRPr lang="en-US" dirty="0" smtClean="0"/>
          </a:p>
          <a:p>
            <a:endParaRPr lang="ar-SA" dirty="0"/>
          </a:p>
        </p:txBody>
      </p:sp>
      <p:sp>
        <p:nvSpPr>
          <p:cNvPr id="4" name="مربع نص 3"/>
          <p:cNvSpPr txBox="1"/>
          <p:nvPr/>
        </p:nvSpPr>
        <p:spPr>
          <a:xfrm>
            <a:off x="1905000" y="3505200"/>
            <a:ext cx="8915400" cy="1015663"/>
          </a:xfrm>
          <a:prstGeom prst="rect">
            <a:avLst/>
          </a:prstGeom>
          <a:noFill/>
        </p:spPr>
        <p:txBody>
          <a:bodyPr wrap="square" rtlCol="1">
            <a:spAutoFit/>
          </a:bodyPr>
          <a:lstStyle/>
          <a:p>
            <a:pPr algn="r" rtl="1"/>
            <a:r>
              <a:rPr lang="ar-SA" sz="2000" b="1" dirty="0" smtClean="0">
                <a:solidFill>
                  <a:schemeClr val="bg1"/>
                </a:solidFill>
              </a:rPr>
              <a:t>قد يقوم المدين بالتصرف في أمواله وقد يلحق الدائن وضمانه العام أبلغ الضرر !! </a:t>
            </a:r>
            <a:endParaRPr lang="en-US" sz="2000" b="1" dirty="0" smtClean="0">
              <a:solidFill>
                <a:schemeClr val="bg1"/>
              </a:solidFill>
            </a:endParaRPr>
          </a:p>
          <a:p>
            <a:pPr algn="r"/>
            <a:r>
              <a:rPr lang="ar-SA" sz="2000" b="1" dirty="0" smtClean="0">
                <a:solidFill>
                  <a:schemeClr val="bg1"/>
                </a:solidFill>
              </a:rPr>
              <a:t>فلم يترك المشرع الدائن فريسة للمدين فأجاز له الطعن في تصرفاته  بالدعوى البولصية ( دعوى عدم نفاذ التصرف ) .</a:t>
            </a:r>
            <a:endParaRPr lang="ar-SA" sz="2000" b="1" dirty="0">
              <a:solidFill>
                <a:schemeClr val="bg1"/>
              </a:solidFill>
            </a:endParaRPr>
          </a:p>
        </p:txBody>
      </p:sp>
    </p:spTree>
    <p:extLst>
      <p:ext uri="{BB962C8B-B14F-4D97-AF65-F5344CB8AC3E}">
        <p14:creationId xmlns:p14="http://schemas.microsoft.com/office/powerpoint/2010/main" xmlns="" val="3664428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additive="base">
                                        <p:cTn id="16"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تعريف الدعوى البولصية :</a:t>
            </a:r>
            <a:endParaRPr lang="ar-SA" dirty="0"/>
          </a:p>
        </p:txBody>
      </p:sp>
      <p:sp>
        <p:nvSpPr>
          <p:cNvPr id="3" name="عنصر نائب للمحتوى 2"/>
          <p:cNvSpPr>
            <a:spLocks noGrp="1"/>
          </p:cNvSpPr>
          <p:nvPr>
            <p:ph idx="1"/>
          </p:nvPr>
        </p:nvSpPr>
        <p:spPr>
          <a:xfrm>
            <a:off x="581192" y="1828800"/>
            <a:ext cx="11029615" cy="4876800"/>
          </a:xfrm>
        </p:spPr>
        <p:txBody>
          <a:bodyPr>
            <a:normAutofit fontScale="85000" lnSpcReduction="20000"/>
          </a:bodyPr>
          <a:lstStyle/>
          <a:p>
            <a:endParaRPr lang="ar-SA" sz="2800" b="1" dirty="0" smtClean="0">
              <a:solidFill>
                <a:srgbClr val="0070C0"/>
              </a:solidFill>
            </a:endParaRPr>
          </a:p>
          <a:p>
            <a:r>
              <a:rPr lang="ar-SA" sz="2800" b="1" dirty="0" smtClean="0">
                <a:solidFill>
                  <a:srgbClr val="0070C0"/>
                </a:solidFill>
              </a:rPr>
              <a:t>هي </a:t>
            </a:r>
            <a:r>
              <a:rPr lang="ar-SA" sz="2800" b="1" dirty="0">
                <a:solidFill>
                  <a:srgbClr val="0070C0"/>
                </a:solidFill>
              </a:rPr>
              <a:t>دعوى يرفعها الدائن </a:t>
            </a:r>
            <a:r>
              <a:rPr lang="ar-SA" sz="2800" b="1" dirty="0" smtClean="0">
                <a:solidFill>
                  <a:srgbClr val="0070C0"/>
                </a:solidFill>
              </a:rPr>
              <a:t>على المدين والمتصرف اليه للطعن </a:t>
            </a:r>
            <a:r>
              <a:rPr lang="ar-SA" sz="2800" b="1" dirty="0">
                <a:solidFill>
                  <a:srgbClr val="0070C0"/>
                </a:solidFill>
              </a:rPr>
              <a:t>في تصرفات المدين المشوبة بالغش </a:t>
            </a:r>
            <a:r>
              <a:rPr lang="ar-SA" sz="2800" b="1" dirty="0"/>
              <a:t>.</a:t>
            </a:r>
            <a:endParaRPr lang="en-US" sz="2800" b="1" dirty="0"/>
          </a:p>
          <a:p>
            <a:r>
              <a:rPr lang="ar-SA" sz="2800" b="1" u="sng" dirty="0"/>
              <a:t>طبيعتها :</a:t>
            </a:r>
            <a:r>
              <a:rPr lang="ar-SA" sz="2800" b="1" dirty="0"/>
              <a:t>  هي </a:t>
            </a:r>
            <a:r>
              <a:rPr lang="ar-SA" sz="2800" b="1" dirty="0">
                <a:solidFill>
                  <a:srgbClr val="FF0000"/>
                </a:solidFill>
              </a:rPr>
              <a:t>دعوى ينظر اليها قديما أنها تؤدي لإبطال ما يقوم به المدين من تصرفات بقصد الاضرار  بالدائن </a:t>
            </a:r>
            <a:r>
              <a:rPr lang="ar-SA" sz="2800" b="1" dirty="0"/>
              <a:t>، </a:t>
            </a:r>
            <a:r>
              <a:rPr lang="ar-SA" sz="2800" b="1" dirty="0" smtClean="0"/>
              <a:t>كأن يبيع امواله بثمن بخس او هبه للغيراو تبرعا للغير  وهو مدين وديونه تستغرق امواله ، فتضعف من ذمته المالية وتقلل من ماله.</a:t>
            </a:r>
          </a:p>
          <a:p>
            <a:r>
              <a:rPr lang="ar-SA" sz="2800" b="1" dirty="0" smtClean="0"/>
              <a:t>اما قيام المدين ببيع عقار بسعر السوق فليس للدائن الحق بالتدخل بالدعوى البوليسية في مواجهة المشتري </a:t>
            </a:r>
            <a:endParaRPr lang="en-US" sz="2800" b="1" dirty="0"/>
          </a:p>
          <a:p>
            <a:pPr marL="0" indent="0">
              <a:buNone/>
            </a:pPr>
            <a:r>
              <a:rPr lang="ar-SA" sz="2800" b="1" dirty="0"/>
              <a:t>              </a:t>
            </a:r>
            <a:endParaRPr lang="ar-SA" sz="2800" b="1" dirty="0" smtClean="0"/>
          </a:p>
          <a:p>
            <a:pPr marL="0" indent="0">
              <a:buNone/>
            </a:pPr>
            <a:r>
              <a:rPr lang="ar-SA" sz="2800" b="1" dirty="0" smtClean="0"/>
              <a:t>واطراف </a:t>
            </a:r>
            <a:r>
              <a:rPr lang="ar-SA" sz="2800" b="1" dirty="0" smtClean="0"/>
              <a:t>الدعوى البوليسية هما : الدائن والمتصرف اليه .</a:t>
            </a:r>
            <a:endParaRPr lang="en-US" sz="2800" b="1" dirty="0" smtClean="0"/>
          </a:p>
          <a:p>
            <a:pPr marL="0" indent="0">
              <a:buNone/>
            </a:pPr>
            <a:endParaRPr lang="ar-SA" sz="2800" b="1" dirty="0" smtClean="0"/>
          </a:p>
          <a:p>
            <a:pPr marL="0" indent="0">
              <a:buNone/>
            </a:pPr>
            <a:r>
              <a:rPr lang="ar-SA" sz="2800" b="1" dirty="0" smtClean="0"/>
              <a:t>ثم </a:t>
            </a:r>
            <a:r>
              <a:rPr lang="ar-SA" sz="2800" b="1" dirty="0"/>
              <a:t>تحددت طبيعتها بأنها دعوى لإبطال التصرفات ،</a:t>
            </a:r>
            <a:endParaRPr lang="en-US" sz="2800" b="1" dirty="0"/>
          </a:p>
          <a:p>
            <a:pPr marL="0" indent="0">
              <a:buNone/>
            </a:pPr>
            <a:r>
              <a:rPr lang="ar-SA" sz="2800" b="1" dirty="0"/>
              <a:t>              والسائد الآن انها </a:t>
            </a:r>
            <a:r>
              <a:rPr lang="ar-SA" sz="2800" b="1" dirty="0">
                <a:solidFill>
                  <a:srgbClr val="C00000"/>
                </a:solidFill>
              </a:rPr>
              <a:t>دعوى بعدم نفاذ التصرفات .</a:t>
            </a:r>
            <a:endParaRPr lang="en-US" sz="2800" b="1" dirty="0">
              <a:solidFill>
                <a:srgbClr val="C00000"/>
              </a:solidFill>
            </a:endParaRPr>
          </a:p>
          <a:p>
            <a:pPr marL="0" indent="0">
              <a:buNone/>
            </a:pPr>
            <a:endParaRPr lang="ar-SA" sz="2800" b="1" dirty="0"/>
          </a:p>
        </p:txBody>
      </p:sp>
    </p:spTree>
    <p:extLst>
      <p:ext uri="{BB962C8B-B14F-4D97-AF65-F5344CB8AC3E}">
        <p14:creationId xmlns:p14="http://schemas.microsoft.com/office/powerpoint/2010/main" xmlns="" val="1006670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81192" y="702156"/>
            <a:ext cx="11029616" cy="745644"/>
          </a:xfrm>
        </p:spPr>
        <p:txBody>
          <a:bodyPr/>
          <a:lstStyle/>
          <a:p>
            <a:r>
              <a:rPr lang="ar-SA" b="1" dirty="0"/>
              <a:t>شروط الدعوى البولصية :</a:t>
            </a:r>
            <a:endParaRPr lang="ar-SA" dirty="0"/>
          </a:p>
        </p:txBody>
      </p:sp>
      <p:sp>
        <p:nvSpPr>
          <p:cNvPr id="3" name="عنصر نائب للمحتوى 2"/>
          <p:cNvSpPr>
            <a:spLocks noGrp="1"/>
          </p:cNvSpPr>
          <p:nvPr>
            <p:ph idx="1"/>
          </p:nvPr>
        </p:nvSpPr>
        <p:spPr>
          <a:xfrm>
            <a:off x="0" y="1828800"/>
            <a:ext cx="12192000" cy="5029200"/>
          </a:xfrm>
        </p:spPr>
        <p:txBody>
          <a:bodyPr>
            <a:noAutofit/>
          </a:bodyPr>
          <a:lstStyle/>
          <a:p>
            <a:r>
              <a:rPr lang="ar-SA" sz="2000" b="1" dirty="0"/>
              <a:t>1/ </a:t>
            </a:r>
            <a:r>
              <a:rPr lang="ar-SA" sz="2000" b="1" dirty="0">
                <a:solidFill>
                  <a:srgbClr val="C00000"/>
                </a:solidFill>
              </a:rPr>
              <a:t>شروط تتعلق بالدائن </a:t>
            </a:r>
            <a:r>
              <a:rPr lang="ar-SA" sz="2000" b="1" dirty="0" smtClean="0">
                <a:solidFill>
                  <a:srgbClr val="C00000"/>
                </a:solidFill>
              </a:rPr>
              <a:t>:</a:t>
            </a:r>
            <a:endParaRPr lang="en-US" sz="2000" b="1" dirty="0">
              <a:solidFill>
                <a:srgbClr val="C00000"/>
              </a:solidFill>
            </a:endParaRPr>
          </a:p>
          <a:p>
            <a:r>
              <a:rPr lang="ar-SA" sz="2000" b="1" u="sng" dirty="0">
                <a:solidFill>
                  <a:srgbClr val="0070C0"/>
                </a:solidFill>
              </a:rPr>
              <a:t>1</a:t>
            </a:r>
            <a:r>
              <a:rPr lang="ar-SA" sz="2000" b="1" u="sng" dirty="0" smtClean="0">
                <a:solidFill>
                  <a:srgbClr val="0070C0"/>
                </a:solidFill>
              </a:rPr>
              <a:t> </a:t>
            </a:r>
            <a:r>
              <a:rPr lang="ar-SA" sz="2000" b="1" u="sng" dirty="0">
                <a:solidFill>
                  <a:srgbClr val="0070C0"/>
                </a:solidFill>
              </a:rPr>
              <a:t>– يجب ان يكون حق الدائن مستحق الأداء :</a:t>
            </a:r>
            <a:endParaRPr lang="en-US" sz="2000" b="1" dirty="0">
              <a:solidFill>
                <a:srgbClr val="0070C0"/>
              </a:solidFill>
            </a:endParaRPr>
          </a:p>
          <a:p>
            <a:pPr marL="0" indent="0">
              <a:buNone/>
            </a:pPr>
            <a:r>
              <a:rPr lang="ar-SA" sz="2000" b="1" dirty="0"/>
              <a:t>يجب أن يكون حق الدائن ثابت وقطعي فلا يعلق على أجل ، ولا يعلق على شرط ، خاليًا من النزاع .</a:t>
            </a:r>
            <a:endParaRPr lang="en-US" sz="2000" b="1" dirty="0"/>
          </a:p>
          <a:p>
            <a:pPr marL="0" indent="0">
              <a:buNone/>
            </a:pPr>
            <a:r>
              <a:rPr lang="ar-SA" sz="2000" b="1" dirty="0"/>
              <a:t>* </a:t>
            </a:r>
            <a:r>
              <a:rPr lang="ar-SA" sz="2000" b="1" dirty="0">
                <a:solidFill>
                  <a:srgbClr val="C00000"/>
                </a:solidFill>
              </a:rPr>
              <a:t>فلا يجوز للدائن أن  يطعن في تصرفات المدين اذا كان حقه مضافًا الى اجل او معلقا على شرط ، مادام لم يحن الأجل او تحقق الشرط .</a:t>
            </a:r>
            <a:endParaRPr lang="en-US" sz="2000" b="1" dirty="0">
              <a:solidFill>
                <a:srgbClr val="C00000"/>
              </a:solidFill>
            </a:endParaRPr>
          </a:p>
          <a:p>
            <a:pPr marL="0" indent="0">
              <a:buNone/>
            </a:pPr>
            <a:r>
              <a:rPr lang="ar-SA" sz="2000" b="1" dirty="0" smtClean="0">
                <a:solidFill>
                  <a:srgbClr val="7030A0"/>
                </a:solidFill>
              </a:rPr>
              <a:t>ويجب </a:t>
            </a:r>
            <a:r>
              <a:rPr lang="ar-SA" sz="2000" b="1" dirty="0" smtClean="0">
                <a:solidFill>
                  <a:srgbClr val="7030A0"/>
                </a:solidFill>
              </a:rPr>
              <a:t>ان يكون حقه خاليًا </a:t>
            </a:r>
            <a:r>
              <a:rPr lang="ar-SA" sz="2000" b="1" dirty="0">
                <a:solidFill>
                  <a:srgbClr val="7030A0"/>
                </a:solidFill>
              </a:rPr>
              <a:t>من النزاع فالحق </a:t>
            </a:r>
            <a:r>
              <a:rPr lang="ar-SA" sz="2000" b="1" dirty="0" smtClean="0">
                <a:solidFill>
                  <a:srgbClr val="7030A0"/>
                </a:solidFill>
              </a:rPr>
              <a:t>لا يستحق </a:t>
            </a:r>
            <a:r>
              <a:rPr lang="ar-SA" sz="2000" b="1" dirty="0">
                <a:solidFill>
                  <a:srgbClr val="7030A0"/>
                </a:solidFill>
              </a:rPr>
              <a:t>الوفاء به الا اذا خلا من النزاع </a:t>
            </a:r>
            <a:r>
              <a:rPr lang="ar-SA" sz="2000" b="1" dirty="0" smtClean="0">
                <a:solidFill>
                  <a:srgbClr val="7030A0"/>
                </a:solidFill>
              </a:rPr>
              <a:t>.</a:t>
            </a:r>
          </a:p>
          <a:p>
            <a:pPr marL="0" indent="0">
              <a:buNone/>
            </a:pPr>
            <a:r>
              <a:rPr lang="ar-SA" sz="2000" b="1" dirty="0" smtClean="0">
                <a:solidFill>
                  <a:srgbClr val="FF0000"/>
                </a:solidFill>
              </a:rPr>
              <a:t>مثل ان يكون حق الدائن في مواجهة المدين دعوى لازالت في المحكم لاثبات الملكية او تعويض للضرر ، وخلال دعوى الدائن علىلا المدين قام المدين ببيع ماله فلا يحق للدائن رفع الدعوى البوليسية لعدم ثبوت حق الدائن على لمدين .</a:t>
            </a:r>
            <a:endParaRPr lang="en-US" sz="2000" b="1" dirty="0">
              <a:solidFill>
                <a:srgbClr val="FF0000"/>
              </a:solidFill>
            </a:endParaRPr>
          </a:p>
          <a:p>
            <a:r>
              <a:rPr lang="ar-SA" sz="2000" b="1" u="sng" dirty="0">
                <a:solidFill>
                  <a:srgbClr val="0070C0"/>
                </a:solidFill>
              </a:rPr>
              <a:t>2 – ان يكون حق الدائن سابقا على التصرف المطعون فيه </a:t>
            </a:r>
            <a:r>
              <a:rPr lang="ar-SA" sz="2000" b="1" u="sng" dirty="0" smtClean="0">
                <a:solidFill>
                  <a:srgbClr val="0070C0"/>
                </a:solidFill>
              </a:rPr>
              <a:t>:اي ان تاريخ نشوء حق الدائن في ذمة المدين اسبق من تاريخ تصرف المدين ببيع عقاره للمشتري بثمن بخس ، او هبته اياه . اما ان نشأ حق الدائن في ذمة المدين بعد قيام المدين ببيع ماله او هبته للمتصرف اليه فلا يحق للدائن رفع الدعوى البوليسية .</a:t>
            </a:r>
            <a:endParaRPr lang="en-US" sz="2000" b="1" dirty="0">
              <a:solidFill>
                <a:srgbClr val="0070C0"/>
              </a:solidFill>
            </a:endParaRPr>
          </a:p>
          <a:p>
            <a:pPr marL="0" indent="0">
              <a:buNone/>
            </a:pPr>
            <a:r>
              <a:rPr lang="ar-SA" sz="2000" b="1" dirty="0"/>
              <a:t>فلابد أن </a:t>
            </a:r>
            <a:r>
              <a:rPr lang="ar-SA" sz="2000" b="1" dirty="0">
                <a:solidFill>
                  <a:srgbClr val="FF0000"/>
                </a:solidFill>
              </a:rPr>
              <a:t>يكون هذا الحق قبل تصرف المدين ، فلا يجوز للدائن أن يقوم بهذه الدعوى اذا كان حقه لاحقا ،</a:t>
            </a:r>
            <a:endParaRPr lang="en-US" sz="2000" b="1" dirty="0">
              <a:solidFill>
                <a:srgbClr val="FF0000"/>
              </a:solidFill>
            </a:endParaRPr>
          </a:p>
          <a:p>
            <a:pPr marL="0" indent="0">
              <a:buNone/>
            </a:pPr>
            <a:r>
              <a:rPr lang="ar-SA" sz="2000" b="1" dirty="0">
                <a:solidFill>
                  <a:srgbClr val="7030A0"/>
                </a:solidFill>
              </a:rPr>
              <a:t>والعبرة في أسبقية هذا الحق بالنظر الى تاريخ ابرام التصرف المطعون فيه . </a:t>
            </a:r>
            <a:r>
              <a:rPr lang="ar-SA" sz="2000" b="1" dirty="0">
                <a:solidFill>
                  <a:srgbClr val="0070C0"/>
                </a:solidFill>
              </a:rPr>
              <a:t>ويقع على عاتق الدائن اثبات اسبقية حقه .</a:t>
            </a:r>
            <a:endParaRPr lang="en-US" sz="2000" b="1" dirty="0">
              <a:solidFill>
                <a:srgbClr val="0070C0"/>
              </a:solidFill>
            </a:endParaRPr>
          </a:p>
          <a:p>
            <a:pPr marL="0" indent="0">
              <a:buNone/>
            </a:pPr>
            <a:endParaRPr lang="ar-SA" sz="2000" b="1" dirty="0"/>
          </a:p>
        </p:txBody>
      </p:sp>
    </p:spTree>
    <p:extLst>
      <p:ext uri="{BB962C8B-B14F-4D97-AF65-F5344CB8AC3E}">
        <p14:creationId xmlns:p14="http://schemas.microsoft.com/office/powerpoint/2010/main" xmlns="" val="3343887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1000"/>
                                        <p:tgtEl>
                                          <p:spTgt spid="3">
                                            <p:txEl>
                                              <p:pRg st="1" end="1"/>
                                            </p:txEl>
                                          </p:spTgt>
                                        </p:tgtEl>
                                      </p:cBhvr>
                                    </p:animEffect>
                                    <p:anim calcmode="lin" valueType="num">
                                      <p:cBhvr>
                                        <p:cTn id="3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wheel(1)">
                                      <p:cBhvr>
                                        <p:cTn id="37" dur="2000"/>
                                        <p:tgtEl>
                                          <p:spTgt spid="3">
                                            <p:txEl>
                                              <p:pRg st="2" end="2"/>
                                            </p:txEl>
                                          </p:spTgt>
                                        </p:tgtEl>
                                      </p:cBhvr>
                                    </p:animEffect>
                                  </p:childTnLst>
                                </p:cTn>
                              </p:par>
                              <p:par>
                                <p:cTn id="38" presetID="21" presetClass="entr" presetSubtype="1" fill="hold" nodeType="with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wheel(1)">
                                      <p:cBhvr>
                                        <p:cTn id="40" dur="2000"/>
                                        <p:tgtEl>
                                          <p:spTgt spid="3">
                                            <p:txEl>
                                              <p:pRg st="3" end="3"/>
                                            </p:txEl>
                                          </p:spTgt>
                                        </p:tgtEl>
                                      </p:cBhvr>
                                    </p:animEffect>
                                  </p:childTnLst>
                                </p:cTn>
                              </p:par>
                              <p:par>
                                <p:cTn id="41" presetID="21" presetClass="entr" presetSubtype="1" fill="hold" nodeType="with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heel(1)">
                                      <p:cBhvr>
                                        <p:cTn id="43" dur="2000"/>
                                        <p:tgtEl>
                                          <p:spTgt spid="3">
                                            <p:txEl>
                                              <p:pRg st="4" end="4"/>
                                            </p:txEl>
                                          </p:spTgt>
                                        </p:tgtEl>
                                      </p:cBhvr>
                                    </p:animEffect>
                                  </p:childTnLst>
                                </p:cTn>
                              </p:par>
                              <p:par>
                                <p:cTn id="44" presetID="21" presetClass="entr" presetSubtype="1" fill="hold" nodeType="with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wheel(1)">
                                      <p:cBhvr>
                                        <p:cTn id="46" dur="2000"/>
                                        <p:tgtEl>
                                          <p:spTgt spid="3">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fade">
                                      <p:cBhvr>
                                        <p:cTn id="51" dur="1000"/>
                                        <p:tgtEl>
                                          <p:spTgt spid="3">
                                            <p:txEl>
                                              <p:pRg st="6" end="6"/>
                                            </p:txEl>
                                          </p:spTgt>
                                        </p:tgtEl>
                                      </p:cBhvr>
                                    </p:animEffect>
                                    <p:anim calcmode="lin" valueType="num">
                                      <p:cBhvr>
                                        <p:cTn id="5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1" presetClass="entr" presetSubtype="1" fill="hold" nodeType="click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Effect transition="in" filter="wheel(1)">
                                      <p:cBhvr>
                                        <p:cTn id="58" dur="2000"/>
                                        <p:tgtEl>
                                          <p:spTgt spid="3">
                                            <p:txEl>
                                              <p:pRg st="7" end="7"/>
                                            </p:txEl>
                                          </p:spTgt>
                                        </p:tgtEl>
                                      </p:cBhvr>
                                    </p:animEffect>
                                  </p:childTnLst>
                                </p:cTn>
                              </p:par>
                              <p:par>
                                <p:cTn id="59" presetID="21" presetClass="entr" presetSubtype="1" fill="hold" nodeType="with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wheel(1)">
                                      <p:cBhvr>
                                        <p:cTn id="61"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شروط الدعوى البولصية :</a:t>
            </a:r>
            <a:endParaRPr lang="ar-SA" dirty="0"/>
          </a:p>
        </p:txBody>
      </p:sp>
      <p:sp>
        <p:nvSpPr>
          <p:cNvPr id="3" name="عنصر نائب للمحتوى 2"/>
          <p:cNvSpPr>
            <a:spLocks noGrp="1"/>
          </p:cNvSpPr>
          <p:nvPr>
            <p:ph idx="1"/>
          </p:nvPr>
        </p:nvSpPr>
        <p:spPr>
          <a:xfrm>
            <a:off x="152400" y="1828800"/>
            <a:ext cx="11887200" cy="4876800"/>
          </a:xfrm>
        </p:spPr>
        <p:txBody>
          <a:bodyPr>
            <a:noAutofit/>
          </a:bodyPr>
          <a:lstStyle/>
          <a:p>
            <a:endParaRPr lang="ar-SA" sz="2000" b="1" dirty="0" smtClean="0"/>
          </a:p>
          <a:p>
            <a:r>
              <a:rPr lang="ar-SA" sz="2000" b="1" dirty="0" smtClean="0"/>
              <a:t>/ </a:t>
            </a:r>
            <a:r>
              <a:rPr lang="ar-SA" sz="2000" b="1" dirty="0">
                <a:solidFill>
                  <a:srgbClr val="C00000"/>
                </a:solidFill>
              </a:rPr>
              <a:t>شروط تتعلق بالمدين :.</a:t>
            </a:r>
            <a:endParaRPr lang="en-US" sz="2000" b="1" dirty="0">
              <a:solidFill>
                <a:srgbClr val="C00000"/>
              </a:solidFill>
            </a:endParaRPr>
          </a:p>
          <a:p>
            <a:pPr marL="0" indent="0">
              <a:buNone/>
            </a:pPr>
            <a:r>
              <a:rPr lang="ar-SA" sz="2000" b="1" dirty="0"/>
              <a:t>فلا تكفي الشروط السابقة فقط  بل يجب ايضًا </a:t>
            </a:r>
            <a:r>
              <a:rPr lang="ar-SA" sz="2000" b="1" dirty="0">
                <a:solidFill>
                  <a:srgbClr val="0070C0"/>
                </a:solidFill>
              </a:rPr>
              <a:t>أن يكون المدين قد ارتكب غشًا في تصرفه ويكون المتصرف اليه علم بهذا </a:t>
            </a:r>
            <a:r>
              <a:rPr lang="ar-SA" sz="2000" b="1" dirty="0" smtClean="0">
                <a:solidFill>
                  <a:srgbClr val="0070C0"/>
                </a:solidFill>
              </a:rPr>
              <a:t>الغش ، بان ادى تصرفه الى افتقاره ، فيجوز للمدين بحسب الاصل بيع امواله بسعر عادل وحقيقي لكن بغش وافتقار لذمته لا يجوز .  </a:t>
            </a:r>
            <a:r>
              <a:rPr lang="ar-SA" sz="2000" b="1" dirty="0" smtClean="0"/>
              <a:t>.</a:t>
            </a:r>
          </a:p>
          <a:p>
            <a:pPr marL="0" indent="0">
              <a:buNone/>
            </a:pPr>
            <a:r>
              <a:rPr lang="ar-SA" sz="2000" b="1" dirty="0" smtClean="0"/>
              <a:t>وهو </a:t>
            </a:r>
            <a:r>
              <a:rPr lang="ar-SA" sz="2000" b="1" dirty="0">
                <a:solidFill>
                  <a:srgbClr val="FF0000"/>
                </a:solidFill>
              </a:rPr>
              <a:t>ليس مطلقا بل </a:t>
            </a:r>
            <a:r>
              <a:rPr lang="ar-SA" sz="2000" b="1" dirty="0" smtClean="0">
                <a:solidFill>
                  <a:srgbClr val="FF0000"/>
                </a:solidFill>
              </a:rPr>
              <a:t>مقصور </a:t>
            </a:r>
            <a:r>
              <a:rPr lang="ar-SA" sz="2000" b="1" dirty="0">
                <a:solidFill>
                  <a:srgbClr val="FF0000"/>
                </a:solidFill>
              </a:rPr>
              <a:t>على المعاوضات دون التبرعات .</a:t>
            </a:r>
            <a:endParaRPr lang="en-US" sz="2000" b="1" dirty="0">
              <a:solidFill>
                <a:srgbClr val="FF0000"/>
              </a:solidFill>
            </a:endParaRPr>
          </a:p>
          <a:p>
            <a:pPr marL="0" indent="0">
              <a:buNone/>
            </a:pPr>
            <a:r>
              <a:rPr lang="ar-SA" sz="2000" b="1" dirty="0"/>
              <a:t>(أ) فإن </a:t>
            </a:r>
            <a:r>
              <a:rPr lang="ar-SA" sz="2000" b="1" u="sng" dirty="0">
                <a:solidFill>
                  <a:srgbClr val="0070C0"/>
                </a:solidFill>
              </a:rPr>
              <a:t>كان تصرف المدين </a:t>
            </a:r>
            <a:r>
              <a:rPr lang="ar-SA" sz="2000" b="1" u="sng" dirty="0" smtClean="0">
                <a:solidFill>
                  <a:srgbClr val="0070C0"/>
                </a:solidFill>
              </a:rPr>
              <a:t>بعوض </a:t>
            </a:r>
            <a:r>
              <a:rPr lang="ar-SA" sz="2000" b="1" dirty="0">
                <a:solidFill>
                  <a:srgbClr val="C00000"/>
                </a:solidFill>
              </a:rPr>
              <a:t>اشتراطا </a:t>
            </a:r>
            <a:r>
              <a:rPr lang="ar-SA" sz="2000" b="1" dirty="0"/>
              <a:t>لجواز الطعن فيه بالدعوى البولصية </a:t>
            </a:r>
            <a:r>
              <a:rPr lang="ar-SA" sz="2000" b="1" dirty="0" smtClean="0">
                <a:solidFill>
                  <a:srgbClr val="FF0000"/>
                </a:solidFill>
              </a:rPr>
              <a:t>يقع على الدائن اثبات سوء النية بتوافر </a:t>
            </a:r>
            <a:r>
              <a:rPr lang="ar-SA" sz="2000" b="1" dirty="0">
                <a:solidFill>
                  <a:srgbClr val="C00000"/>
                </a:solidFill>
              </a:rPr>
              <a:t>نية الغش لديه وأن يكون المتصرف اليه على علم بهذه النية </a:t>
            </a:r>
            <a:r>
              <a:rPr lang="ar-SA" sz="2000" b="1" dirty="0" smtClean="0"/>
              <a:t>.</a:t>
            </a:r>
            <a:endParaRPr lang="ar-SA" sz="2000" b="1" dirty="0"/>
          </a:p>
          <a:p>
            <a:pPr marL="0" indent="0">
              <a:buFont typeface="Arial" charset="0"/>
              <a:buChar char="•"/>
            </a:pPr>
            <a:r>
              <a:rPr lang="ar-SA" sz="2000" b="1" dirty="0" smtClean="0">
                <a:solidFill>
                  <a:schemeClr val="accent3">
                    <a:lumMod val="75000"/>
                  </a:schemeClr>
                </a:solidFill>
              </a:rPr>
              <a:t>المراد </a:t>
            </a:r>
            <a:r>
              <a:rPr lang="ar-SA" sz="2000" b="1" dirty="0">
                <a:solidFill>
                  <a:schemeClr val="accent3">
                    <a:lumMod val="75000"/>
                  </a:schemeClr>
                </a:solidFill>
              </a:rPr>
              <a:t>بنية الغش </a:t>
            </a:r>
            <a:r>
              <a:rPr lang="ar-SA" sz="2000" b="1" dirty="0" smtClean="0">
                <a:solidFill>
                  <a:schemeClr val="accent3">
                    <a:lumMod val="75000"/>
                  </a:schemeClr>
                </a:solidFill>
              </a:rPr>
              <a:t>:</a:t>
            </a:r>
          </a:p>
          <a:p>
            <a:pPr marL="0" indent="0">
              <a:buNone/>
            </a:pPr>
            <a:r>
              <a:rPr lang="ar-SA" sz="2000" b="1" dirty="0" smtClean="0">
                <a:solidFill>
                  <a:schemeClr val="accent3">
                    <a:lumMod val="75000"/>
                  </a:schemeClr>
                </a:solidFill>
              </a:rPr>
              <a:t>-- </a:t>
            </a:r>
            <a:r>
              <a:rPr lang="ar-SA" sz="2000" b="1" dirty="0">
                <a:solidFill>
                  <a:schemeClr val="accent3">
                    <a:lumMod val="75000"/>
                  </a:schemeClr>
                </a:solidFill>
              </a:rPr>
              <a:t>قصد المدين الاضرار بالدائن . ويقع عبء الاثبات على الدائن </a:t>
            </a:r>
            <a:r>
              <a:rPr lang="ar-SA" sz="2000" b="1" dirty="0"/>
              <a:t>. </a:t>
            </a:r>
            <a:endParaRPr lang="en-US" sz="2000" b="1" dirty="0"/>
          </a:p>
          <a:p>
            <a:pPr marL="0" indent="0">
              <a:buNone/>
            </a:pPr>
            <a:r>
              <a:rPr lang="ar-SA" sz="2000" b="1" dirty="0" smtClean="0"/>
              <a:t>-- كما </a:t>
            </a:r>
            <a:r>
              <a:rPr lang="ar-SA" sz="2000" b="1" dirty="0">
                <a:solidFill>
                  <a:schemeClr val="accent1">
                    <a:lumMod val="75000"/>
                    <a:lumOff val="25000"/>
                  </a:schemeClr>
                </a:solidFill>
              </a:rPr>
              <a:t>يفترض علم المتصرف اليه بغش المدين اذا اثبت الدائن انه كان يعلم وقت التصرف أن المدين معسر أو كان ينبغي يعلم ذلك </a:t>
            </a:r>
            <a:r>
              <a:rPr lang="ar-SA" sz="2000" b="1" dirty="0"/>
              <a:t>.</a:t>
            </a:r>
            <a:endParaRPr lang="en-US" sz="2000" b="1" dirty="0"/>
          </a:p>
          <a:p>
            <a:pPr marL="0" indent="0">
              <a:buNone/>
            </a:pPr>
            <a:r>
              <a:rPr lang="ar-SA" sz="2000" b="1" dirty="0"/>
              <a:t>ومفاد ذلك بطبيعة الحال أن النص قد </a:t>
            </a:r>
            <a:r>
              <a:rPr lang="ar-SA" sz="2000" b="1" dirty="0" smtClean="0"/>
              <a:t>جعل </a:t>
            </a:r>
            <a:r>
              <a:rPr lang="ar-SA" sz="2000" b="1" dirty="0" smtClean="0">
                <a:solidFill>
                  <a:schemeClr val="accent5">
                    <a:lumMod val="75000"/>
                  </a:schemeClr>
                </a:solidFill>
              </a:rPr>
              <a:t>علم </a:t>
            </a:r>
            <a:r>
              <a:rPr lang="ar-SA" sz="2000" b="1" dirty="0">
                <a:solidFill>
                  <a:schemeClr val="accent5">
                    <a:lumMod val="75000"/>
                  </a:schemeClr>
                </a:solidFill>
              </a:rPr>
              <a:t>المدين </a:t>
            </a:r>
            <a:r>
              <a:rPr lang="ar-SA" sz="2000" b="1" dirty="0" smtClean="0">
                <a:solidFill>
                  <a:schemeClr val="accent5">
                    <a:lumMod val="75000"/>
                  </a:schemeClr>
                </a:solidFill>
              </a:rPr>
              <a:t>بإعساره </a:t>
            </a:r>
            <a:r>
              <a:rPr lang="ar-SA" sz="2000" b="1" dirty="0">
                <a:solidFill>
                  <a:schemeClr val="accent5">
                    <a:lumMod val="75000"/>
                  </a:schemeClr>
                </a:solidFill>
              </a:rPr>
              <a:t>وعلم المتصرف اليه به أو امكان ذلك قرينة على غش هذا المدين </a:t>
            </a:r>
            <a:r>
              <a:rPr lang="ar-SA" sz="2000" b="1" dirty="0"/>
              <a:t>وعلم المتصرف اليه به ومن ثم فليس على الدائن ان لا يثبت علم المدين </a:t>
            </a:r>
            <a:r>
              <a:rPr lang="ar-SA" sz="2000" b="1" dirty="0" smtClean="0"/>
              <a:t>بإعساره </a:t>
            </a:r>
            <a:r>
              <a:rPr lang="ar-SA" sz="2000" b="1" dirty="0"/>
              <a:t>وعلم خلفه به .</a:t>
            </a:r>
            <a:endParaRPr lang="en-US" sz="2000" b="1" dirty="0"/>
          </a:p>
          <a:p>
            <a:pPr marL="0" indent="0">
              <a:buNone/>
            </a:pPr>
            <a:r>
              <a:rPr lang="ar-SA" sz="2000" b="1" dirty="0"/>
              <a:t>وهذا بهدف حماية المتصرف اليه حسن النية الذي لم يعلم بغش المدين  حماية لاستقرار المعاملات .</a:t>
            </a:r>
            <a:endParaRPr lang="en-US" sz="2000" b="1" dirty="0"/>
          </a:p>
          <a:p>
            <a:pPr marL="0" indent="0">
              <a:buNone/>
            </a:pPr>
            <a:endParaRPr lang="ar-SA" sz="2000" b="1" dirty="0"/>
          </a:p>
        </p:txBody>
      </p:sp>
    </p:spTree>
    <p:extLst>
      <p:ext uri="{BB962C8B-B14F-4D97-AF65-F5344CB8AC3E}">
        <p14:creationId xmlns:p14="http://schemas.microsoft.com/office/powerpoint/2010/main" xmlns="" val="267379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circle(in)">
                                      <p:cBhvr>
                                        <p:cTn id="25" dur="2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circle(in)">
                                      <p:cBhvr>
                                        <p:cTn id="30" dur="2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1000"/>
                                        <p:tgtEl>
                                          <p:spTgt spid="3">
                                            <p:txEl>
                                              <p:pRg st="4" end="4"/>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barn(inVertical)">
                                      <p:cBhvr>
                                        <p:cTn id="38" dur="1000"/>
                                        <p:tgtEl>
                                          <p:spTgt spid="3">
                                            <p:txEl>
                                              <p:pRg st="5" end="5"/>
                                            </p:txEl>
                                          </p:spTgt>
                                        </p:tgtEl>
                                      </p:cBhvr>
                                    </p:animEffect>
                                  </p:childTnLst>
                                </p:cTn>
                              </p:par>
                              <p:par>
                                <p:cTn id="39" presetID="16" presetClass="entr" presetSubtype="21"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arn(inVertical)">
                                      <p:cBhvr>
                                        <p:cTn id="41" dur="1000"/>
                                        <p:tgtEl>
                                          <p:spTgt spid="3">
                                            <p:txEl>
                                              <p:pRg st="6" end="6"/>
                                            </p:txEl>
                                          </p:spTgt>
                                        </p:tgtEl>
                                      </p:cBhvr>
                                    </p:animEffect>
                                  </p:childTnLst>
                                </p:cTn>
                              </p:par>
                              <p:par>
                                <p:cTn id="42" presetID="16" presetClass="entr" presetSubtype="21"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barn(inVertical)">
                                      <p:cBhvr>
                                        <p:cTn id="44" dur="1000"/>
                                        <p:tgtEl>
                                          <p:spTgt spid="3">
                                            <p:txEl>
                                              <p:pRg st="7" end="7"/>
                                            </p:txEl>
                                          </p:spTgt>
                                        </p:tgtEl>
                                      </p:cBhvr>
                                    </p:animEffect>
                                  </p:childTnLst>
                                </p:cTn>
                              </p:par>
                              <p:par>
                                <p:cTn id="45" presetID="16" presetClass="entr" presetSubtype="21"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1000"/>
                                        <p:tgtEl>
                                          <p:spTgt spid="3">
                                            <p:txEl>
                                              <p:pRg st="8" end="8"/>
                                            </p:txEl>
                                          </p:spTgt>
                                        </p:tgtEl>
                                      </p:cBhvr>
                                    </p:animEffect>
                                  </p:childTnLst>
                                </p:cTn>
                              </p:par>
                              <p:par>
                                <p:cTn id="48" presetID="16" presetClass="entr" presetSubtype="21" fill="hold"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barn(inVertical)">
                                      <p:cBhvr>
                                        <p:cTn id="50"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شروط الدعوى البولصية :</a:t>
            </a:r>
            <a:endParaRPr lang="ar-SA" dirty="0"/>
          </a:p>
        </p:txBody>
      </p:sp>
      <p:sp>
        <p:nvSpPr>
          <p:cNvPr id="3" name="عنصر نائب للمحتوى 2"/>
          <p:cNvSpPr>
            <a:spLocks noGrp="1"/>
          </p:cNvSpPr>
          <p:nvPr>
            <p:ph idx="1"/>
          </p:nvPr>
        </p:nvSpPr>
        <p:spPr>
          <a:xfrm>
            <a:off x="581192" y="1905000"/>
            <a:ext cx="11029615" cy="4800600"/>
          </a:xfrm>
        </p:spPr>
        <p:txBody>
          <a:bodyPr>
            <a:normAutofit fontScale="92500" lnSpcReduction="10000"/>
          </a:bodyPr>
          <a:lstStyle/>
          <a:p>
            <a:endParaRPr lang="ar-SA" sz="2400" b="1" dirty="0" smtClean="0"/>
          </a:p>
          <a:p>
            <a:endParaRPr lang="ar-SA" sz="2400" b="1" dirty="0" smtClean="0"/>
          </a:p>
          <a:p>
            <a:r>
              <a:rPr lang="ar-SA" sz="2400" b="1" dirty="0" smtClean="0"/>
              <a:t>(</a:t>
            </a:r>
            <a:r>
              <a:rPr lang="ar-SA" sz="2400" b="1" dirty="0"/>
              <a:t>ب) </a:t>
            </a:r>
            <a:r>
              <a:rPr lang="ar-SA" sz="2400" b="1" dirty="0">
                <a:solidFill>
                  <a:srgbClr val="0070C0"/>
                </a:solidFill>
              </a:rPr>
              <a:t>اذا كان تصرف المدين تبرعا </a:t>
            </a:r>
            <a:r>
              <a:rPr lang="ar-SA" sz="2400" b="1" dirty="0"/>
              <a:t>، جاز </a:t>
            </a:r>
            <a:r>
              <a:rPr lang="ar-SA" sz="2400" b="1" dirty="0">
                <a:solidFill>
                  <a:srgbClr val="FF0000"/>
                </a:solidFill>
              </a:rPr>
              <a:t>للدائن أن يطعن فيه بالدعوى البوليصية ، ولا يشترط لعدم نفاذه في حقه غش هذا </a:t>
            </a:r>
            <a:r>
              <a:rPr lang="ar-SA" sz="2400" b="1" dirty="0" smtClean="0">
                <a:solidFill>
                  <a:srgbClr val="FF0000"/>
                </a:solidFill>
              </a:rPr>
              <a:t>المدين </a:t>
            </a:r>
            <a:r>
              <a:rPr lang="ar-SA" sz="2400" b="1" dirty="0">
                <a:solidFill>
                  <a:srgbClr val="FF0000"/>
                </a:solidFill>
              </a:rPr>
              <a:t>ولا حسن نية المتصرف اليه </a:t>
            </a:r>
            <a:r>
              <a:rPr lang="ar-SA" sz="2400" b="1" dirty="0" smtClean="0">
                <a:solidFill>
                  <a:srgbClr val="FF0000"/>
                </a:solidFill>
              </a:rPr>
              <a:t>.فلا ييجب اثبات سوء النية ، لان الاصل في التبرعات سوء النية وفي المعاوضات حسن النية ، </a:t>
            </a:r>
          </a:p>
          <a:p>
            <a:pPr>
              <a:buNone/>
            </a:pPr>
            <a:r>
              <a:rPr lang="ar-SA" sz="2400" b="1" dirty="0" smtClean="0">
                <a:solidFill>
                  <a:srgbClr val="0070C0"/>
                </a:solidFill>
              </a:rPr>
              <a:t>فيكون سهل كسب الدعوى البوليصية في تصرفات المدين القائمة على التبرعات ، لكن يكون صعب كسبها في تصرفات المدين القائمة على المعاوضات . </a:t>
            </a:r>
            <a:endParaRPr lang="en-US" sz="2400" b="1" dirty="0">
              <a:solidFill>
                <a:srgbClr val="0070C0"/>
              </a:solidFill>
            </a:endParaRPr>
          </a:p>
          <a:p>
            <a:r>
              <a:rPr lang="ar-SA" sz="2400" b="1" dirty="0"/>
              <a:t># </a:t>
            </a:r>
            <a:r>
              <a:rPr lang="ar-SA" sz="2400" b="1" u="sng" dirty="0">
                <a:solidFill>
                  <a:srgbClr val="7030A0"/>
                </a:solidFill>
              </a:rPr>
              <a:t>علة التفرقة  بين المعاوضات والتبرعات : </a:t>
            </a:r>
            <a:endParaRPr lang="en-US" sz="2400" b="1" u="sng" dirty="0">
              <a:solidFill>
                <a:srgbClr val="7030A0"/>
              </a:solidFill>
            </a:endParaRPr>
          </a:p>
          <a:p>
            <a:pPr marL="0" indent="0">
              <a:buNone/>
            </a:pPr>
            <a:r>
              <a:rPr lang="ar-SA" sz="2400" b="1" dirty="0"/>
              <a:t>أننا نجد </a:t>
            </a:r>
            <a:r>
              <a:rPr lang="ar-SA" sz="2400" b="1" dirty="0">
                <a:solidFill>
                  <a:srgbClr val="C00000"/>
                </a:solidFill>
              </a:rPr>
              <a:t>الدائن في التبرعات وهو يشكو من ضرر أصابه من جراء تبرع المدين </a:t>
            </a:r>
            <a:r>
              <a:rPr lang="ar-SA" sz="2400" b="1" dirty="0" smtClean="0">
                <a:solidFill>
                  <a:srgbClr val="C00000"/>
                </a:solidFill>
              </a:rPr>
              <a:t>في </a:t>
            </a:r>
            <a:r>
              <a:rPr lang="ar-SA" sz="2400" b="1" dirty="0">
                <a:solidFill>
                  <a:srgbClr val="C00000"/>
                </a:solidFill>
              </a:rPr>
              <a:t>حالة نفاذه </a:t>
            </a:r>
            <a:r>
              <a:rPr lang="ar-SA" sz="2400" b="1" dirty="0">
                <a:solidFill>
                  <a:srgbClr val="0070C0"/>
                </a:solidFill>
              </a:rPr>
              <a:t>والمتبرع له </a:t>
            </a:r>
            <a:r>
              <a:rPr lang="ar-SA" sz="2400" b="1" dirty="0" smtClean="0">
                <a:solidFill>
                  <a:srgbClr val="0070C0"/>
                </a:solidFill>
              </a:rPr>
              <a:t>لا يشكو </a:t>
            </a:r>
            <a:r>
              <a:rPr lang="ar-SA" sz="2400" b="1" dirty="0">
                <a:solidFill>
                  <a:srgbClr val="0070C0"/>
                </a:solidFill>
              </a:rPr>
              <a:t>الا من فوات كسب أو منفعة في حالة عدم النفاذ </a:t>
            </a:r>
            <a:r>
              <a:rPr lang="ar-SA" sz="2400" b="1" dirty="0"/>
              <a:t>والفرق واضح بين من يتوقى ضررا ومن يبتغي كسبا او منفعة ف الأول اجدر بالحماية ؛ لأن </a:t>
            </a:r>
            <a:r>
              <a:rPr lang="ar-SA" sz="2400" b="1" dirty="0">
                <a:solidFill>
                  <a:srgbClr val="FF0000"/>
                </a:solidFill>
              </a:rPr>
              <a:t>دفع الضرر مقدم على جلب المنفعة </a:t>
            </a:r>
            <a:r>
              <a:rPr lang="ar-SA" sz="2400" b="1" dirty="0"/>
              <a:t>؛ ولهذا لم يشترط المشرع غش المدين ليطعن الدائن في تصرفه اذا كان تبرعا </a:t>
            </a:r>
            <a:r>
              <a:rPr lang="ar-SA" sz="2400" b="1" dirty="0" smtClean="0"/>
              <a:t>.</a:t>
            </a:r>
          </a:p>
          <a:p>
            <a:pPr marL="0" indent="0">
              <a:buNone/>
            </a:pPr>
            <a:endParaRPr lang="ar-SA" sz="2400" b="1" dirty="0"/>
          </a:p>
        </p:txBody>
      </p:sp>
    </p:spTree>
    <p:extLst>
      <p:ext uri="{BB962C8B-B14F-4D97-AF65-F5344CB8AC3E}">
        <p14:creationId xmlns:p14="http://schemas.microsoft.com/office/powerpoint/2010/main" xmlns="" val="7807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p:cTn id="2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81192" y="702156"/>
            <a:ext cx="11029616" cy="1202844"/>
          </a:xfrm>
        </p:spPr>
        <p:txBody>
          <a:bodyPr>
            <a:normAutofit fontScale="90000"/>
          </a:bodyPr>
          <a:lstStyle/>
          <a:p>
            <a:r>
              <a:rPr lang="ar-SA" b="1" dirty="0"/>
              <a:t>شرط غش المدين وعلم المتصرف اليه به اذا كان هذا المتصرف اليه قد تصرف بدوره الى آخر ؟</a:t>
            </a:r>
            <a:r>
              <a:rPr lang="en-US" dirty="0"/>
              <a:t/>
            </a:r>
            <a:br>
              <a:rPr lang="en-US" dirty="0"/>
            </a:br>
            <a:endParaRPr lang="ar-SA" dirty="0"/>
          </a:p>
        </p:txBody>
      </p:sp>
      <p:sp>
        <p:nvSpPr>
          <p:cNvPr id="3" name="عنصر نائب للمحتوى 2"/>
          <p:cNvSpPr>
            <a:spLocks noGrp="1"/>
          </p:cNvSpPr>
          <p:nvPr>
            <p:ph idx="1"/>
          </p:nvPr>
        </p:nvSpPr>
        <p:spPr>
          <a:xfrm>
            <a:off x="152400" y="1828800"/>
            <a:ext cx="11811000" cy="4876800"/>
          </a:xfrm>
        </p:spPr>
        <p:txBody>
          <a:bodyPr>
            <a:noAutofit/>
          </a:bodyPr>
          <a:lstStyle/>
          <a:p>
            <a:endParaRPr lang="ar-SA" sz="2000" b="1" dirty="0"/>
          </a:p>
          <a:p>
            <a:r>
              <a:rPr lang="ar-SA" sz="2000" b="1" u="sng" dirty="0" smtClean="0">
                <a:solidFill>
                  <a:srgbClr val="0070C0"/>
                </a:solidFill>
              </a:rPr>
              <a:t>في </a:t>
            </a:r>
            <a:r>
              <a:rPr lang="ar-SA" sz="2000" b="1" u="sng" dirty="0">
                <a:solidFill>
                  <a:srgbClr val="0070C0"/>
                </a:solidFill>
              </a:rPr>
              <a:t>هذه الحالة نفرق بين عدة فروض :.</a:t>
            </a:r>
            <a:endParaRPr lang="en-US" sz="2000" b="1" u="sng" dirty="0">
              <a:solidFill>
                <a:srgbClr val="0070C0"/>
              </a:solidFill>
            </a:endParaRPr>
          </a:p>
          <a:p>
            <a:r>
              <a:rPr lang="ar-SA" sz="2000" b="1" u="sng" dirty="0"/>
              <a:t>الفرض الأول :</a:t>
            </a:r>
            <a:r>
              <a:rPr lang="ar-SA" sz="2000" b="1" dirty="0"/>
              <a:t> </a:t>
            </a:r>
            <a:r>
              <a:rPr lang="ar-SA" sz="2000" b="1" dirty="0">
                <a:solidFill>
                  <a:srgbClr val="C00000"/>
                </a:solidFill>
              </a:rPr>
              <a:t>أن يكون التصرف الأول والثاني معاوضة </a:t>
            </a:r>
            <a:r>
              <a:rPr lang="ar-SA" sz="2000" b="1" dirty="0"/>
              <a:t>. </a:t>
            </a:r>
            <a:endParaRPr lang="en-US" sz="2000" b="1" dirty="0"/>
          </a:p>
          <a:p>
            <a:pPr marL="0" indent="0">
              <a:buNone/>
            </a:pPr>
            <a:r>
              <a:rPr lang="ar-SA" sz="2000" b="1" dirty="0"/>
              <a:t>ويشترط </a:t>
            </a:r>
            <a:r>
              <a:rPr lang="ar-SA" sz="2000" b="1" dirty="0">
                <a:solidFill>
                  <a:srgbClr val="00B050"/>
                </a:solidFill>
              </a:rPr>
              <a:t>لعدم نفاذ التصرف أن يكون المتصرف إليه الثاني على علم بغش المدين وعلى علم بأن المتصرف اليه الاول كان يعلم بهذا الغش </a:t>
            </a:r>
            <a:r>
              <a:rPr lang="ar-SA" sz="2000" b="1" dirty="0"/>
              <a:t>.</a:t>
            </a:r>
            <a:endParaRPr lang="en-US" sz="2000" b="1" dirty="0"/>
          </a:p>
          <a:p>
            <a:pPr marL="0" indent="0">
              <a:buNone/>
            </a:pPr>
            <a:r>
              <a:rPr lang="ar-SA" sz="2000" b="1" dirty="0"/>
              <a:t> </a:t>
            </a:r>
            <a:endParaRPr lang="en-US" sz="2000" b="1" dirty="0"/>
          </a:p>
          <a:p>
            <a:r>
              <a:rPr lang="ar-SA" sz="2000" b="1" u="sng" dirty="0"/>
              <a:t>الفرض الثاني </a:t>
            </a:r>
            <a:r>
              <a:rPr lang="ar-SA" sz="2000" b="1" u="sng" dirty="0">
                <a:solidFill>
                  <a:srgbClr val="C00000"/>
                </a:solidFill>
              </a:rPr>
              <a:t>:</a:t>
            </a:r>
            <a:r>
              <a:rPr lang="ar-SA" sz="2000" b="1" dirty="0">
                <a:solidFill>
                  <a:srgbClr val="C00000"/>
                </a:solidFill>
              </a:rPr>
              <a:t> أن يكون التصرف الأول والثاني تبرع </a:t>
            </a:r>
            <a:r>
              <a:rPr lang="ar-SA" sz="2000" b="1" dirty="0"/>
              <a:t>.</a:t>
            </a:r>
            <a:endParaRPr lang="en-US" sz="2000" b="1" dirty="0"/>
          </a:p>
          <a:p>
            <a:pPr marL="0" indent="0">
              <a:buNone/>
            </a:pPr>
            <a:r>
              <a:rPr lang="ar-SA" sz="2000" b="1" dirty="0"/>
              <a:t>وفيه </a:t>
            </a:r>
            <a:r>
              <a:rPr lang="ar-SA" sz="2000" b="1" dirty="0">
                <a:solidFill>
                  <a:srgbClr val="00B050"/>
                </a:solidFill>
              </a:rPr>
              <a:t>لا يلزم توافر أي شرط بخصوص الغش </a:t>
            </a:r>
            <a:r>
              <a:rPr lang="ar-SA" sz="2000" b="1" dirty="0" smtClean="0">
                <a:solidFill>
                  <a:srgbClr val="00B050"/>
                </a:solidFill>
              </a:rPr>
              <a:t>أو العلم </a:t>
            </a:r>
            <a:r>
              <a:rPr lang="ar-SA" sz="2000" b="1" dirty="0">
                <a:solidFill>
                  <a:srgbClr val="00B050"/>
                </a:solidFill>
              </a:rPr>
              <a:t>به لعدم نفاذ التصرف </a:t>
            </a:r>
            <a:r>
              <a:rPr lang="ar-SA" sz="2000" b="1" dirty="0" smtClean="0">
                <a:solidFill>
                  <a:srgbClr val="00B050"/>
                </a:solidFill>
              </a:rPr>
              <a:t>.</a:t>
            </a:r>
          </a:p>
          <a:p>
            <a:r>
              <a:rPr lang="ar-SA" sz="2000" b="1" u="sng" dirty="0"/>
              <a:t>الفرض الثالث :</a:t>
            </a:r>
            <a:r>
              <a:rPr lang="ar-SA" sz="2000" b="1" dirty="0"/>
              <a:t> </a:t>
            </a:r>
            <a:r>
              <a:rPr lang="ar-SA" sz="2000" b="1" dirty="0">
                <a:solidFill>
                  <a:srgbClr val="C00000"/>
                </a:solidFill>
              </a:rPr>
              <a:t>أن يكون التصرف الأول معاوضة والثاني تبرع </a:t>
            </a:r>
            <a:r>
              <a:rPr lang="ar-SA" sz="2000" b="1" dirty="0"/>
              <a:t>.</a:t>
            </a:r>
            <a:endParaRPr lang="en-US" sz="2000" b="1" dirty="0"/>
          </a:p>
          <a:p>
            <a:pPr marL="0" indent="0">
              <a:buNone/>
            </a:pPr>
            <a:r>
              <a:rPr lang="ar-SA" sz="2000" b="1" dirty="0"/>
              <a:t>مادام تصرف المدين معاوضة </a:t>
            </a:r>
            <a:r>
              <a:rPr lang="ar-SA" sz="2000" b="1" dirty="0">
                <a:solidFill>
                  <a:srgbClr val="00B050"/>
                </a:solidFill>
              </a:rPr>
              <a:t>فتشترط غش المدين وعلم المتصرف إليه الاول بهذا الغش لا ينفذ التصرف في حق الدائن </a:t>
            </a:r>
            <a:r>
              <a:rPr lang="ar-SA" sz="2000" b="1" dirty="0"/>
              <a:t>.</a:t>
            </a:r>
            <a:endParaRPr lang="en-US" sz="2000" b="1" dirty="0"/>
          </a:p>
          <a:p>
            <a:r>
              <a:rPr lang="ar-SA" sz="2000" b="1" u="sng" dirty="0"/>
              <a:t>الفرض الرابع :</a:t>
            </a:r>
            <a:r>
              <a:rPr lang="ar-SA" sz="2000" b="1" dirty="0"/>
              <a:t> </a:t>
            </a:r>
            <a:r>
              <a:rPr lang="ar-SA" sz="2000" b="1" dirty="0">
                <a:solidFill>
                  <a:srgbClr val="C00000"/>
                </a:solidFill>
              </a:rPr>
              <a:t>أن يكون التصرف الأول تبرع والثاني معاوضة </a:t>
            </a:r>
            <a:r>
              <a:rPr lang="ar-SA" sz="2000" b="1" dirty="0"/>
              <a:t>.</a:t>
            </a:r>
            <a:endParaRPr lang="en-US" sz="2000" b="1" dirty="0"/>
          </a:p>
          <a:p>
            <a:pPr marL="0" indent="0">
              <a:buNone/>
            </a:pPr>
            <a:r>
              <a:rPr lang="ar-SA" sz="2000" b="1" dirty="0"/>
              <a:t>وفيه </a:t>
            </a:r>
            <a:r>
              <a:rPr lang="ar-SA" sz="2000" b="1" dirty="0">
                <a:solidFill>
                  <a:srgbClr val="00B050"/>
                </a:solidFill>
              </a:rPr>
              <a:t>لا يشترط لعدم نفاذ التصرف سوى علم المتصرف اليه الثاني أن المدين كان معسرا وقت تصرفه للمتصرف إليه الأول </a:t>
            </a:r>
            <a:r>
              <a:rPr lang="ar-SA" sz="2000" b="1" dirty="0"/>
              <a:t>. </a:t>
            </a:r>
            <a:r>
              <a:rPr lang="ar-SA" sz="2000" b="1" u="sng" dirty="0">
                <a:solidFill>
                  <a:srgbClr val="FF0000"/>
                </a:solidFill>
              </a:rPr>
              <a:t>فلا يشترط</a:t>
            </a:r>
            <a:r>
              <a:rPr lang="ar-SA" sz="2000" b="1" dirty="0">
                <a:solidFill>
                  <a:srgbClr val="FF0000"/>
                </a:solidFill>
              </a:rPr>
              <a:t> غش المدين ولا علم المتصرف اليه الاول بالغش .</a:t>
            </a:r>
            <a:endParaRPr lang="en-US" sz="2000" b="1" dirty="0">
              <a:solidFill>
                <a:srgbClr val="FF0000"/>
              </a:solidFill>
            </a:endParaRPr>
          </a:p>
          <a:p>
            <a:pPr marL="0" indent="0">
              <a:buNone/>
            </a:pPr>
            <a:endParaRPr lang="ar-SA" sz="2000" b="1" dirty="0"/>
          </a:p>
        </p:txBody>
      </p:sp>
    </p:spTree>
    <p:extLst>
      <p:ext uri="{BB962C8B-B14F-4D97-AF65-F5344CB8AC3E}">
        <p14:creationId xmlns:p14="http://schemas.microsoft.com/office/powerpoint/2010/main" xmlns="" val="886014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anim calcmode="lin" valueType="num">
                                      <p:cBhvr>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anim calcmode="lin" valueType="num">
                                      <p:cBhvr>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fade">
                                      <p:cBhvr>
                                        <p:cTn id="53" dur="1000"/>
                                        <p:tgtEl>
                                          <p:spTgt spid="3">
                                            <p:txEl>
                                              <p:pRg st="9" end="9"/>
                                            </p:txEl>
                                          </p:spTgt>
                                        </p:tgtEl>
                                      </p:cBhvr>
                                    </p:animEffect>
                                    <p:anim calcmode="lin" valueType="num">
                                      <p:cBhvr>
                                        <p:cTn id="5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10" end="10"/>
                                            </p:txEl>
                                          </p:spTgt>
                                        </p:tgtEl>
                                        <p:attrNameLst>
                                          <p:attrName>style.visibility</p:attrName>
                                        </p:attrNameLst>
                                      </p:cBhvr>
                                      <p:to>
                                        <p:strVal val="visible"/>
                                      </p:to>
                                    </p:set>
                                    <p:animEffect transition="in" filter="fade">
                                      <p:cBhvr>
                                        <p:cTn id="58" dur="1000"/>
                                        <p:tgtEl>
                                          <p:spTgt spid="3">
                                            <p:txEl>
                                              <p:pRg st="10" end="10"/>
                                            </p:txEl>
                                          </p:spTgt>
                                        </p:tgtEl>
                                      </p:cBhvr>
                                    </p:animEffect>
                                    <p:anim calcmode="lin" valueType="num">
                                      <p:cBhvr>
                                        <p:cTn id="5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تعريف الدعوى غير المباشرة:</a:t>
            </a:r>
          </a:p>
        </p:txBody>
      </p:sp>
      <p:sp>
        <p:nvSpPr>
          <p:cNvPr id="3" name="عنصر نائب للمحتوى 2"/>
          <p:cNvSpPr>
            <a:spLocks noGrp="1"/>
          </p:cNvSpPr>
          <p:nvPr>
            <p:ph idx="1"/>
          </p:nvPr>
        </p:nvSpPr>
        <p:spPr/>
        <p:txBody>
          <a:bodyPr>
            <a:normAutofit lnSpcReduction="10000"/>
          </a:bodyPr>
          <a:lstStyle/>
          <a:p>
            <a:r>
              <a:rPr lang="ar-SA" sz="2800" b="1" dirty="0">
                <a:solidFill>
                  <a:srgbClr val="FF0000"/>
                </a:solidFill>
              </a:rPr>
              <a:t>هي دعوى يرفعها الدائن باسم مدينة للمطالبة بحق له في ذمة الغير.</a:t>
            </a:r>
          </a:p>
          <a:p>
            <a:pPr marL="0" indent="0">
              <a:buNone/>
            </a:pPr>
            <a:r>
              <a:rPr lang="ar-SA" sz="2800" b="1" dirty="0">
                <a:solidFill>
                  <a:srgbClr val="FF0000"/>
                </a:solidFill>
              </a:rPr>
              <a:t>المقصود هنا، ان يستعمل الدائن حقوق مدينة لدى الغير</a:t>
            </a:r>
            <a:r>
              <a:rPr lang="ar-SA" sz="2800" b="1" dirty="0"/>
              <a:t>. والغالب ان يكون استعماله لها عن طريق </a:t>
            </a:r>
            <a:r>
              <a:rPr lang="ar-SA" sz="2800" b="1" dirty="0">
                <a:solidFill>
                  <a:srgbClr val="0070C0"/>
                </a:solidFill>
              </a:rPr>
              <a:t>دعوى يرفعها على الغير باسم المدين يطالبه فيها بحقوق الأخير</a:t>
            </a:r>
            <a:r>
              <a:rPr lang="ar-SA" sz="2800" b="1" dirty="0"/>
              <a:t>. ولكن ليس ثمة ما يمنع الدائن من اتخاذ اجراء اخر وصولا لنفس الهدف.</a:t>
            </a:r>
          </a:p>
          <a:p>
            <a:pPr marL="0" indent="0">
              <a:buNone/>
            </a:pPr>
            <a:r>
              <a:rPr lang="ar-SA" sz="2800" b="1" dirty="0"/>
              <a:t>وتختلف الدعوى غير مباشرة عن وسيلة أخرى </a:t>
            </a:r>
            <a:r>
              <a:rPr lang="ar-SA" sz="2800" b="1" dirty="0" smtClean="0"/>
              <a:t>وهي الدعوى المباشرة قصد </a:t>
            </a:r>
            <a:r>
              <a:rPr lang="ar-SA" sz="2800" b="1" dirty="0"/>
              <a:t>بها المشرع توفير حماية خاصة لبعض الدائنين. </a:t>
            </a:r>
          </a:p>
          <a:p>
            <a:pPr marL="0" indent="0">
              <a:buNone/>
            </a:pPr>
            <a:r>
              <a:rPr lang="ar-SA" sz="2400" b="1" dirty="0" smtClean="0">
                <a:solidFill>
                  <a:srgbClr val="0070C0"/>
                </a:solidFill>
              </a:rPr>
              <a:t>الدعوى المباشرة : دعوى يقدمها الدائن باسمه ولحسابه للمطالبة بحق المدين لدى الغير ، كدعوى المؤجر على المستأجر بالباطن للمطالبة بحق المستأجر الاصلي .</a:t>
            </a:r>
            <a:endParaRPr lang="ar-SA" sz="2400" b="1" dirty="0">
              <a:solidFill>
                <a:srgbClr val="0070C0"/>
              </a:solidFill>
            </a:endParaRPr>
          </a:p>
        </p:txBody>
      </p:sp>
    </p:spTree>
    <p:extLst>
      <p:ext uri="{BB962C8B-B14F-4D97-AF65-F5344CB8AC3E}">
        <p14:creationId xmlns:p14="http://schemas.microsoft.com/office/powerpoint/2010/main" xmlns="" val="80384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81192" y="702156"/>
            <a:ext cx="11029616" cy="1279044"/>
          </a:xfrm>
        </p:spPr>
        <p:txBody>
          <a:bodyPr/>
          <a:lstStyle/>
          <a:p>
            <a:r>
              <a:rPr lang="ar-SA" dirty="0"/>
              <a:t>نطاق الدعوى البولصية </a:t>
            </a:r>
            <a:r>
              <a:rPr lang="ar-SA" dirty="0" smtClean="0"/>
              <a:t>وأثارها:</a:t>
            </a:r>
            <a:r>
              <a:rPr lang="en-US" dirty="0"/>
              <a:t/>
            </a:r>
            <a:br>
              <a:rPr lang="en-US" dirty="0"/>
            </a:br>
            <a:endParaRPr lang="ar-SA" dirty="0"/>
          </a:p>
        </p:txBody>
      </p:sp>
      <p:sp>
        <p:nvSpPr>
          <p:cNvPr id="3" name="عنصر نائب للمحتوى 2"/>
          <p:cNvSpPr>
            <a:spLocks noGrp="1"/>
          </p:cNvSpPr>
          <p:nvPr>
            <p:ph idx="1"/>
          </p:nvPr>
        </p:nvSpPr>
        <p:spPr>
          <a:xfrm>
            <a:off x="152400" y="1828800"/>
            <a:ext cx="11887200" cy="4876800"/>
          </a:xfrm>
        </p:spPr>
        <p:txBody>
          <a:bodyPr>
            <a:noAutofit/>
          </a:bodyPr>
          <a:lstStyle/>
          <a:p>
            <a:pPr>
              <a:buNone/>
            </a:pPr>
            <a:endParaRPr lang="ar-SA" sz="2000" b="1" dirty="0" smtClean="0"/>
          </a:p>
          <a:p>
            <a:pPr>
              <a:buNone/>
            </a:pPr>
            <a:r>
              <a:rPr lang="ar-SA" sz="2000" b="1" dirty="0" smtClean="0"/>
              <a:t>يتحدد </a:t>
            </a:r>
            <a:r>
              <a:rPr lang="ar-SA" sz="2000" b="1" dirty="0"/>
              <a:t>نطاق هذه الدعوى بماهية التصرف الذي يصدر من المدين ويجوز للدائن ان يطعن فيه بعدم النفاذ. اذ </a:t>
            </a:r>
            <a:r>
              <a:rPr lang="ar-SA" sz="2000" b="1" dirty="0">
                <a:solidFill>
                  <a:srgbClr val="FF0000"/>
                </a:solidFill>
              </a:rPr>
              <a:t>يجب ان يكون تصرفا قانونيا مفقرا</a:t>
            </a:r>
            <a:r>
              <a:rPr lang="ar-SA" sz="2000" b="1" dirty="0" smtClean="0"/>
              <a:t>:</a:t>
            </a:r>
          </a:p>
          <a:p>
            <a:pPr lvl="0"/>
            <a:r>
              <a:rPr lang="ar-SA" sz="2000" b="1" dirty="0"/>
              <a:t>فيجب في </a:t>
            </a:r>
            <a:r>
              <a:rPr lang="ar-SA" sz="2000" b="1" u="sng" dirty="0"/>
              <a:t>المقام الأول </a:t>
            </a:r>
            <a:r>
              <a:rPr lang="ar-SA" sz="2000" b="1" u="sng" dirty="0" smtClean="0"/>
              <a:t>: </a:t>
            </a:r>
            <a:r>
              <a:rPr lang="ar-SA" sz="2000" b="1" dirty="0" smtClean="0">
                <a:solidFill>
                  <a:srgbClr val="0070C0"/>
                </a:solidFill>
              </a:rPr>
              <a:t>صدور </a:t>
            </a:r>
            <a:r>
              <a:rPr lang="ar-SA" sz="2000" b="1" dirty="0">
                <a:solidFill>
                  <a:srgbClr val="0070C0"/>
                </a:solidFill>
              </a:rPr>
              <a:t>تصرف قانوني من المدين حتى تتاح للدائن فرصة طلب عدم نفاذه عن طريق الدعوى البولصية. </a:t>
            </a:r>
            <a:endParaRPr lang="ar-SA" sz="2000" b="1" dirty="0" smtClean="0">
              <a:solidFill>
                <a:srgbClr val="0070C0"/>
              </a:solidFill>
            </a:endParaRPr>
          </a:p>
          <a:p>
            <a:pPr lvl="0">
              <a:buNone/>
            </a:pPr>
            <a:r>
              <a:rPr lang="ar-SA" sz="2000" b="1" dirty="0" smtClean="0">
                <a:solidFill>
                  <a:srgbClr val="FF0000"/>
                </a:solidFill>
              </a:rPr>
              <a:t>والتصرف </a:t>
            </a:r>
            <a:r>
              <a:rPr lang="ar-SA" sz="2000" b="1" dirty="0">
                <a:solidFill>
                  <a:srgbClr val="FF0000"/>
                </a:solidFill>
              </a:rPr>
              <a:t>القانوني هو عمل تتصرف اليه ارادة المدين بقصد احداث اثر قانوني . سواء كان معاوضة مثل البيع او تبرعا مثل الهبه</a:t>
            </a:r>
            <a:r>
              <a:rPr lang="ar-SA" sz="2000" b="1" dirty="0">
                <a:solidFill>
                  <a:srgbClr val="0070C0"/>
                </a:solidFill>
              </a:rPr>
              <a:t>. وعلى ذلك اذا كان ما صدر </a:t>
            </a:r>
            <a:r>
              <a:rPr lang="ar-SA" sz="2000" b="1" dirty="0"/>
              <a:t>من المدين عبارة </a:t>
            </a:r>
            <a:r>
              <a:rPr lang="ar-SA" sz="2000" b="1" dirty="0">
                <a:solidFill>
                  <a:srgbClr val="00B050"/>
                </a:solidFill>
              </a:rPr>
              <a:t>عن واقعة مادية وليس تصرفا قانونيا لما جاز للدائن الطعن فيه بالدعوى البولصية. وتطبيقا له اذا ارتكب المدين خطأ سبب ضررا للغير التزم بتعويضه قانونا. لا يمكن للدائن الطعن فيه بالدعوى المذكورة.</a:t>
            </a:r>
            <a:endParaRPr lang="en-US" sz="2000" b="1" dirty="0">
              <a:solidFill>
                <a:srgbClr val="00B050"/>
              </a:solidFill>
            </a:endParaRPr>
          </a:p>
          <a:p>
            <a:pPr marL="0" indent="0">
              <a:buNone/>
            </a:pPr>
            <a:endParaRPr lang="en-US" sz="2000" b="1" dirty="0"/>
          </a:p>
          <a:p>
            <a:pPr lvl="0"/>
            <a:r>
              <a:rPr lang="ar-SA" sz="2000" b="1" dirty="0"/>
              <a:t> في </a:t>
            </a:r>
            <a:r>
              <a:rPr lang="ar-SA" sz="2000" b="1" u="sng" dirty="0"/>
              <a:t>المقام </a:t>
            </a:r>
            <a:r>
              <a:rPr lang="ar-SA" sz="2000" b="1" u="sng" dirty="0" smtClean="0"/>
              <a:t>الثاني :  </a:t>
            </a:r>
            <a:r>
              <a:rPr lang="ar-SA" sz="2000" b="1" dirty="0">
                <a:solidFill>
                  <a:srgbClr val="FF0000"/>
                </a:solidFill>
              </a:rPr>
              <a:t>يجب ان يكون التصرف القانوني مفقرا</a:t>
            </a:r>
            <a:r>
              <a:rPr lang="ar-SA" sz="2000" b="1" dirty="0"/>
              <a:t>. ويكون التصرف كذلك اذا كان من شأنه ان يؤدي الى </a:t>
            </a:r>
            <a:r>
              <a:rPr lang="ar-SA" sz="2000" b="1" dirty="0">
                <a:solidFill>
                  <a:srgbClr val="0070C0"/>
                </a:solidFill>
              </a:rPr>
              <a:t>انقاص حقوق المدين او الى زيادة التزاماته مما يؤدي الى اعساره ان لم يكن معسرا او الى زيادة اعساره اذا كان معسرا</a:t>
            </a:r>
            <a:r>
              <a:rPr lang="ar-SA" sz="2000" b="1" dirty="0"/>
              <a:t>. ويقع على </a:t>
            </a:r>
            <a:r>
              <a:rPr lang="ar-SA" sz="2000" b="1" dirty="0">
                <a:solidFill>
                  <a:srgbClr val="C00000"/>
                </a:solidFill>
              </a:rPr>
              <a:t>الدائن عبء اثبات اعسار المدين او زيادة اعساره</a:t>
            </a:r>
            <a:r>
              <a:rPr lang="ar-SA" sz="2000" b="1" dirty="0"/>
              <a:t>. </a:t>
            </a:r>
            <a:endParaRPr lang="ar-SA" sz="2000" b="1" dirty="0" smtClean="0"/>
          </a:p>
          <a:p>
            <a:pPr lvl="0"/>
            <a:endParaRPr lang="ar-SA" sz="2000" b="1" dirty="0" smtClean="0"/>
          </a:p>
          <a:p>
            <a:pPr lvl="0">
              <a:buNone/>
            </a:pPr>
            <a:r>
              <a:rPr lang="ar-SA" sz="2000" b="1" u="sng" dirty="0" smtClean="0">
                <a:solidFill>
                  <a:srgbClr val="00B050"/>
                </a:solidFill>
              </a:rPr>
              <a:t>والمقصود بالإعسار, </a:t>
            </a:r>
            <a:r>
              <a:rPr lang="ar-SA" sz="2000" b="1" u="sng" dirty="0">
                <a:solidFill>
                  <a:srgbClr val="00B050"/>
                </a:solidFill>
              </a:rPr>
              <a:t>الاعسار الفعلي حيث تزيد ديون المدين ولو كانت غير مستحقة الأداء على امواله. دون الاعسار القانوني حيث تزيد ديون المدين المستحقة الأداء على أمواله.</a:t>
            </a:r>
            <a:endParaRPr lang="en-US" sz="2000" b="1" u="sng" dirty="0">
              <a:solidFill>
                <a:srgbClr val="00B050"/>
              </a:solidFill>
            </a:endParaRPr>
          </a:p>
          <a:p>
            <a:pPr marL="0" indent="0">
              <a:buNone/>
            </a:pPr>
            <a:endParaRPr lang="ar-SA" sz="2000" b="1" dirty="0"/>
          </a:p>
        </p:txBody>
      </p:sp>
    </p:spTree>
    <p:extLst>
      <p:ext uri="{BB962C8B-B14F-4D97-AF65-F5344CB8AC3E}">
        <p14:creationId xmlns:p14="http://schemas.microsoft.com/office/powerpoint/2010/main" xmlns="" val="3508136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81192" y="381000"/>
            <a:ext cx="11029616" cy="1219200"/>
          </a:xfrm>
        </p:spPr>
        <p:txBody>
          <a:bodyPr/>
          <a:lstStyle/>
          <a:p>
            <a:r>
              <a:rPr lang="ar-SA" dirty="0"/>
              <a:t>أثار الدعوى البولصية :</a:t>
            </a:r>
          </a:p>
        </p:txBody>
      </p:sp>
      <p:sp>
        <p:nvSpPr>
          <p:cNvPr id="3" name="عنصر نائب للمحتوى 2"/>
          <p:cNvSpPr>
            <a:spLocks noGrp="1"/>
          </p:cNvSpPr>
          <p:nvPr>
            <p:ph idx="1"/>
          </p:nvPr>
        </p:nvSpPr>
        <p:spPr>
          <a:xfrm>
            <a:off x="228600" y="1828800"/>
            <a:ext cx="11658600" cy="4800600"/>
          </a:xfrm>
        </p:spPr>
        <p:txBody>
          <a:bodyPr>
            <a:noAutofit/>
          </a:bodyPr>
          <a:lstStyle/>
          <a:p>
            <a:endParaRPr lang="ar-SA" sz="2000" b="1" dirty="0" smtClean="0"/>
          </a:p>
          <a:p>
            <a:r>
              <a:rPr lang="ar-SA" sz="2000" b="1" dirty="0" smtClean="0"/>
              <a:t>تتجدد </a:t>
            </a:r>
            <a:r>
              <a:rPr lang="ar-SA" sz="2000" b="1" dirty="0"/>
              <a:t>أثار الدعوى البولصية في ضوء طبيعتها كما تحددت من قبل على اعتبار انها دعوى عدم نفاذ تصرف. ونفرق بين أثارها بالنسبة للدائنين وأثارها في العلاقة بين المدين والتصرف اليه.</a:t>
            </a:r>
            <a:endParaRPr lang="en-US" sz="2000" b="1" dirty="0"/>
          </a:p>
          <a:p>
            <a:pPr lvl="0"/>
            <a:r>
              <a:rPr lang="ar-SA" sz="2000" b="1" u="sng" dirty="0">
                <a:solidFill>
                  <a:srgbClr val="C00000"/>
                </a:solidFill>
              </a:rPr>
              <a:t>أثار الدعوى بالنسبة للدائنين</a:t>
            </a:r>
            <a:r>
              <a:rPr lang="ar-SA" sz="2000" b="1" u="sng" dirty="0" smtClean="0">
                <a:solidFill>
                  <a:srgbClr val="C00000"/>
                </a:solidFill>
              </a:rPr>
              <a:t>:</a:t>
            </a:r>
            <a:r>
              <a:rPr lang="en-US" sz="2000" b="1" dirty="0"/>
              <a:t> </a:t>
            </a:r>
          </a:p>
          <a:p>
            <a:pPr>
              <a:buNone/>
            </a:pPr>
            <a:r>
              <a:rPr lang="ar-SA" sz="2000" b="1" dirty="0">
                <a:solidFill>
                  <a:srgbClr val="0070C0"/>
                </a:solidFill>
              </a:rPr>
              <a:t>اذا توافرت شروط الدعوى البولصية في النطاق المحدد لها حكم القاضي بعدم نفاذ تصرف المدين في مواجهة الدائن</a:t>
            </a:r>
            <a:r>
              <a:rPr lang="ar-SA" sz="2000" b="1" dirty="0" smtClean="0">
                <a:solidFill>
                  <a:srgbClr val="0070C0"/>
                </a:solidFill>
              </a:rPr>
              <a:t>.</a:t>
            </a:r>
          </a:p>
          <a:p>
            <a:pPr>
              <a:buNone/>
            </a:pPr>
            <a:r>
              <a:rPr lang="ar-SA" sz="2000" b="1" dirty="0" smtClean="0">
                <a:solidFill>
                  <a:srgbClr val="0070C0"/>
                </a:solidFill>
              </a:rPr>
              <a:t>وهو عدم تمكن المتصرف اليه ( المشتري او الموهوب له ) من البيع او الهبة ، ووجوب ارجاع المال للمدين وعدم تصرف المتصرف اليه فيه وعدم رفع دعوى على المدين يطالبه بها بالتنفيذ العيني ، فقط امامه مطالبة المدين (البائع ) بالمبلغ المدفوع والتعويض عن الضرر الذي لحقه .</a:t>
            </a:r>
            <a:r>
              <a:rPr lang="ar-SA" sz="2000" b="1" dirty="0" smtClean="0">
                <a:solidFill>
                  <a:srgbClr val="0070C0"/>
                </a:solidFill>
              </a:rPr>
              <a:t> </a:t>
            </a:r>
            <a:endParaRPr lang="ar-SA" sz="2000" b="1" dirty="0" smtClean="0">
              <a:solidFill>
                <a:srgbClr val="0070C0"/>
              </a:solidFill>
            </a:endParaRPr>
          </a:p>
          <a:p>
            <a:pPr>
              <a:buNone/>
            </a:pPr>
            <a:r>
              <a:rPr lang="ar-SA" sz="2000" b="1" dirty="0" smtClean="0"/>
              <a:t>على </a:t>
            </a:r>
            <a:r>
              <a:rPr lang="ar-SA" sz="2000" b="1" dirty="0">
                <a:solidFill>
                  <a:srgbClr val="FF0000"/>
                </a:solidFill>
              </a:rPr>
              <a:t>ان الاستفادة من الحكم على هذا الوجه لا تقتصر على الدائن رافع الدعوى بل تمتد الى الدائنين الأخرين الذين صدر التصرف </a:t>
            </a:r>
            <a:r>
              <a:rPr lang="ar-SA" sz="2000" b="1" dirty="0" smtClean="0">
                <a:solidFill>
                  <a:srgbClr val="FF0000"/>
                </a:solidFill>
              </a:rPr>
              <a:t>أضرارا </a:t>
            </a:r>
            <a:r>
              <a:rPr lang="ar-SA" sz="2000" b="1" dirty="0">
                <a:solidFill>
                  <a:srgbClr val="FF0000"/>
                </a:solidFill>
              </a:rPr>
              <a:t>بهم ولو لم يرفعوا الدعوى او لم يشتركوا في رفعها </a:t>
            </a:r>
            <a:r>
              <a:rPr lang="ar-SA" sz="2000" b="1" dirty="0" smtClean="0">
                <a:solidFill>
                  <a:srgbClr val="FF0000"/>
                </a:solidFill>
              </a:rPr>
              <a:t>( مثل الدعوى غير المباشرة ) شريطة </a:t>
            </a:r>
            <a:r>
              <a:rPr lang="ar-SA" sz="2000" b="1" dirty="0">
                <a:solidFill>
                  <a:srgbClr val="FF0000"/>
                </a:solidFill>
              </a:rPr>
              <a:t>ان تكون حقوقهم قد نشأت قبل التصرف المطعون فيه. </a:t>
            </a:r>
            <a:endParaRPr lang="en-US" sz="2000" b="1" dirty="0">
              <a:solidFill>
                <a:srgbClr val="FF0000"/>
              </a:solidFill>
            </a:endParaRPr>
          </a:p>
          <a:p>
            <a:pPr>
              <a:buNone/>
            </a:pPr>
            <a:r>
              <a:rPr lang="ar-SA" sz="2000" b="1" dirty="0"/>
              <a:t>وتطبيقا لذلك اذا </a:t>
            </a:r>
            <a:r>
              <a:rPr lang="ar-SA" sz="2000" b="1" dirty="0">
                <a:solidFill>
                  <a:srgbClr val="00B050"/>
                </a:solidFill>
              </a:rPr>
              <a:t>كان التصرف ناقلا للملكية وحكم بعدم نفاذه كأثر لطعن احد الدائنين فيه بالدعوى البولصية كان لهذا الدائن وكذا باقي الدائنين </a:t>
            </a:r>
            <a:r>
              <a:rPr lang="ar-SA" sz="2000" b="1" dirty="0" smtClean="0">
                <a:solidFill>
                  <a:srgbClr val="00B050"/>
                </a:solidFill>
              </a:rPr>
              <a:t>توقيع الحجز </a:t>
            </a:r>
            <a:r>
              <a:rPr lang="ar-SA" sz="2000" b="1" dirty="0">
                <a:solidFill>
                  <a:srgbClr val="00B050"/>
                </a:solidFill>
              </a:rPr>
              <a:t>على المال محل التصرف المذكور وصولا الى بيعه بالمزاد العلني لاستيفاء حقوقهم من الثمن</a:t>
            </a:r>
            <a:r>
              <a:rPr lang="ar-SA" sz="2000" b="1" dirty="0"/>
              <a:t>. كل ذلك على اساس ان الملكية ما زالت للمدين.</a:t>
            </a:r>
            <a:endParaRPr lang="en-US" sz="2000" b="1" dirty="0"/>
          </a:p>
          <a:p>
            <a:pPr marL="0" indent="0">
              <a:buNone/>
            </a:pPr>
            <a:endParaRPr lang="ar-SA" sz="2000" b="1" dirty="0"/>
          </a:p>
        </p:txBody>
      </p:sp>
    </p:spTree>
    <p:extLst>
      <p:ext uri="{BB962C8B-B14F-4D97-AF65-F5344CB8AC3E}">
        <p14:creationId xmlns:p14="http://schemas.microsoft.com/office/powerpoint/2010/main" xmlns="" val="105414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81192" y="702156"/>
            <a:ext cx="11029616" cy="898044"/>
          </a:xfrm>
        </p:spPr>
        <p:txBody>
          <a:bodyPr>
            <a:normAutofit/>
          </a:bodyPr>
          <a:lstStyle/>
          <a:p>
            <a:r>
              <a:rPr lang="ar-SA" sz="3200" b="1" dirty="0"/>
              <a:t>أثار الدعوى البولصية :</a:t>
            </a:r>
          </a:p>
        </p:txBody>
      </p:sp>
      <p:sp>
        <p:nvSpPr>
          <p:cNvPr id="3" name="عنصر نائب للمحتوى 2"/>
          <p:cNvSpPr>
            <a:spLocks noGrp="1"/>
          </p:cNvSpPr>
          <p:nvPr>
            <p:ph idx="1"/>
          </p:nvPr>
        </p:nvSpPr>
        <p:spPr>
          <a:xfrm>
            <a:off x="609600" y="1905000"/>
            <a:ext cx="11029615" cy="4724400"/>
          </a:xfrm>
        </p:spPr>
        <p:txBody>
          <a:bodyPr>
            <a:noAutofit/>
          </a:bodyPr>
          <a:lstStyle/>
          <a:p>
            <a:r>
              <a:rPr lang="ar-SA" sz="2800" b="1" u="sng" dirty="0" smtClean="0">
                <a:solidFill>
                  <a:srgbClr val="C00000"/>
                </a:solidFill>
              </a:rPr>
              <a:t>ثار </a:t>
            </a:r>
            <a:r>
              <a:rPr lang="ar-SA" sz="2800" b="1" u="sng" dirty="0">
                <a:solidFill>
                  <a:srgbClr val="C00000"/>
                </a:solidFill>
              </a:rPr>
              <a:t>الدعوى في العلاقية بين المدين و المتصرف اليه:</a:t>
            </a:r>
            <a:endParaRPr lang="en-US" sz="2800" b="1" u="sng" dirty="0">
              <a:solidFill>
                <a:srgbClr val="C00000"/>
              </a:solidFill>
            </a:endParaRPr>
          </a:p>
          <a:p>
            <a:pPr>
              <a:buNone/>
            </a:pPr>
            <a:r>
              <a:rPr lang="ar-SA" sz="2800" b="1" dirty="0">
                <a:solidFill>
                  <a:srgbClr val="0070C0"/>
                </a:solidFill>
              </a:rPr>
              <a:t>اذا صدر حكم القاضي </a:t>
            </a:r>
            <a:r>
              <a:rPr lang="ar-SA" sz="2800" b="1" dirty="0" smtClean="0">
                <a:solidFill>
                  <a:srgbClr val="0070C0"/>
                </a:solidFill>
              </a:rPr>
              <a:t>بعدم </a:t>
            </a:r>
            <a:r>
              <a:rPr lang="ar-SA" sz="2800" b="1" dirty="0">
                <a:solidFill>
                  <a:srgbClr val="0070C0"/>
                </a:solidFill>
              </a:rPr>
              <a:t>نفاذ التصرف ,فان هذا الأثر يكون في مواجهة الدائنين ولا أثر له على التصرف في العلاقة بين المتصرف ( المدين ) والمتصرف اليه. اذ يبقى قائما ونافذا في العلاقة بين طرفيه</a:t>
            </a:r>
            <a:r>
              <a:rPr lang="ar-SA" sz="2800" b="1" dirty="0" smtClean="0"/>
              <a:t>, </a:t>
            </a:r>
            <a:r>
              <a:rPr lang="ar-SA" sz="2800" b="1" dirty="0"/>
              <a:t>ومن ثم تترتب أثاره. </a:t>
            </a:r>
            <a:endParaRPr lang="ar-SA" sz="2800" b="1" dirty="0" smtClean="0"/>
          </a:p>
          <a:p>
            <a:pPr>
              <a:buNone/>
            </a:pPr>
            <a:r>
              <a:rPr lang="ar-SA" sz="2800" b="1" dirty="0" smtClean="0"/>
              <a:t>وعليه </a:t>
            </a:r>
            <a:r>
              <a:rPr lang="ar-SA" sz="2800" b="1" dirty="0"/>
              <a:t>فانه </a:t>
            </a:r>
            <a:r>
              <a:rPr lang="ar-SA" sz="2800" b="1" dirty="0">
                <a:solidFill>
                  <a:srgbClr val="FF0000"/>
                </a:solidFill>
              </a:rPr>
              <a:t>اذا حصل الدائنون على حقوقهم فأن الزيادة تكون للمتصرف اليه الذي يستطيع أن يرجع بالضمان على المتصرف بقدر ما اخذ الدائنون وله ايضا ان يطلب الفسخ</a:t>
            </a:r>
            <a:r>
              <a:rPr lang="ar-SA" sz="2800" b="1" dirty="0" smtClean="0"/>
              <a:t>.</a:t>
            </a:r>
          </a:p>
          <a:p>
            <a:pPr>
              <a:buNone/>
            </a:pPr>
            <a:endParaRPr lang="ar-SA" sz="2800" b="1" dirty="0" smtClean="0"/>
          </a:p>
          <a:p>
            <a:pPr>
              <a:buNone/>
            </a:pPr>
            <a:r>
              <a:rPr lang="ar-SA" sz="3200" b="1" u="sng" dirty="0" smtClean="0">
                <a:solidFill>
                  <a:srgbClr val="0070C0"/>
                </a:solidFill>
              </a:rPr>
              <a:t>وفي المملكة العربية السعودية لا يوجد تطبيق للدعوى البوليصية .</a:t>
            </a:r>
            <a:endParaRPr lang="en-US" sz="3200" b="1" u="sng" dirty="0">
              <a:solidFill>
                <a:srgbClr val="0070C0"/>
              </a:solidFill>
            </a:endParaRPr>
          </a:p>
        </p:txBody>
      </p:sp>
    </p:spTree>
    <p:extLst>
      <p:ext uri="{BB962C8B-B14F-4D97-AF65-F5344CB8AC3E}">
        <p14:creationId xmlns:p14="http://schemas.microsoft.com/office/powerpoint/2010/main" xmlns="" val="307843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200" b="1" dirty="0"/>
              <a:t>تصور الفقه الاسلامي لدعوى عدم نفاذ </a:t>
            </a:r>
            <a:r>
              <a:rPr lang="ar-SA" sz="3200" b="1" dirty="0" smtClean="0"/>
              <a:t>التصرف:</a:t>
            </a:r>
            <a:endParaRPr lang="ar-SA" sz="3200" dirty="0"/>
          </a:p>
        </p:txBody>
      </p:sp>
      <p:sp>
        <p:nvSpPr>
          <p:cNvPr id="3" name="عنصر نائب للمحتوى 2"/>
          <p:cNvSpPr>
            <a:spLocks noGrp="1"/>
          </p:cNvSpPr>
          <p:nvPr>
            <p:ph idx="1"/>
          </p:nvPr>
        </p:nvSpPr>
        <p:spPr/>
        <p:txBody>
          <a:bodyPr/>
          <a:lstStyle/>
          <a:p>
            <a:r>
              <a:rPr lang="ar-SA" b="1" dirty="0"/>
              <a:t>القاعدة حرية المدين في التصرف:</a:t>
            </a:r>
            <a:endParaRPr lang="en-US" dirty="0"/>
          </a:p>
          <a:p>
            <a:r>
              <a:rPr lang="ar-SA" dirty="0">
                <a:solidFill>
                  <a:srgbClr val="FF0000"/>
                </a:solidFill>
              </a:rPr>
              <a:t>الأصل في الفقه الاسلامي أن المدين لا يمنع من التصرف في ماله وتقع كل تصرفاته صحيحة ما </a:t>
            </a:r>
            <a:r>
              <a:rPr lang="ar-SA" dirty="0" smtClean="0">
                <a:solidFill>
                  <a:srgbClr val="FF0000"/>
                </a:solidFill>
              </a:rPr>
              <a:t>لم:</a:t>
            </a:r>
          </a:p>
          <a:p>
            <a:pPr>
              <a:buNone/>
            </a:pPr>
            <a:r>
              <a:rPr lang="ar-SA" dirty="0" smtClean="0">
                <a:solidFill>
                  <a:srgbClr val="0070C0"/>
                </a:solidFill>
              </a:rPr>
              <a:t>--  </a:t>
            </a:r>
            <a:r>
              <a:rPr lang="ar-SA" dirty="0">
                <a:solidFill>
                  <a:srgbClr val="0070C0"/>
                </a:solidFill>
              </a:rPr>
              <a:t>يكن في مرض الموت </a:t>
            </a:r>
            <a:endParaRPr lang="ar-SA" dirty="0" smtClean="0">
              <a:solidFill>
                <a:srgbClr val="0070C0"/>
              </a:solidFill>
            </a:endParaRPr>
          </a:p>
          <a:p>
            <a:pPr>
              <a:buNone/>
            </a:pPr>
            <a:r>
              <a:rPr lang="ar-SA" dirty="0" smtClean="0">
                <a:solidFill>
                  <a:srgbClr val="0070C0"/>
                </a:solidFill>
              </a:rPr>
              <a:t>-- أو </a:t>
            </a:r>
            <a:r>
              <a:rPr lang="ar-SA" dirty="0">
                <a:solidFill>
                  <a:srgbClr val="0070C0"/>
                </a:solidFill>
              </a:rPr>
              <a:t>كان قد تم الحجز عليه للإفلاس </a:t>
            </a:r>
            <a:r>
              <a:rPr lang="ar-SA" dirty="0"/>
              <a:t>, </a:t>
            </a:r>
            <a:endParaRPr lang="ar-SA" dirty="0" smtClean="0"/>
          </a:p>
          <a:p>
            <a:pPr>
              <a:buNone/>
            </a:pPr>
            <a:r>
              <a:rPr lang="ar-SA" dirty="0" smtClean="0"/>
              <a:t>وهذا </a:t>
            </a:r>
            <a:r>
              <a:rPr lang="ar-SA" dirty="0"/>
              <a:t>رأي الجمهور ومنهم الحنفية .فقد نصت المادة 220 من مرشد الحيران على أنه " اذا كان محجوزاً عليه بسبب ديونه ودفع من أمواله المحجوز عليها ديناً في ذمته لأحد عشر مائة فلسائر عشر مائة نقض تصرفه واسترداد المبلغ الذي دفعه "</a:t>
            </a:r>
            <a:endParaRPr lang="en-US" dirty="0"/>
          </a:p>
          <a:p>
            <a:r>
              <a:rPr lang="ar-SA" dirty="0"/>
              <a:t>وننبه هنا الى موقف </a:t>
            </a:r>
            <a:r>
              <a:rPr lang="ar-SA" dirty="0" err="1"/>
              <a:t>الأحناف</a:t>
            </a:r>
            <a:r>
              <a:rPr lang="ar-SA" dirty="0"/>
              <a:t> من الحجز على المدين . </a:t>
            </a:r>
            <a:r>
              <a:rPr lang="ar-SA" dirty="0">
                <a:solidFill>
                  <a:srgbClr val="0070C0"/>
                </a:solidFill>
              </a:rPr>
              <a:t>عند أبي حنيفة لا يجوز الحجز على المدين </a:t>
            </a:r>
            <a:r>
              <a:rPr lang="ar-SA" dirty="0"/>
              <a:t>. ويؤكد ذلك ما جاء عنه في شرح القدير: " لا أحجز في الدين واذا وجبت ديون على رجل وطلب عشر مائة الحجز عليه لم أحجز عليه لأن في الحجز اهدار أهليته فلا يجوز لدفع ضرر خاص"</a:t>
            </a:r>
            <a:endParaRPr lang="en-US" dirty="0"/>
          </a:p>
          <a:p>
            <a:pPr marL="0" indent="0">
              <a:buNone/>
            </a:pPr>
            <a:endParaRPr lang="ar-SA" dirty="0"/>
          </a:p>
        </p:txBody>
      </p:sp>
    </p:spTree>
    <p:extLst>
      <p:ext uri="{BB962C8B-B14F-4D97-AF65-F5344CB8AC3E}">
        <p14:creationId xmlns:p14="http://schemas.microsoft.com/office/powerpoint/2010/main" xmlns="" val="2018693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80">
                                          <p:stCondLst>
                                            <p:cond delay="0"/>
                                          </p:stCondLst>
                                        </p:cTn>
                                        <p:tgtEl>
                                          <p:spTgt spid="3">
                                            <p:txEl>
                                              <p:pRg st="1" end="1"/>
                                            </p:txEl>
                                          </p:spTgt>
                                        </p:tgtEl>
                                      </p:cBhvr>
                                    </p:animEffect>
                                    <p:anim calcmode="lin" valueType="num">
                                      <p:cBhvr>
                                        <p:cTn id="2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txEl>
                                              <p:pRg st="1" end="1"/>
                                            </p:txEl>
                                          </p:spTgt>
                                        </p:tgtEl>
                                      </p:cBhvr>
                                      <p:to x="100000" y="60000"/>
                                    </p:animScale>
                                    <p:animScale>
                                      <p:cBhvr>
                                        <p:cTn id="26" dur="166" decel="50000">
                                          <p:stCondLst>
                                            <p:cond delay="676"/>
                                          </p:stCondLst>
                                        </p:cTn>
                                        <p:tgtEl>
                                          <p:spTgt spid="3">
                                            <p:txEl>
                                              <p:pRg st="1" end="1"/>
                                            </p:txEl>
                                          </p:spTgt>
                                        </p:tgtEl>
                                      </p:cBhvr>
                                      <p:to x="100000" y="100000"/>
                                    </p:animScale>
                                    <p:animScale>
                                      <p:cBhvr>
                                        <p:cTn id="27" dur="26">
                                          <p:stCondLst>
                                            <p:cond delay="1312"/>
                                          </p:stCondLst>
                                        </p:cTn>
                                        <p:tgtEl>
                                          <p:spTgt spid="3">
                                            <p:txEl>
                                              <p:pRg st="1" end="1"/>
                                            </p:txEl>
                                          </p:spTgt>
                                        </p:tgtEl>
                                      </p:cBhvr>
                                      <p:to x="100000" y="80000"/>
                                    </p:animScale>
                                    <p:animScale>
                                      <p:cBhvr>
                                        <p:cTn id="28" dur="166" decel="50000">
                                          <p:stCondLst>
                                            <p:cond delay="1338"/>
                                          </p:stCondLst>
                                        </p:cTn>
                                        <p:tgtEl>
                                          <p:spTgt spid="3">
                                            <p:txEl>
                                              <p:pRg st="1" end="1"/>
                                            </p:txEl>
                                          </p:spTgt>
                                        </p:tgtEl>
                                      </p:cBhvr>
                                      <p:to x="100000" y="100000"/>
                                    </p:animScale>
                                    <p:animScale>
                                      <p:cBhvr>
                                        <p:cTn id="29" dur="26">
                                          <p:stCondLst>
                                            <p:cond delay="1642"/>
                                          </p:stCondLst>
                                        </p:cTn>
                                        <p:tgtEl>
                                          <p:spTgt spid="3">
                                            <p:txEl>
                                              <p:pRg st="1" end="1"/>
                                            </p:txEl>
                                          </p:spTgt>
                                        </p:tgtEl>
                                      </p:cBhvr>
                                      <p:to x="100000" y="90000"/>
                                    </p:animScale>
                                    <p:animScale>
                                      <p:cBhvr>
                                        <p:cTn id="30" dur="166" decel="50000">
                                          <p:stCondLst>
                                            <p:cond delay="1668"/>
                                          </p:stCondLst>
                                        </p:cTn>
                                        <p:tgtEl>
                                          <p:spTgt spid="3">
                                            <p:txEl>
                                              <p:pRg st="1" end="1"/>
                                            </p:txEl>
                                          </p:spTgt>
                                        </p:tgtEl>
                                      </p:cBhvr>
                                      <p:to x="100000" y="100000"/>
                                    </p:animScale>
                                    <p:animScale>
                                      <p:cBhvr>
                                        <p:cTn id="31" dur="26">
                                          <p:stCondLst>
                                            <p:cond delay="1808"/>
                                          </p:stCondLst>
                                        </p:cTn>
                                        <p:tgtEl>
                                          <p:spTgt spid="3">
                                            <p:txEl>
                                              <p:pRg st="1" end="1"/>
                                            </p:txEl>
                                          </p:spTgt>
                                        </p:tgtEl>
                                      </p:cBhvr>
                                      <p:to x="100000" y="95000"/>
                                    </p:animScale>
                                    <p:animScale>
                                      <p:cBhvr>
                                        <p:cTn id="32" dur="166" decel="50000">
                                          <p:stCondLst>
                                            <p:cond delay="1834"/>
                                          </p:stCondLst>
                                        </p:cTn>
                                        <p:tgtEl>
                                          <p:spTgt spid="3">
                                            <p:txEl>
                                              <p:pRg st="1" end="1"/>
                                            </p:txEl>
                                          </p:spTgt>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wipe(down)">
                                      <p:cBhvr>
                                        <p:cTn id="37" dur="580">
                                          <p:stCondLst>
                                            <p:cond delay="0"/>
                                          </p:stCondLst>
                                        </p:cTn>
                                        <p:tgtEl>
                                          <p:spTgt spid="3">
                                            <p:txEl>
                                              <p:pRg st="2" end="2"/>
                                            </p:txEl>
                                          </p:spTgt>
                                        </p:tgtEl>
                                      </p:cBhvr>
                                    </p:animEffect>
                                    <p:anim calcmode="lin" valueType="num">
                                      <p:cBhvr>
                                        <p:cTn id="3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3">
                                            <p:txEl>
                                              <p:pRg st="2" end="2"/>
                                            </p:txEl>
                                          </p:spTgt>
                                        </p:tgtEl>
                                      </p:cBhvr>
                                      <p:to x="100000" y="60000"/>
                                    </p:animScale>
                                    <p:animScale>
                                      <p:cBhvr>
                                        <p:cTn id="44" dur="166" decel="50000">
                                          <p:stCondLst>
                                            <p:cond delay="676"/>
                                          </p:stCondLst>
                                        </p:cTn>
                                        <p:tgtEl>
                                          <p:spTgt spid="3">
                                            <p:txEl>
                                              <p:pRg st="2" end="2"/>
                                            </p:txEl>
                                          </p:spTgt>
                                        </p:tgtEl>
                                      </p:cBhvr>
                                      <p:to x="100000" y="100000"/>
                                    </p:animScale>
                                    <p:animScale>
                                      <p:cBhvr>
                                        <p:cTn id="45" dur="26">
                                          <p:stCondLst>
                                            <p:cond delay="1312"/>
                                          </p:stCondLst>
                                        </p:cTn>
                                        <p:tgtEl>
                                          <p:spTgt spid="3">
                                            <p:txEl>
                                              <p:pRg st="2" end="2"/>
                                            </p:txEl>
                                          </p:spTgt>
                                        </p:tgtEl>
                                      </p:cBhvr>
                                      <p:to x="100000" y="80000"/>
                                    </p:animScale>
                                    <p:animScale>
                                      <p:cBhvr>
                                        <p:cTn id="46" dur="166" decel="50000">
                                          <p:stCondLst>
                                            <p:cond delay="1338"/>
                                          </p:stCondLst>
                                        </p:cTn>
                                        <p:tgtEl>
                                          <p:spTgt spid="3">
                                            <p:txEl>
                                              <p:pRg st="2" end="2"/>
                                            </p:txEl>
                                          </p:spTgt>
                                        </p:tgtEl>
                                      </p:cBhvr>
                                      <p:to x="100000" y="100000"/>
                                    </p:animScale>
                                    <p:animScale>
                                      <p:cBhvr>
                                        <p:cTn id="47" dur="26">
                                          <p:stCondLst>
                                            <p:cond delay="1642"/>
                                          </p:stCondLst>
                                        </p:cTn>
                                        <p:tgtEl>
                                          <p:spTgt spid="3">
                                            <p:txEl>
                                              <p:pRg st="2" end="2"/>
                                            </p:txEl>
                                          </p:spTgt>
                                        </p:tgtEl>
                                      </p:cBhvr>
                                      <p:to x="100000" y="90000"/>
                                    </p:animScale>
                                    <p:animScale>
                                      <p:cBhvr>
                                        <p:cTn id="48" dur="166" decel="50000">
                                          <p:stCondLst>
                                            <p:cond delay="1668"/>
                                          </p:stCondLst>
                                        </p:cTn>
                                        <p:tgtEl>
                                          <p:spTgt spid="3">
                                            <p:txEl>
                                              <p:pRg st="2" end="2"/>
                                            </p:txEl>
                                          </p:spTgt>
                                        </p:tgtEl>
                                      </p:cBhvr>
                                      <p:to x="100000" y="100000"/>
                                    </p:animScale>
                                    <p:animScale>
                                      <p:cBhvr>
                                        <p:cTn id="49" dur="26">
                                          <p:stCondLst>
                                            <p:cond delay="1808"/>
                                          </p:stCondLst>
                                        </p:cTn>
                                        <p:tgtEl>
                                          <p:spTgt spid="3">
                                            <p:txEl>
                                              <p:pRg st="2" end="2"/>
                                            </p:txEl>
                                          </p:spTgt>
                                        </p:tgtEl>
                                      </p:cBhvr>
                                      <p:to x="100000" y="95000"/>
                                    </p:animScale>
                                    <p:animScale>
                                      <p:cBhvr>
                                        <p:cTn id="50" dur="166" decel="50000">
                                          <p:stCondLst>
                                            <p:cond delay="1834"/>
                                          </p:stCondLst>
                                        </p:cTn>
                                        <p:tgtEl>
                                          <p:spTgt spid="3">
                                            <p:txEl>
                                              <p:pRg st="2" end="2"/>
                                            </p:txEl>
                                          </p:spTgt>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nodeType="click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nodeType="clickEffect">
                                  <p:stCondLst>
                                    <p:cond delay="0"/>
                                  </p:stCondLst>
                                  <p:childTnLst>
                                    <p:set>
                                      <p:cBhvr>
                                        <p:cTn id="72" dur="1" fill="hold">
                                          <p:stCondLst>
                                            <p:cond delay="0"/>
                                          </p:stCondLst>
                                        </p:cTn>
                                        <p:tgtEl>
                                          <p:spTgt spid="3">
                                            <p:txEl>
                                              <p:pRg st="4" end="4"/>
                                            </p:txEl>
                                          </p:spTgt>
                                        </p:tgtEl>
                                        <p:attrNameLst>
                                          <p:attrName>style.visibility</p:attrName>
                                        </p:attrNameLst>
                                      </p:cBhvr>
                                      <p:to>
                                        <p:strVal val="visible"/>
                                      </p:to>
                                    </p:set>
                                    <p:animEffect transition="in" filter="wipe(down)">
                                      <p:cBhvr>
                                        <p:cTn id="73" dur="580">
                                          <p:stCondLst>
                                            <p:cond delay="0"/>
                                          </p:stCondLst>
                                        </p:cTn>
                                        <p:tgtEl>
                                          <p:spTgt spid="3">
                                            <p:txEl>
                                              <p:pRg st="4" end="4"/>
                                            </p:txEl>
                                          </p:spTgt>
                                        </p:tgtEl>
                                      </p:cBhvr>
                                    </p:animEffect>
                                    <p:anim calcmode="lin" valueType="num">
                                      <p:cBhvr>
                                        <p:cTn id="7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4" end="4"/>
                                            </p:txEl>
                                          </p:spTgt>
                                        </p:tgtEl>
                                      </p:cBhvr>
                                      <p:to x="100000" y="60000"/>
                                    </p:animScale>
                                    <p:animScale>
                                      <p:cBhvr>
                                        <p:cTn id="80" dur="166" decel="50000">
                                          <p:stCondLst>
                                            <p:cond delay="676"/>
                                          </p:stCondLst>
                                        </p:cTn>
                                        <p:tgtEl>
                                          <p:spTgt spid="3">
                                            <p:txEl>
                                              <p:pRg st="4" end="4"/>
                                            </p:txEl>
                                          </p:spTgt>
                                        </p:tgtEl>
                                      </p:cBhvr>
                                      <p:to x="100000" y="100000"/>
                                    </p:animScale>
                                    <p:animScale>
                                      <p:cBhvr>
                                        <p:cTn id="81" dur="26">
                                          <p:stCondLst>
                                            <p:cond delay="1312"/>
                                          </p:stCondLst>
                                        </p:cTn>
                                        <p:tgtEl>
                                          <p:spTgt spid="3">
                                            <p:txEl>
                                              <p:pRg st="4" end="4"/>
                                            </p:txEl>
                                          </p:spTgt>
                                        </p:tgtEl>
                                      </p:cBhvr>
                                      <p:to x="100000" y="80000"/>
                                    </p:animScale>
                                    <p:animScale>
                                      <p:cBhvr>
                                        <p:cTn id="82" dur="166" decel="50000">
                                          <p:stCondLst>
                                            <p:cond delay="1338"/>
                                          </p:stCondLst>
                                        </p:cTn>
                                        <p:tgtEl>
                                          <p:spTgt spid="3">
                                            <p:txEl>
                                              <p:pRg st="4" end="4"/>
                                            </p:txEl>
                                          </p:spTgt>
                                        </p:tgtEl>
                                      </p:cBhvr>
                                      <p:to x="100000" y="100000"/>
                                    </p:animScale>
                                    <p:animScale>
                                      <p:cBhvr>
                                        <p:cTn id="83" dur="26">
                                          <p:stCondLst>
                                            <p:cond delay="1642"/>
                                          </p:stCondLst>
                                        </p:cTn>
                                        <p:tgtEl>
                                          <p:spTgt spid="3">
                                            <p:txEl>
                                              <p:pRg st="4" end="4"/>
                                            </p:txEl>
                                          </p:spTgt>
                                        </p:tgtEl>
                                      </p:cBhvr>
                                      <p:to x="100000" y="90000"/>
                                    </p:animScale>
                                    <p:animScale>
                                      <p:cBhvr>
                                        <p:cTn id="84" dur="166" decel="50000">
                                          <p:stCondLst>
                                            <p:cond delay="1668"/>
                                          </p:stCondLst>
                                        </p:cTn>
                                        <p:tgtEl>
                                          <p:spTgt spid="3">
                                            <p:txEl>
                                              <p:pRg st="4" end="4"/>
                                            </p:txEl>
                                          </p:spTgt>
                                        </p:tgtEl>
                                      </p:cBhvr>
                                      <p:to x="100000" y="100000"/>
                                    </p:animScale>
                                    <p:animScale>
                                      <p:cBhvr>
                                        <p:cTn id="85" dur="26">
                                          <p:stCondLst>
                                            <p:cond delay="1808"/>
                                          </p:stCondLst>
                                        </p:cTn>
                                        <p:tgtEl>
                                          <p:spTgt spid="3">
                                            <p:txEl>
                                              <p:pRg st="4" end="4"/>
                                            </p:txEl>
                                          </p:spTgt>
                                        </p:tgtEl>
                                      </p:cBhvr>
                                      <p:to x="100000" y="95000"/>
                                    </p:animScale>
                                    <p:animScale>
                                      <p:cBhvr>
                                        <p:cTn id="86" dur="166" decel="50000">
                                          <p:stCondLst>
                                            <p:cond delay="1834"/>
                                          </p:stCondLst>
                                        </p:cTn>
                                        <p:tgtEl>
                                          <p:spTgt spid="3">
                                            <p:txEl>
                                              <p:pRg st="4" end="4"/>
                                            </p:txEl>
                                          </p:spTgt>
                                        </p:tgtEl>
                                      </p:cBhvr>
                                      <p:to x="100000" y="100000"/>
                                    </p:animScale>
                                  </p:childTnLst>
                                </p:cTn>
                              </p:par>
                            </p:childTnLst>
                          </p:cTn>
                        </p:par>
                      </p:childTnLst>
                    </p:cTn>
                  </p:par>
                  <p:par>
                    <p:cTn id="87" fill="hold">
                      <p:stCondLst>
                        <p:cond delay="indefinite"/>
                      </p:stCondLst>
                      <p:childTnLst>
                        <p:par>
                          <p:cTn id="88" fill="hold">
                            <p:stCondLst>
                              <p:cond delay="0"/>
                            </p:stCondLst>
                            <p:childTnLst>
                              <p:par>
                                <p:cTn id="89" presetID="26" presetClass="entr" presetSubtype="0" fill="hold" nodeType="clickEffect">
                                  <p:stCondLst>
                                    <p:cond delay="0"/>
                                  </p:stCondLst>
                                  <p:childTnLst>
                                    <p:set>
                                      <p:cBhvr>
                                        <p:cTn id="90" dur="1" fill="hold">
                                          <p:stCondLst>
                                            <p:cond delay="0"/>
                                          </p:stCondLst>
                                        </p:cTn>
                                        <p:tgtEl>
                                          <p:spTgt spid="3">
                                            <p:txEl>
                                              <p:pRg st="5" end="5"/>
                                            </p:txEl>
                                          </p:spTgt>
                                        </p:tgtEl>
                                        <p:attrNameLst>
                                          <p:attrName>style.visibility</p:attrName>
                                        </p:attrNameLst>
                                      </p:cBhvr>
                                      <p:to>
                                        <p:strVal val="visible"/>
                                      </p:to>
                                    </p:set>
                                    <p:animEffect transition="in" filter="wipe(down)">
                                      <p:cBhvr>
                                        <p:cTn id="91" dur="580">
                                          <p:stCondLst>
                                            <p:cond delay="0"/>
                                          </p:stCondLst>
                                        </p:cTn>
                                        <p:tgtEl>
                                          <p:spTgt spid="3">
                                            <p:txEl>
                                              <p:pRg st="5" end="5"/>
                                            </p:txEl>
                                          </p:spTgt>
                                        </p:tgtEl>
                                      </p:cBhvr>
                                    </p:animEffect>
                                    <p:anim calcmode="lin" valueType="num">
                                      <p:cBhvr>
                                        <p:cTn id="92"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7" dur="26">
                                          <p:stCondLst>
                                            <p:cond delay="650"/>
                                          </p:stCondLst>
                                        </p:cTn>
                                        <p:tgtEl>
                                          <p:spTgt spid="3">
                                            <p:txEl>
                                              <p:pRg st="5" end="5"/>
                                            </p:txEl>
                                          </p:spTgt>
                                        </p:tgtEl>
                                      </p:cBhvr>
                                      <p:to x="100000" y="60000"/>
                                    </p:animScale>
                                    <p:animScale>
                                      <p:cBhvr>
                                        <p:cTn id="98" dur="166" decel="50000">
                                          <p:stCondLst>
                                            <p:cond delay="676"/>
                                          </p:stCondLst>
                                        </p:cTn>
                                        <p:tgtEl>
                                          <p:spTgt spid="3">
                                            <p:txEl>
                                              <p:pRg st="5" end="5"/>
                                            </p:txEl>
                                          </p:spTgt>
                                        </p:tgtEl>
                                      </p:cBhvr>
                                      <p:to x="100000" y="100000"/>
                                    </p:animScale>
                                    <p:animScale>
                                      <p:cBhvr>
                                        <p:cTn id="99" dur="26">
                                          <p:stCondLst>
                                            <p:cond delay="1312"/>
                                          </p:stCondLst>
                                        </p:cTn>
                                        <p:tgtEl>
                                          <p:spTgt spid="3">
                                            <p:txEl>
                                              <p:pRg st="5" end="5"/>
                                            </p:txEl>
                                          </p:spTgt>
                                        </p:tgtEl>
                                      </p:cBhvr>
                                      <p:to x="100000" y="80000"/>
                                    </p:animScale>
                                    <p:animScale>
                                      <p:cBhvr>
                                        <p:cTn id="100" dur="166" decel="50000">
                                          <p:stCondLst>
                                            <p:cond delay="1338"/>
                                          </p:stCondLst>
                                        </p:cTn>
                                        <p:tgtEl>
                                          <p:spTgt spid="3">
                                            <p:txEl>
                                              <p:pRg st="5" end="5"/>
                                            </p:txEl>
                                          </p:spTgt>
                                        </p:tgtEl>
                                      </p:cBhvr>
                                      <p:to x="100000" y="100000"/>
                                    </p:animScale>
                                    <p:animScale>
                                      <p:cBhvr>
                                        <p:cTn id="101" dur="26">
                                          <p:stCondLst>
                                            <p:cond delay="1642"/>
                                          </p:stCondLst>
                                        </p:cTn>
                                        <p:tgtEl>
                                          <p:spTgt spid="3">
                                            <p:txEl>
                                              <p:pRg st="5" end="5"/>
                                            </p:txEl>
                                          </p:spTgt>
                                        </p:tgtEl>
                                      </p:cBhvr>
                                      <p:to x="100000" y="90000"/>
                                    </p:animScale>
                                    <p:animScale>
                                      <p:cBhvr>
                                        <p:cTn id="102" dur="166" decel="50000">
                                          <p:stCondLst>
                                            <p:cond delay="1668"/>
                                          </p:stCondLst>
                                        </p:cTn>
                                        <p:tgtEl>
                                          <p:spTgt spid="3">
                                            <p:txEl>
                                              <p:pRg st="5" end="5"/>
                                            </p:txEl>
                                          </p:spTgt>
                                        </p:tgtEl>
                                      </p:cBhvr>
                                      <p:to x="100000" y="100000"/>
                                    </p:animScale>
                                    <p:animScale>
                                      <p:cBhvr>
                                        <p:cTn id="103" dur="26">
                                          <p:stCondLst>
                                            <p:cond delay="1808"/>
                                          </p:stCondLst>
                                        </p:cTn>
                                        <p:tgtEl>
                                          <p:spTgt spid="3">
                                            <p:txEl>
                                              <p:pRg st="5" end="5"/>
                                            </p:txEl>
                                          </p:spTgt>
                                        </p:tgtEl>
                                      </p:cBhvr>
                                      <p:to x="100000" y="95000"/>
                                    </p:animScale>
                                    <p:animScale>
                                      <p:cBhvr>
                                        <p:cTn id="104"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81192" y="702156"/>
            <a:ext cx="11029616" cy="1279044"/>
          </a:xfrm>
        </p:spPr>
        <p:txBody>
          <a:bodyPr/>
          <a:lstStyle/>
          <a:p>
            <a:r>
              <a:rPr lang="ar-SA" b="1" dirty="0"/>
              <a:t>القاعدة حرية المدين في التصرف:</a:t>
            </a:r>
            <a:r>
              <a:rPr lang="en-US" dirty="0"/>
              <a:t/>
            </a:r>
            <a:br>
              <a:rPr lang="en-US" dirty="0"/>
            </a:br>
            <a:endParaRPr lang="ar-SA" dirty="0"/>
          </a:p>
        </p:txBody>
      </p:sp>
      <p:sp>
        <p:nvSpPr>
          <p:cNvPr id="3" name="عنصر نائب للمحتوى 2"/>
          <p:cNvSpPr>
            <a:spLocks noGrp="1"/>
          </p:cNvSpPr>
          <p:nvPr>
            <p:ph idx="1"/>
          </p:nvPr>
        </p:nvSpPr>
        <p:spPr>
          <a:xfrm>
            <a:off x="581192" y="1905000"/>
            <a:ext cx="11029615" cy="4648200"/>
          </a:xfrm>
        </p:spPr>
        <p:txBody>
          <a:bodyPr>
            <a:noAutofit/>
          </a:bodyPr>
          <a:lstStyle/>
          <a:p>
            <a:r>
              <a:rPr lang="ar-SA" sz="2400" b="1" dirty="0" smtClean="0"/>
              <a:t>في المذهب الحنبلي :</a:t>
            </a:r>
          </a:p>
          <a:p>
            <a:pPr>
              <a:buNone/>
            </a:pPr>
            <a:r>
              <a:rPr lang="ar-SA" sz="2400" b="1" dirty="0" smtClean="0"/>
              <a:t>-- </a:t>
            </a:r>
            <a:r>
              <a:rPr lang="ar-SA" sz="2400" b="1" u="sng" dirty="0" smtClean="0">
                <a:solidFill>
                  <a:srgbClr val="C00000"/>
                </a:solidFill>
              </a:rPr>
              <a:t>قبل الحجر </a:t>
            </a:r>
            <a:r>
              <a:rPr lang="ar-SA" sz="2400" b="1" u="sng" dirty="0" smtClean="0"/>
              <a:t>: </a:t>
            </a:r>
            <a:r>
              <a:rPr lang="ar-SA" sz="2400" b="1" u="sng" dirty="0" smtClean="0">
                <a:solidFill>
                  <a:srgbClr val="0070C0"/>
                </a:solidFill>
              </a:rPr>
              <a:t>التصرفات المالية كالعتق والوقف والصدقة والهبة اذا تصرف بها المدين وعليه دين ، فتصرفه صحيح اذا لم يكن حجر او حجز عليه </a:t>
            </a:r>
            <a:r>
              <a:rPr lang="ar-SA" sz="2400" b="1" dirty="0" smtClean="0"/>
              <a:t>.</a:t>
            </a:r>
          </a:p>
          <a:p>
            <a:pPr>
              <a:buNone/>
            </a:pPr>
            <a:r>
              <a:rPr lang="ar-SA" sz="2400" b="1" dirty="0" smtClean="0"/>
              <a:t>-- </a:t>
            </a:r>
            <a:r>
              <a:rPr lang="ar-SA" sz="2400" b="1" u="sng" dirty="0" smtClean="0">
                <a:solidFill>
                  <a:srgbClr val="C00000"/>
                </a:solidFill>
              </a:rPr>
              <a:t>أما </a:t>
            </a:r>
            <a:r>
              <a:rPr lang="ar-SA" sz="2400" b="1" u="sng" dirty="0">
                <a:solidFill>
                  <a:srgbClr val="C00000"/>
                </a:solidFill>
              </a:rPr>
              <a:t>بعد الحجز </a:t>
            </a:r>
            <a:r>
              <a:rPr lang="ar-SA" sz="2400" b="1" dirty="0"/>
              <a:t>فقد تناولت حكم تصرفات المفلس المادة من مجلة الأحكام الشرعية على مذهب الأمام أحمد بن حنبل حكم تصرفات المفلس بقولها : " </a:t>
            </a:r>
            <a:r>
              <a:rPr lang="ar-SA" sz="2400" b="1" u="sng" dirty="0">
                <a:solidFill>
                  <a:srgbClr val="0070C0"/>
                </a:solidFill>
              </a:rPr>
              <a:t>بمجرد الحجز على المفلس يتعلق حق غرمائه بما له الموجود</a:t>
            </a:r>
            <a:r>
              <a:rPr lang="ar-SA" sz="2400" b="1" u="sng" dirty="0"/>
              <a:t> </a:t>
            </a:r>
            <a:r>
              <a:rPr lang="ar-SA" sz="2400" b="1" dirty="0"/>
              <a:t>والحادث له بإرث أو نحوه </a:t>
            </a:r>
            <a:r>
              <a:rPr lang="ar-SA" sz="2400" b="1" u="sng" dirty="0"/>
              <a:t>. </a:t>
            </a:r>
            <a:r>
              <a:rPr lang="ar-SA" sz="2400" b="1" u="sng" dirty="0">
                <a:solidFill>
                  <a:srgbClr val="0070C0"/>
                </a:solidFill>
              </a:rPr>
              <a:t>فلا يصح اقراره به لأحد ولا تصرفه فيه تصرفًا مستأنفَا بيع أو هبة أو عتق أو وقف ونحو ذلك </a:t>
            </a:r>
            <a:r>
              <a:rPr lang="ar-SA" sz="2400" b="1" dirty="0"/>
              <a:t>. أما التصرف غير المستأنف كالفسخ لعيب أو نحوه فيما اشتراه قبل الحجز أو الإمضاء فيصبح منه دون اشتراط كونه أحظ"</a:t>
            </a:r>
            <a:endParaRPr lang="en-US" sz="2400" b="1" dirty="0"/>
          </a:p>
          <a:p>
            <a:r>
              <a:rPr lang="ar-SA" sz="2400" b="1" dirty="0"/>
              <a:t>يتضح لنا من النصوص الفقهية الاسلامية السابقة أن </a:t>
            </a:r>
            <a:r>
              <a:rPr lang="ar-SA" sz="2400" b="1" u="sng" dirty="0">
                <a:solidFill>
                  <a:srgbClr val="C00000"/>
                </a:solidFill>
              </a:rPr>
              <a:t>المدين يستطيع التصرف في أمواله وهذا هو الأصل ومن ثم فلا يجوز للدائن أن يطعن في تصرف مدينه الضار به قبل أن يحجز عليه.</a:t>
            </a:r>
            <a:endParaRPr lang="en-US" sz="2400" b="1" u="sng" dirty="0">
              <a:solidFill>
                <a:srgbClr val="C00000"/>
              </a:solidFill>
            </a:endParaRPr>
          </a:p>
          <a:p>
            <a:pPr marL="0" indent="0">
              <a:buNone/>
            </a:pPr>
            <a:endParaRPr lang="ar-SA" sz="2400" b="1" dirty="0"/>
          </a:p>
        </p:txBody>
      </p:sp>
    </p:spTree>
    <p:extLst>
      <p:ext uri="{BB962C8B-B14F-4D97-AF65-F5344CB8AC3E}">
        <p14:creationId xmlns:p14="http://schemas.microsoft.com/office/powerpoint/2010/main" xmlns="" val="181058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81192" y="702156"/>
            <a:ext cx="11029616" cy="898044"/>
          </a:xfrm>
        </p:spPr>
        <p:txBody>
          <a:bodyPr/>
          <a:lstStyle/>
          <a:p>
            <a:r>
              <a:rPr lang="ar-SA" b="1" dirty="0"/>
              <a:t>عدم نفاذ تصرف المدين استثناء في مذهب الامام مالك :</a:t>
            </a:r>
            <a:endParaRPr lang="ar-SA" dirty="0"/>
          </a:p>
        </p:txBody>
      </p:sp>
      <p:sp>
        <p:nvSpPr>
          <p:cNvPr id="3" name="عنصر نائب للمحتوى 2"/>
          <p:cNvSpPr>
            <a:spLocks noGrp="1"/>
          </p:cNvSpPr>
          <p:nvPr>
            <p:ph idx="1"/>
          </p:nvPr>
        </p:nvSpPr>
        <p:spPr>
          <a:xfrm>
            <a:off x="581192" y="2180496"/>
            <a:ext cx="11029615" cy="4982304"/>
          </a:xfrm>
        </p:spPr>
        <p:txBody>
          <a:bodyPr/>
          <a:lstStyle/>
          <a:p>
            <a:r>
              <a:rPr lang="ar-SA" dirty="0"/>
              <a:t>واستثناء على الأصل المتقدم فقد جاء في مذهب الامام مالك ما يفيد تقييد التصرفات الصادرة من قبل الحجز عليه . من ذلك ما قاله ابن جزى في باب التفليس " اذا أحاط الدين بمال أحد ولم يكن في ماله وفاء بديونه وقام الغرماء عند القاضي فانه يجري في ذلك على المدين أحكام التفليس وهي خمسة الرابع منها : أن يحجز عليه فلا ينفذ تصرفه في ماله فان تصرف فيه بعد الديون وقبل التفليس نفذ ما كان تصرفه يعوض كالبيع ولم ينفذ ما كان بغير عوض </a:t>
            </a:r>
            <a:r>
              <a:rPr lang="ar-SA" dirty="0" smtClean="0"/>
              <a:t>كالهبة </a:t>
            </a:r>
            <a:r>
              <a:rPr lang="ar-SA" dirty="0"/>
              <a:t>.. وأما بعد التفليس فلا ينفذ شيء من أفعاله سواء كان بعوض أو بغير عوض .</a:t>
            </a:r>
            <a:endParaRPr lang="en-US" dirty="0"/>
          </a:p>
          <a:p>
            <a:r>
              <a:rPr lang="ar-SA" dirty="0"/>
              <a:t>وبناء على ما تقدم , نقول ان الفقه المالكي ولئن اتفق مع الجمهور في جانب , فانه يختلف عنه في آخر. أما ما اتفق فيه مع الجمهور فحاصله منع المدين من التصرف في أمواله قبل الحجز وكاثر له بطبيعة الحال. سواء كانت التصرفات معاوضة أو تبرعًا . أما ما اختلف فيه مع الجمهور فيخص حكم تصرفات المدين الضارة قبل الحجز وهذا </a:t>
            </a:r>
            <a:r>
              <a:rPr lang="ar-SA" dirty="0" smtClean="0"/>
              <a:t>مقصدنا </a:t>
            </a:r>
            <a:r>
              <a:rPr lang="ar-SA" dirty="0"/>
              <a:t>ونحن نستطلع تصور دعوى عدم نفاذ التصرف في الفقه الاسلامي . </a:t>
            </a:r>
            <a:endParaRPr lang="ar-SA" dirty="0" smtClean="0"/>
          </a:p>
          <a:p>
            <a:r>
              <a:rPr lang="ar-SA" dirty="0"/>
              <a:t>ومن هنا نقول انه اذا كان الاصل عند الجمهور عدم منع المدين من التصرف في أمواله قبل الحجز ولو كانت هذه التصرفات ضارة, وسواء كانت معارضة أو تبرعًا , فان الأمر يختلف عند المالكية , فهم يتكلمون عن منع المدين من التصرفات </a:t>
            </a:r>
            <a:r>
              <a:rPr lang="ar-SA" dirty="0" smtClean="0"/>
              <a:t>التبعية </a:t>
            </a:r>
            <a:r>
              <a:rPr lang="ar-SA" dirty="0"/>
              <a:t>دون المعاوضة في حاله , ومنعه من التصرفات معاوضة أو تبرعًا في حالة أخرى . والحالتان تسبقان الحجز على المدين أو تفليسه بحكم الحاكم .</a:t>
            </a:r>
            <a:endParaRPr lang="en-US" dirty="0"/>
          </a:p>
          <a:p>
            <a:endParaRPr lang="en-US" dirty="0"/>
          </a:p>
          <a:p>
            <a:pPr marL="0" indent="0">
              <a:buNone/>
            </a:pPr>
            <a:endParaRPr lang="ar-SA" dirty="0"/>
          </a:p>
        </p:txBody>
      </p:sp>
    </p:spTree>
    <p:extLst>
      <p:ext uri="{BB962C8B-B14F-4D97-AF65-F5344CB8AC3E}">
        <p14:creationId xmlns:p14="http://schemas.microsoft.com/office/powerpoint/2010/main" xmlns="" val="1378718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r>
            <a:br>
              <a:rPr lang="ar-SA" dirty="0" smtClean="0"/>
            </a:br>
            <a:endParaRPr lang="ar-SA" dirty="0"/>
          </a:p>
        </p:txBody>
      </p:sp>
      <p:sp>
        <p:nvSpPr>
          <p:cNvPr id="3" name="عنصر نائب للمحتوى 2"/>
          <p:cNvSpPr>
            <a:spLocks noGrp="1"/>
          </p:cNvSpPr>
          <p:nvPr>
            <p:ph idx="1"/>
          </p:nvPr>
        </p:nvSpPr>
        <p:spPr>
          <a:xfrm>
            <a:off x="152400" y="1905000"/>
            <a:ext cx="11811000" cy="4633586"/>
          </a:xfrm>
        </p:spPr>
        <p:txBody>
          <a:bodyPr>
            <a:normAutofit/>
          </a:bodyPr>
          <a:lstStyle/>
          <a:p>
            <a:r>
              <a:rPr lang="ar-SA" b="1" dirty="0"/>
              <a:t>وعن الحالة الأولى :</a:t>
            </a:r>
            <a:endParaRPr lang="en-US" dirty="0"/>
          </a:p>
          <a:p>
            <a:pPr marL="0" indent="0">
              <a:buNone/>
            </a:pPr>
            <a:r>
              <a:rPr lang="ar-SA" dirty="0" smtClean="0"/>
              <a:t>فإنها </a:t>
            </a:r>
            <a:r>
              <a:rPr lang="ar-SA" dirty="0"/>
              <a:t>تتحقق بمجرد ان يحيط الدين بمال المدين وليس فيه وفاء بديونه. </a:t>
            </a:r>
            <a:endParaRPr lang="en-US" dirty="0"/>
          </a:p>
          <a:p>
            <a:pPr marL="0" indent="0">
              <a:buNone/>
            </a:pPr>
            <a:r>
              <a:rPr lang="ar-SA" dirty="0"/>
              <a:t>وفيها يمتنع عليه التصرف في أمواله على سبيل التبرع. ومن ثم يجوز له أن يتصرف على سبيل المعاوضة .</a:t>
            </a:r>
            <a:endParaRPr lang="en-US" dirty="0"/>
          </a:p>
          <a:p>
            <a:r>
              <a:rPr lang="ar-SA" b="1" dirty="0"/>
              <a:t>وعن الحالة الثانية :</a:t>
            </a:r>
            <a:endParaRPr lang="en-US" dirty="0"/>
          </a:p>
          <a:p>
            <a:r>
              <a:rPr lang="ar-SA" dirty="0"/>
              <a:t>فأنها تكون لمجرد أن يقوم الغرماء عند القاضي , لأن الديون أحاطت بمال المدين ودون أن يطالبوا الحجز عليه . وتسمى حالة التفليس العام . وفيها يمتنع على المدين التصرف في أمواله , سواء كان التصرف معاوضة أو تبرعًا .</a:t>
            </a:r>
            <a:endParaRPr lang="en-US" dirty="0"/>
          </a:p>
          <a:p>
            <a:pPr marL="0" indent="0">
              <a:buNone/>
            </a:pPr>
            <a:r>
              <a:rPr lang="ar-SA" dirty="0"/>
              <a:t> </a:t>
            </a:r>
            <a:r>
              <a:rPr lang="ar-SA" sz="2800" b="1" dirty="0" smtClean="0">
                <a:solidFill>
                  <a:srgbClr val="0070C0"/>
                </a:solidFill>
              </a:rPr>
              <a:t>والخلاصة , </a:t>
            </a:r>
            <a:r>
              <a:rPr lang="ar-SA" sz="2800" b="1" u="sng" dirty="0" smtClean="0">
                <a:solidFill>
                  <a:srgbClr val="0070C0"/>
                </a:solidFill>
              </a:rPr>
              <a:t>أن الفقه المالكي  </a:t>
            </a:r>
            <a:r>
              <a:rPr lang="ar-SA" sz="2800" b="1" dirty="0" smtClean="0">
                <a:solidFill>
                  <a:srgbClr val="0070C0"/>
                </a:solidFill>
              </a:rPr>
              <a:t>- وعلى خلاف الجمهور -  </a:t>
            </a:r>
            <a:r>
              <a:rPr lang="ar-SA" sz="2800" b="1" u="sng" dirty="0" smtClean="0">
                <a:solidFill>
                  <a:srgbClr val="0070C0"/>
                </a:solidFill>
              </a:rPr>
              <a:t>يمنع المدين من التصرف في أمواله قبل الحجز </a:t>
            </a:r>
            <a:r>
              <a:rPr lang="ar-SA" sz="2800" b="1" dirty="0" smtClean="0">
                <a:solidFill>
                  <a:srgbClr val="0070C0"/>
                </a:solidFill>
              </a:rPr>
              <a:t>على تفاوت بين احاطة الدين بماله من ناحية , وقيام الغرماء عند الحاكم لأن الدين قد أحاط بماله ودون أن يطالبوا الحجز من ناحية أخرى . وهذا المنع يتفاوت ايضًا بين منع التصرفات التبعية في الحالة الأولى من جهة ومنع التصرفات سواء كانت معاوضة أو تبرعًا في الحالة الثانية .</a:t>
            </a:r>
            <a:endParaRPr lang="en-US" sz="2800" b="1" dirty="0" smtClean="0">
              <a:solidFill>
                <a:srgbClr val="0070C0"/>
              </a:solidFill>
            </a:endParaRPr>
          </a:p>
          <a:p>
            <a:pPr marL="0" indent="0">
              <a:buNone/>
            </a:pPr>
            <a:endParaRPr lang="en-US" dirty="0"/>
          </a:p>
          <a:p>
            <a:endParaRPr lang="ar-SA" b="1" dirty="0"/>
          </a:p>
        </p:txBody>
      </p:sp>
    </p:spTree>
    <p:extLst>
      <p:ext uri="{BB962C8B-B14F-4D97-AF65-F5344CB8AC3E}">
        <p14:creationId xmlns:p14="http://schemas.microsoft.com/office/powerpoint/2010/main" xmlns="" val="18470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circle(in)">
                                      <p:cBhvr>
                                        <p:cTn id="24" dur="2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r>
            <a:br>
              <a:rPr lang="ar-SA" dirty="0" smtClean="0"/>
            </a:br>
            <a:endParaRPr lang="ar-SA" dirty="0"/>
          </a:p>
        </p:txBody>
      </p:sp>
      <p:sp>
        <p:nvSpPr>
          <p:cNvPr id="3" name="عنصر نائب للمحتوى 2"/>
          <p:cNvSpPr>
            <a:spLocks noGrp="1"/>
          </p:cNvSpPr>
          <p:nvPr>
            <p:ph idx="1"/>
          </p:nvPr>
        </p:nvSpPr>
        <p:spPr>
          <a:xfrm>
            <a:off x="228600" y="1905000"/>
            <a:ext cx="11658600" cy="4572000"/>
          </a:xfrm>
        </p:spPr>
        <p:txBody>
          <a:bodyPr>
            <a:noAutofit/>
          </a:bodyPr>
          <a:lstStyle/>
          <a:p>
            <a:r>
              <a:rPr lang="ar-SA" sz="2400" b="1" dirty="0"/>
              <a:t>ولكن يبدو أن </a:t>
            </a:r>
            <a:r>
              <a:rPr lang="ar-SA" sz="2400" b="1" dirty="0">
                <a:solidFill>
                  <a:srgbClr val="0070C0"/>
                </a:solidFill>
              </a:rPr>
              <a:t>المالكية </a:t>
            </a:r>
            <a:r>
              <a:rPr lang="ar-SA" sz="2400" b="1" dirty="0" smtClean="0">
                <a:solidFill>
                  <a:srgbClr val="0070C0"/>
                </a:solidFill>
              </a:rPr>
              <a:t>يشترطون</a:t>
            </a:r>
            <a:r>
              <a:rPr lang="ar-SA" sz="2400" b="1" dirty="0" smtClean="0"/>
              <a:t> </a:t>
            </a:r>
            <a:r>
              <a:rPr lang="ar-SA" sz="2400" b="1" dirty="0"/>
              <a:t>لذلك </a:t>
            </a:r>
            <a:r>
              <a:rPr lang="ar-SA" sz="2400" b="1" dirty="0" smtClean="0"/>
              <a:t>:</a:t>
            </a:r>
          </a:p>
          <a:p>
            <a:pPr>
              <a:buNone/>
            </a:pPr>
            <a:r>
              <a:rPr lang="ar-SA" sz="2400" b="1" dirty="0" smtClean="0"/>
              <a:t>-- </a:t>
            </a:r>
            <a:r>
              <a:rPr lang="ar-SA" sz="2400" b="1" dirty="0" smtClean="0">
                <a:solidFill>
                  <a:srgbClr val="C00000"/>
                </a:solidFill>
              </a:rPr>
              <a:t>أن </a:t>
            </a:r>
            <a:r>
              <a:rPr lang="ar-SA" sz="2400" b="1" dirty="0">
                <a:solidFill>
                  <a:srgbClr val="C00000"/>
                </a:solidFill>
              </a:rPr>
              <a:t>يكون الدين قد أحاط بمال المدين .أي على معنى أن يكون معسرًا لأن ديونه تزيد على أمواله </a:t>
            </a:r>
            <a:r>
              <a:rPr lang="ar-SA" sz="2400" b="1" dirty="0"/>
              <a:t>. </a:t>
            </a:r>
            <a:endParaRPr lang="ar-SA" sz="2400" b="1" dirty="0" smtClean="0"/>
          </a:p>
          <a:p>
            <a:pPr>
              <a:buNone/>
            </a:pPr>
            <a:r>
              <a:rPr lang="ar-SA" sz="2400" b="1" dirty="0" smtClean="0"/>
              <a:t>-- </a:t>
            </a:r>
            <a:r>
              <a:rPr lang="ar-SA" sz="2400" b="1" dirty="0" smtClean="0">
                <a:solidFill>
                  <a:srgbClr val="C00000"/>
                </a:solidFill>
              </a:rPr>
              <a:t>ويضيفون </a:t>
            </a:r>
            <a:r>
              <a:rPr lang="ar-SA" sz="2400" b="1" dirty="0">
                <a:solidFill>
                  <a:srgbClr val="C00000"/>
                </a:solidFill>
              </a:rPr>
              <a:t>الى هذا الشرط ايضًا وجوب أن يكون تصرف المدين ضارًا بالدائن بدليل منعهم لتصرفات المدين </a:t>
            </a:r>
            <a:r>
              <a:rPr lang="ar-SA" sz="2400" b="1" dirty="0" smtClean="0">
                <a:solidFill>
                  <a:srgbClr val="C00000"/>
                </a:solidFill>
              </a:rPr>
              <a:t>التبعية </a:t>
            </a:r>
            <a:r>
              <a:rPr lang="ar-SA" sz="2400" b="1" dirty="0">
                <a:solidFill>
                  <a:srgbClr val="C00000"/>
                </a:solidFill>
              </a:rPr>
              <a:t>قبل الحجز </a:t>
            </a:r>
            <a:r>
              <a:rPr lang="ar-SA" sz="2400" b="1" dirty="0"/>
              <a:t>كما مر بنا لأنه يكون على علم وقت التصرف بأن الدين يحيط بماله.</a:t>
            </a:r>
            <a:endParaRPr lang="en-US" sz="2400" b="1" dirty="0"/>
          </a:p>
          <a:p>
            <a:r>
              <a:rPr lang="ar-SA" sz="2400" b="1" dirty="0"/>
              <a:t>في اطار كل ما تقدم , </a:t>
            </a:r>
            <a:r>
              <a:rPr lang="ar-SA" sz="2400" b="1" dirty="0">
                <a:solidFill>
                  <a:srgbClr val="0070C0"/>
                </a:solidFill>
              </a:rPr>
              <a:t>يمكننا القول بأن فكرة دعوى عدم نفاذ التصرف في القانون المدني معروفة في الفقه الاسلامي بصفة عامة </a:t>
            </a:r>
            <a:r>
              <a:rPr lang="ar-SA" sz="2400" b="1" dirty="0"/>
              <a:t>.والمالكي منه بصفة خاصة , ذلك أن كان هناك : </a:t>
            </a:r>
            <a:r>
              <a:rPr lang="ar-SA" sz="2400" b="1" dirty="0">
                <a:solidFill>
                  <a:srgbClr val="FF0000"/>
                </a:solidFill>
              </a:rPr>
              <a:t>مدينًا معسرًا وهو من أحاط الدين بماله والفرض انه لم يحجز عليه على الرغم من قيام غرمائه عليه عند الحاكم . ايضًا فان تصرفات هذا المدين الضارة لا تسري في حق دائنه إضافة الى ذلك , فانه ما يمتنع على هذا المدين ان يقوم به من تصرفات </a:t>
            </a:r>
            <a:r>
              <a:rPr lang="ar-SA" sz="2400" b="1" dirty="0"/>
              <a:t>– على نحو ما ذكر- </a:t>
            </a:r>
            <a:r>
              <a:rPr lang="ar-SA" sz="2400" b="1" dirty="0">
                <a:solidFill>
                  <a:srgbClr val="00B050"/>
                </a:solidFill>
              </a:rPr>
              <a:t>انما هي تصرفات مفقرة , تؤدي الى اعساره ان لم يكن معسرًا أو الى زيادته </a:t>
            </a:r>
            <a:r>
              <a:rPr lang="ar-SA" sz="2400" b="1" dirty="0"/>
              <a:t>– وهذا الأصل- ان كان كذلك.</a:t>
            </a:r>
            <a:endParaRPr lang="en-US" sz="2400" b="1" dirty="0"/>
          </a:p>
          <a:p>
            <a:pPr marL="0" indent="0">
              <a:buNone/>
            </a:pPr>
            <a:endParaRPr lang="ar-SA" sz="2400" b="1" dirty="0"/>
          </a:p>
        </p:txBody>
      </p:sp>
    </p:spTree>
    <p:extLst>
      <p:ext uri="{BB962C8B-B14F-4D97-AF65-F5344CB8AC3E}">
        <p14:creationId xmlns:p14="http://schemas.microsoft.com/office/powerpoint/2010/main" xmlns="" val="671326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1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ريم كعيد.</a:t>
            </a:r>
            <a:r>
              <a:rPr lang="ar-SA" dirty="0"/>
              <a:t/>
            </a:r>
            <a:br>
              <a:rPr lang="ar-SA" dirty="0"/>
            </a:br>
            <a:r>
              <a:rPr lang="ar-SA" dirty="0" smtClean="0"/>
              <a:t>ولاء عطاس.</a:t>
            </a:r>
            <a:br>
              <a:rPr lang="ar-SA" dirty="0" smtClean="0"/>
            </a:br>
            <a:r>
              <a:rPr lang="ar-SA" dirty="0" smtClean="0"/>
              <a:t>فاطمه </a:t>
            </a:r>
            <a:r>
              <a:rPr lang="ar-SA" dirty="0" err="1" smtClean="0"/>
              <a:t>السلولي</a:t>
            </a:r>
            <a:r>
              <a:rPr lang="ar-SA" dirty="0" smtClean="0"/>
              <a:t>.</a:t>
            </a:r>
            <a:br>
              <a:rPr lang="ar-SA" dirty="0" smtClean="0"/>
            </a:br>
            <a:r>
              <a:rPr lang="ar-SA" dirty="0" smtClean="0"/>
              <a:t>نوره الحسن.</a:t>
            </a:r>
            <a:br>
              <a:rPr lang="ar-SA" dirty="0" smtClean="0"/>
            </a:br>
            <a:r>
              <a:rPr lang="ar-SA" dirty="0" smtClean="0"/>
              <a:t>عبير </a:t>
            </a:r>
            <a:r>
              <a:rPr lang="ar-SA" dirty="0" err="1" smtClean="0"/>
              <a:t>الروقي</a:t>
            </a:r>
            <a:r>
              <a:rPr lang="ar-SA" dirty="0" smtClean="0"/>
              <a:t>.</a:t>
            </a:r>
            <a:endParaRPr lang="ar-SA" dirty="0"/>
          </a:p>
        </p:txBody>
      </p:sp>
      <p:sp>
        <p:nvSpPr>
          <p:cNvPr id="3" name="عنصر نائب للنص 2"/>
          <p:cNvSpPr>
            <a:spLocks noGrp="1"/>
          </p:cNvSpPr>
          <p:nvPr>
            <p:ph type="body" idx="1"/>
          </p:nvPr>
        </p:nvSpPr>
        <p:spPr/>
        <p:txBody>
          <a:bodyPr/>
          <a:lstStyle/>
          <a:p>
            <a:endParaRPr lang="ar-SA" dirty="0" smtClean="0"/>
          </a:p>
          <a:p>
            <a:endParaRPr lang="ar-SA" dirty="0"/>
          </a:p>
        </p:txBody>
      </p:sp>
    </p:spTree>
    <p:extLst>
      <p:ext uri="{BB962C8B-B14F-4D97-AF65-F5344CB8AC3E}">
        <p14:creationId xmlns:p14="http://schemas.microsoft.com/office/powerpoint/2010/main" xmlns="" val="751236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مثال لدعوى غير المباشرة:</a:t>
            </a:r>
          </a:p>
        </p:txBody>
      </p:sp>
      <p:sp>
        <p:nvSpPr>
          <p:cNvPr id="3" name="عنصر نائب للمحتوى 2"/>
          <p:cNvSpPr>
            <a:spLocks noGrp="1"/>
          </p:cNvSpPr>
          <p:nvPr>
            <p:ph idx="1"/>
          </p:nvPr>
        </p:nvSpPr>
        <p:spPr/>
        <p:txBody>
          <a:bodyPr>
            <a:noAutofit/>
          </a:bodyPr>
          <a:lstStyle/>
          <a:p>
            <a:r>
              <a:rPr lang="ar-SA" sz="2800" b="1" dirty="0"/>
              <a:t>لو افترضنا ان </a:t>
            </a:r>
            <a:r>
              <a:rPr lang="ar-SA" sz="2800" b="1" dirty="0">
                <a:solidFill>
                  <a:srgbClr val="C00000"/>
                </a:solidFill>
              </a:rPr>
              <a:t>هناك دائن ومدين، وكان المدين عنده عقار، واتى شخص ووضع يده على العقار وبدأ في البناء مغتصباً في ذلك العقار، ففي هذه الحالة يجب على صاحب العقار منع هذا الغاصب من اغتصاب حقه، ولكن المالك في هذه الحالة لم يحرك ساكن ولم يقم بأي اجراء ضد الغاصب، ففي هذه الحالة يبادر الدائن باتخاذ ما يراه من إجراءات كضبط الشرطة لإثبات المخالفة وبعدها يقيم دعوى ضد هذا الشخص لمنعه من العدوان وكف يده وطرده، للمحافظة على المال والعقار ونظيف للمدين ففي كون العقار سليم فحق الدائن بخير ويستطيع اخذه من العقار.</a:t>
            </a:r>
          </a:p>
        </p:txBody>
      </p:sp>
    </p:spTree>
    <p:extLst>
      <p:ext uri="{BB962C8B-B14F-4D97-AF65-F5344CB8AC3E}">
        <p14:creationId xmlns:p14="http://schemas.microsoft.com/office/powerpoint/2010/main" xmlns="" val="3364712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شروط استعمال الدعوى غير المباشرة:</a:t>
            </a:r>
          </a:p>
        </p:txBody>
      </p:sp>
      <p:sp>
        <p:nvSpPr>
          <p:cNvPr id="3" name="عنصر نائب للمحتوى 2"/>
          <p:cNvSpPr>
            <a:spLocks noGrp="1"/>
          </p:cNvSpPr>
          <p:nvPr>
            <p:ph idx="1"/>
          </p:nvPr>
        </p:nvSpPr>
        <p:spPr>
          <a:xfrm>
            <a:off x="581192" y="1905000"/>
            <a:ext cx="11029615" cy="4419600"/>
          </a:xfrm>
        </p:spPr>
        <p:txBody>
          <a:bodyPr>
            <a:noAutofit/>
          </a:bodyPr>
          <a:lstStyle/>
          <a:p>
            <a:r>
              <a:rPr lang="ar-SA" sz="2800" b="1" dirty="0">
                <a:solidFill>
                  <a:srgbClr val="0070C0"/>
                </a:solidFill>
              </a:rPr>
              <a:t>الشرط الأول: عدم استعمال المدين لحقوقه:</a:t>
            </a:r>
          </a:p>
          <a:p>
            <a:pPr marL="0" indent="0">
              <a:buNone/>
            </a:pPr>
            <a:r>
              <a:rPr lang="ar-SA" sz="2800" b="1" dirty="0"/>
              <a:t>اذا كان </a:t>
            </a:r>
            <a:r>
              <a:rPr lang="ar-SA" sz="2800" b="1" dirty="0">
                <a:solidFill>
                  <a:srgbClr val="C00000"/>
                </a:solidFill>
              </a:rPr>
              <a:t>المدين قد طالب بحقه بموجب دعوى مثلا فليس للدائن ان يرفع دعوى </a:t>
            </a:r>
            <a:r>
              <a:rPr lang="ar-SA" sz="2800" b="1" dirty="0"/>
              <a:t>باسم مدينه للمطابة بهذا الحق.</a:t>
            </a:r>
          </a:p>
          <a:p>
            <a:pPr marL="0" indent="0">
              <a:buNone/>
            </a:pPr>
            <a:r>
              <a:rPr lang="ar-SA" sz="2800" b="1" dirty="0"/>
              <a:t>ولكن </a:t>
            </a:r>
            <a:r>
              <a:rPr lang="ar-SA" sz="2800" b="1" dirty="0">
                <a:solidFill>
                  <a:srgbClr val="C00000"/>
                </a:solidFill>
              </a:rPr>
              <a:t>عدم استعمال المدين لحقوقه لا يكفي بذاته لرفع الدعوى غير المباشرة من جانبت دائنه بل يتعين ان يكون في عدم استعماله لحقوقه هذه ما يؤدي الى اعساره ان لم يكن معسراً او الى زيادته ان كان كذلك. </a:t>
            </a:r>
          </a:p>
          <a:p>
            <a:pPr marL="0" indent="0">
              <a:buNone/>
            </a:pPr>
            <a:r>
              <a:rPr lang="ar-SA" sz="2800" b="1" dirty="0"/>
              <a:t>ويقصد </a:t>
            </a:r>
            <a:r>
              <a:rPr lang="ar-SA" sz="2800" b="1" dirty="0" smtClean="0">
                <a:solidFill>
                  <a:srgbClr val="0070C0"/>
                </a:solidFill>
              </a:rPr>
              <a:t>بالإعسار </a:t>
            </a:r>
            <a:r>
              <a:rPr lang="ar-SA" sz="2800" b="1" dirty="0">
                <a:solidFill>
                  <a:srgbClr val="0070C0"/>
                </a:solidFill>
              </a:rPr>
              <a:t>الفعلي منه على معنى ان التزامات المدين تفوق حقوقه وذلك بغض النظر عن صدور حكم الاعسار، ويقع على عاتق الدائن عبء اثبات اعسار الدين او زيادة اعساره.</a:t>
            </a:r>
          </a:p>
        </p:txBody>
      </p:sp>
    </p:spTree>
    <p:extLst>
      <p:ext uri="{BB962C8B-B14F-4D97-AF65-F5344CB8AC3E}">
        <p14:creationId xmlns:p14="http://schemas.microsoft.com/office/powerpoint/2010/main" xmlns="" val="154351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81192" y="702156"/>
            <a:ext cx="11029616" cy="1050444"/>
          </a:xfrm>
        </p:spPr>
        <p:txBody>
          <a:bodyPr/>
          <a:lstStyle/>
          <a:p>
            <a:r>
              <a:rPr lang="ar-SA" dirty="0" smtClean="0"/>
              <a:t>شروط </a:t>
            </a:r>
            <a:r>
              <a:rPr lang="ar-SA" dirty="0"/>
              <a:t>استعمال الدعوى غير المباشرة:</a:t>
            </a:r>
          </a:p>
        </p:txBody>
      </p:sp>
      <p:sp>
        <p:nvSpPr>
          <p:cNvPr id="3" name="عنصر نائب للمحتوى 2"/>
          <p:cNvSpPr>
            <a:spLocks noGrp="1"/>
          </p:cNvSpPr>
          <p:nvPr>
            <p:ph idx="1"/>
          </p:nvPr>
        </p:nvSpPr>
        <p:spPr>
          <a:xfrm>
            <a:off x="228600" y="1905000"/>
            <a:ext cx="11734800" cy="4800600"/>
          </a:xfrm>
        </p:spPr>
        <p:txBody>
          <a:bodyPr>
            <a:noAutofit/>
          </a:bodyPr>
          <a:lstStyle/>
          <a:p>
            <a:r>
              <a:rPr lang="ar-SA" sz="2000" b="1" dirty="0" smtClean="0">
                <a:solidFill>
                  <a:srgbClr val="0070C0"/>
                </a:solidFill>
              </a:rPr>
              <a:t>الشرط الثاني: الا يكون الحق متصلاً بشخص المدين أو غير قابل للحجز: </a:t>
            </a:r>
          </a:p>
          <a:p>
            <a:pPr marL="0" indent="0">
              <a:buNone/>
            </a:pPr>
            <a:r>
              <a:rPr lang="ar-SA" sz="2000" b="1" dirty="0" smtClean="0"/>
              <a:t>لما كان الهدف من الدعوى غير المباشرة هو المحافظة على الضمان العام للدائن، فان </a:t>
            </a:r>
            <a:r>
              <a:rPr lang="ar-SA" sz="2000" b="1" dirty="0" smtClean="0">
                <a:solidFill>
                  <a:srgbClr val="FF0000"/>
                </a:solidFill>
              </a:rPr>
              <a:t>الأصل أن الدائن يستعمل باسم مدينه جميع حقوقه المالية لدى الغير. </a:t>
            </a:r>
            <a:r>
              <a:rPr lang="ar-SA" sz="2000" b="1" dirty="0" smtClean="0">
                <a:solidFill>
                  <a:srgbClr val="0070C0"/>
                </a:solidFill>
              </a:rPr>
              <a:t>واستثناء على ذلك، فانه لا يجوز للدائن أن يستعمل من حقوق مدينه – بموجب هذه الدعوى – ما كان منها متصلاً بشخصه.</a:t>
            </a:r>
          </a:p>
          <a:p>
            <a:pPr marL="0" indent="0">
              <a:buNone/>
            </a:pPr>
            <a:r>
              <a:rPr lang="ar-SA" sz="2000" b="1" dirty="0" smtClean="0"/>
              <a:t>وعلة هذا الاستثناء تكمن – على ما يبدو – في أن </a:t>
            </a:r>
            <a:r>
              <a:rPr lang="ar-SA" sz="2000" b="1" dirty="0" smtClean="0">
                <a:solidFill>
                  <a:srgbClr val="FF0000"/>
                </a:solidFill>
              </a:rPr>
              <a:t>المطالبة بمثل هذه الحقوق انما تنبني على اعتبارات تخص المدين شخصياً ومن ثم فهو أفضل من يقدرها.</a:t>
            </a:r>
          </a:p>
          <a:p>
            <a:pPr marL="0" indent="0">
              <a:buNone/>
            </a:pPr>
            <a:r>
              <a:rPr lang="ar-SA" sz="2000" b="1" dirty="0" smtClean="0"/>
              <a:t>واستثنى من الدعوى غير المباشرة :</a:t>
            </a:r>
          </a:p>
          <a:p>
            <a:pPr marL="0" indent="0">
              <a:buNone/>
            </a:pPr>
            <a:r>
              <a:rPr lang="ar-SA" sz="2000" b="1" dirty="0" smtClean="0"/>
              <a:t>-- </a:t>
            </a:r>
            <a:r>
              <a:rPr lang="ar-SA" sz="2000" b="1" dirty="0" smtClean="0">
                <a:solidFill>
                  <a:srgbClr val="C00000"/>
                </a:solidFill>
              </a:rPr>
              <a:t>حق المدين لدى الغير في تعويض عن ضرر ادبي .</a:t>
            </a:r>
          </a:p>
          <a:p>
            <a:pPr marL="0" indent="0">
              <a:buNone/>
            </a:pPr>
            <a:r>
              <a:rPr lang="ar-SA" sz="2000" b="1" dirty="0" smtClean="0">
                <a:solidFill>
                  <a:srgbClr val="C00000"/>
                </a:solidFill>
              </a:rPr>
              <a:t>-- أيضاً حقوق المدين لدى الغير اذا كانت من الحقوق التي لا يجوز الحجز عليها.</a:t>
            </a:r>
          </a:p>
          <a:p>
            <a:pPr marL="0" indent="0">
              <a:buNone/>
            </a:pPr>
            <a:r>
              <a:rPr lang="ar-SA" sz="2000" b="1" dirty="0" smtClean="0">
                <a:solidFill>
                  <a:srgbClr val="C00000"/>
                </a:solidFill>
              </a:rPr>
              <a:t>-- لا يدخل الحق في الدية في الضمان العام للدائنين </a:t>
            </a:r>
            <a:r>
              <a:rPr lang="ar-SA" sz="2000" b="1" dirty="0" smtClean="0">
                <a:solidFill>
                  <a:srgbClr val="C00000"/>
                </a:solidFill>
              </a:rPr>
              <a:t>‘ فلو قتل اب المدين فلا يجوز للدائن مطالبة اهل القاتل بدلا من المدين نفسه بدعوى غير مباشرة ، .الا </a:t>
            </a:r>
            <a:r>
              <a:rPr lang="ar-SA" sz="2000" b="1" dirty="0" smtClean="0">
                <a:solidFill>
                  <a:srgbClr val="C00000"/>
                </a:solidFill>
              </a:rPr>
              <a:t>اذا دفعت الدية ودخلت في مال المدين . </a:t>
            </a:r>
          </a:p>
          <a:p>
            <a:pPr marL="0" indent="0">
              <a:buNone/>
            </a:pPr>
            <a:r>
              <a:rPr lang="ar-SA" sz="2000" b="1" dirty="0" smtClean="0"/>
              <a:t>والمشرع المدني الكويتي قد ضمن نص المادة 249 تطبيقاً إسلامياً جديداً يكون فيه حق المدين لدى الغير متصلاً بشخصه بحيث يمتنع على دائنه استعماله بالدعوى غير المباشرة، </a:t>
            </a:r>
            <a:r>
              <a:rPr lang="ar-SA" sz="2000" b="1" dirty="0" smtClean="0">
                <a:solidFill>
                  <a:srgbClr val="FF0000"/>
                </a:solidFill>
              </a:rPr>
              <a:t>وقد روعي في ذلك ان الديه تستحق اما عن ازهاق الروح، واما عن اصابة تلحق الجسد.</a:t>
            </a:r>
          </a:p>
          <a:p>
            <a:pPr marL="0" indent="0">
              <a:buNone/>
            </a:pPr>
            <a:r>
              <a:rPr lang="ar-SA" sz="2000" b="1" dirty="0" smtClean="0"/>
              <a:t> </a:t>
            </a:r>
            <a:endParaRPr lang="ar-SA" sz="2000" b="1" dirty="0"/>
          </a:p>
        </p:txBody>
      </p:sp>
    </p:spTree>
    <p:extLst>
      <p:ext uri="{BB962C8B-B14F-4D97-AF65-F5344CB8AC3E}">
        <p14:creationId xmlns:p14="http://schemas.microsoft.com/office/powerpoint/2010/main" xmlns="" val="3428248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anim calcmode="lin" valueType="num">
                                      <p:cBhvr>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1000"/>
                                        <p:tgtEl>
                                          <p:spTgt spid="3">
                                            <p:txEl>
                                              <p:pRg st="8" end="8"/>
                                            </p:txEl>
                                          </p:spTgt>
                                        </p:tgtEl>
                                      </p:cBhvr>
                                    </p:animEffect>
                                    <p:anim calcmode="lin" valueType="num">
                                      <p:cBhvr>
                                        <p:cTn id="5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شروط استعمال الدعوى غير المباشرة:</a:t>
            </a:r>
          </a:p>
        </p:txBody>
      </p:sp>
      <p:sp>
        <p:nvSpPr>
          <p:cNvPr id="3" name="عنصر نائب للمحتوى 2"/>
          <p:cNvSpPr>
            <a:spLocks noGrp="1"/>
          </p:cNvSpPr>
          <p:nvPr>
            <p:ph idx="1"/>
          </p:nvPr>
        </p:nvSpPr>
        <p:spPr/>
        <p:txBody>
          <a:bodyPr/>
          <a:lstStyle/>
          <a:p>
            <a:r>
              <a:rPr lang="ar-SA" sz="2400" b="1" dirty="0" smtClean="0">
                <a:solidFill>
                  <a:srgbClr val="0070C0"/>
                </a:solidFill>
              </a:rPr>
              <a:t>الشرط الثالث: وجوب ادخال المدين خصماً في الدعوى:</a:t>
            </a:r>
          </a:p>
          <a:p>
            <a:pPr marL="0" indent="0">
              <a:buNone/>
            </a:pPr>
            <a:r>
              <a:rPr lang="ar-SA" b="1" dirty="0" smtClean="0"/>
              <a:t>يجب أن يقوم الدائن وهو بسبيل استعمال حقوق مدينه لدى الغير بالدعوى غير المباشرة بإدخال هذا المدين </a:t>
            </a:r>
            <a:r>
              <a:rPr lang="ar-SA" b="1" dirty="0" smtClean="0"/>
              <a:t>خصما فيها</a:t>
            </a:r>
            <a:r>
              <a:rPr lang="ar-SA" b="1" dirty="0" smtClean="0"/>
              <a:t> ، </a:t>
            </a:r>
            <a:endParaRPr lang="ar-SA" b="1" dirty="0" smtClean="0"/>
          </a:p>
          <a:p>
            <a:pPr marL="0" indent="0">
              <a:buNone/>
            </a:pPr>
            <a:endParaRPr lang="ar-SA" b="1" dirty="0" smtClean="0">
              <a:solidFill>
                <a:srgbClr val="FF0000"/>
              </a:solidFill>
            </a:endParaRPr>
          </a:p>
          <a:p>
            <a:pPr marL="0" indent="0">
              <a:buNone/>
            </a:pPr>
            <a:r>
              <a:rPr lang="ar-SA" b="1" dirty="0" smtClean="0">
                <a:solidFill>
                  <a:srgbClr val="FF0000"/>
                </a:solidFill>
              </a:rPr>
              <a:t>والحكمة منه تتجسد :</a:t>
            </a:r>
          </a:p>
          <a:p>
            <a:pPr marL="0" indent="0">
              <a:buNone/>
            </a:pPr>
            <a:r>
              <a:rPr lang="ar-SA" b="1" dirty="0" smtClean="0">
                <a:solidFill>
                  <a:srgbClr val="FF0000"/>
                </a:solidFill>
              </a:rPr>
              <a:t>-- في أن يكون للحكم الصادر فيها حجية على المدين. </a:t>
            </a:r>
          </a:p>
          <a:p>
            <a:pPr marL="0" indent="0">
              <a:buNone/>
            </a:pPr>
            <a:r>
              <a:rPr lang="ar-SA" b="1" dirty="0" smtClean="0">
                <a:solidFill>
                  <a:srgbClr val="FF0000"/>
                </a:solidFill>
              </a:rPr>
              <a:t>-- ومبرر لاعفاء الدائن من الاعذار قبل رفع الدعوى .</a:t>
            </a:r>
            <a:endParaRPr lang="ar-SA" b="1" dirty="0">
              <a:solidFill>
                <a:srgbClr val="FF0000"/>
              </a:solidFill>
            </a:endParaRPr>
          </a:p>
        </p:txBody>
      </p:sp>
    </p:spTree>
    <p:extLst>
      <p:ext uri="{BB962C8B-B14F-4D97-AF65-F5344CB8AC3E}">
        <p14:creationId xmlns:p14="http://schemas.microsoft.com/office/powerpoint/2010/main" xmlns="" val="164150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anim calcmode="lin" valueType="num">
                                      <p:cBhvr>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r>
            <a:br>
              <a:rPr lang="ar-SA" dirty="0" smtClean="0"/>
            </a:br>
            <a:r>
              <a:rPr lang="ar-SA" dirty="0" smtClean="0"/>
              <a:t>دعوى غير المباشرة في السعودية:</a:t>
            </a:r>
            <a:endParaRPr lang="ar-SA" dirty="0"/>
          </a:p>
        </p:txBody>
      </p:sp>
      <p:sp>
        <p:nvSpPr>
          <p:cNvPr id="3" name="عنصر نائب للمحتوى 2"/>
          <p:cNvSpPr>
            <a:spLocks noGrp="1"/>
          </p:cNvSpPr>
          <p:nvPr>
            <p:ph idx="1"/>
          </p:nvPr>
        </p:nvSpPr>
        <p:spPr/>
        <p:txBody>
          <a:bodyPr>
            <a:normAutofit/>
          </a:bodyPr>
          <a:lstStyle/>
          <a:p>
            <a:r>
              <a:rPr lang="ar-SA" sz="3600" b="1" dirty="0" smtClean="0">
                <a:solidFill>
                  <a:srgbClr val="FF0000"/>
                </a:solidFill>
              </a:rPr>
              <a:t>في المملكة لا يمكن لأي شخص دعوى تكون في حكمها كالدعوى غير المباشرة إلا بموجب وكالة فقط.</a:t>
            </a:r>
            <a:endParaRPr lang="ar-SA" sz="3600" b="1" dirty="0">
              <a:solidFill>
                <a:srgbClr val="FF0000"/>
              </a:solidFill>
            </a:endParaRPr>
          </a:p>
        </p:txBody>
      </p:sp>
    </p:spTree>
    <p:extLst>
      <p:ext uri="{BB962C8B-B14F-4D97-AF65-F5344CB8AC3E}">
        <p14:creationId xmlns:p14="http://schemas.microsoft.com/office/powerpoint/2010/main" xmlns="" val="4237233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طبيعة الدعوى الغير مباشرة:</a:t>
            </a:r>
          </a:p>
        </p:txBody>
      </p:sp>
      <p:sp>
        <p:nvSpPr>
          <p:cNvPr id="3" name="عنصر نائب للمحتوى 2"/>
          <p:cNvSpPr>
            <a:spLocks noGrp="1"/>
          </p:cNvSpPr>
          <p:nvPr>
            <p:ph idx="1"/>
          </p:nvPr>
        </p:nvSpPr>
        <p:spPr/>
        <p:txBody>
          <a:bodyPr>
            <a:normAutofit/>
          </a:bodyPr>
          <a:lstStyle/>
          <a:p>
            <a:r>
              <a:rPr lang="ar-SA" sz="2400" b="1" dirty="0"/>
              <a:t>لما كان </a:t>
            </a:r>
            <a:r>
              <a:rPr lang="ar-SA" sz="2400" b="1" dirty="0">
                <a:solidFill>
                  <a:srgbClr val="FF0000"/>
                </a:solidFill>
              </a:rPr>
              <a:t>جوهر هذه الدعوى يتمثل في قيام الدائن و باسم مدينه باستعمال حقوق هذا المدين لدى الغير فإنه</a:t>
            </a:r>
            <a:r>
              <a:rPr lang="ar-SA" sz="2400" b="1" dirty="0"/>
              <a:t> واستنادا الى نص المادة 309مدني كويتي(م.236مدني مصري)  يمكننا القول بأن </a:t>
            </a:r>
            <a:r>
              <a:rPr lang="ar-SA" sz="2400" b="1" dirty="0">
                <a:solidFill>
                  <a:srgbClr val="FF0000"/>
                </a:solidFill>
              </a:rPr>
              <a:t>الدائن يعد بذلك نائبا عن المدين ,والنيابة هنا نيابة قانونية </a:t>
            </a:r>
            <a:r>
              <a:rPr lang="ar-SA" sz="2400" b="1" dirty="0"/>
              <a:t>,تستند إلى النص السابق وما جاء به في هذا الخصوص من أنه يعتبر </a:t>
            </a:r>
            <a:r>
              <a:rPr lang="ar-SA" sz="2400" b="1" dirty="0">
                <a:solidFill>
                  <a:srgbClr val="FF0000"/>
                </a:solidFill>
              </a:rPr>
              <a:t>الدائن في استعمال حقوق دائنه  نائبا عنه.</a:t>
            </a:r>
          </a:p>
          <a:p>
            <a:r>
              <a:rPr lang="ar-SA" sz="2400" b="1" dirty="0"/>
              <a:t>وينبغي الملاحظة هنا أن هذه </a:t>
            </a:r>
            <a:r>
              <a:rPr lang="ar-SA" sz="2400" b="1" dirty="0">
                <a:solidFill>
                  <a:srgbClr val="FF0000"/>
                </a:solidFill>
              </a:rPr>
              <a:t>النيابة</a:t>
            </a:r>
            <a:r>
              <a:rPr lang="ar-SA" sz="2400" b="1" dirty="0"/>
              <a:t> لها طابعها الخاص . ومظهر الخصوصية أنها </a:t>
            </a:r>
            <a:r>
              <a:rPr lang="ar-SA" sz="2400" b="1" dirty="0">
                <a:solidFill>
                  <a:srgbClr val="FF0000"/>
                </a:solidFill>
              </a:rPr>
              <a:t>ليست مقررة لمصلحة الأصيل كما تقضي القواعد العادية للنيابة وإنما هي نيابة بعمل فيها لمصلحته هو .   </a:t>
            </a:r>
          </a:p>
          <a:p>
            <a:endParaRPr lang="ar-SA" sz="2400" b="1" dirty="0"/>
          </a:p>
        </p:txBody>
      </p:sp>
    </p:spTree>
    <p:extLst>
      <p:ext uri="{BB962C8B-B14F-4D97-AF65-F5344CB8AC3E}">
        <p14:creationId xmlns:p14="http://schemas.microsoft.com/office/powerpoint/2010/main" xmlns="" val="548849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2400" b="1" dirty="0"/>
              <a:t>أثآر الدعوى الغير مباشرة :</a:t>
            </a:r>
          </a:p>
        </p:txBody>
      </p:sp>
      <p:sp>
        <p:nvSpPr>
          <p:cNvPr id="3" name="عنصر نائب للمحتوى 2"/>
          <p:cNvSpPr>
            <a:spLocks noGrp="1"/>
          </p:cNvSpPr>
          <p:nvPr>
            <p:ph idx="1"/>
          </p:nvPr>
        </p:nvSpPr>
        <p:spPr/>
        <p:txBody>
          <a:bodyPr>
            <a:normAutofit/>
          </a:bodyPr>
          <a:lstStyle/>
          <a:p>
            <a:r>
              <a:rPr lang="ar-SA" sz="2400" b="1" dirty="0"/>
              <a:t>1</a:t>
            </a:r>
            <a:r>
              <a:rPr lang="ar-SA" sz="2400" b="1" dirty="0" smtClean="0"/>
              <a:t>/ </a:t>
            </a:r>
            <a:r>
              <a:rPr lang="ar-SA" sz="2400" b="1" dirty="0" smtClean="0">
                <a:solidFill>
                  <a:srgbClr val="FF0000"/>
                </a:solidFill>
              </a:rPr>
              <a:t>يظل </a:t>
            </a:r>
            <a:r>
              <a:rPr lang="ar-SA" sz="2400" b="1" dirty="0">
                <a:solidFill>
                  <a:srgbClr val="FF0000"/>
                </a:solidFill>
              </a:rPr>
              <a:t>للمدين الحق في التصرف في حقوقه التي يستعملها الدائن نيابة عنه بالدعوى ولا يجوز للدائن أن يعترض على تصرفات المدين في حقوقه لدى الغير أيا كانت طبيعة هذه التصرفات .</a:t>
            </a:r>
          </a:p>
          <a:p>
            <a:pPr marL="0" indent="0">
              <a:buNone/>
            </a:pPr>
            <a:r>
              <a:rPr lang="ar-SA" sz="2400" b="1" dirty="0"/>
              <a:t>وإن أراد فيكون عن طريق الدعوى </a:t>
            </a:r>
            <a:r>
              <a:rPr lang="ar-SA" sz="2400" b="1" dirty="0" smtClean="0"/>
              <a:t>البوليصة, </a:t>
            </a:r>
            <a:r>
              <a:rPr lang="ar-SA" sz="2400" b="1" dirty="0"/>
              <a:t>كما سنرى فيما بعد..</a:t>
            </a:r>
          </a:p>
          <a:p>
            <a:pPr marL="0" indent="0">
              <a:buNone/>
            </a:pPr>
            <a:r>
              <a:rPr lang="ar-SA" sz="2400" b="1" dirty="0">
                <a:solidFill>
                  <a:srgbClr val="0070C0"/>
                </a:solidFill>
              </a:rPr>
              <a:t>كما يكون للمدين أيضا أن يستوفي هذه الحقوق.</a:t>
            </a:r>
          </a:p>
          <a:p>
            <a:pPr marL="0" indent="0">
              <a:buNone/>
            </a:pPr>
            <a:r>
              <a:rPr lang="ar-SA" sz="2400" b="1" dirty="0">
                <a:solidFill>
                  <a:srgbClr val="0070C0"/>
                </a:solidFill>
              </a:rPr>
              <a:t>وأساس ذلك كله انه </a:t>
            </a:r>
            <a:r>
              <a:rPr lang="ar-SA" sz="2400" b="1" dirty="0" smtClean="0">
                <a:solidFill>
                  <a:srgbClr val="0070C0"/>
                </a:solidFill>
              </a:rPr>
              <a:t>ولان </a:t>
            </a:r>
            <a:r>
              <a:rPr lang="ar-SA" sz="2400" b="1" dirty="0">
                <a:solidFill>
                  <a:srgbClr val="0070C0"/>
                </a:solidFill>
              </a:rPr>
              <a:t>كان الدائن يستعمل باسم المدين حقوقه تجاه الغير فإن ذلك باعتباره نائبا ويبقى المدين أصلا.  </a:t>
            </a:r>
          </a:p>
          <a:p>
            <a:endParaRPr lang="ar-SA" sz="2400" b="1" dirty="0"/>
          </a:p>
        </p:txBody>
      </p:sp>
    </p:spTree>
    <p:extLst>
      <p:ext uri="{BB962C8B-B14F-4D97-AF65-F5344CB8AC3E}">
        <p14:creationId xmlns:p14="http://schemas.microsoft.com/office/powerpoint/2010/main" xmlns="" val="1677084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المقسوم">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otalTime>495</TotalTime>
  <Words>3232</Words>
  <Application>Microsoft Office PowerPoint</Application>
  <PresentationFormat>Custom</PresentationFormat>
  <Paragraphs>173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المقسوم</vt:lpstr>
      <vt:lpstr>الدعوة غير المباشرة.</vt:lpstr>
      <vt:lpstr>تعريف الدعوى غير المباشرة:</vt:lpstr>
      <vt:lpstr>مثال لدعوى غير المباشرة:</vt:lpstr>
      <vt:lpstr>شروط استعمال الدعوى غير المباشرة:</vt:lpstr>
      <vt:lpstr>شروط استعمال الدعوى غير المباشرة:</vt:lpstr>
      <vt:lpstr>شروط استعمال الدعوى غير المباشرة:</vt:lpstr>
      <vt:lpstr> دعوى غير المباشرة في السعودية:</vt:lpstr>
      <vt:lpstr>طبيعة الدعوى الغير مباشرة:</vt:lpstr>
      <vt:lpstr>أثآر الدعوى الغير مباشرة :</vt:lpstr>
      <vt:lpstr>أثآر الدعوى الغير مباشرة :</vt:lpstr>
      <vt:lpstr>أثآر الدعوى الغير مباشرة :</vt:lpstr>
      <vt:lpstr>Slide 12</vt:lpstr>
      <vt:lpstr>أثآر الدعوى الغير مباشرة في السعودية:</vt:lpstr>
      <vt:lpstr>الدعوى البولصية أو دعوى عدم نفاذ التصرف </vt:lpstr>
      <vt:lpstr>تعريف الدعوى البولصية :</vt:lpstr>
      <vt:lpstr>شروط الدعوى البولصية :</vt:lpstr>
      <vt:lpstr>شروط الدعوى البولصية :</vt:lpstr>
      <vt:lpstr>شروط الدعوى البولصية :</vt:lpstr>
      <vt:lpstr>شرط غش المدين وعلم المتصرف اليه به اذا كان هذا المتصرف اليه قد تصرف بدوره الى آخر ؟ </vt:lpstr>
      <vt:lpstr>نطاق الدعوى البولصية وأثارها: </vt:lpstr>
      <vt:lpstr>أثار الدعوى البولصية :</vt:lpstr>
      <vt:lpstr>أثار الدعوى البولصية :</vt:lpstr>
      <vt:lpstr>تصور الفقه الاسلامي لدعوى عدم نفاذ التصرف:</vt:lpstr>
      <vt:lpstr>القاعدة حرية المدين في التصرف: </vt:lpstr>
      <vt:lpstr>عدم نفاذ تصرف المدين استثناء في مذهب الامام مالك :</vt:lpstr>
      <vt:lpstr> </vt:lpstr>
      <vt:lpstr> </vt:lpstr>
      <vt:lpstr>ريم كعيد. ولاء عطاس. فاطمه السلولي. نوره الحسن. عبير الروقي.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الدعوة غير المباشرة.</dc:title>
  <dc:creator>SEVEN</dc:creator>
  <cp:lastModifiedBy>eman</cp:lastModifiedBy>
  <cp:revision>61</cp:revision>
  <dcterms:modified xsi:type="dcterms:W3CDTF">2016-10-19T02:58:33Z</dcterms:modified>
</cp:coreProperties>
</file>