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395.xml" ContentType="application/vnd.openxmlformats-officedocument.presentationml.slideLayout+xml"/>
  <Override PartName="/ppt/theme/theme32.xml" ContentType="application/vnd.openxmlformats-officedocument.theme+xml"/>
  <Override PartName="/ppt/diagrams/data2.xml" ContentType="application/vnd.openxmlformats-officedocument.drawingml.diagramData+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diagrams/colors4.xml" ContentType="application/vnd.openxmlformats-officedocument.drawingml.diagramColors+xml"/>
  <Override PartName="/ppt/slides/slide19.xml" ContentType="application/vnd.openxmlformats-officedocument.presentationml.slide+xml"/>
  <Override PartName="/ppt/slideLayouts/slideLayout118.xml" ContentType="application/vnd.openxmlformats-officedocument.presentationml.slideLayout+xml"/>
  <Default Extension="png" ContentType="image/png"/>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diagrams/quickStyle3.xml" ContentType="application/vnd.openxmlformats-officedocument.drawingml.diagramStyle+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402.xml" ContentType="application/vnd.openxmlformats-officedocument.presentationml.slideLayout+xml"/>
  <Override PartName="/ppt/diagrams/layout3.xml" ContentType="application/vnd.openxmlformats-officedocument.drawingml.diagram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slideLayouts/slideLayout465.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s/slide29.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theme/theme14.xml" ContentType="application/vnd.openxmlformats-officedocument.theme+xml"/>
  <Override PartName="/ppt/slideLayouts/slideLayout440.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Layouts/slideLayout434.xml" ContentType="application/vnd.openxmlformats-officedocument.presentationml.slideLayout+xml"/>
  <Override PartName="/ppt/slideLayouts/slideLayout445.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diagrams/layout2.xml" ContentType="application/vnd.openxmlformats-officedocument.drawingml.diagram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Layouts/slideLayout439.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Override PartName="/ppt/slideLayouts/slideLayout417.xml" ContentType="application/vnd.openxmlformats-officedocument.presentationml.slideLayout+xml"/>
  <Override PartName="/ppt/slideLayouts/slideLayout428.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442.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Layouts/slideLayout43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393.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Layouts/slideLayout436.xml" ContentType="application/vnd.openxmlformats-officedocument.presentationml.slideLayout+xml"/>
  <Override PartName="/ppt/slideLayouts/slideLayout447.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414.xml" ContentType="application/vnd.openxmlformats-officedocument.presentationml.slideLayout+xml"/>
  <Override PartName="/ppt/theme/theme35.xml" ContentType="application/vnd.openxmlformats-officedocument.theme+xml"/>
  <Override PartName="/ppt/slideLayouts/slideLayout461.xml" ContentType="application/vnd.openxmlformats-officedocument.presentationml.slideLayout+xml"/>
  <Override PartName="/ppt/diagrams/layout4.xml" ContentType="application/vnd.openxmlformats-officedocument.drawingml.diagram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diagrams/data5.xml" ContentType="application/vnd.openxmlformats-officedocument.drawingml.diagramData+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400.xml" ContentType="application/vnd.openxmlformats-officedocument.presentationml.slideLayout+xml"/>
  <Override PartName="/ppt/diagrams/layout1.xml" ContentType="application/vnd.openxmlformats-officedocument.drawingml.diagram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diagrams/drawing3.xml" ContentType="application/vnd.ms-office.drawingml.diagramDrawing+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theme/theme34.xml" ContentType="application/vnd.openxmlformats-officedocument.theme+xml"/>
  <Override PartName="/ppt/diagrams/data4.xml" ContentType="application/vnd.openxmlformats-officedocument.drawingml.diagramData+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diagrams/quickStyle5.xml" ContentType="application/vnd.openxmlformats-officedocument.drawingml.diagramStyle+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theme/theme31.xml" ContentType="application/vnd.openxmlformats-officedocument.theme+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diagrams/layout5.xml" ContentType="application/vnd.openxmlformats-officedocument.drawingml.diagram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912" r:id="rId14"/>
    <p:sldMasterId id="2147483933" r:id="rId15"/>
    <p:sldMasterId id="2147483954" r:id="rId16"/>
    <p:sldMasterId id="2147483975" r:id="rId17"/>
    <p:sldMasterId id="2147483996" r:id="rId18"/>
    <p:sldMasterId id="2147484017" r:id="rId19"/>
    <p:sldMasterId id="2147484029" r:id="rId20"/>
    <p:sldMasterId id="2147484053" r:id="rId21"/>
    <p:sldMasterId id="2147484065" r:id="rId22"/>
    <p:sldMasterId id="2147484077" r:id="rId23"/>
    <p:sldMasterId id="2147484089" r:id="rId24"/>
    <p:sldMasterId id="2147484101" r:id="rId25"/>
    <p:sldMasterId id="2147484113" r:id="rId26"/>
    <p:sldMasterId id="2147484125" r:id="rId27"/>
    <p:sldMasterId id="2147484137" r:id="rId28"/>
    <p:sldMasterId id="2147484149" r:id="rId29"/>
    <p:sldMasterId id="2147484161" r:id="rId30"/>
    <p:sldMasterId id="2147484173" r:id="rId31"/>
    <p:sldMasterId id="2147484190" r:id="rId32"/>
    <p:sldMasterId id="2147484207" r:id="rId33"/>
    <p:sldMasterId id="2147484224" r:id="rId34"/>
    <p:sldMasterId id="2147484241" r:id="rId35"/>
    <p:sldMasterId id="2147484258" r:id="rId36"/>
  </p:sldMasterIdLst>
  <p:sldIdLst>
    <p:sldId id="256" r:id="rId37"/>
    <p:sldId id="257" r:id="rId38"/>
    <p:sldId id="258" r:id="rId39"/>
    <p:sldId id="259" r:id="rId40"/>
    <p:sldId id="301" r:id="rId41"/>
    <p:sldId id="260" r:id="rId42"/>
    <p:sldId id="302" r:id="rId43"/>
    <p:sldId id="303" r:id="rId44"/>
    <p:sldId id="262" r:id="rId45"/>
    <p:sldId id="263" r:id="rId46"/>
    <p:sldId id="264" r:id="rId47"/>
    <p:sldId id="265" r:id="rId48"/>
    <p:sldId id="266" r:id="rId49"/>
    <p:sldId id="267" r:id="rId50"/>
    <p:sldId id="268" r:id="rId51"/>
    <p:sldId id="269" r:id="rId52"/>
    <p:sldId id="271"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305" r:id="rId70"/>
    <p:sldId id="307" r:id="rId71"/>
    <p:sldId id="288" r:id="rId72"/>
    <p:sldId id="289" r:id="rId73"/>
    <p:sldId id="311" r:id="rId74"/>
    <p:sldId id="290" r:id="rId75"/>
    <p:sldId id="291" r:id="rId76"/>
    <p:sldId id="292" r:id="rId77"/>
    <p:sldId id="293" r:id="rId78"/>
    <p:sldId id="294" r:id="rId79"/>
    <p:sldId id="308" r:id="rId80"/>
    <p:sldId id="309" r:id="rId81"/>
    <p:sldId id="296" r:id="rId82"/>
    <p:sldId id="297" r:id="rId83"/>
    <p:sldId id="298" r:id="rId84"/>
    <p:sldId id="299" r:id="rId85"/>
    <p:sldId id="310" r:id="rId86"/>
    <p:sldId id="300"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822" y="-2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slide" Target="slides/slide14.xml"/><Relationship Id="rId55" Type="http://schemas.openxmlformats.org/officeDocument/2006/relationships/slide" Target="slides/slide19.xml"/><Relationship Id="rId63" Type="http://schemas.openxmlformats.org/officeDocument/2006/relationships/slide" Target="slides/slide27.xml"/><Relationship Id="rId68" Type="http://schemas.openxmlformats.org/officeDocument/2006/relationships/slide" Target="slides/slide32.xml"/><Relationship Id="rId76" Type="http://schemas.openxmlformats.org/officeDocument/2006/relationships/slide" Target="slides/slide40.xml"/><Relationship Id="rId84" Type="http://schemas.openxmlformats.org/officeDocument/2006/relationships/slide" Target="slides/slide48.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slide" Target="slides/slide30.xml"/><Relationship Id="rId74" Type="http://schemas.openxmlformats.org/officeDocument/2006/relationships/slide" Target="slides/slide38.xml"/><Relationship Id="rId79" Type="http://schemas.openxmlformats.org/officeDocument/2006/relationships/slide" Target="slides/slide43.xml"/><Relationship Id="rId87"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slide" Target="slides/slide25.xml"/><Relationship Id="rId82" Type="http://schemas.openxmlformats.org/officeDocument/2006/relationships/slide" Target="slides/slide46.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slide" Target="slides/slide28.xml"/><Relationship Id="rId69" Type="http://schemas.openxmlformats.org/officeDocument/2006/relationships/slide" Target="slides/slide33.xml"/><Relationship Id="rId77"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80" Type="http://schemas.openxmlformats.org/officeDocument/2006/relationships/slide" Target="slides/slide44.xml"/><Relationship Id="rId85" Type="http://schemas.openxmlformats.org/officeDocument/2006/relationships/slide" Target="slides/slide4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slide" Target="slides/slide39.xml"/><Relationship Id="rId83" Type="http://schemas.openxmlformats.org/officeDocument/2006/relationships/slide" Target="slides/slide4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slide" Target="slides/slide42.xml"/><Relationship Id="rId81" Type="http://schemas.openxmlformats.org/officeDocument/2006/relationships/slide" Target="slides/slide45.xml"/><Relationship Id="rId86" Type="http://schemas.openxmlformats.org/officeDocument/2006/relationships/slide" Target="slides/slide5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AF10A-D599-4B25-8705-2A5399CD67D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AE108405-8E41-4B60-8118-E8C41B92B767}">
      <dgm:prSet phldrT="[نص]" custT="1"/>
      <dgm:spPr/>
      <dgm:t>
        <a:bodyPr/>
        <a:lstStyle/>
        <a:p>
          <a:pPr rtl="1"/>
          <a:r>
            <a:rPr lang="ar-SA" sz="5400" dirty="0" smtClean="0"/>
            <a:t>يسقط حق المدين في الأجل</a:t>
          </a:r>
          <a:endParaRPr lang="ar-SA" sz="5400" dirty="0"/>
        </a:p>
      </dgm:t>
    </dgm:pt>
    <dgm:pt modelId="{AEDCBFAB-D6FA-436B-8B15-B0ED4B3DD609}" type="parTrans" cxnId="{39F15313-40DF-43E2-A393-D24BFD0AAC56}">
      <dgm:prSet/>
      <dgm:spPr/>
      <dgm:t>
        <a:bodyPr/>
        <a:lstStyle/>
        <a:p>
          <a:pPr rtl="1"/>
          <a:endParaRPr lang="ar-SA"/>
        </a:p>
      </dgm:t>
    </dgm:pt>
    <dgm:pt modelId="{CE0C268F-5CB0-432B-85F0-EF668AE17A92}" type="sibTrans" cxnId="{39F15313-40DF-43E2-A393-D24BFD0AAC56}">
      <dgm:prSet/>
      <dgm:spPr/>
      <dgm:t>
        <a:bodyPr/>
        <a:lstStyle/>
        <a:p>
          <a:pPr rtl="1"/>
          <a:endParaRPr lang="ar-SA"/>
        </a:p>
      </dgm:t>
    </dgm:pt>
    <dgm:pt modelId="{A5A8A2CD-1BA3-4424-8D57-051C685A5E47}">
      <dgm:prSet phldrT="[نص]"/>
      <dgm:spPr/>
      <dgm:t>
        <a:bodyPr/>
        <a:lstStyle/>
        <a:p>
          <a:pPr rtl="1"/>
          <a:r>
            <a:rPr lang="ar-SA" dirty="0" smtClean="0"/>
            <a:t>اذا لم يقدم المدين للدائن ما وعد في العقد بتأمينه</a:t>
          </a:r>
          <a:endParaRPr lang="ar-SA" dirty="0"/>
        </a:p>
      </dgm:t>
    </dgm:pt>
    <dgm:pt modelId="{5E00A827-818E-4B67-9537-E095A8A817A5}" type="parTrans" cxnId="{A3455B2C-5A6A-4355-A3CF-D936CA851100}">
      <dgm:prSet/>
      <dgm:spPr/>
      <dgm:t>
        <a:bodyPr/>
        <a:lstStyle/>
        <a:p>
          <a:pPr rtl="1"/>
          <a:endParaRPr lang="ar-SA"/>
        </a:p>
      </dgm:t>
    </dgm:pt>
    <dgm:pt modelId="{1E8973B2-1299-49DF-9D63-1C7CE769F0C3}" type="sibTrans" cxnId="{A3455B2C-5A6A-4355-A3CF-D936CA851100}">
      <dgm:prSet/>
      <dgm:spPr/>
      <dgm:t>
        <a:bodyPr/>
        <a:lstStyle/>
        <a:p>
          <a:pPr rtl="1"/>
          <a:endParaRPr lang="ar-SA"/>
        </a:p>
      </dgm:t>
    </dgm:pt>
    <dgm:pt modelId="{6440665A-DCBE-4164-9DD1-887EED81BCA2}">
      <dgm:prSet phldrT="[نص]"/>
      <dgm:spPr/>
      <dgm:t>
        <a:bodyPr/>
        <a:lstStyle/>
        <a:p>
          <a:pPr rtl="1"/>
          <a:r>
            <a:rPr lang="ar-SA" dirty="0" smtClean="0"/>
            <a:t>اذا اضعف بفعله الى حد كبير ما اعطى الدائن من تأمين خاص</a:t>
          </a:r>
          <a:endParaRPr lang="ar-SA" dirty="0"/>
        </a:p>
      </dgm:t>
    </dgm:pt>
    <dgm:pt modelId="{219D639A-7737-4C74-8FF9-89A617D66D82}" type="parTrans" cxnId="{03FDDF06-0F91-45F2-967A-7D7E39A9C369}">
      <dgm:prSet/>
      <dgm:spPr/>
      <dgm:t>
        <a:bodyPr/>
        <a:lstStyle/>
        <a:p>
          <a:pPr rtl="1"/>
          <a:endParaRPr lang="ar-SA"/>
        </a:p>
      </dgm:t>
    </dgm:pt>
    <dgm:pt modelId="{54216804-6648-42DC-8D1A-3BD6E9089946}" type="sibTrans" cxnId="{03FDDF06-0F91-45F2-967A-7D7E39A9C369}">
      <dgm:prSet/>
      <dgm:spPr/>
      <dgm:t>
        <a:bodyPr/>
        <a:lstStyle/>
        <a:p>
          <a:pPr rtl="1"/>
          <a:endParaRPr lang="ar-SA"/>
        </a:p>
      </dgm:t>
    </dgm:pt>
    <dgm:pt modelId="{4C5CA453-19C8-4BC1-A5BE-EEF146401E75}">
      <dgm:prSet phldrT="[نص]" custT="1"/>
      <dgm:spPr/>
      <dgm:t>
        <a:bodyPr/>
        <a:lstStyle/>
        <a:p>
          <a:pPr rtl="1"/>
          <a:r>
            <a:rPr lang="ar-SA" sz="3600" dirty="0" smtClean="0"/>
            <a:t>اذا اشهر افلاسه</a:t>
          </a:r>
          <a:endParaRPr lang="ar-SA" sz="3600" dirty="0"/>
        </a:p>
      </dgm:t>
    </dgm:pt>
    <dgm:pt modelId="{3273E551-D16B-4A57-9217-9A752E845CDF}" type="parTrans" cxnId="{71CE7767-F0D9-407A-83FC-CFEEDA49E1BA}">
      <dgm:prSet/>
      <dgm:spPr/>
      <dgm:t>
        <a:bodyPr/>
        <a:lstStyle/>
        <a:p>
          <a:pPr rtl="1"/>
          <a:endParaRPr lang="ar-SA"/>
        </a:p>
      </dgm:t>
    </dgm:pt>
    <dgm:pt modelId="{2712BBB1-E3FE-4D1B-8E82-47556805D36F}" type="sibTrans" cxnId="{71CE7767-F0D9-407A-83FC-CFEEDA49E1BA}">
      <dgm:prSet/>
      <dgm:spPr/>
      <dgm:t>
        <a:bodyPr/>
        <a:lstStyle/>
        <a:p>
          <a:pPr rtl="1"/>
          <a:endParaRPr lang="ar-SA"/>
        </a:p>
      </dgm:t>
    </dgm:pt>
    <dgm:pt modelId="{0F32CA70-C939-4F67-BA5A-357CBE86FE39}" type="pres">
      <dgm:prSet presAssocID="{A1BAF10A-D599-4B25-8705-2A5399CD67D5}" presName="hierChild1" presStyleCnt="0">
        <dgm:presLayoutVars>
          <dgm:orgChart val="1"/>
          <dgm:chPref val="1"/>
          <dgm:dir/>
          <dgm:animOne val="branch"/>
          <dgm:animLvl val="lvl"/>
          <dgm:resizeHandles/>
        </dgm:presLayoutVars>
      </dgm:prSet>
      <dgm:spPr/>
      <dgm:t>
        <a:bodyPr/>
        <a:lstStyle/>
        <a:p>
          <a:endParaRPr lang="en-US"/>
        </a:p>
      </dgm:t>
    </dgm:pt>
    <dgm:pt modelId="{FEAF8BEA-6CC5-43E3-8773-835E5E3030FF}" type="pres">
      <dgm:prSet presAssocID="{AE108405-8E41-4B60-8118-E8C41B92B767}" presName="hierRoot1" presStyleCnt="0">
        <dgm:presLayoutVars>
          <dgm:hierBranch val="init"/>
        </dgm:presLayoutVars>
      </dgm:prSet>
      <dgm:spPr/>
    </dgm:pt>
    <dgm:pt modelId="{850B16AC-862A-4AA6-80FA-C2FB6E4DA2C9}" type="pres">
      <dgm:prSet presAssocID="{AE108405-8E41-4B60-8118-E8C41B92B767}" presName="rootComposite1" presStyleCnt="0"/>
      <dgm:spPr/>
    </dgm:pt>
    <dgm:pt modelId="{26D47783-9C70-4520-B6BE-37AAF8EFBB07}" type="pres">
      <dgm:prSet presAssocID="{AE108405-8E41-4B60-8118-E8C41B92B767}" presName="rootText1" presStyleLbl="node0" presStyleIdx="0" presStyleCnt="1" custScaleX="251089">
        <dgm:presLayoutVars>
          <dgm:chPref val="3"/>
        </dgm:presLayoutVars>
      </dgm:prSet>
      <dgm:spPr/>
      <dgm:t>
        <a:bodyPr/>
        <a:lstStyle/>
        <a:p>
          <a:endParaRPr lang="en-US"/>
        </a:p>
      </dgm:t>
    </dgm:pt>
    <dgm:pt modelId="{55C87628-D8FC-4B76-9AE1-5917700EF8E3}" type="pres">
      <dgm:prSet presAssocID="{AE108405-8E41-4B60-8118-E8C41B92B767}" presName="rootConnector1" presStyleLbl="node1" presStyleIdx="0" presStyleCnt="0"/>
      <dgm:spPr/>
      <dgm:t>
        <a:bodyPr/>
        <a:lstStyle/>
        <a:p>
          <a:endParaRPr lang="en-US"/>
        </a:p>
      </dgm:t>
    </dgm:pt>
    <dgm:pt modelId="{84B51CCD-33D6-4528-B46F-CF3CF12FB094}" type="pres">
      <dgm:prSet presAssocID="{AE108405-8E41-4B60-8118-E8C41B92B767}" presName="hierChild2" presStyleCnt="0"/>
      <dgm:spPr/>
    </dgm:pt>
    <dgm:pt modelId="{5424275B-052D-440B-B2EF-40D072648723}" type="pres">
      <dgm:prSet presAssocID="{5E00A827-818E-4B67-9537-E095A8A817A5}" presName="Name37" presStyleLbl="parChTrans1D2" presStyleIdx="0" presStyleCnt="3"/>
      <dgm:spPr/>
      <dgm:t>
        <a:bodyPr/>
        <a:lstStyle/>
        <a:p>
          <a:endParaRPr lang="en-US"/>
        </a:p>
      </dgm:t>
    </dgm:pt>
    <dgm:pt modelId="{C273008F-CC9C-49E2-9E77-DAEEEED444FC}" type="pres">
      <dgm:prSet presAssocID="{A5A8A2CD-1BA3-4424-8D57-051C685A5E47}" presName="hierRoot2" presStyleCnt="0">
        <dgm:presLayoutVars>
          <dgm:hierBranch val="init"/>
        </dgm:presLayoutVars>
      </dgm:prSet>
      <dgm:spPr/>
    </dgm:pt>
    <dgm:pt modelId="{312FDE60-9667-44E6-B338-59D6AAC3E095}" type="pres">
      <dgm:prSet presAssocID="{A5A8A2CD-1BA3-4424-8D57-051C685A5E47}" presName="rootComposite" presStyleCnt="0"/>
      <dgm:spPr/>
    </dgm:pt>
    <dgm:pt modelId="{7C488CA2-25DE-4325-A8BA-2FEAC3801D12}" type="pres">
      <dgm:prSet presAssocID="{A5A8A2CD-1BA3-4424-8D57-051C685A5E47}" presName="rootText" presStyleLbl="node2" presStyleIdx="0" presStyleCnt="3">
        <dgm:presLayoutVars>
          <dgm:chPref val="3"/>
        </dgm:presLayoutVars>
      </dgm:prSet>
      <dgm:spPr/>
      <dgm:t>
        <a:bodyPr/>
        <a:lstStyle/>
        <a:p>
          <a:endParaRPr lang="en-US"/>
        </a:p>
      </dgm:t>
    </dgm:pt>
    <dgm:pt modelId="{F643F428-1BC3-40A0-B4C3-680AD27C9D06}" type="pres">
      <dgm:prSet presAssocID="{A5A8A2CD-1BA3-4424-8D57-051C685A5E47}" presName="rootConnector" presStyleLbl="node2" presStyleIdx="0" presStyleCnt="3"/>
      <dgm:spPr/>
      <dgm:t>
        <a:bodyPr/>
        <a:lstStyle/>
        <a:p>
          <a:endParaRPr lang="en-US"/>
        </a:p>
      </dgm:t>
    </dgm:pt>
    <dgm:pt modelId="{F27F3D20-9201-49D7-8E36-F2E042FA1E7B}" type="pres">
      <dgm:prSet presAssocID="{A5A8A2CD-1BA3-4424-8D57-051C685A5E47}" presName="hierChild4" presStyleCnt="0"/>
      <dgm:spPr/>
    </dgm:pt>
    <dgm:pt modelId="{5A7748A3-B2D1-460D-9D46-CBC1F513CC61}" type="pres">
      <dgm:prSet presAssocID="{A5A8A2CD-1BA3-4424-8D57-051C685A5E47}" presName="hierChild5" presStyleCnt="0"/>
      <dgm:spPr/>
    </dgm:pt>
    <dgm:pt modelId="{D01E0502-DA90-48D8-82DE-0FF8B8AF736A}" type="pres">
      <dgm:prSet presAssocID="{219D639A-7737-4C74-8FF9-89A617D66D82}" presName="Name37" presStyleLbl="parChTrans1D2" presStyleIdx="1" presStyleCnt="3"/>
      <dgm:spPr/>
      <dgm:t>
        <a:bodyPr/>
        <a:lstStyle/>
        <a:p>
          <a:endParaRPr lang="en-US"/>
        </a:p>
      </dgm:t>
    </dgm:pt>
    <dgm:pt modelId="{165330C4-9BFD-47D8-8AE4-02855D17B9B7}" type="pres">
      <dgm:prSet presAssocID="{6440665A-DCBE-4164-9DD1-887EED81BCA2}" presName="hierRoot2" presStyleCnt="0">
        <dgm:presLayoutVars>
          <dgm:hierBranch val="init"/>
        </dgm:presLayoutVars>
      </dgm:prSet>
      <dgm:spPr/>
    </dgm:pt>
    <dgm:pt modelId="{5528A55E-9738-4CD3-B2A2-12514133A505}" type="pres">
      <dgm:prSet presAssocID="{6440665A-DCBE-4164-9DD1-887EED81BCA2}" presName="rootComposite" presStyleCnt="0"/>
      <dgm:spPr/>
    </dgm:pt>
    <dgm:pt modelId="{C8D9ACEB-F4D6-4BD6-BA72-872AD217BFF8}" type="pres">
      <dgm:prSet presAssocID="{6440665A-DCBE-4164-9DD1-887EED81BCA2}" presName="rootText" presStyleLbl="node2" presStyleIdx="1" presStyleCnt="3">
        <dgm:presLayoutVars>
          <dgm:chPref val="3"/>
        </dgm:presLayoutVars>
      </dgm:prSet>
      <dgm:spPr/>
      <dgm:t>
        <a:bodyPr/>
        <a:lstStyle/>
        <a:p>
          <a:endParaRPr lang="en-US"/>
        </a:p>
      </dgm:t>
    </dgm:pt>
    <dgm:pt modelId="{D7D9A67A-5408-4016-85C5-F9716E1DF46F}" type="pres">
      <dgm:prSet presAssocID="{6440665A-DCBE-4164-9DD1-887EED81BCA2}" presName="rootConnector" presStyleLbl="node2" presStyleIdx="1" presStyleCnt="3"/>
      <dgm:spPr/>
      <dgm:t>
        <a:bodyPr/>
        <a:lstStyle/>
        <a:p>
          <a:endParaRPr lang="en-US"/>
        </a:p>
      </dgm:t>
    </dgm:pt>
    <dgm:pt modelId="{2734759F-34F4-4B8F-A534-4A372CF676F4}" type="pres">
      <dgm:prSet presAssocID="{6440665A-DCBE-4164-9DD1-887EED81BCA2}" presName="hierChild4" presStyleCnt="0"/>
      <dgm:spPr/>
    </dgm:pt>
    <dgm:pt modelId="{00E564E8-6BAA-4261-A04C-3A4646133244}" type="pres">
      <dgm:prSet presAssocID="{6440665A-DCBE-4164-9DD1-887EED81BCA2}" presName="hierChild5" presStyleCnt="0"/>
      <dgm:spPr/>
    </dgm:pt>
    <dgm:pt modelId="{4B98037E-2106-4123-8797-981D8DA47B47}" type="pres">
      <dgm:prSet presAssocID="{3273E551-D16B-4A57-9217-9A752E845CDF}" presName="Name37" presStyleLbl="parChTrans1D2" presStyleIdx="2" presStyleCnt="3"/>
      <dgm:spPr/>
      <dgm:t>
        <a:bodyPr/>
        <a:lstStyle/>
        <a:p>
          <a:endParaRPr lang="en-US"/>
        </a:p>
      </dgm:t>
    </dgm:pt>
    <dgm:pt modelId="{CC95B221-E308-4B28-B2C6-F19B2CCF761B}" type="pres">
      <dgm:prSet presAssocID="{4C5CA453-19C8-4BC1-A5BE-EEF146401E75}" presName="hierRoot2" presStyleCnt="0">
        <dgm:presLayoutVars>
          <dgm:hierBranch val="init"/>
        </dgm:presLayoutVars>
      </dgm:prSet>
      <dgm:spPr/>
    </dgm:pt>
    <dgm:pt modelId="{31D43486-4855-40F1-822C-C2D1BBC5864C}" type="pres">
      <dgm:prSet presAssocID="{4C5CA453-19C8-4BC1-A5BE-EEF146401E75}" presName="rootComposite" presStyleCnt="0"/>
      <dgm:spPr/>
    </dgm:pt>
    <dgm:pt modelId="{A2EAE50C-9902-4A9E-810C-9221E1A7DB8C}" type="pres">
      <dgm:prSet presAssocID="{4C5CA453-19C8-4BC1-A5BE-EEF146401E75}" presName="rootText" presStyleLbl="node2" presStyleIdx="2" presStyleCnt="3">
        <dgm:presLayoutVars>
          <dgm:chPref val="3"/>
        </dgm:presLayoutVars>
      </dgm:prSet>
      <dgm:spPr/>
      <dgm:t>
        <a:bodyPr/>
        <a:lstStyle/>
        <a:p>
          <a:endParaRPr lang="en-US"/>
        </a:p>
      </dgm:t>
    </dgm:pt>
    <dgm:pt modelId="{AF7EBA03-C342-4B73-B502-AB4D8A05F879}" type="pres">
      <dgm:prSet presAssocID="{4C5CA453-19C8-4BC1-A5BE-EEF146401E75}" presName="rootConnector" presStyleLbl="node2" presStyleIdx="2" presStyleCnt="3"/>
      <dgm:spPr/>
      <dgm:t>
        <a:bodyPr/>
        <a:lstStyle/>
        <a:p>
          <a:endParaRPr lang="en-US"/>
        </a:p>
      </dgm:t>
    </dgm:pt>
    <dgm:pt modelId="{D2707090-D8E4-4B17-B065-D402FAF6128F}" type="pres">
      <dgm:prSet presAssocID="{4C5CA453-19C8-4BC1-A5BE-EEF146401E75}" presName="hierChild4" presStyleCnt="0"/>
      <dgm:spPr/>
    </dgm:pt>
    <dgm:pt modelId="{6C9CF193-0AB1-441B-AADC-87DFACDD67D8}" type="pres">
      <dgm:prSet presAssocID="{4C5CA453-19C8-4BC1-A5BE-EEF146401E75}" presName="hierChild5" presStyleCnt="0"/>
      <dgm:spPr/>
    </dgm:pt>
    <dgm:pt modelId="{B73ACE10-100F-456E-BBB6-0A2439F29D36}" type="pres">
      <dgm:prSet presAssocID="{AE108405-8E41-4B60-8118-E8C41B92B767}" presName="hierChild3" presStyleCnt="0"/>
      <dgm:spPr/>
    </dgm:pt>
  </dgm:ptLst>
  <dgm:cxnLst>
    <dgm:cxn modelId="{A3455B2C-5A6A-4355-A3CF-D936CA851100}" srcId="{AE108405-8E41-4B60-8118-E8C41B92B767}" destId="{A5A8A2CD-1BA3-4424-8D57-051C685A5E47}" srcOrd="0" destOrd="0" parTransId="{5E00A827-818E-4B67-9537-E095A8A817A5}" sibTransId="{1E8973B2-1299-49DF-9D63-1C7CE769F0C3}"/>
    <dgm:cxn modelId="{20ABEBF5-D4C9-47DD-8641-AE2AEE41224F}" type="presOf" srcId="{219D639A-7737-4C74-8FF9-89A617D66D82}" destId="{D01E0502-DA90-48D8-82DE-0FF8B8AF736A}" srcOrd="0" destOrd="0" presId="urn:microsoft.com/office/officeart/2005/8/layout/orgChart1"/>
    <dgm:cxn modelId="{39F15313-40DF-43E2-A393-D24BFD0AAC56}" srcId="{A1BAF10A-D599-4B25-8705-2A5399CD67D5}" destId="{AE108405-8E41-4B60-8118-E8C41B92B767}" srcOrd="0" destOrd="0" parTransId="{AEDCBFAB-D6FA-436B-8B15-B0ED4B3DD609}" sibTransId="{CE0C268F-5CB0-432B-85F0-EF668AE17A92}"/>
    <dgm:cxn modelId="{FAF67C02-2ED5-4BE1-8F88-270BED94F976}" type="presOf" srcId="{AE108405-8E41-4B60-8118-E8C41B92B767}" destId="{55C87628-D8FC-4B76-9AE1-5917700EF8E3}" srcOrd="1" destOrd="0" presId="urn:microsoft.com/office/officeart/2005/8/layout/orgChart1"/>
    <dgm:cxn modelId="{0F419F32-3F1E-42D4-AC67-C06DBC4EC04E}" type="presOf" srcId="{A1BAF10A-D599-4B25-8705-2A5399CD67D5}" destId="{0F32CA70-C939-4F67-BA5A-357CBE86FE39}" srcOrd="0" destOrd="0" presId="urn:microsoft.com/office/officeart/2005/8/layout/orgChart1"/>
    <dgm:cxn modelId="{865D3381-1A4C-4680-8369-044F401A3DE6}" type="presOf" srcId="{AE108405-8E41-4B60-8118-E8C41B92B767}" destId="{26D47783-9C70-4520-B6BE-37AAF8EFBB07}" srcOrd="0" destOrd="0" presId="urn:microsoft.com/office/officeart/2005/8/layout/orgChart1"/>
    <dgm:cxn modelId="{12D5B67B-F6F1-4D20-88BB-2027E3A57C1D}" type="presOf" srcId="{5E00A827-818E-4B67-9537-E095A8A817A5}" destId="{5424275B-052D-440B-B2EF-40D072648723}" srcOrd="0" destOrd="0" presId="urn:microsoft.com/office/officeart/2005/8/layout/orgChart1"/>
    <dgm:cxn modelId="{47E756BD-A155-4DFE-9E0C-FAF86FDD842D}" type="presOf" srcId="{4C5CA453-19C8-4BC1-A5BE-EEF146401E75}" destId="{AF7EBA03-C342-4B73-B502-AB4D8A05F879}" srcOrd="1" destOrd="0" presId="urn:microsoft.com/office/officeart/2005/8/layout/orgChart1"/>
    <dgm:cxn modelId="{71CE7767-F0D9-407A-83FC-CFEEDA49E1BA}" srcId="{AE108405-8E41-4B60-8118-E8C41B92B767}" destId="{4C5CA453-19C8-4BC1-A5BE-EEF146401E75}" srcOrd="2" destOrd="0" parTransId="{3273E551-D16B-4A57-9217-9A752E845CDF}" sibTransId="{2712BBB1-E3FE-4D1B-8E82-47556805D36F}"/>
    <dgm:cxn modelId="{03FDDF06-0F91-45F2-967A-7D7E39A9C369}" srcId="{AE108405-8E41-4B60-8118-E8C41B92B767}" destId="{6440665A-DCBE-4164-9DD1-887EED81BCA2}" srcOrd="1" destOrd="0" parTransId="{219D639A-7737-4C74-8FF9-89A617D66D82}" sibTransId="{54216804-6648-42DC-8D1A-3BD6E9089946}"/>
    <dgm:cxn modelId="{C542E10D-1115-4D46-B264-145C7063E253}" type="presOf" srcId="{A5A8A2CD-1BA3-4424-8D57-051C685A5E47}" destId="{7C488CA2-25DE-4325-A8BA-2FEAC3801D12}" srcOrd="0" destOrd="0" presId="urn:microsoft.com/office/officeart/2005/8/layout/orgChart1"/>
    <dgm:cxn modelId="{F4CFC110-165C-42B2-95A9-2590F628C556}" type="presOf" srcId="{A5A8A2CD-1BA3-4424-8D57-051C685A5E47}" destId="{F643F428-1BC3-40A0-B4C3-680AD27C9D06}" srcOrd="1" destOrd="0" presId="urn:microsoft.com/office/officeart/2005/8/layout/orgChart1"/>
    <dgm:cxn modelId="{E77B13CF-4F15-4B03-B0FB-86C097F1EFAC}" type="presOf" srcId="{6440665A-DCBE-4164-9DD1-887EED81BCA2}" destId="{C8D9ACEB-F4D6-4BD6-BA72-872AD217BFF8}" srcOrd="0" destOrd="0" presId="urn:microsoft.com/office/officeart/2005/8/layout/orgChart1"/>
    <dgm:cxn modelId="{DA3A9EA6-2E5B-478E-92D5-86C4D13323FE}" type="presOf" srcId="{4C5CA453-19C8-4BC1-A5BE-EEF146401E75}" destId="{A2EAE50C-9902-4A9E-810C-9221E1A7DB8C}" srcOrd="0" destOrd="0" presId="urn:microsoft.com/office/officeart/2005/8/layout/orgChart1"/>
    <dgm:cxn modelId="{4125E1C1-901C-4AE7-8B4D-58680F7E415C}" type="presOf" srcId="{3273E551-D16B-4A57-9217-9A752E845CDF}" destId="{4B98037E-2106-4123-8797-981D8DA47B47}" srcOrd="0" destOrd="0" presId="urn:microsoft.com/office/officeart/2005/8/layout/orgChart1"/>
    <dgm:cxn modelId="{4B028DF2-614E-4E28-9F6D-9C1D55FE47DD}" type="presOf" srcId="{6440665A-DCBE-4164-9DD1-887EED81BCA2}" destId="{D7D9A67A-5408-4016-85C5-F9716E1DF46F}" srcOrd="1" destOrd="0" presId="urn:microsoft.com/office/officeart/2005/8/layout/orgChart1"/>
    <dgm:cxn modelId="{6D0A5278-911D-4BCF-9932-6E0C1216C179}" type="presParOf" srcId="{0F32CA70-C939-4F67-BA5A-357CBE86FE39}" destId="{FEAF8BEA-6CC5-43E3-8773-835E5E3030FF}" srcOrd="0" destOrd="0" presId="urn:microsoft.com/office/officeart/2005/8/layout/orgChart1"/>
    <dgm:cxn modelId="{C376623E-9CDF-4AF0-B9F0-7E486A45D115}" type="presParOf" srcId="{FEAF8BEA-6CC5-43E3-8773-835E5E3030FF}" destId="{850B16AC-862A-4AA6-80FA-C2FB6E4DA2C9}" srcOrd="0" destOrd="0" presId="urn:microsoft.com/office/officeart/2005/8/layout/orgChart1"/>
    <dgm:cxn modelId="{848EB840-3692-41AA-B8A4-04CFD919F0A7}" type="presParOf" srcId="{850B16AC-862A-4AA6-80FA-C2FB6E4DA2C9}" destId="{26D47783-9C70-4520-B6BE-37AAF8EFBB07}" srcOrd="0" destOrd="0" presId="urn:microsoft.com/office/officeart/2005/8/layout/orgChart1"/>
    <dgm:cxn modelId="{DDFA7C36-79CE-44B3-B274-B0F2B7F687DD}" type="presParOf" srcId="{850B16AC-862A-4AA6-80FA-C2FB6E4DA2C9}" destId="{55C87628-D8FC-4B76-9AE1-5917700EF8E3}" srcOrd="1" destOrd="0" presId="urn:microsoft.com/office/officeart/2005/8/layout/orgChart1"/>
    <dgm:cxn modelId="{53E33799-125D-4AAA-BE7B-016488D39DEE}" type="presParOf" srcId="{FEAF8BEA-6CC5-43E3-8773-835E5E3030FF}" destId="{84B51CCD-33D6-4528-B46F-CF3CF12FB094}" srcOrd="1" destOrd="0" presId="urn:microsoft.com/office/officeart/2005/8/layout/orgChart1"/>
    <dgm:cxn modelId="{D85C75A3-246F-4597-95DC-90486DE2B8B2}" type="presParOf" srcId="{84B51CCD-33D6-4528-B46F-CF3CF12FB094}" destId="{5424275B-052D-440B-B2EF-40D072648723}" srcOrd="0" destOrd="0" presId="urn:microsoft.com/office/officeart/2005/8/layout/orgChart1"/>
    <dgm:cxn modelId="{E8E7E460-354B-4626-A100-92332E72F690}" type="presParOf" srcId="{84B51CCD-33D6-4528-B46F-CF3CF12FB094}" destId="{C273008F-CC9C-49E2-9E77-DAEEEED444FC}" srcOrd="1" destOrd="0" presId="urn:microsoft.com/office/officeart/2005/8/layout/orgChart1"/>
    <dgm:cxn modelId="{84AB3982-6644-4D04-98A2-18BDCEE201F0}" type="presParOf" srcId="{C273008F-CC9C-49E2-9E77-DAEEEED444FC}" destId="{312FDE60-9667-44E6-B338-59D6AAC3E095}" srcOrd="0" destOrd="0" presId="urn:microsoft.com/office/officeart/2005/8/layout/orgChart1"/>
    <dgm:cxn modelId="{8A2D1A30-B7FB-452F-901B-C1C63134DA15}" type="presParOf" srcId="{312FDE60-9667-44E6-B338-59D6AAC3E095}" destId="{7C488CA2-25DE-4325-A8BA-2FEAC3801D12}" srcOrd="0" destOrd="0" presId="urn:microsoft.com/office/officeart/2005/8/layout/orgChart1"/>
    <dgm:cxn modelId="{D8F2BCE3-69B1-4997-AEFA-978372CB4E44}" type="presParOf" srcId="{312FDE60-9667-44E6-B338-59D6AAC3E095}" destId="{F643F428-1BC3-40A0-B4C3-680AD27C9D06}" srcOrd="1" destOrd="0" presId="urn:microsoft.com/office/officeart/2005/8/layout/orgChart1"/>
    <dgm:cxn modelId="{B801F64E-CB14-44CE-9501-5B6074761D01}" type="presParOf" srcId="{C273008F-CC9C-49E2-9E77-DAEEEED444FC}" destId="{F27F3D20-9201-49D7-8E36-F2E042FA1E7B}" srcOrd="1" destOrd="0" presId="urn:microsoft.com/office/officeart/2005/8/layout/orgChart1"/>
    <dgm:cxn modelId="{8B3E6A24-E78C-47BA-BDCD-85A508685C70}" type="presParOf" srcId="{C273008F-CC9C-49E2-9E77-DAEEEED444FC}" destId="{5A7748A3-B2D1-460D-9D46-CBC1F513CC61}" srcOrd="2" destOrd="0" presId="urn:microsoft.com/office/officeart/2005/8/layout/orgChart1"/>
    <dgm:cxn modelId="{91386C22-D3D8-4202-885A-7CACAE903B07}" type="presParOf" srcId="{84B51CCD-33D6-4528-B46F-CF3CF12FB094}" destId="{D01E0502-DA90-48D8-82DE-0FF8B8AF736A}" srcOrd="2" destOrd="0" presId="urn:microsoft.com/office/officeart/2005/8/layout/orgChart1"/>
    <dgm:cxn modelId="{00DC45D5-BE50-4D75-A92F-44E07504CC4E}" type="presParOf" srcId="{84B51CCD-33D6-4528-B46F-CF3CF12FB094}" destId="{165330C4-9BFD-47D8-8AE4-02855D17B9B7}" srcOrd="3" destOrd="0" presId="urn:microsoft.com/office/officeart/2005/8/layout/orgChart1"/>
    <dgm:cxn modelId="{C2295929-CB53-4E5D-84D5-44CBDACA086B}" type="presParOf" srcId="{165330C4-9BFD-47D8-8AE4-02855D17B9B7}" destId="{5528A55E-9738-4CD3-B2A2-12514133A505}" srcOrd="0" destOrd="0" presId="urn:microsoft.com/office/officeart/2005/8/layout/orgChart1"/>
    <dgm:cxn modelId="{1C7AFF1D-E170-4130-B0DF-C3DDB4ECA53F}" type="presParOf" srcId="{5528A55E-9738-4CD3-B2A2-12514133A505}" destId="{C8D9ACEB-F4D6-4BD6-BA72-872AD217BFF8}" srcOrd="0" destOrd="0" presId="urn:microsoft.com/office/officeart/2005/8/layout/orgChart1"/>
    <dgm:cxn modelId="{64D00C2E-844B-4407-A31F-DEDA592E333D}" type="presParOf" srcId="{5528A55E-9738-4CD3-B2A2-12514133A505}" destId="{D7D9A67A-5408-4016-85C5-F9716E1DF46F}" srcOrd="1" destOrd="0" presId="urn:microsoft.com/office/officeart/2005/8/layout/orgChart1"/>
    <dgm:cxn modelId="{08081C79-DBFF-4A58-808C-56B828938BFF}" type="presParOf" srcId="{165330C4-9BFD-47D8-8AE4-02855D17B9B7}" destId="{2734759F-34F4-4B8F-A534-4A372CF676F4}" srcOrd="1" destOrd="0" presId="urn:microsoft.com/office/officeart/2005/8/layout/orgChart1"/>
    <dgm:cxn modelId="{2EAE4A45-D36D-4364-BA74-3F21BE31F68D}" type="presParOf" srcId="{165330C4-9BFD-47D8-8AE4-02855D17B9B7}" destId="{00E564E8-6BAA-4261-A04C-3A4646133244}" srcOrd="2" destOrd="0" presId="urn:microsoft.com/office/officeart/2005/8/layout/orgChart1"/>
    <dgm:cxn modelId="{D70D120B-4F93-4790-ADFE-0B9023E0F098}" type="presParOf" srcId="{84B51CCD-33D6-4528-B46F-CF3CF12FB094}" destId="{4B98037E-2106-4123-8797-981D8DA47B47}" srcOrd="4" destOrd="0" presId="urn:microsoft.com/office/officeart/2005/8/layout/orgChart1"/>
    <dgm:cxn modelId="{6A3168AA-8976-413C-A6E1-6254AC858B37}" type="presParOf" srcId="{84B51CCD-33D6-4528-B46F-CF3CF12FB094}" destId="{CC95B221-E308-4B28-B2C6-F19B2CCF761B}" srcOrd="5" destOrd="0" presId="urn:microsoft.com/office/officeart/2005/8/layout/orgChart1"/>
    <dgm:cxn modelId="{21E03077-7E99-4A20-9F28-435F06865CB0}" type="presParOf" srcId="{CC95B221-E308-4B28-B2C6-F19B2CCF761B}" destId="{31D43486-4855-40F1-822C-C2D1BBC5864C}" srcOrd="0" destOrd="0" presId="urn:microsoft.com/office/officeart/2005/8/layout/orgChart1"/>
    <dgm:cxn modelId="{4E56B7B5-AF15-454C-894B-3148960E3637}" type="presParOf" srcId="{31D43486-4855-40F1-822C-C2D1BBC5864C}" destId="{A2EAE50C-9902-4A9E-810C-9221E1A7DB8C}" srcOrd="0" destOrd="0" presId="urn:microsoft.com/office/officeart/2005/8/layout/orgChart1"/>
    <dgm:cxn modelId="{C3EF0B5A-1B06-4042-95F2-CA5832C63D3F}" type="presParOf" srcId="{31D43486-4855-40F1-822C-C2D1BBC5864C}" destId="{AF7EBA03-C342-4B73-B502-AB4D8A05F879}" srcOrd="1" destOrd="0" presId="urn:microsoft.com/office/officeart/2005/8/layout/orgChart1"/>
    <dgm:cxn modelId="{5536B434-8FB8-49D5-BCDC-6EDC1CD44F94}" type="presParOf" srcId="{CC95B221-E308-4B28-B2C6-F19B2CCF761B}" destId="{D2707090-D8E4-4B17-B065-D402FAF6128F}" srcOrd="1" destOrd="0" presId="urn:microsoft.com/office/officeart/2005/8/layout/orgChart1"/>
    <dgm:cxn modelId="{C4E42AC5-4671-4240-9F35-CA105852EACF}" type="presParOf" srcId="{CC95B221-E308-4B28-B2C6-F19B2CCF761B}" destId="{6C9CF193-0AB1-441B-AADC-87DFACDD67D8}" srcOrd="2" destOrd="0" presId="urn:microsoft.com/office/officeart/2005/8/layout/orgChart1"/>
    <dgm:cxn modelId="{825EF16A-8BA0-45C7-A031-F2C8CADDFDA9}" type="presParOf" srcId="{FEAF8BEA-6CC5-43E3-8773-835E5E3030FF}" destId="{B73ACE10-100F-456E-BBB6-0A2439F29D3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6FB86-8402-4AE6-AB3A-85354503FC1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ar-SA"/>
        </a:p>
      </dgm:t>
    </dgm:pt>
    <dgm:pt modelId="{B5CCF45F-DB19-4F0B-B23E-F303D47EFFAF}">
      <dgm:prSet phldrT="[نص]" custT="1"/>
      <dgm:spPr/>
      <dgm:t>
        <a:bodyPr/>
        <a:lstStyle/>
        <a:p>
          <a:pPr rtl="1"/>
          <a:r>
            <a:rPr lang="ar-SA" sz="5400" b="1" dirty="0" smtClean="0"/>
            <a:t>الأجل</a:t>
          </a:r>
          <a:endParaRPr lang="ar-SA" sz="5400" b="1" dirty="0"/>
        </a:p>
      </dgm:t>
    </dgm:pt>
    <dgm:pt modelId="{B0195239-52DB-47A5-A2F0-4DE7B4DBAA5E}" type="parTrans" cxnId="{CDF2AEDE-9164-4BC5-8FD2-A23D11E386A0}">
      <dgm:prSet/>
      <dgm:spPr/>
      <dgm:t>
        <a:bodyPr/>
        <a:lstStyle/>
        <a:p>
          <a:pPr rtl="1"/>
          <a:endParaRPr lang="ar-SA"/>
        </a:p>
      </dgm:t>
    </dgm:pt>
    <dgm:pt modelId="{A62E5E97-5902-4CCA-BD04-4A103B781CA0}" type="sibTrans" cxnId="{CDF2AEDE-9164-4BC5-8FD2-A23D11E386A0}">
      <dgm:prSet/>
      <dgm:spPr/>
      <dgm:t>
        <a:bodyPr/>
        <a:lstStyle/>
        <a:p>
          <a:pPr rtl="1"/>
          <a:endParaRPr lang="ar-SA"/>
        </a:p>
      </dgm:t>
    </dgm:pt>
    <dgm:pt modelId="{C938AE27-B798-485C-B7E6-FF0AE4AC7A75}">
      <dgm:prSet phldrT="[نص]" custT="1"/>
      <dgm:spPr/>
      <dgm:t>
        <a:bodyPr/>
        <a:lstStyle/>
        <a:p>
          <a:pPr rtl="1"/>
          <a:r>
            <a:rPr lang="ar-SA" sz="3200" dirty="0" smtClean="0"/>
            <a:t>حكمه : يجوز</a:t>
          </a:r>
          <a:r>
            <a:rPr lang="ar-SA" sz="2300" dirty="0" smtClean="0"/>
            <a:t>.</a:t>
          </a:r>
        </a:p>
        <a:p>
          <a:pPr rtl="1"/>
          <a:r>
            <a:rPr lang="ar-SA" sz="2300" dirty="0" smtClean="0"/>
            <a:t>والتقسيط تعريفه : تاجيل العوض مفرقا الى اوقات متعددة فيسمى كل وقت قسط . </a:t>
          </a:r>
          <a:endParaRPr lang="ar-SA" sz="2300" dirty="0"/>
        </a:p>
      </dgm:t>
    </dgm:pt>
    <dgm:pt modelId="{AD473416-4769-4EE1-B0A3-883F06F8743D}" type="parTrans" cxnId="{1E54016E-E481-49E9-9F83-03ACBD588B73}">
      <dgm:prSet/>
      <dgm:spPr/>
      <dgm:t>
        <a:bodyPr/>
        <a:lstStyle/>
        <a:p>
          <a:pPr rtl="1"/>
          <a:endParaRPr lang="ar-SA"/>
        </a:p>
      </dgm:t>
    </dgm:pt>
    <dgm:pt modelId="{AEE18920-FC71-45A2-B059-0C7FB8054A25}" type="sibTrans" cxnId="{1E54016E-E481-49E9-9F83-03ACBD588B73}">
      <dgm:prSet/>
      <dgm:spPr/>
      <dgm:t>
        <a:bodyPr/>
        <a:lstStyle/>
        <a:p>
          <a:pPr rtl="1"/>
          <a:endParaRPr lang="ar-SA"/>
        </a:p>
      </dgm:t>
    </dgm:pt>
    <dgm:pt modelId="{3A570260-E1C5-47C6-A762-708A5EA93A52}">
      <dgm:prSet phldrT="[نص]" custT="1"/>
      <dgm:spPr/>
      <dgm:t>
        <a:bodyPr/>
        <a:lstStyle/>
        <a:p>
          <a:pPr rtl="1"/>
          <a:r>
            <a:rPr lang="ar-SA" sz="3200" dirty="0" smtClean="0"/>
            <a:t>تعريفه : تأخير تسليم العوض بالتراضي الى وقت معين. (بتعريف بن حنبل)</a:t>
          </a:r>
          <a:endParaRPr lang="ar-SA" sz="3200" dirty="0"/>
        </a:p>
      </dgm:t>
    </dgm:pt>
    <dgm:pt modelId="{2F0CF834-69A2-40FF-8A63-0C0885D6775F}" type="parTrans" cxnId="{A14616E5-2294-4E12-97EF-D5EF01603D8D}">
      <dgm:prSet/>
      <dgm:spPr/>
      <dgm:t>
        <a:bodyPr/>
        <a:lstStyle/>
        <a:p>
          <a:pPr rtl="1"/>
          <a:endParaRPr lang="ar-SA"/>
        </a:p>
      </dgm:t>
    </dgm:pt>
    <dgm:pt modelId="{71E4E985-D084-47E8-BA28-9F2A0280F250}" type="sibTrans" cxnId="{A14616E5-2294-4E12-97EF-D5EF01603D8D}">
      <dgm:prSet/>
      <dgm:spPr/>
      <dgm:t>
        <a:bodyPr/>
        <a:lstStyle/>
        <a:p>
          <a:pPr rtl="1"/>
          <a:endParaRPr lang="ar-SA"/>
        </a:p>
      </dgm:t>
    </dgm:pt>
    <dgm:pt modelId="{88AC45CD-AF06-4B1F-BDE3-5393F1B81E0D}">
      <dgm:prSet phldrT="[نص]" custT="1"/>
      <dgm:spPr/>
      <dgm:t>
        <a:bodyPr/>
        <a:lstStyle/>
        <a:p>
          <a:pPr rtl="1"/>
          <a:r>
            <a:rPr lang="ar-SA" sz="2400" dirty="0" smtClean="0"/>
            <a:t>انواعه :1_ اجل معلوم واجل مجهول.</a:t>
          </a:r>
        </a:p>
        <a:p>
          <a:pPr rtl="1"/>
          <a:r>
            <a:rPr lang="ar-SA" sz="2400" dirty="0" smtClean="0"/>
            <a:t>2_ اجل اتفاقي واجل بالتقاضي. </a:t>
          </a:r>
        </a:p>
        <a:p>
          <a:pPr rtl="1"/>
          <a:r>
            <a:rPr lang="ar-SA" sz="2400" dirty="0" smtClean="0"/>
            <a:t>3_ اجل واقف و اجل فاسخ</a:t>
          </a:r>
          <a:r>
            <a:rPr lang="ar-SA" sz="2300" dirty="0" smtClean="0"/>
            <a:t>.</a:t>
          </a:r>
          <a:endParaRPr lang="ar-SA" sz="2300" dirty="0"/>
        </a:p>
      </dgm:t>
    </dgm:pt>
    <dgm:pt modelId="{A3AE349E-AD23-4407-8930-FACE07A61AB5}" type="parTrans" cxnId="{2C843CDF-6967-42F2-A818-8FD41877A0DD}">
      <dgm:prSet/>
      <dgm:spPr/>
      <dgm:t>
        <a:bodyPr/>
        <a:lstStyle/>
        <a:p>
          <a:pPr rtl="1"/>
          <a:endParaRPr lang="ar-SA"/>
        </a:p>
      </dgm:t>
    </dgm:pt>
    <dgm:pt modelId="{B49E9DA3-2FC9-4306-BECE-755634143C59}" type="sibTrans" cxnId="{2C843CDF-6967-42F2-A818-8FD41877A0DD}">
      <dgm:prSet/>
      <dgm:spPr/>
      <dgm:t>
        <a:bodyPr/>
        <a:lstStyle/>
        <a:p>
          <a:pPr rtl="1"/>
          <a:endParaRPr lang="ar-SA"/>
        </a:p>
      </dgm:t>
    </dgm:pt>
    <dgm:pt modelId="{2832780A-0D27-4BC8-B030-2DB526D6303A}">
      <dgm:prSet phldrT="[نص]" custT="1"/>
      <dgm:spPr/>
      <dgm:t>
        <a:bodyPr/>
        <a:lstStyle/>
        <a:p>
          <a:pPr rtl="1"/>
          <a:r>
            <a:rPr lang="ar-SA" sz="3200" dirty="0" smtClean="0"/>
            <a:t>الدليل: قال تعالى:( اذا تداينتم بدين الى اجل مسمى).</a:t>
          </a:r>
          <a:endParaRPr lang="ar-SA" sz="3200" dirty="0"/>
        </a:p>
      </dgm:t>
    </dgm:pt>
    <dgm:pt modelId="{15FB3A24-EE6D-42A7-88A1-E8F4A3B5AA63}" type="parTrans" cxnId="{85EC9F94-76CF-4515-8F3F-4C157914D3B6}">
      <dgm:prSet/>
      <dgm:spPr/>
      <dgm:t>
        <a:bodyPr/>
        <a:lstStyle/>
        <a:p>
          <a:pPr rtl="1"/>
          <a:endParaRPr lang="ar-SA"/>
        </a:p>
      </dgm:t>
    </dgm:pt>
    <dgm:pt modelId="{958903E8-B959-4405-B666-CDDEE6D2AAFD}" type="sibTrans" cxnId="{85EC9F94-76CF-4515-8F3F-4C157914D3B6}">
      <dgm:prSet/>
      <dgm:spPr/>
      <dgm:t>
        <a:bodyPr/>
        <a:lstStyle/>
        <a:p>
          <a:pPr rtl="1"/>
          <a:endParaRPr lang="ar-SA"/>
        </a:p>
      </dgm:t>
    </dgm:pt>
    <dgm:pt modelId="{4226966A-E6CD-4E7A-8F25-C888EE63A540}" type="pres">
      <dgm:prSet presAssocID="{4916FB86-8402-4AE6-AB3A-85354503FC14}" presName="diagram" presStyleCnt="0">
        <dgm:presLayoutVars>
          <dgm:chMax val="1"/>
          <dgm:dir/>
          <dgm:animLvl val="ctr"/>
          <dgm:resizeHandles val="exact"/>
        </dgm:presLayoutVars>
      </dgm:prSet>
      <dgm:spPr/>
      <dgm:t>
        <a:bodyPr/>
        <a:lstStyle/>
        <a:p>
          <a:endParaRPr lang="en-US"/>
        </a:p>
      </dgm:t>
    </dgm:pt>
    <dgm:pt modelId="{8BC660DF-C918-475F-824D-15E1E51773C3}" type="pres">
      <dgm:prSet presAssocID="{4916FB86-8402-4AE6-AB3A-85354503FC14}" presName="matrix" presStyleCnt="0"/>
      <dgm:spPr/>
    </dgm:pt>
    <dgm:pt modelId="{2096EC31-861B-45B9-B3D3-04AFAAD4114A}" type="pres">
      <dgm:prSet presAssocID="{4916FB86-8402-4AE6-AB3A-85354503FC14}" presName="tile1" presStyleLbl="node1" presStyleIdx="0" presStyleCnt="4"/>
      <dgm:spPr/>
      <dgm:t>
        <a:bodyPr/>
        <a:lstStyle/>
        <a:p>
          <a:endParaRPr lang="en-US"/>
        </a:p>
      </dgm:t>
    </dgm:pt>
    <dgm:pt modelId="{9017FC1E-BF1D-497D-B874-1BCBB0AB513A}" type="pres">
      <dgm:prSet presAssocID="{4916FB86-8402-4AE6-AB3A-85354503FC14}" presName="tile1text" presStyleLbl="node1" presStyleIdx="0" presStyleCnt="4">
        <dgm:presLayoutVars>
          <dgm:chMax val="0"/>
          <dgm:chPref val="0"/>
          <dgm:bulletEnabled val="1"/>
        </dgm:presLayoutVars>
      </dgm:prSet>
      <dgm:spPr/>
      <dgm:t>
        <a:bodyPr/>
        <a:lstStyle/>
        <a:p>
          <a:endParaRPr lang="en-US"/>
        </a:p>
      </dgm:t>
    </dgm:pt>
    <dgm:pt modelId="{12595B6B-ED43-4003-9D44-A15E23AEEC36}" type="pres">
      <dgm:prSet presAssocID="{4916FB86-8402-4AE6-AB3A-85354503FC14}" presName="tile2" presStyleLbl="node1" presStyleIdx="1" presStyleCnt="4"/>
      <dgm:spPr/>
      <dgm:t>
        <a:bodyPr/>
        <a:lstStyle/>
        <a:p>
          <a:endParaRPr lang="en-US"/>
        </a:p>
      </dgm:t>
    </dgm:pt>
    <dgm:pt modelId="{22FBF4D0-E405-4F94-AABE-B1061B5F46D2}" type="pres">
      <dgm:prSet presAssocID="{4916FB86-8402-4AE6-AB3A-85354503FC14}" presName="tile2text" presStyleLbl="node1" presStyleIdx="1" presStyleCnt="4">
        <dgm:presLayoutVars>
          <dgm:chMax val="0"/>
          <dgm:chPref val="0"/>
          <dgm:bulletEnabled val="1"/>
        </dgm:presLayoutVars>
      </dgm:prSet>
      <dgm:spPr/>
      <dgm:t>
        <a:bodyPr/>
        <a:lstStyle/>
        <a:p>
          <a:endParaRPr lang="en-US"/>
        </a:p>
      </dgm:t>
    </dgm:pt>
    <dgm:pt modelId="{BFE809EE-3B26-4645-864E-C433B70052C9}" type="pres">
      <dgm:prSet presAssocID="{4916FB86-8402-4AE6-AB3A-85354503FC14}" presName="tile3" presStyleLbl="node1" presStyleIdx="2" presStyleCnt="4"/>
      <dgm:spPr/>
      <dgm:t>
        <a:bodyPr/>
        <a:lstStyle/>
        <a:p>
          <a:pPr rtl="1"/>
          <a:endParaRPr lang="ar-SA"/>
        </a:p>
      </dgm:t>
    </dgm:pt>
    <dgm:pt modelId="{23AB5735-30BB-4019-BA14-5141F9C28B27}" type="pres">
      <dgm:prSet presAssocID="{4916FB86-8402-4AE6-AB3A-85354503FC14}" presName="tile3text" presStyleLbl="node1" presStyleIdx="2" presStyleCnt="4">
        <dgm:presLayoutVars>
          <dgm:chMax val="0"/>
          <dgm:chPref val="0"/>
          <dgm:bulletEnabled val="1"/>
        </dgm:presLayoutVars>
      </dgm:prSet>
      <dgm:spPr/>
      <dgm:t>
        <a:bodyPr/>
        <a:lstStyle/>
        <a:p>
          <a:pPr rtl="1"/>
          <a:endParaRPr lang="ar-SA"/>
        </a:p>
      </dgm:t>
    </dgm:pt>
    <dgm:pt modelId="{F6FC13AF-B9E0-4D76-9746-D366D5C5B843}" type="pres">
      <dgm:prSet presAssocID="{4916FB86-8402-4AE6-AB3A-85354503FC14}" presName="tile4" presStyleLbl="node1" presStyleIdx="3" presStyleCnt="4" custLinFactNeighborX="1750" custLinFactNeighborY="914"/>
      <dgm:spPr/>
      <dgm:t>
        <a:bodyPr/>
        <a:lstStyle/>
        <a:p>
          <a:pPr rtl="1"/>
          <a:endParaRPr lang="ar-SA"/>
        </a:p>
      </dgm:t>
    </dgm:pt>
    <dgm:pt modelId="{336E9D4A-C6B6-462E-832D-8DBFFB1B1FCF}" type="pres">
      <dgm:prSet presAssocID="{4916FB86-8402-4AE6-AB3A-85354503FC14}" presName="tile4text" presStyleLbl="node1" presStyleIdx="3" presStyleCnt="4">
        <dgm:presLayoutVars>
          <dgm:chMax val="0"/>
          <dgm:chPref val="0"/>
          <dgm:bulletEnabled val="1"/>
        </dgm:presLayoutVars>
      </dgm:prSet>
      <dgm:spPr/>
      <dgm:t>
        <a:bodyPr/>
        <a:lstStyle/>
        <a:p>
          <a:pPr rtl="1"/>
          <a:endParaRPr lang="ar-SA"/>
        </a:p>
      </dgm:t>
    </dgm:pt>
    <dgm:pt modelId="{DD4AC02D-F3BC-45DE-98E1-716A2AEC8832}" type="pres">
      <dgm:prSet presAssocID="{4916FB86-8402-4AE6-AB3A-85354503FC14}" presName="centerTile" presStyleLbl="fgShp" presStyleIdx="0" presStyleCnt="1">
        <dgm:presLayoutVars>
          <dgm:chMax val="0"/>
          <dgm:chPref val="0"/>
        </dgm:presLayoutVars>
      </dgm:prSet>
      <dgm:spPr/>
      <dgm:t>
        <a:bodyPr/>
        <a:lstStyle/>
        <a:p>
          <a:pPr rtl="1"/>
          <a:endParaRPr lang="ar-SA"/>
        </a:p>
      </dgm:t>
    </dgm:pt>
  </dgm:ptLst>
  <dgm:cxnLst>
    <dgm:cxn modelId="{1E54016E-E481-49E9-9F83-03ACBD588B73}" srcId="{B5CCF45F-DB19-4F0B-B23E-F303D47EFFAF}" destId="{C938AE27-B798-485C-B7E6-FF0AE4AC7A75}" srcOrd="0" destOrd="0" parTransId="{AD473416-4769-4EE1-B0A3-883F06F8743D}" sibTransId="{AEE18920-FC71-45A2-B059-0C7FB8054A25}"/>
    <dgm:cxn modelId="{3A1C2223-CF11-4C2D-8ECE-768AD3BD27A6}" type="presOf" srcId="{88AC45CD-AF06-4B1F-BDE3-5393F1B81E0D}" destId="{23AB5735-30BB-4019-BA14-5141F9C28B27}" srcOrd="1" destOrd="0" presId="urn:microsoft.com/office/officeart/2005/8/layout/matrix1"/>
    <dgm:cxn modelId="{A8F42F63-2301-40DB-8085-2D430C4D6C8E}" type="presOf" srcId="{4916FB86-8402-4AE6-AB3A-85354503FC14}" destId="{4226966A-E6CD-4E7A-8F25-C888EE63A540}" srcOrd="0" destOrd="0" presId="urn:microsoft.com/office/officeart/2005/8/layout/matrix1"/>
    <dgm:cxn modelId="{CC790A01-3EDA-4C92-A4FF-2813D6DBBD61}" type="presOf" srcId="{C938AE27-B798-485C-B7E6-FF0AE4AC7A75}" destId="{9017FC1E-BF1D-497D-B874-1BCBB0AB513A}" srcOrd="1" destOrd="0" presId="urn:microsoft.com/office/officeart/2005/8/layout/matrix1"/>
    <dgm:cxn modelId="{A14616E5-2294-4E12-97EF-D5EF01603D8D}" srcId="{B5CCF45F-DB19-4F0B-B23E-F303D47EFFAF}" destId="{3A570260-E1C5-47C6-A762-708A5EA93A52}" srcOrd="1" destOrd="0" parTransId="{2F0CF834-69A2-40FF-8A63-0C0885D6775F}" sibTransId="{71E4E985-D084-47E8-BA28-9F2A0280F250}"/>
    <dgm:cxn modelId="{E0E1D8D2-E147-4546-9F38-D93E803EB790}" type="presOf" srcId="{3A570260-E1C5-47C6-A762-708A5EA93A52}" destId="{12595B6B-ED43-4003-9D44-A15E23AEEC36}" srcOrd="0" destOrd="0" presId="urn:microsoft.com/office/officeart/2005/8/layout/matrix1"/>
    <dgm:cxn modelId="{46F3BE0A-8705-4C3E-B419-96B2A80A1EFC}" type="presOf" srcId="{C938AE27-B798-485C-B7E6-FF0AE4AC7A75}" destId="{2096EC31-861B-45B9-B3D3-04AFAAD4114A}" srcOrd="0" destOrd="0" presId="urn:microsoft.com/office/officeart/2005/8/layout/matrix1"/>
    <dgm:cxn modelId="{F5719C1E-21B8-4F08-8B91-24AF3085E2E6}" type="presOf" srcId="{2832780A-0D27-4BC8-B030-2DB526D6303A}" destId="{336E9D4A-C6B6-462E-832D-8DBFFB1B1FCF}" srcOrd="1" destOrd="0" presId="urn:microsoft.com/office/officeart/2005/8/layout/matrix1"/>
    <dgm:cxn modelId="{85EC9F94-76CF-4515-8F3F-4C157914D3B6}" srcId="{B5CCF45F-DB19-4F0B-B23E-F303D47EFFAF}" destId="{2832780A-0D27-4BC8-B030-2DB526D6303A}" srcOrd="3" destOrd="0" parTransId="{15FB3A24-EE6D-42A7-88A1-E8F4A3B5AA63}" sibTransId="{958903E8-B959-4405-B666-CDDEE6D2AAFD}"/>
    <dgm:cxn modelId="{CDF2AEDE-9164-4BC5-8FD2-A23D11E386A0}" srcId="{4916FB86-8402-4AE6-AB3A-85354503FC14}" destId="{B5CCF45F-DB19-4F0B-B23E-F303D47EFFAF}" srcOrd="0" destOrd="0" parTransId="{B0195239-52DB-47A5-A2F0-4DE7B4DBAA5E}" sibTransId="{A62E5E97-5902-4CCA-BD04-4A103B781CA0}"/>
    <dgm:cxn modelId="{2C843CDF-6967-42F2-A818-8FD41877A0DD}" srcId="{B5CCF45F-DB19-4F0B-B23E-F303D47EFFAF}" destId="{88AC45CD-AF06-4B1F-BDE3-5393F1B81E0D}" srcOrd="2" destOrd="0" parTransId="{A3AE349E-AD23-4407-8930-FACE07A61AB5}" sibTransId="{B49E9DA3-2FC9-4306-BECE-755634143C59}"/>
    <dgm:cxn modelId="{58636E97-C524-4918-B23A-A1F82D15C551}" type="presOf" srcId="{88AC45CD-AF06-4B1F-BDE3-5393F1B81E0D}" destId="{BFE809EE-3B26-4645-864E-C433B70052C9}" srcOrd="0" destOrd="0" presId="urn:microsoft.com/office/officeart/2005/8/layout/matrix1"/>
    <dgm:cxn modelId="{202D8CDB-5D41-4318-B7DB-45CC08813F66}" type="presOf" srcId="{2832780A-0D27-4BC8-B030-2DB526D6303A}" destId="{F6FC13AF-B9E0-4D76-9746-D366D5C5B843}" srcOrd="0" destOrd="0" presId="urn:microsoft.com/office/officeart/2005/8/layout/matrix1"/>
    <dgm:cxn modelId="{462132C0-304A-4619-8A47-0B2C5F3802CA}" type="presOf" srcId="{B5CCF45F-DB19-4F0B-B23E-F303D47EFFAF}" destId="{DD4AC02D-F3BC-45DE-98E1-716A2AEC8832}" srcOrd="0" destOrd="0" presId="urn:microsoft.com/office/officeart/2005/8/layout/matrix1"/>
    <dgm:cxn modelId="{04B9ED5B-6D8A-4FCF-8C38-5B8704EF382D}" type="presOf" srcId="{3A570260-E1C5-47C6-A762-708A5EA93A52}" destId="{22FBF4D0-E405-4F94-AABE-B1061B5F46D2}" srcOrd="1" destOrd="0" presId="urn:microsoft.com/office/officeart/2005/8/layout/matrix1"/>
    <dgm:cxn modelId="{DD563074-E61F-4203-B0D2-F7195A32F4E9}" type="presParOf" srcId="{4226966A-E6CD-4E7A-8F25-C888EE63A540}" destId="{8BC660DF-C918-475F-824D-15E1E51773C3}" srcOrd="0" destOrd="0" presId="urn:microsoft.com/office/officeart/2005/8/layout/matrix1"/>
    <dgm:cxn modelId="{426FB21A-5D7F-4589-8E9F-0505CCECAC6A}" type="presParOf" srcId="{8BC660DF-C918-475F-824D-15E1E51773C3}" destId="{2096EC31-861B-45B9-B3D3-04AFAAD4114A}" srcOrd="0" destOrd="0" presId="urn:microsoft.com/office/officeart/2005/8/layout/matrix1"/>
    <dgm:cxn modelId="{142471B1-99AB-49EB-AE52-B35E888529D7}" type="presParOf" srcId="{8BC660DF-C918-475F-824D-15E1E51773C3}" destId="{9017FC1E-BF1D-497D-B874-1BCBB0AB513A}" srcOrd="1" destOrd="0" presId="urn:microsoft.com/office/officeart/2005/8/layout/matrix1"/>
    <dgm:cxn modelId="{3D09B6A0-1D03-4003-8926-67CED346CE76}" type="presParOf" srcId="{8BC660DF-C918-475F-824D-15E1E51773C3}" destId="{12595B6B-ED43-4003-9D44-A15E23AEEC36}" srcOrd="2" destOrd="0" presId="urn:microsoft.com/office/officeart/2005/8/layout/matrix1"/>
    <dgm:cxn modelId="{9F7422DF-E0B1-4D61-99D0-05EDCC06B936}" type="presParOf" srcId="{8BC660DF-C918-475F-824D-15E1E51773C3}" destId="{22FBF4D0-E405-4F94-AABE-B1061B5F46D2}" srcOrd="3" destOrd="0" presId="urn:microsoft.com/office/officeart/2005/8/layout/matrix1"/>
    <dgm:cxn modelId="{EB604369-4BE1-480C-86F3-9CD2B74D8E35}" type="presParOf" srcId="{8BC660DF-C918-475F-824D-15E1E51773C3}" destId="{BFE809EE-3B26-4645-864E-C433B70052C9}" srcOrd="4" destOrd="0" presId="urn:microsoft.com/office/officeart/2005/8/layout/matrix1"/>
    <dgm:cxn modelId="{1DD1C69F-E858-45B9-94CB-554E4DFE6939}" type="presParOf" srcId="{8BC660DF-C918-475F-824D-15E1E51773C3}" destId="{23AB5735-30BB-4019-BA14-5141F9C28B27}" srcOrd="5" destOrd="0" presId="urn:microsoft.com/office/officeart/2005/8/layout/matrix1"/>
    <dgm:cxn modelId="{A2660ECD-BD6D-41D9-8ABA-31CE56ACBD45}" type="presParOf" srcId="{8BC660DF-C918-475F-824D-15E1E51773C3}" destId="{F6FC13AF-B9E0-4D76-9746-D366D5C5B843}" srcOrd="6" destOrd="0" presId="urn:microsoft.com/office/officeart/2005/8/layout/matrix1"/>
    <dgm:cxn modelId="{3385FE00-4DC8-48F8-B93F-5000EB3EC47A}" type="presParOf" srcId="{8BC660DF-C918-475F-824D-15E1E51773C3}" destId="{336E9D4A-C6B6-462E-832D-8DBFFB1B1FCF}" srcOrd="7" destOrd="0" presId="urn:microsoft.com/office/officeart/2005/8/layout/matrix1"/>
    <dgm:cxn modelId="{FF9B7551-FC1D-4F9B-8138-49F57A8B9C06}" type="presParOf" srcId="{4226966A-E6CD-4E7A-8F25-C888EE63A540}" destId="{DD4AC02D-F3BC-45DE-98E1-716A2AEC8832}"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0A9A4-C9BB-4085-B5ED-B900B5EF990C}"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E912E45C-820B-4C55-8006-9D239FA454F9}">
      <dgm:prSet phldrT="[نص]"/>
      <dgm:spPr/>
      <dgm:t>
        <a:bodyPr/>
        <a:lstStyle/>
        <a:p>
          <a:pPr rtl="1"/>
          <a:r>
            <a:rPr lang="ar-SA" dirty="0" smtClean="0"/>
            <a:t>انواع الأجل : اولا الاجل المعلوم والاجل المجهول</a:t>
          </a:r>
          <a:endParaRPr lang="ar-SA" dirty="0"/>
        </a:p>
      </dgm:t>
    </dgm:pt>
    <dgm:pt modelId="{8F9012C6-2B6A-469C-AF3E-B5BA5E27314C}" type="parTrans" cxnId="{8844BA50-0760-42C0-B483-3F26803E76F0}">
      <dgm:prSet/>
      <dgm:spPr/>
      <dgm:t>
        <a:bodyPr/>
        <a:lstStyle/>
        <a:p>
          <a:pPr rtl="1"/>
          <a:endParaRPr lang="ar-SA"/>
        </a:p>
      </dgm:t>
    </dgm:pt>
    <dgm:pt modelId="{B1102C92-545B-4EE7-AD4F-CFAF1909B623}" type="sibTrans" cxnId="{8844BA50-0760-42C0-B483-3F26803E76F0}">
      <dgm:prSet/>
      <dgm:spPr/>
      <dgm:t>
        <a:bodyPr/>
        <a:lstStyle/>
        <a:p>
          <a:pPr rtl="1"/>
          <a:endParaRPr lang="ar-SA"/>
        </a:p>
      </dgm:t>
    </dgm:pt>
    <dgm:pt modelId="{859DF21C-1F03-4944-A7D0-7D5727C0CB83}">
      <dgm:prSet phldrT="[نص]" custT="1"/>
      <dgm:spPr/>
      <dgm:t>
        <a:bodyPr/>
        <a:lstStyle/>
        <a:p>
          <a:pPr rtl="1"/>
          <a:r>
            <a:rPr lang="ar-SA" sz="2800" dirty="0" smtClean="0"/>
            <a:t>الاجل المعلوم : بيع مع تأجيل الثمن مده معلومة إلا ربا النسيئة وهو التاخير.</a:t>
          </a:r>
          <a:endParaRPr lang="ar-SA" sz="2800" dirty="0"/>
        </a:p>
      </dgm:t>
    </dgm:pt>
    <dgm:pt modelId="{CD9C52D1-CAE0-4D51-A05A-9331467C0855}" type="parTrans" cxnId="{5E409F8B-0A79-4C3F-A7B6-3B4DC2382038}">
      <dgm:prSet/>
      <dgm:spPr/>
      <dgm:t>
        <a:bodyPr/>
        <a:lstStyle/>
        <a:p>
          <a:pPr rtl="1"/>
          <a:endParaRPr lang="ar-SA"/>
        </a:p>
      </dgm:t>
    </dgm:pt>
    <dgm:pt modelId="{A093D1E7-7F72-4987-9537-BB4FF190502C}" type="sibTrans" cxnId="{5E409F8B-0A79-4C3F-A7B6-3B4DC2382038}">
      <dgm:prSet/>
      <dgm:spPr/>
      <dgm:t>
        <a:bodyPr/>
        <a:lstStyle/>
        <a:p>
          <a:pPr rtl="1"/>
          <a:endParaRPr lang="ar-SA"/>
        </a:p>
      </dgm:t>
    </dgm:pt>
    <dgm:pt modelId="{C9F4E7A6-7D45-44B0-A70B-C6BF195776B2}">
      <dgm:prSet phldrT="[نص]"/>
      <dgm:spPr/>
      <dgm:t>
        <a:bodyPr/>
        <a:lstStyle/>
        <a:p>
          <a:pPr rtl="1"/>
          <a:r>
            <a:rPr lang="ar-SA" dirty="0" smtClean="0"/>
            <a:t>الأجل المجهول : فساد السلم لأجل مجهول حسب مذهب الامام احمد بن حنبل. ولا تصح الكفالة الى اجل مجهول جهالة فاحشة كهبوب المطر او مجيء الريح ، اما لوقت الحصاد او قدوم الحاج فتصح به الكفالة .</a:t>
          </a:r>
          <a:endParaRPr lang="ar-SA" dirty="0"/>
        </a:p>
      </dgm:t>
    </dgm:pt>
    <dgm:pt modelId="{A26F52DB-7D8E-477B-A58D-242C70BA7762}" type="parTrans" cxnId="{2AF3C9D9-2DE8-4393-A2E8-7EA621668CDD}">
      <dgm:prSet/>
      <dgm:spPr/>
      <dgm:t>
        <a:bodyPr/>
        <a:lstStyle/>
        <a:p>
          <a:pPr rtl="1"/>
          <a:endParaRPr lang="ar-SA"/>
        </a:p>
      </dgm:t>
    </dgm:pt>
    <dgm:pt modelId="{EEC7D139-77DD-4570-AF38-085DDBA014CD}" type="sibTrans" cxnId="{2AF3C9D9-2DE8-4393-A2E8-7EA621668CDD}">
      <dgm:prSet/>
      <dgm:spPr/>
      <dgm:t>
        <a:bodyPr/>
        <a:lstStyle/>
        <a:p>
          <a:pPr rtl="1"/>
          <a:endParaRPr lang="ar-SA"/>
        </a:p>
      </dgm:t>
    </dgm:pt>
    <dgm:pt modelId="{56C00684-E8BA-43B8-9C9A-9765D748D1B6}">
      <dgm:prSet phldrT="[نص]"/>
      <dgm:spPr/>
      <dgm:t>
        <a:bodyPr/>
        <a:lstStyle/>
        <a:p>
          <a:pPr rtl="1"/>
          <a:r>
            <a:rPr lang="ar-SA" dirty="0" smtClean="0"/>
            <a:t>السلم: يشترط اجل معلوم له دفع العادة ولو قسطا من الاقساط فلو جهل او ابهم فسد السلم فلو اجل الى اسبوع او شرط تعجيل البعض لم يصح العقد.</a:t>
          </a:r>
          <a:endParaRPr lang="ar-SA" dirty="0"/>
        </a:p>
      </dgm:t>
    </dgm:pt>
    <dgm:pt modelId="{98B72991-E1B3-4077-B8BB-25C85CC636F8}" type="parTrans" cxnId="{9859D30C-5BC5-4A9F-9997-1EBBE604EB45}">
      <dgm:prSet/>
      <dgm:spPr/>
      <dgm:t>
        <a:bodyPr/>
        <a:lstStyle/>
        <a:p>
          <a:pPr rtl="1"/>
          <a:endParaRPr lang="ar-SA"/>
        </a:p>
      </dgm:t>
    </dgm:pt>
    <dgm:pt modelId="{5B85965A-0270-4061-90DA-9FA646B3DD79}" type="sibTrans" cxnId="{9859D30C-5BC5-4A9F-9997-1EBBE604EB45}">
      <dgm:prSet/>
      <dgm:spPr/>
      <dgm:t>
        <a:bodyPr/>
        <a:lstStyle/>
        <a:p>
          <a:pPr rtl="1"/>
          <a:endParaRPr lang="ar-SA"/>
        </a:p>
      </dgm:t>
    </dgm:pt>
    <dgm:pt modelId="{5EA63D41-E5AB-42BA-82A6-7C119690BA63}" type="pres">
      <dgm:prSet presAssocID="{2270A9A4-C9BB-4085-B5ED-B900B5EF990C}" presName="linear" presStyleCnt="0">
        <dgm:presLayoutVars>
          <dgm:animLvl val="lvl"/>
          <dgm:resizeHandles val="exact"/>
        </dgm:presLayoutVars>
      </dgm:prSet>
      <dgm:spPr/>
      <dgm:t>
        <a:bodyPr/>
        <a:lstStyle/>
        <a:p>
          <a:endParaRPr lang="en-US"/>
        </a:p>
      </dgm:t>
    </dgm:pt>
    <dgm:pt modelId="{4FE8583D-0FF9-4BAD-B594-DCCA3170B42A}" type="pres">
      <dgm:prSet presAssocID="{E912E45C-820B-4C55-8006-9D239FA454F9}" presName="parentText" presStyleLbl="node1" presStyleIdx="0" presStyleCnt="3" custScaleY="88979">
        <dgm:presLayoutVars>
          <dgm:chMax val="0"/>
          <dgm:bulletEnabled val="1"/>
        </dgm:presLayoutVars>
      </dgm:prSet>
      <dgm:spPr/>
      <dgm:t>
        <a:bodyPr/>
        <a:lstStyle/>
        <a:p>
          <a:endParaRPr lang="en-US"/>
        </a:p>
      </dgm:t>
    </dgm:pt>
    <dgm:pt modelId="{69557881-9FE1-40A0-A0A3-956F496C3FB7}" type="pres">
      <dgm:prSet presAssocID="{E912E45C-820B-4C55-8006-9D239FA454F9}" presName="childText" presStyleLbl="revTx" presStyleIdx="0" presStyleCnt="1" custScaleY="105524">
        <dgm:presLayoutVars>
          <dgm:bulletEnabled val="1"/>
        </dgm:presLayoutVars>
      </dgm:prSet>
      <dgm:spPr/>
      <dgm:t>
        <a:bodyPr/>
        <a:lstStyle/>
        <a:p>
          <a:pPr rtl="1"/>
          <a:endParaRPr lang="ar-SA"/>
        </a:p>
      </dgm:t>
    </dgm:pt>
    <dgm:pt modelId="{B58FD825-00E6-44C6-AEFA-C4B3FAE80062}" type="pres">
      <dgm:prSet presAssocID="{C9F4E7A6-7D45-44B0-A70B-C6BF195776B2}" presName="parentText" presStyleLbl="node1" presStyleIdx="1" presStyleCnt="3" custScaleY="107927">
        <dgm:presLayoutVars>
          <dgm:chMax val="0"/>
          <dgm:bulletEnabled val="1"/>
        </dgm:presLayoutVars>
      </dgm:prSet>
      <dgm:spPr/>
      <dgm:t>
        <a:bodyPr/>
        <a:lstStyle/>
        <a:p>
          <a:pPr rtl="1"/>
          <a:endParaRPr lang="ar-SA"/>
        </a:p>
      </dgm:t>
    </dgm:pt>
    <dgm:pt modelId="{569A21B0-CC6C-4F0C-9B82-1098692B6CF6}" type="pres">
      <dgm:prSet presAssocID="{EEC7D139-77DD-4570-AF38-085DDBA014CD}" presName="spacer" presStyleCnt="0"/>
      <dgm:spPr/>
    </dgm:pt>
    <dgm:pt modelId="{62962E86-62AC-43CF-B15A-86A899FBF42C}" type="pres">
      <dgm:prSet presAssocID="{56C00684-E8BA-43B8-9C9A-9765D748D1B6}" presName="parentText" presStyleLbl="node1" presStyleIdx="2" presStyleCnt="3">
        <dgm:presLayoutVars>
          <dgm:chMax val="0"/>
          <dgm:bulletEnabled val="1"/>
        </dgm:presLayoutVars>
      </dgm:prSet>
      <dgm:spPr/>
      <dgm:t>
        <a:bodyPr/>
        <a:lstStyle/>
        <a:p>
          <a:pPr rtl="1"/>
          <a:endParaRPr lang="ar-SA"/>
        </a:p>
      </dgm:t>
    </dgm:pt>
  </dgm:ptLst>
  <dgm:cxnLst>
    <dgm:cxn modelId="{8844BA50-0760-42C0-B483-3F26803E76F0}" srcId="{2270A9A4-C9BB-4085-B5ED-B900B5EF990C}" destId="{E912E45C-820B-4C55-8006-9D239FA454F9}" srcOrd="0" destOrd="0" parTransId="{8F9012C6-2B6A-469C-AF3E-B5BA5E27314C}" sibTransId="{B1102C92-545B-4EE7-AD4F-CFAF1909B623}"/>
    <dgm:cxn modelId="{2AF3C9D9-2DE8-4393-A2E8-7EA621668CDD}" srcId="{2270A9A4-C9BB-4085-B5ED-B900B5EF990C}" destId="{C9F4E7A6-7D45-44B0-A70B-C6BF195776B2}" srcOrd="1" destOrd="0" parTransId="{A26F52DB-7D8E-477B-A58D-242C70BA7762}" sibTransId="{EEC7D139-77DD-4570-AF38-085DDBA014CD}"/>
    <dgm:cxn modelId="{5E409F8B-0A79-4C3F-A7B6-3B4DC2382038}" srcId="{E912E45C-820B-4C55-8006-9D239FA454F9}" destId="{859DF21C-1F03-4944-A7D0-7D5727C0CB83}" srcOrd="0" destOrd="0" parTransId="{CD9C52D1-CAE0-4D51-A05A-9331467C0855}" sibTransId="{A093D1E7-7F72-4987-9537-BB4FF190502C}"/>
    <dgm:cxn modelId="{DDFF735D-0B42-40EB-8D7A-C3635A63AA93}" type="presOf" srcId="{859DF21C-1F03-4944-A7D0-7D5727C0CB83}" destId="{69557881-9FE1-40A0-A0A3-956F496C3FB7}" srcOrd="0" destOrd="0" presId="urn:microsoft.com/office/officeart/2005/8/layout/vList2"/>
    <dgm:cxn modelId="{9859D30C-5BC5-4A9F-9997-1EBBE604EB45}" srcId="{2270A9A4-C9BB-4085-B5ED-B900B5EF990C}" destId="{56C00684-E8BA-43B8-9C9A-9765D748D1B6}" srcOrd="2" destOrd="0" parTransId="{98B72991-E1B3-4077-B8BB-25C85CC636F8}" sibTransId="{5B85965A-0270-4061-90DA-9FA646B3DD79}"/>
    <dgm:cxn modelId="{7429D8FB-766C-4392-B298-0D4BCFDA4DC2}" type="presOf" srcId="{2270A9A4-C9BB-4085-B5ED-B900B5EF990C}" destId="{5EA63D41-E5AB-42BA-82A6-7C119690BA63}" srcOrd="0" destOrd="0" presId="urn:microsoft.com/office/officeart/2005/8/layout/vList2"/>
    <dgm:cxn modelId="{F3279B85-BA71-4EF4-83E1-D5B0DFFF9357}" type="presOf" srcId="{E912E45C-820B-4C55-8006-9D239FA454F9}" destId="{4FE8583D-0FF9-4BAD-B594-DCCA3170B42A}" srcOrd="0" destOrd="0" presId="urn:microsoft.com/office/officeart/2005/8/layout/vList2"/>
    <dgm:cxn modelId="{AEFE1C07-C879-4917-AB78-551D29ECC2CB}" type="presOf" srcId="{C9F4E7A6-7D45-44B0-A70B-C6BF195776B2}" destId="{B58FD825-00E6-44C6-AEFA-C4B3FAE80062}" srcOrd="0" destOrd="0" presId="urn:microsoft.com/office/officeart/2005/8/layout/vList2"/>
    <dgm:cxn modelId="{7A9ABF07-A1F9-4EA2-8F9B-B66ADD36B540}" type="presOf" srcId="{56C00684-E8BA-43B8-9C9A-9765D748D1B6}" destId="{62962E86-62AC-43CF-B15A-86A899FBF42C}" srcOrd="0" destOrd="0" presId="urn:microsoft.com/office/officeart/2005/8/layout/vList2"/>
    <dgm:cxn modelId="{F7993AA9-C23F-4F8E-9231-1B363007DC41}" type="presParOf" srcId="{5EA63D41-E5AB-42BA-82A6-7C119690BA63}" destId="{4FE8583D-0FF9-4BAD-B594-DCCA3170B42A}" srcOrd="0" destOrd="0" presId="urn:microsoft.com/office/officeart/2005/8/layout/vList2"/>
    <dgm:cxn modelId="{D60A2039-92BC-4B15-8288-99AD0D395448}" type="presParOf" srcId="{5EA63D41-E5AB-42BA-82A6-7C119690BA63}" destId="{69557881-9FE1-40A0-A0A3-956F496C3FB7}" srcOrd="1" destOrd="0" presId="urn:microsoft.com/office/officeart/2005/8/layout/vList2"/>
    <dgm:cxn modelId="{AAA86A0A-2606-44AD-ADEF-2EE0FBE4F8BF}" type="presParOf" srcId="{5EA63D41-E5AB-42BA-82A6-7C119690BA63}" destId="{B58FD825-00E6-44C6-AEFA-C4B3FAE80062}" srcOrd="2" destOrd="0" presId="urn:microsoft.com/office/officeart/2005/8/layout/vList2"/>
    <dgm:cxn modelId="{B7DCAD0C-C593-4C00-B4FF-C441B3FC6D0E}" type="presParOf" srcId="{5EA63D41-E5AB-42BA-82A6-7C119690BA63}" destId="{569A21B0-CC6C-4F0C-9B82-1098692B6CF6}" srcOrd="3" destOrd="0" presId="urn:microsoft.com/office/officeart/2005/8/layout/vList2"/>
    <dgm:cxn modelId="{D18E1812-55FC-47BF-A432-2EA517CA25E9}" type="presParOf" srcId="{5EA63D41-E5AB-42BA-82A6-7C119690BA63}" destId="{62962E86-62AC-43CF-B15A-86A899FBF42C}"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DF2216-5443-4CF8-8E75-F81952F588A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pPr rtl="1"/>
          <a:endParaRPr lang="ar-SA"/>
        </a:p>
      </dgm:t>
    </dgm:pt>
    <dgm:pt modelId="{F7A97028-4FE3-496D-B334-D4B5EEE56511}">
      <dgm:prSet phldrT="[نص]"/>
      <dgm:spPr/>
      <dgm:t>
        <a:bodyPr/>
        <a:lstStyle/>
        <a:p>
          <a:pPr rtl="1"/>
          <a:r>
            <a:rPr lang="ar-SA" dirty="0" smtClean="0"/>
            <a:t>انواع الأجل: ثانيا: الأجل الاتفاقي والاجل القضائي .</a:t>
          </a:r>
          <a:endParaRPr lang="ar-SA" dirty="0"/>
        </a:p>
      </dgm:t>
    </dgm:pt>
    <dgm:pt modelId="{1089D4D9-FC73-4D3E-B157-BEF5F6C44968}" type="parTrans" cxnId="{4E13D7DC-57A4-499E-8F30-EE6D70F8386D}">
      <dgm:prSet/>
      <dgm:spPr/>
      <dgm:t>
        <a:bodyPr/>
        <a:lstStyle/>
        <a:p>
          <a:pPr rtl="1"/>
          <a:endParaRPr lang="ar-SA"/>
        </a:p>
      </dgm:t>
    </dgm:pt>
    <dgm:pt modelId="{032CCCFD-A842-46DE-81D4-2489CF7BEDA8}" type="sibTrans" cxnId="{4E13D7DC-57A4-499E-8F30-EE6D70F8386D}">
      <dgm:prSet/>
      <dgm:spPr/>
      <dgm:t>
        <a:bodyPr/>
        <a:lstStyle/>
        <a:p>
          <a:pPr rtl="1"/>
          <a:endParaRPr lang="ar-SA"/>
        </a:p>
      </dgm:t>
    </dgm:pt>
    <dgm:pt modelId="{0E67D41E-7899-470F-8C36-DBFB28C30F13}">
      <dgm:prSet phldrT="[نص]"/>
      <dgm:spPr/>
      <dgm:t>
        <a:bodyPr/>
        <a:lstStyle/>
        <a:p>
          <a:pPr rtl="1"/>
          <a:r>
            <a:rPr lang="ar-SA" dirty="0" smtClean="0"/>
            <a:t>يمكن ان يكون الاجل بالاتفاق أي بالتراضي.</a:t>
          </a:r>
          <a:endParaRPr lang="ar-SA" dirty="0"/>
        </a:p>
      </dgm:t>
    </dgm:pt>
    <dgm:pt modelId="{53BCDC3B-AC7E-4CC5-AE87-18B0F384C00C}" type="parTrans" cxnId="{DA9426DD-2851-4A1D-906C-1AAC2F3EEE31}">
      <dgm:prSet/>
      <dgm:spPr/>
      <dgm:t>
        <a:bodyPr/>
        <a:lstStyle/>
        <a:p>
          <a:pPr rtl="1"/>
          <a:endParaRPr lang="ar-SA"/>
        </a:p>
      </dgm:t>
    </dgm:pt>
    <dgm:pt modelId="{A827872B-0092-42C8-8330-867C9ED0FA3B}" type="sibTrans" cxnId="{DA9426DD-2851-4A1D-906C-1AAC2F3EEE31}">
      <dgm:prSet/>
      <dgm:spPr/>
      <dgm:t>
        <a:bodyPr/>
        <a:lstStyle/>
        <a:p>
          <a:pPr rtl="1"/>
          <a:endParaRPr lang="ar-SA"/>
        </a:p>
      </dgm:t>
    </dgm:pt>
    <dgm:pt modelId="{ED7B0C46-AB15-4DB4-94ED-EEAFCAE8100B}">
      <dgm:prSet phldrT="[نص]"/>
      <dgm:spPr/>
      <dgm:t>
        <a:bodyPr/>
        <a:lstStyle/>
        <a:p>
          <a:pPr rtl="1"/>
          <a:r>
            <a:rPr lang="ar-SA" dirty="0" smtClean="0"/>
            <a:t>انه اذا لم يف المشتري بالثمن للبائع ورفع الاخير الامر للقاضي وجب على القاضي ان يأمر المشتري بالدفع الا اذا بان له انه معسر لا يقدر على وفاء فيعطى له مهله.</a:t>
          </a:r>
          <a:endParaRPr lang="ar-SA" dirty="0"/>
        </a:p>
      </dgm:t>
    </dgm:pt>
    <dgm:pt modelId="{07E0CF11-8A10-473F-8BDA-830FDDB6596F}" type="parTrans" cxnId="{7C8ECC85-B942-49CF-99B2-445DC104D2C7}">
      <dgm:prSet/>
      <dgm:spPr/>
      <dgm:t>
        <a:bodyPr/>
        <a:lstStyle/>
        <a:p>
          <a:pPr rtl="1"/>
          <a:endParaRPr lang="ar-SA"/>
        </a:p>
      </dgm:t>
    </dgm:pt>
    <dgm:pt modelId="{F6001F0B-5BB7-4C79-B34D-1165DA4650A0}" type="sibTrans" cxnId="{7C8ECC85-B942-49CF-99B2-445DC104D2C7}">
      <dgm:prSet/>
      <dgm:spPr/>
      <dgm:t>
        <a:bodyPr/>
        <a:lstStyle/>
        <a:p>
          <a:pPr rtl="1"/>
          <a:endParaRPr lang="ar-SA"/>
        </a:p>
      </dgm:t>
    </dgm:pt>
    <dgm:pt modelId="{418B0D46-F49A-46D5-9120-56B34E63A082}">
      <dgm:prSet phldrT="[نص]"/>
      <dgm:spPr/>
      <dgm:t>
        <a:bodyPr/>
        <a:lstStyle/>
        <a:p>
          <a:pPr rtl="1"/>
          <a:r>
            <a:rPr lang="ar-SA" dirty="0" smtClean="0"/>
            <a:t>لا يجوز للقاضي ان يمهل المشتري في دفع الثمن للبائع مالم يكن المشتري معسرا لا يقدر على الوفاء فينتظر الى ميسره .</a:t>
          </a:r>
          <a:endParaRPr lang="ar-SA" dirty="0"/>
        </a:p>
      </dgm:t>
    </dgm:pt>
    <dgm:pt modelId="{7B22B361-5579-499C-AAEC-5E11FAAB3C10}" type="parTrans" cxnId="{6FF75780-0289-42B9-935A-E7EB45B7FE62}">
      <dgm:prSet/>
      <dgm:spPr/>
      <dgm:t>
        <a:bodyPr/>
        <a:lstStyle/>
        <a:p>
          <a:pPr rtl="1"/>
          <a:endParaRPr lang="ar-SA"/>
        </a:p>
      </dgm:t>
    </dgm:pt>
    <dgm:pt modelId="{1A89AF2C-0566-4B44-B5B0-4F038CDEABF2}" type="sibTrans" cxnId="{6FF75780-0289-42B9-935A-E7EB45B7FE62}">
      <dgm:prSet/>
      <dgm:spPr/>
      <dgm:t>
        <a:bodyPr/>
        <a:lstStyle/>
        <a:p>
          <a:pPr rtl="1"/>
          <a:endParaRPr lang="ar-SA"/>
        </a:p>
      </dgm:t>
    </dgm:pt>
    <dgm:pt modelId="{AA671C8C-1B4F-4029-9FA7-3E7E777979F8}" type="pres">
      <dgm:prSet presAssocID="{7FDF2216-5443-4CF8-8E75-F81952F588A5}" presName="Name0" presStyleCnt="0">
        <dgm:presLayoutVars>
          <dgm:chPref val="1"/>
          <dgm:dir/>
          <dgm:animOne val="branch"/>
          <dgm:animLvl val="lvl"/>
          <dgm:resizeHandles/>
        </dgm:presLayoutVars>
      </dgm:prSet>
      <dgm:spPr/>
      <dgm:t>
        <a:bodyPr/>
        <a:lstStyle/>
        <a:p>
          <a:endParaRPr lang="en-US"/>
        </a:p>
      </dgm:t>
    </dgm:pt>
    <dgm:pt modelId="{F77C9369-A35E-4A05-9724-01F2BB124E1A}" type="pres">
      <dgm:prSet presAssocID="{F7A97028-4FE3-496D-B334-D4B5EEE56511}" presName="vertOne" presStyleCnt="0"/>
      <dgm:spPr/>
    </dgm:pt>
    <dgm:pt modelId="{CD28F211-6011-40B1-B7D4-B32CA23D70AA}" type="pres">
      <dgm:prSet presAssocID="{F7A97028-4FE3-496D-B334-D4B5EEE56511}" presName="txOne" presStyleLbl="node0" presStyleIdx="0" presStyleCnt="1">
        <dgm:presLayoutVars>
          <dgm:chPref val="3"/>
        </dgm:presLayoutVars>
      </dgm:prSet>
      <dgm:spPr/>
      <dgm:t>
        <a:bodyPr/>
        <a:lstStyle/>
        <a:p>
          <a:pPr rtl="1"/>
          <a:endParaRPr lang="ar-SA"/>
        </a:p>
      </dgm:t>
    </dgm:pt>
    <dgm:pt modelId="{30E7D515-ABC2-46A8-B819-C9DB754932F8}" type="pres">
      <dgm:prSet presAssocID="{F7A97028-4FE3-496D-B334-D4B5EEE56511}" presName="parTransOne" presStyleCnt="0"/>
      <dgm:spPr/>
    </dgm:pt>
    <dgm:pt modelId="{242BDC43-4A63-4A49-A781-2B22B3F6BA5E}" type="pres">
      <dgm:prSet presAssocID="{F7A97028-4FE3-496D-B334-D4B5EEE56511}" presName="horzOne" presStyleCnt="0"/>
      <dgm:spPr/>
    </dgm:pt>
    <dgm:pt modelId="{CCED9E58-3909-4B73-A1D3-CA0E7C5AEA8B}" type="pres">
      <dgm:prSet presAssocID="{0E67D41E-7899-470F-8C36-DBFB28C30F13}" presName="vertTwo" presStyleCnt="0"/>
      <dgm:spPr/>
    </dgm:pt>
    <dgm:pt modelId="{59AB98E0-64A1-4BEF-A3BA-1F5D54ED67FA}" type="pres">
      <dgm:prSet presAssocID="{0E67D41E-7899-470F-8C36-DBFB28C30F13}" presName="txTwo" presStyleLbl="node2" presStyleIdx="0" presStyleCnt="1">
        <dgm:presLayoutVars>
          <dgm:chPref val="3"/>
        </dgm:presLayoutVars>
      </dgm:prSet>
      <dgm:spPr/>
      <dgm:t>
        <a:bodyPr/>
        <a:lstStyle/>
        <a:p>
          <a:pPr rtl="1"/>
          <a:endParaRPr lang="ar-SA"/>
        </a:p>
      </dgm:t>
    </dgm:pt>
    <dgm:pt modelId="{5E75C52C-72E8-4B1D-950F-4907B34C962A}" type="pres">
      <dgm:prSet presAssocID="{0E67D41E-7899-470F-8C36-DBFB28C30F13}" presName="parTransTwo" presStyleCnt="0"/>
      <dgm:spPr/>
    </dgm:pt>
    <dgm:pt modelId="{D88C0282-B9D4-48D2-97D2-DE2BCB467716}" type="pres">
      <dgm:prSet presAssocID="{0E67D41E-7899-470F-8C36-DBFB28C30F13}" presName="horzTwo" presStyleCnt="0"/>
      <dgm:spPr/>
    </dgm:pt>
    <dgm:pt modelId="{DEFC396F-2F64-49BD-BA38-C6FEEDE24A22}" type="pres">
      <dgm:prSet presAssocID="{ED7B0C46-AB15-4DB4-94ED-EEAFCAE8100B}" presName="vertThree" presStyleCnt="0"/>
      <dgm:spPr/>
    </dgm:pt>
    <dgm:pt modelId="{98F8BE57-50F6-4FB2-BCDA-AA46B673A780}" type="pres">
      <dgm:prSet presAssocID="{ED7B0C46-AB15-4DB4-94ED-EEAFCAE8100B}" presName="txThree" presStyleLbl="node3" presStyleIdx="0" presStyleCnt="2">
        <dgm:presLayoutVars>
          <dgm:chPref val="3"/>
        </dgm:presLayoutVars>
      </dgm:prSet>
      <dgm:spPr/>
      <dgm:t>
        <a:bodyPr/>
        <a:lstStyle/>
        <a:p>
          <a:pPr rtl="1"/>
          <a:endParaRPr lang="ar-SA"/>
        </a:p>
      </dgm:t>
    </dgm:pt>
    <dgm:pt modelId="{9830A0C8-3175-4EF5-B95D-519E8FBB9889}" type="pres">
      <dgm:prSet presAssocID="{ED7B0C46-AB15-4DB4-94ED-EEAFCAE8100B}" presName="horzThree" presStyleCnt="0"/>
      <dgm:spPr/>
    </dgm:pt>
    <dgm:pt modelId="{238B8FFF-AB00-4320-9469-689241E62550}" type="pres">
      <dgm:prSet presAssocID="{F6001F0B-5BB7-4C79-B34D-1165DA4650A0}" presName="sibSpaceThree" presStyleCnt="0"/>
      <dgm:spPr/>
    </dgm:pt>
    <dgm:pt modelId="{545AD8BE-C392-49C7-8F41-D06DBB79062E}" type="pres">
      <dgm:prSet presAssocID="{418B0D46-F49A-46D5-9120-56B34E63A082}" presName="vertThree" presStyleCnt="0"/>
      <dgm:spPr/>
    </dgm:pt>
    <dgm:pt modelId="{C5A00866-0F94-44CB-B992-74B1D46644D3}" type="pres">
      <dgm:prSet presAssocID="{418B0D46-F49A-46D5-9120-56B34E63A082}" presName="txThree" presStyleLbl="node3" presStyleIdx="1" presStyleCnt="2">
        <dgm:presLayoutVars>
          <dgm:chPref val="3"/>
        </dgm:presLayoutVars>
      </dgm:prSet>
      <dgm:spPr/>
      <dgm:t>
        <a:bodyPr/>
        <a:lstStyle/>
        <a:p>
          <a:pPr rtl="1"/>
          <a:endParaRPr lang="ar-SA"/>
        </a:p>
      </dgm:t>
    </dgm:pt>
    <dgm:pt modelId="{5113DD69-68E9-4F2A-9453-7DA6EE389670}" type="pres">
      <dgm:prSet presAssocID="{418B0D46-F49A-46D5-9120-56B34E63A082}" presName="horzThree" presStyleCnt="0"/>
      <dgm:spPr/>
    </dgm:pt>
  </dgm:ptLst>
  <dgm:cxnLst>
    <dgm:cxn modelId="{02CCAC4E-2614-44D0-835E-EE01F1C5780E}" type="presOf" srcId="{418B0D46-F49A-46D5-9120-56B34E63A082}" destId="{C5A00866-0F94-44CB-B992-74B1D46644D3}" srcOrd="0" destOrd="0" presId="urn:microsoft.com/office/officeart/2005/8/layout/hierarchy4"/>
    <dgm:cxn modelId="{0E57CDFC-514D-4919-A612-7A225FDA9CD1}" type="presOf" srcId="{ED7B0C46-AB15-4DB4-94ED-EEAFCAE8100B}" destId="{98F8BE57-50F6-4FB2-BCDA-AA46B673A780}" srcOrd="0" destOrd="0" presId="urn:microsoft.com/office/officeart/2005/8/layout/hierarchy4"/>
    <dgm:cxn modelId="{2579A642-FF7B-463D-8E60-6B44D30D30FD}" type="presOf" srcId="{7FDF2216-5443-4CF8-8E75-F81952F588A5}" destId="{AA671C8C-1B4F-4029-9FA7-3E7E777979F8}" srcOrd="0" destOrd="0" presId="urn:microsoft.com/office/officeart/2005/8/layout/hierarchy4"/>
    <dgm:cxn modelId="{6B76ACE9-8B51-40A7-A742-CDAC91437A81}" type="presOf" srcId="{0E67D41E-7899-470F-8C36-DBFB28C30F13}" destId="{59AB98E0-64A1-4BEF-A3BA-1F5D54ED67FA}" srcOrd="0" destOrd="0" presId="urn:microsoft.com/office/officeart/2005/8/layout/hierarchy4"/>
    <dgm:cxn modelId="{DA9426DD-2851-4A1D-906C-1AAC2F3EEE31}" srcId="{F7A97028-4FE3-496D-B334-D4B5EEE56511}" destId="{0E67D41E-7899-470F-8C36-DBFB28C30F13}" srcOrd="0" destOrd="0" parTransId="{53BCDC3B-AC7E-4CC5-AE87-18B0F384C00C}" sibTransId="{A827872B-0092-42C8-8330-867C9ED0FA3B}"/>
    <dgm:cxn modelId="{7C8ECC85-B942-49CF-99B2-445DC104D2C7}" srcId="{0E67D41E-7899-470F-8C36-DBFB28C30F13}" destId="{ED7B0C46-AB15-4DB4-94ED-EEAFCAE8100B}" srcOrd="0" destOrd="0" parTransId="{07E0CF11-8A10-473F-8BDA-830FDDB6596F}" sibTransId="{F6001F0B-5BB7-4C79-B34D-1165DA4650A0}"/>
    <dgm:cxn modelId="{D6A3A1F3-096D-4F12-8C1C-102274D767AB}" type="presOf" srcId="{F7A97028-4FE3-496D-B334-D4B5EEE56511}" destId="{CD28F211-6011-40B1-B7D4-B32CA23D70AA}" srcOrd="0" destOrd="0" presId="urn:microsoft.com/office/officeart/2005/8/layout/hierarchy4"/>
    <dgm:cxn modelId="{4E13D7DC-57A4-499E-8F30-EE6D70F8386D}" srcId="{7FDF2216-5443-4CF8-8E75-F81952F588A5}" destId="{F7A97028-4FE3-496D-B334-D4B5EEE56511}" srcOrd="0" destOrd="0" parTransId="{1089D4D9-FC73-4D3E-B157-BEF5F6C44968}" sibTransId="{032CCCFD-A842-46DE-81D4-2489CF7BEDA8}"/>
    <dgm:cxn modelId="{6FF75780-0289-42B9-935A-E7EB45B7FE62}" srcId="{0E67D41E-7899-470F-8C36-DBFB28C30F13}" destId="{418B0D46-F49A-46D5-9120-56B34E63A082}" srcOrd="1" destOrd="0" parTransId="{7B22B361-5579-499C-AAEC-5E11FAAB3C10}" sibTransId="{1A89AF2C-0566-4B44-B5B0-4F038CDEABF2}"/>
    <dgm:cxn modelId="{DE08264A-DDE4-41F0-A304-FBA4FDB5E90C}" type="presParOf" srcId="{AA671C8C-1B4F-4029-9FA7-3E7E777979F8}" destId="{F77C9369-A35E-4A05-9724-01F2BB124E1A}" srcOrd="0" destOrd="0" presId="urn:microsoft.com/office/officeart/2005/8/layout/hierarchy4"/>
    <dgm:cxn modelId="{EDE22C6B-BE6F-4FF6-9FF9-600FDB337BF8}" type="presParOf" srcId="{F77C9369-A35E-4A05-9724-01F2BB124E1A}" destId="{CD28F211-6011-40B1-B7D4-B32CA23D70AA}" srcOrd="0" destOrd="0" presId="urn:microsoft.com/office/officeart/2005/8/layout/hierarchy4"/>
    <dgm:cxn modelId="{21E280A9-4CD8-44B7-B97E-B053F26DC509}" type="presParOf" srcId="{F77C9369-A35E-4A05-9724-01F2BB124E1A}" destId="{30E7D515-ABC2-46A8-B819-C9DB754932F8}" srcOrd="1" destOrd="0" presId="urn:microsoft.com/office/officeart/2005/8/layout/hierarchy4"/>
    <dgm:cxn modelId="{31B6600B-DC33-47B9-A5C9-4553861F9808}" type="presParOf" srcId="{F77C9369-A35E-4A05-9724-01F2BB124E1A}" destId="{242BDC43-4A63-4A49-A781-2B22B3F6BA5E}" srcOrd="2" destOrd="0" presId="urn:microsoft.com/office/officeart/2005/8/layout/hierarchy4"/>
    <dgm:cxn modelId="{257880D3-E049-4861-8648-3CF448CA53A2}" type="presParOf" srcId="{242BDC43-4A63-4A49-A781-2B22B3F6BA5E}" destId="{CCED9E58-3909-4B73-A1D3-CA0E7C5AEA8B}" srcOrd="0" destOrd="0" presId="urn:microsoft.com/office/officeart/2005/8/layout/hierarchy4"/>
    <dgm:cxn modelId="{797A24F8-075B-458F-A572-6E1A89B7761B}" type="presParOf" srcId="{CCED9E58-3909-4B73-A1D3-CA0E7C5AEA8B}" destId="{59AB98E0-64A1-4BEF-A3BA-1F5D54ED67FA}" srcOrd="0" destOrd="0" presId="urn:microsoft.com/office/officeart/2005/8/layout/hierarchy4"/>
    <dgm:cxn modelId="{6F94317C-6BDF-456F-8A2E-94A604A71F49}" type="presParOf" srcId="{CCED9E58-3909-4B73-A1D3-CA0E7C5AEA8B}" destId="{5E75C52C-72E8-4B1D-950F-4907B34C962A}" srcOrd="1" destOrd="0" presId="urn:microsoft.com/office/officeart/2005/8/layout/hierarchy4"/>
    <dgm:cxn modelId="{0AF32DBC-6FEE-4EFF-9967-B2106D800C0E}" type="presParOf" srcId="{CCED9E58-3909-4B73-A1D3-CA0E7C5AEA8B}" destId="{D88C0282-B9D4-48D2-97D2-DE2BCB467716}" srcOrd="2" destOrd="0" presId="urn:microsoft.com/office/officeart/2005/8/layout/hierarchy4"/>
    <dgm:cxn modelId="{6F896BE7-0E54-4D83-9C2D-636B7A1A0B99}" type="presParOf" srcId="{D88C0282-B9D4-48D2-97D2-DE2BCB467716}" destId="{DEFC396F-2F64-49BD-BA38-C6FEEDE24A22}" srcOrd="0" destOrd="0" presId="urn:microsoft.com/office/officeart/2005/8/layout/hierarchy4"/>
    <dgm:cxn modelId="{00B45A5A-59A2-4E6E-9726-C9FC214C1E2D}" type="presParOf" srcId="{DEFC396F-2F64-49BD-BA38-C6FEEDE24A22}" destId="{98F8BE57-50F6-4FB2-BCDA-AA46B673A780}" srcOrd="0" destOrd="0" presId="urn:microsoft.com/office/officeart/2005/8/layout/hierarchy4"/>
    <dgm:cxn modelId="{940E0726-1E4F-4A13-BAE7-B2032BE3FEAA}" type="presParOf" srcId="{DEFC396F-2F64-49BD-BA38-C6FEEDE24A22}" destId="{9830A0C8-3175-4EF5-B95D-519E8FBB9889}" srcOrd="1" destOrd="0" presId="urn:microsoft.com/office/officeart/2005/8/layout/hierarchy4"/>
    <dgm:cxn modelId="{58143F09-AD0F-4B32-9532-3E98103BA5E3}" type="presParOf" srcId="{D88C0282-B9D4-48D2-97D2-DE2BCB467716}" destId="{238B8FFF-AB00-4320-9469-689241E62550}" srcOrd="1" destOrd="0" presId="urn:microsoft.com/office/officeart/2005/8/layout/hierarchy4"/>
    <dgm:cxn modelId="{0167EC92-6448-4C64-84C4-49A38FC2067A}" type="presParOf" srcId="{D88C0282-B9D4-48D2-97D2-DE2BCB467716}" destId="{545AD8BE-C392-49C7-8F41-D06DBB79062E}" srcOrd="2" destOrd="0" presId="urn:microsoft.com/office/officeart/2005/8/layout/hierarchy4"/>
    <dgm:cxn modelId="{43224D75-8561-4708-823A-39A582EB8C37}" type="presParOf" srcId="{545AD8BE-C392-49C7-8F41-D06DBB79062E}" destId="{C5A00866-0F94-44CB-B992-74B1D46644D3}" srcOrd="0" destOrd="0" presId="urn:microsoft.com/office/officeart/2005/8/layout/hierarchy4"/>
    <dgm:cxn modelId="{AA67EC56-3B6B-4A62-B442-CB501C1941BD}" type="presParOf" srcId="{545AD8BE-C392-49C7-8F41-D06DBB79062E}" destId="{5113DD69-68E9-4F2A-9453-7DA6EE389670}"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29D13E-48C9-4072-B9ED-6BE434A26BD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pPr rtl="1"/>
          <a:endParaRPr lang="ar-SA"/>
        </a:p>
      </dgm:t>
    </dgm:pt>
    <dgm:pt modelId="{1B1B6812-2355-4136-ABCD-C8ABCAFF99F9}">
      <dgm:prSet phldrT="[نص]"/>
      <dgm:spPr/>
      <dgm:t>
        <a:bodyPr/>
        <a:lstStyle/>
        <a:p>
          <a:pPr rtl="1"/>
          <a:r>
            <a:rPr lang="ar-SA" dirty="0" smtClean="0"/>
            <a:t>انواع الأجل: ثالثا الأجل الواقف والأجل الفاسخ. </a:t>
          </a:r>
          <a:endParaRPr lang="ar-SA" dirty="0"/>
        </a:p>
      </dgm:t>
    </dgm:pt>
    <dgm:pt modelId="{4EBA4697-F97E-4183-83DF-28B1CE908FC0}" type="parTrans" cxnId="{DD11AB2C-1D77-41A5-928F-BE5B1B1B97E9}">
      <dgm:prSet/>
      <dgm:spPr/>
      <dgm:t>
        <a:bodyPr/>
        <a:lstStyle/>
        <a:p>
          <a:pPr rtl="1"/>
          <a:endParaRPr lang="ar-SA"/>
        </a:p>
      </dgm:t>
    </dgm:pt>
    <dgm:pt modelId="{0D4ED478-D136-46C6-81E8-0AD875A33BB7}" type="sibTrans" cxnId="{DD11AB2C-1D77-41A5-928F-BE5B1B1B97E9}">
      <dgm:prSet/>
      <dgm:spPr/>
      <dgm:t>
        <a:bodyPr/>
        <a:lstStyle/>
        <a:p>
          <a:pPr rtl="1"/>
          <a:endParaRPr lang="ar-SA"/>
        </a:p>
      </dgm:t>
    </dgm:pt>
    <dgm:pt modelId="{F6E3D9C4-1B67-48A7-A014-6AE5F50BA9FA}">
      <dgm:prSet phldrT="[نص]" custT="1"/>
      <dgm:spPr/>
      <dgm:t>
        <a:bodyPr/>
        <a:lstStyle/>
        <a:p>
          <a:pPr rtl="1"/>
          <a:r>
            <a:rPr lang="ar-SA" sz="2000" dirty="0" smtClean="0"/>
            <a:t>الإجازة المضافة :</a:t>
          </a:r>
        </a:p>
        <a:p>
          <a:pPr rtl="1"/>
          <a:r>
            <a:rPr lang="ar-SA" sz="2000" dirty="0" smtClean="0"/>
            <a:t>هي الإجازة لمدة تبتدئ من وقت مستقبل تتمثل في ان العقد يكون منعقد في الحال .</a:t>
          </a:r>
          <a:endParaRPr lang="ar-SA" sz="2000" dirty="0"/>
        </a:p>
      </dgm:t>
    </dgm:pt>
    <dgm:pt modelId="{C4CFE946-610F-49DE-BE08-741BC7AE8C22}" type="parTrans" cxnId="{68EC8F59-1169-4DD5-A5EF-4C67888A23FA}">
      <dgm:prSet/>
      <dgm:spPr/>
      <dgm:t>
        <a:bodyPr/>
        <a:lstStyle/>
        <a:p>
          <a:pPr rtl="1"/>
          <a:endParaRPr lang="ar-SA"/>
        </a:p>
      </dgm:t>
    </dgm:pt>
    <dgm:pt modelId="{59FEB648-B8C1-422D-B3F6-A515A2AA4ED6}" type="sibTrans" cxnId="{68EC8F59-1169-4DD5-A5EF-4C67888A23FA}">
      <dgm:prSet/>
      <dgm:spPr/>
      <dgm:t>
        <a:bodyPr/>
        <a:lstStyle/>
        <a:p>
          <a:pPr rtl="1"/>
          <a:endParaRPr lang="ar-SA"/>
        </a:p>
      </dgm:t>
    </dgm:pt>
    <dgm:pt modelId="{B22137AE-0248-424B-9DC3-401EAB577F68}">
      <dgm:prSet phldrT="[نص]"/>
      <dgm:spPr/>
      <dgm:t>
        <a:bodyPr/>
        <a:lstStyle/>
        <a:p>
          <a:pPr rtl="1"/>
          <a:r>
            <a:rPr lang="ar-SA" dirty="0" smtClean="0"/>
            <a:t>الاجل الفاسخ :</a:t>
          </a:r>
        </a:p>
        <a:p>
          <a:pPr rtl="1"/>
          <a:r>
            <a:rPr lang="ar-SA" dirty="0" smtClean="0"/>
            <a:t>يمكن ان يمثل له بالإجازة المعلومة. </a:t>
          </a:r>
          <a:endParaRPr lang="ar-SA" dirty="0"/>
        </a:p>
      </dgm:t>
    </dgm:pt>
    <dgm:pt modelId="{5E7F2899-6758-491C-9EA3-BC2001399CA3}" type="parTrans" cxnId="{0AB86380-F99C-48F4-985A-08C4105976F8}">
      <dgm:prSet/>
      <dgm:spPr/>
      <dgm:t>
        <a:bodyPr/>
        <a:lstStyle/>
        <a:p>
          <a:pPr rtl="1"/>
          <a:endParaRPr lang="ar-SA"/>
        </a:p>
      </dgm:t>
    </dgm:pt>
    <dgm:pt modelId="{EC56F275-0ADA-45F4-9DA6-6C5A69CE90F6}" type="sibTrans" cxnId="{0AB86380-F99C-48F4-985A-08C4105976F8}">
      <dgm:prSet/>
      <dgm:spPr/>
      <dgm:t>
        <a:bodyPr/>
        <a:lstStyle/>
        <a:p>
          <a:pPr rtl="1"/>
          <a:endParaRPr lang="ar-SA"/>
        </a:p>
      </dgm:t>
    </dgm:pt>
    <dgm:pt modelId="{C570D04C-A0D6-424D-9BE9-C93F37102EBB}">
      <dgm:prSet phldrT="[نص]"/>
      <dgm:spPr/>
      <dgm:t>
        <a:bodyPr/>
        <a:lstStyle/>
        <a:p>
          <a:pPr rtl="1"/>
          <a:r>
            <a:rPr lang="ar-SA" dirty="0" smtClean="0"/>
            <a:t>العقد المؤقت : ينعقد ويقع حكمه في الحال وينتهي الحكم بحلول اجل معين.</a:t>
          </a:r>
          <a:endParaRPr lang="ar-SA" dirty="0"/>
        </a:p>
      </dgm:t>
    </dgm:pt>
    <dgm:pt modelId="{155AB35A-FB38-43CF-85B3-D037B4234EE4}" type="parTrans" cxnId="{D5BB0811-DD7F-4537-A5C7-8221EE55ACB8}">
      <dgm:prSet/>
      <dgm:spPr/>
      <dgm:t>
        <a:bodyPr/>
        <a:lstStyle/>
        <a:p>
          <a:pPr rtl="1"/>
          <a:endParaRPr lang="ar-SA"/>
        </a:p>
      </dgm:t>
    </dgm:pt>
    <dgm:pt modelId="{ACE1FFCB-2B98-4571-885C-E58FFBCE97B3}" type="sibTrans" cxnId="{D5BB0811-DD7F-4537-A5C7-8221EE55ACB8}">
      <dgm:prSet/>
      <dgm:spPr/>
      <dgm:t>
        <a:bodyPr/>
        <a:lstStyle/>
        <a:p>
          <a:pPr rtl="1"/>
          <a:endParaRPr lang="ar-SA"/>
        </a:p>
      </dgm:t>
    </dgm:pt>
    <dgm:pt modelId="{300E2568-614C-4E1E-B916-5E46E6C53D6A}" type="pres">
      <dgm:prSet presAssocID="{5929D13E-48C9-4072-B9ED-6BE434A26BD2}" presName="cycle" presStyleCnt="0">
        <dgm:presLayoutVars>
          <dgm:chMax val="1"/>
          <dgm:dir/>
          <dgm:animLvl val="ctr"/>
          <dgm:resizeHandles val="exact"/>
        </dgm:presLayoutVars>
      </dgm:prSet>
      <dgm:spPr/>
      <dgm:t>
        <a:bodyPr/>
        <a:lstStyle/>
        <a:p>
          <a:endParaRPr lang="en-US"/>
        </a:p>
      </dgm:t>
    </dgm:pt>
    <dgm:pt modelId="{D3DABE49-3706-48EC-9EBB-B7903ADAC5F8}" type="pres">
      <dgm:prSet presAssocID="{1B1B6812-2355-4136-ABCD-C8ABCAFF99F9}" presName="centerShape" presStyleLbl="node0" presStyleIdx="0" presStyleCnt="1" custScaleX="295133" custScaleY="110397" custLinFactNeighborX="-4383" custLinFactNeighborY="-38603"/>
      <dgm:spPr/>
      <dgm:t>
        <a:bodyPr/>
        <a:lstStyle/>
        <a:p>
          <a:pPr rtl="1"/>
          <a:endParaRPr lang="ar-SA"/>
        </a:p>
      </dgm:t>
    </dgm:pt>
    <dgm:pt modelId="{D36EBC6E-BCD1-40AA-BC3A-D7BEE27614FD}" type="pres">
      <dgm:prSet presAssocID="{C4CFE946-610F-49DE-BE08-741BC7AE8C22}" presName="Name9" presStyleLbl="parChTrans1D2" presStyleIdx="0" presStyleCnt="3"/>
      <dgm:spPr/>
      <dgm:t>
        <a:bodyPr/>
        <a:lstStyle/>
        <a:p>
          <a:endParaRPr lang="en-US"/>
        </a:p>
      </dgm:t>
    </dgm:pt>
    <dgm:pt modelId="{C54CC6DB-C35C-46BF-BD0C-0E07BA45CBE6}" type="pres">
      <dgm:prSet presAssocID="{C4CFE946-610F-49DE-BE08-741BC7AE8C22}" presName="connTx" presStyleLbl="parChTrans1D2" presStyleIdx="0" presStyleCnt="3"/>
      <dgm:spPr/>
      <dgm:t>
        <a:bodyPr/>
        <a:lstStyle/>
        <a:p>
          <a:endParaRPr lang="en-US"/>
        </a:p>
      </dgm:t>
    </dgm:pt>
    <dgm:pt modelId="{EEC7A0F1-C085-457C-9C83-AA65CFB67FE7}" type="pres">
      <dgm:prSet presAssocID="{F6E3D9C4-1B67-48A7-A014-6AE5F50BA9FA}" presName="node" presStyleLbl="node1" presStyleIdx="0" presStyleCnt="3" custScaleX="149509" custScaleY="147142" custRadScaleRad="153924" custRadScaleInc="180883">
        <dgm:presLayoutVars>
          <dgm:bulletEnabled val="1"/>
        </dgm:presLayoutVars>
      </dgm:prSet>
      <dgm:spPr/>
      <dgm:t>
        <a:bodyPr/>
        <a:lstStyle/>
        <a:p>
          <a:endParaRPr lang="en-US"/>
        </a:p>
      </dgm:t>
    </dgm:pt>
    <dgm:pt modelId="{07D18DCE-898F-4CCE-88CE-186881902207}" type="pres">
      <dgm:prSet presAssocID="{5E7F2899-6758-491C-9EA3-BC2001399CA3}" presName="Name9" presStyleLbl="parChTrans1D2" presStyleIdx="1" presStyleCnt="3"/>
      <dgm:spPr/>
      <dgm:t>
        <a:bodyPr/>
        <a:lstStyle/>
        <a:p>
          <a:endParaRPr lang="en-US"/>
        </a:p>
      </dgm:t>
    </dgm:pt>
    <dgm:pt modelId="{752FE4E3-EDCF-45F3-948A-D98BCC1CDFC2}" type="pres">
      <dgm:prSet presAssocID="{5E7F2899-6758-491C-9EA3-BC2001399CA3}" presName="connTx" presStyleLbl="parChTrans1D2" presStyleIdx="1" presStyleCnt="3"/>
      <dgm:spPr/>
      <dgm:t>
        <a:bodyPr/>
        <a:lstStyle/>
        <a:p>
          <a:endParaRPr lang="en-US"/>
        </a:p>
      </dgm:t>
    </dgm:pt>
    <dgm:pt modelId="{DD16275B-9BD0-4961-95E2-66F4BA529F30}" type="pres">
      <dgm:prSet presAssocID="{B22137AE-0248-424B-9DC3-401EAB577F68}" presName="node" presStyleLbl="node1" presStyleIdx="1" presStyleCnt="3" custScaleX="168646" custScaleY="116016" custRadScaleRad="19795" custRadScaleInc="84370">
        <dgm:presLayoutVars>
          <dgm:bulletEnabled val="1"/>
        </dgm:presLayoutVars>
      </dgm:prSet>
      <dgm:spPr/>
      <dgm:t>
        <a:bodyPr/>
        <a:lstStyle/>
        <a:p>
          <a:endParaRPr lang="en-US"/>
        </a:p>
      </dgm:t>
    </dgm:pt>
    <dgm:pt modelId="{C12B7CF9-47D9-48B0-8045-F7E87ABD3D3D}" type="pres">
      <dgm:prSet presAssocID="{155AB35A-FB38-43CF-85B3-D037B4234EE4}" presName="Name9" presStyleLbl="parChTrans1D2" presStyleIdx="2" presStyleCnt="3"/>
      <dgm:spPr/>
      <dgm:t>
        <a:bodyPr/>
        <a:lstStyle/>
        <a:p>
          <a:endParaRPr lang="en-US"/>
        </a:p>
      </dgm:t>
    </dgm:pt>
    <dgm:pt modelId="{BBD0BD7E-608C-4B5E-8BA1-816A90DDC8D6}" type="pres">
      <dgm:prSet presAssocID="{155AB35A-FB38-43CF-85B3-D037B4234EE4}" presName="connTx" presStyleLbl="parChTrans1D2" presStyleIdx="2" presStyleCnt="3"/>
      <dgm:spPr/>
      <dgm:t>
        <a:bodyPr/>
        <a:lstStyle/>
        <a:p>
          <a:endParaRPr lang="en-US"/>
        </a:p>
      </dgm:t>
    </dgm:pt>
    <dgm:pt modelId="{A03B0412-70C7-4E1E-973D-9898204B55D5}" type="pres">
      <dgm:prSet presAssocID="{C570D04C-A0D6-424D-9BE9-C93F37102EBB}" presName="node" presStyleLbl="node1" presStyleIdx="2" presStyleCnt="3" custScaleX="173066" custScaleY="132286" custRadScaleRad="144279" custRadScaleInc="35708">
        <dgm:presLayoutVars>
          <dgm:bulletEnabled val="1"/>
        </dgm:presLayoutVars>
      </dgm:prSet>
      <dgm:spPr/>
      <dgm:t>
        <a:bodyPr/>
        <a:lstStyle/>
        <a:p>
          <a:endParaRPr lang="en-US"/>
        </a:p>
      </dgm:t>
    </dgm:pt>
  </dgm:ptLst>
  <dgm:cxnLst>
    <dgm:cxn modelId="{D5BB0811-DD7F-4537-A5C7-8221EE55ACB8}" srcId="{1B1B6812-2355-4136-ABCD-C8ABCAFF99F9}" destId="{C570D04C-A0D6-424D-9BE9-C93F37102EBB}" srcOrd="2" destOrd="0" parTransId="{155AB35A-FB38-43CF-85B3-D037B4234EE4}" sibTransId="{ACE1FFCB-2B98-4571-885C-E58FFBCE97B3}"/>
    <dgm:cxn modelId="{40C8DE57-8D4B-42A0-9112-9FDBE0771F99}" type="presOf" srcId="{5929D13E-48C9-4072-B9ED-6BE434A26BD2}" destId="{300E2568-614C-4E1E-B916-5E46E6C53D6A}" srcOrd="0" destOrd="0" presId="urn:microsoft.com/office/officeart/2005/8/layout/radial1"/>
    <dgm:cxn modelId="{402C9D1E-5D0B-4FA3-9D54-9C67B923A772}" type="presOf" srcId="{C4CFE946-610F-49DE-BE08-741BC7AE8C22}" destId="{C54CC6DB-C35C-46BF-BD0C-0E07BA45CBE6}" srcOrd="1" destOrd="0" presId="urn:microsoft.com/office/officeart/2005/8/layout/radial1"/>
    <dgm:cxn modelId="{DCB11378-DB14-45AE-BB70-B327C701F2BD}" type="presOf" srcId="{155AB35A-FB38-43CF-85B3-D037B4234EE4}" destId="{BBD0BD7E-608C-4B5E-8BA1-816A90DDC8D6}" srcOrd="1" destOrd="0" presId="urn:microsoft.com/office/officeart/2005/8/layout/radial1"/>
    <dgm:cxn modelId="{0AB86380-F99C-48F4-985A-08C4105976F8}" srcId="{1B1B6812-2355-4136-ABCD-C8ABCAFF99F9}" destId="{B22137AE-0248-424B-9DC3-401EAB577F68}" srcOrd="1" destOrd="0" parTransId="{5E7F2899-6758-491C-9EA3-BC2001399CA3}" sibTransId="{EC56F275-0ADA-45F4-9DA6-6C5A69CE90F6}"/>
    <dgm:cxn modelId="{DD11AB2C-1D77-41A5-928F-BE5B1B1B97E9}" srcId="{5929D13E-48C9-4072-B9ED-6BE434A26BD2}" destId="{1B1B6812-2355-4136-ABCD-C8ABCAFF99F9}" srcOrd="0" destOrd="0" parTransId="{4EBA4697-F97E-4183-83DF-28B1CE908FC0}" sibTransId="{0D4ED478-D136-46C6-81E8-0AD875A33BB7}"/>
    <dgm:cxn modelId="{19E7291C-CBA5-4F2B-8F1F-6B2EC61DE97E}" type="presOf" srcId="{5E7F2899-6758-491C-9EA3-BC2001399CA3}" destId="{07D18DCE-898F-4CCE-88CE-186881902207}" srcOrd="0" destOrd="0" presId="urn:microsoft.com/office/officeart/2005/8/layout/radial1"/>
    <dgm:cxn modelId="{77FBCE98-C50C-41E3-BE45-76FB5A1E40D8}" type="presOf" srcId="{5E7F2899-6758-491C-9EA3-BC2001399CA3}" destId="{752FE4E3-EDCF-45F3-948A-D98BCC1CDFC2}" srcOrd="1" destOrd="0" presId="urn:microsoft.com/office/officeart/2005/8/layout/radial1"/>
    <dgm:cxn modelId="{7EAB7380-9D0E-4913-9DCA-2C7983CB5B4B}" type="presOf" srcId="{1B1B6812-2355-4136-ABCD-C8ABCAFF99F9}" destId="{D3DABE49-3706-48EC-9EBB-B7903ADAC5F8}" srcOrd="0" destOrd="0" presId="urn:microsoft.com/office/officeart/2005/8/layout/radial1"/>
    <dgm:cxn modelId="{DE723662-95B0-430F-AC98-50106AE33F69}" type="presOf" srcId="{F6E3D9C4-1B67-48A7-A014-6AE5F50BA9FA}" destId="{EEC7A0F1-C085-457C-9C83-AA65CFB67FE7}" srcOrd="0" destOrd="0" presId="urn:microsoft.com/office/officeart/2005/8/layout/radial1"/>
    <dgm:cxn modelId="{D3ACAB61-3455-4DF2-85C9-0916B41EBF43}" type="presOf" srcId="{C4CFE946-610F-49DE-BE08-741BC7AE8C22}" destId="{D36EBC6E-BCD1-40AA-BC3A-D7BEE27614FD}" srcOrd="0" destOrd="0" presId="urn:microsoft.com/office/officeart/2005/8/layout/radial1"/>
    <dgm:cxn modelId="{9004FC30-C931-4D69-92C3-D8AF998B0D44}" type="presOf" srcId="{155AB35A-FB38-43CF-85B3-D037B4234EE4}" destId="{C12B7CF9-47D9-48B0-8045-F7E87ABD3D3D}" srcOrd="0" destOrd="0" presId="urn:microsoft.com/office/officeart/2005/8/layout/radial1"/>
    <dgm:cxn modelId="{298221C2-C678-4E43-B15F-0069782CBC60}" type="presOf" srcId="{C570D04C-A0D6-424D-9BE9-C93F37102EBB}" destId="{A03B0412-70C7-4E1E-973D-9898204B55D5}" srcOrd="0" destOrd="0" presId="urn:microsoft.com/office/officeart/2005/8/layout/radial1"/>
    <dgm:cxn modelId="{420B60F4-D4FA-41A5-BAD9-5A46CA513245}" type="presOf" srcId="{B22137AE-0248-424B-9DC3-401EAB577F68}" destId="{DD16275B-9BD0-4961-95E2-66F4BA529F30}" srcOrd="0" destOrd="0" presId="urn:microsoft.com/office/officeart/2005/8/layout/radial1"/>
    <dgm:cxn modelId="{68EC8F59-1169-4DD5-A5EF-4C67888A23FA}" srcId="{1B1B6812-2355-4136-ABCD-C8ABCAFF99F9}" destId="{F6E3D9C4-1B67-48A7-A014-6AE5F50BA9FA}" srcOrd="0" destOrd="0" parTransId="{C4CFE946-610F-49DE-BE08-741BC7AE8C22}" sibTransId="{59FEB648-B8C1-422D-B3F6-A515A2AA4ED6}"/>
    <dgm:cxn modelId="{9C1ECBE7-9BD0-4FAB-AF90-E669399F109F}" type="presParOf" srcId="{300E2568-614C-4E1E-B916-5E46E6C53D6A}" destId="{D3DABE49-3706-48EC-9EBB-B7903ADAC5F8}" srcOrd="0" destOrd="0" presId="urn:microsoft.com/office/officeart/2005/8/layout/radial1"/>
    <dgm:cxn modelId="{77562D53-41AC-4E34-A522-98FB44B987F4}" type="presParOf" srcId="{300E2568-614C-4E1E-B916-5E46E6C53D6A}" destId="{D36EBC6E-BCD1-40AA-BC3A-D7BEE27614FD}" srcOrd="1" destOrd="0" presId="urn:microsoft.com/office/officeart/2005/8/layout/radial1"/>
    <dgm:cxn modelId="{F2C80152-C867-42EE-BB49-514917839AE2}" type="presParOf" srcId="{D36EBC6E-BCD1-40AA-BC3A-D7BEE27614FD}" destId="{C54CC6DB-C35C-46BF-BD0C-0E07BA45CBE6}" srcOrd="0" destOrd="0" presId="urn:microsoft.com/office/officeart/2005/8/layout/radial1"/>
    <dgm:cxn modelId="{F2D18E02-B738-4118-B23A-93429A0AFE76}" type="presParOf" srcId="{300E2568-614C-4E1E-B916-5E46E6C53D6A}" destId="{EEC7A0F1-C085-457C-9C83-AA65CFB67FE7}" srcOrd="2" destOrd="0" presId="urn:microsoft.com/office/officeart/2005/8/layout/radial1"/>
    <dgm:cxn modelId="{A08C1044-EF08-44AB-AFDE-6A65C15E8231}" type="presParOf" srcId="{300E2568-614C-4E1E-B916-5E46E6C53D6A}" destId="{07D18DCE-898F-4CCE-88CE-186881902207}" srcOrd="3" destOrd="0" presId="urn:microsoft.com/office/officeart/2005/8/layout/radial1"/>
    <dgm:cxn modelId="{1E93ACEB-2E60-4992-8992-4240FE0CAF14}" type="presParOf" srcId="{07D18DCE-898F-4CCE-88CE-186881902207}" destId="{752FE4E3-EDCF-45F3-948A-D98BCC1CDFC2}" srcOrd="0" destOrd="0" presId="urn:microsoft.com/office/officeart/2005/8/layout/radial1"/>
    <dgm:cxn modelId="{4BF84CEE-E200-4DEF-B110-9729CED257B8}" type="presParOf" srcId="{300E2568-614C-4E1E-B916-5E46E6C53D6A}" destId="{DD16275B-9BD0-4961-95E2-66F4BA529F30}" srcOrd="4" destOrd="0" presId="urn:microsoft.com/office/officeart/2005/8/layout/radial1"/>
    <dgm:cxn modelId="{5C457BD1-09BD-467C-B9B8-6504AB6172E9}" type="presParOf" srcId="{300E2568-614C-4E1E-B916-5E46E6C53D6A}" destId="{C12B7CF9-47D9-48B0-8045-F7E87ABD3D3D}" srcOrd="5" destOrd="0" presId="urn:microsoft.com/office/officeart/2005/8/layout/radial1"/>
    <dgm:cxn modelId="{8B472BD0-9D9A-41AD-9504-8E53DE9D6475}" type="presParOf" srcId="{C12B7CF9-47D9-48B0-8045-F7E87ABD3D3D}" destId="{BBD0BD7E-608C-4B5E-8BA1-816A90DDC8D6}" srcOrd="0" destOrd="0" presId="urn:microsoft.com/office/officeart/2005/8/layout/radial1"/>
    <dgm:cxn modelId="{B1EAAA5E-A0C7-4FC9-AE59-F23014A86DBF}" type="presParOf" srcId="{300E2568-614C-4E1E-B916-5E46E6C53D6A}" destId="{A03B0412-70C7-4E1E-973D-9898204B55D5}" srcOrd="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98037E-2106-4123-8797-981D8DA47B47}">
      <dsp:nvSpPr>
        <dsp:cNvPr id="0" name=""/>
        <dsp:cNvSpPr/>
      </dsp:nvSpPr>
      <dsp:spPr>
        <a:xfrm>
          <a:off x="4114800" y="1784926"/>
          <a:ext cx="2911251" cy="505258"/>
        </a:xfrm>
        <a:custGeom>
          <a:avLst/>
          <a:gdLst/>
          <a:ahLst/>
          <a:cxnLst/>
          <a:rect l="0" t="0" r="0" b="0"/>
          <a:pathLst>
            <a:path>
              <a:moveTo>
                <a:pt x="0" y="0"/>
              </a:moveTo>
              <a:lnTo>
                <a:pt x="0" y="252629"/>
              </a:lnTo>
              <a:lnTo>
                <a:pt x="2911251" y="252629"/>
              </a:lnTo>
              <a:lnTo>
                <a:pt x="2911251" y="5052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1E0502-DA90-48D8-82DE-0FF8B8AF736A}">
      <dsp:nvSpPr>
        <dsp:cNvPr id="0" name=""/>
        <dsp:cNvSpPr/>
      </dsp:nvSpPr>
      <dsp:spPr>
        <a:xfrm>
          <a:off x="4069080" y="1784926"/>
          <a:ext cx="91440" cy="505258"/>
        </a:xfrm>
        <a:custGeom>
          <a:avLst/>
          <a:gdLst/>
          <a:ahLst/>
          <a:cxnLst/>
          <a:rect l="0" t="0" r="0" b="0"/>
          <a:pathLst>
            <a:path>
              <a:moveTo>
                <a:pt x="45720" y="0"/>
              </a:moveTo>
              <a:lnTo>
                <a:pt x="45720" y="5052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4275B-052D-440B-B2EF-40D072648723}">
      <dsp:nvSpPr>
        <dsp:cNvPr id="0" name=""/>
        <dsp:cNvSpPr/>
      </dsp:nvSpPr>
      <dsp:spPr>
        <a:xfrm>
          <a:off x="1203548" y="1784926"/>
          <a:ext cx="2911251" cy="505258"/>
        </a:xfrm>
        <a:custGeom>
          <a:avLst/>
          <a:gdLst/>
          <a:ahLst/>
          <a:cxnLst/>
          <a:rect l="0" t="0" r="0" b="0"/>
          <a:pathLst>
            <a:path>
              <a:moveTo>
                <a:pt x="2911251" y="0"/>
              </a:moveTo>
              <a:lnTo>
                <a:pt x="2911251" y="252629"/>
              </a:lnTo>
              <a:lnTo>
                <a:pt x="0" y="252629"/>
              </a:lnTo>
              <a:lnTo>
                <a:pt x="0" y="5052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D47783-9C70-4520-B6BE-37AAF8EFBB07}">
      <dsp:nvSpPr>
        <dsp:cNvPr id="0" name=""/>
        <dsp:cNvSpPr/>
      </dsp:nvSpPr>
      <dsp:spPr>
        <a:xfrm>
          <a:off x="1094208" y="581930"/>
          <a:ext cx="6041182" cy="12029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ar-SA" sz="5400" kern="1200" dirty="0" smtClean="0"/>
            <a:t>يسقط حق المدين في الأجل</a:t>
          </a:r>
          <a:endParaRPr lang="ar-SA" sz="5400" kern="1200" dirty="0"/>
        </a:p>
      </dsp:txBody>
      <dsp:txXfrm>
        <a:off x="1094208" y="581930"/>
        <a:ext cx="6041182" cy="1202996"/>
      </dsp:txXfrm>
    </dsp:sp>
    <dsp:sp modelId="{7C488CA2-25DE-4325-A8BA-2FEAC3801D12}">
      <dsp:nvSpPr>
        <dsp:cNvPr id="0" name=""/>
        <dsp:cNvSpPr/>
      </dsp:nvSpPr>
      <dsp:spPr>
        <a:xfrm>
          <a:off x="552" y="2290185"/>
          <a:ext cx="2405992" cy="12029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t>اذا لم يقدم المدين للدائن ما وعد في العقد بتأمينه</a:t>
          </a:r>
          <a:endParaRPr lang="ar-SA" sz="2700" kern="1200" dirty="0"/>
        </a:p>
      </dsp:txBody>
      <dsp:txXfrm>
        <a:off x="552" y="2290185"/>
        <a:ext cx="2405992" cy="1202996"/>
      </dsp:txXfrm>
    </dsp:sp>
    <dsp:sp modelId="{C8D9ACEB-F4D6-4BD6-BA72-872AD217BFF8}">
      <dsp:nvSpPr>
        <dsp:cNvPr id="0" name=""/>
        <dsp:cNvSpPr/>
      </dsp:nvSpPr>
      <dsp:spPr>
        <a:xfrm>
          <a:off x="2911803" y="2290185"/>
          <a:ext cx="2405992" cy="12029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t>اذا اضعف بفعله الى حد كبير ما اعطى الدائن من تأمين خاص</a:t>
          </a:r>
          <a:endParaRPr lang="ar-SA" sz="2700" kern="1200" dirty="0"/>
        </a:p>
      </dsp:txBody>
      <dsp:txXfrm>
        <a:off x="2911803" y="2290185"/>
        <a:ext cx="2405992" cy="1202996"/>
      </dsp:txXfrm>
    </dsp:sp>
    <dsp:sp modelId="{A2EAE50C-9902-4A9E-810C-9221E1A7DB8C}">
      <dsp:nvSpPr>
        <dsp:cNvPr id="0" name=""/>
        <dsp:cNvSpPr/>
      </dsp:nvSpPr>
      <dsp:spPr>
        <a:xfrm>
          <a:off x="5823054" y="2290185"/>
          <a:ext cx="2405992" cy="12029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kern="1200" dirty="0" smtClean="0"/>
            <a:t>اذا اشهر افلاسه</a:t>
          </a:r>
          <a:endParaRPr lang="ar-SA" sz="3600" kern="1200" dirty="0"/>
        </a:p>
      </dsp:txBody>
      <dsp:txXfrm>
        <a:off x="5823054" y="2290185"/>
        <a:ext cx="2405992" cy="12029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96EC31-861B-45B9-B3D3-04AFAAD4114A}">
      <dsp:nvSpPr>
        <dsp:cNvPr id="0" name=""/>
        <dsp:cNvSpPr/>
      </dsp:nvSpPr>
      <dsp:spPr>
        <a:xfrm rot="16200000">
          <a:off x="1038622" y="-1038622"/>
          <a:ext cx="2037556" cy="41148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kern="1200" dirty="0" smtClean="0"/>
            <a:t>حكمه : يجوز</a:t>
          </a:r>
          <a:r>
            <a:rPr lang="ar-SA" sz="2300" kern="1200" dirty="0" smtClean="0"/>
            <a:t>.</a:t>
          </a:r>
        </a:p>
        <a:p>
          <a:pPr lvl="0" algn="ctr" defTabSz="1422400" rtl="1">
            <a:lnSpc>
              <a:spcPct val="90000"/>
            </a:lnSpc>
            <a:spcBef>
              <a:spcPct val="0"/>
            </a:spcBef>
            <a:spcAft>
              <a:spcPct val="35000"/>
            </a:spcAft>
          </a:pPr>
          <a:r>
            <a:rPr lang="ar-SA" sz="2300" kern="1200" dirty="0" smtClean="0"/>
            <a:t>والتقسيط تعريفه : تاجيل العوض مفرقا الى اوقات متعددة فيسمى كل وقت قسط . </a:t>
          </a:r>
          <a:endParaRPr lang="ar-SA" sz="2300" kern="1200" dirty="0"/>
        </a:p>
      </dsp:txBody>
      <dsp:txXfrm rot="16200000">
        <a:off x="1293316" y="-1293316"/>
        <a:ext cx="1528167" cy="4114800"/>
      </dsp:txXfrm>
    </dsp:sp>
    <dsp:sp modelId="{12595B6B-ED43-4003-9D44-A15E23AEEC36}">
      <dsp:nvSpPr>
        <dsp:cNvPr id="0" name=""/>
        <dsp:cNvSpPr/>
      </dsp:nvSpPr>
      <dsp:spPr>
        <a:xfrm>
          <a:off x="4114800" y="0"/>
          <a:ext cx="4114800" cy="203755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kern="1200" dirty="0" smtClean="0"/>
            <a:t>تعريفه : تأخير تسليم العوض بالتراضي الى وقت معين. (بتعريف بن حنبل)</a:t>
          </a:r>
          <a:endParaRPr lang="ar-SA" sz="3200" kern="1200" dirty="0"/>
        </a:p>
      </dsp:txBody>
      <dsp:txXfrm>
        <a:off x="4114800" y="0"/>
        <a:ext cx="4114800" cy="1528167"/>
      </dsp:txXfrm>
    </dsp:sp>
    <dsp:sp modelId="{BFE809EE-3B26-4645-864E-C433B70052C9}">
      <dsp:nvSpPr>
        <dsp:cNvPr id="0" name=""/>
        <dsp:cNvSpPr/>
      </dsp:nvSpPr>
      <dsp:spPr>
        <a:xfrm rot="10800000">
          <a:off x="0" y="2037556"/>
          <a:ext cx="4114800" cy="203755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kern="1200" dirty="0" smtClean="0"/>
            <a:t>انواعه :1_ اجل معلوم واجل مجهول.</a:t>
          </a:r>
        </a:p>
        <a:p>
          <a:pPr lvl="0" algn="ctr" defTabSz="1066800" rtl="1">
            <a:lnSpc>
              <a:spcPct val="90000"/>
            </a:lnSpc>
            <a:spcBef>
              <a:spcPct val="0"/>
            </a:spcBef>
            <a:spcAft>
              <a:spcPct val="35000"/>
            </a:spcAft>
          </a:pPr>
          <a:r>
            <a:rPr lang="ar-SA" sz="2400" kern="1200" dirty="0" smtClean="0"/>
            <a:t>2_ اجل اتفاقي واجل بالتقاضي. </a:t>
          </a:r>
        </a:p>
        <a:p>
          <a:pPr lvl="0" algn="ctr" defTabSz="1066800" rtl="1">
            <a:lnSpc>
              <a:spcPct val="90000"/>
            </a:lnSpc>
            <a:spcBef>
              <a:spcPct val="0"/>
            </a:spcBef>
            <a:spcAft>
              <a:spcPct val="35000"/>
            </a:spcAft>
          </a:pPr>
          <a:r>
            <a:rPr lang="ar-SA" sz="2400" kern="1200" dirty="0" smtClean="0"/>
            <a:t>3_ اجل واقف و اجل فاسخ</a:t>
          </a:r>
          <a:r>
            <a:rPr lang="ar-SA" sz="2300" kern="1200" dirty="0" smtClean="0"/>
            <a:t>.</a:t>
          </a:r>
          <a:endParaRPr lang="ar-SA" sz="2300" kern="1200" dirty="0"/>
        </a:p>
      </dsp:txBody>
      <dsp:txXfrm rot="10800000">
        <a:off x="0" y="2546944"/>
        <a:ext cx="4114800" cy="1528167"/>
      </dsp:txXfrm>
    </dsp:sp>
    <dsp:sp modelId="{F6FC13AF-B9E0-4D76-9746-D366D5C5B843}">
      <dsp:nvSpPr>
        <dsp:cNvPr id="0" name=""/>
        <dsp:cNvSpPr/>
      </dsp:nvSpPr>
      <dsp:spPr>
        <a:xfrm rot="5400000">
          <a:off x="5153422" y="998934"/>
          <a:ext cx="2037556" cy="41148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kern="1200" dirty="0" smtClean="0"/>
            <a:t>الدليل: قال تعالى:( اذا تداينتم بدين الى اجل مسمى).</a:t>
          </a:r>
          <a:endParaRPr lang="ar-SA" sz="3200" kern="1200" dirty="0"/>
        </a:p>
      </dsp:txBody>
      <dsp:txXfrm rot="5400000">
        <a:off x="5408116" y="1253628"/>
        <a:ext cx="1528167" cy="4114800"/>
      </dsp:txXfrm>
    </dsp:sp>
    <dsp:sp modelId="{DD4AC02D-F3BC-45DE-98E1-716A2AEC8832}">
      <dsp:nvSpPr>
        <dsp:cNvPr id="0" name=""/>
        <dsp:cNvSpPr/>
      </dsp:nvSpPr>
      <dsp:spPr>
        <a:xfrm>
          <a:off x="2880359" y="1528167"/>
          <a:ext cx="2468880" cy="1018778"/>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ar-SA" sz="5400" b="1" kern="1200" dirty="0" smtClean="0"/>
            <a:t>الأجل</a:t>
          </a:r>
          <a:endParaRPr lang="ar-SA" sz="5400" b="1" kern="1200" dirty="0"/>
        </a:p>
      </dsp:txBody>
      <dsp:txXfrm>
        <a:off x="2880359" y="1528167"/>
        <a:ext cx="2468880" cy="101877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E8583D-0FF9-4BAD-B594-DCCA3170B42A}">
      <dsp:nvSpPr>
        <dsp:cNvPr id="0" name=""/>
        <dsp:cNvSpPr/>
      </dsp:nvSpPr>
      <dsp:spPr>
        <a:xfrm>
          <a:off x="0" y="19598"/>
          <a:ext cx="8229600" cy="9369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t>انواع الأجل : اولا الاجل المعلوم والاجل المجهول</a:t>
          </a:r>
          <a:endParaRPr lang="ar-SA" sz="2000" kern="1200" dirty="0"/>
        </a:p>
      </dsp:txBody>
      <dsp:txXfrm>
        <a:off x="0" y="19598"/>
        <a:ext cx="8229600" cy="936948"/>
      </dsp:txXfrm>
    </dsp:sp>
    <dsp:sp modelId="{69557881-9FE1-40A0-A0A3-956F496C3FB7}">
      <dsp:nvSpPr>
        <dsp:cNvPr id="0" name=""/>
        <dsp:cNvSpPr/>
      </dsp:nvSpPr>
      <dsp:spPr>
        <a:xfrm>
          <a:off x="0" y="956547"/>
          <a:ext cx="8229600" cy="85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r" defTabSz="1244600" rtl="1">
            <a:lnSpc>
              <a:spcPct val="90000"/>
            </a:lnSpc>
            <a:spcBef>
              <a:spcPct val="0"/>
            </a:spcBef>
            <a:spcAft>
              <a:spcPct val="20000"/>
            </a:spcAft>
            <a:buChar char="••"/>
          </a:pPr>
          <a:r>
            <a:rPr lang="ar-SA" sz="2800" kern="1200" dirty="0" smtClean="0"/>
            <a:t>الاجل المعلوم : بيع مع تأجيل الثمن مده معلومة إلا ربا النسيئة وهو التاخير.</a:t>
          </a:r>
          <a:endParaRPr lang="ar-SA" sz="2800" kern="1200" dirty="0"/>
        </a:p>
      </dsp:txBody>
      <dsp:txXfrm>
        <a:off x="0" y="956547"/>
        <a:ext cx="8229600" cy="851895"/>
      </dsp:txXfrm>
    </dsp:sp>
    <dsp:sp modelId="{B58FD825-00E6-44C6-AEFA-C4B3FAE80062}">
      <dsp:nvSpPr>
        <dsp:cNvPr id="0" name=""/>
        <dsp:cNvSpPr/>
      </dsp:nvSpPr>
      <dsp:spPr>
        <a:xfrm>
          <a:off x="0" y="1808442"/>
          <a:ext cx="8229600" cy="11364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t>الأجل المجهول : فساد السلم لأجل مجهول حسب مذهب الامام احمد بن حنبل. ولا تصح الكفالة الى اجل مجهول جهالة فاحشة كهبوب المطر او مجيء الريح ، اما لوقت الحصاد او قدوم الحاج فتصح به الكفالة .</a:t>
          </a:r>
          <a:endParaRPr lang="ar-SA" sz="2000" kern="1200" dirty="0"/>
        </a:p>
      </dsp:txBody>
      <dsp:txXfrm>
        <a:off x="0" y="1808442"/>
        <a:ext cx="8229600" cy="1136471"/>
      </dsp:txXfrm>
    </dsp:sp>
    <dsp:sp modelId="{62962E86-62AC-43CF-B15A-86A899FBF42C}">
      <dsp:nvSpPr>
        <dsp:cNvPr id="0" name=""/>
        <dsp:cNvSpPr/>
      </dsp:nvSpPr>
      <dsp:spPr>
        <a:xfrm>
          <a:off x="0" y="3002513"/>
          <a:ext cx="8229600" cy="1053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t>السلم: يشترط اجل معلوم له دفع العادة ولو قسطا من الاقساط فلو جهل او ابهم فسد السلم فلو اجل الى اسبوع او شرط تعجيل البعض لم يصح العقد.</a:t>
          </a:r>
          <a:endParaRPr lang="ar-SA" sz="2000" kern="1200" dirty="0"/>
        </a:p>
      </dsp:txBody>
      <dsp:txXfrm>
        <a:off x="0" y="3002513"/>
        <a:ext cx="8229600" cy="1053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28F211-6011-40B1-B7D4-B32CA23D70AA}">
      <dsp:nvSpPr>
        <dsp:cNvPr id="0" name=""/>
        <dsp:cNvSpPr/>
      </dsp:nvSpPr>
      <dsp:spPr>
        <a:xfrm>
          <a:off x="3849" y="131"/>
          <a:ext cx="8221900" cy="136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1">
            <a:lnSpc>
              <a:spcPct val="90000"/>
            </a:lnSpc>
            <a:spcBef>
              <a:spcPct val="0"/>
            </a:spcBef>
            <a:spcAft>
              <a:spcPct val="35000"/>
            </a:spcAft>
          </a:pPr>
          <a:r>
            <a:rPr lang="ar-SA" sz="3800" kern="1200" dirty="0" smtClean="0"/>
            <a:t>انواع الأجل: ثانيا: الأجل الاتفاقي والاجل القضائي .</a:t>
          </a:r>
          <a:endParaRPr lang="ar-SA" sz="3800" kern="1200" dirty="0"/>
        </a:p>
      </dsp:txBody>
      <dsp:txXfrm>
        <a:off x="3849" y="131"/>
        <a:ext cx="8221900" cy="1368362"/>
      </dsp:txXfrm>
    </dsp:sp>
    <dsp:sp modelId="{59AB98E0-64A1-4BEF-A3BA-1F5D54ED67FA}">
      <dsp:nvSpPr>
        <dsp:cNvPr id="0" name=""/>
        <dsp:cNvSpPr/>
      </dsp:nvSpPr>
      <dsp:spPr>
        <a:xfrm>
          <a:off x="3849" y="1512062"/>
          <a:ext cx="8221900" cy="136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1">
            <a:lnSpc>
              <a:spcPct val="90000"/>
            </a:lnSpc>
            <a:spcBef>
              <a:spcPct val="0"/>
            </a:spcBef>
            <a:spcAft>
              <a:spcPct val="35000"/>
            </a:spcAft>
          </a:pPr>
          <a:r>
            <a:rPr lang="ar-SA" sz="3800" kern="1200" dirty="0" smtClean="0"/>
            <a:t>يمكن ان يكون الاجل بالاتفاق أي بالتراضي.</a:t>
          </a:r>
          <a:endParaRPr lang="ar-SA" sz="3800" kern="1200" dirty="0"/>
        </a:p>
      </dsp:txBody>
      <dsp:txXfrm>
        <a:off x="3849" y="1512062"/>
        <a:ext cx="8221900" cy="1368362"/>
      </dsp:txXfrm>
    </dsp:sp>
    <dsp:sp modelId="{98F8BE57-50F6-4FB2-BCDA-AA46B673A780}">
      <dsp:nvSpPr>
        <dsp:cNvPr id="0" name=""/>
        <dsp:cNvSpPr/>
      </dsp:nvSpPr>
      <dsp:spPr>
        <a:xfrm>
          <a:off x="3849" y="3023993"/>
          <a:ext cx="4026396" cy="136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انه اذا لم يف المشتري بالثمن للبائع ورفع الاخير الامر للقاضي وجب على القاضي ان يأمر المشتري بالدفع الا اذا بان له انه معسر لا يقدر على وفاء فيعطى له مهله.</a:t>
          </a:r>
          <a:endParaRPr lang="ar-SA" sz="2100" kern="1200" dirty="0"/>
        </a:p>
      </dsp:txBody>
      <dsp:txXfrm>
        <a:off x="3849" y="3023993"/>
        <a:ext cx="4026396" cy="1368362"/>
      </dsp:txXfrm>
    </dsp:sp>
    <dsp:sp modelId="{C5A00866-0F94-44CB-B992-74B1D46644D3}">
      <dsp:nvSpPr>
        <dsp:cNvPr id="0" name=""/>
        <dsp:cNvSpPr/>
      </dsp:nvSpPr>
      <dsp:spPr>
        <a:xfrm>
          <a:off x="4199354" y="3023993"/>
          <a:ext cx="4026396" cy="136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لا يجوز للقاضي ان يمهل المشتري في دفع الثمن للبائع مالم يكن المشتري معسرا لا يقدر على الوفاء فينتظر الى ميسره .</a:t>
          </a:r>
          <a:endParaRPr lang="ar-SA" sz="2100" kern="1200" dirty="0"/>
        </a:p>
      </dsp:txBody>
      <dsp:txXfrm>
        <a:off x="4199354" y="3023993"/>
        <a:ext cx="4026396" cy="13683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DABE49-3706-48EC-9EBB-B7903ADAC5F8}">
      <dsp:nvSpPr>
        <dsp:cNvPr id="0" name=""/>
        <dsp:cNvSpPr/>
      </dsp:nvSpPr>
      <dsp:spPr>
        <a:xfrm>
          <a:off x="1651869" y="488898"/>
          <a:ext cx="4931275" cy="18445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rtl="1">
            <a:lnSpc>
              <a:spcPct val="90000"/>
            </a:lnSpc>
            <a:spcBef>
              <a:spcPct val="0"/>
            </a:spcBef>
            <a:spcAft>
              <a:spcPct val="35000"/>
            </a:spcAft>
          </a:pPr>
          <a:r>
            <a:rPr lang="ar-SA" sz="3500" kern="1200" dirty="0" smtClean="0"/>
            <a:t>انواع الأجل: ثالثا الأجل الواقف والأجل الفاسخ. </a:t>
          </a:r>
          <a:endParaRPr lang="ar-SA" sz="3500" kern="1200" dirty="0"/>
        </a:p>
      </dsp:txBody>
      <dsp:txXfrm>
        <a:off x="1651869" y="488898"/>
        <a:ext cx="4931275" cy="1844585"/>
      </dsp:txXfrm>
    </dsp:sp>
    <dsp:sp modelId="{D36EBC6E-BCD1-40AA-BC3A-D7BEE27614FD}">
      <dsp:nvSpPr>
        <dsp:cNvPr id="0" name=""/>
        <dsp:cNvSpPr/>
      </dsp:nvSpPr>
      <dsp:spPr>
        <a:xfrm rot="2155720">
          <a:off x="5122073" y="2603052"/>
          <a:ext cx="1328761" cy="35055"/>
        </a:xfrm>
        <a:custGeom>
          <a:avLst/>
          <a:gdLst/>
          <a:ahLst/>
          <a:cxnLst/>
          <a:rect l="0" t="0" r="0" b="0"/>
          <a:pathLst>
            <a:path>
              <a:moveTo>
                <a:pt x="0" y="17527"/>
              </a:moveTo>
              <a:lnTo>
                <a:pt x="1328761" y="1752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2155720">
        <a:off x="5753235" y="2587361"/>
        <a:ext cx="66438" cy="66438"/>
      </dsp:txXfrm>
    </dsp:sp>
    <dsp:sp modelId="{EEC7A0F1-C085-457C-9C83-AA65CFB67FE7}">
      <dsp:nvSpPr>
        <dsp:cNvPr id="0" name=""/>
        <dsp:cNvSpPr/>
      </dsp:nvSpPr>
      <dsp:spPr>
        <a:xfrm>
          <a:off x="6081201" y="2510007"/>
          <a:ext cx="2498094" cy="24585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الإجازة المضافة :</a:t>
          </a:r>
        </a:p>
        <a:p>
          <a:pPr lvl="0" algn="ctr" defTabSz="889000" rtl="1">
            <a:lnSpc>
              <a:spcPct val="90000"/>
            </a:lnSpc>
            <a:spcBef>
              <a:spcPct val="0"/>
            </a:spcBef>
            <a:spcAft>
              <a:spcPct val="35000"/>
            </a:spcAft>
          </a:pPr>
          <a:r>
            <a:rPr lang="ar-SA" sz="2000" kern="1200" dirty="0" smtClean="0"/>
            <a:t>هي الإجازة لمدة تبتدئ من وقت مستقبل تتمثل في ان العقد يكون منعقد في الحال .</a:t>
          </a:r>
          <a:endParaRPr lang="ar-SA" sz="2000" kern="1200" dirty="0"/>
        </a:p>
      </dsp:txBody>
      <dsp:txXfrm>
        <a:off x="6081201" y="2510007"/>
        <a:ext cx="2498094" cy="2458544"/>
      </dsp:txXfrm>
    </dsp:sp>
    <dsp:sp modelId="{07D18DCE-898F-4CCE-88CE-186881902207}">
      <dsp:nvSpPr>
        <dsp:cNvPr id="0" name=""/>
        <dsp:cNvSpPr/>
      </dsp:nvSpPr>
      <dsp:spPr>
        <a:xfrm rot="4976017">
          <a:off x="4136117" y="2423143"/>
          <a:ext cx="218009" cy="35055"/>
        </a:xfrm>
        <a:custGeom>
          <a:avLst/>
          <a:gdLst/>
          <a:ahLst/>
          <a:cxnLst/>
          <a:rect l="0" t="0" r="0" b="0"/>
          <a:pathLst>
            <a:path>
              <a:moveTo>
                <a:pt x="0" y="17527"/>
              </a:moveTo>
              <a:lnTo>
                <a:pt x="218009" y="1752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4976017">
        <a:off x="4239672" y="2435221"/>
        <a:ext cx="10900" cy="10900"/>
      </dsp:txXfrm>
    </dsp:sp>
    <dsp:sp modelId="{DD16275B-9BD0-4961-95E2-66F4BA529F30}">
      <dsp:nvSpPr>
        <dsp:cNvPr id="0" name=""/>
        <dsp:cNvSpPr/>
      </dsp:nvSpPr>
      <dsp:spPr>
        <a:xfrm>
          <a:off x="2969321" y="2545343"/>
          <a:ext cx="2817847" cy="19384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الاجل الفاسخ :</a:t>
          </a:r>
        </a:p>
        <a:p>
          <a:pPr lvl="0" algn="ctr" defTabSz="1022350" rtl="1">
            <a:lnSpc>
              <a:spcPct val="90000"/>
            </a:lnSpc>
            <a:spcBef>
              <a:spcPct val="0"/>
            </a:spcBef>
            <a:spcAft>
              <a:spcPct val="35000"/>
            </a:spcAft>
          </a:pPr>
          <a:r>
            <a:rPr lang="ar-SA" sz="2300" kern="1200" dirty="0" smtClean="0"/>
            <a:t>يمكن ان يمثل له بالإجازة المعلومة. </a:t>
          </a:r>
          <a:endParaRPr lang="ar-SA" sz="2300" kern="1200" dirty="0"/>
        </a:p>
      </dsp:txBody>
      <dsp:txXfrm>
        <a:off x="2969321" y="2545343"/>
        <a:ext cx="2817847" cy="1938471"/>
      </dsp:txXfrm>
    </dsp:sp>
    <dsp:sp modelId="{C12B7CF9-47D9-48B0-8045-F7E87ABD3D3D}">
      <dsp:nvSpPr>
        <dsp:cNvPr id="0" name=""/>
        <dsp:cNvSpPr/>
      </dsp:nvSpPr>
      <dsp:spPr>
        <a:xfrm rot="8473228">
          <a:off x="2352742" y="2484624"/>
          <a:ext cx="813780" cy="35055"/>
        </a:xfrm>
        <a:custGeom>
          <a:avLst/>
          <a:gdLst/>
          <a:ahLst/>
          <a:cxnLst/>
          <a:rect l="0" t="0" r="0" b="0"/>
          <a:pathLst>
            <a:path>
              <a:moveTo>
                <a:pt x="0" y="17527"/>
              </a:moveTo>
              <a:lnTo>
                <a:pt x="813780" y="1752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8473228">
        <a:off x="2739288" y="2481807"/>
        <a:ext cx="40689" cy="40689"/>
      </dsp:txXfrm>
    </dsp:sp>
    <dsp:sp modelId="{A03B0412-70C7-4E1E-973D-9898204B55D5}">
      <dsp:nvSpPr>
        <dsp:cNvPr id="0" name=""/>
        <dsp:cNvSpPr/>
      </dsp:nvSpPr>
      <dsp:spPr>
        <a:xfrm>
          <a:off x="0" y="2452527"/>
          <a:ext cx="2891700" cy="22103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العقد المؤقت : ينعقد ويقع حكمه في الحال وينتهي الحكم بحلول اجل معين.</a:t>
          </a:r>
          <a:endParaRPr lang="ar-SA" sz="2300" kern="1200" dirty="0"/>
        </a:p>
      </dsp:txBody>
      <dsp:txXfrm>
        <a:off x="0" y="2452527"/>
        <a:ext cx="2891700" cy="22103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378578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33373982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015209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403107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919729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429822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534821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737655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643018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002127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450319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2557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10505151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048391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59064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121715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907130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881207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779683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4798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048541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281927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17834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20176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228650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201738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718653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180098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42319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206541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057526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234777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583176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9577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693452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81654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957811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90557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659686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844229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34474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74131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260655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677980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1073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937622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317815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710580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108858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56174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62579" y="3598327"/>
            <a:ext cx="7078488" cy="1377651"/>
          </a:xfrm>
        </p:spPr>
        <p:txBody>
          <a:bodyPr anchor="t">
            <a:normAutofit/>
          </a:bodyPr>
          <a:lstStyle>
            <a:lvl1pPr marL="0" indent="0" algn="ctr">
              <a:buNone/>
              <a:defRPr sz="2000">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355920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8828284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871144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9898235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9158"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9158"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110"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110"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672583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42002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229364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866015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388534"/>
            <a:ext cx="3382397"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93418" y="982133"/>
            <a:ext cx="5140718"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9154" y="3031065"/>
            <a:ext cx="3382397" cy="2438404"/>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704622" y="2912533"/>
            <a:ext cx="31114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983753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883832"/>
            <a:ext cx="4842936"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910760" y="1032933"/>
            <a:ext cx="3905950"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1249078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1239982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1" y="4140199"/>
            <a:ext cx="88085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281941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177" indent="0">
              <a:buFontTx/>
              <a:buNone/>
              <a:defRPr/>
            </a:lvl2pPr>
            <a:lvl3pPr marL="914353" indent="0">
              <a:buFontTx/>
              <a:buNone/>
              <a:defRPr/>
            </a:lvl3pPr>
            <a:lvl4pPr marL="1371530" indent="0">
              <a:buFontTx/>
              <a:buNone/>
              <a:defRPr/>
            </a:lvl4pPr>
            <a:lvl5pPr marL="182870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1133294" y="905362"/>
            <a:ext cx="609758" cy="584776"/>
          </a:xfrm>
          <a:prstGeom prst="rect">
            <a:avLst/>
          </a:prstGeom>
        </p:spPr>
        <p:txBody>
          <a:bodyPr vert="horz" lIns="91440" tIns="45720" rIns="91440" bIns="45720" rtlCol="0" anchor="ctr">
            <a:noAutofit/>
          </a:bodyPr>
          <a:lstStyle/>
          <a:p>
            <a:pPr algn="ctr" defTabSz="410751"/>
            <a:r>
              <a:rPr lang="en-US" sz="7200" kern="0" dirty="0">
                <a:solidFill>
                  <a:prstClr val="black"/>
                </a:solidFill>
                <a:latin typeface="Papyrus"/>
                <a:sym typeface="Papyrus"/>
              </a:rPr>
              <a:t>“</a:t>
            </a:r>
          </a:p>
        </p:txBody>
      </p:sp>
      <p:sp>
        <p:nvSpPr>
          <p:cNvPr id="15" name="TextBox 14"/>
          <p:cNvSpPr txBox="1"/>
          <p:nvPr/>
        </p:nvSpPr>
        <p:spPr>
          <a:xfrm>
            <a:off x="10178005" y="2827871"/>
            <a:ext cx="609758" cy="584776"/>
          </a:xfrm>
          <a:prstGeom prst="rect">
            <a:avLst/>
          </a:prstGeom>
        </p:spPr>
        <p:txBody>
          <a:bodyPr vert="horz" lIns="91440" tIns="45720" rIns="91440" bIns="45720" rtlCol="0" anchor="ctr">
            <a:noAutofit/>
          </a:bodyPr>
          <a:lstStyle/>
          <a:p>
            <a:pPr algn="r" defTabSz="410751"/>
            <a:r>
              <a:rPr lang="en-US" sz="7200" kern="0" dirty="0">
                <a:solidFill>
                  <a:prstClr val="black"/>
                </a:solidFill>
                <a:latin typeface="Papyrus"/>
                <a:sym typeface="Papyru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137801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8" y="3308581"/>
            <a:ext cx="906497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0669707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1170748" y="896895"/>
            <a:ext cx="609758" cy="584776"/>
          </a:xfrm>
          <a:prstGeom prst="rect">
            <a:avLst/>
          </a:prstGeom>
        </p:spPr>
        <p:txBody>
          <a:bodyPr vert="horz" lIns="91440" tIns="45720" rIns="91440" bIns="45720" rtlCol="0" anchor="ctr">
            <a:noAutofit/>
          </a:bodyPr>
          <a:lstStyle/>
          <a:p>
            <a:pPr algn="ctr" defTabSz="410751"/>
            <a:r>
              <a:rPr lang="en-US" sz="8000" kern="0" dirty="0">
                <a:solidFill>
                  <a:prstClr val="black"/>
                </a:solidFill>
                <a:latin typeface="Papyrus"/>
                <a:sym typeface="Papyrus"/>
              </a:rPr>
              <a:t>“</a:t>
            </a:r>
          </a:p>
        </p:txBody>
      </p:sp>
      <p:sp>
        <p:nvSpPr>
          <p:cNvPr id="13" name="TextBox 12"/>
          <p:cNvSpPr txBox="1"/>
          <p:nvPr/>
        </p:nvSpPr>
        <p:spPr>
          <a:xfrm>
            <a:off x="10199730" y="2607728"/>
            <a:ext cx="609758" cy="584776"/>
          </a:xfrm>
          <a:prstGeom prst="rect">
            <a:avLst/>
          </a:prstGeom>
        </p:spPr>
        <p:txBody>
          <a:bodyPr vert="horz" lIns="91440" tIns="45720" rIns="91440" bIns="45720" rtlCol="0" anchor="ctr">
            <a:noAutofit/>
          </a:bodyPr>
          <a:lstStyle/>
          <a:p>
            <a:pPr algn="r" defTabSz="410751"/>
            <a:r>
              <a:rPr lang="en-US" sz="8000" kern="0" dirty="0">
                <a:solidFill>
                  <a:prstClr val="black"/>
                </a:solidFill>
                <a:latin typeface="Papyrus"/>
                <a:sym typeface="Papyru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155724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1"/>
            <a:ext cx="9064979"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5" y="4470400"/>
            <a:ext cx="9064979" cy="1405467"/>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7" y="3429000"/>
            <a:ext cx="8808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52673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65743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476271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225682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90625" y="2312789"/>
            <a:ext cx="9810750" cy="2232422"/>
          </a:xfrm>
          <a:prstGeom prst="rect">
            <a:avLst/>
          </a:prstGeom>
        </p:spPr>
        <p:txBody>
          <a:bodyPr/>
          <a:lstStyle/>
          <a:p>
            <a:pPr lvl="0">
              <a:defRPr sz="1800">
                <a:solidFill>
                  <a:srgbClr val="000000"/>
                </a:solidFill>
              </a:defRPr>
            </a:pPr>
            <a:r>
              <a:rPr sz="5062">
                <a:solidFill>
                  <a:srgbClr val="3E231A"/>
                </a:solidFill>
              </a:rPr>
              <a:t>Title Text</a:t>
            </a:r>
          </a:p>
        </p:txBody>
      </p:sp>
    </p:spTree>
    <p:extLst>
      <p:ext uri="{BB962C8B-B14F-4D97-AF65-F5344CB8AC3E}">
        <p14:creationId xmlns:p14="http://schemas.microsoft.com/office/powerpoint/2010/main" xmlns="" val="2824744214"/>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062">
                <a:solidFill>
                  <a:srgbClr val="3E231A"/>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351571421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190625" y="821531"/>
            <a:ext cx="9810750" cy="5214938"/>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2396783790"/>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62579" y="3598327"/>
            <a:ext cx="7078488" cy="1377651"/>
          </a:xfrm>
        </p:spPr>
        <p:txBody>
          <a:bodyPr anchor="t">
            <a:normAutofit/>
          </a:bodyPr>
          <a:lstStyle>
            <a:lvl1pPr marL="0" indent="0" algn="ctr">
              <a:buNone/>
              <a:defRPr sz="2000">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717548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8484276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172387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3161158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9158"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9158"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110"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110"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04420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00733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763497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9546418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388534"/>
            <a:ext cx="3382397"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93418" y="982133"/>
            <a:ext cx="5140718"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9154" y="3031065"/>
            <a:ext cx="3382397" cy="2438404"/>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704622" y="2912533"/>
            <a:ext cx="31114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844211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883832"/>
            <a:ext cx="4842936"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910760" y="1032933"/>
            <a:ext cx="3905950"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363624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8542417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1" y="4140199"/>
            <a:ext cx="88085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181689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177" indent="0">
              <a:buFontTx/>
              <a:buNone/>
              <a:defRPr/>
            </a:lvl2pPr>
            <a:lvl3pPr marL="914353" indent="0">
              <a:buFontTx/>
              <a:buNone/>
              <a:defRPr/>
            </a:lvl3pPr>
            <a:lvl4pPr marL="1371530" indent="0">
              <a:buFontTx/>
              <a:buNone/>
              <a:defRPr/>
            </a:lvl4pPr>
            <a:lvl5pPr marL="182870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1133294" y="905362"/>
            <a:ext cx="609758" cy="584776"/>
          </a:xfrm>
          <a:prstGeom prst="rect">
            <a:avLst/>
          </a:prstGeom>
        </p:spPr>
        <p:txBody>
          <a:bodyPr vert="horz" lIns="91440" tIns="45720" rIns="91440" bIns="45720" rtlCol="0" anchor="ctr">
            <a:noAutofit/>
          </a:bodyPr>
          <a:lstStyle/>
          <a:p>
            <a:pPr algn="ctr" defTabSz="410751"/>
            <a:r>
              <a:rPr lang="en-US" sz="7200" kern="0" dirty="0">
                <a:solidFill>
                  <a:prstClr val="black"/>
                </a:solidFill>
                <a:latin typeface="Papyrus"/>
                <a:sym typeface="Papyrus"/>
              </a:rPr>
              <a:t>“</a:t>
            </a:r>
          </a:p>
        </p:txBody>
      </p:sp>
      <p:sp>
        <p:nvSpPr>
          <p:cNvPr id="15" name="TextBox 14"/>
          <p:cNvSpPr txBox="1"/>
          <p:nvPr/>
        </p:nvSpPr>
        <p:spPr>
          <a:xfrm>
            <a:off x="10178005" y="2827871"/>
            <a:ext cx="609758" cy="584776"/>
          </a:xfrm>
          <a:prstGeom prst="rect">
            <a:avLst/>
          </a:prstGeom>
        </p:spPr>
        <p:txBody>
          <a:bodyPr vert="horz" lIns="91440" tIns="45720" rIns="91440" bIns="45720" rtlCol="0" anchor="ctr">
            <a:noAutofit/>
          </a:bodyPr>
          <a:lstStyle/>
          <a:p>
            <a:pPr algn="r" defTabSz="410751"/>
            <a:r>
              <a:rPr lang="en-US" sz="7200" kern="0" dirty="0">
                <a:solidFill>
                  <a:prstClr val="black"/>
                </a:solidFill>
                <a:latin typeface="Papyrus"/>
                <a:sym typeface="Papyru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107927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8" y="3308581"/>
            <a:ext cx="906497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8529806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1170748" y="896895"/>
            <a:ext cx="609758" cy="584776"/>
          </a:xfrm>
          <a:prstGeom prst="rect">
            <a:avLst/>
          </a:prstGeom>
        </p:spPr>
        <p:txBody>
          <a:bodyPr vert="horz" lIns="91440" tIns="45720" rIns="91440" bIns="45720" rtlCol="0" anchor="ctr">
            <a:noAutofit/>
          </a:bodyPr>
          <a:lstStyle/>
          <a:p>
            <a:pPr algn="ctr" defTabSz="410751"/>
            <a:r>
              <a:rPr lang="en-US" sz="8000" kern="0" dirty="0">
                <a:solidFill>
                  <a:prstClr val="black"/>
                </a:solidFill>
                <a:latin typeface="Papyrus"/>
                <a:sym typeface="Papyrus"/>
              </a:rPr>
              <a:t>“</a:t>
            </a:r>
          </a:p>
        </p:txBody>
      </p:sp>
      <p:sp>
        <p:nvSpPr>
          <p:cNvPr id="13" name="TextBox 12"/>
          <p:cNvSpPr txBox="1"/>
          <p:nvPr/>
        </p:nvSpPr>
        <p:spPr>
          <a:xfrm>
            <a:off x="10199730" y="2607728"/>
            <a:ext cx="609758" cy="584776"/>
          </a:xfrm>
          <a:prstGeom prst="rect">
            <a:avLst/>
          </a:prstGeom>
        </p:spPr>
        <p:txBody>
          <a:bodyPr vert="horz" lIns="91440" tIns="45720" rIns="91440" bIns="45720" rtlCol="0" anchor="ctr">
            <a:noAutofit/>
          </a:bodyPr>
          <a:lstStyle/>
          <a:p>
            <a:pPr algn="r" defTabSz="410751"/>
            <a:r>
              <a:rPr lang="en-US" sz="8000" kern="0" dirty="0">
                <a:solidFill>
                  <a:prstClr val="black"/>
                </a:solidFill>
                <a:latin typeface="Papyrus"/>
                <a:sym typeface="Papyru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171284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1"/>
            <a:ext cx="9064979"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5" y="4470400"/>
            <a:ext cx="9064979" cy="1405467"/>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7" y="3429000"/>
            <a:ext cx="8808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288405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8927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184707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734543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90625" y="2312789"/>
            <a:ext cx="9810750" cy="2232422"/>
          </a:xfrm>
          <a:prstGeom prst="rect">
            <a:avLst/>
          </a:prstGeom>
        </p:spPr>
        <p:txBody>
          <a:bodyPr/>
          <a:lstStyle/>
          <a:p>
            <a:pPr lvl="0">
              <a:defRPr sz="1800">
                <a:solidFill>
                  <a:srgbClr val="000000"/>
                </a:solidFill>
              </a:defRPr>
            </a:pPr>
            <a:r>
              <a:rPr sz="5062">
                <a:solidFill>
                  <a:srgbClr val="3E231A"/>
                </a:solidFill>
              </a:rPr>
              <a:t>Title Text</a:t>
            </a:r>
          </a:p>
        </p:txBody>
      </p:sp>
    </p:spTree>
    <p:extLst>
      <p:ext uri="{BB962C8B-B14F-4D97-AF65-F5344CB8AC3E}">
        <p14:creationId xmlns:p14="http://schemas.microsoft.com/office/powerpoint/2010/main" xmlns="" val="801321619"/>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062">
                <a:solidFill>
                  <a:srgbClr val="3E231A"/>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819960993"/>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190625" y="821531"/>
            <a:ext cx="9810750" cy="5214938"/>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577560146"/>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62579" y="3598327"/>
            <a:ext cx="7078488" cy="1377651"/>
          </a:xfrm>
        </p:spPr>
        <p:txBody>
          <a:bodyPr anchor="t">
            <a:normAutofit/>
          </a:bodyPr>
          <a:lstStyle>
            <a:lvl1pPr marL="0" indent="0" algn="ctr">
              <a:buNone/>
              <a:defRPr sz="2000">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503658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58787673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076916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1689186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9158"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9158"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110"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110"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130212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8581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600247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535788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388534"/>
            <a:ext cx="3382397"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93418" y="982133"/>
            <a:ext cx="5140718"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9154" y="3031065"/>
            <a:ext cx="3382397" cy="2438404"/>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704622" y="2912533"/>
            <a:ext cx="31114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2113914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883832"/>
            <a:ext cx="4842936"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910760" y="1032933"/>
            <a:ext cx="3905950"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0025040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86302019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1" y="4140199"/>
            <a:ext cx="88085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8026571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177" indent="0">
              <a:buFontTx/>
              <a:buNone/>
              <a:defRPr/>
            </a:lvl2pPr>
            <a:lvl3pPr marL="914353" indent="0">
              <a:buFontTx/>
              <a:buNone/>
              <a:defRPr/>
            </a:lvl3pPr>
            <a:lvl4pPr marL="1371530" indent="0">
              <a:buFontTx/>
              <a:buNone/>
              <a:defRPr/>
            </a:lvl4pPr>
            <a:lvl5pPr marL="182870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1133294" y="905362"/>
            <a:ext cx="609758" cy="584776"/>
          </a:xfrm>
          <a:prstGeom prst="rect">
            <a:avLst/>
          </a:prstGeom>
        </p:spPr>
        <p:txBody>
          <a:bodyPr vert="horz" lIns="91440" tIns="45720" rIns="91440" bIns="45720" rtlCol="0" anchor="ctr">
            <a:noAutofit/>
          </a:bodyPr>
          <a:lstStyle/>
          <a:p>
            <a:pPr algn="ctr" defTabSz="410751"/>
            <a:r>
              <a:rPr lang="en-US" sz="7200" kern="0" dirty="0">
                <a:solidFill>
                  <a:prstClr val="black"/>
                </a:solidFill>
                <a:latin typeface="Papyrus"/>
                <a:sym typeface="Papyrus"/>
              </a:rPr>
              <a:t>“</a:t>
            </a:r>
          </a:p>
        </p:txBody>
      </p:sp>
      <p:sp>
        <p:nvSpPr>
          <p:cNvPr id="15" name="TextBox 14"/>
          <p:cNvSpPr txBox="1"/>
          <p:nvPr/>
        </p:nvSpPr>
        <p:spPr>
          <a:xfrm>
            <a:off x="10178005" y="2827871"/>
            <a:ext cx="609758" cy="584776"/>
          </a:xfrm>
          <a:prstGeom prst="rect">
            <a:avLst/>
          </a:prstGeom>
        </p:spPr>
        <p:txBody>
          <a:bodyPr vert="horz" lIns="91440" tIns="45720" rIns="91440" bIns="45720" rtlCol="0" anchor="ctr">
            <a:noAutofit/>
          </a:bodyPr>
          <a:lstStyle/>
          <a:p>
            <a:pPr algn="r" defTabSz="410751"/>
            <a:r>
              <a:rPr lang="en-US" sz="7200" kern="0" dirty="0">
                <a:solidFill>
                  <a:prstClr val="black"/>
                </a:solidFill>
                <a:latin typeface="Papyrus"/>
                <a:sym typeface="Papyru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831741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8" y="3308581"/>
            <a:ext cx="906497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7410961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1170748" y="896895"/>
            <a:ext cx="609758" cy="584776"/>
          </a:xfrm>
          <a:prstGeom prst="rect">
            <a:avLst/>
          </a:prstGeom>
        </p:spPr>
        <p:txBody>
          <a:bodyPr vert="horz" lIns="91440" tIns="45720" rIns="91440" bIns="45720" rtlCol="0" anchor="ctr">
            <a:noAutofit/>
          </a:bodyPr>
          <a:lstStyle/>
          <a:p>
            <a:pPr algn="ctr" defTabSz="410751"/>
            <a:r>
              <a:rPr lang="en-US" sz="8000" kern="0" dirty="0">
                <a:solidFill>
                  <a:prstClr val="black"/>
                </a:solidFill>
                <a:latin typeface="Papyrus"/>
                <a:sym typeface="Papyrus"/>
              </a:rPr>
              <a:t>“</a:t>
            </a:r>
          </a:p>
        </p:txBody>
      </p:sp>
      <p:sp>
        <p:nvSpPr>
          <p:cNvPr id="13" name="TextBox 12"/>
          <p:cNvSpPr txBox="1"/>
          <p:nvPr/>
        </p:nvSpPr>
        <p:spPr>
          <a:xfrm>
            <a:off x="10199730" y="2607728"/>
            <a:ext cx="609758" cy="584776"/>
          </a:xfrm>
          <a:prstGeom prst="rect">
            <a:avLst/>
          </a:prstGeom>
        </p:spPr>
        <p:txBody>
          <a:bodyPr vert="horz" lIns="91440" tIns="45720" rIns="91440" bIns="45720" rtlCol="0" anchor="ctr">
            <a:noAutofit/>
          </a:bodyPr>
          <a:lstStyle/>
          <a:p>
            <a:pPr algn="r" defTabSz="410751"/>
            <a:r>
              <a:rPr lang="en-US" sz="8000" kern="0" dirty="0">
                <a:solidFill>
                  <a:prstClr val="black"/>
                </a:solidFill>
                <a:latin typeface="Papyrus"/>
                <a:sym typeface="Papyru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359155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1"/>
            <a:ext cx="9064979"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5" y="4470400"/>
            <a:ext cx="9064979" cy="1405467"/>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7" y="3429000"/>
            <a:ext cx="8808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902276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203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2769162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9649965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8002544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90625" y="2312789"/>
            <a:ext cx="9810750" cy="2232422"/>
          </a:xfrm>
          <a:prstGeom prst="rect">
            <a:avLst/>
          </a:prstGeom>
        </p:spPr>
        <p:txBody>
          <a:bodyPr/>
          <a:lstStyle/>
          <a:p>
            <a:pPr lvl="0">
              <a:defRPr sz="1800">
                <a:solidFill>
                  <a:srgbClr val="000000"/>
                </a:solidFill>
              </a:defRPr>
            </a:pPr>
            <a:r>
              <a:rPr sz="5062">
                <a:solidFill>
                  <a:srgbClr val="3E231A"/>
                </a:solidFill>
              </a:rPr>
              <a:t>Title Text</a:t>
            </a:r>
          </a:p>
        </p:txBody>
      </p:sp>
    </p:spTree>
    <p:extLst>
      <p:ext uri="{BB962C8B-B14F-4D97-AF65-F5344CB8AC3E}">
        <p14:creationId xmlns:p14="http://schemas.microsoft.com/office/powerpoint/2010/main" xmlns="" val="1604239578"/>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062">
                <a:solidFill>
                  <a:srgbClr val="3E231A"/>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3913633399"/>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190625" y="821531"/>
            <a:ext cx="9810750" cy="5214938"/>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1635601564"/>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62579" y="3598327"/>
            <a:ext cx="7078488" cy="1377651"/>
          </a:xfrm>
        </p:spPr>
        <p:txBody>
          <a:bodyPr anchor="t">
            <a:normAutofit/>
          </a:bodyPr>
          <a:lstStyle>
            <a:lvl1pPr marL="0" indent="0" algn="ctr">
              <a:buNone/>
              <a:defRPr sz="2000">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711711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6939574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591644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4646569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9158"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9158"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110"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110"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3771365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85006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8482332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71091991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388534"/>
            <a:ext cx="3382397"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93418" y="982133"/>
            <a:ext cx="5140718"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9154" y="3031065"/>
            <a:ext cx="3382397" cy="2438404"/>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704622" y="2912533"/>
            <a:ext cx="31114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2941051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883832"/>
            <a:ext cx="4842936"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910760" y="1032933"/>
            <a:ext cx="3905950"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4169636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88373134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1" y="4140199"/>
            <a:ext cx="88085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399618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177" indent="0">
              <a:buFontTx/>
              <a:buNone/>
              <a:defRPr/>
            </a:lvl2pPr>
            <a:lvl3pPr marL="914353" indent="0">
              <a:buFontTx/>
              <a:buNone/>
              <a:defRPr/>
            </a:lvl3pPr>
            <a:lvl4pPr marL="1371530" indent="0">
              <a:buFontTx/>
              <a:buNone/>
              <a:defRPr/>
            </a:lvl4pPr>
            <a:lvl5pPr marL="182870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1133294" y="905362"/>
            <a:ext cx="609758" cy="584776"/>
          </a:xfrm>
          <a:prstGeom prst="rect">
            <a:avLst/>
          </a:prstGeom>
        </p:spPr>
        <p:txBody>
          <a:bodyPr vert="horz" lIns="91440" tIns="45720" rIns="91440" bIns="45720" rtlCol="0" anchor="ctr">
            <a:noAutofit/>
          </a:bodyPr>
          <a:lstStyle/>
          <a:p>
            <a:pPr algn="ctr" defTabSz="410751"/>
            <a:r>
              <a:rPr lang="en-US" sz="7200" kern="0" dirty="0">
                <a:solidFill>
                  <a:prstClr val="black"/>
                </a:solidFill>
                <a:latin typeface="Papyrus"/>
                <a:sym typeface="Papyrus"/>
              </a:rPr>
              <a:t>“</a:t>
            </a:r>
          </a:p>
        </p:txBody>
      </p:sp>
      <p:sp>
        <p:nvSpPr>
          <p:cNvPr id="15" name="TextBox 14"/>
          <p:cNvSpPr txBox="1"/>
          <p:nvPr/>
        </p:nvSpPr>
        <p:spPr>
          <a:xfrm>
            <a:off x="10178005" y="2827871"/>
            <a:ext cx="609758" cy="584776"/>
          </a:xfrm>
          <a:prstGeom prst="rect">
            <a:avLst/>
          </a:prstGeom>
        </p:spPr>
        <p:txBody>
          <a:bodyPr vert="horz" lIns="91440" tIns="45720" rIns="91440" bIns="45720" rtlCol="0" anchor="ctr">
            <a:noAutofit/>
          </a:bodyPr>
          <a:lstStyle/>
          <a:p>
            <a:pPr algn="r" defTabSz="410751"/>
            <a:r>
              <a:rPr lang="en-US" sz="7200" kern="0" dirty="0">
                <a:solidFill>
                  <a:prstClr val="black"/>
                </a:solidFill>
                <a:latin typeface="Papyrus"/>
                <a:sym typeface="Papyru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347507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8" y="3308581"/>
            <a:ext cx="906497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0112113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1170748" y="896895"/>
            <a:ext cx="609758" cy="584776"/>
          </a:xfrm>
          <a:prstGeom prst="rect">
            <a:avLst/>
          </a:prstGeom>
        </p:spPr>
        <p:txBody>
          <a:bodyPr vert="horz" lIns="91440" tIns="45720" rIns="91440" bIns="45720" rtlCol="0" anchor="ctr">
            <a:noAutofit/>
          </a:bodyPr>
          <a:lstStyle/>
          <a:p>
            <a:pPr algn="ctr" defTabSz="410751"/>
            <a:r>
              <a:rPr lang="en-US" sz="8000" kern="0" dirty="0">
                <a:solidFill>
                  <a:prstClr val="black"/>
                </a:solidFill>
                <a:latin typeface="Papyrus"/>
                <a:sym typeface="Papyrus"/>
              </a:rPr>
              <a:t>“</a:t>
            </a:r>
          </a:p>
        </p:txBody>
      </p:sp>
      <p:sp>
        <p:nvSpPr>
          <p:cNvPr id="13" name="TextBox 12"/>
          <p:cNvSpPr txBox="1"/>
          <p:nvPr/>
        </p:nvSpPr>
        <p:spPr>
          <a:xfrm>
            <a:off x="10199730" y="2607728"/>
            <a:ext cx="609758" cy="584776"/>
          </a:xfrm>
          <a:prstGeom prst="rect">
            <a:avLst/>
          </a:prstGeom>
        </p:spPr>
        <p:txBody>
          <a:bodyPr vert="horz" lIns="91440" tIns="45720" rIns="91440" bIns="45720" rtlCol="0" anchor="ctr">
            <a:noAutofit/>
          </a:bodyPr>
          <a:lstStyle/>
          <a:p>
            <a:pPr algn="r" defTabSz="410751"/>
            <a:r>
              <a:rPr lang="en-US" sz="8000" kern="0" dirty="0">
                <a:solidFill>
                  <a:prstClr val="black"/>
                </a:solidFill>
                <a:latin typeface="Papyrus"/>
                <a:sym typeface="Papyru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1609959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1"/>
            <a:ext cx="9064979"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5" y="4470400"/>
            <a:ext cx="9064979" cy="1405467"/>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7" y="3429000"/>
            <a:ext cx="8808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650740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35886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180330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5796412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90625" y="2312789"/>
            <a:ext cx="9810750" cy="2232422"/>
          </a:xfrm>
          <a:prstGeom prst="rect">
            <a:avLst/>
          </a:prstGeom>
        </p:spPr>
        <p:txBody>
          <a:bodyPr/>
          <a:lstStyle/>
          <a:p>
            <a:pPr lvl="0">
              <a:defRPr sz="1800">
                <a:solidFill>
                  <a:srgbClr val="000000"/>
                </a:solidFill>
              </a:defRPr>
            </a:pPr>
            <a:r>
              <a:rPr sz="5062">
                <a:solidFill>
                  <a:srgbClr val="3E231A"/>
                </a:solidFill>
              </a:rPr>
              <a:t>Title Text</a:t>
            </a:r>
          </a:p>
        </p:txBody>
      </p:sp>
    </p:spTree>
    <p:extLst>
      <p:ext uri="{BB962C8B-B14F-4D97-AF65-F5344CB8AC3E}">
        <p14:creationId xmlns:p14="http://schemas.microsoft.com/office/powerpoint/2010/main" xmlns="" val="4204038774"/>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062">
                <a:solidFill>
                  <a:srgbClr val="3E231A"/>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963563166"/>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190625" y="821531"/>
            <a:ext cx="9810750" cy="5214938"/>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2230410226"/>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62579" y="3598327"/>
            <a:ext cx="7078488" cy="1377651"/>
          </a:xfrm>
        </p:spPr>
        <p:txBody>
          <a:bodyPr anchor="t">
            <a:normAutofit/>
          </a:bodyPr>
          <a:lstStyle>
            <a:lvl1pPr marL="0" indent="0" algn="ctr">
              <a:buNone/>
              <a:defRPr sz="2000">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a:xfrm>
            <a:off x="2562579" y="5054602"/>
            <a:ext cx="5419813"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9089757" y="5054602"/>
            <a:ext cx="551311"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791999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59128099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833574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89095679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9158"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9158"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110" y="2658534"/>
            <a:ext cx="4450080" cy="576262"/>
          </a:xfrm>
        </p:spPr>
        <p:txBody>
          <a:bodyPr anchor="b">
            <a:noAutofit/>
          </a:bodyPr>
          <a:lstStyle>
            <a:lvl1pPr marL="0" indent="0">
              <a:buNone/>
              <a:defRPr sz="2400" b="0">
                <a:solidFill>
                  <a:schemeClr val="accent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110" y="3243264"/>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2865604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220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955805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1963368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388534"/>
            <a:ext cx="3382397"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93418" y="982133"/>
            <a:ext cx="5140718"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9154" y="3031065"/>
            <a:ext cx="3382397" cy="2438404"/>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704622" y="2912533"/>
            <a:ext cx="31114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57009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883832"/>
            <a:ext cx="4842936"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910760" y="1032933"/>
            <a:ext cx="3905950"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0749792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86212207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1" y="4140199"/>
            <a:ext cx="88085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1850543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177" indent="0">
              <a:buFontTx/>
              <a:buNone/>
              <a:defRPr/>
            </a:lvl2pPr>
            <a:lvl3pPr marL="914353" indent="0">
              <a:buFontTx/>
              <a:buNone/>
              <a:defRPr/>
            </a:lvl3pPr>
            <a:lvl4pPr marL="1371530" indent="0">
              <a:buFontTx/>
              <a:buNone/>
              <a:defRPr/>
            </a:lvl4pPr>
            <a:lvl5pPr marL="182870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1133294" y="905362"/>
            <a:ext cx="609758" cy="584776"/>
          </a:xfrm>
          <a:prstGeom prst="rect">
            <a:avLst/>
          </a:prstGeom>
        </p:spPr>
        <p:txBody>
          <a:bodyPr vert="horz" lIns="91440" tIns="45720" rIns="91440" bIns="45720" rtlCol="0" anchor="ctr">
            <a:noAutofit/>
          </a:bodyPr>
          <a:lstStyle/>
          <a:p>
            <a:pPr algn="ctr" defTabSz="410751"/>
            <a:r>
              <a:rPr lang="en-US" sz="7200" kern="0" dirty="0">
                <a:solidFill>
                  <a:prstClr val="black"/>
                </a:solidFill>
                <a:latin typeface="Papyrus"/>
                <a:sym typeface="Papyrus"/>
              </a:rPr>
              <a:t>“</a:t>
            </a:r>
          </a:p>
        </p:txBody>
      </p:sp>
      <p:sp>
        <p:nvSpPr>
          <p:cNvPr id="15" name="TextBox 14"/>
          <p:cNvSpPr txBox="1"/>
          <p:nvPr/>
        </p:nvSpPr>
        <p:spPr>
          <a:xfrm>
            <a:off x="10178005" y="2827871"/>
            <a:ext cx="609758" cy="584776"/>
          </a:xfrm>
          <a:prstGeom prst="rect">
            <a:avLst/>
          </a:prstGeom>
        </p:spPr>
        <p:txBody>
          <a:bodyPr vert="horz" lIns="91440" tIns="45720" rIns="91440" bIns="45720" rtlCol="0" anchor="ctr">
            <a:noAutofit/>
          </a:bodyPr>
          <a:lstStyle/>
          <a:p>
            <a:pPr algn="r" defTabSz="410751"/>
            <a:r>
              <a:rPr lang="en-US" sz="7200" kern="0" dirty="0">
                <a:solidFill>
                  <a:prstClr val="black"/>
                </a:solidFill>
                <a:latin typeface="Papyrus"/>
                <a:sym typeface="Papyru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193597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8" y="3308581"/>
            <a:ext cx="906497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7297282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1170748" y="896895"/>
            <a:ext cx="609758" cy="584776"/>
          </a:xfrm>
          <a:prstGeom prst="rect">
            <a:avLst/>
          </a:prstGeom>
        </p:spPr>
        <p:txBody>
          <a:bodyPr vert="horz" lIns="91440" tIns="45720" rIns="91440" bIns="45720" rtlCol="0" anchor="ctr">
            <a:noAutofit/>
          </a:bodyPr>
          <a:lstStyle/>
          <a:p>
            <a:pPr algn="ctr" defTabSz="410751"/>
            <a:r>
              <a:rPr lang="en-US" sz="8000" kern="0" dirty="0">
                <a:solidFill>
                  <a:prstClr val="black"/>
                </a:solidFill>
                <a:latin typeface="Papyrus"/>
                <a:sym typeface="Papyrus"/>
              </a:rPr>
              <a:t>“</a:t>
            </a:r>
          </a:p>
        </p:txBody>
      </p:sp>
      <p:sp>
        <p:nvSpPr>
          <p:cNvPr id="13" name="TextBox 12"/>
          <p:cNvSpPr txBox="1"/>
          <p:nvPr/>
        </p:nvSpPr>
        <p:spPr>
          <a:xfrm>
            <a:off x="10199730" y="2607728"/>
            <a:ext cx="609758" cy="584776"/>
          </a:xfrm>
          <a:prstGeom prst="rect">
            <a:avLst/>
          </a:prstGeom>
        </p:spPr>
        <p:txBody>
          <a:bodyPr vert="horz" lIns="91440" tIns="45720" rIns="91440" bIns="45720" rtlCol="0" anchor="ctr">
            <a:noAutofit/>
          </a:bodyPr>
          <a:lstStyle/>
          <a:p>
            <a:pPr algn="r" defTabSz="410751"/>
            <a:r>
              <a:rPr lang="en-US" sz="8000" kern="0" dirty="0">
                <a:solidFill>
                  <a:prstClr val="black"/>
                </a:solidFill>
                <a:latin typeface="Papyrus"/>
                <a:sym typeface="Papyru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8137018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1"/>
            <a:ext cx="9064979"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5" y="4470400"/>
            <a:ext cx="9064979" cy="1405467"/>
          </a:xfrm>
        </p:spPr>
        <p:txBody>
          <a:bodyPr anchor="t">
            <a:normAutofit/>
          </a:bodyPr>
          <a:lstStyle>
            <a:lvl1pPr marL="0" indent="0" algn="l">
              <a:buNone/>
              <a:defRPr sz="1600">
                <a:solidFill>
                  <a:schemeClr val="tx1"/>
                </a:solidFill>
              </a:defRPr>
            </a:lvl1pPr>
            <a:lvl2pPr marL="457177" indent="0">
              <a:buNone/>
              <a:defRPr sz="16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7" y="3429000"/>
            <a:ext cx="8808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1749273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98385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939568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11/23/2016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634732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90625" y="2312789"/>
            <a:ext cx="9810750" cy="2232422"/>
          </a:xfrm>
          <a:prstGeom prst="rect">
            <a:avLst/>
          </a:prstGeom>
        </p:spPr>
        <p:txBody>
          <a:bodyPr/>
          <a:lstStyle/>
          <a:p>
            <a:pPr lvl="0">
              <a:defRPr sz="1800">
                <a:solidFill>
                  <a:srgbClr val="000000"/>
                </a:solidFill>
              </a:defRPr>
            </a:pPr>
            <a:r>
              <a:rPr sz="5062">
                <a:solidFill>
                  <a:srgbClr val="3E231A"/>
                </a:solidFill>
              </a:rPr>
              <a:t>Title Text</a:t>
            </a:r>
          </a:p>
        </p:txBody>
      </p:sp>
    </p:spTree>
    <p:extLst>
      <p:ext uri="{BB962C8B-B14F-4D97-AF65-F5344CB8AC3E}">
        <p14:creationId xmlns:p14="http://schemas.microsoft.com/office/powerpoint/2010/main" xmlns="" val="2614392174"/>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062">
                <a:solidFill>
                  <a:srgbClr val="3E231A"/>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2538098134"/>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190625" y="821531"/>
            <a:ext cx="9810750" cy="5214938"/>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E231A"/>
                </a:solidFill>
              </a:rPr>
              <a:t>Body Level One</a:t>
            </a:r>
          </a:p>
          <a:p>
            <a:pPr lvl="1">
              <a:defRPr sz="1800">
                <a:solidFill>
                  <a:srgbClr val="000000"/>
                </a:solidFill>
              </a:defRPr>
            </a:pPr>
            <a:r>
              <a:rPr sz="2672">
                <a:solidFill>
                  <a:srgbClr val="3E231A"/>
                </a:solidFill>
              </a:rPr>
              <a:t>Body Level Two</a:t>
            </a:r>
          </a:p>
          <a:p>
            <a:pPr lvl="2">
              <a:defRPr sz="1800">
                <a:solidFill>
                  <a:srgbClr val="000000"/>
                </a:solidFill>
              </a:defRPr>
            </a:pPr>
            <a:r>
              <a:rPr sz="2672">
                <a:solidFill>
                  <a:srgbClr val="3E231A"/>
                </a:solidFill>
              </a:rPr>
              <a:t>Body Level Three</a:t>
            </a:r>
          </a:p>
          <a:p>
            <a:pPr lvl="3">
              <a:defRPr sz="1800">
                <a:solidFill>
                  <a:srgbClr val="000000"/>
                </a:solidFill>
              </a:defRPr>
            </a:pPr>
            <a:r>
              <a:rPr sz="2672">
                <a:solidFill>
                  <a:srgbClr val="3E231A"/>
                </a:solidFill>
              </a:rPr>
              <a:t>Body Level Four</a:t>
            </a:r>
          </a:p>
          <a:p>
            <a:pPr lvl="4">
              <a:defRPr sz="1800">
                <a:solidFill>
                  <a:srgbClr val="000000"/>
                </a:solidFill>
              </a:defRPr>
            </a:pPr>
            <a:r>
              <a:rPr sz="2672">
                <a:solidFill>
                  <a:srgbClr val="3E231A"/>
                </a:solidFill>
              </a:rPr>
              <a:t>Body Level Five</a:t>
            </a:r>
          </a:p>
        </p:txBody>
      </p:sp>
    </p:spTree>
    <p:extLst>
      <p:ext uri="{BB962C8B-B14F-4D97-AF65-F5344CB8AC3E}">
        <p14:creationId xmlns:p14="http://schemas.microsoft.com/office/powerpoint/2010/main" xmlns="" val="2311609876"/>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01609909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09065458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6018510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03780610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027810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61984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1681740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3340589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74613723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13149790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76255818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37184448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7009548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7757734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7249204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07506181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844490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714414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30898881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31517652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29091636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60392422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99948204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3095599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49570676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9065655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13619588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719048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5485219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61671246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77975894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2500602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21436373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97785386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9853053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ACB2349-E4D1-49F2-8208-97FEC4F101FF}" type="datetimeFigureOut">
              <a:rPr lang="ar-SA" smtClean="0">
                <a:solidFill>
                  <a:prstClr val="black">
                    <a:tint val="75000"/>
                  </a:prstClr>
                </a:solidFill>
              </a:rPr>
              <a:pPr/>
              <a:t>23/02/1438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8AB7AA1-F7F7-46DB-BF49-A0D6BCB1F4B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84907592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73597859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55789125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294803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0122013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58619419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58575471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83086321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80178516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68590078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87153199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04065656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73638563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01207621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888022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6245587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5381488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29066031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8368527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59297611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91351075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29955029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26958352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45560401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91416593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2677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4156698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5232537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99527775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671304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46859978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68146505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54161971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10963389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5625218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09298715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70392283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181239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3053761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88634054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64949977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44048740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44150357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67347405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92930107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4510193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9861837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25747811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887585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6046154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F1527121-A1CE-43D6-9871-0A060995B009}"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3BCE5D23-9A45-4FBF-A453-097596B7469D}"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4278306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ar-SA" smtClean="0"/>
              <a:t>انقر لتحرير نمط العنوان الرئيسي</a:t>
            </a:r>
            <a:endParaRPr lang="en-US" dirty="0"/>
          </a:p>
        </p:txBody>
      </p:sp>
      <p:sp>
        <p:nvSpPr>
          <p:cNvPr id="11" name="Date Placeholder 10"/>
          <p:cNvSpPr>
            <a:spLocks noGrp="1"/>
          </p:cNvSpPr>
          <p:nvPr>
            <p:ph type="dt" sz="half" idx="10"/>
          </p:nvPr>
        </p:nvSpPr>
        <p:spPr bwMode="black"/>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7" name="Slide Number Placeholder 16"/>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9" name="Footer Placeholder 1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72624419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1" name="Date Placeholder 10"/>
          <p:cNvSpPr>
            <a:spLocks noGrp="1"/>
          </p:cNvSpPr>
          <p:nvPr>
            <p:ph type="dt" sz="half" idx="14"/>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5"/>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6"/>
          </p:nvPr>
        </p:nvSpPr>
        <p:spPr/>
        <p:txBody>
          <a:bodyPr/>
          <a:lstStyle/>
          <a:p>
            <a:endParaRPr lang="ar-SA">
              <a:solidFill>
                <a:srgbClr val="FFFFFF"/>
              </a:solidFill>
            </a:endParaRPr>
          </a:p>
        </p:txBody>
      </p:sp>
    </p:spTree>
    <p:extLst>
      <p:ext uri="{BB962C8B-B14F-4D97-AF65-F5344CB8AC3E}">
        <p14:creationId xmlns:p14="http://schemas.microsoft.com/office/powerpoint/2010/main" xmlns="" val="288828125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FFFFFF"/>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ar-SA" smtClean="0"/>
              <a:t>انقر لتحرير نمط العنوان الرئيسي</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3" name="Date Placeholder 12"/>
          <p:cNvSpPr>
            <a:spLocks noGrp="1"/>
          </p:cNvSpPr>
          <p:nvPr>
            <p:ph type="dt" sz="half" idx="10"/>
          </p:nvPr>
        </p:nvSpPr>
        <p:spPr/>
        <p:txBody>
          <a:bodyPr/>
          <a:lstStyle/>
          <a:p>
            <a:fld id="{BEAA5F1F-6493-403D-9F16-DD2E30A592A1}" type="datetimeFigureOut">
              <a:rPr lang="ar-SA" smtClean="0">
                <a:solidFill>
                  <a:srgbClr val="000000"/>
                </a:solidFill>
              </a:rPr>
              <a:pPr/>
              <a:t>23/02/1438</a:t>
            </a:fld>
            <a:endParaRPr lang="ar-SA">
              <a:solidFill>
                <a:srgbClr val="000000"/>
              </a:solidFill>
            </a:endParaRPr>
          </a:p>
        </p:txBody>
      </p:sp>
      <p:sp>
        <p:nvSpPr>
          <p:cNvPr id="14" name="Slide Number Placeholder 13"/>
          <p:cNvSpPr>
            <a:spLocks noGrp="1"/>
          </p:cNvSpPr>
          <p:nvPr>
            <p:ph type="sldNum" sz="quarter" idx="11"/>
          </p:nvPr>
        </p:nvSpPr>
        <p:spPr/>
        <p:txBody>
          <a:bodyPr/>
          <a:lstStyle/>
          <a:p>
            <a:fld id="{19580600-37F7-4DD7-B9C8-7F37CA50BBA4}" type="slidenum">
              <a:rPr lang="ar-SA" smtClean="0">
                <a:solidFill>
                  <a:srgbClr val="000000"/>
                </a:solidFill>
              </a:rPr>
              <a:pPr/>
              <a:t>‹#›</a:t>
            </a:fld>
            <a:endParaRPr lang="ar-SA">
              <a:solidFill>
                <a:srgbClr val="000000"/>
              </a:solidFill>
            </a:endParaRPr>
          </a:p>
        </p:txBody>
      </p:sp>
      <p:sp>
        <p:nvSpPr>
          <p:cNvPr id="15" name="Footer Placeholder 14"/>
          <p:cNvSpPr>
            <a:spLocks noGrp="1"/>
          </p:cNvSpPr>
          <p:nvPr>
            <p:ph type="ftr" sz="quarter" idx="12"/>
          </p:nvPr>
        </p:nvSpPr>
        <p:spPr/>
        <p:txBody>
          <a:bodyPr/>
          <a:lstStyle/>
          <a:p>
            <a:endParaRPr lang="ar-SA">
              <a:solidFill>
                <a:srgbClr val="000000"/>
              </a:solidFill>
            </a:endParaRPr>
          </a:p>
        </p:txBody>
      </p:sp>
    </p:spTree>
    <p:extLst>
      <p:ext uri="{BB962C8B-B14F-4D97-AF65-F5344CB8AC3E}">
        <p14:creationId xmlns:p14="http://schemas.microsoft.com/office/powerpoint/2010/main" xmlns="" val="1183936140"/>
      </p:ext>
    </p:extLst>
  </p:cSld>
  <p:clrMapOvr>
    <a:overrideClrMapping bg1="lt1" tx1="dk1" bg2="lt2" tx2="dk2" accent1="accent1" accent2="accent2" accent3="accent3" accent4="accent4" accent5="accent5" accent6="accent6" hlink="hlink" folHlink="folHlink"/>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Date Placeholder 8"/>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7"/>
          </p:nvPr>
        </p:nvSpPr>
        <p:spPr/>
        <p:txBody>
          <a:bodyPr/>
          <a:lstStyle/>
          <a:p>
            <a:endParaRPr lang="ar-SA">
              <a:solidFill>
                <a:srgbClr val="FFFFFF"/>
              </a:solidFill>
            </a:endParaRPr>
          </a:p>
        </p:txBody>
      </p:sp>
      <p:sp>
        <p:nvSpPr>
          <p:cNvPr id="16" name="Title 1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80103747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ar-SA" smtClean="0"/>
              <a:t>انقر لتحرير أنماط النص الرئيسي</a:t>
            </a:r>
          </a:p>
        </p:txBody>
      </p:sp>
      <p:sp>
        <p:nvSpPr>
          <p:cNvPr id="11" name="Date Placeholder 10"/>
          <p:cNvSpPr>
            <a:spLocks noGrp="1"/>
          </p:cNvSpPr>
          <p:nvPr>
            <p:ph type="dt" sz="half" idx="16"/>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7"/>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8"/>
          </p:nvPr>
        </p:nvSpPr>
        <p:spPr/>
        <p:txBody>
          <a:bodyPr/>
          <a:lstStyle/>
          <a:p>
            <a:endParaRPr lang="ar-SA">
              <a:solidFill>
                <a:srgbClr val="FFFFFF"/>
              </a:solidFill>
            </a:endParaRPr>
          </a:p>
        </p:txBody>
      </p:sp>
      <p:sp>
        <p:nvSpPr>
          <p:cNvPr id="18" name="Title 17"/>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317546099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5" name="Date Placeholder 14"/>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6" name="Slide Number Placeholder 15"/>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7" name="Footer Placeholder 16"/>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143026342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8" name="Slide Number Placeholder 7"/>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9" name="Footer Placeholder 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165519607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6" name="Date Placeholder 15"/>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9" name="Slide Number Placeholder 18"/>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3" name="Footer Placeholder 22"/>
          <p:cNvSpPr>
            <a:spLocks noGrp="1"/>
          </p:cNvSpPr>
          <p:nvPr>
            <p:ph type="ftr" sz="quarter" idx="17"/>
          </p:nvPr>
        </p:nvSpPr>
        <p:spPr/>
        <p:txBody>
          <a:bodyPr/>
          <a:lstStyle/>
          <a:p>
            <a:endParaRPr lang="ar-SA">
              <a:solidFill>
                <a:srgbClr val="FFFFFF"/>
              </a:solidFill>
            </a:endParaRPr>
          </a:p>
        </p:txBody>
      </p:sp>
    </p:spTree>
    <p:extLst>
      <p:ext uri="{BB962C8B-B14F-4D97-AF65-F5344CB8AC3E}">
        <p14:creationId xmlns:p14="http://schemas.microsoft.com/office/powerpoint/2010/main" xmlns="" val="423137425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
        <p:nvSpPr>
          <p:cNvPr id="12" name="Title 11"/>
          <p:cNvSpPr>
            <a:spLocks noGrp="1"/>
          </p:cNvSpPr>
          <p:nvPr>
            <p:ph type="title"/>
          </p:nvPr>
        </p:nvSpPr>
        <p:spPr>
          <a:xfrm>
            <a:off x="3352800" y="975360"/>
            <a:ext cx="5486400" cy="701040"/>
          </a:xfrm>
        </p:spPr>
        <p:txBody>
          <a:bodyPr/>
          <a:lstStyle/>
          <a:p>
            <a:r>
              <a:rPr lang="ar-SA" smtClean="0"/>
              <a:t>انقر لتحرير نمط العنوان الرئيسي</a:t>
            </a:r>
            <a:endParaRPr lang="en-US"/>
          </a:p>
        </p:txBody>
      </p:sp>
      <p:sp>
        <p:nvSpPr>
          <p:cNvPr id="13" name="Date Placeholder 12"/>
          <p:cNvSpPr>
            <a:spLocks noGrp="1"/>
          </p:cNvSpPr>
          <p:nvPr>
            <p:ph type="dt" sz="half" idx="14"/>
          </p:nvPr>
        </p:nvSpPr>
        <p:spPr>
          <a:xfrm>
            <a:off x="3975100" y="273180"/>
            <a:ext cx="4241800" cy="292100"/>
          </a:xfrm>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ar-SA">
              <a:solidFill>
                <a:srgbClr val="FFFFFF"/>
              </a:solidFill>
            </a:endParaRPr>
          </a:p>
        </p:txBody>
      </p:sp>
    </p:spTree>
    <p:extLst>
      <p:ext uri="{BB962C8B-B14F-4D97-AF65-F5344CB8AC3E}">
        <p14:creationId xmlns:p14="http://schemas.microsoft.com/office/powerpoint/2010/main" xmlns="" val="414303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8690741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xmlns="" val="280337687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ar-SA" smtClean="0"/>
              <a:t>انقر لتحرير نمط العنوان الرئيسي</a:t>
            </a:r>
            <a:endParaRPr lang="en-US"/>
          </a:p>
        </p:txBody>
      </p:sp>
    </p:spTree>
    <p:extLst>
      <p:ext uri="{BB962C8B-B14F-4D97-AF65-F5344CB8AC3E}">
        <p14:creationId xmlns:p14="http://schemas.microsoft.com/office/powerpoint/2010/main" xmlns="" val="27179551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ar-SA" smtClean="0"/>
              <a:t>انقر لتحرير نمط العنوان الرئيسي</a:t>
            </a:r>
            <a:endParaRPr lang="en-US" dirty="0"/>
          </a:p>
        </p:txBody>
      </p:sp>
      <p:sp>
        <p:nvSpPr>
          <p:cNvPr id="11" name="Date Placeholder 10"/>
          <p:cNvSpPr>
            <a:spLocks noGrp="1"/>
          </p:cNvSpPr>
          <p:nvPr>
            <p:ph type="dt" sz="half" idx="10"/>
          </p:nvPr>
        </p:nvSpPr>
        <p:spPr bwMode="black"/>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7" name="Slide Number Placeholder 16"/>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9" name="Footer Placeholder 1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314240054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1" name="Date Placeholder 10"/>
          <p:cNvSpPr>
            <a:spLocks noGrp="1"/>
          </p:cNvSpPr>
          <p:nvPr>
            <p:ph type="dt" sz="half" idx="14"/>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5"/>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6"/>
          </p:nvPr>
        </p:nvSpPr>
        <p:spPr/>
        <p:txBody>
          <a:bodyPr/>
          <a:lstStyle/>
          <a:p>
            <a:endParaRPr lang="ar-SA">
              <a:solidFill>
                <a:srgbClr val="FFFFFF"/>
              </a:solidFill>
            </a:endParaRPr>
          </a:p>
        </p:txBody>
      </p:sp>
    </p:spTree>
    <p:extLst>
      <p:ext uri="{BB962C8B-B14F-4D97-AF65-F5344CB8AC3E}">
        <p14:creationId xmlns:p14="http://schemas.microsoft.com/office/powerpoint/2010/main" xmlns="" val="237032848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FFFFFF"/>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ar-SA" smtClean="0"/>
              <a:t>انقر لتحرير نمط العنوان الرئيسي</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3" name="Date Placeholder 12"/>
          <p:cNvSpPr>
            <a:spLocks noGrp="1"/>
          </p:cNvSpPr>
          <p:nvPr>
            <p:ph type="dt" sz="half" idx="10"/>
          </p:nvPr>
        </p:nvSpPr>
        <p:spPr/>
        <p:txBody>
          <a:bodyPr/>
          <a:lstStyle/>
          <a:p>
            <a:fld id="{BEAA5F1F-6493-403D-9F16-DD2E30A592A1}" type="datetimeFigureOut">
              <a:rPr lang="ar-SA" smtClean="0">
                <a:solidFill>
                  <a:srgbClr val="000000"/>
                </a:solidFill>
              </a:rPr>
              <a:pPr/>
              <a:t>23/02/1438</a:t>
            </a:fld>
            <a:endParaRPr lang="ar-SA">
              <a:solidFill>
                <a:srgbClr val="000000"/>
              </a:solidFill>
            </a:endParaRPr>
          </a:p>
        </p:txBody>
      </p:sp>
      <p:sp>
        <p:nvSpPr>
          <p:cNvPr id="14" name="Slide Number Placeholder 13"/>
          <p:cNvSpPr>
            <a:spLocks noGrp="1"/>
          </p:cNvSpPr>
          <p:nvPr>
            <p:ph type="sldNum" sz="quarter" idx="11"/>
          </p:nvPr>
        </p:nvSpPr>
        <p:spPr/>
        <p:txBody>
          <a:bodyPr/>
          <a:lstStyle/>
          <a:p>
            <a:fld id="{19580600-37F7-4DD7-B9C8-7F37CA50BBA4}" type="slidenum">
              <a:rPr lang="ar-SA" smtClean="0">
                <a:solidFill>
                  <a:srgbClr val="000000"/>
                </a:solidFill>
              </a:rPr>
              <a:pPr/>
              <a:t>‹#›</a:t>
            </a:fld>
            <a:endParaRPr lang="ar-SA">
              <a:solidFill>
                <a:srgbClr val="000000"/>
              </a:solidFill>
            </a:endParaRPr>
          </a:p>
        </p:txBody>
      </p:sp>
      <p:sp>
        <p:nvSpPr>
          <p:cNvPr id="15" name="Footer Placeholder 14"/>
          <p:cNvSpPr>
            <a:spLocks noGrp="1"/>
          </p:cNvSpPr>
          <p:nvPr>
            <p:ph type="ftr" sz="quarter" idx="12"/>
          </p:nvPr>
        </p:nvSpPr>
        <p:spPr/>
        <p:txBody>
          <a:bodyPr/>
          <a:lstStyle/>
          <a:p>
            <a:endParaRPr lang="ar-SA">
              <a:solidFill>
                <a:srgbClr val="000000"/>
              </a:solidFill>
            </a:endParaRPr>
          </a:p>
        </p:txBody>
      </p:sp>
    </p:spTree>
    <p:extLst>
      <p:ext uri="{BB962C8B-B14F-4D97-AF65-F5344CB8AC3E}">
        <p14:creationId xmlns:p14="http://schemas.microsoft.com/office/powerpoint/2010/main" xmlns="" val="1344172784"/>
      </p:ext>
    </p:extLst>
  </p:cSld>
  <p:clrMapOvr>
    <a:overrideClrMapping bg1="lt1" tx1="dk1" bg2="lt2" tx2="dk2" accent1="accent1" accent2="accent2" accent3="accent3" accent4="accent4" accent5="accent5" accent6="accent6" hlink="hlink" folHlink="folHlink"/>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Date Placeholder 8"/>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7"/>
          </p:nvPr>
        </p:nvSpPr>
        <p:spPr/>
        <p:txBody>
          <a:bodyPr/>
          <a:lstStyle/>
          <a:p>
            <a:endParaRPr lang="ar-SA">
              <a:solidFill>
                <a:srgbClr val="FFFFFF"/>
              </a:solidFill>
            </a:endParaRPr>
          </a:p>
        </p:txBody>
      </p:sp>
      <p:sp>
        <p:nvSpPr>
          <p:cNvPr id="16" name="Title 1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391024259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ar-SA" smtClean="0"/>
              <a:t>انقر لتحرير أنماط النص الرئيسي</a:t>
            </a:r>
          </a:p>
        </p:txBody>
      </p:sp>
      <p:sp>
        <p:nvSpPr>
          <p:cNvPr id="11" name="Date Placeholder 10"/>
          <p:cNvSpPr>
            <a:spLocks noGrp="1"/>
          </p:cNvSpPr>
          <p:nvPr>
            <p:ph type="dt" sz="half" idx="16"/>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7"/>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8"/>
          </p:nvPr>
        </p:nvSpPr>
        <p:spPr/>
        <p:txBody>
          <a:bodyPr/>
          <a:lstStyle/>
          <a:p>
            <a:endParaRPr lang="ar-SA">
              <a:solidFill>
                <a:srgbClr val="FFFFFF"/>
              </a:solidFill>
            </a:endParaRPr>
          </a:p>
        </p:txBody>
      </p:sp>
      <p:sp>
        <p:nvSpPr>
          <p:cNvPr id="18" name="Title 17"/>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429444429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5" name="Date Placeholder 14"/>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6" name="Slide Number Placeholder 15"/>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7" name="Footer Placeholder 16"/>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84502324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8" name="Slide Number Placeholder 7"/>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9" name="Footer Placeholder 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9224728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6" name="Date Placeholder 15"/>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9" name="Slide Number Placeholder 18"/>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3" name="Footer Placeholder 22"/>
          <p:cNvSpPr>
            <a:spLocks noGrp="1"/>
          </p:cNvSpPr>
          <p:nvPr>
            <p:ph type="ftr" sz="quarter" idx="17"/>
          </p:nvPr>
        </p:nvSpPr>
        <p:spPr/>
        <p:txBody>
          <a:bodyPr/>
          <a:lstStyle/>
          <a:p>
            <a:endParaRPr lang="ar-SA">
              <a:solidFill>
                <a:srgbClr val="FFFFFF"/>
              </a:solidFill>
            </a:endParaRPr>
          </a:p>
        </p:txBody>
      </p:sp>
    </p:spTree>
    <p:extLst>
      <p:ext uri="{BB962C8B-B14F-4D97-AF65-F5344CB8AC3E}">
        <p14:creationId xmlns:p14="http://schemas.microsoft.com/office/powerpoint/2010/main" xmlns="" val="561968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538866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
        <p:nvSpPr>
          <p:cNvPr id="12" name="Title 11"/>
          <p:cNvSpPr>
            <a:spLocks noGrp="1"/>
          </p:cNvSpPr>
          <p:nvPr>
            <p:ph type="title"/>
          </p:nvPr>
        </p:nvSpPr>
        <p:spPr>
          <a:xfrm>
            <a:off x="3352800" y="975360"/>
            <a:ext cx="5486400" cy="701040"/>
          </a:xfrm>
        </p:spPr>
        <p:txBody>
          <a:bodyPr/>
          <a:lstStyle/>
          <a:p>
            <a:r>
              <a:rPr lang="ar-SA" smtClean="0"/>
              <a:t>انقر لتحرير نمط العنوان الرئيسي</a:t>
            </a:r>
            <a:endParaRPr lang="en-US"/>
          </a:p>
        </p:txBody>
      </p:sp>
      <p:sp>
        <p:nvSpPr>
          <p:cNvPr id="13" name="Date Placeholder 12"/>
          <p:cNvSpPr>
            <a:spLocks noGrp="1"/>
          </p:cNvSpPr>
          <p:nvPr>
            <p:ph type="dt" sz="half" idx="14"/>
          </p:nvPr>
        </p:nvSpPr>
        <p:spPr>
          <a:xfrm>
            <a:off x="3975100" y="273180"/>
            <a:ext cx="4241800" cy="292100"/>
          </a:xfrm>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ar-SA">
              <a:solidFill>
                <a:srgbClr val="FFFFFF"/>
              </a:solidFill>
            </a:endParaRPr>
          </a:p>
        </p:txBody>
      </p:sp>
    </p:spTree>
    <p:extLst>
      <p:ext uri="{BB962C8B-B14F-4D97-AF65-F5344CB8AC3E}">
        <p14:creationId xmlns:p14="http://schemas.microsoft.com/office/powerpoint/2010/main" xmlns="" val="234554528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xmlns="" val="241226162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ar-SA" smtClean="0"/>
              <a:t>انقر لتحرير نمط العنوان الرئيسي</a:t>
            </a:r>
            <a:endParaRPr lang="en-US"/>
          </a:p>
        </p:txBody>
      </p:sp>
    </p:spTree>
    <p:extLst>
      <p:ext uri="{BB962C8B-B14F-4D97-AF65-F5344CB8AC3E}">
        <p14:creationId xmlns:p14="http://schemas.microsoft.com/office/powerpoint/2010/main" xmlns="" val="34641034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ar-SA" smtClean="0"/>
              <a:t>انقر لتحرير نمط العنوان الرئيسي</a:t>
            </a:r>
            <a:endParaRPr lang="en-US" dirty="0"/>
          </a:p>
        </p:txBody>
      </p:sp>
      <p:sp>
        <p:nvSpPr>
          <p:cNvPr id="11" name="Date Placeholder 10"/>
          <p:cNvSpPr>
            <a:spLocks noGrp="1"/>
          </p:cNvSpPr>
          <p:nvPr>
            <p:ph type="dt" sz="half" idx="10"/>
          </p:nvPr>
        </p:nvSpPr>
        <p:spPr bwMode="black"/>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7" name="Slide Number Placeholder 16"/>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9" name="Footer Placeholder 1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34421294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1" name="Date Placeholder 10"/>
          <p:cNvSpPr>
            <a:spLocks noGrp="1"/>
          </p:cNvSpPr>
          <p:nvPr>
            <p:ph type="dt" sz="half" idx="14"/>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5"/>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6"/>
          </p:nvPr>
        </p:nvSpPr>
        <p:spPr/>
        <p:txBody>
          <a:bodyPr/>
          <a:lstStyle/>
          <a:p>
            <a:endParaRPr lang="ar-SA">
              <a:solidFill>
                <a:srgbClr val="FFFFFF"/>
              </a:solidFill>
            </a:endParaRPr>
          </a:p>
        </p:txBody>
      </p:sp>
    </p:spTree>
    <p:extLst>
      <p:ext uri="{BB962C8B-B14F-4D97-AF65-F5344CB8AC3E}">
        <p14:creationId xmlns:p14="http://schemas.microsoft.com/office/powerpoint/2010/main" xmlns="" val="19129513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FFFFFF"/>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ar-SA" smtClean="0"/>
              <a:t>انقر لتحرير نمط العنوان الرئيسي</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3" name="Date Placeholder 12"/>
          <p:cNvSpPr>
            <a:spLocks noGrp="1"/>
          </p:cNvSpPr>
          <p:nvPr>
            <p:ph type="dt" sz="half" idx="10"/>
          </p:nvPr>
        </p:nvSpPr>
        <p:spPr/>
        <p:txBody>
          <a:bodyPr/>
          <a:lstStyle/>
          <a:p>
            <a:fld id="{BEAA5F1F-6493-403D-9F16-DD2E30A592A1}" type="datetimeFigureOut">
              <a:rPr lang="ar-SA" smtClean="0">
                <a:solidFill>
                  <a:srgbClr val="000000"/>
                </a:solidFill>
              </a:rPr>
              <a:pPr/>
              <a:t>23/02/1438</a:t>
            </a:fld>
            <a:endParaRPr lang="ar-SA">
              <a:solidFill>
                <a:srgbClr val="000000"/>
              </a:solidFill>
            </a:endParaRPr>
          </a:p>
        </p:txBody>
      </p:sp>
      <p:sp>
        <p:nvSpPr>
          <p:cNvPr id="14" name="Slide Number Placeholder 13"/>
          <p:cNvSpPr>
            <a:spLocks noGrp="1"/>
          </p:cNvSpPr>
          <p:nvPr>
            <p:ph type="sldNum" sz="quarter" idx="11"/>
          </p:nvPr>
        </p:nvSpPr>
        <p:spPr/>
        <p:txBody>
          <a:bodyPr/>
          <a:lstStyle/>
          <a:p>
            <a:fld id="{19580600-37F7-4DD7-B9C8-7F37CA50BBA4}" type="slidenum">
              <a:rPr lang="ar-SA" smtClean="0">
                <a:solidFill>
                  <a:srgbClr val="000000"/>
                </a:solidFill>
              </a:rPr>
              <a:pPr/>
              <a:t>‹#›</a:t>
            </a:fld>
            <a:endParaRPr lang="ar-SA">
              <a:solidFill>
                <a:srgbClr val="000000"/>
              </a:solidFill>
            </a:endParaRPr>
          </a:p>
        </p:txBody>
      </p:sp>
      <p:sp>
        <p:nvSpPr>
          <p:cNvPr id="15" name="Footer Placeholder 14"/>
          <p:cNvSpPr>
            <a:spLocks noGrp="1"/>
          </p:cNvSpPr>
          <p:nvPr>
            <p:ph type="ftr" sz="quarter" idx="12"/>
          </p:nvPr>
        </p:nvSpPr>
        <p:spPr/>
        <p:txBody>
          <a:bodyPr/>
          <a:lstStyle/>
          <a:p>
            <a:endParaRPr lang="ar-SA">
              <a:solidFill>
                <a:srgbClr val="000000"/>
              </a:solidFill>
            </a:endParaRPr>
          </a:p>
        </p:txBody>
      </p:sp>
    </p:spTree>
    <p:extLst>
      <p:ext uri="{BB962C8B-B14F-4D97-AF65-F5344CB8AC3E}">
        <p14:creationId xmlns:p14="http://schemas.microsoft.com/office/powerpoint/2010/main" xmlns="" val="1361798117"/>
      </p:ext>
    </p:extLst>
  </p:cSld>
  <p:clrMapOvr>
    <a:overrideClrMapping bg1="lt1" tx1="dk1" bg2="lt2" tx2="dk2" accent1="accent1" accent2="accent2" accent3="accent3" accent4="accent4" accent5="accent5" accent6="accent6" hlink="hlink" folHlink="folHlink"/>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Date Placeholder 8"/>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7"/>
          </p:nvPr>
        </p:nvSpPr>
        <p:spPr/>
        <p:txBody>
          <a:bodyPr/>
          <a:lstStyle/>
          <a:p>
            <a:endParaRPr lang="ar-SA">
              <a:solidFill>
                <a:srgbClr val="FFFFFF"/>
              </a:solidFill>
            </a:endParaRPr>
          </a:p>
        </p:txBody>
      </p:sp>
      <p:sp>
        <p:nvSpPr>
          <p:cNvPr id="16" name="Title 1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309519025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ar-SA" smtClean="0"/>
              <a:t>انقر لتحرير أنماط النص الرئيسي</a:t>
            </a:r>
          </a:p>
        </p:txBody>
      </p:sp>
      <p:sp>
        <p:nvSpPr>
          <p:cNvPr id="11" name="Date Placeholder 10"/>
          <p:cNvSpPr>
            <a:spLocks noGrp="1"/>
          </p:cNvSpPr>
          <p:nvPr>
            <p:ph type="dt" sz="half" idx="16"/>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7"/>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8"/>
          </p:nvPr>
        </p:nvSpPr>
        <p:spPr/>
        <p:txBody>
          <a:bodyPr/>
          <a:lstStyle/>
          <a:p>
            <a:endParaRPr lang="ar-SA">
              <a:solidFill>
                <a:srgbClr val="FFFFFF"/>
              </a:solidFill>
            </a:endParaRPr>
          </a:p>
        </p:txBody>
      </p:sp>
      <p:sp>
        <p:nvSpPr>
          <p:cNvPr id="18" name="Title 17"/>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251304383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5" name="Date Placeholder 14"/>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6" name="Slide Number Placeholder 15"/>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7" name="Footer Placeholder 16"/>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48739075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8" name="Slide Number Placeholder 7"/>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9" name="Footer Placeholder 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274496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7637768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6" name="Date Placeholder 15"/>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9" name="Slide Number Placeholder 18"/>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3" name="Footer Placeholder 22"/>
          <p:cNvSpPr>
            <a:spLocks noGrp="1"/>
          </p:cNvSpPr>
          <p:nvPr>
            <p:ph type="ftr" sz="quarter" idx="17"/>
          </p:nvPr>
        </p:nvSpPr>
        <p:spPr/>
        <p:txBody>
          <a:bodyPr/>
          <a:lstStyle/>
          <a:p>
            <a:endParaRPr lang="ar-SA">
              <a:solidFill>
                <a:srgbClr val="FFFFFF"/>
              </a:solidFill>
            </a:endParaRPr>
          </a:p>
        </p:txBody>
      </p:sp>
    </p:spTree>
    <p:extLst>
      <p:ext uri="{BB962C8B-B14F-4D97-AF65-F5344CB8AC3E}">
        <p14:creationId xmlns:p14="http://schemas.microsoft.com/office/powerpoint/2010/main" xmlns="" val="277450908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
        <p:nvSpPr>
          <p:cNvPr id="12" name="Title 11"/>
          <p:cNvSpPr>
            <a:spLocks noGrp="1"/>
          </p:cNvSpPr>
          <p:nvPr>
            <p:ph type="title"/>
          </p:nvPr>
        </p:nvSpPr>
        <p:spPr>
          <a:xfrm>
            <a:off x="3352800" y="975360"/>
            <a:ext cx="5486400" cy="701040"/>
          </a:xfrm>
        </p:spPr>
        <p:txBody>
          <a:bodyPr/>
          <a:lstStyle/>
          <a:p>
            <a:r>
              <a:rPr lang="ar-SA" smtClean="0"/>
              <a:t>انقر لتحرير نمط العنوان الرئيسي</a:t>
            </a:r>
            <a:endParaRPr lang="en-US"/>
          </a:p>
        </p:txBody>
      </p:sp>
      <p:sp>
        <p:nvSpPr>
          <p:cNvPr id="13" name="Date Placeholder 12"/>
          <p:cNvSpPr>
            <a:spLocks noGrp="1"/>
          </p:cNvSpPr>
          <p:nvPr>
            <p:ph type="dt" sz="half" idx="14"/>
          </p:nvPr>
        </p:nvSpPr>
        <p:spPr>
          <a:xfrm>
            <a:off x="3975100" y="273180"/>
            <a:ext cx="4241800" cy="292100"/>
          </a:xfrm>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ar-SA">
              <a:solidFill>
                <a:srgbClr val="FFFFFF"/>
              </a:solidFill>
            </a:endParaRPr>
          </a:p>
        </p:txBody>
      </p:sp>
    </p:spTree>
    <p:extLst>
      <p:ext uri="{BB962C8B-B14F-4D97-AF65-F5344CB8AC3E}">
        <p14:creationId xmlns:p14="http://schemas.microsoft.com/office/powerpoint/2010/main" xmlns="" val="30994726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xmlns="" val="378431934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ar-SA" smtClean="0"/>
              <a:t>انقر لتحرير نمط العنوان الرئيسي</a:t>
            </a:r>
            <a:endParaRPr lang="en-US"/>
          </a:p>
        </p:txBody>
      </p:sp>
    </p:spTree>
    <p:extLst>
      <p:ext uri="{BB962C8B-B14F-4D97-AF65-F5344CB8AC3E}">
        <p14:creationId xmlns:p14="http://schemas.microsoft.com/office/powerpoint/2010/main" xmlns="" val="103315402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ar-SA" smtClean="0"/>
              <a:t>انقر لتحرير نمط العنوان الرئيسي</a:t>
            </a:r>
            <a:endParaRPr lang="en-US" dirty="0"/>
          </a:p>
        </p:txBody>
      </p:sp>
      <p:sp>
        <p:nvSpPr>
          <p:cNvPr id="11" name="Date Placeholder 10"/>
          <p:cNvSpPr>
            <a:spLocks noGrp="1"/>
          </p:cNvSpPr>
          <p:nvPr>
            <p:ph type="dt" sz="half" idx="10"/>
          </p:nvPr>
        </p:nvSpPr>
        <p:spPr bwMode="black"/>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7" name="Slide Number Placeholder 16"/>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9" name="Footer Placeholder 1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12836017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1" name="Date Placeholder 10"/>
          <p:cNvSpPr>
            <a:spLocks noGrp="1"/>
          </p:cNvSpPr>
          <p:nvPr>
            <p:ph type="dt" sz="half" idx="14"/>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5"/>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6"/>
          </p:nvPr>
        </p:nvSpPr>
        <p:spPr/>
        <p:txBody>
          <a:bodyPr/>
          <a:lstStyle/>
          <a:p>
            <a:endParaRPr lang="ar-SA">
              <a:solidFill>
                <a:srgbClr val="FFFFFF"/>
              </a:solidFill>
            </a:endParaRPr>
          </a:p>
        </p:txBody>
      </p:sp>
    </p:spTree>
    <p:extLst>
      <p:ext uri="{BB962C8B-B14F-4D97-AF65-F5344CB8AC3E}">
        <p14:creationId xmlns:p14="http://schemas.microsoft.com/office/powerpoint/2010/main" xmlns="" val="37063673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FFFFFF"/>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ar-SA" smtClean="0"/>
              <a:t>انقر لتحرير نمط العنوان الرئيسي</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3" name="Date Placeholder 12"/>
          <p:cNvSpPr>
            <a:spLocks noGrp="1"/>
          </p:cNvSpPr>
          <p:nvPr>
            <p:ph type="dt" sz="half" idx="10"/>
          </p:nvPr>
        </p:nvSpPr>
        <p:spPr/>
        <p:txBody>
          <a:bodyPr/>
          <a:lstStyle/>
          <a:p>
            <a:fld id="{BEAA5F1F-6493-403D-9F16-DD2E30A592A1}" type="datetimeFigureOut">
              <a:rPr lang="ar-SA" smtClean="0">
                <a:solidFill>
                  <a:srgbClr val="000000"/>
                </a:solidFill>
              </a:rPr>
              <a:pPr/>
              <a:t>23/02/1438</a:t>
            </a:fld>
            <a:endParaRPr lang="ar-SA">
              <a:solidFill>
                <a:srgbClr val="000000"/>
              </a:solidFill>
            </a:endParaRPr>
          </a:p>
        </p:txBody>
      </p:sp>
      <p:sp>
        <p:nvSpPr>
          <p:cNvPr id="14" name="Slide Number Placeholder 13"/>
          <p:cNvSpPr>
            <a:spLocks noGrp="1"/>
          </p:cNvSpPr>
          <p:nvPr>
            <p:ph type="sldNum" sz="quarter" idx="11"/>
          </p:nvPr>
        </p:nvSpPr>
        <p:spPr/>
        <p:txBody>
          <a:bodyPr/>
          <a:lstStyle/>
          <a:p>
            <a:fld id="{19580600-37F7-4DD7-B9C8-7F37CA50BBA4}" type="slidenum">
              <a:rPr lang="ar-SA" smtClean="0">
                <a:solidFill>
                  <a:srgbClr val="000000"/>
                </a:solidFill>
              </a:rPr>
              <a:pPr/>
              <a:t>‹#›</a:t>
            </a:fld>
            <a:endParaRPr lang="ar-SA">
              <a:solidFill>
                <a:srgbClr val="000000"/>
              </a:solidFill>
            </a:endParaRPr>
          </a:p>
        </p:txBody>
      </p:sp>
      <p:sp>
        <p:nvSpPr>
          <p:cNvPr id="15" name="Footer Placeholder 14"/>
          <p:cNvSpPr>
            <a:spLocks noGrp="1"/>
          </p:cNvSpPr>
          <p:nvPr>
            <p:ph type="ftr" sz="quarter" idx="12"/>
          </p:nvPr>
        </p:nvSpPr>
        <p:spPr/>
        <p:txBody>
          <a:bodyPr/>
          <a:lstStyle/>
          <a:p>
            <a:endParaRPr lang="ar-SA">
              <a:solidFill>
                <a:srgbClr val="000000"/>
              </a:solidFill>
            </a:endParaRPr>
          </a:p>
        </p:txBody>
      </p:sp>
    </p:spTree>
    <p:extLst>
      <p:ext uri="{BB962C8B-B14F-4D97-AF65-F5344CB8AC3E}">
        <p14:creationId xmlns:p14="http://schemas.microsoft.com/office/powerpoint/2010/main" xmlns="" val="526047605"/>
      </p:ext>
    </p:extLst>
  </p:cSld>
  <p:clrMapOvr>
    <a:overrideClrMapping bg1="lt1" tx1="dk1" bg2="lt2" tx2="dk2" accent1="accent1" accent2="accent2" accent3="accent3" accent4="accent4" accent5="accent5" accent6="accent6" hlink="hlink" folHlink="folHlink"/>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Date Placeholder 8"/>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7"/>
          </p:nvPr>
        </p:nvSpPr>
        <p:spPr/>
        <p:txBody>
          <a:bodyPr/>
          <a:lstStyle/>
          <a:p>
            <a:endParaRPr lang="ar-SA">
              <a:solidFill>
                <a:srgbClr val="FFFFFF"/>
              </a:solidFill>
            </a:endParaRPr>
          </a:p>
        </p:txBody>
      </p:sp>
      <p:sp>
        <p:nvSpPr>
          <p:cNvPr id="16" name="Title 1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309959940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ar-SA" smtClean="0"/>
              <a:t>انقر لتحرير أنماط النص الرئيسي</a:t>
            </a:r>
          </a:p>
        </p:txBody>
      </p:sp>
      <p:sp>
        <p:nvSpPr>
          <p:cNvPr id="11" name="Date Placeholder 10"/>
          <p:cNvSpPr>
            <a:spLocks noGrp="1"/>
          </p:cNvSpPr>
          <p:nvPr>
            <p:ph type="dt" sz="half" idx="16"/>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7"/>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8"/>
          </p:nvPr>
        </p:nvSpPr>
        <p:spPr/>
        <p:txBody>
          <a:bodyPr/>
          <a:lstStyle/>
          <a:p>
            <a:endParaRPr lang="ar-SA">
              <a:solidFill>
                <a:srgbClr val="FFFFFF"/>
              </a:solidFill>
            </a:endParaRPr>
          </a:p>
        </p:txBody>
      </p:sp>
      <p:sp>
        <p:nvSpPr>
          <p:cNvPr id="18" name="Title 17"/>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151549555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5" name="Date Placeholder 14"/>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6" name="Slide Number Placeholder 15"/>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7" name="Footer Placeholder 16"/>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3937725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5341681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8" name="Slide Number Placeholder 7"/>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9" name="Footer Placeholder 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220473057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6" name="Date Placeholder 15"/>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9" name="Slide Number Placeholder 18"/>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3" name="Footer Placeholder 22"/>
          <p:cNvSpPr>
            <a:spLocks noGrp="1"/>
          </p:cNvSpPr>
          <p:nvPr>
            <p:ph type="ftr" sz="quarter" idx="17"/>
          </p:nvPr>
        </p:nvSpPr>
        <p:spPr/>
        <p:txBody>
          <a:bodyPr/>
          <a:lstStyle/>
          <a:p>
            <a:endParaRPr lang="ar-SA">
              <a:solidFill>
                <a:srgbClr val="FFFFFF"/>
              </a:solidFill>
            </a:endParaRPr>
          </a:p>
        </p:txBody>
      </p:sp>
    </p:spTree>
    <p:extLst>
      <p:ext uri="{BB962C8B-B14F-4D97-AF65-F5344CB8AC3E}">
        <p14:creationId xmlns:p14="http://schemas.microsoft.com/office/powerpoint/2010/main" xmlns="" val="159805062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
        <p:nvSpPr>
          <p:cNvPr id="12" name="Title 11"/>
          <p:cNvSpPr>
            <a:spLocks noGrp="1"/>
          </p:cNvSpPr>
          <p:nvPr>
            <p:ph type="title"/>
          </p:nvPr>
        </p:nvSpPr>
        <p:spPr>
          <a:xfrm>
            <a:off x="3352800" y="975360"/>
            <a:ext cx="5486400" cy="701040"/>
          </a:xfrm>
        </p:spPr>
        <p:txBody>
          <a:bodyPr/>
          <a:lstStyle/>
          <a:p>
            <a:r>
              <a:rPr lang="ar-SA" smtClean="0"/>
              <a:t>انقر لتحرير نمط العنوان الرئيسي</a:t>
            </a:r>
            <a:endParaRPr lang="en-US"/>
          </a:p>
        </p:txBody>
      </p:sp>
      <p:sp>
        <p:nvSpPr>
          <p:cNvPr id="13" name="Date Placeholder 12"/>
          <p:cNvSpPr>
            <a:spLocks noGrp="1"/>
          </p:cNvSpPr>
          <p:nvPr>
            <p:ph type="dt" sz="half" idx="14"/>
          </p:nvPr>
        </p:nvSpPr>
        <p:spPr>
          <a:xfrm>
            <a:off x="3975100" y="273180"/>
            <a:ext cx="4241800" cy="292100"/>
          </a:xfrm>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ar-SA">
              <a:solidFill>
                <a:srgbClr val="FFFFFF"/>
              </a:solidFill>
            </a:endParaRPr>
          </a:p>
        </p:txBody>
      </p:sp>
    </p:spTree>
    <p:extLst>
      <p:ext uri="{BB962C8B-B14F-4D97-AF65-F5344CB8AC3E}">
        <p14:creationId xmlns:p14="http://schemas.microsoft.com/office/powerpoint/2010/main" xmlns="" val="343118233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xmlns="" val="389166789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ar-SA" smtClean="0"/>
              <a:t>انقر لتحرير نمط العنوان الرئيسي</a:t>
            </a:r>
            <a:endParaRPr lang="en-US"/>
          </a:p>
        </p:txBody>
      </p:sp>
    </p:spTree>
    <p:extLst>
      <p:ext uri="{BB962C8B-B14F-4D97-AF65-F5344CB8AC3E}">
        <p14:creationId xmlns:p14="http://schemas.microsoft.com/office/powerpoint/2010/main" xmlns="" val="225082364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ar-SA" smtClean="0"/>
              <a:t>انقر لتحرير نمط العنوان الرئيسي</a:t>
            </a:r>
            <a:endParaRPr lang="en-US" dirty="0"/>
          </a:p>
        </p:txBody>
      </p:sp>
      <p:sp>
        <p:nvSpPr>
          <p:cNvPr id="11" name="Date Placeholder 10"/>
          <p:cNvSpPr>
            <a:spLocks noGrp="1"/>
          </p:cNvSpPr>
          <p:nvPr>
            <p:ph type="dt" sz="half" idx="10"/>
          </p:nvPr>
        </p:nvSpPr>
        <p:spPr bwMode="black"/>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7" name="Slide Number Placeholder 16"/>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9" name="Footer Placeholder 1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364903080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1" name="Date Placeholder 10"/>
          <p:cNvSpPr>
            <a:spLocks noGrp="1"/>
          </p:cNvSpPr>
          <p:nvPr>
            <p:ph type="dt" sz="half" idx="14"/>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5"/>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6"/>
          </p:nvPr>
        </p:nvSpPr>
        <p:spPr/>
        <p:txBody>
          <a:bodyPr/>
          <a:lstStyle/>
          <a:p>
            <a:endParaRPr lang="ar-SA">
              <a:solidFill>
                <a:srgbClr val="FFFFFF"/>
              </a:solidFill>
            </a:endParaRPr>
          </a:p>
        </p:txBody>
      </p:sp>
    </p:spTree>
    <p:extLst>
      <p:ext uri="{BB962C8B-B14F-4D97-AF65-F5344CB8AC3E}">
        <p14:creationId xmlns:p14="http://schemas.microsoft.com/office/powerpoint/2010/main" xmlns="" val="37153749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a:solidFill>
                <a:srgbClr val="FFFFFF"/>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ar-SA" smtClean="0"/>
              <a:t>انقر لتحرير نمط العنوان الرئيسي</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3" name="Date Placeholder 12"/>
          <p:cNvSpPr>
            <a:spLocks noGrp="1"/>
          </p:cNvSpPr>
          <p:nvPr>
            <p:ph type="dt" sz="half" idx="10"/>
          </p:nvPr>
        </p:nvSpPr>
        <p:spPr/>
        <p:txBody>
          <a:bodyPr/>
          <a:lstStyle/>
          <a:p>
            <a:fld id="{BEAA5F1F-6493-403D-9F16-DD2E30A592A1}" type="datetimeFigureOut">
              <a:rPr lang="ar-SA" smtClean="0">
                <a:solidFill>
                  <a:srgbClr val="000000"/>
                </a:solidFill>
              </a:rPr>
              <a:pPr/>
              <a:t>23/02/1438</a:t>
            </a:fld>
            <a:endParaRPr lang="ar-SA">
              <a:solidFill>
                <a:srgbClr val="000000"/>
              </a:solidFill>
            </a:endParaRPr>
          </a:p>
        </p:txBody>
      </p:sp>
      <p:sp>
        <p:nvSpPr>
          <p:cNvPr id="14" name="Slide Number Placeholder 13"/>
          <p:cNvSpPr>
            <a:spLocks noGrp="1"/>
          </p:cNvSpPr>
          <p:nvPr>
            <p:ph type="sldNum" sz="quarter" idx="11"/>
          </p:nvPr>
        </p:nvSpPr>
        <p:spPr/>
        <p:txBody>
          <a:bodyPr/>
          <a:lstStyle/>
          <a:p>
            <a:fld id="{19580600-37F7-4DD7-B9C8-7F37CA50BBA4}" type="slidenum">
              <a:rPr lang="ar-SA" smtClean="0">
                <a:solidFill>
                  <a:srgbClr val="000000"/>
                </a:solidFill>
              </a:rPr>
              <a:pPr/>
              <a:t>‹#›</a:t>
            </a:fld>
            <a:endParaRPr lang="ar-SA">
              <a:solidFill>
                <a:srgbClr val="000000"/>
              </a:solidFill>
            </a:endParaRPr>
          </a:p>
        </p:txBody>
      </p:sp>
      <p:sp>
        <p:nvSpPr>
          <p:cNvPr id="15" name="Footer Placeholder 14"/>
          <p:cNvSpPr>
            <a:spLocks noGrp="1"/>
          </p:cNvSpPr>
          <p:nvPr>
            <p:ph type="ftr" sz="quarter" idx="12"/>
          </p:nvPr>
        </p:nvSpPr>
        <p:spPr/>
        <p:txBody>
          <a:bodyPr/>
          <a:lstStyle/>
          <a:p>
            <a:endParaRPr lang="ar-SA">
              <a:solidFill>
                <a:srgbClr val="000000"/>
              </a:solidFill>
            </a:endParaRPr>
          </a:p>
        </p:txBody>
      </p:sp>
    </p:spTree>
    <p:extLst>
      <p:ext uri="{BB962C8B-B14F-4D97-AF65-F5344CB8AC3E}">
        <p14:creationId xmlns:p14="http://schemas.microsoft.com/office/powerpoint/2010/main" xmlns="" val="2241644013"/>
      </p:ext>
    </p:extLst>
  </p:cSld>
  <p:clrMapOvr>
    <a:overrideClrMapping bg1="lt1" tx1="dk1" bg2="lt2" tx2="dk2" accent1="accent1" accent2="accent2" accent3="accent3" accent4="accent4" accent5="accent5" accent6="accent6" hlink="hlink" folHlink="folHlink"/>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Date Placeholder 8"/>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7"/>
          </p:nvPr>
        </p:nvSpPr>
        <p:spPr/>
        <p:txBody>
          <a:bodyPr/>
          <a:lstStyle/>
          <a:p>
            <a:endParaRPr lang="ar-SA">
              <a:solidFill>
                <a:srgbClr val="FFFFFF"/>
              </a:solidFill>
            </a:endParaRPr>
          </a:p>
        </p:txBody>
      </p:sp>
      <p:sp>
        <p:nvSpPr>
          <p:cNvPr id="16" name="Title 1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190037599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ar-SA" smtClean="0"/>
              <a:t>انقر لتحرير أنماط النص الرئيسي</a:t>
            </a:r>
          </a:p>
        </p:txBody>
      </p:sp>
      <p:sp>
        <p:nvSpPr>
          <p:cNvPr id="11" name="Date Placeholder 10"/>
          <p:cNvSpPr>
            <a:spLocks noGrp="1"/>
          </p:cNvSpPr>
          <p:nvPr>
            <p:ph type="dt" sz="half" idx="16"/>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2" name="Slide Number Placeholder 11"/>
          <p:cNvSpPr>
            <a:spLocks noGrp="1"/>
          </p:cNvSpPr>
          <p:nvPr>
            <p:ph type="sldNum" sz="quarter" idx="17"/>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3" name="Footer Placeholder 12"/>
          <p:cNvSpPr>
            <a:spLocks noGrp="1"/>
          </p:cNvSpPr>
          <p:nvPr>
            <p:ph type="ftr" sz="quarter" idx="18"/>
          </p:nvPr>
        </p:nvSpPr>
        <p:spPr/>
        <p:txBody>
          <a:bodyPr/>
          <a:lstStyle/>
          <a:p>
            <a:endParaRPr lang="ar-SA">
              <a:solidFill>
                <a:srgbClr val="FFFFFF"/>
              </a:solidFill>
            </a:endParaRPr>
          </a:p>
        </p:txBody>
      </p:sp>
      <p:sp>
        <p:nvSpPr>
          <p:cNvPr id="18" name="Title 17"/>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2020600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3099822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5" name="Date Placeholder 14"/>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6" name="Slide Number Placeholder 15"/>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7" name="Footer Placeholder 16"/>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338072989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8" name="Slide Number Placeholder 7"/>
          <p:cNvSpPr>
            <a:spLocks noGrp="1"/>
          </p:cNvSpPr>
          <p:nvPr>
            <p:ph type="sldNum" sz="quarter" idx="11"/>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9" name="Footer Placeholder 8"/>
          <p:cNvSpPr>
            <a:spLocks noGrp="1"/>
          </p:cNvSpPr>
          <p:nvPr>
            <p:ph type="ftr" sz="quarter" idx="12"/>
          </p:nvPr>
        </p:nvSpPr>
        <p:spPr/>
        <p:txBody>
          <a:bodyPr/>
          <a:lstStyle/>
          <a:p>
            <a:endParaRPr lang="ar-SA">
              <a:solidFill>
                <a:srgbClr val="FFFFFF"/>
              </a:solidFill>
            </a:endParaRPr>
          </a:p>
        </p:txBody>
      </p:sp>
    </p:spTree>
    <p:extLst>
      <p:ext uri="{BB962C8B-B14F-4D97-AF65-F5344CB8AC3E}">
        <p14:creationId xmlns:p14="http://schemas.microsoft.com/office/powerpoint/2010/main" xmlns="" val="186345947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6" name="Date Placeholder 15"/>
          <p:cNvSpPr>
            <a:spLocks noGrp="1"/>
          </p:cNvSpPr>
          <p:nvPr>
            <p:ph type="dt" sz="half" idx="15"/>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9" name="Slide Number Placeholder 18"/>
          <p:cNvSpPr>
            <a:spLocks noGrp="1"/>
          </p:cNvSpPr>
          <p:nvPr>
            <p:ph type="sldNum" sz="quarter" idx="16"/>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3" name="Footer Placeholder 22"/>
          <p:cNvSpPr>
            <a:spLocks noGrp="1"/>
          </p:cNvSpPr>
          <p:nvPr>
            <p:ph type="ftr" sz="quarter" idx="17"/>
          </p:nvPr>
        </p:nvSpPr>
        <p:spPr/>
        <p:txBody>
          <a:bodyPr/>
          <a:lstStyle/>
          <a:p>
            <a:endParaRPr lang="ar-SA">
              <a:solidFill>
                <a:srgbClr val="FFFFFF"/>
              </a:solidFill>
            </a:endParaRPr>
          </a:p>
        </p:txBody>
      </p:sp>
    </p:spTree>
    <p:extLst>
      <p:ext uri="{BB962C8B-B14F-4D97-AF65-F5344CB8AC3E}">
        <p14:creationId xmlns:p14="http://schemas.microsoft.com/office/powerpoint/2010/main" xmlns="" val="384903129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
        <p:nvSpPr>
          <p:cNvPr id="12" name="Title 11"/>
          <p:cNvSpPr>
            <a:spLocks noGrp="1"/>
          </p:cNvSpPr>
          <p:nvPr>
            <p:ph type="title"/>
          </p:nvPr>
        </p:nvSpPr>
        <p:spPr>
          <a:xfrm>
            <a:off x="3352800" y="975360"/>
            <a:ext cx="5486400" cy="701040"/>
          </a:xfrm>
        </p:spPr>
        <p:txBody>
          <a:bodyPr/>
          <a:lstStyle/>
          <a:p>
            <a:r>
              <a:rPr lang="ar-SA" smtClean="0"/>
              <a:t>انقر لتحرير نمط العنوان الرئيسي</a:t>
            </a:r>
            <a:endParaRPr lang="en-US"/>
          </a:p>
        </p:txBody>
      </p:sp>
      <p:sp>
        <p:nvSpPr>
          <p:cNvPr id="13" name="Date Placeholder 12"/>
          <p:cNvSpPr>
            <a:spLocks noGrp="1"/>
          </p:cNvSpPr>
          <p:nvPr>
            <p:ph type="dt" sz="half" idx="14"/>
          </p:nvPr>
        </p:nvSpPr>
        <p:spPr>
          <a:xfrm>
            <a:off x="3975100" y="273180"/>
            <a:ext cx="4241800" cy="292100"/>
          </a:xfrm>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ar-SA">
              <a:solidFill>
                <a:srgbClr val="FFFFFF"/>
              </a:solidFill>
            </a:endParaRPr>
          </a:p>
        </p:txBody>
      </p:sp>
    </p:spTree>
    <p:extLst>
      <p:ext uri="{BB962C8B-B14F-4D97-AF65-F5344CB8AC3E}">
        <p14:creationId xmlns:p14="http://schemas.microsoft.com/office/powerpoint/2010/main" xmlns="" val="384151061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xmlns="" val="84005887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EAA5F1F-6493-403D-9F16-DD2E30A592A1}" type="datetimeFigureOut">
              <a:rPr lang="ar-SA" smtClean="0">
                <a:solidFill>
                  <a:srgbClr val="FFFFFF"/>
                </a:solidFill>
              </a:rPr>
              <a:pPr/>
              <a:t>23/02/1438</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19580600-37F7-4DD7-B9C8-7F37CA50BBA4}" type="slidenum">
              <a:rPr lang="ar-SA" smtClean="0">
                <a:solidFill>
                  <a:srgbClr val="FFFFFF"/>
                </a:solidFill>
              </a:rPr>
              <a:pPr/>
              <a:t>‹#›</a:t>
            </a:fld>
            <a:endParaRPr lang="ar-SA">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ar-SA" smtClean="0"/>
              <a:t>انقر لتحرير نمط العنوان الرئيسي</a:t>
            </a:r>
            <a:endParaRPr lang="en-US"/>
          </a:p>
        </p:txBody>
      </p:sp>
    </p:spTree>
    <p:extLst>
      <p:ext uri="{BB962C8B-B14F-4D97-AF65-F5344CB8AC3E}">
        <p14:creationId xmlns:p14="http://schemas.microsoft.com/office/powerpoint/2010/main" xmlns="" val="67907749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41447371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82291780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58643736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561819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9675246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55742994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33786395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94015501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76984455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28657512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35097158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161019475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409695628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267916364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577192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1570698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88616105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27024543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39458314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419105357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34038654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70113539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0619500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4022953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7465526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00396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1231952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4675986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92869538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66623119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352871337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72739393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319520845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18863971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27002348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53596389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27407094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111512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196046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96172072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428509730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79130962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94314492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79153353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7464643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411537677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04394845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309931814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044354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6317971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265182284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45428543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6865478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8159058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94677550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559101591"/>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77894502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49698932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2696540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4155669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3764225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99748175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06345964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31959035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22081678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604147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78858284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294044821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85974514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36426044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534762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3096349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417279329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98447226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05028136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51833554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77049258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98284071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87993568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37198337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03950586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441971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7641814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B5B21B-431F-40AF-91DF-9EE5873F40EB}"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403864578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87328394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228245552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619844939"/>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4125188994"/>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225672014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379006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335750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2499719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167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226441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667487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0188435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836887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0478045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2032178"/>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1552465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03280-D75C-4EC4-A849-C76BA4E39300}" type="datetimeFigureOut">
              <a:rPr lang="en-US">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16CC-4790-4F5B-9B38-4F0FD24DF5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9239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18727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01111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8766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2455477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40549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38024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41542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99408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68497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64571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03098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21424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95565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4844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29429304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3701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391942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674114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737559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24130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030378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48997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55314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5541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7916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1036677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712454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267422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657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178997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260915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252087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939829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5479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959212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9909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30837216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271485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59444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2708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744967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274203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22064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935199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477767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894463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8551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166B6-5DC7-4003-9D32-5ED027557AAD}"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24817648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78341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989611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645207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618250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702654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854393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078528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837766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213733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7270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21" Type="http://schemas.openxmlformats.org/officeDocument/2006/relationships/theme" Target="../theme/theme1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image" Target="../media/image4.png"/><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 Type="http://schemas.openxmlformats.org/officeDocument/2006/relationships/slideLayout" Target="../slideLayouts/slideLayout166.xml"/><Relationship Id="rId21" Type="http://schemas.openxmlformats.org/officeDocument/2006/relationships/theme" Target="../theme/theme15.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slideLayout" Target="../slideLayouts/slideLayout183.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23" Type="http://schemas.openxmlformats.org/officeDocument/2006/relationships/image" Target="../media/image4.png"/><Relationship Id="rId10" Type="http://schemas.openxmlformats.org/officeDocument/2006/relationships/slideLayout" Target="../slideLayouts/slideLayout173.xml"/><Relationship Id="rId19" Type="http://schemas.openxmlformats.org/officeDocument/2006/relationships/slideLayout" Target="../slideLayouts/slideLayout182.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 Id="rId22"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3" Type="http://schemas.openxmlformats.org/officeDocument/2006/relationships/slideLayout" Target="../slideLayouts/slideLayout186.xml"/><Relationship Id="rId21" Type="http://schemas.openxmlformats.org/officeDocument/2006/relationships/theme" Target="../theme/theme1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image" Target="../media/image4.png"/><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3" Type="http://schemas.openxmlformats.org/officeDocument/2006/relationships/slideLayout" Target="../slideLayouts/slideLayout206.xml"/><Relationship Id="rId21" Type="http://schemas.openxmlformats.org/officeDocument/2006/relationships/theme" Target="../theme/theme1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image" Target="../media/image4.png"/><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slideLayout" Target="../slideLayouts/slideLayout241.xml"/><Relationship Id="rId3" Type="http://schemas.openxmlformats.org/officeDocument/2006/relationships/slideLayout" Target="../slideLayouts/slideLayout226.xml"/><Relationship Id="rId21" Type="http://schemas.openxmlformats.org/officeDocument/2006/relationships/theme" Target="../theme/theme18.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20" Type="http://schemas.openxmlformats.org/officeDocument/2006/relationships/slideLayout" Target="../slideLayouts/slideLayout243.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23" Type="http://schemas.openxmlformats.org/officeDocument/2006/relationships/image" Target="../media/image4.png"/><Relationship Id="rId10" Type="http://schemas.openxmlformats.org/officeDocument/2006/relationships/slideLayout" Target="../slideLayouts/slideLayout233.xml"/><Relationship Id="rId19" Type="http://schemas.openxmlformats.org/officeDocument/2006/relationships/slideLayout" Target="../slideLayouts/slideLayout242.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 Id="rId22"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19.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0.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1.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2.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3.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4.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5.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8.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26.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27.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0.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theme" Target="../theme/theme28.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61.xml"/><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theme" Target="../theme/theme29.xml"/><Relationship Id="rId2" Type="http://schemas.openxmlformats.org/officeDocument/2006/relationships/slideLayout" Target="../slideLayouts/slideLayout355.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72.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theme" Target="../theme/theme30.xml"/><Relationship Id="rId2" Type="http://schemas.openxmlformats.org/officeDocument/2006/relationships/slideLayout" Target="../slideLayouts/slideLayout366.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slideLayout" Target="../slideLayouts/slideLayout388.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17" Type="http://schemas.openxmlformats.org/officeDocument/2006/relationships/theme" Target="../theme/theme31.xml"/><Relationship Id="rId2" Type="http://schemas.openxmlformats.org/officeDocument/2006/relationships/slideLayout" Target="../slideLayouts/slideLayout377.xml"/><Relationship Id="rId16" Type="http://schemas.openxmlformats.org/officeDocument/2006/relationships/slideLayout" Target="../slideLayouts/slideLayout391.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5" Type="http://schemas.openxmlformats.org/officeDocument/2006/relationships/slideLayout" Target="../slideLayouts/slideLayout39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slideLayout" Target="../slideLayouts/slideLayout38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slideLayout" Target="../slideLayouts/slideLayout404.xml"/><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slideLayout" Target="../slideLayouts/slideLayout403.xml"/><Relationship Id="rId17" Type="http://schemas.openxmlformats.org/officeDocument/2006/relationships/theme" Target="../theme/theme32.xml"/><Relationship Id="rId2" Type="http://schemas.openxmlformats.org/officeDocument/2006/relationships/slideLayout" Target="../slideLayouts/slideLayout393.xml"/><Relationship Id="rId16" Type="http://schemas.openxmlformats.org/officeDocument/2006/relationships/slideLayout" Target="../slideLayouts/slideLayout407.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5" Type="http://schemas.openxmlformats.org/officeDocument/2006/relationships/slideLayout" Target="../slideLayouts/slideLayout406.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 Id="rId14" Type="http://schemas.openxmlformats.org/officeDocument/2006/relationships/slideLayout" Target="../slideLayouts/slideLayout40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slideLayout" Target="../slideLayouts/slideLayout420.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theme" Target="../theme/theme33.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31.xml"/><Relationship Id="rId13" Type="http://schemas.openxmlformats.org/officeDocument/2006/relationships/slideLayout" Target="../slideLayouts/slideLayout436.xml"/><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slideLayout" Target="../slideLayouts/slideLayout435.xml"/><Relationship Id="rId17" Type="http://schemas.openxmlformats.org/officeDocument/2006/relationships/theme" Target="../theme/theme34.xml"/><Relationship Id="rId2" Type="http://schemas.openxmlformats.org/officeDocument/2006/relationships/slideLayout" Target="../slideLayouts/slideLayout425.xml"/><Relationship Id="rId16" Type="http://schemas.openxmlformats.org/officeDocument/2006/relationships/slideLayout" Target="../slideLayouts/slideLayout439.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5" Type="http://schemas.openxmlformats.org/officeDocument/2006/relationships/slideLayout" Target="../slideLayouts/slideLayout43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 Id="rId14" Type="http://schemas.openxmlformats.org/officeDocument/2006/relationships/slideLayout" Target="../slideLayouts/slideLayout437.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slideLayout" Target="../slideLayouts/slideLayout452.xml"/><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17" Type="http://schemas.openxmlformats.org/officeDocument/2006/relationships/theme" Target="../theme/theme35.xml"/><Relationship Id="rId2" Type="http://schemas.openxmlformats.org/officeDocument/2006/relationships/slideLayout" Target="../slideLayouts/slideLayout441.xml"/><Relationship Id="rId16" Type="http://schemas.openxmlformats.org/officeDocument/2006/relationships/slideLayout" Target="../slideLayouts/slideLayout455.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5" Type="http://schemas.openxmlformats.org/officeDocument/2006/relationships/slideLayout" Target="../slideLayouts/slideLayout454.xml"/><Relationship Id="rId10" Type="http://schemas.openxmlformats.org/officeDocument/2006/relationships/slideLayout" Target="../slideLayouts/slideLayout449.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slideLayout" Target="../slideLayouts/slideLayout45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63.xml"/><Relationship Id="rId3" Type="http://schemas.openxmlformats.org/officeDocument/2006/relationships/slideLayout" Target="../slideLayouts/slideLayout458.xml"/><Relationship Id="rId7" Type="http://schemas.openxmlformats.org/officeDocument/2006/relationships/slideLayout" Target="../slideLayouts/slideLayout462.xml"/><Relationship Id="rId12" Type="http://schemas.openxmlformats.org/officeDocument/2006/relationships/theme" Target="../theme/theme36.xml"/><Relationship Id="rId2" Type="http://schemas.openxmlformats.org/officeDocument/2006/relationships/slideLayout" Target="../slideLayouts/slideLayout457.xml"/><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slideLayout" Target="../slideLayouts/slideLayout466.xml"/><Relationship Id="rId5" Type="http://schemas.openxmlformats.org/officeDocument/2006/relationships/slideLayout" Target="../slideLayouts/slideLayout460.xml"/><Relationship Id="rId10" Type="http://schemas.openxmlformats.org/officeDocument/2006/relationships/slideLayout" Target="../slideLayouts/slideLayout465.xml"/><Relationship Id="rId4" Type="http://schemas.openxmlformats.org/officeDocument/2006/relationships/slideLayout" Target="../slideLayouts/slideLayout459.xml"/><Relationship Id="rId9" Type="http://schemas.openxmlformats.org/officeDocument/2006/relationships/slideLayout" Target="../slideLayouts/slideLayout4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166B6-5DC7-4003-9D32-5ED027557AAD}" type="datetimeFigureOut">
              <a:rPr lang="en-US" smtClean="0"/>
              <a:pPr/>
              <a:t>11/23/2016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D7DCD-D1EC-45AE-8461-3EAE74835C11}" type="slidenum">
              <a:rPr lang="en-US" smtClean="0"/>
              <a:pPr/>
              <a:t>‹#›</a:t>
            </a:fld>
            <a:endParaRPr lang="en-US"/>
          </a:p>
        </p:txBody>
      </p:sp>
    </p:spTree>
    <p:extLst>
      <p:ext uri="{BB962C8B-B14F-4D97-AF65-F5344CB8AC3E}">
        <p14:creationId xmlns:p14="http://schemas.microsoft.com/office/powerpoint/2010/main" xmlns="" val="283659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365437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00664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38651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0682792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B61BEF0D-F0BB-DE4B-95CE-6DB70DBA9567}" type="datetimeFigureOut">
              <a:rPr lang="en-US" kern="0" smtClean="0">
                <a:solidFill>
                  <a:prstClr val="black"/>
                </a:solidFill>
                <a:sym typeface="Papyrus"/>
              </a:rPr>
              <a:pPr defTabSz="410751"/>
              <a:t>11/23/2016</a:t>
            </a:fld>
            <a:endParaRPr lang="en-US" kern="0" dirty="0">
              <a:solidFill>
                <a:prstClr val="black"/>
              </a:solidFill>
              <a:sym typeface="Papyru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10751"/>
            <a:endParaRPr lang="en-US" kern="0" dirty="0">
              <a:solidFill>
                <a:prstClr val="black"/>
              </a:solidFill>
              <a:sym typeface="Papyru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D57F1E4F-1CFF-5643-939E-217C01CDF565}" type="slidenum">
              <a:rPr lang="en-US" kern="0" smtClean="0">
                <a:solidFill>
                  <a:prstClr val="black"/>
                </a:solidFill>
                <a:sym typeface="Papyrus"/>
              </a:rPr>
              <a:pPr defTabSz="410751"/>
              <a:t>‹#›</a:t>
            </a:fld>
            <a:endParaRPr lang="en-US" kern="0" dirty="0">
              <a:solidFill>
                <a:prstClr val="black"/>
              </a:solidFill>
              <a:sym typeface="Papyrus"/>
            </a:endParaRPr>
          </a:p>
        </p:txBody>
      </p:sp>
    </p:spTree>
    <p:extLst>
      <p:ext uri="{BB962C8B-B14F-4D97-AF65-F5344CB8AC3E}">
        <p14:creationId xmlns:p14="http://schemas.microsoft.com/office/powerpoint/2010/main" xmlns="" val="67255278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Lst>
  <p:txStyles>
    <p:titleStyle>
      <a:lvl1pPr algn="ctr" defTabSz="457177"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6" indent="-285736" algn="l" defTabSz="457177"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12" indent="-285736" algn="l" defTabSz="457177"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88" indent="-285736" algn="l" defTabSz="457177"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71" indent="-171441" algn="l" defTabSz="457177"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148" indent="-171441"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47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648"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825"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00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B61BEF0D-F0BB-DE4B-95CE-6DB70DBA9567}" type="datetimeFigureOut">
              <a:rPr lang="en-US" kern="0" smtClean="0">
                <a:solidFill>
                  <a:prstClr val="black"/>
                </a:solidFill>
                <a:sym typeface="Papyrus"/>
              </a:rPr>
              <a:pPr defTabSz="410751"/>
              <a:t>11/23/2016</a:t>
            </a:fld>
            <a:endParaRPr lang="en-US" kern="0" dirty="0">
              <a:solidFill>
                <a:prstClr val="black"/>
              </a:solidFill>
              <a:sym typeface="Papyru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10751"/>
            <a:endParaRPr lang="en-US" kern="0" dirty="0">
              <a:solidFill>
                <a:prstClr val="black"/>
              </a:solidFill>
              <a:sym typeface="Papyru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D57F1E4F-1CFF-5643-939E-217C01CDF565}" type="slidenum">
              <a:rPr lang="en-US" kern="0" smtClean="0">
                <a:solidFill>
                  <a:prstClr val="black"/>
                </a:solidFill>
                <a:sym typeface="Papyrus"/>
              </a:rPr>
              <a:pPr defTabSz="410751"/>
              <a:t>‹#›</a:t>
            </a:fld>
            <a:endParaRPr lang="en-US" kern="0" dirty="0">
              <a:solidFill>
                <a:prstClr val="black"/>
              </a:solidFill>
              <a:sym typeface="Papyrus"/>
            </a:endParaRPr>
          </a:p>
        </p:txBody>
      </p:sp>
    </p:spTree>
    <p:extLst>
      <p:ext uri="{BB962C8B-B14F-4D97-AF65-F5344CB8AC3E}">
        <p14:creationId xmlns:p14="http://schemas.microsoft.com/office/powerpoint/2010/main" xmlns="" val="516963975"/>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Lst>
  <p:txStyles>
    <p:titleStyle>
      <a:lvl1pPr algn="ctr" defTabSz="457177"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6" indent="-285736" algn="l" defTabSz="457177"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12" indent="-285736" algn="l" defTabSz="457177"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88" indent="-285736" algn="l" defTabSz="457177"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71" indent="-171441" algn="l" defTabSz="457177"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148" indent="-171441"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47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648"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825"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00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B61BEF0D-F0BB-DE4B-95CE-6DB70DBA9567}" type="datetimeFigureOut">
              <a:rPr lang="en-US" kern="0" smtClean="0">
                <a:solidFill>
                  <a:prstClr val="black"/>
                </a:solidFill>
                <a:sym typeface="Papyrus"/>
              </a:rPr>
              <a:pPr defTabSz="410751"/>
              <a:t>11/23/2016</a:t>
            </a:fld>
            <a:endParaRPr lang="en-US" kern="0" dirty="0">
              <a:solidFill>
                <a:prstClr val="black"/>
              </a:solidFill>
              <a:sym typeface="Papyru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10751"/>
            <a:endParaRPr lang="en-US" kern="0" dirty="0">
              <a:solidFill>
                <a:prstClr val="black"/>
              </a:solidFill>
              <a:sym typeface="Papyru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D57F1E4F-1CFF-5643-939E-217C01CDF565}" type="slidenum">
              <a:rPr lang="en-US" kern="0" smtClean="0">
                <a:solidFill>
                  <a:prstClr val="black"/>
                </a:solidFill>
                <a:sym typeface="Papyrus"/>
              </a:rPr>
              <a:pPr defTabSz="410751"/>
              <a:t>‹#›</a:t>
            </a:fld>
            <a:endParaRPr lang="en-US" kern="0" dirty="0">
              <a:solidFill>
                <a:prstClr val="black"/>
              </a:solidFill>
              <a:sym typeface="Papyrus"/>
            </a:endParaRPr>
          </a:p>
        </p:txBody>
      </p:sp>
    </p:spTree>
    <p:extLst>
      <p:ext uri="{BB962C8B-B14F-4D97-AF65-F5344CB8AC3E}">
        <p14:creationId xmlns:p14="http://schemas.microsoft.com/office/powerpoint/2010/main" xmlns="" val="3149371157"/>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Lst>
  <p:txStyles>
    <p:titleStyle>
      <a:lvl1pPr algn="ctr" defTabSz="457177"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6" indent="-285736" algn="l" defTabSz="457177"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12" indent="-285736" algn="l" defTabSz="457177"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88" indent="-285736" algn="l" defTabSz="457177"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71" indent="-171441" algn="l" defTabSz="457177"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148" indent="-171441"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47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648"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825"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00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B61BEF0D-F0BB-DE4B-95CE-6DB70DBA9567}" type="datetimeFigureOut">
              <a:rPr lang="en-US" kern="0" smtClean="0">
                <a:solidFill>
                  <a:prstClr val="black"/>
                </a:solidFill>
                <a:sym typeface="Papyrus"/>
              </a:rPr>
              <a:pPr defTabSz="410751"/>
              <a:t>11/23/2016</a:t>
            </a:fld>
            <a:endParaRPr lang="en-US" kern="0" dirty="0">
              <a:solidFill>
                <a:prstClr val="black"/>
              </a:solidFill>
              <a:sym typeface="Papyru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10751"/>
            <a:endParaRPr lang="en-US" kern="0" dirty="0">
              <a:solidFill>
                <a:prstClr val="black"/>
              </a:solidFill>
              <a:sym typeface="Papyru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D57F1E4F-1CFF-5643-939E-217C01CDF565}" type="slidenum">
              <a:rPr lang="en-US" kern="0" smtClean="0">
                <a:solidFill>
                  <a:prstClr val="black"/>
                </a:solidFill>
                <a:sym typeface="Papyrus"/>
              </a:rPr>
              <a:pPr defTabSz="410751"/>
              <a:t>‹#›</a:t>
            </a:fld>
            <a:endParaRPr lang="en-US" kern="0" dirty="0">
              <a:solidFill>
                <a:prstClr val="black"/>
              </a:solidFill>
              <a:sym typeface="Papyrus"/>
            </a:endParaRPr>
          </a:p>
        </p:txBody>
      </p:sp>
    </p:spTree>
    <p:extLst>
      <p:ext uri="{BB962C8B-B14F-4D97-AF65-F5344CB8AC3E}">
        <p14:creationId xmlns:p14="http://schemas.microsoft.com/office/powerpoint/2010/main" xmlns="" val="2948401878"/>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Lst>
  <p:txStyles>
    <p:titleStyle>
      <a:lvl1pPr algn="ctr" defTabSz="457177"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6" indent="-285736" algn="l" defTabSz="457177"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12" indent="-285736" algn="l" defTabSz="457177"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88" indent="-285736" algn="l" defTabSz="457177"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71" indent="-171441" algn="l" defTabSz="457177"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148" indent="-171441"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47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648"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825"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00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3"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B61BEF0D-F0BB-DE4B-95CE-6DB70DBA9567}" type="datetimeFigureOut">
              <a:rPr lang="en-US" kern="0" smtClean="0">
                <a:solidFill>
                  <a:prstClr val="black"/>
                </a:solidFill>
                <a:sym typeface="Papyrus"/>
              </a:rPr>
              <a:pPr defTabSz="410751"/>
              <a:t>11/23/2016</a:t>
            </a:fld>
            <a:endParaRPr lang="en-US" kern="0" dirty="0">
              <a:solidFill>
                <a:prstClr val="black"/>
              </a:solidFill>
              <a:sym typeface="Papyru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10751"/>
            <a:endParaRPr lang="en-US" kern="0" dirty="0">
              <a:solidFill>
                <a:prstClr val="black"/>
              </a:solidFill>
              <a:sym typeface="Papyru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10751"/>
            <a:fld id="{D57F1E4F-1CFF-5643-939E-217C01CDF565}" type="slidenum">
              <a:rPr lang="en-US" kern="0" smtClean="0">
                <a:solidFill>
                  <a:prstClr val="black"/>
                </a:solidFill>
                <a:sym typeface="Papyrus"/>
              </a:rPr>
              <a:pPr defTabSz="410751"/>
              <a:t>‹#›</a:t>
            </a:fld>
            <a:endParaRPr lang="en-US" kern="0" dirty="0">
              <a:solidFill>
                <a:prstClr val="black"/>
              </a:solidFill>
              <a:sym typeface="Papyrus"/>
            </a:endParaRPr>
          </a:p>
        </p:txBody>
      </p:sp>
    </p:spTree>
    <p:extLst>
      <p:ext uri="{BB962C8B-B14F-4D97-AF65-F5344CB8AC3E}">
        <p14:creationId xmlns:p14="http://schemas.microsoft.com/office/powerpoint/2010/main" xmlns="" val="245007179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Lst>
  <p:txStyles>
    <p:titleStyle>
      <a:lvl1pPr algn="ctr" defTabSz="457177"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6" indent="-285736" algn="l" defTabSz="457177"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12" indent="-285736" algn="l" defTabSz="457177"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88" indent="-285736" algn="l" defTabSz="457177"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71" indent="-171441" algn="l" defTabSz="457177"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148" indent="-171441"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47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648"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825"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001" indent="-228588" algn="l" defTabSz="457177"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EACB2349-E4D1-49F2-8208-97FEC4F101FF}" type="datetimeFigureOut">
              <a:rPr lang="ar-SA" smtClean="0">
                <a:solidFill>
                  <a:prstClr val="black">
                    <a:tint val="75000"/>
                  </a:prstClr>
                </a:solidFill>
              </a:rPr>
              <a:pPr rtl="1"/>
              <a:t>23/02/1438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F8AB7AA1-F7F7-46DB-BF49-A0D6BCB1F4B8}"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xmlns="" val="1033180144"/>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dirty="0">
                <a:solidFill>
                  <a:prstClr val="black">
                    <a:tint val="75000"/>
                  </a:prstClr>
                </a:solidFill>
              </a:rPr>
              <a:pPr defTabSz="457200"/>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2345173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EACB2349-E4D1-49F2-8208-97FEC4F101FF}" type="datetimeFigureOut">
              <a:rPr lang="ar-SA" smtClean="0">
                <a:solidFill>
                  <a:prstClr val="black">
                    <a:tint val="75000"/>
                  </a:prstClr>
                </a:solidFill>
              </a:rPr>
              <a:pPr rtl="1"/>
              <a:t>23/02/1438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F8AB7AA1-F7F7-46DB-BF49-A0D6BCB1F4B8}"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xmlns="" val="1267638029"/>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EACB2349-E4D1-49F2-8208-97FEC4F101FF}" type="datetimeFigureOut">
              <a:rPr lang="ar-SA" smtClean="0">
                <a:solidFill>
                  <a:prstClr val="black">
                    <a:tint val="75000"/>
                  </a:prstClr>
                </a:solidFill>
              </a:rPr>
              <a:pPr rtl="1"/>
              <a:t>23/02/1438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F8AB7AA1-F7F7-46DB-BF49-A0D6BCB1F4B8}"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xmlns="" val="4044108609"/>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F1527121-A1CE-43D6-9871-0A060995B009}" type="datetimeFigureOut">
              <a:rPr lang="ar-SA" smtClean="0">
                <a:solidFill>
                  <a:prstClr val="black">
                    <a:tint val="75000"/>
                  </a:prstClr>
                </a:solidFill>
              </a:rPr>
              <a:pPr rtl="1"/>
              <a:t>23/02/1438</a:t>
            </a:fld>
            <a:endParaRPr lang="ar-S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3BCE5D23-9A45-4FBF-A453-097596B7469D}"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xmlns="" val="377655567"/>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F1527121-A1CE-43D6-9871-0A060995B009}" type="datetimeFigureOut">
              <a:rPr lang="ar-SA" smtClean="0">
                <a:solidFill>
                  <a:prstClr val="black">
                    <a:tint val="75000"/>
                  </a:prstClr>
                </a:solidFill>
              </a:rPr>
              <a:pPr rtl="1"/>
              <a:t>23/02/1438</a:t>
            </a:fld>
            <a:endParaRPr lang="ar-S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3BCE5D23-9A45-4FBF-A453-097596B7469D}"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xmlns="" val="616937763"/>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F1527121-A1CE-43D6-9871-0A060995B009}" type="datetimeFigureOut">
              <a:rPr lang="ar-SA" smtClean="0">
                <a:solidFill>
                  <a:prstClr val="black">
                    <a:tint val="75000"/>
                  </a:prstClr>
                </a:solidFill>
              </a:rPr>
              <a:pPr rtl="1"/>
              <a:t>23/02/1438</a:t>
            </a:fld>
            <a:endParaRPr lang="ar-S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3BCE5D23-9A45-4FBF-A453-097596B7469D}"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xmlns="" val="1818355988"/>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F1527121-A1CE-43D6-9871-0A060995B009}" type="datetimeFigureOut">
              <a:rPr lang="ar-SA" smtClean="0">
                <a:solidFill>
                  <a:prstClr val="black">
                    <a:tint val="75000"/>
                  </a:prstClr>
                </a:solidFill>
              </a:rPr>
              <a:pPr rtl="1"/>
              <a:t>23/02/1438</a:t>
            </a:fld>
            <a:endParaRPr lang="ar-S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3BCE5D23-9A45-4FBF-A453-097596B7469D}"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xmlns="" val="4034447828"/>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rtl="1"/>
            <a:fld id="{BEAA5F1F-6493-403D-9F16-DD2E30A592A1}" type="datetimeFigureOut">
              <a:rPr lang="ar-SA" smtClean="0">
                <a:solidFill>
                  <a:srgbClr val="FFFFFF"/>
                </a:solidFill>
              </a:rPr>
              <a:pPr rtl="1"/>
              <a:t>23/02/1438</a:t>
            </a:fld>
            <a:endParaRPr lang="ar-SA">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rtl="1"/>
            <a:fld id="{19580600-37F7-4DD7-B9C8-7F37CA50BBA4}" type="slidenum">
              <a:rPr lang="ar-SA" smtClean="0">
                <a:solidFill>
                  <a:srgbClr val="FFFFFF"/>
                </a:solidFill>
              </a:rPr>
              <a:pPr rtl="1"/>
              <a:t>‹#›</a:t>
            </a:fld>
            <a:endParaRPr lang="ar-SA">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xmlns="" val="669924681"/>
      </p:ext>
    </p:extLst>
  </p:cSld>
  <p:clrMap bg1="dk1" tx1="lt1" bg2="dk2" tx2="lt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rtl="1"/>
            <a:fld id="{BEAA5F1F-6493-403D-9F16-DD2E30A592A1}" type="datetimeFigureOut">
              <a:rPr lang="ar-SA" smtClean="0">
                <a:solidFill>
                  <a:srgbClr val="FFFFFF"/>
                </a:solidFill>
              </a:rPr>
              <a:pPr rtl="1"/>
              <a:t>23/02/1438</a:t>
            </a:fld>
            <a:endParaRPr lang="ar-SA">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rtl="1"/>
            <a:fld id="{19580600-37F7-4DD7-B9C8-7F37CA50BBA4}" type="slidenum">
              <a:rPr lang="ar-SA" smtClean="0">
                <a:solidFill>
                  <a:srgbClr val="FFFFFF"/>
                </a:solidFill>
              </a:rPr>
              <a:pPr rtl="1"/>
              <a:t>‹#›</a:t>
            </a:fld>
            <a:endParaRPr lang="ar-SA">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xmlns="" val="444302049"/>
      </p:ext>
    </p:extLst>
  </p:cSld>
  <p:clrMap bg1="dk1" tx1="lt1" bg2="dk2"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rtl="1"/>
            <a:fld id="{BEAA5F1F-6493-403D-9F16-DD2E30A592A1}" type="datetimeFigureOut">
              <a:rPr lang="ar-SA" smtClean="0">
                <a:solidFill>
                  <a:srgbClr val="FFFFFF"/>
                </a:solidFill>
              </a:rPr>
              <a:pPr rtl="1"/>
              <a:t>23/02/1438</a:t>
            </a:fld>
            <a:endParaRPr lang="ar-SA">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rtl="1"/>
            <a:fld id="{19580600-37F7-4DD7-B9C8-7F37CA50BBA4}" type="slidenum">
              <a:rPr lang="ar-SA" smtClean="0">
                <a:solidFill>
                  <a:srgbClr val="FFFFFF"/>
                </a:solidFill>
              </a:rPr>
              <a:pPr rtl="1"/>
              <a:t>‹#›</a:t>
            </a:fld>
            <a:endParaRPr lang="ar-SA">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xmlns="" val="2602165078"/>
      </p:ext>
    </p:extLst>
  </p:cSld>
  <p:clrMap bg1="dk1" tx1="lt1" bg2="dk2" tx2="lt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rtl="1"/>
            <a:fld id="{BEAA5F1F-6493-403D-9F16-DD2E30A592A1}" type="datetimeFigureOut">
              <a:rPr lang="ar-SA" smtClean="0">
                <a:solidFill>
                  <a:srgbClr val="FFFFFF"/>
                </a:solidFill>
              </a:rPr>
              <a:pPr rtl="1"/>
              <a:t>23/02/1438</a:t>
            </a:fld>
            <a:endParaRPr lang="ar-SA">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rtl="1"/>
            <a:fld id="{19580600-37F7-4DD7-B9C8-7F37CA50BBA4}" type="slidenum">
              <a:rPr lang="ar-SA" smtClean="0">
                <a:solidFill>
                  <a:srgbClr val="FFFFFF"/>
                </a:solidFill>
              </a:rPr>
              <a:pPr rtl="1"/>
              <a:t>‹#›</a:t>
            </a:fld>
            <a:endParaRPr lang="ar-SA">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xmlns="" val="1337578871"/>
      </p:ext>
    </p:extLst>
  </p:cSld>
  <p:clrMap bg1="dk1" tx1="lt1" bg2="dk2"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dirty="0">
                <a:solidFill>
                  <a:prstClr val="black">
                    <a:tint val="75000"/>
                  </a:prstClr>
                </a:solidFill>
              </a:rPr>
              <a:pPr defTabSz="457200"/>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2748354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rtl="1"/>
            <a:fld id="{BEAA5F1F-6493-403D-9F16-DD2E30A592A1}" type="datetimeFigureOut">
              <a:rPr lang="ar-SA" smtClean="0">
                <a:solidFill>
                  <a:srgbClr val="FFFFFF"/>
                </a:solidFill>
              </a:rPr>
              <a:pPr rtl="1"/>
              <a:t>23/02/1438</a:t>
            </a:fld>
            <a:endParaRPr lang="ar-SA">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rtl="1"/>
            <a:fld id="{19580600-37F7-4DD7-B9C8-7F37CA50BBA4}" type="slidenum">
              <a:rPr lang="ar-SA" smtClean="0">
                <a:solidFill>
                  <a:srgbClr val="FFFFFF"/>
                </a:solidFill>
              </a:rPr>
              <a:pPr rtl="1"/>
              <a:t>‹#›</a:t>
            </a:fld>
            <a:endParaRPr lang="ar-SA">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xmlns="" val="1960610855"/>
      </p:ext>
    </p:extLst>
  </p:cSld>
  <p:clrMap bg1="dk1" tx1="lt1" bg2="dk2" tx2="lt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718995968"/>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714029293"/>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49282677"/>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 id="2147484222" r:id="rId15"/>
    <p:sldLayoutId id="21474842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396668706"/>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3E994E-1308-4D7A-9624-F1C72D8FAD96}" type="datetimeFigureOut">
              <a:rPr lang="en-US" smtClean="0">
                <a:solidFill>
                  <a:prstClr val="black">
                    <a:tint val="75000"/>
                  </a:prstClr>
                </a:solidFill>
              </a:rPr>
              <a:pPr/>
              <a:t>11/23/2016</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5B5B21B-431F-40AF-91DF-9EE5873F40EB}" type="slidenum">
              <a:rPr lang="en-US" smtClean="0"/>
              <a:pPr/>
              <a:t>‹#›</a:t>
            </a:fld>
            <a:endParaRPr lang="en-US"/>
          </a:p>
        </p:txBody>
      </p:sp>
    </p:spTree>
    <p:extLst>
      <p:ext uri="{BB962C8B-B14F-4D97-AF65-F5344CB8AC3E}">
        <p14:creationId xmlns:p14="http://schemas.microsoft.com/office/powerpoint/2010/main" xmlns="" val="1216475543"/>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 id="2147484255" r:id="rId14"/>
    <p:sldLayoutId id="2147484256" r:id="rId15"/>
    <p:sldLayoutId id="214748425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03280-D75C-4EC4-A849-C76BA4E39300}" type="datetimeFigureOut">
              <a:rPr lang="en-US" smtClean="0">
                <a:solidFill>
                  <a:prstClr val="black">
                    <a:tint val="75000"/>
                  </a:prstClr>
                </a:solidFill>
              </a:rPr>
              <a:pPr/>
              <a:t>11/23/2016</a:t>
            </a:fld>
            <a:endParaRPr lang="en-US"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216CC-4790-4F5B-9B38-4F0FD24DF531}"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xmlns="" val="2787830509"/>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dirty="0">
                <a:solidFill>
                  <a:prstClr val="black">
                    <a:tint val="75000"/>
                  </a:prstClr>
                </a:solidFill>
              </a:rPr>
              <a:pPr defTabSz="457200"/>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3626433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dirty="0">
                <a:solidFill>
                  <a:prstClr val="black">
                    <a:tint val="75000"/>
                  </a:prstClr>
                </a:solidFill>
              </a:rPr>
              <a:pPr defTabSz="457200"/>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20228092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dirty="0">
                <a:solidFill>
                  <a:prstClr val="black">
                    <a:tint val="75000"/>
                  </a:prstClr>
                </a:solidFill>
              </a:rPr>
              <a:pPr defTabSz="457200"/>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1205921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939934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58043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542D-4128-4D53-99FF-22900A000406}"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A0E68-0003-4324-9251-C65AF5EA4B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866657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6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28409"/>
          </a:xfrm>
        </p:spPr>
        <p:txBody>
          <a:bodyPr/>
          <a:lstStyle/>
          <a:p>
            <a:r>
              <a:rPr lang="ar-SA" dirty="0" smtClean="0"/>
              <a:t>أوصاف الإلتزام</a:t>
            </a:r>
            <a:endParaRPr lang="en-US" dirty="0"/>
          </a:p>
        </p:txBody>
      </p:sp>
      <p:sp>
        <p:nvSpPr>
          <p:cNvPr id="3" name="Subtitle 2"/>
          <p:cNvSpPr>
            <a:spLocks noGrp="1"/>
          </p:cNvSpPr>
          <p:nvPr>
            <p:ph type="subTitle" idx="1"/>
          </p:nvPr>
        </p:nvSpPr>
        <p:spPr>
          <a:xfrm>
            <a:off x="1639910" y="2468698"/>
            <a:ext cx="9144000" cy="1655762"/>
          </a:xfrm>
        </p:spPr>
        <p:txBody>
          <a:bodyPr/>
          <a:lstStyle/>
          <a:p>
            <a:r>
              <a:rPr lang="ar-SA" dirty="0" smtClean="0"/>
              <a:t>ثمة اوصاف قد تلحق بالالتزام وتعدل مافي اصله من بساطة وهذه الاوصاف اما ان تتعلق بوجود الإلتزام اونفاذه واما ان ترد على محله اوتتعلق بأطرافه</a:t>
            </a:r>
            <a:endParaRPr lang="en-US" dirty="0"/>
          </a:p>
        </p:txBody>
      </p:sp>
    </p:spTree>
    <p:extLst>
      <p:ext uri="{BB962C8B-B14F-4D97-AF65-F5344CB8AC3E}">
        <p14:creationId xmlns:p14="http://schemas.microsoft.com/office/powerpoint/2010/main" xmlns="" val="308172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09120"/>
            <a:ext cx="8229600" cy="1143000"/>
          </a:xfrm>
        </p:spPr>
        <p:txBody>
          <a:bodyPr/>
          <a:lstStyle/>
          <a:p>
            <a:r>
              <a:rPr lang="ar-SA" dirty="0" smtClean="0"/>
              <a:t>هذه الاثار تخضع لقاعدة الاثر الرجعي للشرط </a:t>
            </a:r>
            <a:endParaRPr lang="en-US" dirty="0"/>
          </a:p>
        </p:txBody>
      </p:sp>
      <p:sp>
        <p:nvSpPr>
          <p:cNvPr id="3" name="Text Placeholder 2"/>
          <p:cNvSpPr>
            <a:spLocks noGrp="1"/>
          </p:cNvSpPr>
          <p:nvPr>
            <p:ph type="body" idx="1"/>
          </p:nvPr>
        </p:nvSpPr>
        <p:spPr/>
        <p:txBody>
          <a:bodyPr/>
          <a:lstStyle/>
          <a:p>
            <a:pPr algn="r"/>
            <a:r>
              <a:rPr lang="ar-SA" dirty="0" smtClean="0"/>
              <a:t>المرحلة الثانية :</a:t>
            </a:r>
            <a:endParaRPr lang="en-US" dirty="0"/>
          </a:p>
        </p:txBody>
      </p:sp>
      <p:sp>
        <p:nvSpPr>
          <p:cNvPr id="4" name="Content Placeholder 3"/>
          <p:cNvSpPr>
            <a:spLocks noGrp="1"/>
          </p:cNvSpPr>
          <p:nvPr>
            <p:ph sz="half" idx="2"/>
          </p:nvPr>
        </p:nvSpPr>
        <p:spPr/>
        <p:txBody>
          <a:bodyPr/>
          <a:lstStyle/>
          <a:p>
            <a:pPr marL="0" indent="0" algn="r">
              <a:buNone/>
            </a:pPr>
            <a:r>
              <a:rPr lang="ar-SA" b="1" dirty="0" smtClean="0">
                <a:solidFill>
                  <a:srgbClr val="0070C0"/>
                </a:solidFill>
              </a:rPr>
              <a:t>آثار الشرط بعد انتهاء فترة التعليق وهي الفترة التي يتبين فيها مصير الشرط محدداً إما بتحققه أو تخلفه  </a:t>
            </a:r>
            <a:endParaRPr lang="en-US" b="1" dirty="0">
              <a:solidFill>
                <a:srgbClr val="0070C0"/>
              </a:solidFill>
            </a:endParaRPr>
          </a:p>
        </p:txBody>
      </p:sp>
      <p:sp>
        <p:nvSpPr>
          <p:cNvPr id="5" name="Text Placeholder 4"/>
          <p:cNvSpPr>
            <a:spLocks noGrp="1"/>
          </p:cNvSpPr>
          <p:nvPr>
            <p:ph type="body" sz="quarter" idx="3"/>
          </p:nvPr>
        </p:nvSpPr>
        <p:spPr/>
        <p:txBody>
          <a:bodyPr/>
          <a:lstStyle/>
          <a:p>
            <a:pPr algn="r"/>
            <a:r>
              <a:rPr lang="ar-SA" dirty="0" smtClean="0"/>
              <a:t>المرحلة الاولى :</a:t>
            </a:r>
            <a:endParaRPr lang="en-US" dirty="0"/>
          </a:p>
        </p:txBody>
      </p:sp>
      <p:sp>
        <p:nvSpPr>
          <p:cNvPr id="6" name="Content Placeholder 5"/>
          <p:cNvSpPr>
            <a:spLocks noGrp="1"/>
          </p:cNvSpPr>
          <p:nvPr>
            <p:ph sz="quarter" idx="4"/>
          </p:nvPr>
        </p:nvSpPr>
        <p:spPr/>
        <p:txBody>
          <a:bodyPr/>
          <a:lstStyle/>
          <a:p>
            <a:pPr marL="0" indent="0" algn="r">
              <a:buNone/>
            </a:pPr>
            <a:r>
              <a:rPr lang="ar-SA" b="1" dirty="0" smtClean="0">
                <a:solidFill>
                  <a:srgbClr val="FF0000"/>
                </a:solidFill>
              </a:rPr>
              <a:t>فترة التعليق وهي الفترة التي لم يتحدد فيها مصير الشرط بعد فلم يظهر أنه قد تحقق أو تخلف ونفرق</a:t>
            </a:r>
            <a:r>
              <a:rPr lang="ar-SA" b="1" dirty="0" smtClean="0">
                <a:solidFill>
                  <a:schemeClr val="bg1">
                    <a:lumMod val="50000"/>
                  </a:schemeClr>
                </a:solidFill>
              </a:rPr>
              <a:t> </a:t>
            </a:r>
            <a:endParaRPr lang="en-US" b="1" dirty="0">
              <a:solidFill>
                <a:schemeClr val="bg1">
                  <a:lumMod val="50000"/>
                </a:schemeClr>
              </a:solidFill>
            </a:endParaRPr>
          </a:p>
        </p:txBody>
      </p:sp>
      <p:sp>
        <p:nvSpPr>
          <p:cNvPr id="7" name="Title 1"/>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dirty="0">
                <a:solidFill>
                  <a:prstClr val="black"/>
                </a:solidFill>
              </a:rPr>
              <a:t>آثار الشرط </a:t>
            </a:r>
            <a:endParaRPr lang="en-US" dirty="0">
              <a:solidFill>
                <a:prstClr val="black"/>
              </a:solidFill>
            </a:endParaRPr>
          </a:p>
        </p:txBody>
      </p:sp>
    </p:spTree>
    <p:extLst>
      <p:ext uri="{BB962C8B-B14F-4D97-AF65-F5344CB8AC3E}">
        <p14:creationId xmlns:p14="http://schemas.microsoft.com/office/powerpoint/2010/main" xmlns="" val="1016174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8545"/>
          </a:xfrm>
        </p:spPr>
        <p:txBody>
          <a:bodyPr/>
          <a:lstStyle/>
          <a:p>
            <a:r>
              <a:rPr lang="ar-SA" dirty="0" smtClean="0">
                <a:solidFill>
                  <a:srgbClr val="0070C0"/>
                </a:solidFill>
              </a:rPr>
              <a:t>آثار الشرط في فترة التعليق </a:t>
            </a:r>
            <a:endParaRPr lang="en-US" dirty="0">
              <a:solidFill>
                <a:srgbClr val="0070C0"/>
              </a:solidFill>
            </a:endParaRPr>
          </a:p>
        </p:txBody>
      </p:sp>
      <p:sp>
        <p:nvSpPr>
          <p:cNvPr id="3" name="Content Placeholder 2"/>
          <p:cNvSpPr>
            <a:spLocks noGrp="1"/>
          </p:cNvSpPr>
          <p:nvPr>
            <p:ph idx="1"/>
          </p:nvPr>
        </p:nvSpPr>
        <p:spPr>
          <a:xfrm>
            <a:off x="649357" y="1268761"/>
            <a:ext cx="10787269" cy="5158543"/>
          </a:xfrm>
        </p:spPr>
        <p:txBody>
          <a:bodyPr>
            <a:noAutofit/>
          </a:bodyPr>
          <a:lstStyle/>
          <a:p>
            <a:pPr marL="0" indent="0" algn="r">
              <a:buNone/>
            </a:pPr>
            <a:r>
              <a:rPr lang="ar-SA" sz="2800" b="1" u="sng" dirty="0">
                <a:solidFill>
                  <a:srgbClr val="C00000"/>
                </a:solidFill>
                <a:cs typeface="+mj-cs"/>
              </a:rPr>
              <a:t>أولاً: آثار الشرط الواقف </a:t>
            </a:r>
          </a:p>
          <a:p>
            <a:pPr marL="0" indent="0" algn="r">
              <a:buNone/>
            </a:pPr>
            <a:r>
              <a:rPr lang="ar-SA" sz="2800" b="1" dirty="0">
                <a:solidFill>
                  <a:srgbClr val="00B0F0"/>
                </a:solidFill>
                <a:cs typeface="+mj-cs"/>
              </a:rPr>
              <a:t>فترة تعليق الشرط الواقف يكون إلتزام المدين وحق الدائن في نطاق الوجود الاحتمالي ويترتب على ذلك عدة نتائج بالنسبة لدائن والمدين </a:t>
            </a:r>
          </a:p>
          <a:p>
            <a:pPr marL="0" indent="0" algn="r">
              <a:buNone/>
            </a:pPr>
            <a:r>
              <a:rPr lang="ar-SA" sz="2800" b="1" u="sng" dirty="0">
                <a:solidFill>
                  <a:srgbClr val="C00000"/>
                </a:solidFill>
                <a:cs typeface="+mj-cs"/>
              </a:rPr>
              <a:t>بالنسبة للمدين :</a:t>
            </a:r>
          </a:p>
          <a:p>
            <a:pPr marL="0" indent="0" algn="r">
              <a:buNone/>
            </a:pPr>
            <a:r>
              <a:rPr lang="ar-SA" sz="2800" b="1" dirty="0">
                <a:solidFill>
                  <a:srgbClr val="0070C0"/>
                </a:solidFill>
                <a:cs typeface="+mj-cs"/>
              </a:rPr>
              <a:t>1- عدم جواز التنفيذ الجبري لأن الالتزام غير مؤكد في وجوده وإنما محتمل وبالتالي لايكون نافذ</a:t>
            </a:r>
            <a:r>
              <a:rPr lang="ar-SA" sz="2800" b="1" dirty="0">
                <a:solidFill>
                  <a:schemeClr val="bg1">
                    <a:lumMod val="50000"/>
                  </a:schemeClr>
                </a:solidFill>
                <a:cs typeface="+mj-cs"/>
              </a:rPr>
              <a:t>اً</a:t>
            </a:r>
          </a:p>
          <a:p>
            <a:pPr marL="0" indent="0" algn="r">
              <a:buNone/>
            </a:pPr>
            <a:r>
              <a:rPr lang="ar-SA" sz="2800" b="1" dirty="0">
                <a:solidFill>
                  <a:srgbClr val="FF0000"/>
                </a:solidFill>
                <a:cs typeface="+mj-cs"/>
              </a:rPr>
              <a:t>2- عدم إمكانية الطعن في تصرفات مدنية بالدعوى البوليصيه لأن مجالها يتحدد بتصرفات </a:t>
            </a:r>
            <a:r>
              <a:rPr lang="ar-SA" sz="2800" b="1" dirty="0" smtClean="0">
                <a:solidFill>
                  <a:srgbClr val="FF0000"/>
                </a:solidFill>
                <a:cs typeface="+mj-cs"/>
              </a:rPr>
              <a:t>نافذة والتزام المدين هنا غير نافذ وغير مستحق الاداء .</a:t>
            </a:r>
            <a:r>
              <a:rPr lang="ar-SA" sz="2800" b="1" dirty="0" smtClean="0">
                <a:solidFill>
                  <a:schemeClr val="bg1">
                    <a:lumMod val="50000"/>
                  </a:schemeClr>
                </a:solidFill>
                <a:cs typeface="+mj-cs"/>
              </a:rPr>
              <a:t> </a:t>
            </a:r>
            <a:endParaRPr lang="ar-SA" sz="2800" b="1" dirty="0">
              <a:solidFill>
                <a:schemeClr val="bg1">
                  <a:lumMod val="50000"/>
                </a:schemeClr>
              </a:solidFill>
              <a:cs typeface="+mj-cs"/>
            </a:endParaRPr>
          </a:p>
          <a:p>
            <a:pPr marL="0" indent="0" algn="r">
              <a:buNone/>
            </a:pPr>
            <a:r>
              <a:rPr lang="ar-SA" sz="2800" b="1" dirty="0">
                <a:solidFill>
                  <a:srgbClr val="0070C0"/>
                </a:solidFill>
                <a:cs typeface="+mj-cs"/>
              </a:rPr>
              <a:t>3-إذا قام المدين بالوفاء بالالتزام –ووجوده محتمل – كان له أن يسترد ما وفاه باعتباره وفاه بغير </a:t>
            </a:r>
            <a:r>
              <a:rPr lang="ar-SA" sz="2800" b="1" dirty="0" smtClean="0">
                <a:solidFill>
                  <a:srgbClr val="0070C0"/>
                </a:solidFill>
                <a:cs typeface="+mj-cs"/>
              </a:rPr>
              <a:t>مستحق، على عكس الالتزام الطبيعي . </a:t>
            </a:r>
            <a:endParaRPr lang="en-US" sz="2800" b="1" dirty="0">
              <a:solidFill>
                <a:srgbClr val="0070C0"/>
              </a:solidFill>
              <a:cs typeface="+mj-cs"/>
            </a:endParaRPr>
          </a:p>
        </p:txBody>
      </p:sp>
    </p:spTree>
    <p:extLst>
      <p:ext uri="{BB962C8B-B14F-4D97-AF65-F5344CB8AC3E}">
        <p14:creationId xmlns:p14="http://schemas.microsoft.com/office/powerpoint/2010/main" xmlns="" val="1352849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04665"/>
            <a:ext cx="10840278" cy="6168413"/>
          </a:xfrm>
        </p:spPr>
        <p:txBody>
          <a:bodyPr>
            <a:noAutofit/>
          </a:bodyPr>
          <a:lstStyle/>
          <a:p>
            <a:pPr marL="0" indent="0" algn="r">
              <a:buNone/>
            </a:pPr>
            <a:endParaRPr lang="ar-SA" b="1" dirty="0"/>
          </a:p>
          <a:p>
            <a:pPr marL="0" indent="0" algn="r">
              <a:buNone/>
            </a:pPr>
            <a:r>
              <a:rPr lang="ar-SA" b="1" u="sng" dirty="0">
                <a:solidFill>
                  <a:srgbClr val="C00000"/>
                </a:solidFill>
              </a:rPr>
              <a:t>بالنسبة للدائن : </a:t>
            </a:r>
          </a:p>
          <a:p>
            <a:pPr marL="0" indent="0" algn="r">
              <a:buNone/>
            </a:pPr>
            <a:r>
              <a:rPr lang="ar-SA" b="1" dirty="0">
                <a:solidFill>
                  <a:srgbClr val="0070C0"/>
                </a:solidFill>
              </a:rPr>
              <a:t>1- إمكانية اتخاذ تدابير تحفظيه ماهو كفيل بالمحافظه على حقه مثال ذلك </a:t>
            </a:r>
            <a:r>
              <a:rPr lang="ar-SA" b="1" dirty="0" smtClean="0">
                <a:solidFill>
                  <a:srgbClr val="0070C0"/>
                </a:solidFill>
              </a:rPr>
              <a:t>قيد الرهن </a:t>
            </a:r>
            <a:r>
              <a:rPr lang="ar-SA" b="1" dirty="0">
                <a:solidFill>
                  <a:srgbClr val="0070C0"/>
                </a:solidFill>
              </a:rPr>
              <a:t>أو تجديده</a:t>
            </a:r>
            <a:r>
              <a:rPr lang="ar-SA" b="1" dirty="0">
                <a:solidFill>
                  <a:schemeClr val="bg1">
                    <a:lumMod val="50000"/>
                  </a:schemeClr>
                </a:solidFill>
              </a:rPr>
              <a:t> </a:t>
            </a:r>
          </a:p>
          <a:p>
            <a:pPr marL="0" indent="0" algn="r">
              <a:buNone/>
            </a:pPr>
            <a:r>
              <a:rPr lang="ar-SA" b="1" dirty="0">
                <a:solidFill>
                  <a:srgbClr val="FF0000"/>
                </a:solidFill>
              </a:rPr>
              <a:t>2- مادام أن حق الدائن احتمالي ولم يتأكد وجوده بعد فإنه لا يتصور </a:t>
            </a:r>
            <a:r>
              <a:rPr lang="ar-SA" b="1" dirty="0" smtClean="0">
                <a:solidFill>
                  <a:srgbClr val="FF0000"/>
                </a:solidFill>
              </a:rPr>
              <a:t>الحديث </a:t>
            </a:r>
            <a:r>
              <a:rPr lang="ar-SA" b="1" dirty="0">
                <a:solidFill>
                  <a:srgbClr val="FF0000"/>
                </a:solidFill>
              </a:rPr>
              <a:t>عن بدء سريان التقادم الزمني بالنسبة له </a:t>
            </a:r>
          </a:p>
          <a:p>
            <a:pPr marL="0" indent="0" algn="r">
              <a:buNone/>
            </a:pPr>
            <a:r>
              <a:rPr lang="ar-SA" b="1" dirty="0">
                <a:solidFill>
                  <a:srgbClr val="0070C0"/>
                </a:solidFill>
              </a:rPr>
              <a:t>3- يستطيع الدائن حال حياته ان يحول حقه هذا للغير كما ينتقل إلى ورثته بوفاته .</a:t>
            </a:r>
          </a:p>
          <a:p>
            <a:pPr marL="0" indent="0" algn="r">
              <a:buNone/>
            </a:pPr>
            <a:r>
              <a:rPr lang="ar-SA" b="1" dirty="0">
                <a:solidFill>
                  <a:srgbClr val="FF0000"/>
                </a:solidFill>
              </a:rPr>
              <a:t>4-يكون المدين ملتزماً تجاه الدائن باحترام حقه وعلى ذلك يكون مسئولاً </a:t>
            </a:r>
            <a:r>
              <a:rPr lang="ar-SA" b="1" dirty="0" smtClean="0">
                <a:solidFill>
                  <a:srgbClr val="FF0000"/>
                </a:solidFill>
              </a:rPr>
              <a:t>عن </a:t>
            </a:r>
            <a:r>
              <a:rPr lang="ar-SA" b="1" dirty="0">
                <a:solidFill>
                  <a:srgbClr val="FF0000"/>
                </a:solidFill>
              </a:rPr>
              <a:t>كل ما من شأنه أن يحول بطريقة الغش دون تحقق </a:t>
            </a:r>
            <a:r>
              <a:rPr lang="ar-SA" b="1" dirty="0" smtClean="0">
                <a:solidFill>
                  <a:srgbClr val="FF0000"/>
                </a:solidFill>
              </a:rPr>
              <a:t>الشرط ، فلو رتب رهن على الشيء خلال فترة التعليق بمجرد تحقق الشرط ينتقل الشيء للدائن مطهرا من الرهن .  </a:t>
            </a:r>
            <a:endParaRPr lang="en-US" b="1" dirty="0">
              <a:solidFill>
                <a:srgbClr val="FF0000"/>
              </a:solidFill>
            </a:endParaRPr>
          </a:p>
        </p:txBody>
      </p:sp>
    </p:spTree>
    <p:extLst>
      <p:ext uri="{BB962C8B-B14F-4D97-AF65-F5344CB8AC3E}">
        <p14:creationId xmlns:p14="http://schemas.microsoft.com/office/powerpoint/2010/main" xmlns="" val="270645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609" y="516835"/>
            <a:ext cx="10681251" cy="6016487"/>
          </a:xfrm>
        </p:spPr>
        <p:txBody>
          <a:bodyPr>
            <a:noAutofit/>
          </a:bodyPr>
          <a:lstStyle/>
          <a:p>
            <a:pPr marL="0" indent="0" algn="r">
              <a:buNone/>
            </a:pPr>
            <a:r>
              <a:rPr lang="ar-SA" sz="3600" b="1" u="sng" dirty="0" smtClean="0">
                <a:solidFill>
                  <a:srgbClr val="C00000"/>
                </a:solidFill>
              </a:rPr>
              <a:t>ثانياً : آثار الشرط الفاسخ :</a:t>
            </a:r>
          </a:p>
          <a:p>
            <a:pPr marL="0" indent="0" algn="r">
              <a:buNone/>
            </a:pPr>
            <a:endParaRPr lang="ar-SA" sz="3600" b="1" dirty="0" smtClean="0"/>
          </a:p>
          <a:p>
            <a:pPr marL="0" indent="0" algn="r">
              <a:buNone/>
            </a:pPr>
            <a:r>
              <a:rPr lang="ar-SA" sz="3600" b="1" dirty="0" smtClean="0">
                <a:solidFill>
                  <a:srgbClr val="0070C0"/>
                </a:solidFill>
              </a:rPr>
              <a:t>الشرط الذي علق عليه الالتزام فاسخاً </a:t>
            </a:r>
          </a:p>
          <a:p>
            <a:pPr marL="0" indent="0" algn="r">
              <a:buNone/>
            </a:pPr>
            <a:r>
              <a:rPr lang="ar-SA" sz="3600" b="1" dirty="0" smtClean="0">
                <a:solidFill>
                  <a:srgbClr val="00B050"/>
                </a:solidFill>
              </a:rPr>
              <a:t>كما لو اتفق بائع ومشتري الحصان على إنهاء البيع إذا لم يكسب الحصان جائزة سباق معين </a:t>
            </a:r>
          </a:p>
          <a:p>
            <a:pPr marL="0" indent="0" algn="r">
              <a:buNone/>
            </a:pPr>
            <a:r>
              <a:rPr lang="ar-SA" sz="3600" b="1" dirty="0" smtClean="0">
                <a:solidFill>
                  <a:srgbClr val="FF0000"/>
                </a:solidFill>
              </a:rPr>
              <a:t>يكون الالتزام موجوداً في فترة التعليق أي قبل ثبوت تحقق الشرط أو تخلفه ومن ثم يجب على المدين أن يقوم بتنفيذه وإلا كان للدائن أن يتخذ إجراء التنفيذ الاجباري عليه</a:t>
            </a:r>
            <a:r>
              <a:rPr lang="ar-SA" sz="3600" b="1" dirty="0" smtClean="0">
                <a:solidFill>
                  <a:schemeClr val="bg1">
                    <a:lumMod val="50000"/>
                  </a:schemeClr>
                </a:solidFill>
              </a:rPr>
              <a:t> </a:t>
            </a:r>
          </a:p>
          <a:p>
            <a:pPr marL="0" indent="0" algn="r">
              <a:buNone/>
            </a:pPr>
            <a:r>
              <a:rPr lang="ar-SA" sz="3600" b="1" dirty="0" smtClean="0">
                <a:solidFill>
                  <a:srgbClr val="0070C0"/>
                </a:solidFill>
              </a:rPr>
              <a:t>ومنها كذلك الطعن في تصرفات المدين بالدعوى البوليصية وتوقيع الحجز </a:t>
            </a:r>
            <a:r>
              <a:rPr lang="ar-SA" sz="3600" b="1" dirty="0" smtClean="0">
                <a:solidFill>
                  <a:schemeClr val="bg1">
                    <a:lumMod val="50000"/>
                  </a:schemeClr>
                </a:solidFill>
              </a:rPr>
              <a:t>.</a:t>
            </a:r>
            <a:endParaRPr lang="en-US" sz="3600" b="1" dirty="0">
              <a:solidFill>
                <a:schemeClr val="bg1">
                  <a:lumMod val="50000"/>
                </a:schemeClr>
              </a:solidFill>
            </a:endParaRPr>
          </a:p>
        </p:txBody>
      </p:sp>
    </p:spTree>
    <p:extLst>
      <p:ext uri="{BB962C8B-B14F-4D97-AF65-F5344CB8AC3E}">
        <p14:creationId xmlns:p14="http://schemas.microsoft.com/office/powerpoint/2010/main" xmlns="" val="137385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آثار الشرط بعد انتهاء فترة التعليق </a:t>
            </a:r>
            <a:endParaRPr lang="en-US" dirty="0"/>
          </a:p>
        </p:txBody>
      </p:sp>
      <p:sp>
        <p:nvSpPr>
          <p:cNvPr id="3" name="Content Placeholder 2"/>
          <p:cNvSpPr>
            <a:spLocks noGrp="1"/>
          </p:cNvSpPr>
          <p:nvPr>
            <p:ph idx="1"/>
          </p:nvPr>
        </p:nvSpPr>
        <p:spPr/>
        <p:txBody>
          <a:bodyPr>
            <a:normAutofit/>
          </a:bodyPr>
          <a:lstStyle/>
          <a:p>
            <a:pPr marL="0" indent="0" algn="r">
              <a:lnSpc>
                <a:spcPct val="150000"/>
              </a:lnSpc>
              <a:buNone/>
            </a:pPr>
            <a:r>
              <a:rPr lang="ar-SA" sz="3600" b="1" dirty="0" smtClean="0">
                <a:solidFill>
                  <a:srgbClr val="0070C0"/>
                </a:solidFill>
              </a:rPr>
              <a:t>يقصد بانتهاء فترة التعليق تلك الفترة التي يتبين فيها مصير </a:t>
            </a:r>
          </a:p>
          <a:p>
            <a:pPr marL="0" indent="0" algn="r">
              <a:lnSpc>
                <a:spcPct val="150000"/>
              </a:lnSpc>
              <a:buNone/>
            </a:pPr>
            <a:r>
              <a:rPr lang="ar-SA" sz="3600" b="1" dirty="0" smtClean="0">
                <a:solidFill>
                  <a:srgbClr val="0070C0"/>
                </a:solidFill>
              </a:rPr>
              <a:t>الشرط محدداً </a:t>
            </a:r>
            <a:r>
              <a:rPr lang="ar-SA" sz="3600" b="1" dirty="0" smtClean="0">
                <a:solidFill>
                  <a:srgbClr val="C00000"/>
                </a:solidFill>
              </a:rPr>
              <a:t>إما بتحققه أي وقوع الامر الذي كان مستقبلاً وغير محقق الوقوع </a:t>
            </a:r>
            <a:r>
              <a:rPr lang="ar-SA" sz="3600" b="1" dirty="0" smtClean="0">
                <a:solidFill>
                  <a:srgbClr val="0070C0"/>
                </a:solidFill>
              </a:rPr>
              <a:t> أو تخلفه أي بظهور عدم إمكان حدوث الامر المستقبل غير محقق الوقوع. </a:t>
            </a:r>
            <a:endParaRPr lang="en-US" sz="3600" b="1" dirty="0">
              <a:solidFill>
                <a:srgbClr val="0070C0"/>
              </a:solidFill>
            </a:endParaRPr>
          </a:p>
        </p:txBody>
      </p:sp>
    </p:spTree>
    <p:extLst>
      <p:ext uri="{BB962C8B-B14F-4D97-AF65-F5344CB8AC3E}">
        <p14:creationId xmlns:p14="http://schemas.microsoft.com/office/powerpoint/2010/main" xmlns="" val="535228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26510"/>
          </a:xfrm>
        </p:spPr>
        <p:txBody>
          <a:bodyPr>
            <a:normAutofit fontScale="90000"/>
          </a:bodyPr>
          <a:lstStyle/>
          <a:p>
            <a:r>
              <a:rPr lang="ar-SA" dirty="0" smtClean="0"/>
              <a:t>أولاً: آثار انتهاء التعليق بالنسبه للشرط الواقف :</a:t>
            </a:r>
            <a:endParaRPr lang="en-US" dirty="0"/>
          </a:p>
        </p:txBody>
      </p:sp>
      <p:sp>
        <p:nvSpPr>
          <p:cNvPr id="3" name="Content Placeholder 2"/>
          <p:cNvSpPr>
            <a:spLocks noGrp="1"/>
          </p:cNvSpPr>
          <p:nvPr>
            <p:ph idx="1"/>
          </p:nvPr>
        </p:nvSpPr>
        <p:spPr>
          <a:xfrm>
            <a:off x="609600" y="887896"/>
            <a:ext cx="10972800" cy="5632173"/>
          </a:xfrm>
        </p:spPr>
        <p:txBody>
          <a:bodyPr>
            <a:noAutofit/>
          </a:bodyPr>
          <a:lstStyle/>
          <a:p>
            <a:pPr marL="0" indent="0" algn="r">
              <a:buNone/>
            </a:pPr>
            <a:r>
              <a:rPr lang="ar-SA" sz="2800" b="1" u="sng" dirty="0" smtClean="0">
                <a:solidFill>
                  <a:srgbClr val="C00000"/>
                </a:solidFill>
                <a:cs typeface="+mj-cs"/>
              </a:rPr>
              <a:t>-- اذا </a:t>
            </a:r>
            <a:r>
              <a:rPr lang="ar-SA" sz="2800" b="1" u="sng" dirty="0">
                <a:solidFill>
                  <a:srgbClr val="C00000"/>
                </a:solidFill>
                <a:cs typeface="+mj-cs"/>
              </a:rPr>
              <a:t>انتهى تعليق الشرط الواقف بتحققه</a:t>
            </a:r>
            <a:r>
              <a:rPr lang="ar-SA" sz="2800" b="1" u="sng" dirty="0">
                <a:solidFill>
                  <a:schemeClr val="bg1">
                    <a:lumMod val="50000"/>
                  </a:schemeClr>
                </a:solidFill>
                <a:cs typeface="+mj-cs"/>
              </a:rPr>
              <a:t> </a:t>
            </a:r>
            <a:r>
              <a:rPr lang="ar-SA" sz="2800" b="1" dirty="0">
                <a:solidFill>
                  <a:schemeClr val="bg1">
                    <a:lumMod val="50000"/>
                  </a:schemeClr>
                </a:solidFill>
                <a:cs typeface="+mj-cs"/>
              </a:rPr>
              <a:t>,</a:t>
            </a:r>
            <a:r>
              <a:rPr lang="ar-SA" sz="2800" b="1" dirty="0">
                <a:solidFill>
                  <a:srgbClr val="0070C0"/>
                </a:solidFill>
                <a:cs typeface="+mj-cs"/>
              </a:rPr>
              <a:t>تأكد التزام المدين في  وجوده بعد أن كان محتملا وكذلك حق </a:t>
            </a:r>
            <a:r>
              <a:rPr lang="ar-SA" sz="2800" b="1" dirty="0" smtClean="0">
                <a:solidFill>
                  <a:srgbClr val="0070C0"/>
                </a:solidFill>
                <a:cs typeface="+mj-cs"/>
              </a:rPr>
              <a:t>الدائن ويجب التنفيذ على عاتق المدين واجباره عليه . </a:t>
            </a:r>
          </a:p>
          <a:p>
            <a:pPr marL="0" indent="0">
              <a:buNone/>
            </a:pPr>
            <a:r>
              <a:rPr lang="ar-SA" sz="2800" b="1" u="sng" dirty="0" smtClean="0">
                <a:solidFill>
                  <a:srgbClr val="FF0000"/>
                </a:solidFill>
                <a:cs typeface="+mj-cs"/>
              </a:rPr>
              <a:t>ويترتب للدائن والمدين عكس النتائج في فترة تعليق الشرط الواقف، مثل </a:t>
            </a:r>
            <a:r>
              <a:rPr lang="ar-SA" sz="2800" b="1" dirty="0" smtClean="0">
                <a:solidFill>
                  <a:srgbClr val="0070C0"/>
                </a:solidFill>
                <a:cs typeface="+mj-cs"/>
              </a:rPr>
              <a:t>جواز التنفيذ الجبري لأن الالتزام اصبح مؤكد</a:t>
            </a:r>
            <a:r>
              <a:rPr lang="ar-SA" sz="2800" b="1" u="sng" dirty="0" smtClean="0">
                <a:solidFill>
                  <a:srgbClr val="FF0000"/>
                </a:solidFill>
                <a:cs typeface="+mj-cs"/>
              </a:rPr>
              <a:t> ، </a:t>
            </a:r>
            <a:r>
              <a:rPr lang="ar-SA" sz="2800" b="1" dirty="0" smtClean="0">
                <a:solidFill>
                  <a:srgbClr val="FF0000"/>
                </a:solidFill>
                <a:cs typeface="+mj-cs"/>
              </a:rPr>
              <a:t>إمكانية الطعن في تصرفات مدنية بالدعوى البوليصيه ، </a:t>
            </a:r>
            <a:r>
              <a:rPr lang="ar-SA" sz="2800" b="1" dirty="0" smtClean="0">
                <a:solidFill>
                  <a:srgbClr val="0070C0"/>
                </a:solidFill>
                <a:cs typeface="+mj-cs"/>
              </a:rPr>
              <a:t>ليس له أن يسترد ما وفاه .</a:t>
            </a:r>
            <a:endParaRPr lang="ar-SA" sz="2800" b="1" u="sng" dirty="0">
              <a:solidFill>
                <a:srgbClr val="FF0000"/>
              </a:solidFill>
              <a:cs typeface="+mj-cs"/>
            </a:endParaRPr>
          </a:p>
          <a:p>
            <a:pPr marL="0" indent="0" algn="r">
              <a:buNone/>
            </a:pPr>
            <a:endParaRPr lang="ar-SA" sz="2800" b="1" dirty="0">
              <a:solidFill>
                <a:schemeClr val="bg1">
                  <a:lumMod val="50000"/>
                </a:schemeClr>
              </a:solidFill>
              <a:cs typeface="+mj-cs"/>
            </a:endParaRPr>
          </a:p>
          <a:p>
            <a:pPr marL="0" indent="0" algn="r">
              <a:buNone/>
            </a:pPr>
            <a:r>
              <a:rPr lang="ar-SA" sz="2800" b="1" u="sng" dirty="0" smtClean="0">
                <a:solidFill>
                  <a:srgbClr val="C00000"/>
                </a:solidFill>
                <a:cs typeface="+mj-cs"/>
              </a:rPr>
              <a:t>-- اما </a:t>
            </a:r>
            <a:r>
              <a:rPr lang="ar-SA" sz="2800" b="1" u="sng" dirty="0">
                <a:solidFill>
                  <a:srgbClr val="C00000"/>
                </a:solidFill>
                <a:cs typeface="+mj-cs"/>
              </a:rPr>
              <a:t>اذا انتهى تعليق الشرط الواقف بتخلفه </a:t>
            </a:r>
            <a:r>
              <a:rPr lang="ar-SA" sz="2800" b="1" dirty="0">
                <a:solidFill>
                  <a:schemeClr val="bg1">
                    <a:lumMod val="50000"/>
                  </a:schemeClr>
                </a:solidFill>
                <a:cs typeface="+mj-cs"/>
              </a:rPr>
              <a:t>, فإن الأثر الجوهري المترتب على ذلك يتمثل في </a:t>
            </a:r>
            <a:r>
              <a:rPr lang="ar-SA" sz="2800" b="1" dirty="0">
                <a:solidFill>
                  <a:srgbClr val="0070C0"/>
                </a:solidFill>
                <a:cs typeface="+mj-cs"/>
              </a:rPr>
              <a:t>الالتزام المعلق عليه يعتبر وكأن لم ينشأ في أي وقت , انتهاء كل ما اتخذه الدائن من اجراءات استناداً الى الوجود الاحتمالي وتزول معه آثارها .</a:t>
            </a:r>
          </a:p>
          <a:p>
            <a:pPr marL="0" indent="0" algn="r">
              <a:buNone/>
            </a:pPr>
            <a:endParaRPr lang="ar-SA" sz="2800" b="1" dirty="0">
              <a:solidFill>
                <a:schemeClr val="bg1">
                  <a:lumMod val="50000"/>
                </a:schemeClr>
              </a:solidFill>
              <a:cs typeface="+mj-cs"/>
            </a:endParaRPr>
          </a:p>
          <a:p>
            <a:pPr marL="0" indent="0" algn="r">
              <a:buNone/>
            </a:pPr>
            <a:r>
              <a:rPr lang="ar-SA" sz="2800" b="1" dirty="0">
                <a:solidFill>
                  <a:srgbClr val="C00000"/>
                </a:solidFill>
                <a:cs typeface="+mj-cs"/>
              </a:rPr>
              <a:t>وكل هذه الآثار تترتب باثر رجعي من وقت انعقاد التصرف وليس </a:t>
            </a:r>
            <a:r>
              <a:rPr lang="ar-SA" sz="2800" b="1" dirty="0" smtClean="0">
                <a:solidFill>
                  <a:srgbClr val="C00000"/>
                </a:solidFill>
                <a:cs typeface="+mj-cs"/>
              </a:rPr>
              <a:t>من وقت </a:t>
            </a:r>
            <a:r>
              <a:rPr lang="ar-SA" sz="2800" b="1" dirty="0">
                <a:solidFill>
                  <a:srgbClr val="C00000"/>
                </a:solidFill>
                <a:cs typeface="+mj-cs"/>
              </a:rPr>
              <a:t>تحقق الشرط أو </a:t>
            </a:r>
            <a:r>
              <a:rPr lang="ar-SA" sz="2800" b="1" dirty="0" smtClean="0">
                <a:solidFill>
                  <a:srgbClr val="C00000"/>
                </a:solidFill>
                <a:cs typeface="+mj-cs"/>
              </a:rPr>
              <a:t>تخلفه.</a:t>
            </a:r>
            <a:endParaRPr lang="en-US" sz="2800" b="1" dirty="0">
              <a:solidFill>
                <a:srgbClr val="C00000"/>
              </a:solidFill>
              <a:cs typeface="+mj-cs"/>
            </a:endParaRPr>
          </a:p>
        </p:txBody>
      </p:sp>
    </p:spTree>
    <p:extLst>
      <p:ext uri="{BB962C8B-B14F-4D97-AF65-F5344CB8AC3E}">
        <p14:creationId xmlns:p14="http://schemas.microsoft.com/office/powerpoint/2010/main" xmlns="" val="1367446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5110" y="304800"/>
            <a:ext cx="9753600" cy="715617"/>
          </a:xfrm>
        </p:spPr>
        <p:txBody>
          <a:bodyPr>
            <a:normAutofit fontScale="90000"/>
          </a:bodyPr>
          <a:lstStyle/>
          <a:p>
            <a:pPr algn="r"/>
            <a:r>
              <a:rPr lang="ar-SA" dirty="0" smtClean="0"/>
              <a:t>ثانيا : اثار انتهاء التعليق بالنسبة للشرط الفاسخ : </a:t>
            </a:r>
            <a:endParaRPr lang="ar-SA" dirty="0"/>
          </a:p>
        </p:txBody>
      </p:sp>
      <p:sp>
        <p:nvSpPr>
          <p:cNvPr id="3" name="Subtitle 2"/>
          <p:cNvSpPr>
            <a:spLocks noGrp="1"/>
          </p:cNvSpPr>
          <p:nvPr>
            <p:ph type="subTitle" idx="1"/>
          </p:nvPr>
        </p:nvSpPr>
        <p:spPr>
          <a:xfrm>
            <a:off x="304799" y="1179443"/>
            <a:ext cx="11171583" cy="4903305"/>
          </a:xfrm>
        </p:spPr>
        <p:txBody>
          <a:bodyPr>
            <a:normAutofit/>
          </a:bodyPr>
          <a:lstStyle/>
          <a:p>
            <a:pPr algn="r"/>
            <a:r>
              <a:rPr lang="ar-SA" b="1" u="sng" dirty="0" smtClean="0">
                <a:solidFill>
                  <a:srgbClr val="C00000"/>
                </a:solidFill>
                <a:cs typeface="+mj-cs"/>
              </a:rPr>
              <a:t>** اذا </a:t>
            </a:r>
            <a:r>
              <a:rPr lang="ar-SA" b="1" u="sng" dirty="0">
                <a:solidFill>
                  <a:srgbClr val="C00000"/>
                </a:solidFill>
                <a:cs typeface="+mj-cs"/>
              </a:rPr>
              <a:t>انتهى التعليق بتحقق الشرط الفاسخ </a:t>
            </a:r>
            <a:r>
              <a:rPr lang="ar-SA" b="1" dirty="0">
                <a:cs typeface="+mj-cs"/>
              </a:rPr>
              <a:t>, </a:t>
            </a:r>
            <a:endParaRPr lang="ar-SA" b="1" dirty="0" smtClean="0">
              <a:cs typeface="+mj-cs"/>
            </a:endParaRPr>
          </a:p>
          <a:p>
            <a:pPr algn="r"/>
            <a:r>
              <a:rPr lang="ar-SA" b="1" dirty="0" smtClean="0">
                <a:cs typeface="+mj-cs"/>
              </a:rPr>
              <a:t>فان </a:t>
            </a:r>
            <a:r>
              <a:rPr lang="ar-SA" b="1" dirty="0">
                <a:solidFill>
                  <a:srgbClr val="0070C0"/>
                </a:solidFill>
                <a:cs typeface="+mj-cs"/>
              </a:rPr>
              <a:t>التزام المدين الذي كان موجودا في فترة التعليق يزول ويستتبع ذلك زوال حق الدائن الذي يلتزم بأن يرد للمدين ماحصل عليه منه على سبيل </a:t>
            </a:r>
            <a:r>
              <a:rPr lang="ar-SA" b="1" dirty="0" smtClean="0">
                <a:solidFill>
                  <a:srgbClr val="0070C0"/>
                </a:solidFill>
                <a:cs typeface="+mj-cs"/>
              </a:rPr>
              <a:t>الوفاء.</a:t>
            </a:r>
          </a:p>
          <a:p>
            <a:pPr algn="r"/>
            <a:endParaRPr lang="ar-SA" b="1" u="sng" dirty="0" smtClean="0">
              <a:solidFill>
                <a:srgbClr val="C00000"/>
              </a:solidFill>
              <a:cs typeface="+mj-cs"/>
            </a:endParaRPr>
          </a:p>
          <a:p>
            <a:pPr algn="r"/>
            <a:r>
              <a:rPr lang="ar-SA" b="1" u="sng" dirty="0" smtClean="0">
                <a:solidFill>
                  <a:srgbClr val="C00000"/>
                </a:solidFill>
                <a:cs typeface="+mj-cs"/>
              </a:rPr>
              <a:t>** اما اذا انتهى التعليق بتخلف الشرط الفاسخ </a:t>
            </a:r>
            <a:r>
              <a:rPr lang="ar-SA" b="1" dirty="0" smtClean="0">
                <a:cs typeface="+mj-cs"/>
              </a:rPr>
              <a:t>,</a:t>
            </a:r>
          </a:p>
          <a:p>
            <a:pPr algn="r"/>
            <a:r>
              <a:rPr lang="ar-SA" b="1" dirty="0" smtClean="0">
                <a:cs typeface="+mj-cs"/>
              </a:rPr>
              <a:t> </a:t>
            </a:r>
            <a:r>
              <a:rPr lang="ar-SA" b="1" dirty="0" smtClean="0">
                <a:solidFill>
                  <a:srgbClr val="0070C0"/>
                </a:solidFill>
                <a:cs typeface="+mj-cs"/>
              </a:rPr>
              <a:t>تأكد التزام المدين واستمر في نفاذه بعد ان كان مهددا بالزوال قبل انتهاء التعليق . ويستتبع من ذلك ان يستمر ايضا حق الدائن وماكان قد اتخذه من اجراءات وماقام به من تصرفات بشأنه</a:t>
            </a:r>
          </a:p>
          <a:p>
            <a:pPr algn="r"/>
            <a:endParaRPr lang="ar-SA" b="1" dirty="0" smtClean="0">
              <a:cs typeface="+mj-cs"/>
            </a:endParaRPr>
          </a:p>
          <a:p>
            <a:pPr algn="r"/>
            <a:endParaRPr lang="ar-SA" b="1" dirty="0" smtClean="0">
              <a:cs typeface="+mj-cs"/>
            </a:endParaRPr>
          </a:p>
          <a:p>
            <a:pPr algn="r"/>
            <a:endParaRPr lang="ar-SA" b="1" dirty="0" smtClean="0">
              <a:cs typeface="+mj-cs"/>
            </a:endParaRPr>
          </a:p>
          <a:p>
            <a:pPr algn="r"/>
            <a:endParaRPr lang="ar-SA" b="1" dirty="0">
              <a:cs typeface="+mj-cs"/>
            </a:endParaRPr>
          </a:p>
        </p:txBody>
      </p:sp>
    </p:spTree>
    <p:extLst>
      <p:ext uri="{BB962C8B-B14F-4D97-AF65-F5344CB8AC3E}">
        <p14:creationId xmlns:p14="http://schemas.microsoft.com/office/powerpoint/2010/main" xmlns="" val="2504747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574" y="463825"/>
            <a:ext cx="11118574" cy="6186309"/>
          </a:xfrm>
          <a:prstGeom prst="rect">
            <a:avLst/>
          </a:prstGeom>
          <a:noFill/>
        </p:spPr>
        <p:txBody>
          <a:bodyPr wrap="square" rtlCol="1">
            <a:spAutoFit/>
          </a:bodyPr>
          <a:lstStyle/>
          <a:p>
            <a:pPr algn="r" rtl="1"/>
            <a:r>
              <a:rPr lang="ar-SA" sz="3600" b="1" dirty="0">
                <a:solidFill>
                  <a:srgbClr val="0070C0"/>
                </a:solidFill>
                <a:cs typeface="+mj-cs"/>
              </a:rPr>
              <a:t>وهذه الاثار السابقه تترتب كلها بأثر رجعي من وقت انعقاد التصرف وليس من وقت تحقق الشرط او تخلفه </a:t>
            </a:r>
            <a:r>
              <a:rPr lang="ar-SA" sz="3600" b="1" dirty="0">
                <a:cs typeface="+mj-cs"/>
              </a:rPr>
              <a:t>. </a:t>
            </a:r>
            <a:endParaRPr lang="ar-SA" sz="3600" b="1" dirty="0" smtClean="0">
              <a:cs typeface="+mj-cs"/>
            </a:endParaRPr>
          </a:p>
          <a:p>
            <a:pPr algn="r" rtl="1"/>
            <a:endParaRPr lang="ar-SA" sz="3600" b="1" dirty="0" smtClean="0">
              <a:cs typeface="+mj-cs"/>
            </a:endParaRPr>
          </a:p>
          <a:p>
            <a:pPr algn="r" rtl="1"/>
            <a:r>
              <a:rPr lang="ar-SA" sz="3600" b="1" u="sng" dirty="0" smtClean="0">
                <a:solidFill>
                  <a:srgbClr val="C00000"/>
                </a:solidFill>
                <a:cs typeface="+mj-cs"/>
              </a:rPr>
              <a:t>ويستثنى </a:t>
            </a:r>
            <a:r>
              <a:rPr lang="ar-SA" sz="3600" b="1" u="sng" dirty="0">
                <a:solidFill>
                  <a:srgbClr val="C00000"/>
                </a:solidFill>
                <a:cs typeface="+mj-cs"/>
              </a:rPr>
              <a:t>من الاثر الرجعي</a:t>
            </a:r>
            <a:r>
              <a:rPr lang="ar-SA" sz="3600" b="1" dirty="0">
                <a:cs typeface="+mj-cs"/>
              </a:rPr>
              <a:t> </a:t>
            </a:r>
            <a:endParaRPr lang="ar-SA" sz="3600" b="1" dirty="0" smtClean="0">
              <a:cs typeface="+mj-cs"/>
            </a:endParaRPr>
          </a:p>
          <a:p>
            <a:pPr algn="r" rtl="1"/>
            <a:r>
              <a:rPr lang="ar-SA" sz="3600" b="1" dirty="0" smtClean="0">
                <a:solidFill>
                  <a:srgbClr val="002060"/>
                </a:solidFill>
                <a:cs typeface="+mj-cs"/>
              </a:rPr>
              <a:t>في </a:t>
            </a:r>
            <a:r>
              <a:rPr lang="ar-SA" sz="3600" b="1" dirty="0">
                <a:solidFill>
                  <a:srgbClr val="002060"/>
                </a:solidFill>
                <a:cs typeface="+mj-cs"/>
              </a:rPr>
              <a:t>حالة انتهاء تعليق الشرط الفاسخ </a:t>
            </a:r>
            <a:r>
              <a:rPr lang="ar-SA" sz="3600" b="1" dirty="0" smtClean="0">
                <a:solidFill>
                  <a:srgbClr val="002060"/>
                </a:solidFill>
                <a:cs typeface="+mj-cs"/>
              </a:rPr>
              <a:t>بتحققه ما قام </a:t>
            </a:r>
            <a:r>
              <a:rPr lang="ar-SA" sz="3600" b="1" dirty="0">
                <a:solidFill>
                  <a:srgbClr val="002060"/>
                </a:solidFill>
                <a:cs typeface="+mj-cs"/>
              </a:rPr>
              <a:t>به الدائن من اعمال الادارة وبحسن نية قبل انتهاء التعليق </a:t>
            </a:r>
            <a:r>
              <a:rPr lang="ar-SA" sz="3600" b="1" dirty="0" smtClean="0">
                <a:solidFill>
                  <a:srgbClr val="002060"/>
                </a:solidFill>
                <a:cs typeface="+mj-cs"/>
              </a:rPr>
              <a:t>.</a:t>
            </a:r>
          </a:p>
          <a:p>
            <a:pPr algn="r" rtl="1"/>
            <a:endParaRPr lang="ar-SA" sz="3600" b="1" dirty="0" smtClean="0">
              <a:solidFill>
                <a:srgbClr val="00B050"/>
              </a:solidFill>
              <a:cs typeface="+mj-cs"/>
            </a:endParaRPr>
          </a:p>
          <a:p>
            <a:pPr algn="r" rtl="1"/>
            <a:r>
              <a:rPr lang="ar-SA" sz="3600" b="1" dirty="0" smtClean="0">
                <a:solidFill>
                  <a:srgbClr val="00B050"/>
                </a:solidFill>
                <a:cs typeface="+mj-cs"/>
              </a:rPr>
              <a:t>مثال ، فلو </a:t>
            </a:r>
            <a:r>
              <a:rPr lang="ar-SA" sz="3600" b="1" dirty="0">
                <a:solidFill>
                  <a:srgbClr val="00B050"/>
                </a:solidFill>
                <a:cs typeface="+mj-cs"/>
              </a:rPr>
              <a:t>كان التزام البائع معلقا على شرط فاسخ وقام المشتري اثناء التعليق وقبل ان ينتهي </a:t>
            </a:r>
            <a:r>
              <a:rPr lang="ar-SA" sz="3600" b="1" dirty="0" smtClean="0">
                <a:solidFill>
                  <a:srgbClr val="00B050"/>
                </a:solidFill>
                <a:cs typeface="+mj-cs"/>
              </a:rPr>
              <a:t>؛ بتأجير </a:t>
            </a:r>
            <a:r>
              <a:rPr lang="ar-SA" sz="3600" b="1" dirty="0">
                <a:solidFill>
                  <a:srgbClr val="00B050"/>
                </a:solidFill>
                <a:cs typeface="+mj-cs"/>
              </a:rPr>
              <a:t>الشيء ثم تحدد مصير الشرط بتحققه , فانه يبقى نافذا في حقه باعتباره من اعمال الاداره رغما على ان ملكية هذا الشيء تعود للبائع .</a:t>
            </a:r>
          </a:p>
        </p:txBody>
      </p:sp>
    </p:spTree>
    <p:extLst>
      <p:ext uri="{BB962C8B-B14F-4D97-AF65-F5344CB8AC3E}">
        <p14:creationId xmlns:p14="http://schemas.microsoft.com/office/powerpoint/2010/main" xmlns="" val="1320587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087" y="437322"/>
            <a:ext cx="11184835" cy="6001643"/>
          </a:xfrm>
          <a:prstGeom prst="rect">
            <a:avLst/>
          </a:prstGeom>
          <a:noFill/>
        </p:spPr>
        <p:txBody>
          <a:bodyPr wrap="square" rtlCol="1">
            <a:spAutoFit/>
          </a:bodyPr>
          <a:lstStyle/>
          <a:p>
            <a:pPr algn="r" rtl="1"/>
            <a:r>
              <a:rPr lang="ar-SA" sz="3200" b="1" u="sng" dirty="0">
                <a:solidFill>
                  <a:srgbClr val="0070C0"/>
                </a:solidFill>
                <a:cs typeface="+mj-cs"/>
              </a:rPr>
              <a:t>فكرة الاثر الرجعي للشرط :</a:t>
            </a:r>
          </a:p>
          <a:p>
            <a:pPr algn="r" rtl="1"/>
            <a:r>
              <a:rPr lang="ar-SA" sz="3200" b="1" u="sng" dirty="0">
                <a:solidFill>
                  <a:srgbClr val="0070C0"/>
                </a:solidFill>
                <a:cs typeface="+mj-cs"/>
              </a:rPr>
              <a:t>مضمون الاثر الرجعي للشرط :</a:t>
            </a:r>
          </a:p>
          <a:p>
            <a:pPr algn="r" rtl="1"/>
            <a:endParaRPr lang="ar-SA" sz="3200" b="1" dirty="0" smtClean="0">
              <a:cs typeface="+mj-cs"/>
            </a:endParaRPr>
          </a:p>
          <a:p>
            <a:pPr algn="r" rtl="1"/>
            <a:r>
              <a:rPr lang="ar-SA" sz="3200" b="1" dirty="0" smtClean="0">
                <a:cs typeface="+mj-cs"/>
              </a:rPr>
              <a:t>يتمثل </a:t>
            </a:r>
            <a:r>
              <a:rPr lang="ar-SA" sz="3200" b="1" dirty="0">
                <a:cs typeface="+mj-cs"/>
              </a:rPr>
              <a:t>في انه </a:t>
            </a:r>
            <a:r>
              <a:rPr lang="ar-SA" sz="3200" b="1" dirty="0">
                <a:solidFill>
                  <a:srgbClr val="C00000"/>
                </a:solidFill>
                <a:cs typeface="+mj-cs"/>
              </a:rPr>
              <a:t>اذا تحقق الشرط او تخلف واقفا كان الشرط او فاسخا فان اثره يستند الى الماضي أي الى وقت انعقاد التصرف</a:t>
            </a:r>
            <a:r>
              <a:rPr lang="ar-SA" sz="3200" b="1" dirty="0">
                <a:cs typeface="+mj-cs"/>
              </a:rPr>
              <a:t> </a:t>
            </a:r>
            <a:endParaRPr lang="ar-SA" sz="3200" b="1" dirty="0" smtClean="0">
              <a:cs typeface="+mj-cs"/>
            </a:endParaRPr>
          </a:p>
          <a:p>
            <a:pPr algn="r" rtl="1"/>
            <a:endParaRPr lang="ar-SA" sz="3200" b="1" dirty="0" smtClean="0">
              <a:solidFill>
                <a:srgbClr val="00B050"/>
              </a:solidFill>
              <a:cs typeface="+mj-cs"/>
            </a:endParaRPr>
          </a:p>
          <a:p>
            <a:pPr algn="r" rtl="1"/>
            <a:r>
              <a:rPr lang="ar-SA" sz="3200" b="1" dirty="0" smtClean="0">
                <a:solidFill>
                  <a:srgbClr val="00B050"/>
                </a:solidFill>
                <a:cs typeface="+mj-cs"/>
              </a:rPr>
              <a:t>مثل </a:t>
            </a:r>
            <a:r>
              <a:rPr lang="ar-SA" sz="3200" b="1" dirty="0">
                <a:solidFill>
                  <a:srgbClr val="00B050"/>
                </a:solidFill>
                <a:cs typeface="+mj-cs"/>
              </a:rPr>
              <a:t>من اشترى سياره من آخر وزال </a:t>
            </a:r>
            <a:r>
              <a:rPr lang="ar-SA" sz="3200" b="1" dirty="0" smtClean="0">
                <a:solidFill>
                  <a:srgbClr val="00B050"/>
                </a:solidFill>
                <a:cs typeface="+mj-cs"/>
              </a:rPr>
              <a:t>العقد بشرط فاسخ وجب </a:t>
            </a:r>
            <a:r>
              <a:rPr lang="ar-SA" sz="3200" b="1" dirty="0">
                <a:solidFill>
                  <a:srgbClr val="00B050"/>
                </a:solidFill>
                <a:cs typeface="+mj-cs"/>
              </a:rPr>
              <a:t>على المشتري </a:t>
            </a:r>
            <a:r>
              <a:rPr lang="ar-SA" sz="3200" b="1" dirty="0" smtClean="0">
                <a:solidFill>
                  <a:srgbClr val="00B050"/>
                </a:solidFill>
                <a:cs typeface="+mj-cs"/>
              </a:rPr>
              <a:t>اعادة السيارة </a:t>
            </a:r>
            <a:r>
              <a:rPr lang="ar-SA" sz="3200" b="1" dirty="0">
                <a:solidFill>
                  <a:srgbClr val="00B050"/>
                </a:solidFill>
                <a:cs typeface="+mj-cs"/>
              </a:rPr>
              <a:t>ووجب على البائع اعادة الثمن وهكذا </a:t>
            </a:r>
            <a:r>
              <a:rPr lang="ar-SA" sz="3200" b="1" dirty="0" smtClean="0">
                <a:cs typeface="+mj-cs"/>
              </a:rPr>
              <a:t>.</a:t>
            </a:r>
          </a:p>
          <a:p>
            <a:pPr algn="r" rtl="1"/>
            <a:endParaRPr lang="ar-SA" sz="3200" b="1" dirty="0">
              <a:cs typeface="+mj-cs"/>
            </a:endParaRPr>
          </a:p>
          <a:p>
            <a:pPr algn="r" rtl="1"/>
            <a:r>
              <a:rPr lang="ar-SA" sz="3200" b="1" dirty="0" smtClean="0">
                <a:solidFill>
                  <a:srgbClr val="7030A0"/>
                </a:solidFill>
                <a:cs typeface="+mj-cs"/>
              </a:rPr>
              <a:t>مثال اخر؛ لو تعلق التزام البائع على شرط واقف بنقل الملكية للمشتري بمجرد سداد الاقساط ، وتحقق الشرط تنتقل الملكية باثر رجعي من وقت ابرام البيع وليس من تحقق الشرط . </a:t>
            </a:r>
            <a:endParaRPr lang="ar-SA" sz="3200" b="1" dirty="0">
              <a:solidFill>
                <a:srgbClr val="7030A0"/>
              </a:solidFill>
              <a:cs typeface="+mj-cs"/>
            </a:endParaRPr>
          </a:p>
        </p:txBody>
      </p:sp>
    </p:spTree>
    <p:extLst>
      <p:ext uri="{BB962C8B-B14F-4D97-AF65-F5344CB8AC3E}">
        <p14:creationId xmlns:p14="http://schemas.microsoft.com/office/powerpoint/2010/main" xmlns="" val="736357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53" y="1124743"/>
            <a:ext cx="11198086" cy="3416320"/>
          </a:xfrm>
          <a:prstGeom prst="rect">
            <a:avLst/>
          </a:prstGeom>
          <a:noFill/>
        </p:spPr>
        <p:txBody>
          <a:bodyPr wrap="square" rtlCol="1">
            <a:spAutoFit/>
          </a:bodyPr>
          <a:lstStyle/>
          <a:p>
            <a:pPr algn="r" rtl="1"/>
            <a:r>
              <a:rPr lang="ar-SA" sz="3600" b="1" dirty="0"/>
              <a:t>استثناءات على الاثر الرجعي للشرط :</a:t>
            </a:r>
          </a:p>
          <a:p>
            <a:pPr algn="r" rtl="1"/>
            <a:endParaRPr lang="ar-SA" sz="3600" b="1" dirty="0" smtClean="0"/>
          </a:p>
          <a:p>
            <a:pPr algn="r" rtl="1"/>
            <a:r>
              <a:rPr lang="ar-SA" sz="3600" b="1" u="sng" dirty="0" smtClean="0">
                <a:solidFill>
                  <a:srgbClr val="0070C0"/>
                </a:solidFill>
              </a:rPr>
              <a:t>الحالة </a:t>
            </a:r>
            <a:r>
              <a:rPr lang="ar-SA" sz="3600" b="1" u="sng" dirty="0">
                <a:solidFill>
                  <a:srgbClr val="0070C0"/>
                </a:solidFill>
              </a:rPr>
              <a:t>الاولى : </a:t>
            </a:r>
            <a:endParaRPr lang="ar-SA" sz="3600" b="1" u="sng" dirty="0" smtClean="0">
              <a:solidFill>
                <a:srgbClr val="0070C0"/>
              </a:solidFill>
            </a:endParaRPr>
          </a:p>
          <a:p>
            <a:pPr algn="r" rtl="1"/>
            <a:r>
              <a:rPr lang="ar-SA" sz="3600" b="1" u="sng" dirty="0" smtClean="0">
                <a:solidFill>
                  <a:srgbClr val="FF0000"/>
                </a:solidFill>
              </a:rPr>
              <a:t>يجوز للمتعاقدين </a:t>
            </a:r>
            <a:r>
              <a:rPr lang="ar-SA" sz="3600" b="1" u="sng" dirty="0">
                <a:solidFill>
                  <a:srgbClr val="FF0000"/>
                </a:solidFill>
              </a:rPr>
              <a:t>استبعاد الاثر الرجعي للشرط بالاتفاق على ذلك </a:t>
            </a:r>
            <a:r>
              <a:rPr lang="ar-SA" sz="3600" b="1" dirty="0">
                <a:solidFill>
                  <a:srgbClr val="FF0000"/>
                </a:solidFill>
              </a:rPr>
              <a:t>, بأن يتفق الطرفان على </a:t>
            </a:r>
            <a:r>
              <a:rPr lang="ar-SA" sz="3600" b="1" u="sng" dirty="0">
                <a:solidFill>
                  <a:srgbClr val="FF0000"/>
                </a:solidFill>
              </a:rPr>
              <a:t>ان الالتزام يترتب او يزول من </a:t>
            </a:r>
            <a:r>
              <a:rPr lang="ar-SA" sz="3600" b="1" u="sng" dirty="0" smtClean="0">
                <a:solidFill>
                  <a:srgbClr val="FF0000"/>
                </a:solidFill>
              </a:rPr>
              <a:t>وقت </a:t>
            </a:r>
            <a:r>
              <a:rPr lang="ar-SA" sz="3600" b="1" u="sng" dirty="0">
                <a:solidFill>
                  <a:srgbClr val="FF0000"/>
                </a:solidFill>
              </a:rPr>
              <a:t>تحقق الشرط وليس من وقت انعقاد العقد</a:t>
            </a:r>
            <a:r>
              <a:rPr lang="ar-SA" sz="3600" b="1" dirty="0">
                <a:solidFill>
                  <a:srgbClr val="FF0000"/>
                </a:solidFill>
              </a:rPr>
              <a:t> فالاثر الرجعي للشرط لايتعلق بالنظام العام </a:t>
            </a:r>
            <a:r>
              <a:rPr lang="ar-SA" sz="3600" b="1" dirty="0"/>
              <a:t>.</a:t>
            </a:r>
          </a:p>
        </p:txBody>
      </p:sp>
    </p:spTree>
    <p:extLst>
      <p:ext uri="{BB962C8B-B14F-4D97-AF65-F5344CB8AC3E}">
        <p14:creationId xmlns:p14="http://schemas.microsoft.com/office/powerpoint/2010/main" xmlns="" val="75898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SA" dirty="0" smtClean="0"/>
              <a:t>مايتعلق بوجود الالتزام اونفاذه يسمى الشرط والاجل اما مايرد على محل الالتزام فإنه يجعل الالتزام بدليا اوتخييريا اما مايتعلق من الأوصاف بأطراف الالتزام فيتمثل في تعددهم يطلق عليه التضامن وعدم قابلية الالتزام للانقسام ونخصص لكل منها فصلا على النحو التالي:</a:t>
            </a:r>
          </a:p>
          <a:p>
            <a:pPr algn="r" rtl="1"/>
            <a:r>
              <a:rPr lang="ar-SA" b="1" dirty="0" smtClean="0">
                <a:solidFill>
                  <a:srgbClr val="0070C0"/>
                </a:solidFill>
              </a:rPr>
              <a:t>الفصل الاول : اوصاف تتعلق في وجود او نفاذ الالتزام وهي في الشرط والاجل</a:t>
            </a:r>
          </a:p>
          <a:p>
            <a:pPr algn="r" rtl="1"/>
            <a:r>
              <a:rPr lang="ar-SA" b="1" dirty="0" smtClean="0">
                <a:solidFill>
                  <a:srgbClr val="0070C0"/>
                </a:solidFill>
              </a:rPr>
              <a:t>الفصل الثاني : اوصاف ترد على  الالتزام وهي الالتزام البدلي او التخييري</a:t>
            </a:r>
          </a:p>
          <a:p>
            <a:pPr algn="r" rtl="1"/>
            <a:r>
              <a:rPr lang="ar-SA" b="1" dirty="0" smtClean="0">
                <a:solidFill>
                  <a:srgbClr val="0070C0"/>
                </a:solidFill>
              </a:rPr>
              <a:t>الفصل الثالث : اوصاف تتعلق باطراف الالتزام وهي التضامن وعدم القابلية للانقسام</a:t>
            </a:r>
          </a:p>
          <a:p>
            <a:pPr algn="r" rtl="1"/>
            <a:endParaRPr lang="en-US" dirty="0"/>
          </a:p>
        </p:txBody>
      </p:sp>
    </p:spTree>
    <p:extLst>
      <p:ext uri="{BB962C8B-B14F-4D97-AF65-F5344CB8AC3E}">
        <p14:creationId xmlns:p14="http://schemas.microsoft.com/office/powerpoint/2010/main" xmlns="" val="4108742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565" y="692697"/>
            <a:ext cx="11158331" cy="4524315"/>
          </a:xfrm>
          <a:prstGeom prst="rect">
            <a:avLst/>
          </a:prstGeom>
          <a:noFill/>
        </p:spPr>
        <p:txBody>
          <a:bodyPr wrap="square" rtlCol="1">
            <a:spAutoFit/>
          </a:bodyPr>
          <a:lstStyle/>
          <a:p>
            <a:pPr algn="r" rtl="1"/>
            <a:r>
              <a:rPr lang="ar-SA" sz="3600" b="1" u="sng" dirty="0">
                <a:solidFill>
                  <a:srgbClr val="0070C0"/>
                </a:solidFill>
              </a:rPr>
              <a:t>الحالة الثانية:</a:t>
            </a:r>
          </a:p>
          <a:p>
            <a:pPr algn="r" rtl="1"/>
            <a:r>
              <a:rPr lang="ar-SA" sz="3600" b="1" dirty="0">
                <a:solidFill>
                  <a:srgbClr val="FF0000"/>
                </a:solidFill>
              </a:rPr>
              <a:t>قد يستبعد الاثر الرجعي </a:t>
            </a:r>
            <a:r>
              <a:rPr lang="ar-SA" sz="3600" b="1" dirty="0" smtClean="0">
                <a:solidFill>
                  <a:srgbClr val="FF0000"/>
                </a:solidFill>
              </a:rPr>
              <a:t>للشرط </a:t>
            </a:r>
            <a:r>
              <a:rPr lang="ar-SA" sz="3600" b="1" dirty="0">
                <a:solidFill>
                  <a:srgbClr val="FF0000"/>
                </a:solidFill>
              </a:rPr>
              <a:t>لان </a:t>
            </a:r>
            <a:r>
              <a:rPr lang="ar-SA" sz="3600" b="1" u="sng" dirty="0">
                <a:solidFill>
                  <a:srgbClr val="FF0000"/>
                </a:solidFill>
              </a:rPr>
              <a:t>وجوده يتنافى مع طبيعة العقد كما لو كان عقدا زمنيا </a:t>
            </a:r>
            <a:r>
              <a:rPr lang="ar-SA" sz="3600" b="1" u="sng" dirty="0"/>
              <a:t>. </a:t>
            </a:r>
            <a:endParaRPr lang="ar-SA" sz="3600" b="1" u="sng" dirty="0" smtClean="0"/>
          </a:p>
          <a:p>
            <a:pPr algn="r" rtl="1"/>
            <a:endParaRPr lang="ar-SA" sz="3600" b="1" dirty="0" smtClean="0"/>
          </a:p>
          <a:p>
            <a:pPr algn="r" rtl="1"/>
            <a:r>
              <a:rPr lang="ar-SA" sz="3600" b="1" dirty="0" smtClean="0">
                <a:solidFill>
                  <a:srgbClr val="00B050"/>
                </a:solidFill>
              </a:rPr>
              <a:t>مثال : فاذا </a:t>
            </a:r>
            <a:r>
              <a:rPr lang="ar-SA" sz="3600" b="1" u="sng" dirty="0">
                <a:solidFill>
                  <a:srgbClr val="00B050"/>
                </a:solidFill>
              </a:rPr>
              <a:t>استخدم صاحب العمل عاملا وعلق استخدامه على شرط واقف فان التزامه باستخدام هذا العامل لايكون نافذا الا من تاريخ تحقق الشرط ولايتصور ان يتعبر هذا الالتزام موجودا من ابرام عقد العمل .</a:t>
            </a:r>
          </a:p>
          <a:p>
            <a:pPr algn="r" rtl="1"/>
            <a:r>
              <a:rPr lang="ar-SA" sz="3600" b="1" dirty="0"/>
              <a:t> </a:t>
            </a:r>
          </a:p>
        </p:txBody>
      </p:sp>
    </p:spTree>
    <p:extLst>
      <p:ext uri="{BB962C8B-B14F-4D97-AF65-F5344CB8AC3E}">
        <p14:creationId xmlns:p14="http://schemas.microsoft.com/office/powerpoint/2010/main" xmlns="" val="45113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305" y="225288"/>
            <a:ext cx="11343860" cy="6494085"/>
          </a:xfrm>
          <a:prstGeom prst="rect">
            <a:avLst/>
          </a:prstGeom>
          <a:noFill/>
        </p:spPr>
        <p:txBody>
          <a:bodyPr wrap="square" rtlCol="1">
            <a:spAutoFit/>
          </a:bodyPr>
          <a:lstStyle/>
          <a:p>
            <a:pPr algn="r" rtl="1"/>
            <a:r>
              <a:rPr lang="ar-SA" sz="3200" b="1" u="sng" dirty="0">
                <a:solidFill>
                  <a:srgbClr val="0070C0"/>
                </a:solidFill>
              </a:rPr>
              <a:t>الحالة الثالثة:</a:t>
            </a:r>
          </a:p>
          <a:p>
            <a:pPr algn="r" rtl="1"/>
            <a:r>
              <a:rPr lang="ar-SA" sz="3200" b="1" dirty="0" smtClean="0">
                <a:solidFill>
                  <a:srgbClr val="FF0000"/>
                </a:solidFill>
              </a:rPr>
              <a:t>لا يكون للشرط اثر رجعي </a:t>
            </a:r>
            <a:r>
              <a:rPr lang="ar-SA" sz="3200" b="1" u="sng" dirty="0" smtClean="0">
                <a:solidFill>
                  <a:srgbClr val="FF0000"/>
                </a:solidFill>
              </a:rPr>
              <a:t>اذا اصبح محل الالتزام قبل تحقق الشرط مستحيلا لسبب اجنبي لايد للمدين فيه </a:t>
            </a:r>
            <a:r>
              <a:rPr lang="ar-SA" sz="3200" b="1" u="sng" dirty="0"/>
              <a:t>. </a:t>
            </a:r>
            <a:endParaRPr lang="ar-SA" sz="3200" b="1" u="sng" dirty="0" smtClean="0"/>
          </a:p>
          <a:p>
            <a:pPr algn="r" rtl="1"/>
            <a:endParaRPr lang="ar-SA" sz="3200" b="1" dirty="0" smtClean="0"/>
          </a:p>
          <a:p>
            <a:pPr algn="r" rtl="1"/>
            <a:r>
              <a:rPr lang="ar-SA" sz="3200" b="1" dirty="0" smtClean="0">
                <a:solidFill>
                  <a:srgbClr val="0070C0"/>
                </a:solidFill>
              </a:rPr>
              <a:t>** فاذا </a:t>
            </a:r>
            <a:r>
              <a:rPr lang="ar-SA" sz="3200" b="1" dirty="0">
                <a:solidFill>
                  <a:srgbClr val="0070C0"/>
                </a:solidFill>
              </a:rPr>
              <a:t>كان الشرط </a:t>
            </a:r>
            <a:r>
              <a:rPr lang="ar-SA" sz="3200" b="1" dirty="0" smtClean="0">
                <a:solidFill>
                  <a:srgbClr val="0070C0"/>
                </a:solidFill>
              </a:rPr>
              <a:t>واقفا </a:t>
            </a:r>
            <a:r>
              <a:rPr lang="ar-SA" sz="3200" b="1" dirty="0">
                <a:solidFill>
                  <a:srgbClr val="0070C0"/>
                </a:solidFill>
              </a:rPr>
              <a:t>وهلك محل العقد قبل تحقق الشرط بسبب </a:t>
            </a:r>
            <a:r>
              <a:rPr lang="ar-SA" sz="3200" b="1" dirty="0" smtClean="0">
                <a:solidFill>
                  <a:srgbClr val="0070C0"/>
                </a:solidFill>
              </a:rPr>
              <a:t>لا يد </a:t>
            </a:r>
            <a:r>
              <a:rPr lang="ar-SA" sz="3200" b="1" dirty="0">
                <a:solidFill>
                  <a:srgbClr val="0070C0"/>
                </a:solidFill>
              </a:rPr>
              <a:t>للمدين </a:t>
            </a:r>
            <a:r>
              <a:rPr lang="ar-SA" sz="3200" b="1" dirty="0" smtClean="0">
                <a:solidFill>
                  <a:srgbClr val="0070C0"/>
                </a:solidFill>
              </a:rPr>
              <a:t>فيه:</a:t>
            </a:r>
          </a:p>
          <a:p>
            <a:pPr algn="r" rtl="1"/>
            <a:r>
              <a:rPr lang="ar-SA" sz="3200" b="1" dirty="0" smtClean="0">
                <a:solidFill>
                  <a:srgbClr val="0070C0"/>
                </a:solidFill>
              </a:rPr>
              <a:t> </a:t>
            </a:r>
            <a:r>
              <a:rPr lang="ar-SA" sz="3200" b="1" dirty="0" smtClean="0">
                <a:solidFill>
                  <a:srgbClr val="C00000"/>
                </a:solidFill>
              </a:rPr>
              <a:t>فان </a:t>
            </a:r>
            <a:r>
              <a:rPr lang="ar-SA" sz="3200" b="1" dirty="0">
                <a:solidFill>
                  <a:srgbClr val="C00000"/>
                </a:solidFill>
              </a:rPr>
              <a:t>تبعة الهلاك تقع بعد تحقق الشرط </a:t>
            </a:r>
            <a:r>
              <a:rPr lang="ar-SA" sz="3200" b="1" dirty="0" smtClean="0">
                <a:solidFill>
                  <a:srgbClr val="C00000"/>
                </a:solidFill>
              </a:rPr>
              <a:t>:</a:t>
            </a:r>
          </a:p>
          <a:p>
            <a:pPr algn="r" rtl="1"/>
            <a:r>
              <a:rPr lang="ar-SA" sz="3200" b="1" dirty="0" smtClean="0">
                <a:solidFill>
                  <a:srgbClr val="00B050"/>
                </a:solidFill>
              </a:rPr>
              <a:t>-- على </a:t>
            </a:r>
            <a:r>
              <a:rPr lang="ar-SA" sz="3200" b="1" dirty="0">
                <a:solidFill>
                  <a:srgbClr val="00B050"/>
                </a:solidFill>
              </a:rPr>
              <a:t>المدين في العقود التبادليه </a:t>
            </a:r>
            <a:endParaRPr lang="ar-SA" sz="3200" b="1" dirty="0" smtClean="0">
              <a:solidFill>
                <a:srgbClr val="00B050"/>
              </a:solidFill>
            </a:endParaRPr>
          </a:p>
          <a:p>
            <a:pPr algn="r" rtl="1"/>
            <a:r>
              <a:rPr lang="ar-SA" sz="3200" b="1" dirty="0" smtClean="0">
                <a:solidFill>
                  <a:srgbClr val="00B050"/>
                </a:solidFill>
              </a:rPr>
              <a:t>-- وعلى </a:t>
            </a:r>
            <a:r>
              <a:rPr lang="ar-SA" sz="3200" b="1" dirty="0">
                <a:solidFill>
                  <a:srgbClr val="00B050"/>
                </a:solidFill>
              </a:rPr>
              <a:t>الدائن في العقود الملزمة لجانب واحد </a:t>
            </a:r>
            <a:endParaRPr lang="ar-SA" sz="3200" b="1" dirty="0" smtClean="0">
              <a:solidFill>
                <a:srgbClr val="00B050"/>
              </a:solidFill>
            </a:endParaRPr>
          </a:p>
          <a:p>
            <a:pPr algn="r" rtl="1"/>
            <a:endParaRPr lang="ar-SA" sz="3200" b="1" dirty="0" smtClean="0"/>
          </a:p>
          <a:p>
            <a:pPr algn="r" rtl="1"/>
            <a:r>
              <a:rPr lang="ar-SA" sz="3200" b="1" dirty="0" smtClean="0">
                <a:solidFill>
                  <a:srgbClr val="0070C0"/>
                </a:solidFill>
              </a:rPr>
              <a:t>** واذا </a:t>
            </a:r>
            <a:r>
              <a:rPr lang="ar-SA" sz="3200" b="1" dirty="0">
                <a:solidFill>
                  <a:srgbClr val="0070C0"/>
                </a:solidFill>
              </a:rPr>
              <a:t>كان الشرط فاسخا وهلك محل العقد قبل تحقق الشرط </a:t>
            </a:r>
            <a:endParaRPr lang="ar-SA" sz="3200" b="1" dirty="0" smtClean="0">
              <a:solidFill>
                <a:srgbClr val="0070C0"/>
              </a:solidFill>
            </a:endParaRPr>
          </a:p>
          <a:p>
            <a:pPr algn="r" rtl="1"/>
            <a:r>
              <a:rPr lang="ar-SA" sz="3200" b="1" dirty="0" smtClean="0">
                <a:solidFill>
                  <a:srgbClr val="FF0000"/>
                </a:solidFill>
              </a:rPr>
              <a:t>فان </a:t>
            </a:r>
            <a:r>
              <a:rPr lang="ar-SA" sz="3200" b="1" dirty="0">
                <a:solidFill>
                  <a:srgbClr val="FF0000"/>
                </a:solidFill>
              </a:rPr>
              <a:t>تبعة الهلاك تقع بعد تحقق الشرط </a:t>
            </a:r>
            <a:r>
              <a:rPr lang="ar-SA" sz="3200" b="1" dirty="0" smtClean="0">
                <a:solidFill>
                  <a:srgbClr val="FF0000"/>
                </a:solidFill>
              </a:rPr>
              <a:t>:</a:t>
            </a:r>
          </a:p>
          <a:p>
            <a:pPr algn="r" rtl="1"/>
            <a:r>
              <a:rPr lang="ar-SA" sz="3200" b="1" dirty="0" smtClean="0">
                <a:solidFill>
                  <a:srgbClr val="00B050"/>
                </a:solidFill>
              </a:rPr>
              <a:t>-- على </a:t>
            </a:r>
            <a:r>
              <a:rPr lang="ar-SA" sz="3200" b="1" dirty="0">
                <a:solidFill>
                  <a:srgbClr val="00B050"/>
                </a:solidFill>
              </a:rPr>
              <a:t>الدائن في العقود التبادليه </a:t>
            </a:r>
            <a:endParaRPr lang="ar-SA" sz="3200" b="1" dirty="0" smtClean="0">
              <a:solidFill>
                <a:srgbClr val="00B050"/>
              </a:solidFill>
            </a:endParaRPr>
          </a:p>
          <a:p>
            <a:pPr algn="r" rtl="1"/>
            <a:r>
              <a:rPr lang="ar-SA" sz="3200" b="1" dirty="0" smtClean="0">
                <a:solidFill>
                  <a:srgbClr val="00B050"/>
                </a:solidFill>
              </a:rPr>
              <a:t>--والمدين </a:t>
            </a:r>
            <a:r>
              <a:rPr lang="ar-SA" sz="3200" b="1" dirty="0">
                <a:solidFill>
                  <a:srgbClr val="00B050"/>
                </a:solidFill>
              </a:rPr>
              <a:t>في العقود الملزمة لجانب واحد .</a:t>
            </a:r>
          </a:p>
        </p:txBody>
      </p:sp>
    </p:spTree>
    <p:extLst>
      <p:ext uri="{BB962C8B-B14F-4D97-AF65-F5344CB8AC3E}">
        <p14:creationId xmlns:p14="http://schemas.microsoft.com/office/powerpoint/2010/main" xmlns="" val="3812185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9113" y="331304"/>
            <a:ext cx="10774017" cy="5509200"/>
          </a:xfrm>
          <a:prstGeom prst="rect">
            <a:avLst/>
          </a:prstGeom>
          <a:noFill/>
        </p:spPr>
        <p:txBody>
          <a:bodyPr wrap="square" rtlCol="1">
            <a:spAutoFit/>
          </a:bodyPr>
          <a:lstStyle/>
          <a:p>
            <a:pPr algn="r" rtl="1"/>
            <a:r>
              <a:rPr lang="ar-SA" sz="3200" b="1" dirty="0">
                <a:solidFill>
                  <a:srgbClr val="002060"/>
                </a:solidFill>
              </a:rPr>
              <a:t>وتطبيقا لذلك </a:t>
            </a:r>
            <a:endParaRPr lang="ar-SA" sz="3200" b="1" dirty="0" smtClean="0">
              <a:solidFill>
                <a:srgbClr val="002060"/>
              </a:solidFill>
            </a:endParaRPr>
          </a:p>
          <a:p>
            <a:pPr algn="r" rtl="1"/>
            <a:r>
              <a:rPr lang="ar-SA" sz="3200" b="1" dirty="0" smtClean="0">
                <a:solidFill>
                  <a:srgbClr val="0070C0"/>
                </a:solidFill>
              </a:rPr>
              <a:t>فان </a:t>
            </a:r>
            <a:r>
              <a:rPr lang="ar-SA" sz="3200" b="1" dirty="0">
                <a:solidFill>
                  <a:srgbClr val="0070C0"/>
                </a:solidFill>
              </a:rPr>
              <a:t>لو علق البائع التزامه على </a:t>
            </a:r>
            <a:r>
              <a:rPr lang="ar-SA" sz="3200" b="1" u="sng" dirty="0">
                <a:solidFill>
                  <a:srgbClr val="FF0000"/>
                </a:solidFill>
              </a:rPr>
              <a:t>شرط فاسخ </a:t>
            </a:r>
            <a:r>
              <a:rPr lang="ar-SA" sz="3200" b="1" u="sng" dirty="0">
                <a:solidFill>
                  <a:srgbClr val="7030A0"/>
                </a:solidFill>
              </a:rPr>
              <a:t>وسلم المبيع للمشتري ثم هلك الشيء في يده بسبب لادخل له فيه </a:t>
            </a:r>
            <a:r>
              <a:rPr lang="ar-SA" sz="3200" b="1" dirty="0">
                <a:solidFill>
                  <a:srgbClr val="0070C0"/>
                </a:solidFill>
              </a:rPr>
              <a:t>. </a:t>
            </a:r>
            <a:endParaRPr lang="ar-SA" sz="3200" b="1" dirty="0" smtClean="0">
              <a:solidFill>
                <a:srgbClr val="0070C0"/>
              </a:solidFill>
            </a:endParaRPr>
          </a:p>
          <a:p>
            <a:pPr algn="r" rtl="1"/>
            <a:r>
              <a:rPr lang="ar-SA" sz="3200" b="1" dirty="0" smtClean="0">
                <a:solidFill>
                  <a:srgbClr val="FF0000"/>
                </a:solidFill>
              </a:rPr>
              <a:t>فاذا </a:t>
            </a:r>
            <a:r>
              <a:rPr lang="ar-SA" sz="3200" b="1" dirty="0">
                <a:solidFill>
                  <a:srgbClr val="FF0000"/>
                </a:solidFill>
              </a:rPr>
              <a:t>تحقق الشرط الفاسخ لايكون له اثر رجعي ومن ثم يتحمل المشتري تبعة الهلاك </a:t>
            </a:r>
            <a:endParaRPr lang="ar-SA" sz="3200" b="1" dirty="0" smtClean="0">
              <a:solidFill>
                <a:srgbClr val="FF0000"/>
              </a:solidFill>
            </a:endParaRPr>
          </a:p>
          <a:p>
            <a:pPr algn="r" rtl="1"/>
            <a:r>
              <a:rPr lang="ar-SA" sz="3200" b="1" dirty="0" smtClean="0">
                <a:solidFill>
                  <a:srgbClr val="0070C0"/>
                </a:solidFill>
              </a:rPr>
              <a:t>اذ </a:t>
            </a:r>
            <a:r>
              <a:rPr lang="ar-SA" sz="3200" b="1" dirty="0">
                <a:solidFill>
                  <a:srgbClr val="0070C0"/>
                </a:solidFill>
              </a:rPr>
              <a:t>ان </a:t>
            </a:r>
            <a:r>
              <a:rPr lang="ar-SA" sz="3200" b="1" u="sng" dirty="0">
                <a:solidFill>
                  <a:srgbClr val="0070C0"/>
                </a:solidFill>
              </a:rPr>
              <a:t>الاثر الرجعي يقتضي اصلا اعتبار البيع لم يكن </a:t>
            </a:r>
            <a:r>
              <a:rPr lang="ar-SA" sz="3200" b="1" dirty="0">
                <a:solidFill>
                  <a:srgbClr val="0070C0"/>
                </a:solidFill>
              </a:rPr>
              <a:t>. </a:t>
            </a:r>
            <a:r>
              <a:rPr lang="ar-SA" sz="3200" b="1" dirty="0" smtClean="0">
                <a:solidFill>
                  <a:srgbClr val="0070C0"/>
                </a:solidFill>
              </a:rPr>
              <a:t>ومن </a:t>
            </a:r>
            <a:r>
              <a:rPr lang="ar-SA" sz="3200" b="1" dirty="0">
                <a:solidFill>
                  <a:srgbClr val="0070C0"/>
                </a:solidFill>
              </a:rPr>
              <a:t>ثم النظر للبائع كما لو كان مالكا . واعمال الاثر الرجعي يؤدي بنا الى القول بأنه يتحمل تبعة الهلاك . </a:t>
            </a:r>
            <a:endParaRPr lang="ar-SA" sz="3200" b="1" dirty="0" smtClean="0">
              <a:solidFill>
                <a:srgbClr val="0070C0"/>
              </a:solidFill>
            </a:endParaRPr>
          </a:p>
          <a:p>
            <a:pPr algn="r" rtl="1"/>
            <a:endParaRPr lang="ar-SA" sz="3200" b="1" dirty="0" smtClean="0">
              <a:solidFill>
                <a:srgbClr val="0070C0"/>
              </a:solidFill>
            </a:endParaRPr>
          </a:p>
          <a:p>
            <a:pPr algn="r" rtl="1"/>
            <a:r>
              <a:rPr lang="ar-SA" sz="3200" b="1" dirty="0" smtClean="0">
                <a:solidFill>
                  <a:srgbClr val="0070C0"/>
                </a:solidFill>
              </a:rPr>
              <a:t>ولكن </a:t>
            </a:r>
            <a:r>
              <a:rPr lang="ar-SA" sz="3200" b="1" dirty="0">
                <a:solidFill>
                  <a:srgbClr val="0070C0"/>
                </a:solidFill>
              </a:rPr>
              <a:t>قد </a:t>
            </a:r>
            <a:r>
              <a:rPr lang="ar-SA" sz="3200" b="1" dirty="0">
                <a:solidFill>
                  <a:srgbClr val="C00000"/>
                </a:solidFill>
              </a:rPr>
              <a:t>استبعد الاثر الرجعي للشرط , فانه يكون قد استثنى تبعة الهلاك منه ويترتب على ذلك انه لايجوز للمشتري ان يسترد الثمن من البائع </a:t>
            </a:r>
            <a:r>
              <a:rPr lang="ar-SA" sz="3200" b="1" dirty="0" smtClean="0">
                <a:solidFill>
                  <a:srgbClr val="C00000"/>
                </a:solidFill>
              </a:rPr>
              <a:t>. </a:t>
            </a:r>
          </a:p>
          <a:p>
            <a:pPr algn="r" rtl="1"/>
            <a:r>
              <a:rPr lang="ar-SA" sz="3200" b="1" dirty="0" smtClean="0">
                <a:solidFill>
                  <a:srgbClr val="0070C0"/>
                </a:solidFill>
              </a:rPr>
              <a:t>لانه في الشرط الفاسخ في العقود التبادلية تبعة الهلاك على الدائن .</a:t>
            </a:r>
            <a:endParaRPr lang="ar-SA" sz="3200" b="1" dirty="0">
              <a:solidFill>
                <a:srgbClr val="0070C0"/>
              </a:solidFill>
            </a:endParaRPr>
          </a:p>
        </p:txBody>
      </p:sp>
    </p:spTree>
    <p:extLst>
      <p:ext uri="{BB962C8B-B14F-4D97-AF65-F5344CB8AC3E}">
        <p14:creationId xmlns:p14="http://schemas.microsoft.com/office/powerpoint/2010/main" xmlns="" val="1151061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577703" y="2312789"/>
            <a:ext cx="7358063" cy="2232422"/>
          </a:xfrm>
          <a:prstGeom prst="rect">
            <a:avLst/>
          </a:prstGeom>
        </p:spPr>
        <p:txBody>
          <a:bodyPr/>
          <a:lstStyle/>
          <a:p>
            <a:pPr lvl="0">
              <a:defRPr sz="1800">
                <a:solidFill>
                  <a:srgbClr val="000000"/>
                </a:solidFill>
              </a:defRPr>
            </a:pPr>
            <a:r>
              <a:rPr sz="5062">
                <a:solidFill>
                  <a:srgbClr val="3E231A"/>
                </a:solidFill>
              </a:rPr>
              <a:t>الشرط في الفقه الاسلامي</a:t>
            </a:r>
          </a:p>
        </p:txBody>
      </p:sp>
    </p:spTree>
    <p:extLst>
      <p:ext uri="{BB962C8B-B14F-4D97-AF65-F5344CB8AC3E}">
        <p14:creationId xmlns:p14="http://schemas.microsoft.com/office/powerpoint/2010/main" xmlns="" val="402123187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p:nvPr>
        </p:nvSpPr>
        <p:spPr>
          <a:xfrm>
            <a:off x="1391478" y="702365"/>
            <a:ext cx="9568070" cy="4942465"/>
          </a:xfrm>
          <a:prstGeom prst="rect">
            <a:avLst/>
          </a:prstGeom>
        </p:spPr>
        <p:txBody>
          <a:bodyPr>
            <a:normAutofit fontScale="90000"/>
          </a:bodyPr>
          <a:lstStyle/>
          <a:p>
            <a:pPr defTabSz="121581" rtl="1">
              <a:spcBef>
                <a:spcPts val="562"/>
              </a:spcBef>
              <a:defRPr sz="1800">
                <a:solidFill>
                  <a:srgbClr val="000000"/>
                </a:solidFill>
              </a:defRPr>
            </a:pPr>
            <a:r>
              <a:rPr sz="3200" b="1" dirty="0">
                <a:solidFill>
                  <a:srgbClr val="3E231A"/>
                </a:solidFill>
                <a:cs typeface="+mn-cs"/>
              </a:rPr>
              <a:t> </a:t>
            </a:r>
            <a:r>
              <a:rPr lang="ar-SA" sz="3200" b="1" dirty="0" smtClean="0">
                <a:solidFill>
                  <a:srgbClr val="3E231A"/>
                </a:solidFill>
                <a:cs typeface="+mn-cs"/>
              </a:rPr>
              <a:t/>
            </a:r>
            <a:br>
              <a:rPr lang="ar-SA" sz="3200" b="1" dirty="0" smtClean="0">
                <a:solidFill>
                  <a:srgbClr val="3E231A"/>
                </a:solidFill>
                <a:cs typeface="+mn-cs"/>
              </a:rPr>
            </a:br>
            <a:r>
              <a:rPr lang="ar-SA" sz="3200" b="1" dirty="0" smtClean="0">
                <a:solidFill>
                  <a:srgbClr val="3E231A"/>
                </a:solidFill>
                <a:cs typeface="+mn-cs"/>
              </a:rPr>
              <a:t/>
            </a:r>
            <a:br>
              <a:rPr lang="ar-SA" sz="3200" b="1" dirty="0" smtClean="0">
                <a:solidFill>
                  <a:srgbClr val="3E231A"/>
                </a:solidFill>
                <a:cs typeface="+mn-cs"/>
              </a:rPr>
            </a:br>
            <a:r>
              <a:rPr lang="ar-SA" sz="3200" b="1" dirty="0" smtClean="0">
                <a:solidFill>
                  <a:srgbClr val="3E231A"/>
                </a:solidFill>
                <a:cs typeface="+mn-cs"/>
              </a:rPr>
              <a:t/>
            </a:r>
            <a:br>
              <a:rPr lang="ar-SA" sz="3200" b="1" dirty="0" smtClean="0">
                <a:solidFill>
                  <a:srgbClr val="3E231A"/>
                </a:solidFill>
                <a:cs typeface="+mn-cs"/>
              </a:rPr>
            </a:br>
            <a:r>
              <a:rPr lang="ar-SA" sz="3200" b="1" dirty="0" smtClean="0">
                <a:solidFill>
                  <a:srgbClr val="3E231A"/>
                </a:solidFill>
                <a:cs typeface="+mn-cs"/>
              </a:rPr>
              <a:t/>
            </a:r>
            <a:br>
              <a:rPr lang="ar-SA" sz="3200" b="1" dirty="0" smtClean="0">
                <a:solidFill>
                  <a:srgbClr val="3E231A"/>
                </a:solidFill>
                <a:cs typeface="+mn-cs"/>
              </a:rPr>
            </a:br>
            <a:r>
              <a:rPr lang="ar-SA" sz="3200" b="1" dirty="0" smtClean="0">
                <a:solidFill>
                  <a:srgbClr val="3E231A"/>
                </a:solidFill>
                <a:cs typeface="+mn-cs"/>
              </a:rPr>
              <a:t/>
            </a:r>
            <a:br>
              <a:rPr lang="ar-SA" sz="3200" b="1" dirty="0" smtClean="0">
                <a:solidFill>
                  <a:srgbClr val="3E231A"/>
                </a:solidFill>
                <a:cs typeface="+mn-cs"/>
              </a:rPr>
            </a:br>
            <a:r>
              <a:rPr lang="ar-SA" sz="3200" b="1" dirty="0" smtClean="0">
                <a:solidFill>
                  <a:srgbClr val="3E231A"/>
                </a:solidFill>
                <a:cs typeface="+mn-cs"/>
              </a:rPr>
              <a:t/>
            </a:r>
            <a:br>
              <a:rPr lang="ar-SA" sz="3200" b="1" dirty="0" smtClean="0">
                <a:solidFill>
                  <a:srgbClr val="3E231A"/>
                </a:solidFill>
                <a:cs typeface="+mn-cs"/>
              </a:rPr>
            </a:br>
            <a:r>
              <a:rPr lang="ar-SA" sz="3200" b="1" dirty="0" smtClean="0">
                <a:solidFill>
                  <a:srgbClr val="3E231A"/>
                </a:solidFill>
                <a:cs typeface="+mn-cs"/>
              </a:rPr>
              <a:t/>
            </a:r>
            <a:br>
              <a:rPr lang="ar-SA" sz="3200" b="1" dirty="0" smtClean="0">
                <a:solidFill>
                  <a:srgbClr val="3E231A"/>
                </a:solidFill>
                <a:cs typeface="+mn-cs"/>
              </a:rPr>
            </a:br>
            <a:r>
              <a:rPr lang="ar-SA" sz="3200" b="1" dirty="0" smtClean="0">
                <a:solidFill>
                  <a:srgbClr val="3E231A"/>
                </a:solidFill>
                <a:cs typeface="+mn-cs"/>
              </a:rPr>
              <a:t/>
            </a:r>
            <a:br>
              <a:rPr lang="ar-SA" sz="3200" b="1" dirty="0" smtClean="0">
                <a:solidFill>
                  <a:srgbClr val="3E231A"/>
                </a:solidFill>
                <a:cs typeface="+mn-cs"/>
              </a:rPr>
            </a:br>
            <a:r>
              <a:rPr sz="3200" b="1" dirty="0" err="1" smtClean="0">
                <a:solidFill>
                  <a:srgbClr val="3E231A"/>
                </a:solidFill>
                <a:cs typeface="+mn-cs"/>
              </a:rPr>
              <a:t>يتفق</a:t>
            </a:r>
            <a:r>
              <a:rPr sz="3200" b="1" dirty="0" smtClean="0">
                <a:solidFill>
                  <a:srgbClr val="3E231A"/>
                </a:solidFill>
                <a:cs typeface="+mn-cs"/>
              </a:rPr>
              <a:t> </a:t>
            </a:r>
            <a:r>
              <a:rPr sz="3200" b="1" dirty="0" err="1">
                <a:solidFill>
                  <a:srgbClr val="3E231A"/>
                </a:solidFill>
                <a:cs typeface="+mn-cs"/>
              </a:rPr>
              <a:t>الفقه</a:t>
            </a:r>
            <a:r>
              <a:rPr sz="3200" b="1" dirty="0">
                <a:solidFill>
                  <a:srgbClr val="3E231A"/>
                </a:solidFill>
                <a:cs typeface="+mn-cs"/>
              </a:rPr>
              <a:t> </a:t>
            </a:r>
            <a:r>
              <a:rPr sz="3200" b="1" dirty="0" err="1">
                <a:solidFill>
                  <a:srgbClr val="3E231A"/>
                </a:solidFill>
                <a:cs typeface="+mn-cs"/>
              </a:rPr>
              <a:t>الاسلامي</a:t>
            </a:r>
            <a:r>
              <a:rPr sz="3200" b="1" dirty="0">
                <a:solidFill>
                  <a:srgbClr val="3E231A"/>
                </a:solidFill>
                <a:cs typeface="+mn-cs"/>
              </a:rPr>
              <a:t> </a:t>
            </a:r>
            <a:r>
              <a:rPr sz="3200" b="1" dirty="0" err="1">
                <a:solidFill>
                  <a:srgbClr val="3E231A"/>
                </a:solidFill>
                <a:cs typeface="+mn-cs"/>
              </a:rPr>
              <a:t>على</a:t>
            </a:r>
            <a:r>
              <a:rPr sz="3200" b="1" dirty="0">
                <a:solidFill>
                  <a:srgbClr val="3E231A"/>
                </a:solidFill>
                <a:cs typeface="+mn-cs"/>
              </a:rPr>
              <a:t> </a:t>
            </a:r>
            <a:r>
              <a:rPr sz="3200" b="1" dirty="0" err="1">
                <a:solidFill>
                  <a:srgbClr val="3E231A"/>
                </a:solidFill>
                <a:cs typeface="+mn-cs"/>
              </a:rPr>
              <a:t>ان</a:t>
            </a:r>
            <a:r>
              <a:rPr sz="3200" b="1" dirty="0">
                <a:solidFill>
                  <a:srgbClr val="3E231A"/>
                </a:solidFill>
                <a:cs typeface="+mn-cs"/>
              </a:rPr>
              <a:t> </a:t>
            </a:r>
            <a:r>
              <a:rPr sz="3200" b="1" dirty="0" err="1">
                <a:solidFill>
                  <a:srgbClr val="3E231A"/>
                </a:solidFill>
                <a:cs typeface="+mn-cs"/>
              </a:rPr>
              <a:t>العقد</a:t>
            </a:r>
            <a:r>
              <a:rPr sz="3200" b="1" dirty="0">
                <a:solidFill>
                  <a:srgbClr val="3E231A"/>
                </a:solidFill>
                <a:cs typeface="+mn-cs"/>
              </a:rPr>
              <a:t> </a:t>
            </a:r>
            <a:r>
              <a:rPr sz="3200" b="1" dirty="0" err="1">
                <a:solidFill>
                  <a:srgbClr val="3E231A"/>
                </a:solidFill>
                <a:cs typeface="+mn-cs"/>
              </a:rPr>
              <a:t>لا</a:t>
            </a:r>
            <a:r>
              <a:rPr sz="3200" b="1" dirty="0">
                <a:solidFill>
                  <a:srgbClr val="3E231A"/>
                </a:solidFill>
                <a:cs typeface="+mn-cs"/>
              </a:rPr>
              <a:t> </a:t>
            </a:r>
            <a:r>
              <a:rPr sz="3200" b="1" dirty="0" err="1">
                <a:solidFill>
                  <a:srgbClr val="3E231A"/>
                </a:solidFill>
                <a:cs typeface="+mn-cs"/>
              </a:rPr>
              <a:t>يوجد</a:t>
            </a:r>
            <a:r>
              <a:rPr sz="3200" b="1" dirty="0">
                <a:solidFill>
                  <a:srgbClr val="3E231A"/>
                </a:solidFill>
                <a:cs typeface="+mn-cs"/>
              </a:rPr>
              <a:t> </a:t>
            </a:r>
            <a:r>
              <a:rPr sz="3200" b="1" dirty="0" err="1">
                <a:solidFill>
                  <a:srgbClr val="3E231A"/>
                </a:solidFill>
                <a:cs typeface="+mn-cs"/>
              </a:rPr>
              <a:t>في</a:t>
            </a:r>
            <a:r>
              <a:rPr sz="3200" b="1" dirty="0">
                <a:solidFill>
                  <a:srgbClr val="3E231A"/>
                </a:solidFill>
                <a:cs typeface="+mn-cs"/>
              </a:rPr>
              <a:t> </a:t>
            </a:r>
            <a:r>
              <a:rPr sz="3200" b="1" dirty="0" err="1">
                <a:solidFill>
                  <a:srgbClr val="3E231A"/>
                </a:solidFill>
                <a:cs typeface="+mn-cs"/>
              </a:rPr>
              <a:t>الخارج</a:t>
            </a:r>
            <a:r>
              <a:rPr sz="3200" b="1" dirty="0">
                <a:solidFill>
                  <a:srgbClr val="3E231A"/>
                </a:solidFill>
                <a:cs typeface="+mn-cs"/>
              </a:rPr>
              <a:t> </a:t>
            </a:r>
            <a:r>
              <a:rPr sz="3200" b="1" dirty="0" err="1">
                <a:solidFill>
                  <a:srgbClr val="3E231A"/>
                </a:solidFill>
                <a:cs typeface="+mn-cs"/>
              </a:rPr>
              <a:t>الا</a:t>
            </a:r>
            <a:r>
              <a:rPr sz="3200" b="1" dirty="0">
                <a:solidFill>
                  <a:srgbClr val="3E231A"/>
                </a:solidFill>
                <a:cs typeface="+mn-cs"/>
              </a:rPr>
              <a:t> </a:t>
            </a:r>
            <a:r>
              <a:rPr sz="3200" b="1" dirty="0" err="1">
                <a:solidFill>
                  <a:srgbClr val="3E231A"/>
                </a:solidFill>
                <a:cs typeface="+mn-cs"/>
              </a:rPr>
              <a:t>اذا</a:t>
            </a:r>
            <a:r>
              <a:rPr sz="3200" b="1" dirty="0">
                <a:solidFill>
                  <a:srgbClr val="3E231A"/>
                </a:solidFill>
                <a:cs typeface="+mn-cs"/>
              </a:rPr>
              <a:t> </a:t>
            </a:r>
            <a:r>
              <a:rPr sz="3200" b="1" dirty="0" err="1">
                <a:solidFill>
                  <a:srgbClr val="3E231A"/>
                </a:solidFill>
                <a:cs typeface="+mn-cs"/>
              </a:rPr>
              <a:t>وجد</a:t>
            </a:r>
            <a:r>
              <a:rPr sz="3200" b="1" dirty="0">
                <a:solidFill>
                  <a:srgbClr val="3E231A"/>
                </a:solidFill>
                <a:cs typeface="+mn-cs"/>
              </a:rPr>
              <a:t> </a:t>
            </a:r>
            <a:r>
              <a:rPr sz="3200" b="1" dirty="0" err="1">
                <a:solidFill>
                  <a:srgbClr val="3E231A"/>
                </a:solidFill>
                <a:cs typeface="+mn-cs"/>
              </a:rPr>
              <a:t>عاقد</a:t>
            </a:r>
            <a:r>
              <a:rPr sz="3200" b="1" dirty="0">
                <a:solidFill>
                  <a:srgbClr val="3E231A"/>
                </a:solidFill>
                <a:cs typeface="+mn-cs"/>
              </a:rPr>
              <a:t> و </a:t>
            </a:r>
            <a:r>
              <a:rPr sz="3200" b="1" dirty="0" err="1">
                <a:solidFill>
                  <a:srgbClr val="3E231A"/>
                </a:solidFill>
                <a:cs typeface="+mn-cs"/>
              </a:rPr>
              <a:t>صيغه</a:t>
            </a:r>
            <a:endParaRPr sz="3200" b="1" dirty="0">
              <a:cs typeface="+mn-cs"/>
            </a:endParaRPr>
          </a:p>
          <a:p>
            <a:pPr defTabSz="121581" rtl="1">
              <a:spcBef>
                <a:spcPts val="562"/>
              </a:spcBef>
              <a:defRPr sz="1800">
                <a:solidFill>
                  <a:srgbClr val="000000"/>
                </a:solidFill>
              </a:defRPr>
            </a:pPr>
            <a:r>
              <a:rPr lang="en-US" sz="3200" b="1" dirty="0">
                <a:cs typeface="+mn-cs"/>
              </a:rPr>
              <a:t>)</a:t>
            </a:r>
            <a:r>
              <a:rPr lang="ar-SA" sz="3200" b="1" dirty="0">
                <a:cs typeface="+mn-cs"/>
              </a:rPr>
              <a:t>ايجاب</a:t>
            </a:r>
            <a:r>
              <a:rPr lang="en-US" sz="3200" b="1" dirty="0">
                <a:solidFill>
                  <a:srgbClr val="3E231A"/>
                </a:solidFill>
                <a:cs typeface="+mn-cs"/>
              </a:rPr>
              <a:t>  </a:t>
            </a:r>
            <a:r>
              <a:rPr sz="3200" b="1" dirty="0">
                <a:solidFill>
                  <a:srgbClr val="3E231A"/>
                </a:solidFill>
                <a:cs typeface="+mn-cs"/>
              </a:rPr>
              <a:t>و </a:t>
            </a:r>
            <a:r>
              <a:rPr sz="3200" b="1" dirty="0" err="1">
                <a:solidFill>
                  <a:srgbClr val="3E231A"/>
                </a:solidFill>
                <a:cs typeface="+mn-cs"/>
              </a:rPr>
              <a:t>قبول</a:t>
            </a:r>
            <a:r>
              <a:rPr sz="3200" b="1" dirty="0">
                <a:solidFill>
                  <a:srgbClr val="3E231A"/>
                </a:solidFill>
                <a:cs typeface="+mn-cs"/>
              </a:rPr>
              <a:t> و </a:t>
            </a:r>
            <a:r>
              <a:rPr sz="3200" b="1" dirty="0" err="1">
                <a:solidFill>
                  <a:srgbClr val="3E231A"/>
                </a:solidFill>
                <a:cs typeface="+mn-cs"/>
              </a:rPr>
              <a:t>محل</a:t>
            </a:r>
            <a:r>
              <a:rPr sz="3200" b="1" dirty="0">
                <a:solidFill>
                  <a:srgbClr val="3E231A"/>
                </a:solidFill>
                <a:cs typeface="+mn-cs"/>
              </a:rPr>
              <a:t> </a:t>
            </a:r>
            <a:r>
              <a:rPr sz="3200" b="1" dirty="0" err="1">
                <a:solidFill>
                  <a:srgbClr val="3E231A"/>
                </a:solidFill>
                <a:cs typeface="+mn-cs"/>
              </a:rPr>
              <a:t>يرد</a:t>
            </a:r>
            <a:r>
              <a:rPr sz="3200" b="1" dirty="0">
                <a:solidFill>
                  <a:srgbClr val="3E231A"/>
                </a:solidFill>
                <a:cs typeface="+mn-cs"/>
              </a:rPr>
              <a:t> </a:t>
            </a:r>
            <a:r>
              <a:rPr sz="3200" b="1" dirty="0" err="1">
                <a:solidFill>
                  <a:srgbClr val="3E231A"/>
                </a:solidFill>
                <a:cs typeface="+mn-cs"/>
              </a:rPr>
              <a:t>عليه</a:t>
            </a:r>
            <a:r>
              <a:rPr sz="3200" b="1" dirty="0">
                <a:solidFill>
                  <a:srgbClr val="3E231A"/>
                </a:solidFill>
                <a:cs typeface="+mn-cs"/>
              </a:rPr>
              <a:t> </a:t>
            </a:r>
            <a:r>
              <a:rPr sz="3200" b="1" dirty="0" err="1">
                <a:solidFill>
                  <a:srgbClr val="3E231A"/>
                </a:solidFill>
                <a:cs typeface="+mn-cs"/>
              </a:rPr>
              <a:t>ويظهر</a:t>
            </a:r>
            <a:r>
              <a:rPr sz="3200" b="1" dirty="0">
                <a:solidFill>
                  <a:srgbClr val="3E231A"/>
                </a:solidFill>
                <a:cs typeface="+mn-cs"/>
              </a:rPr>
              <a:t> </a:t>
            </a:r>
            <a:r>
              <a:rPr sz="3200" b="1" dirty="0" err="1">
                <a:solidFill>
                  <a:srgbClr val="3E231A"/>
                </a:solidFill>
                <a:cs typeface="+mn-cs"/>
              </a:rPr>
              <a:t>اثر</a:t>
            </a:r>
            <a:r>
              <a:rPr sz="3200" b="1" dirty="0">
                <a:solidFill>
                  <a:srgbClr val="3E231A"/>
                </a:solidFill>
                <a:cs typeface="+mn-cs"/>
              </a:rPr>
              <a:t> </a:t>
            </a:r>
            <a:r>
              <a:rPr sz="3200" b="1" dirty="0" err="1">
                <a:solidFill>
                  <a:srgbClr val="3E231A"/>
                </a:solidFill>
                <a:cs typeface="+mn-cs"/>
              </a:rPr>
              <a:t>العقد</a:t>
            </a:r>
            <a:r>
              <a:rPr sz="3200" b="1" dirty="0">
                <a:solidFill>
                  <a:srgbClr val="3E231A"/>
                </a:solidFill>
                <a:cs typeface="+mn-cs"/>
              </a:rPr>
              <a:t> </a:t>
            </a:r>
            <a:r>
              <a:rPr sz="3200" b="1" dirty="0" err="1">
                <a:solidFill>
                  <a:srgbClr val="3E231A"/>
                </a:solidFill>
                <a:cs typeface="+mn-cs"/>
              </a:rPr>
              <a:t>فيه</a:t>
            </a:r>
            <a:r>
              <a:rPr sz="3200" b="1" dirty="0">
                <a:solidFill>
                  <a:srgbClr val="3E231A"/>
                </a:solidFill>
                <a:cs typeface="+mn-cs"/>
              </a:rPr>
              <a:t> </a:t>
            </a:r>
            <a:r>
              <a:rPr lang="en-US" sz="3200" b="1" dirty="0">
                <a:solidFill>
                  <a:srgbClr val="3E231A"/>
                </a:solidFill>
                <a:cs typeface="+mn-cs"/>
              </a:rPr>
              <a:t>(</a:t>
            </a:r>
            <a:r>
              <a:rPr sz="3200" b="1" dirty="0">
                <a:solidFill>
                  <a:srgbClr val="3E231A"/>
                </a:solidFill>
                <a:cs typeface="+mn-cs"/>
              </a:rPr>
              <a:t>و </a:t>
            </a:r>
            <a:r>
              <a:rPr sz="3200" b="1" dirty="0" err="1">
                <a:solidFill>
                  <a:srgbClr val="3E231A"/>
                </a:solidFill>
                <a:cs typeface="+mn-cs"/>
              </a:rPr>
              <a:t>على</a:t>
            </a:r>
            <a:r>
              <a:rPr sz="3200" b="1" dirty="0">
                <a:solidFill>
                  <a:srgbClr val="3E231A"/>
                </a:solidFill>
                <a:cs typeface="+mn-cs"/>
              </a:rPr>
              <a:t> </a:t>
            </a:r>
            <a:r>
              <a:rPr sz="3200" b="1" dirty="0" err="1">
                <a:solidFill>
                  <a:srgbClr val="3E231A"/>
                </a:solidFill>
                <a:cs typeface="+mn-cs"/>
              </a:rPr>
              <a:t>الرغم</a:t>
            </a:r>
            <a:r>
              <a:rPr sz="3200" b="1" dirty="0">
                <a:solidFill>
                  <a:srgbClr val="3E231A"/>
                </a:solidFill>
                <a:cs typeface="+mn-cs"/>
              </a:rPr>
              <a:t> </a:t>
            </a:r>
            <a:r>
              <a:rPr sz="3200" b="1" dirty="0" err="1">
                <a:solidFill>
                  <a:srgbClr val="3E231A"/>
                </a:solidFill>
                <a:cs typeface="+mn-cs"/>
              </a:rPr>
              <a:t>من</a:t>
            </a:r>
            <a:r>
              <a:rPr sz="3200" b="1" dirty="0">
                <a:solidFill>
                  <a:srgbClr val="3E231A"/>
                </a:solidFill>
                <a:cs typeface="+mn-cs"/>
              </a:rPr>
              <a:t> </a:t>
            </a:r>
            <a:r>
              <a:rPr sz="3200" b="1" dirty="0" err="1">
                <a:solidFill>
                  <a:srgbClr val="3E231A"/>
                </a:solidFill>
                <a:cs typeface="+mn-cs"/>
              </a:rPr>
              <a:t>ذلك</a:t>
            </a:r>
            <a:r>
              <a:rPr sz="3200" b="1" dirty="0">
                <a:solidFill>
                  <a:srgbClr val="3E231A"/>
                </a:solidFill>
                <a:cs typeface="+mn-cs"/>
              </a:rPr>
              <a:t> </a:t>
            </a:r>
            <a:r>
              <a:rPr sz="3200" b="1" dirty="0" err="1">
                <a:solidFill>
                  <a:srgbClr val="3E231A"/>
                </a:solidFill>
                <a:cs typeface="+mn-cs"/>
              </a:rPr>
              <a:t>فقد</a:t>
            </a:r>
            <a:r>
              <a:rPr sz="3200" b="1" dirty="0">
                <a:solidFill>
                  <a:srgbClr val="3E231A"/>
                </a:solidFill>
                <a:cs typeface="+mn-cs"/>
              </a:rPr>
              <a:t> </a:t>
            </a:r>
            <a:r>
              <a:rPr sz="3200" b="1" dirty="0" err="1">
                <a:solidFill>
                  <a:srgbClr val="3E231A"/>
                </a:solidFill>
                <a:cs typeface="+mn-cs"/>
              </a:rPr>
              <a:t>ثار</a:t>
            </a:r>
            <a:r>
              <a:rPr sz="3200" b="1" dirty="0">
                <a:solidFill>
                  <a:srgbClr val="3E231A"/>
                </a:solidFill>
                <a:cs typeface="+mn-cs"/>
              </a:rPr>
              <a:t> </a:t>
            </a:r>
            <a:r>
              <a:rPr sz="3200" b="1" dirty="0" err="1">
                <a:solidFill>
                  <a:srgbClr val="3E231A"/>
                </a:solidFill>
                <a:cs typeface="+mn-cs"/>
              </a:rPr>
              <a:t>في</a:t>
            </a:r>
            <a:r>
              <a:rPr sz="3200" b="1" dirty="0">
                <a:solidFill>
                  <a:srgbClr val="3E231A"/>
                </a:solidFill>
                <a:cs typeface="+mn-cs"/>
              </a:rPr>
              <a:t> </a:t>
            </a:r>
            <a:r>
              <a:rPr sz="3200" b="1" dirty="0" err="1">
                <a:solidFill>
                  <a:srgbClr val="3E231A"/>
                </a:solidFill>
                <a:cs typeface="+mn-cs"/>
              </a:rPr>
              <a:t>هذا</a:t>
            </a:r>
            <a:r>
              <a:rPr sz="3200" b="1" dirty="0">
                <a:solidFill>
                  <a:srgbClr val="3E231A"/>
                </a:solidFill>
                <a:cs typeface="+mn-cs"/>
              </a:rPr>
              <a:t> </a:t>
            </a:r>
            <a:r>
              <a:rPr sz="3200" b="1" dirty="0" err="1">
                <a:solidFill>
                  <a:srgbClr val="3E231A"/>
                </a:solidFill>
                <a:cs typeface="+mn-cs"/>
              </a:rPr>
              <a:t>الفقه</a:t>
            </a:r>
            <a:r>
              <a:rPr sz="3200" b="1" dirty="0">
                <a:solidFill>
                  <a:srgbClr val="3E231A"/>
                </a:solidFill>
                <a:cs typeface="+mn-cs"/>
              </a:rPr>
              <a:t> </a:t>
            </a:r>
            <a:r>
              <a:rPr sz="3200" b="1" dirty="0" err="1">
                <a:solidFill>
                  <a:srgbClr val="3E231A"/>
                </a:solidFill>
                <a:cs typeface="+mn-cs"/>
              </a:rPr>
              <a:t>خلاف</a:t>
            </a:r>
            <a:r>
              <a:rPr sz="3200" b="1" dirty="0">
                <a:solidFill>
                  <a:srgbClr val="3E231A"/>
                </a:solidFill>
                <a:cs typeface="+mn-cs"/>
              </a:rPr>
              <a:t> </a:t>
            </a:r>
            <a:r>
              <a:rPr sz="3200" b="1" dirty="0" err="1">
                <a:solidFill>
                  <a:srgbClr val="3E231A"/>
                </a:solidFill>
                <a:cs typeface="+mn-cs"/>
              </a:rPr>
              <a:t>حول</a:t>
            </a:r>
            <a:r>
              <a:rPr sz="3200" b="1" dirty="0">
                <a:solidFill>
                  <a:srgbClr val="3E231A"/>
                </a:solidFill>
                <a:cs typeface="+mn-cs"/>
              </a:rPr>
              <a:t> </a:t>
            </a:r>
            <a:r>
              <a:rPr sz="3200" b="1" dirty="0" err="1">
                <a:solidFill>
                  <a:srgbClr val="3E231A"/>
                </a:solidFill>
                <a:cs typeface="+mn-cs"/>
              </a:rPr>
              <a:t>مايعد</a:t>
            </a:r>
            <a:r>
              <a:rPr sz="3200" b="1" dirty="0">
                <a:solidFill>
                  <a:srgbClr val="3E231A"/>
                </a:solidFill>
                <a:cs typeface="+mn-cs"/>
              </a:rPr>
              <a:t> </a:t>
            </a:r>
            <a:r>
              <a:rPr sz="3200" b="1" dirty="0" err="1">
                <a:solidFill>
                  <a:srgbClr val="3E231A"/>
                </a:solidFill>
                <a:cs typeface="+mn-cs"/>
              </a:rPr>
              <a:t>من</a:t>
            </a:r>
            <a:r>
              <a:rPr sz="3200" b="1" dirty="0">
                <a:solidFill>
                  <a:srgbClr val="3E231A"/>
                </a:solidFill>
                <a:cs typeface="+mn-cs"/>
              </a:rPr>
              <a:t> </a:t>
            </a:r>
            <a:r>
              <a:rPr sz="3200" b="1" dirty="0" err="1">
                <a:solidFill>
                  <a:srgbClr val="3E231A"/>
                </a:solidFill>
                <a:cs typeface="+mn-cs"/>
              </a:rPr>
              <a:t>هذه</a:t>
            </a:r>
            <a:r>
              <a:rPr sz="3200" b="1" dirty="0">
                <a:solidFill>
                  <a:srgbClr val="3E231A"/>
                </a:solidFill>
                <a:cs typeface="+mn-cs"/>
              </a:rPr>
              <a:t> </a:t>
            </a:r>
            <a:r>
              <a:rPr sz="3200" b="1" dirty="0" err="1">
                <a:solidFill>
                  <a:srgbClr val="3E231A"/>
                </a:solidFill>
                <a:cs typeface="+mn-cs"/>
              </a:rPr>
              <a:t>الامور</a:t>
            </a:r>
            <a:r>
              <a:rPr sz="3200" b="1" dirty="0">
                <a:solidFill>
                  <a:srgbClr val="3E231A"/>
                </a:solidFill>
                <a:cs typeface="+mn-cs"/>
              </a:rPr>
              <a:t> </a:t>
            </a:r>
            <a:r>
              <a:rPr sz="3200" b="1" dirty="0" err="1">
                <a:solidFill>
                  <a:srgbClr val="3E231A"/>
                </a:solidFill>
                <a:cs typeface="+mn-cs"/>
              </a:rPr>
              <a:t>ركنا</a:t>
            </a:r>
            <a:r>
              <a:rPr sz="3200" b="1" dirty="0">
                <a:solidFill>
                  <a:srgbClr val="3E231A"/>
                </a:solidFill>
                <a:cs typeface="+mn-cs"/>
              </a:rPr>
              <a:t> </a:t>
            </a:r>
            <a:r>
              <a:rPr sz="3200" b="1" dirty="0" err="1">
                <a:solidFill>
                  <a:srgbClr val="3E231A"/>
                </a:solidFill>
                <a:cs typeface="+mn-cs"/>
              </a:rPr>
              <a:t>في</a:t>
            </a:r>
            <a:r>
              <a:rPr sz="3200" b="1" dirty="0">
                <a:solidFill>
                  <a:srgbClr val="3E231A"/>
                </a:solidFill>
                <a:cs typeface="+mn-cs"/>
              </a:rPr>
              <a:t> </a:t>
            </a:r>
            <a:r>
              <a:rPr sz="3200" b="1" dirty="0" err="1">
                <a:solidFill>
                  <a:srgbClr val="3E231A"/>
                </a:solidFill>
                <a:cs typeface="+mn-cs"/>
              </a:rPr>
              <a:t>العقد</a:t>
            </a:r>
            <a:r>
              <a:rPr sz="3200" b="1" dirty="0">
                <a:solidFill>
                  <a:srgbClr val="3E231A"/>
                </a:solidFill>
                <a:cs typeface="+mn-cs"/>
              </a:rPr>
              <a:t> . </a:t>
            </a:r>
            <a:endParaRPr sz="3200" b="1" dirty="0">
              <a:cs typeface="+mn-cs"/>
            </a:endParaRPr>
          </a:p>
          <a:p>
            <a:pPr defTabSz="121581" rtl="1">
              <a:spcBef>
                <a:spcPts val="562"/>
              </a:spcBef>
              <a:defRPr sz="1800">
                <a:solidFill>
                  <a:srgbClr val="000000"/>
                </a:solidFill>
              </a:defRPr>
            </a:pPr>
            <a:r>
              <a:rPr lang="ar-SA" sz="3200" b="1" dirty="0" smtClean="0">
                <a:solidFill>
                  <a:srgbClr val="3E231A"/>
                </a:solidFill>
                <a:cs typeface="+mn-cs"/>
              </a:rPr>
              <a:t/>
            </a:r>
            <a:br>
              <a:rPr lang="ar-SA" sz="3200" b="1" dirty="0" smtClean="0">
                <a:solidFill>
                  <a:srgbClr val="3E231A"/>
                </a:solidFill>
                <a:cs typeface="+mn-cs"/>
              </a:rPr>
            </a:br>
            <a:r>
              <a:rPr lang="ar-SA" sz="3200" b="1" dirty="0" smtClean="0">
                <a:solidFill>
                  <a:srgbClr val="3E231A"/>
                </a:solidFill>
                <a:cs typeface="+mn-cs"/>
              </a:rPr>
              <a:t/>
            </a:r>
            <a:br>
              <a:rPr lang="ar-SA" sz="3200" b="1" dirty="0" smtClean="0">
                <a:solidFill>
                  <a:srgbClr val="3E231A"/>
                </a:solidFill>
                <a:cs typeface="+mn-cs"/>
              </a:rPr>
            </a:br>
            <a:r>
              <a:rPr sz="3200" b="1" dirty="0" err="1" smtClean="0">
                <a:solidFill>
                  <a:srgbClr val="3E231A"/>
                </a:solidFill>
                <a:cs typeface="+mn-cs"/>
              </a:rPr>
              <a:t>ومهما</a:t>
            </a:r>
            <a:r>
              <a:rPr sz="3200" b="1" dirty="0" smtClean="0">
                <a:solidFill>
                  <a:srgbClr val="3E231A"/>
                </a:solidFill>
                <a:cs typeface="+mn-cs"/>
              </a:rPr>
              <a:t> </a:t>
            </a:r>
            <a:r>
              <a:rPr sz="3200" b="1" dirty="0" err="1">
                <a:solidFill>
                  <a:srgbClr val="3E231A"/>
                </a:solidFill>
                <a:cs typeface="+mn-cs"/>
              </a:rPr>
              <a:t>يكون</a:t>
            </a:r>
            <a:r>
              <a:rPr sz="3200" b="1" dirty="0">
                <a:solidFill>
                  <a:srgbClr val="3E231A"/>
                </a:solidFill>
                <a:cs typeface="+mn-cs"/>
              </a:rPr>
              <a:t> </a:t>
            </a:r>
            <a:r>
              <a:rPr sz="3200" b="1" dirty="0" err="1">
                <a:solidFill>
                  <a:srgbClr val="3E231A"/>
                </a:solidFill>
                <a:cs typeface="+mn-cs"/>
              </a:rPr>
              <a:t>من</a:t>
            </a:r>
            <a:r>
              <a:rPr sz="3200" b="1" dirty="0">
                <a:solidFill>
                  <a:srgbClr val="3E231A"/>
                </a:solidFill>
                <a:cs typeface="+mn-cs"/>
              </a:rPr>
              <a:t> </a:t>
            </a:r>
            <a:r>
              <a:rPr sz="3200" b="1" dirty="0" err="1">
                <a:solidFill>
                  <a:srgbClr val="3E231A"/>
                </a:solidFill>
                <a:cs typeface="+mn-cs"/>
              </a:rPr>
              <a:t>خلاف</a:t>
            </a:r>
            <a:r>
              <a:rPr sz="3200" b="1" dirty="0">
                <a:solidFill>
                  <a:srgbClr val="3E231A"/>
                </a:solidFill>
                <a:cs typeface="+mn-cs"/>
              </a:rPr>
              <a:t> </a:t>
            </a:r>
            <a:r>
              <a:rPr sz="3200" b="1" dirty="0" err="1">
                <a:solidFill>
                  <a:srgbClr val="3E231A"/>
                </a:solidFill>
                <a:cs typeface="+mn-cs"/>
              </a:rPr>
              <a:t>فإن</a:t>
            </a:r>
            <a:r>
              <a:rPr sz="3200" b="1" dirty="0">
                <a:solidFill>
                  <a:srgbClr val="3E231A"/>
                </a:solidFill>
                <a:cs typeface="+mn-cs"/>
              </a:rPr>
              <a:t> </a:t>
            </a:r>
            <a:r>
              <a:rPr sz="3200" b="1" dirty="0" err="1">
                <a:solidFill>
                  <a:srgbClr val="0070C0"/>
                </a:solidFill>
                <a:cs typeface="+mn-cs"/>
              </a:rPr>
              <a:t>صيغة</a:t>
            </a:r>
            <a:r>
              <a:rPr sz="3200" b="1" dirty="0">
                <a:solidFill>
                  <a:srgbClr val="0070C0"/>
                </a:solidFill>
                <a:cs typeface="+mn-cs"/>
              </a:rPr>
              <a:t> </a:t>
            </a:r>
            <a:r>
              <a:rPr sz="3200" b="1" dirty="0" err="1">
                <a:solidFill>
                  <a:srgbClr val="0070C0"/>
                </a:solidFill>
                <a:cs typeface="+mn-cs"/>
              </a:rPr>
              <a:t>العقد</a:t>
            </a:r>
            <a:r>
              <a:rPr sz="3200" b="1" dirty="0">
                <a:solidFill>
                  <a:srgbClr val="0070C0"/>
                </a:solidFill>
                <a:cs typeface="+mn-cs"/>
              </a:rPr>
              <a:t> </a:t>
            </a:r>
            <a:r>
              <a:rPr sz="3200" b="1" dirty="0" err="1">
                <a:solidFill>
                  <a:srgbClr val="0070C0"/>
                </a:solidFill>
                <a:cs typeface="+mn-cs"/>
              </a:rPr>
              <a:t>في</a:t>
            </a:r>
            <a:r>
              <a:rPr sz="3200" b="1" dirty="0">
                <a:solidFill>
                  <a:srgbClr val="0070C0"/>
                </a:solidFill>
                <a:cs typeface="+mn-cs"/>
              </a:rPr>
              <a:t> </a:t>
            </a:r>
            <a:r>
              <a:rPr sz="3200" b="1" dirty="0" err="1">
                <a:solidFill>
                  <a:srgbClr val="0070C0"/>
                </a:solidFill>
                <a:cs typeface="+mn-cs"/>
              </a:rPr>
              <a:t>الفقه</a:t>
            </a:r>
            <a:r>
              <a:rPr sz="3200" b="1" dirty="0">
                <a:solidFill>
                  <a:srgbClr val="0070C0"/>
                </a:solidFill>
                <a:cs typeface="+mn-cs"/>
              </a:rPr>
              <a:t> </a:t>
            </a:r>
            <a:r>
              <a:rPr sz="3200" b="1" dirty="0" err="1">
                <a:solidFill>
                  <a:srgbClr val="0070C0"/>
                </a:solidFill>
                <a:cs typeface="+mn-cs"/>
              </a:rPr>
              <a:t>الاسلامي</a:t>
            </a:r>
            <a:r>
              <a:rPr sz="3200" b="1" dirty="0">
                <a:solidFill>
                  <a:srgbClr val="0070C0"/>
                </a:solidFill>
                <a:cs typeface="+mn-cs"/>
              </a:rPr>
              <a:t> </a:t>
            </a:r>
            <a:r>
              <a:rPr sz="3200" b="1" dirty="0" err="1">
                <a:solidFill>
                  <a:srgbClr val="0070C0"/>
                </a:solidFill>
                <a:cs typeface="+mn-cs"/>
              </a:rPr>
              <a:t>قد</a:t>
            </a:r>
            <a:r>
              <a:rPr sz="3200" b="1" dirty="0">
                <a:solidFill>
                  <a:srgbClr val="0070C0"/>
                </a:solidFill>
                <a:cs typeface="+mn-cs"/>
              </a:rPr>
              <a:t> </a:t>
            </a:r>
            <a:r>
              <a:rPr sz="3200" b="1" dirty="0" err="1">
                <a:solidFill>
                  <a:srgbClr val="0070C0"/>
                </a:solidFill>
                <a:cs typeface="+mn-cs"/>
              </a:rPr>
              <a:t>تكون</a:t>
            </a:r>
            <a:r>
              <a:rPr sz="3200" b="1" dirty="0">
                <a:solidFill>
                  <a:srgbClr val="0070C0"/>
                </a:solidFill>
                <a:cs typeface="+mn-cs"/>
              </a:rPr>
              <a:t> </a:t>
            </a:r>
            <a:r>
              <a:rPr sz="3200" b="1" dirty="0" err="1">
                <a:solidFill>
                  <a:srgbClr val="0070C0"/>
                </a:solidFill>
                <a:cs typeface="+mn-cs"/>
              </a:rPr>
              <a:t>منجزه</a:t>
            </a:r>
            <a:r>
              <a:rPr sz="3200" b="1" dirty="0">
                <a:solidFill>
                  <a:srgbClr val="0070C0"/>
                </a:solidFill>
                <a:cs typeface="+mn-cs"/>
              </a:rPr>
              <a:t> </a:t>
            </a:r>
            <a:r>
              <a:rPr sz="3200" b="1" dirty="0" err="1">
                <a:solidFill>
                  <a:srgbClr val="0070C0"/>
                </a:solidFill>
                <a:cs typeface="+mn-cs"/>
              </a:rPr>
              <a:t>او</a:t>
            </a:r>
            <a:r>
              <a:rPr sz="3200" b="1" dirty="0">
                <a:solidFill>
                  <a:srgbClr val="0070C0"/>
                </a:solidFill>
                <a:cs typeface="+mn-cs"/>
              </a:rPr>
              <a:t> </a:t>
            </a:r>
            <a:r>
              <a:rPr sz="3200" b="1" dirty="0" err="1">
                <a:solidFill>
                  <a:srgbClr val="0070C0"/>
                </a:solidFill>
                <a:cs typeface="+mn-cs"/>
              </a:rPr>
              <a:t>معلقه</a:t>
            </a:r>
            <a:r>
              <a:rPr sz="3200" b="1" dirty="0">
                <a:solidFill>
                  <a:srgbClr val="0070C0"/>
                </a:solidFill>
                <a:cs typeface="+mn-cs"/>
              </a:rPr>
              <a:t> ، </a:t>
            </a:r>
            <a:r>
              <a:rPr sz="3200" b="1" dirty="0" err="1">
                <a:solidFill>
                  <a:srgbClr val="0070C0"/>
                </a:solidFill>
                <a:cs typeface="+mn-cs"/>
              </a:rPr>
              <a:t>وفي</a:t>
            </a:r>
            <a:r>
              <a:rPr sz="3200" b="1" dirty="0">
                <a:solidFill>
                  <a:srgbClr val="0070C0"/>
                </a:solidFill>
                <a:cs typeface="+mn-cs"/>
              </a:rPr>
              <a:t> </a:t>
            </a:r>
            <a:r>
              <a:rPr sz="3200" b="1" dirty="0" err="1">
                <a:solidFill>
                  <a:srgbClr val="0070C0"/>
                </a:solidFill>
                <a:cs typeface="+mn-cs"/>
              </a:rPr>
              <a:t>الاخيره</a:t>
            </a:r>
            <a:r>
              <a:rPr sz="3200" b="1" dirty="0">
                <a:solidFill>
                  <a:srgbClr val="0070C0"/>
                </a:solidFill>
                <a:cs typeface="+mn-cs"/>
              </a:rPr>
              <a:t> </a:t>
            </a:r>
            <a:r>
              <a:rPr sz="3200" b="1" dirty="0" err="1">
                <a:solidFill>
                  <a:srgbClr val="0070C0"/>
                </a:solidFill>
                <a:cs typeface="+mn-cs"/>
              </a:rPr>
              <a:t>يكون</a:t>
            </a:r>
            <a:r>
              <a:rPr sz="3200" b="1" dirty="0">
                <a:solidFill>
                  <a:srgbClr val="0070C0"/>
                </a:solidFill>
                <a:cs typeface="+mn-cs"/>
              </a:rPr>
              <a:t> </a:t>
            </a:r>
            <a:r>
              <a:rPr sz="3200" b="1" dirty="0" err="1">
                <a:solidFill>
                  <a:srgbClr val="0070C0"/>
                </a:solidFill>
                <a:cs typeface="+mn-cs"/>
              </a:rPr>
              <a:t>العقد</a:t>
            </a:r>
            <a:r>
              <a:rPr sz="3200" b="1" dirty="0">
                <a:solidFill>
                  <a:srgbClr val="0070C0"/>
                </a:solidFill>
                <a:cs typeface="+mn-cs"/>
              </a:rPr>
              <a:t> </a:t>
            </a:r>
            <a:r>
              <a:rPr sz="3200" b="1" dirty="0" err="1">
                <a:solidFill>
                  <a:srgbClr val="0070C0"/>
                </a:solidFill>
                <a:cs typeface="+mn-cs"/>
              </a:rPr>
              <a:t>معلقا</a:t>
            </a:r>
            <a:r>
              <a:rPr sz="3200" b="1" dirty="0">
                <a:solidFill>
                  <a:srgbClr val="0070C0"/>
                </a:solidFill>
                <a:cs typeface="+mn-cs"/>
              </a:rPr>
              <a:t> </a:t>
            </a:r>
            <a:r>
              <a:rPr sz="3200" b="1" dirty="0" err="1">
                <a:solidFill>
                  <a:srgbClr val="0070C0"/>
                </a:solidFill>
                <a:cs typeface="+mn-cs"/>
              </a:rPr>
              <a:t>على</a:t>
            </a:r>
            <a:r>
              <a:rPr sz="3200" b="1" dirty="0">
                <a:solidFill>
                  <a:srgbClr val="0070C0"/>
                </a:solidFill>
                <a:cs typeface="+mn-cs"/>
              </a:rPr>
              <a:t> </a:t>
            </a:r>
            <a:r>
              <a:rPr sz="3200" b="1" dirty="0" err="1">
                <a:solidFill>
                  <a:srgbClr val="0070C0"/>
                </a:solidFill>
                <a:cs typeface="+mn-cs"/>
              </a:rPr>
              <a:t>شرط</a:t>
            </a:r>
            <a:r>
              <a:rPr sz="3200" b="1" dirty="0">
                <a:solidFill>
                  <a:srgbClr val="0070C0"/>
                </a:solidFill>
                <a:cs typeface="+mn-cs"/>
              </a:rPr>
              <a:t> </a:t>
            </a:r>
            <a:r>
              <a:rPr sz="3200" b="1" dirty="0" err="1">
                <a:solidFill>
                  <a:srgbClr val="0070C0"/>
                </a:solidFill>
                <a:cs typeface="+mn-cs"/>
              </a:rPr>
              <a:t>فما</a:t>
            </a:r>
            <a:r>
              <a:rPr sz="3200" b="1" dirty="0">
                <a:solidFill>
                  <a:srgbClr val="0070C0"/>
                </a:solidFill>
                <a:cs typeface="+mn-cs"/>
              </a:rPr>
              <a:t> </a:t>
            </a:r>
            <a:r>
              <a:rPr sz="3200" b="1" dirty="0" err="1">
                <a:solidFill>
                  <a:srgbClr val="0070C0"/>
                </a:solidFill>
                <a:cs typeface="+mn-cs"/>
              </a:rPr>
              <a:t>المقصود</a:t>
            </a:r>
            <a:r>
              <a:rPr sz="3200" b="1" dirty="0">
                <a:solidFill>
                  <a:srgbClr val="0070C0"/>
                </a:solidFill>
                <a:cs typeface="+mn-cs"/>
              </a:rPr>
              <a:t> </a:t>
            </a:r>
            <a:r>
              <a:rPr sz="3200" b="1" dirty="0" err="1">
                <a:solidFill>
                  <a:srgbClr val="0070C0"/>
                </a:solidFill>
                <a:cs typeface="+mn-cs"/>
              </a:rPr>
              <a:t>بالشرط</a:t>
            </a:r>
            <a:r>
              <a:rPr sz="3200" b="1" dirty="0">
                <a:solidFill>
                  <a:srgbClr val="0070C0"/>
                </a:solidFill>
                <a:cs typeface="+mn-cs"/>
              </a:rPr>
              <a:t> </a:t>
            </a:r>
            <a:r>
              <a:rPr sz="3200" b="1" dirty="0" err="1">
                <a:solidFill>
                  <a:srgbClr val="0070C0"/>
                </a:solidFill>
                <a:cs typeface="+mn-cs"/>
              </a:rPr>
              <a:t>في</a:t>
            </a:r>
            <a:r>
              <a:rPr sz="3200" b="1" dirty="0">
                <a:solidFill>
                  <a:srgbClr val="0070C0"/>
                </a:solidFill>
                <a:cs typeface="+mn-cs"/>
              </a:rPr>
              <a:t> </a:t>
            </a:r>
            <a:r>
              <a:rPr sz="3200" b="1" dirty="0" err="1">
                <a:solidFill>
                  <a:srgbClr val="0070C0"/>
                </a:solidFill>
                <a:cs typeface="+mn-cs"/>
              </a:rPr>
              <a:t>الفقه</a:t>
            </a:r>
            <a:r>
              <a:rPr sz="3200" b="1" dirty="0">
                <a:solidFill>
                  <a:srgbClr val="0070C0"/>
                </a:solidFill>
                <a:cs typeface="+mn-cs"/>
              </a:rPr>
              <a:t> </a:t>
            </a:r>
            <a:r>
              <a:rPr sz="3200" b="1" dirty="0" err="1">
                <a:solidFill>
                  <a:srgbClr val="0070C0"/>
                </a:solidFill>
                <a:cs typeface="+mn-cs"/>
              </a:rPr>
              <a:t>الاسلامي</a:t>
            </a:r>
            <a:r>
              <a:rPr sz="3200" b="1" dirty="0">
                <a:solidFill>
                  <a:srgbClr val="0070C0"/>
                </a:solidFill>
                <a:cs typeface="+mn-cs"/>
              </a:rPr>
              <a:t> </a:t>
            </a:r>
            <a:r>
              <a:rPr sz="3200" b="1" dirty="0">
                <a:solidFill>
                  <a:srgbClr val="3E231A"/>
                </a:solidFill>
                <a:cs typeface="+mn-cs"/>
              </a:rPr>
              <a:t>؟</a:t>
            </a:r>
            <a:r>
              <a:rPr sz="3200" b="1" dirty="0">
                <a:solidFill>
                  <a:srgbClr val="3E231A"/>
                </a:solidFill>
              </a:rPr>
              <a:t> </a:t>
            </a:r>
            <a:endParaRPr sz="3200" b="1" dirty="0"/>
          </a:p>
          <a:p>
            <a:pPr algn="l" defTabSz="121581">
              <a:spcBef>
                <a:spcPts val="562"/>
              </a:spcBef>
              <a:defRPr sz="1800">
                <a:solidFill>
                  <a:srgbClr val="000000"/>
                </a:solidFill>
              </a:defRPr>
            </a:pPr>
            <a:endParaRPr sz="3200" b="1" dirty="0"/>
          </a:p>
          <a:p>
            <a:pPr defTabSz="121581">
              <a:defRPr sz="1800">
                <a:solidFill>
                  <a:srgbClr val="000000"/>
                </a:solidFill>
              </a:defRPr>
            </a:pPr>
            <a:endParaRPr sz="3200" b="1" dirty="0"/>
          </a:p>
          <a:p>
            <a:pPr defTabSz="121581">
              <a:defRPr sz="1800">
                <a:solidFill>
                  <a:srgbClr val="000000"/>
                </a:solidFill>
              </a:defRPr>
            </a:pPr>
            <a:endParaRPr sz="3200" b="1" dirty="0"/>
          </a:p>
          <a:p>
            <a:pPr defTabSz="121581">
              <a:defRPr sz="1800">
                <a:solidFill>
                  <a:srgbClr val="000000"/>
                </a:solidFill>
              </a:defRPr>
            </a:pPr>
            <a:endParaRPr sz="3200" b="1" dirty="0"/>
          </a:p>
          <a:p>
            <a:pPr defTabSz="121581">
              <a:defRPr sz="1800">
                <a:solidFill>
                  <a:srgbClr val="000000"/>
                </a:solidFill>
              </a:defRPr>
            </a:pPr>
            <a:endParaRPr sz="3200" b="1" dirty="0"/>
          </a:p>
          <a:p>
            <a:pPr defTabSz="121581">
              <a:defRPr sz="1800">
                <a:solidFill>
                  <a:srgbClr val="000000"/>
                </a:solidFill>
              </a:defRPr>
            </a:pPr>
            <a:endParaRPr sz="3200" b="1" dirty="0"/>
          </a:p>
          <a:p>
            <a:pPr defTabSz="121581">
              <a:defRPr sz="1800">
                <a:solidFill>
                  <a:srgbClr val="000000"/>
                </a:solidFill>
              </a:defRPr>
            </a:pPr>
            <a:endParaRPr sz="3200" b="1" dirty="0"/>
          </a:p>
          <a:p>
            <a:pPr defTabSz="121581">
              <a:defRPr sz="1800">
                <a:solidFill>
                  <a:srgbClr val="000000"/>
                </a:solidFill>
              </a:defRPr>
            </a:pPr>
            <a:endParaRPr sz="3200" b="1" dirty="0"/>
          </a:p>
        </p:txBody>
      </p:sp>
    </p:spTree>
    <p:extLst>
      <p:ext uri="{BB962C8B-B14F-4D97-AF65-F5344CB8AC3E}">
        <p14:creationId xmlns:p14="http://schemas.microsoft.com/office/powerpoint/2010/main" xmlns="" val="367333348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2416969" y="446484"/>
            <a:ext cx="7358063" cy="1482328"/>
          </a:xfrm>
          <a:prstGeom prst="rect">
            <a:avLst/>
          </a:prstGeom>
        </p:spPr>
        <p:txBody>
          <a:bodyPr/>
          <a:lstStyle>
            <a:lvl1pPr>
              <a:defRPr sz="6100"/>
            </a:lvl1pPr>
          </a:lstStyle>
          <a:p>
            <a:pPr lvl="0" algn="r" rtl="1">
              <a:defRPr sz="1800">
                <a:solidFill>
                  <a:srgbClr val="000000"/>
                </a:solidFill>
              </a:defRPr>
            </a:pPr>
            <a:r>
              <a:rPr sz="4289" dirty="0" err="1">
                <a:solidFill>
                  <a:srgbClr val="3E231A"/>
                </a:solidFill>
              </a:rPr>
              <a:t>المقصود</a:t>
            </a:r>
            <a:r>
              <a:rPr sz="4289" dirty="0">
                <a:solidFill>
                  <a:srgbClr val="3E231A"/>
                </a:solidFill>
              </a:rPr>
              <a:t> </a:t>
            </a:r>
            <a:r>
              <a:rPr sz="4289" dirty="0" err="1">
                <a:solidFill>
                  <a:srgbClr val="3E231A"/>
                </a:solidFill>
              </a:rPr>
              <a:t>بالشرط</a:t>
            </a:r>
            <a:r>
              <a:rPr sz="4289" dirty="0">
                <a:solidFill>
                  <a:srgbClr val="3E231A"/>
                </a:solidFill>
              </a:rPr>
              <a:t> </a:t>
            </a:r>
            <a:r>
              <a:rPr sz="4289" dirty="0" err="1">
                <a:solidFill>
                  <a:srgbClr val="3E231A"/>
                </a:solidFill>
              </a:rPr>
              <a:t>في</a:t>
            </a:r>
            <a:r>
              <a:rPr sz="4289" dirty="0">
                <a:solidFill>
                  <a:srgbClr val="3E231A"/>
                </a:solidFill>
              </a:rPr>
              <a:t> </a:t>
            </a:r>
            <a:r>
              <a:rPr sz="4289" dirty="0" err="1">
                <a:solidFill>
                  <a:srgbClr val="3E231A"/>
                </a:solidFill>
              </a:rPr>
              <a:t>الفقه</a:t>
            </a:r>
            <a:r>
              <a:rPr sz="4289" dirty="0">
                <a:solidFill>
                  <a:srgbClr val="3E231A"/>
                </a:solidFill>
              </a:rPr>
              <a:t> </a:t>
            </a:r>
            <a:r>
              <a:rPr sz="4289" dirty="0" err="1">
                <a:solidFill>
                  <a:srgbClr val="3E231A"/>
                </a:solidFill>
              </a:rPr>
              <a:t>الاسلامي</a:t>
            </a:r>
            <a:r>
              <a:rPr sz="4289" dirty="0">
                <a:solidFill>
                  <a:srgbClr val="3E231A"/>
                </a:solidFill>
              </a:rPr>
              <a:t> : </a:t>
            </a:r>
          </a:p>
        </p:txBody>
      </p:sp>
      <p:sp>
        <p:nvSpPr>
          <p:cNvPr id="37" name="Shape 37"/>
          <p:cNvSpPr>
            <a:spLocks noGrp="1"/>
          </p:cNvSpPr>
          <p:nvPr>
            <p:ph type="body" idx="1"/>
          </p:nvPr>
        </p:nvSpPr>
        <p:spPr>
          <a:xfrm>
            <a:off x="1086678" y="1577010"/>
            <a:ext cx="9806609" cy="4465982"/>
          </a:xfrm>
          <a:prstGeom prst="rect">
            <a:avLst/>
          </a:prstGeom>
        </p:spPr>
        <p:txBody>
          <a:bodyPr>
            <a:normAutofit fontScale="92500" lnSpcReduction="10000"/>
          </a:bodyPr>
          <a:lstStyle/>
          <a:p>
            <a:pPr marL="114718" indent="-114718" algn="r" defTabSz="85436" rtl="1">
              <a:spcBef>
                <a:spcPts val="422"/>
              </a:spcBef>
              <a:defRPr sz="1800">
                <a:solidFill>
                  <a:srgbClr val="000000"/>
                </a:solidFill>
              </a:defRPr>
            </a:pPr>
            <a:r>
              <a:rPr b="1" dirty="0">
                <a:solidFill>
                  <a:srgbClr val="3E231A"/>
                </a:solidFill>
              </a:rPr>
              <a:t> </a:t>
            </a:r>
            <a:r>
              <a:rPr sz="2800" b="1" u="sng" dirty="0" err="1">
                <a:solidFill>
                  <a:srgbClr val="C00000"/>
                </a:solidFill>
              </a:rPr>
              <a:t>المعنى</a:t>
            </a:r>
            <a:r>
              <a:rPr sz="2800" b="1" u="sng" dirty="0">
                <a:solidFill>
                  <a:srgbClr val="C00000"/>
                </a:solidFill>
              </a:rPr>
              <a:t> </a:t>
            </a:r>
            <a:r>
              <a:rPr sz="2800" b="1" u="sng" dirty="0" err="1">
                <a:solidFill>
                  <a:srgbClr val="C00000"/>
                </a:solidFill>
              </a:rPr>
              <a:t>الاول</a:t>
            </a:r>
            <a:r>
              <a:rPr sz="2800" b="1" u="sng" dirty="0">
                <a:solidFill>
                  <a:srgbClr val="C00000"/>
                </a:solidFill>
              </a:rPr>
              <a:t> : </a:t>
            </a:r>
            <a:r>
              <a:rPr lang="ar-KW" sz="2800" b="1" u="sng" dirty="0" smtClean="0">
                <a:solidFill>
                  <a:srgbClr val="C00000"/>
                </a:solidFill>
              </a:rPr>
              <a:t> </a:t>
            </a:r>
            <a:r>
              <a:rPr sz="2800" b="1" dirty="0" err="1" smtClean="0">
                <a:solidFill>
                  <a:srgbClr val="0070C0"/>
                </a:solidFill>
              </a:rPr>
              <a:t>التزام</a:t>
            </a:r>
            <a:r>
              <a:rPr sz="2800" b="1" dirty="0" smtClean="0">
                <a:solidFill>
                  <a:srgbClr val="0070C0"/>
                </a:solidFill>
              </a:rPr>
              <a:t> </a:t>
            </a:r>
            <a:r>
              <a:rPr sz="2800" b="1" dirty="0" err="1">
                <a:solidFill>
                  <a:srgbClr val="0070C0"/>
                </a:solidFill>
              </a:rPr>
              <a:t>المتصرف</a:t>
            </a:r>
            <a:r>
              <a:rPr sz="2800" b="1" dirty="0">
                <a:solidFill>
                  <a:srgbClr val="0070C0"/>
                </a:solidFill>
              </a:rPr>
              <a:t> </a:t>
            </a:r>
            <a:r>
              <a:rPr sz="2800" b="1" dirty="0" err="1">
                <a:solidFill>
                  <a:srgbClr val="0070C0"/>
                </a:solidFill>
              </a:rPr>
              <a:t>في</a:t>
            </a:r>
            <a:r>
              <a:rPr sz="2800" b="1" dirty="0">
                <a:solidFill>
                  <a:srgbClr val="0070C0"/>
                </a:solidFill>
              </a:rPr>
              <a:t> </a:t>
            </a:r>
            <a:r>
              <a:rPr sz="2800" b="1" dirty="0" err="1">
                <a:solidFill>
                  <a:srgbClr val="0070C0"/>
                </a:solidFill>
              </a:rPr>
              <a:t>تصرفه</a:t>
            </a:r>
            <a:r>
              <a:rPr sz="2800" b="1" dirty="0">
                <a:solidFill>
                  <a:srgbClr val="0070C0"/>
                </a:solidFill>
              </a:rPr>
              <a:t> </a:t>
            </a:r>
            <a:r>
              <a:rPr sz="2800" b="1" dirty="0" err="1">
                <a:solidFill>
                  <a:srgbClr val="0070C0"/>
                </a:solidFill>
              </a:rPr>
              <a:t>بامر</a:t>
            </a:r>
            <a:r>
              <a:rPr sz="2800" b="1" dirty="0">
                <a:solidFill>
                  <a:srgbClr val="0070C0"/>
                </a:solidFill>
              </a:rPr>
              <a:t> </a:t>
            </a:r>
            <a:r>
              <a:rPr sz="2800" b="1" dirty="0" err="1">
                <a:solidFill>
                  <a:srgbClr val="0070C0"/>
                </a:solidFill>
              </a:rPr>
              <a:t>زائد</a:t>
            </a:r>
            <a:r>
              <a:rPr sz="2800" b="1" dirty="0">
                <a:solidFill>
                  <a:srgbClr val="0070C0"/>
                </a:solidFill>
              </a:rPr>
              <a:t> </a:t>
            </a:r>
            <a:r>
              <a:rPr lang="ar-SA" sz="2800" b="1" dirty="0" smtClean="0">
                <a:solidFill>
                  <a:srgbClr val="0070C0"/>
                </a:solidFill>
              </a:rPr>
              <a:t>عن</a:t>
            </a:r>
            <a:r>
              <a:rPr sz="2800" b="1" dirty="0" smtClean="0">
                <a:solidFill>
                  <a:srgbClr val="0070C0"/>
                </a:solidFill>
              </a:rPr>
              <a:t> </a:t>
            </a:r>
            <a:r>
              <a:rPr sz="2800" b="1" dirty="0" err="1">
                <a:solidFill>
                  <a:srgbClr val="0070C0"/>
                </a:solidFill>
              </a:rPr>
              <a:t>اصل</a:t>
            </a:r>
            <a:r>
              <a:rPr sz="2800" b="1" dirty="0">
                <a:solidFill>
                  <a:srgbClr val="0070C0"/>
                </a:solidFill>
              </a:rPr>
              <a:t> </a:t>
            </a:r>
            <a:r>
              <a:rPr sz="2800" b="1" dirty="0" err="1">
                <a:solidFill>
                  <a:srgbClr val="0070C0"/>
                </a:solidFill>
              </a:rPr>
              <a:t>التصرف</a:t>
            </a:r>
            <a:r>
              <a:rPr sz="2800" b="1" dirty="0">
                <a:solidFill>
                  <a:srgbClr val="0070C0"/>
                </a:solidFill>
              </a:rPr>
              <a:t> </a:t>
            </a:r>
            <a:r>
              <a:rPr sz="2800" b="1" dirty="0" err="1">
                <a:solidFill>
                  <a:srgbClr val="0070C0"/>
                </a:solidFill>
              </a:rPr>
              <a:t>سواء</a:t>
            </a:r>
            <a:r>
              <a:rPr sz="2800" b="1" dirty="0">
                <a:solidFill>
                  <a:srgbClr val="0070C0"/>
                </a:solidFill>
              </a:rPr>
              <a:t> </a:t>
            </a:r>
            <a:r>
              <a:rPr sz="2800" b="1" dirty="0" err="1">
                <a:solidFill>
                  <a:srgbClr val="0070C0"/>
                </a:solidFill>
              </a:rPr>
              <a:t>اكان</a:t>
            </a:r>
            <a:r>
              <a:rPr sz="2800" b="1" dirty="0">
                <a:solidFill>
                  <a:srgbClr val="0070C0"/>
                </a:solidFill>
              </a:rPr>
              <a:t> </a:t>
            </a:r>
            <a:r>
              <a:rPr sz="2800" b="1" dirty="0" err="1">
                <a:solidFill>
                  <a:srgbClr val="0070C0"/>
                </a:solidFill>
              </a:rPr>
              <a:t>الالتزام</a:t>
            </a:r>
            <a:r>
              <a:rPr sz="2800" b="1" dirty="0">
                <a:solidFill>
                  <a:srgbClr val="0070C0"/>
                </a:solidFill>
              </a:rPr>
              <a:t> </a:t>
            </a:r>
            <a:r>
              <a:rPr sz="2800" b="1" dirty="0" err="1">
                <a:solidFill>
                  <a:srgbClr val="0070C0"/>
                </a:solidFill>
              </a:rPr>
              <a:t>الزائد</a:t>
            </a:r>
            <a:r>
              <a:rPr sz="2800" b="1" dirty="0">
                <a:solidFill>
                  <a:srgbClr val="0070C0"/>
                </a:solidFill>
              </a:rPr>
              <a:t> </a:t>
            </a:r>
            <a:r>
              <a:rPr sz="2800" b="1" dirty="0" err="1">
                <a:solidFill>
                  <a:srgbClr val="0070C0"/>
                </a:solidFill>
              </a:rPr>
              <a:t>من</a:t>
            </a:r>
            <a:r>
              <a:rPr sz="2800" b="1" dirty="0">
                <a:solidFill>
                  <a:srgbClr val="0070C0"/>
                </a:solidFill>
              </a:rPr>
              <a:t> </a:t>
            </a:r>
            <a:r>
              <a:rPr sz="2800" b="1" dirty="0" err="1">
                <a:solidFill>
                  <a:srgbClr val="0070C0"/>
                </a:solidFill>
              </a:rPr>
              <a:t>مقتضى</a:t>
            </a:r>
            <a:r>
              <a:rPr sz="2800" b="1" dirty="0">
                <a:solidFill>
                  <a:srgbClr val="0070C0"/>
                </a:solidFill>
              </a:rPr>
              <a:t> </a:t>
            </a:r>
            <a:r>
              <a:rPr sz="2800" b="1" dirty="0" err="1">
                <a:solidFill>
                  <a:srgbClr val="0070C0"/>
                </a:solidFill>
              </a:rPr>
              <a:t>التصرف</a:t>
            </a:r>
            <a:r>
              <a:rPr sz="2800" b="1" dirty="0">
                <a:solidFill>
                  <a:srgbClr val="0070C0"/>
                </a:solidFill>
              </a:rPr>
              <a:t> </a:t>
            </a:r>
            <a:r>
              <a:rPr sz="2800" b="1" dirty="0" err="1">
                <a:solidFill>
                  <a:srgbClr val="0070C0"/>
                </a:solidFill>
              </a:rPr>
              <a:t>ام</a:t>
            </a:r>
            <a:r>
              <a:rPr sz="2800" b="1" dirty="0">
                <a:solidFill>
                  <a:srgbClr val="0070C0"/>
                </a:solidFill>
              </a:rPr>
              <a:t> </a:t>
            </a:r>
            <a:r>
              <a:rPr sz="2800" b="1" dirty="0" err="1">
                <a:solidFill>
                  <a:srgbClr val="0070C0"/>
                </a:solidFill>
              </a:rPr>
              <a:t>لا</a:t>
            </a:r>
            <a:r>
              <a:rPr sz="2800" b="1" dirty="0">
                <a:solidFill>
                  <a:srgbClr val="0070C0"/>
                </a:solidFill>
              </a:rPr>
              <a:t> و </a:t>
            </a:r>
            <a:r>
              <a:rPr sz="2800" b="1" dirty="0" err="1">
                <a:solidFill>
                  <a:srgbClr val="0070C0"/>
                </a:solidFill>
              </a:rPr>
              <a:t>سواء</a:t>
            </a:r>
            <a:r>
              <a:rPr sz="2800" b="1" dirty="0">
                <a:solidFill>
                  <a:srgbClr val="0070C0"/>
                </a:solidFill>
              </a:rPr>
              <a:t> </a:t>
            </a:r>
            <a:r>
              <a:rPr sz="2800" b="1" dirty="0" err="1">
                <a:solidFill>
                  <a:srgbClr val="0070C0"/>
                </a:solidFill>
              </a:rPr>
              <a:t>اكان</a:t>
            </a:r>
            <a:r>
              <a:rPr sz="2800" b="1" dirty="0">
                <a:solidFill>
                  <a:srgbClr val="0070C0"/>
                </a:solidFill>
              </a:rPr>
              <a:t> </a:t>
            </a:r>
            <a:r>
              <a:rPr sz="2800" b="1" dirty="0" err="1">
                <a:solidFill>
                  <a:srgbClr val="0070C0"/>
                </a:solidFill>
              </a:rPr>
              <a:t>فيه</a:t>
            </a:r>
            <a:r>
              <a:rPr sz="2800" b="1" dirty="0">
                <a:solidFill>
                  <a:srgbClr val="0070C0"/>
                </a:solidFill>
              </a:rPr>
              <a:t> </a:t>
            </a:r>
            <a:r>
              <a:rPr sz="2800" b="1" dirty="0" err="1">
                <a:solidFill>
                  <a:srgbClr val="0070C0"/>
                </a:solidFill>
              </a:rPr>
              <a:t>منفعه</a:t>
            </a:r>
            <a:r>
              <a:rPr sz="2800" b="1" dirty="0">
                <a:solidFill>
                  <a:srgbClr val="0070C0"/>
                </a:solidFill>
              </a:rPr>
              <a:t> </a:t>
            </a:r>
            <a:r>
              <a:rPr sz="2800" b="1" dirty="0" err="1">
                <a:solidFill>
                  <a:srgbClr val="0070C0"/>
                </a:solidFill>
              </a:rPr>
              <a:t>للملتزم</a:t>
            </a:r>
            <a:r>
              <a:rPr sz="2800" b="1" dirty="0">
                <a:solidFill>
                  <a:srgbClr val="0070C0"/>
                </a:solidFill>
              </a:rPr>
              <a:t> </a:t>
            </a:r>
            <a:r>
              <a:rPr sz="2800" b="1" dirty="0" err="1">
                <a:solidFill>
                  <a:srgbClr val="0070C0"/>
                </a:solidFill>
              </a:rPr>
              <a:t>او</a:t>
            </a:r>
            <a:r>
              <a:rPr sz="2800" b="1" dirty="0">
                <a:solidFill>
                  <a:srgbClr val="0070C0"/>
                </a:solidFill>
              </a:rPr>
              <a:t> </a:t>
            </a:r>
            <a:r>
              <a:rPr sz="2800" b="1" dirty="0" err="1">
                <a:solidFill>
                  <a:srgbClr val="0070C0"/>
                </a:solidFill>
              </a:rPr>
              <a:t>لغيره</a:t>
            </a:r>
            <a:r>
              <a:rPr sz="2800" b="1" dirty="0">
                <a:solidFill>
                  <a:srgbClr val="0070C0"/>
                </a:solidFill>
              </a:rPr>
              <a:t> </a:t>
            </a:r>
            <a:r>
              <a:rPr sz="2800" b="1" dirty="0" err="1">
                <a:solidFill>
                  <a:srgbClr val="0070C0"/>
                </a:solidFill>
              </a:rPr>
              <a:t>ام</a:t>
            </a:r>
            <a:r>
              <a:rPr sz="2800" b="1" dirty="0">
                <a:solidFill>
                  <a:srgbClr val="0070C0"/>
                </a:solidFill>
              </a:rPr>
              <a:t> </a:t>
            </a:r>
            <a:r>
              <a:rPr sz="2800" b="1" dirty="0" err="1">
                <a:solidFill>
                  <a:srgbClr val="0070C0"/>
                </a:solidFill>
              </a:rPr>
              <a:t>لا</a:t>
            </a:r>
            <a:r>
              <a:rPr sz="2800" b="1" dirty="0">
                <a:solidFill>
                  <a:srgbClr val="0070C0"/>
                </a:solidFill>
              </a:rPr>
              <a:t> </a:t>
            </a:r>
            <a:r>
              <a:rPr lang="ar-SA" sz="2800" b="1" dirty="0" smtClean="0">
                <a:solidFill>
                  <a:srgbClr val="0070C0"/>
                </a:solidFill>
              </a:rPr>
              <a:t>، </a:t>
            </a:r>
            <a:r>
              <a:rPr sz="2800" b="1" dirty="0" err="1" smtClean="0">
                <a:solidFill>
                  <a:srgbClr val="00B050"/>
                </a:solidFill>
              </a:rPr>
              <a:t>كما</a:t>
            </a:r>
            <a:r>
              <a:rPr sz="2800" b="1" dirty="0" smtClean="0">
                <a:solidFill>
                  <a:srgbClr val="00B050"/>
                </a:solidFill>
              </a:rPr>
              <a:t> </a:t>
            </a:r>
            <a:r>
              <a:rPr sz="2800" b="1" dirty="0" err="1">
                <a:solidFill>
                  <a:srgbClr val="00B050"/>
                </a:solidFill>
              </a:rPr>
              <a:t>لو</a:t>
            </a:r>
            <a:r>
              <a:rPr sz="2800" b="1" dirty="0">
                <a:solidFill>
                  <a:srgbClr val="00B050"/>
                </a:solidFill>
              </a:rPr>
              <a:t> </a:t>
            </a:r>
            <a:r>
              <a:rPr sz="2800" b="1" dirty="0" err="1">
                <a:solidFill>
                  <a:srgbClr val="00B050"/>
                </a:solidFill>
              </a:rPr>
              <a:t>التزم</a:t>
            </a:r>
            <a:r>
              <a:rPr sz="2800" b="1" dirty="0">
                <a:solidFill>
                  <a:srgbClr val="00B050"/>
                </a:solidFill>
              </a:rPr>
              <a:t> </a:t>
            </a:r>
            <a:r>
              <a:rPr sz="2800" b="1" dirty="0" err="1">
                <a:solidFill>
                  <a:srgbClr val="00B050"/>
                </a:solidFill>
              </a:rPr>
              <a:t>البائع</a:t>
            </a:r>
            <a:r>
              <a:rPr sz="2800" b="1" dirty="0">
                <a:solidFill>
                  <a:srgbClr val="00B050"/>
                </a:solidFill>
              </a:rPr>
              <a:t> </a:t>
            </a:r>
            <a:r>
              <a:rPr sz="2800" b="1" dirty="0" err="1">
                <a:solidFill>
                  <a:srgbClr val="00B050"/>
                </a:solidFill>
              </a:rPr>
              <a:t>بشرط</a:t>
            </a:r>
            <a:r>
              <a:rPr sz="2800" b="1" dirty="0">
                <a:solidFill>
                  <a:srgbClr val="00B050"/>
                </a:solidFill>
              </a:rPr>
              <a:t> </a:t>
            </a:r>
            <a:r>
              <a:rPr sz="2800" b="1" dirty="0" err="1">
                <a:solidFill>
                  <a:srgbClr val="00B050"/>
                </a:solidFill>
              </a:rPr>
              <a:t>في</a:t>
            </a:r>
            <a:r>
              <a:rPr sz="2800" b="1" dirty="0">
                <a:solidFill>
                  <a:srgbClr val="00B050"/>
                </a:solidFill>
              </a:rPr>
              <a:t> </a:t>
            </a:r>
            <a:r>
              <a:rPr sz="2800" b="1" dirty="0" err="1">
                <a:solidFill>
                  <a:srgbClr val="00B050"/>
                </a:solidFill>
              </a:rPr>
              <a:t>البيع</a:t>
            </a:r>
            <a:r>
              <a:rPr sz="2800" b="1" dirty="0">
                <a:solidFill>
                  <a:srgbClr val="00B050"/>
                </a:solidFill>
              </a:rPr>
              <a:t> </a:t>
            </a:r>
            <a:r>
              <a:rPr sz="2800" b="1" dirty="0" err="1">
                <a:solidFill>
                  <a:srgbClr val="00B050"/>
                </a:solidFill>
              </a:rPr>
              <a:t>يقتضي</a:t>
            </a:r>
            <a:r>
              <a:rPr sz="2800" b="1" dirty="0">
                <a:solidFill>
                  <a:srgbClr val="00B050"/>
                </a:solidFill>
              </a:rPr>
              <a:t> </a:t>
            </a:r>
            <a:r>
              <a:rPr sz="2800" b="1" dirty="0" err="1">
                <a:solidFill>
                  <a:srgbClr val="00B050"/>
                </a:solidFill>
              </a:rPr>
              <a:t>بتسليم</a:t>
            </a:r>
            <a:r>
              <a:rPr sz="2800" b="1" dirty="0">
                <a:solidFill>
                  <a:srgbClr val="00B050"/>
                </a:solidFill>
              </a:rPr>
              <a:t> </a:t>
            </a:r>
            <a:r>
              <a:rPr sz="2800" b="1" dirty="0" err="1">
                <a:solidFill>
                  <a:srgbClr val="00B050"/>
                </a:solidFill>
              </a:rPr>
              <a:t>المبيع</a:t>
            </a:r>
            <a:r>
              <a:rPr sz="2800" b="1" dirty="0">
                <a:solidFill>
                  <a:srgbClr val="00B050"/>
                </a:solidFill>
              </a:rPr>
              <a:t> . </a:t>
            </a:r>
            <a:r>
              <a:rPr sz="2800" b="1" dirty="0" err="1">
                <a:solidFill>
                  <a:srgbClr val="00B050"/>
                </a:solidFill>
              </a:rPr>
              <a:t>ويسمى</a:t>
            </a:r>
            <a:r>
              <a:rPr sz="2800" b="1" dirty="0">
                <a:solidFill>
                  <a:srgbClr val="00B050"/>
                </a:solidFill>
              </a:rPr>
              <a:t> </a:t>
            </a:r>
            <a:r>
              <a:rPr sz="2800" b="1" dirty="0" err="1">
                <a:solidFill>
                  <a:srgbClr val="00B050"/>
                </a:solidFill>
              </a:rPr>
              <a:t>بالشرط</a:t>
            </a:r>
            <a:r>
              <a:rPr sz="2800" b="1" dirty="0">
                <a:solidFill>
                  <a:srgbClr val="00B050"/>
                </a:solidFill>
              </a:rPr>
              <a:t> </a:t>
            </a:r>
            <a:r>
              <a:rPr sz="2800" b="1" dirty="0" err="1">
                <a:solidFill>
                  <a:srgbClr val="00B050"/>
                </a:solidFill>
              </a:rPr>
              <a:t>المقيد</a:t>
            </a:r>
            <a:r>
              <a:rPr sz="2800" b="1" dirty="0">
                <a:solidFill>
                  <a:srgbClr val="00B050"/>
                </a:solidFill>
              </a:rPr>
              <a:t> و </a:t>
            </a:r>
            <a:r>
              <a:rPr sz="2800" b="1" dirty="0" err="1">
                <a:solidFill>
                  <a:srgbClr val="00B050"/>
                </a:solidFill>
              </a:rPr>
              <a:t>لا</a:t>
            </a:r>
            <a:r>
              <a:rPr sz="2800" b="1" dirty="0">
                <a:solidFill>
                  <a:srgbClr val="00B050"/>
                </a:solidFill>
              </a:rPr>
              <a:t> </a:t>
            </a:r>
            <a:r>
              <a:rPr sz="2800" b="1" dirty="0" err="1">
                <a:solidFill>
                  <a:srgbClr val="00B050"/>
                </a:solidFill>
              </a:rPr>
              <a:t>يدخل</a:t>
            </a:r>
            <a:r>
              <a:rPr sz="2800" b="1" dirty="0">
                <a:solidFill>
                  <a:srgbClr val="00B050"/>
                </a:solidFill>
              </a:rPr>
              <a:t> </a:t>
            </a:r>
            <a:r>
              <a:rPr sz="2800" b="1" dirty="0" err="1">
                <a:solidFill>
                  <a:srgbClr val="00B050"/>
                </a:solidFill>
              </a:rPr>
              <a:t>في</a:t>
            </a:r>
            <a:r>
              <a:rPr sz="2800" b="1" dirty="0">
                <a:solidFill>
                  <a:srgbClr val="00B050"/>
                </a:solidFill>
              </a:rPr>
              <a:t> </a:t>
            </a:r>
            <a:r>
              <a:rPr sz="2800" b="1" dirty="0" err="1">
                <a:solidFill>
                  <a:srgbClr val="00B050"/>
                </a:solidFill>
              </a:rPr>
              <a:t>دراستنا</a:t>
            </a:r>
            <a:r>
              <a:rPr sz="2800" b="1" dirty="0">
                <a:solidFill>
                  <a:srgbClr val="00B050"/>
                </a:solidFill>
              </a:rPr>
              <a:t> </a:t>
            </a:r>
            <a:r>
              <a:rPr sz="2800" b="1" dirty="0" err="1">
                <a:solidFill>
                  <a:srgbClr val="00B050"/>
                </a:solidFill>
              </a:rPr>
              <a:t>للشرط</a:t>
            </a:r>
            <a:r>
              <a:rPr sz="2800" b="1" dirty="0">
                <a:solidFill>
                  <a:srgbClr val="00B050"/>
                </a:solidFill>
              </a:rPr>
              <a:t> </a:t>
            </a:r>
            <a:r>
              <a:rPr sz="2800" b="1" dirty="0" err="1">
                <a:solidFill>
                  <a:srgbClr val="00B050"/>
                </a:solidFill>
              </a:rPr>
              <a:t>باعتباره</a:t>
            </a:r>
            <a:r>
              <a:rPr sz="2800" b="1" dirty="0">
                <a:solidFill>
                  <a:srgbClr val="00B050"/>
                </a:solidFill>
              </a:rPr>
              <a:t> </a:t>
            </a:r>
            <a:r>
              <a:rPr sz="2800" b="1" dirty="0" err="1">
                <a:solidFill>
                  <a:srgbClr val="00B050"/>
                </a:solidFill>
              </a:rPr>
              <a:t>وصفا</a:t>
            </a:r>
            <a:r>
              <a:rPr sz="2800" b="1" dirty="0">
                <a:solidFill>
                  <a:srgbClr val="00B050"/>
                </a:solidFill>
              </a:rPr>
              <a:t> </a:t>
            </a:r>
            <a:r>
              <a:rPr sz="2800" b="1" dirty="0" err="1">
                <a:solidFill>
                  <a:srgbClr val="00B050"/>
                </a:solidFill>
              </a:rPr>
              <a:t>للالتزام</a:t>
            </a:r>
            <a:r>
              <a:rPr sz="2800" b="1" dirty="0">
                <a:solidFill>
                  <a:srgbClr val="00B050"/>
                </a:solidFill>
              </a:rPr>
              <a:t> </a:t>
            </a:r>
            <a:r>
              <a:rPr sz="2800" b="1" dirty="0">
                <a:solidFill>
                  <a:srgbClr val="0070C0"/>
                </a:solidFill>
              </a:rPr>
              <a:t>. </a:t>
            </a:r>
            <a:endParaRPr lang="ar-KW" sz="2800" b="1" dirty="0" smtClean="0">
              <a:solidFill>
                <a:srgbClr val="0070C0"/>
              </a:solidFill>
            </a:endParaRPr>
          </a:p>
          <a:p>
            <a:pPr marL="76479" indent="-76479" algn="r" defTabSz="85436">
              <a:spcBef>
                <a:spcPts val="422"/>
              </a:spcBef>
              <a:buNone/>
              <a:defRPr sz="1800">
                <a:solidFill>
                  <a:srgbClr val="000000"/>
                </a:solidFill>
              </a:defRPr>
            </a:pPr>
            <a:endParaRPr sz="2800" b="1" dirty="0"/>
          </a:p>
          <a:p>
            <a:pPr marL="120691" indent="-120691" algn="r" defTabSz="85436" rtl="1">
              <a:spcBef>
                <a:spcPts val="422"/>
              </a:spcBef>
              <a:defRPr sz="1800">
                <a:solidFill>
                  <a:srgbClr val="000000"/>
                </a:solidFill>
              </a:defRPr>
            </a:pPr>
            <a:r>
              <a:rPr lang="ar-KW" sz="2800" b="1" dirty="0" smtClean="0">
                <a:solidFill>
                  <a:srgbClr val="3E231A"/>
                </a:solidFill>
              </a:rPr>
              <a:t> </a:t>
            </a:r>
            <a:r>
              <a:rPr sz="2800" b="1" u="sng" dirty="0" err="1" smtClean="0">
                <a:solidFill>
                  <a:srgbClr val="C00000"/>
                </a:solidFill>
              </a:rPr>
              <a:t>المعنى</a:t>
            </a:r>
            <a:r>
              <a:rPr sz="2800" b="1" u="sng" dirty="0" smtClean="0">
                <a:solidFill>
                  <a:srgbClr val="C00000"/>
                </a:solidFill>
              </a:rPr>
              <a:t> </a:t>
            </a:r>
            <a:r>
              <a:rPr sz="2800" b="1" u="sng" dirty="0" err="1">
                <a:solidFill>
                  <a:srgbClr val="C00000"/>
                </a:solidFill>
              </a:rPr>
              <a:t>الثاني</a:t>
            </a:r>
            <a:r>
              <a:rPr sz="2800" b="1" u="sng" dirty="0">
                <a:solidFill>
                  <a:srgbClr val="C00000"/>
                </a:solidFill>
              </a:rPr>
              <a:t> </a:t>
            </a:r>
            <a:r>
              <a:rPr sz="2800" b="1" u="sng" dirty="0" smtClean="0">
                <a:solidFill>
                  <a:srgbClr val="C00000"/>
                </a:solidFill>
              </a:rPr>
              <a:t>: </a:t>
            </a:r>
            <a:r>
              <a:rPr lang="ar-KW" sz="2800" b="1" u="sng" dirty="0" smtClean="0">
                <a:solidFill>
                  <a:srgbClr val="C00000"/>
                </a:solidFill>
              </a:rPr>
              <a:t> </a:t>
            </a:r>
            <a:r>
              <a:rPr sz="2800" b="1" dirty="0" err="1" smtClean="0">
                <a:solidFill>
                  <a:srgbClr val="3E231A"/>
                </a:solidFill>
              </a:rPr>
              <a:t>وفيه</a:t>
            </a:r>
            <a:r>
              <a:rPr sz="2800" b="1" dirty="0" smtClean="0">
                <a:solidFill>
                  <a:srgbClr val="3E231A"/>
                </a:solidFill>
              </a:rPr>
              <a:t> </a:t>
            </a:r>
            <a:r>
              <a:rPr sz="2800" b="1" dirty="0" err="1">
                <a:solidFill>
                  <a:srgbClr val="3E231A"/>
                </a:solidFill>
              </a:rPr>
              <a:t>مقصودنا</a:t>
            </a:r>
            <a:r>
              <a:rPr sz="2800" b="1" dirty="0">
                <a:solidFill>
                  <a:srgbClr val="3E231A"/>
                </a:solidFill>
              </a:rPr>
              <a:t> </a:t>
            </a:r>
            <a:r>
              <a:rPr sz="2800" b="1" dirty="0" err="1">
                <a:solidFill>
                  <a:srgbClr val="3E231A"/>
                </a:solidFill>
              </a:rPr>
              <a:t>بالدراسه</a:t>
            </a:r>
            <a:r>
              <a:rPr sz="2800" b="1" dirty="0">
                <a:solidFill>
                  <a:srgbClr val="3E231A"/>
                </a:solidFill>
              </a:rPr>
              <a:t> : </a:t>
            </a:r>
            <a:r>
              <a:rPr sz="2800" b="1" dirty="0" err="1">
                <a:solidFill>
                  <a:srgbClr val="FF0000"/>
                </a:solidFill>
              </a:rPr>
              <a:t>الامر</a:t>
            </a:r>
            <a:r>
              <a:rPr sz="2800" b="1" dirty="0">
                <a:solidFill>
                  <a:srgbClr val="FF0000"/>
                </a:solidFill>
              </a:rPr>
              <a:t> </a:t>
            </a:r>
            <a:r>
              <a:rPr sz="2800" b="1" dirty="0" err="1">
                <a:solidFill>
                  <a:srgbClr val="FF0000"/>
                </a:solidFill>
              </a:rPr>
              <a:t>الزائد</a:t>
            </a:r>
            <a:r>
              <a:rPr sz="2800" b="1" dirty="0">
                <a:solidFill>
                  <a:srgbClr val="FF0000"/>
                </a:solidFill>
              </a:rPr>
              <a:t> </a:t>
            </a:r>
            <a:r>
              <a:rPr sz="2800" b="1" dirty="0" err="1">
                <a:solidFill>
                  <a:srgbClr val="FF0000"/>
                </a:solidFill>
              </a:rPr>
              <a:t>عن</a:t>
            </a:r>
            <a:r>
              <a:rPr sz="2800" b="1" dirty="0">
                <a:solidFill>
                  <a:srgbClr val="FF0000"/>
                </a:solidFill>
              </a:rPr>
              <a:t> </a:t>
            </a:r>
            <a:r>
              <a:rPr sz="2800" b="1" dirty="0" err="1">
                <a:solidFill>
                  <a:srgbClr val="FF0000"/>
                </a:solidFill>
              </a:rPr>
              <a:t>ماهية</a:t>
            </a:r>
            <a:r>
              <a:rPr sz="2800" b="1" dirty="0">
                <a:solidFill>
                  <a:srgbClr val="FF0000"/>
                </a:solidFill>
              </a:rPr>
              <a:t> </a:t>
            </a:r>
            <a:r>
              <a:rPr sz="2800" b="1" dirty="0" err="1">
                <a:solidFill>
                  <a:srgbClr val="FF0000"/>
                </a:solidFill>
              </a:rPr>
              <a:t>الفعل</a:t>
            </a:r>
            <a:r>
              <a:rPr sz="2800" b="1" dirty="0">
                <a:solidFill>
                  <a:srgbClr val="FF0000"/>
                </a:solidFill>
              </a:rPr>
              <a:t> و </a:t>
            </a:r>
            <a:r>
              <a:rPr sz="2800" b="1" dirty="0" err="1" smtClean="0">
                <a:solidFill>
                  <a:srgbClr val="FF0000"/>
                </a:solidFill>
              </a:rPr>
              <a:t>حقيقة</a:t>
            </a:r>
            <a:r>
              <a:rPr sz="2800" b="1" dirty="0" smtClean="0">
                <a:solidFill>
                  <a:srgbClr val="FF0000"/>
                </a:solidFill>
              </a:rPr>
              <a:t> </a:t>
            </a:r>
            <a:r>
              <a:rPr sz="2800" b="1" dirty="0" err="1">
                <a:solidFill>
                  <a:srgbClr val="FF0000"/>
                </a:solidFill>
              </a:rPr>
              <a:t>الشرعيه</a:t>
            </a:r>
            <a:r>
              <a:rPr sz="2800" b="1" dirty="0">
                <a:solidFill>
                  <a:srgbClr val="FF0000"/>
                </a:solidFill>
              </a:rPr>
              <a:t> </a:t>
            </a:r>
            <a:r>
              <a:rPr sz="2800" b="1" dirty="0" err="1">
                <a:solidFill>
                  <a:srgbClr val="FF0000"/>
                </a:solidFill>
              </a:rPr>
              <a:t>الذي</a:t>
            </a:r>
            <a:r>
              <a:rPr sz="2800" b="1" dirty="0">
                <a:solidFill>
                  <a:srgbClr val="FF0000"/>
                </a:solidFill>
              </a:rPr>
              <a:t> </a:t>
            </a:r>
            <a:r>
              <a:rPr sz="2800" b="1" dirty="0" err="1">
                <a:solidFill>
                  <a:srgbClr val="FF0000"/>
                </a:solidFill>
              </a:rPr>
              <a:t>يتوقف</a:t>
            </a:r>
            <a:r>
              <a:rPr sz="2800" b="1" dirty="0">
                <a:solidFill>
                  <a:srgbClr val="FF0000"/>
                </a:solidFill>
              </a:rPr>
              <a:t> </a:t>
            </a:r>
            <a:r>
              <a:rPr sz="2800" b="1" dirty="0" err="1">
                <a:solidFill>
                  <a:srgbClr val="FF0000"/>
                </a:solidFill>
              </a:rPr>
              <a:t>وجود</a:t>
            </a:r>
            <a:r>
              <a:rPr sz="2800" b="1" dirty="0">
                <a:solidFill>
                  <a:srgbClr val="FF0000"/>
                </a:solidFill>
              </a:rPr>
              <a:t> </a:t>
            </a:r>
            <a:r>
              <a:rPr sz="2800" b="1" dirty="0" err="1">
                <a:solidFill>
                  <a:srgbClr val="FF0000"/>
                </a:solidFill>
              </a:rPr>
              <a:t>الفعل</a:t>
            </a:r>
            <a:r>
              <a:rPr sz="2800" b="1" dirty="0">
                <a:solidFill>
                  <a:srgbClr val="FF0000"/>
                </a:solidFill>
              </a:rPr>
              <a:t> </a:t>
            </a:r>
            <a:r>
              <a:rPr sz="2800" b="1" dirty="0" err="1">
                <a:solidFill>
                  <a:srgbClr val="FF0000"/>
                </a:solidFill>
              </a:rPr>
              <a:t>على</a:t>
            </a:r>
            <a:r>
              <a:rPr sz="2800" b="1" dirty="0">
                <a:solidFill>
                  <a:srgbClr val="FF0000"/>
                </a:solidFill>
              </a:rPr>
              <a:t> </a:t>
            </a:r>
            <a:r>
              <a:rPr sz="2800" b="1" dirty="0" err="1">
                <a:solidFill>
                  <a:srgbClr val="FF0000"/>
                </a:solidFill>
              </a:rPr>
              <a:t>وجوده</a:t>
            </a:r>
            <a:r>
              <a:rPr sz="2800" b="1" dirty="0">
                <a:solidFill>
                  <a:srgbClr val="FF0000"/>
                </a:solidFill>
              </a:rPr>
              <a:t> ، </a:t>
            </a:r>
            <a:r>
              <a:rPr sz="2800" b="1" dirty="0" err="1">
                <a:solidFill>
                  <a:srgbClr val="FF0000"/>
                </a:solidFill>
              </a:rPr>
              <a:t>ويعدم</a:t>
            </a:r>
            <a:r>
              <a:rPr sz="2800" b="1" dirty="0">
                <a:solidFill>
                  <a:srgbClr val="FF0000"/>
                </a:solidFill>
              </a:rPr>
              <a:t> </a:t>
            </a:r>
            <a:r>
              <a:rPr sz="2800" b="1" dirty="0" err="1">
                <a:solidFill>
                  <a:srgbClr val="FF0000"/>
                </a:solidFill>
              </a:rPr>
              <a:t>بعدمه</a:t>
            </a:r>
            <a:r>
              <a:rPr sz="2800" b="1" dirty="0">
                <a:solidFill>
                  <a:srgbClr val="FF0000"/>
                </a:solidFill>
              </a:rPr>
              <a:t> </a:t>
            </a:r>
            <a:r>
              <a:rPr sz="2800" b="1" dirty="0" err="1">
                <a:solidFill>
                  <a:srgbClr val="FF0000"/>
                </a:solidFill>
              </a:rPr>
              <a:t>من</a:t>
            </a:r>
            <a:r>
              <a:rPr sz="2800" b="1" dirty="0">
                <a:solidFill>
                  <a:srgbClr val="FF0000"/>
                </a:solidFill>
              </a:rPr>
              <a:t> </a:t>
            </a:r>
            <a:r>
              <a:rPr sz="2800" b="1" dirty="0" err="1">
                <a:solidFill>
                  <a:srgbClr val="FF0000"/>
                </a:solidFill>
              </a:rPr>
              <a:t>غير</a:t>
            </a:r>
            <a:r>
              <a:rPr sz="2800" b="1" dirty="0">
                <a:solidFill>
                  <a:srgbClr val="FF0000"/>
                </a:solidFill>
              </a:rPr>
              <a:t> </a:t>
            </a:r>
            <a:r>
              <a:rPr sz="2800" b="1" dirty="0" err="1">
                <a:solidFill>
                  <a:srgbClr val="FF0000"/>
                </a:solidFill>
              </a:rPr>
              <a:t>تأثير</a:t>
            </a:r>
            <a:r>
              <a:rPr sz="2800" b="1" dirty="0">
                <a:solidFill>
                  <a:srgbClr val="FF0000"/>
                </a:solidFill>
              </a:rPr>
              <a:t> </a:t>
            </a:r>
            <a:r>
              <a:rPr sz="2800" b="1" dirty="0" err="1">
                <a:solidFill>
                  <a:srgbClr val="FF0000"/>
                </a:solidFill>
              </a:rPr>
              <a:t>لوجوده</a:t>
            </a:r>
            <a:r>
              <a:rPr sz="2800" b="1" dirty="0">
                <a:solidFill>
                  <a:srgbClr val="FF0000"/>
                </a:solidFill>
              </a:rPr>
              <a:t> </a:t>
            </a:r>
            <a:r>
              <a:rPr sz="2800" b="1" dirty="0" err="1">
                <a:solidFill>
                  <a:srgbClr val="FF0000"/>
                </a:solidFill>
              </a:rPr>
              <a:t>في</a:t>
            </a:r>
            <a:r>
              <a:rPr sz="2800" b="1" dirty="0">
                <a:solidFill>
                  <a:srgbClr val="FF0000"/>
                </a:solidFill>
              </a:rPr>
              <a:t> </a:t>
            </a:r>
            <a:r>
              <a:rPr sz="2800" b="1" dirty="0" err="1">
                <a:solidFill>
                  <a:srgbClr val="FF0000"/>
                </a:solidFill>
              </a:rPr>
              <a:t>وجود</a:t>
            </a:r>
            <a:r>
              <a:rPr sz="2800" b="1" dirty="0">
                <a:solidFill>
                  <a:srgbClr val="FF0000"/>
                </a:solidFill>
              </a:rPr>
              <a:t> </a:t>
            </a:r>
            <a:r>
              <a:rPr sz="2800" b="1" dirty="0" err="1">
                <a:solidFill>
                  <a:srgbClr val="FF0000"/>
                </a:solidFill>
              </a:rPr>
              <a:t>ذلك</a:t>
            </a:r>
            <a:r>
              <a:rPr sz="2800" b="1" dirty="0">
                <a:solidFill>
                  <a:srgbClr val="FF0000"/>
                </a:solidFill>
              </a:rPr>
              <a:t> </a:t>
            </a:r>
            <a:r>
              <a:rPr sz="2800" b="1" dirty="0" err="1">
                <a:solidFill>
                  <a:srgbClr val="FF0000"/>
                </a:solidFill>
              </a:rPr>
              <a:t>الفعل</a:t>
            </a:r>
            <a:r>
              <a:rPr sz="2800" b="1" dirty="0">
                <a:solidFill>
                  <a:srgbClr val="FF0000"/>
                </a:solidFill>
              </a:rPr>
              <a:t> . </a:t>
            </a:r>
          </a:p>
          <a:p>
            <a:pPr marL="120691" indent="-120691" algn="r" defTabSz="85436" rtl="1">
              <a:spcBef>
                <a:spcPts val="422"/>
              </a:spcBef>
              <a:buNone/>
              <a:defRPr sz="1800">
                <a:solidFill>
                  <a:srgbClr val="000000"/>
                </a:solidFill>
              </a:defRPr>
            </a:pPr>
            <a:endParaRPr lang="en-US" sz="2800" b="1" dirty="0">
              <a:latin typeface="MV Boli" panose="02000500030200090000" pitchFamily="2" charset="0"/>
            </a:endParaRPr>
          </a:p>
          <a:p>
            <a:pPr marL="120691" indent="-120691" algn="r" defTabSz="85436" rtl="1">
              <a:spcBef>
                <a:spcPts val="422"/>
              </a:spcBef>
              <a:defRPr sz="1800">
                <a:solidFill>
                  <a:srgbClr val="000000"/>
                </a:solidFill>
              </a:defRPr>
            </a:pPr>
            <a:r>
              <a:rPr lang="ar-KW" sz="2800" b="1" dirty="0" smtClean="0">
                <a:solidFill>
                  <a:srgbClr val="3E231A"/>
                </a:solidFill>
                <a:latin typeface="MV Boli" panose="02000500030200090000" pitchFamily="2" charset="0"/>
              </a:rPr>
              <a:t> </a:t>
            </a:r>
            <a:r>
              <a:rPr sz="2800" b="1" u="sng" dirty="0" err="1" smtClean="0">
                <a:solidFill>
                  <a:srgbClr val="C00000"/>
                </a:solidFill>
                <a:latin typeface="MV Boli" panose="02000500030200090000" pitchFamily="2" charset="0"/>
              </a:rPr>
              <a:t>والشرط</a:t>
            </a:r>
            <a:r>
              <a:rPr sz="2800" b="1" u="sng" dirty="0" smtClean="0">
                <a:solidFill>
                  <a:srgbClr val="C00000"/>
                </a:solidFill>
                <a:latin typeface="MV Boli" panose="02000500030200090000" pitchFamily="2" charset="0"/>
              </a:rPr>
              <a:t> </a:t>
            </a:r>
            <a:r>
              <a:rPr sz="2800" b="1" u="sng" dirty="0" err="1">
                <a:solidFill>
                  <a:srgbClr val="C00000"/>
                </a:solidFill>
                <a:latin typeface="MV Boli" panose="02000500030200090000" pitchFamily="2" charset="0"/>
              </a:rPr>
              <a:t>بهذا</a:t>
            </a:r>
            <a:r>
              <a:rPr sz="2800" b="1" u="sng" dirty="0">
                <a:solidFill>
                  <a:srgbClr val="C00000"/>
                </a:solidFill>
                <a:latin typeface="MV Boli" panose="02000500030200090000" pitchFamily="2" charset="0"/>
              </a:rPr>
              <a:t> </a:t>
            </a:r>
            <a:r>
              <a:rPr sz="2800" b="1" u="sng" dirty="0" err="1">
                <a:solidFill>
                  <a:srgbClr val="C00000"/>
                </a:solidFill>
                <a:latin typeface="MV Boli" panose="02000500030200090000" pitchFamily="2" charset="0"/>
              </a:rPr>
              <a:t>المعنى</a:t>
            </a:r>
            <a:r>
              <a:rPr sz="2800" b="1" u="sng" dirty="0">
                <a:solidFill>
                  <a:srgbClr val="C00000"/>
                </a:solidFill>
                <a:latin typeface="MV Boli" panose="02000500030200090000" pitchFamily="2" charset="0"/>
              </a:rPr>
              <a:t> </a:t>
            </a:r>
            <a:r>
              <a:rPr sz="2800" b="1" u="sng" dirty="0" err="1">
                <a:solidFill>
                  <a:srgbClr val="C00000"/>
                </a:solidFill>
                <a:latin typeface="MV Boli" panose="02000500030200090000" pitchFamily="2" charset="0"/>
              </a:rPr>
              <a:t>يسمى</a:t>
            </a:r>
            <a:r>
              <a:rPr sz="2800" b="1" u="sng" dirty="0">
                <a:solidFill>
                  <a:srgbClr val="C00000"/>
                </a:solidFill>
                <a:latin typeface="MV Boli" panose="02000500030200090000" pitchFamily="2" charset="0"/>
              </a:rPr>
              <a:t> </a:t>
            </a:r>
            <a:r>
              <a:rPr sz="2800" b="1" u="sng" dirty="0" err="1">
                <a:solidFill>
                  <a:srgbClr val="C00000"/>
                </a:solidFill>
                <a:latin typeface="MV Boli" panose="02000500030200090000" pitchFamily="2" charset="0"/>
              </a:rPr>
              <a:t>شرطا</a:t>
            </a:r>
            <a:r>
              <a:rPr sz="2800" b="1" u="sng" dirty="0">
                <a:solidFill>
                  <a:srgbClr val="C00000"/>
                </a:solidFill>
                <a:latin typeface="MV Boli" panose="02000500030200090000" pitchFamily="2" charset="0"/>
              </a:rPr>
              <a:t> </a:t>
            </a:r>
            <a:r>
              <a:rPr sz="2800" b="1" u="sng" dirty="0" err="1">
                <a:solidFill>
                  <a:srgbClr val="C00000"/>
                </a:solidFill>
                <a:latin typeface="MV Boli" panose="02000500030200090000" pitchFamily="2" charset="0"/>
              </a:rPr>
              <a:t>جعليا</a:t>
            </a:r>
            <a:r>
              <a:rPr sz="2800" b="1" u="sng" dirty="0">
                <a:solidFill>
                  <a:srgbClr val="C00000"/>
                </a:solidFill>
                <a:latin typeface="MV Boli" panose="02000500030200090000" pitchFamily="2" charset="0"/>
              </a:rPr>
              <a:t> </a:t>
            </a:r>
            <a:r>
              <a:rPr sz="2800" b="1" dirty="0">
                <a:solidFill>
                  <a:srgbClr val="3E231A"/>
                </a:solidFill>
                <a:latin typeface="MV Boli" panose="02000500030200090000" pitchFamily="2" charset="0"/>
              </a:rPr>
              <a:t>و </a:t>
            </a:r>
            <a:r>
              <a:rPr sz="2800" b="1" dirty="0" err="1">
                <a:solidFill>
                  <a:srgbClr val="3E231A"/>
                </a:solidFill>
                <a:latin typeface="MV Boli" panose="02000500030200090000" pitchFamily="2" charset="0"/>
              </a:rPr>
              <a:t>تحته</a:t>
            </a:r>
            <a:r>
              <a:rPr sz="2800" b="1" dirty="0">
                <a:solidFill>
                  <a:srgbClr val="3E231A"/>
                </a:solidFill>
                <a:latin typeface="MV Boli" panose="02000500030200090000" pitchFamily="2" charset="0"/>
              </a:rPr>
              <a:t> </a:t>
            </a:r>
            <a:r>
              <a:rPr sz="2800" b="1" dirty="0" err="1">
                <a:solidFill>
                  <a:srgbClr val="3E231A"/>
                </a:solidFill>
                <a:latin typeface="MV Boli" panose="02000500030200090000" pitchFamily="2" charset="0"/>
              </a:rPr>
              <a:t>نوعان</a:t>
            </a:r>
            <a:r>
              <a:rPr sz="2800" b="1" dirty="0">
                <a:solidFill>
                  <a:srgbClr val="3E231A"/>
                </a:solidFill>
                <a:latin typeface="MV Boli" panose="02000500030200090000" pitchFamily="2" charset="0"/>
              </a:rPr>
              <a:t> : </a:t>
            </a:r>
            <a:endParaRPr sz="2800" b="1" dirty="0">
              <a:latin typeface="MV Boli" panose="02000500030200090000" pitchFamily="2" charset="0"/>
            </a:endParaRPr>
          </a:p>
          <a:p>
            <a:pPr marL="76479" indent="-76479" defTabSz="85436">
              <a:spcBef>
                <a:spcPts val="422"/>
              </a:spcBef>
              <a:defRPr sz="1800">
                <a:solidFill>
                  <a:srgbClr val="000000"/>
                </a:solidFill>
              </a:defRPr>
            </a:pPr>
            <a:endParaRPr b="1" dirty="0"/>
          </a:p>
          <a:p>
            <a:pPr marL="76479" indent="-76479" defTabSz="85436">
              <a:spcBef>
                <a:spcPts val="422"/>
              </a:spcBef>
              <a:defRPr sz="1800">
                <a:solidFill>
                  <a:srgbClr val="000000"/>
                </a:solidFill>
              </a:defRPr>
            </a:pPr>
            <a:endParaRPr b="1" dirty="0"/>
          </a:p>
          <a:p>
            <a:pPr marL="76479" indent="-76479" defTabSz="85436">
              <a:spcBef>
                <a:spcPts val="422"/>
              </a:spcBef>
              <a:defRPr sz="1800">
                <a:solidFill>
                  <a:srgbClr val="000000"/>
                </a:solidFill>
              </a:defRPr>
            </a:pPr>
            <a:endParaRPr b="1" dirty="0"/>
          </a:p>
          <a:p>
            <a:pPr marL="76479" indent="-76479" defTabSz="85436">
              <a:spcBef>
                <a:spcPts val="422"/>
              </a:spcBef>
              <a:defRPr sz="1800">
                <a:solidFill>
                  <a:srgbClr val="000000"/>
                </a:solidFill>
              </a:defRPr>
            </a:pPr>
            <a:endParaRPr b="1" dirty="0"/>
          </a:p>
          <a:p>
            <a:pPr marL="76479" indent="-76479" defTabSz="85436">
              <a:spcBef>
                <a:spcPts val="422"/>
              </a:spcBef>
              <a:defRPr sz="1800">
                <a:solidFill>
                  <a:srgbClr val="000000"/>
                </a:solidFill>
              </a:defRPr>
            </a:pPr>
            <a:endParaRPr b="1" dirty="0"/>
          </a:p>
          <a:p>
            <a:pPr marL="76479" indent="-76479" defTabSz="85436">
              <a:spcBef>
                <a:spcPts val="422"/>
              </a:spcBef>
              <a:defRPr sz="1800">
                <a:solidFill>
                  <a:srgbClr val="000000"/>
                </a:solidFill>
              </a:defRPr>
            </a:pPr>
            <a:endParaRPr b="1" dirty="0"/>
          </a:p>
          <a:p>
            <a:pPr marL="76479" indent="-76479" defTabSz="85436">
              <a:spcBef>
                <a:spcPts val="422"/>
              </a:spcBef>
              <a:defRPr sz="1800">
                <a:solidFill>
                  <a:srgbClr val="000000"/>
                </a:solidFill>
              </a:defRPr>
            </a:pPr>
            <a:endParaRPr b="1" dirty="0"/>
          </a:p>
          <a:p>
            <a:pPr marL="76479" indent="-76479" defTabSz="85436">
              <a:spcBef>
                <a:spcPts val="422"/>
              </a:spcBef>
              <a:defRPr sz="1800">
                <a:solidFill>
                  <a:srgbClr val="000000"/>
                </a:solidFill>
              </a:defRPr>
            </a:pPr>
            <a:endParaRPr b="1" dirty="0"/>
          </a:p>
          <a:p>
            <a:pPr marL="76479" indent="-76479" defTabSz="85436">
              <a:spcBef>
                <a:spcPts val="422"/>
              </a:spcBef>
              <a:defRPr sz="1800">
                <a:solidFill>
                  <a:srgbClr val="000000"/>
                </a:solidFill>
              </a:defRPr>
            </a:pPr>
            <a:endParaRPr b="1" dirty="0"/>
          </a:p>
          <a:p>
            <a:pPr marL="76479" indent="-76479" defTabSz="85436">
              <a:spcBef>
                <a:spcPts val="422"/>
              </a:spcBef>
              <a:defRPr sz="1800">
                <a:solidFill>
                  <a:srgbClr val="000000"/>
                </a:solidFill>
              </a:defRPr>
            </a:pPr>
            <a:endParaRPr b="1" dirty="0"/>
          </a:p>
        </p:txBody>
      </p:sp>
    </p:spTree>
    <p:extLst>
      <p:ext uri="{BB962C8B-B14F-4D97-AF65-F5344CB8AC3E}">
        <p14:creationId xmlns:p14="http://schemas.microsoft.com/office/powerpoint/2010/main" xmlns="" val="420370605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body" idx="1"/>
          </p:nvPr>
        </p:nvSpPr>
        <p:spPr>
          <a:xfrm>
            <a:off x="956603" y="795130"/>
            <a:ext cx="10339753" cy="5507195"/>
          </a:xfrm>
          <a:prstGeom prst="rect">
            <a:avLst/>
          </a:prstGeom>
        </p:spPr>
        <p:txBody>
          <a:bodyPr>
            <a:noAutofit/>
          </a:bodyPr>
          <a:lstStyle/>
          <a:p>
            <a:pPr marL="95206" indent="-95206" algn="r" defTabSz="128153" rtl="1">
              <a:spcBef>
                <a:spcPts val="633"/>
              </a:spcBef>
              <a:buNone/>
              <a:defRPr sz="1800">
                <a:solidFill>
                  <a:srgbClr val="000000"/>
                </a:solidFill>
              </a:defRPr>
            </a:pPr>
            <a:r>
              <a:rPr sz="2600" b="1" dirty="0" smtClean="0">
                <a:solidFill>
                  <a:srgbClr val="3E231A"/>
                </a:solidFill>
              </a:rPr>
              <a:t>١</a:t>
            </a:r>
            <a:r>
              <a:rPr sz="2600" b="1" dirty="0">
                <a:solidFill>
                  <a:srgbClr val="3E231A"/>
                </a:solidFill>
              </a:rPr>
              <a:t>/ </a:t>
            </a:r>
            <a:r>
              <a:rPr sz="2600" b="1" dirty="0" err="1">
                <a:solidFill>
                  <a:srgbClr val="C00000"/>
                </a:solidFill>
              </a:rPr>
              <a:t>ما</a:t>
            </a:r>
            <a:r>
              <a:rPr sz="2600" b="1" dirty="0">
                <a:solidFill>
                  <a:srgbClr val="C00000"/>
                </a:solidFill>
              </a:rPr>
              <a:t> </a:t>
            </a:r>
            <a:r>
              <a:rPr sz="2600" b="1" dirty="0" err="1">
                <a:solidFill>
                  <a:srgbClr val="C00000"/>
                </a:solidFill>
              </a:rPr>
              <a:t>كان</a:t>
            </a:r>
            <a:r>
              <a:rPr sz="2600" b="1" dirty="0">
                <a:solidFill>
                  <a:srgbClr val="C00000"/>
                </a:solidFill>
              </a:rPr>
              <a:t> </a:t>
            </a:r>
            <a:r>
              <a:rPr sz="2600" b="1" dirty="0" err="1">
                <a:solidFill>
                  <a:srgbClr val="C00000"/>
                </a:solidFill>
              </a:rPr>
              <a:t>توقف</a:t>
            </a:r>
            <a:r>
              <a:rPr sz="2600" b="1" dirty="0">
                <a:solidFill>
                  <a:srgbClr val="C00000"/>
                </a:solidFill>
              </a:rPr>
              <a:t> </a:t>
            </a:r>
            <a:r>
              <a:rPr sz="2600" b="1" dirty="0" err="1">
                <a:solidFill>
                  <a:srgbClr val="C00000"/>
                </a:solidFill>
              </a:rPr>
              <a:t>المشروط</a:t>
            </a:r>
            <a:r>
              <a:rPr sz="2600" b="1" dirty="0">
                <a:solidFill>
                  <a:srgbClr val="C00000"/>
                </a:solidFill>
              </a:rPr>
              <a:t> </a:t>
            </a:r>
            <a:r>
              <a:rPr lang="ar-SA" sz="2600" b="1" dirty="0" smtClean="0">
                <a:solidFill>
                  <a:srgbClr val="C00000"/>
                </a:solidFill>
              </a:rPr>
              <a:t>على</a:t>
            </a:r>
            <a:r>
              <a:rPr sz="2600" b="1" dirty="0" smtClean="0">
                <a:solidFill>
                  <a:srgbClr val="C00000"/>
                </a:solidFill>
              </a:rPr>
              <a:t> </a:t>
            </a:r>
            <a:r>
              <a:rPr sz="2600" b="1" dirty="0" err="1">
                <a:solidFill>
                  <a:srgbClr val="C00000"/>
                </a:solidFill>
              </a:rPr>
              <a:t>وجود</a:t>
            </a:r>
            <a:r>
              <a:rPr sz="2600" b="1" dirty="0">
                <a:solidFill>
                  <a:srgbClr val="C00000"/>
                </a:solidFill>
              </a:rPr>
              <a:t> </a:t>
            </a:r>
            <a:r>
              <a:rPr sz="2600" b="1" dirty="0" err="1">
                <a:solidFill>
                  <a:srgbClr val="C00000"/>
                </a:solidFill>
              </a:rPr>
              <a:t>الشرط</a:t>
            </a:r>
            <a:r>
              <a:rPr sz="2600" b="1" dirty="0">
                <a:solidFill>
                  <a:srgbClr val="C00000"/>
                </a:solidFill>
              </a:rPr>
              <a:t> </a:t>
            </a:r>
            <a:r>
              <a:rPr sz="2600" b="1" u="sng" dirty="0" err="1">
                <a:solidFill>
                  <a:srgbClr val="0070C0"/>
                </a:solidFill>
              </a:rPr>
              <a:t>بحكم</a:t>
            </a:r>
            <a:r>
              <a:rPr sz="2600" b="1" u="sng" dirty="0">
                <a:solidFill>
                  <a:srgbClr val="0070C0"/>
                </a:solidFill>
              </a:rPr>
              <a:t> </a:t>
            </a:r>
            <a:r>
              <a:rPr sz="2600" b="1" u="sng" dirty="0" err="1">
                <a:solidFill>
                  <a:srgbClr val="0070C0"/>
                </a:solidFill>
              </a:rPr>
              <a:t>الشارع</a:t>
            </a:r>
            <a:r>
              <a:rPr sz="2600" b="1" u="sng" dirty="0">
                <a:solidFill>
                  <a:srgbClr val="0070C0"/>
                </a:solidFill>
              </a:rPr>
              <a:t> </a:t>
            </a:r>
            <a:r>
              <a:rPr sz="2600" b="1" dirty="0">
                <a:solidFill>
                  <a:srgbClr val="C00000"/>
                </a:solidFill>
              </a:rPr>
              <a:t>و </a:t>
            </a:r>
            <a:r>
              <a:rPr sz="2600" b="1" dirty="0" err="1">
                <a:solidFill>
                  <a:srgbClr val="C00000"/>
                </a:solidFill>
              </a:rPr>
              <a:t>وضعه</a:t>
            </a:r>
            <a:r>
              <a:rPr sz="2600" b="1" dirty="0">
                <a:solidFill>
                  <a:srgbClr val="C00000"/>
                </a:solidFill>
              </a:rPr>
              <a:t> </a:t>
            </a:r>
            <a:r>
              <a:rPr sz="2600" b="1" dirty="0" err="1">
                <a:solidFill>
                  <a:srgbClr val="C00000"/>
                </a:solidFill>
              </a:rPr>
              <a:t>لما</a:t>
            </a:r>
            <a:r>
              <a:rPr sz="2600" b="1" dirty="0">
                <a:solidFill>
                  <a:srgbClr val="C00000"/>
                </a:solidFill>
              </a:rPr>
              <a:t> </a:t>
            </a:r>
            <a:r>
              <a:rPr sz="2600" b="1" dirty="0" err="1">
                <a:solidFill>
                  <a:srgbClr val="C00000"/>
                </a:solidFill>
              </a:rPr>
              <a:t>في</a:t>
            </a:r>
            <a:r>
              <a:rPr sz="2600" b="1" dirty="0">
                <a:solidFill>
                  <a:srgbClr val="C00000"/>
                </a:solidFill>
              </a:rPr>
              <a:t> </a:t>
            </a:r>
            <a:r>
              <a:rPr sz="2600" b="1" dirty="0" err="1">
                <a:solidFill>
                  <a:srgbClr val="C00000"/>
                </a:solidFill>
              </a:rPr>
              <a:t>ذلك</a:t>
            </a:r>
            <a:r>
              <a:rPr sz="2600" b="1" dirty="0">
                <a:solidFill>
                  <a:srgbClr val="C00000"/>
                </a:solidFill>
              </a:rPr>
              <a:t> </a:t>
            </a:r>
            <a:r>
              <a:rPr sz="2600" b="1" dirty="0" err="1">
                <a:solidFill>
                  <a:srgbClr val="C00000"/>
                </a:solidFill>
              </a:rPr>
              <a:t>الشرط</a:t>
            </a:r>
            <a:r>
              <a:rPr sz="2600" b="1" dirty="0">
                <a:solidFill>
                  <a:srgbClr val="C00000"/>
                </a:solidFill>
              </a:rPr>
              <a:t> </a:t>
            </a:r>
            <a:r>
              <a:rPr sz="2600" b="1" dirty="0" err="1">
                <a:solidFill>
                  <a:srgbClr val="C00000"/>
                </a:solidFill>
              </a:rPr>
              <a:t>من</a:t>
            </a:r>
            <a:r>
              <a:rPr sz="2600" b="1" dirty="0">
                <a:solidFill>
                  <a:srgbClr val="C00000"/>
                </a:solidFill>
              </a:rPr>
              <a:t> </a:t>
            </a:r>
            <a:r>
              <a:rPr sz="2600" b="1" dirty="0" err="1">
                <a:solidFill>
                  <a:srgbClr val="C00000"/>
                </a:solidFill>
              </a:rPr>
              <a:t>الملأمه</a:t>
            </a:r>
            <a:r>
              <a:rPr sz="2600" b="1" dirty="0">
                <a:solidFill>
                  <a:srgbClr val="C00000"/>
                </a:solidFill>
              </a:rPr>
              <a:t> </a:t>
            </a:r>
            <a:r>
              <a:rPr sz="2600" b="1" dirty="0" err="1">
                <a:solidFill>
                  <a:srgbClr val="C00000"/>
                </a:solidFill>
              </a:rPr>
              <a:t>للفعل</a:t>
            </a:r>
            <a:r>
              <a:rPr sz="2600" b="1" dirty="0">
                <a:solidFill>
                  <a:srgbClr val="C00000"/>
                </a:solidFill>
              </a:rPr>
              <a:t> </a:t>
            </a:r>
            <a:r>
              <a:rPr sz="2600" b="1" dirty="0" err="1">
                <a:solidFill>
                  <a:srgbClr val="C00000"/>
                </a:solidFill>
              </a:rPr>
              <a:t>كالطهاره</a:t>
            </a:r>
            <a:r>
              <a:rPr sz="2600" b="1" dirty="0">
                <a:solidFill>
                  <a:srgbClr val="C00000"/>
                </a:solidFill>
              </a:rPr>
              <a:t> </a:t>
            </a:r>
            <a:r>
              <a:rPr sz="2600" b="1" dirty="0" err="1">
                <a:solidFill>
                  <a:srgbClr val="C00000"/>
                </a:solidFill>
              </a:rPr>
              <a:t>وستر</a:t>
            </a:r>
            <a:r>
              <a:rPr sz="2600" b="1" dirty="0">
                <a:solidFill>
                  <a:srgbClr val="C00000"/>
                </a:solidFill>
              </a:rPr>
              <a:t> </a:t>
            </a:r>
            <a:r>
              <a:rPr sz="2600" b="1" dirty="0" err="1">
                <a:solidFill>
                  <a:srgbClr val="C00000"/>
                </a:solidFill>
              </a:rPr>
              <a:t>العوره</a:t>
            </a:r>
            <a:r>
              <a:rPr sz="2600" b="1" dirty="0">
                <a:solidFill>
                  <a:srgbClr val="C00000"/>
                </a:solidFill>
              </a:rPr>
              <a:t> </a:t>
            </a:r>
            <a:r>
              <a:rPr sz="2600" b="1" dirty="0" err="1">
                <a:solidFill>
                  <a:srgbClr val="C00000"/>
                </a:solidFill>
              </a:rPr>
              <a:t>شرطين</a:t>
            </a:r>
            <a:r>
              <a:rPr sz="2600" b="1" dirty="0">
                <a:solidFill>
                  <a:srgbClr val="C00000"/>
                </a:solidFill>
              </a:rPr>
              <a:t> </a:t>
            </a:r>
            <a:r>
              <a:rPr sz="2600" b="1" dirty="0" err="1">
                <a:solidFill>
                  <a:srgbClr val="C00000"/>
                </a:solidFill>
              </a:rPr>
              <a:t>في</a:t>
            </a:r>
            <a:r>
              <a:rPr sz="2600" b="1" dirty="0">
                <a:solidFill>
                  <a:srgbClr val="C00000"/>
                </a:solidFill>
              </a:rPr>
              <a:t> </a:t>
            </a:r>
            <a:r>
              <a:rPr sz="2600" b="1" dirty="0" err="1">
                <a:solidFill>
                  <a:srgbClr val="C00000"/>
                </a:solidFill>
              </a:rPr>
              <a:t>الصلاه</a:t>
            </a:r>
            <a:r>
              <a:rPr sz="2600" b="1" dirty="0">
                <a:solidFill>
                  <a:srgbClr val="C00000"/>
                </a:solidFill>
              </a:rPr>
              <a:t> </a:t>
            </a:r>
            <a:r>
              <a:rPr sz="2600" b="1" dirty="0" err="1">
                <a:solidFill>
                  <a:srgbClr val="C00000"/>
                </a:solidFill>
              </a:rPr>
              <a:t>وحولان</a:t>
            </a:r>
            <a:r>
              <a:rPr sz="2600" b="1" dirty="0">
                <a:solidFill>
                  <a:srgbClr val="C00000"/>
                </a:solidFill>
              </a:rPr>
              <a:t> </a:t>
            </a:r>
            <a:r>
              <a:rPr sz="2600" b="1" dirty="0" err="1">
                <a:solidFill>
                  <a:srgbClr val="C00000"/>
                </a:solidFill>
              </a:rPr>
              <a:t>الحول</a:t>
            </a:r>
            <a:r>
              <a:rPr sz="2600" b="1" dirty="0">
                <a:solidFill>
                  <a:srgbClr val="C00000"/>
                </a:solidFill>
              </a:rPr>
              <a:t> </a:t>
            </a:r>
            <a:r>
              <a:rPr sz="2600" b="1" dirty="0" err="1">
                <a:solidFill>
                  <a:srgbClr val="C00000"/>
                </a:solidFill>
              </a:rPr>
              <a:t>بالنسبه</a:t>
            </a:r>
            <a:r>
              <a:rPr sz="2600" b="1" dirty="0">
                <a:solidFill>
                  <a:srgbClr val="C00000"/>
                </a:solidFill>
              </a:rPr>
              <a:t> </a:t>
            </a:r>
            <a:r>
              <a:rPr sz="2600" b="1" dirty="0" err="1">
                <a:solidFill>
                  <a:srgbClr val="C00000"/>
                </a:solidFill>
              </a:rPr>
              <a:t>للزكاه</a:t>
            </a:r>
            <a:r>
              <a:rPr sz="2600" b="1" dirty="0">
                <a:solidFill>
                  <a:srgbClr val="C00000"/>
                </a:solidFill>
              </a:rPr>
              <a:t> </a:t>
            </a:r>
            <a:r>
              <a:rPr sz="2600" b="1" dirty="0" err="1">
                <a:solidFill>
                  <a:srgbClr val="C00000"/>
                </a:solidFill>
              </a:rPr>
              <a:t>فانه</a:t>
            </a:r>
            <a:r>
              <a:rPr sz="2600" b="1" dirty="0">
                <a:solidFill>
                  <a:srgbClr val="C00000"/>
                </a:solidFill>
              </a:rPr>
              <a:t> </a:t>
            </a:r>
            <a:r>
              <a:rPr sz="2600" b="1" dirty="0" err="1">
                <a:solidFill>
                  <a:srgbClr val="C00000"/>
                </a:solidFill>
              </a:rPr>
              <a:t>شرط</a:t>
            </a:r>
            <a:r>
              <a:rPr sz="2600" b="1" dirty="0">
                <a:solidFill>
                  <a:srgbClr val="C00000"/>
                </a:solidFill>
              </a:rPr>
              <a:t> </a:t>
            </a:r>
            <a:r>
              <a:rPr sz="2600" b="1" dirty="0" err="1">
                <a:solidFill>
                  <a:srgbClr val="C00000"/>
                </a:solidFill>
              </a:rPr>
              <a:t>لوجوبها</a:t>
            </a:r>
            <a:r>
              <a:rPr sz="2600" b="1" dirty="0">
                <a:solidFill>
                  <a:srgbClr val="C00000"/>
                </a:solidFill>
              </a:rPr>
              <a:t> </a:t>
            </a:r>
            <a:r>
              <a:rPr sz="2600" b="1" dirty="0" smtClean="0">
                <a:solidFill>
                  <a:srgbClr val="C00000"/>
                </a:solidFill>
              </a:rPr>
              <a:t>.</a:t>
            </a:r>
            <a:r>
              <a:rPr lang="ar-SA" sz="2600" b="1" dirty="0" smtClean="0">
                <a:solidFill>
                  <a:srgbClr val="C00000"/>
                </a:solidFill>
              </a:rPr>
              <a:t>، </a:t>
            </a:r>
            <a:r>
              <a:rPr lang="ar-SA" sz="2600" b="1" u="sng" dirty="0" smtClean="0">
                <a:solidFill>
                  <a:srgbClr val="0070C0"/>
                </a:solidFill>
              </a:rPr>
              <a:t>وهذا ما يسمى بالشرط المقيد .</a:t>
            </a:r>
            <a:endParaRPr sz="2600" b="1" u="sng" dirty="0">
              <a:solidFill>
                <a:srgbClr val="0070C0"/>
              </a:solidFill>
            </a:endParaRPr>
          </a:p>
          <a:p>
            <a:pPr marL="84617" indent="-84617" algn="r" defTabSz="128153" rtl="1">
              <a:spcBef>
                <a:spcPts val="633"/>
              </a:spcBef>
              <a:buNone/>
              <a:defRPr sz="1800">
                <a:solidFill>
                  <a:srgbClr val="000000"/>
                </a:solidFill>
              </a:defRPr>
            </a:pPr>
            <a:r>
              <a:rPr lang="ar-SA" sz="2600" b="1" dirty="0" smtClean="0">
                <a:solidFill>
                  <a:srgbClr val="3E231A"/>
                </a:solidFill>
              </a:rPr>
              <a:t>2</a:t>
            </a:r>
            <a:r>
              <a:rPr sz="2600" b="1" dirty="0" smtClean="0">
                <a:solidFill>
                  <a:srgbClr val="3E231A"/>
                </a:solidFill>
              </a:rPr>
              <a:t>/ </a:t>
            </a:r>
            <a:r>
              <a:rPr sz="2600" b="1" dirty="0" err="1">
                <a:solidFill>
                  <a:srgbClr val="FF0000"/>
                </a:solidFill>
              </a:rPr>
              <a:t>ما</a:t>
            </a:r>
            <a:r>
              <a:rPr sz="2600" b="1" dirty="0">
                <a:solidFill>
                  <a:srgbClr val="FF0000"/>
                </a:solidFill>
              </a:rPr>
              <a:t> </a:t>
            </a:r>
            <a:r>
              <a:rPr sz="2600" b="1" dirty="0" err="1">
                <a:solidFill>
                  <a:srgbClr val="FF0000"/>
                </a:solidFill>
              </a:rPr>
              <a:t>كان</a:t>
            </a:r>
            <a:r>
              <a:rPr sz="2600" b="1" dirty="0">
                <a:solidFill>
                  <a:srgbClr val="FF0000"/>
                </a:solidFill>
              </a:rPr>
              <a:t> </a:t>
            </a:r>
            <a:r>
              <a:rPr sz="2600" b="1" dirty="0" err="1">
                <a:solidFill>
                  <a:srgbClr val="FF0000"/>
                </a:solidFill>
              </a:rPr>
              <a:t>توقف</a:t>
            </a:r>
            <a:r>
              <a:rPr sz="2600" b="1" dirty="0">
                <a:solidFill>
                  <a:srgbClr val="FF0000"/>
                </a:solidFill>
              </a:rPr>
              <a:t> </a:t>
            </a:r>
            <a:r>
              <a:rPr sz="2600" b="1" dirty="0" err="1">
                <a:solidFill>
                  <a:srgbClr val="FF0000"/>
                </a:solidFill>
              </a:rPr>
              <a:t>المشروط</a:t>
            </a:r>
            <a:r>
              <a:rPr sz="2600" b="1" dirty="0">
                <a:solidFill>
                  <a:srgbClr val="FF0000"/>
                </a:solidFill>
              </a:rPr>
              <a:t> </a:t>
            </a:r>
            <a:r>
              <a:rPr sz="2600" b="1" dirty="0" err="1">
                <a:solidFill>
                  <a:srgbClr val="FF0000"/>
                </a:solidFill>
              </a:rPr>
              <a:t>على</a:t>
            </a:r>
            <a:r>
              <a:rPr sz="2600" b="1" dirty="0">
                <a:solidFill>
                  <a:srgbClr val="FF0000"/>
                </a:solidFill>
              </a:rPr>
              <a:t> </a:t>
            </a:r>
            <a:r>
              <a:rPr sz="2600" b="1" dirty="0" err="1">
                <a:solidFill>
                  <a:srgbClr val="FF0000"/>
                </a:solidFill>
              </a:rPr>
              <a:t>وجود</a:t>
            </a:r>
            <a:r>
              <a:rPr sz="2600" b="1" dirty="0">
                <a:solidFill>
                  <a:srgbClr val="FF0000"/>
                </a:solidFill>
              </a:rPr>
              <a:t> </a:t>
            </a:r>
            <a:r>
              <a:rPr sz="2600" b="1" dirty="0" err="1">
                <a:solidFill>
                  <a:srgbClr val="FF0000"/>
                </a:solidFill>
              </a:rPr>
              <a:t>الشرط</a:t>
            </a:r>
            <a:r>
              <a:rPr sz="2600" b="1" dirty="0">
                <a:solidFill>
                  <a:srgbClr val="FF0000"/>
                </a:solidFill>
              </a:rPr>
              <a:t> </a:t>
            </a:r>
            <a:r>
              <a:rPr sz="2600" b="1" u="sng" dirty="0" err="1">
                <a:solidFill>
                  <a:srgbClr val="0070C0"/>
                </a:solidFill>
              </a:rPr>
              <a:t>بفعل</a:t>
            </a:r>
            <a:r>
              <a:rPr sz="2600" b="1" u="sng" dirty="0">
                <a:solidFill>
                  <a:srgbClr val="0070C0"/>
                </a:solidFill>
              </a:rPr>
              <a:t> </a:t>
            </a:r>
            <a:r>
              <a:rPr sz="2600" b="1" u="sng" dirty="0" err="1">
                <a:solidFill>
                  <a:srgbClr val="0070C0"/>
                </a:solidFill>
              </a:rPr>
              <a:t>المكلف</a:t>
            </a:r>
            <a:r>
              <a:rPr sz="2600" b="1" u="sng" dirty="0">
                <a:solidFill>
                  <a:srgbClr val="0070C0"/>
                </a:solidFill>
              </a:rPr>
              <a:t> </a:t>
            </a:r>
            <a:r>
              <a:rPr sz="2600" b="1" dirty="0">
                <a:solidFill>
                  <a:srgbClr val="FF0000"/>
                </a:solidFill>
              </a:rPr>
              <a:t>و </a:t>
            </a:r>
            <a:r>
              <a:rPr sz="2600" b="1" dirty="0" err="1">
                <a:solidFill>
                  <a:srgbClr val="FF0000"/>
                </a:solidFill>
              </a:rPr>
              <a:t>جعله</a:t>
            </a:r>
            <a:r>
              <a:rPr sz="2600" b="1" dirty="0">
                <a:solidFill>
                  <a:srgbClr val="FF0000"/>
                </a:solidFill>
              </a:rPr>
              <a:t>  </a:t>
            </a:r>
            <a:r>
              <a:rPr sz="2600" b="1" dirty="0" err="1">
                <a:solidFill>
                  <a:srgbClr val="FF0000"/>
                </a:solidFill>
              </a:rPr>
              <a:t>كما</a:t>
            </a:r>
            <a:r>
              <a:rPr sz="2600" b="1" dirty="0">
                <a:solidFill>
                  <a:srgbClr val="FF0000"/>
                </a:solidFill>
              </a:rPr>
              <a:t> </a:t>
            </a:r>
            <a:r>
              <a:rPr sz="2600" b="1" dirty="0" err="1">
                <a:solidFill>
                  <a:srgbClr val="FF0000"/>
                </a:solidFill>
              </a:rPr>
              <a:t>لو</a:t>
            </a:r>
            <a:r>
              <a:rPr sz="2600" b="1" dirty="0">
                <a:solidFill>
                  <a:srgbClr val="FF0000"/>
                </a:solidFill>
              </a:rPr>
              <a:t> </a:t>
            </a:r>
            <a:r>
              <a:rPr sz="2600" b="1" dirty="0" err="1">
                <a:solidFill>
                  <a:srgbClr val="FF0000"/>
                </a:solidFill>
              </a:rPr>
              <a:t>علق</a:t>
            </a:r>
            <a:r>
              <a:rPr sz="2600" b="1" dirty="0">
                <a:solidFill>
                  <a:srgbClr val="FF0000"/>
                </a:solidFill>
              </a:rPr>
              <a:t> </a:t>
            </a:r>
            <a:r>
              <a:rPr sz="2600" b="1" dirty="0" err="1">
                <a:solidFill>
                  <a:srgbClr val="FF0000"/>
                </a:solidFill>
              </a:rPr>
              <a:t>المكلف</a:t>
            </a:r>
            <a:r>
              <a:rPr sz="2600" b="1" dirty="0">
                <a:solidFill>
                  <a:srgbClr val="FF0000"/>
                </a:solidFill>
              </a:rPr>
              <a:t> </a:t>
            </a:r>
            <a:r>
              <a:rPr sz="2600" b="1" dirty="0" err="1">
                <a:solidFill>
                  <a:srgbClr val="FF0000"/>
                </a:solidFill>
              </a:rPr>
              <a:t>تصرفه</a:t>
            </a:r>
            <a:r>
              <a:rPr sz="2600" b="1" dirty="0">
                <a:solidFill>
                  <a:srgbClr val="FF0000"/>
                </a:solidFill>
              </a:rPr>
              <a:t> </a:t>
            </a:r>
            <a:r>
              <a:rPr sz="2600" b="1" dirty="0" err="1">
                <a:solidFill>
                  <a:srgbClr val="FF0000"/>
                </a:solidFill>
              </a:rPr>
              <a:t>على</a:t>
            </a:r>
            <a:r>
              <a:rPr sz="2600" b="1" dirty="0">
                <a:solidFill>
                  <a:srgbClr val="FF0000"/>
                </a:solidFill>
              </a:rPr>
              <a:t> </a:t>
            </a:r>
            <a:r>
              <a:rPr sz="2600" b="1" dirty="0" err="1">
                <a:solidFill>
                  <a:srgbClr val="FF0000"/>
                </a:solidFill>
              </a:rPr>
              <a:t>حصول</a:t>
            </a:r>
            <a:r>
              <a:rPr sz="2600" b="1" dirty="0">
                <a:solidFill>
                  <a:srgbClr val="FF0000"/>
                </a:solidFill>
              </a:rPr>
              <a:t> </a:t>
            </a:r>
            <a:r>
              <a:rPr sz="2600" b="1" dirty="0" err="1">
                <a:solidFill>
                  <a:srgbClr val="FF0000"/>
                </a:solidFill>
              </a:rPr>
              <a:t>امر</a:t>
            </a:r>
            <a:r>
              <a:rPr sz="2600" b="1" dirty="0">
                <a:solidFill>
                  <a:srgbClr val="FF0000"/>
                </a:solidFill>
              </a:rPr>
              <a:t> </a:t>
            </a:r>
            <a:r>
              <a:rPr sz="2600" b="1" dirty="0" err="1">
                <a:solidFill>
                  <a:srgbClr val="FF0000"/>
                </a:solidFill>
              </a:rPr>
              <a:t>من</a:t>
            </a:r>
            <a:r>
              <a:rPr sz="2600" b="1" dirty="0">
                <a:solidFill>
                  <a:srgbClr val="FF0000"/>
                </a:solidFill>
              </a:rPr>
              <a:t> </a:t>
            </a:r>
            <a:r>
              <a:rPr sz="2600" b="1" dirty="0" err="1">
                <a:solidFill>
                  <a:srgbClr val="FF0000"/>
                </a:solidFill>
              </a:rPr>
              <a:t>الامور</a:t>
            </a:r>
            <a:r>
              <a:rPr sz="2600" b="1" dirty="0">
                <a:solidFill>
                  <a:srgbClr val="FF0000"/>
                </a:solidFill>
              </a:rPr>
              <a:t> </a:t>
            </a:r>
            <a:r>
              <a:rPr sz="2600" b="1" dirty="0" err="1">
                <a:solidFill>
                  <a:srgbClr val="FF0000"/>
                </a:solidFill>
              </a:rPr>
              <a:t>المستقبليه</a:t>
            </a:r>
            <a:r>
              <a:rPr sz="2600" b="1" dirty="0">
                <a:solidFill>
                  <a:srgbClr val="FF0000"/>
                </a:solidFill>
              </a:rPr>
              <a:t> </a:t>
            </a:r>
            <a:r>
              <a:rPr sz="2600" b="1" dirty="0" err="1">
                <a:solidFill>
                  <a:srgbClr val="FF0000"/>
                </a:solidFill>
              </a:rPr>
              <a:t>المحتمله</a:t>
            </a:r>
            <a:r>
              <a:rPr sz="2600" b="1" dirty="0">
                <a:solidFill>
                  <a:srgbClr val="FF0000"/>
                </a:solidFill>
              </a:rPr>
              <a:t> </a:t>
            </a:r>
            <a:r>
              <a:rPr sz="2600" b="1" dirty="0" err="1">
                <a:solidFill>
                  <a:srgbClr val="FF0000"/>
                </a:solidFill>
              </a:rPr>
              <a:t>الوقوع</a:t>
            </a:r>
            <a:r>
              <a:rPr sz="2600" b="1" dirty="0">
                <a:solidFill>
                  <a:srgbClr val="FF0000"/>
                </a:solidFill>
              </a:rPr>
              <a:t> </a:t>
            </a:r>
            <a:r>
              <a:rPr sz="2600" b="1" dirty="0" err="1">
                <a:solidFill>
                  <a:srgbClr val="FF0000"/>
                </a:solidFill>
              </a:rPr>
              <a:t>بأداة</a:t>
            </a:r>
            <a:r>
              <a:rPr sz="2600" b="1" dirty="0">
                <a:solidFill>
                  <a:srgbClr val="FF0000"/>
                </a:solidFill>
              </a:rPr>
              <a:t> </a:t>
            </a:r>
            <a:r>
              <a:rPr sz="2600" b="1" dirty="0" err="1">
                <a:solidFill>
                  <a:srgbClr val="FF0000"/>
                </a:solidFill>
              </a:rPr>
              <a:t>من</a:t>
            </a:r>
            <a:r>
              <a:rPr sz="2600" b="1" dirty="0">
                <a:solidFill>
                  <a:srgbClr val="FF0000"/>
                </a:solidFill>
              </a:rPr>
              <a:t> </a:t>
            </a:r>
            <a:r>
              <a:rPr sz="2600" b="1" dirty="0" err="1">
                <a:solidFill>
                  <a:srgbClr val="FF0000"/>
                </a:solidFill>
              </a:rPr>
              <a:t>ادوات</a:t>
            </a:r>
            <a:r>
              <a:rPr sz="2600" b="1" dirty="0">
                <a:solidFill>
                  <a:srgbClr val="FF0000"/>
                </a:solidFill>
              </a:rPr>
              <a:t> </a:t>
            </a:r>
            <a:r>
              <a:rPr sz="2600" b="1" dirty="0" err="1">
                <a:solidFill>
                  <a:srgbClr val="FF0000"/>
                </a:solidFill>
              </a:rPr>
              <a:t>التعليق</a:t>
            </a:r>
            <a:r>
              <a:rPr sz="2600" b="1" dirty="0">
                <a:solidFill>
                  <a:srgbClr val="FF0000"/>
                </a:solidFill>
              </a:rPr>
              <a:t> </a:t>
            </a:r>
            <a:r>
              <a:rPr sz="2600" b="1" dirty="0" err="1">
                <a:solidFill>
                  <a:srgbClr val="FF0000"/>
                </a:solidFill>
              </a:rPr>
              <a:t>في</a:t>
            </a:r>
            <a:r>
              <a:rPr sz="2600" b="1" dirty="0">
                <a:solidFill>
                  <a:srgbClr val="FF0000"/>
                </a:solidFill>
              </a:rPr>
              <a:t> </a:t>
            </a:r>
            <a:r>
              <a:rPr sz="2600" b="1" dirty="0" err="1">
                <a:solidFill>
                  <a:srgbClr val="FF0000"/>
                </a:solidFill>
              </a:rPr>
              <a:t>اللغه</a:t>
            </a:r>
            <a:r>
              <a:rPr sz="2600" b="1" dirty="0">
                <a:solidFill>
                  <a:srgbClr val="FF0000"/>
                </a:solidFill>
              </a:rPr>
              <a:t>. </a:t>
            </a:r>
            <a:r>
              <a:rPr lang="ar-SA" sz="2600" b="1" dirty="0" smtClean="0">
                <a:solidFill>
                  <a:srgbClr val="FF0000"/>
                </a:solidFill>
              </a:rPr>
              <a:t>، </a:t>
            </a:r>
            <a:r>
              <a:rPr lang="ar-SA" sz="2600" b="1" u="sng" dirty="0" smtClean="0">
                <a:solidFill>
                  <a:srgbClr val="0070C0"/>
                </a:solidFill>
              </a:rPr>
              <a:t>وهذا هو الشرط الجعلي ، </a:t>
            </a:r>
            <a:r>
              <a:rPr lang="ar-SA" sz="2600" b="1" u="sng" dirty="0" smtClean="0">
                <a:solidFill>
                  <a:srgbClr val="00B050"/>
                </a:solidFill>
              </a:rPr>
              <a:t>مثاله ؛ </a:t>
            </a:r>
            <a:r>
              <a:rPr lang="ar-SA" sz="2600" b="1" dirty="0" smtClean="0">
                <a:solidFill>
                  <a:srgbClr val="00B050"/>
                </a:solidFill>
              </a:rPr>
              <a:t>كان يقول شخص لاخر ، ان نجحت في الامتحان تصدقت بمبلغ للفقراء . </a:t>
            </a:r>
            <a:endParaRPr sz="2600" b="1" dirty="0">
              <a:solidFill>
                <a:srgbClr val="00B050"/>
              </a:solidFill>
            </a:endParaRPr>
          </a:p>
          <a:p>
            <a:pPr marL="103080" indent="-103080" algn="r" defTabSz="128153" rtl="1">
              <a:spcBef>
                <a:spcPts val="633"/>
              </a:spcBef>
              <a:buNone/>
              <a:defRPr sz="1800">
                <a:solidFill>
                  <a:srgbClr val="000000"/>
                </a:solidFill>
              </a:defRPr>
            </a:pPr>
            <a:endParaRPr sz="2600" b="1" dirty="0"/>
          </a:p>
          <a:p>
            <a:pPr marL="176709" indent="-176709" algn="r" defTabSz="128153" rtl="1">
              <a:spcBef>
                <a:spcPts val="0"/>
              </a:spcBef>
              <a:defRPr sz="1800">
                <a:solidFill>
                  <a:srgbClr val="000000"/>
                </a:solidFill>
              </a:defRPr>
            </a:pPr>
            <a:r>
              <a:rPr sz="2600" b="1" dirty="0" err="1">
                <a:solidFill>
                  <a:srgbClr val="3E231A"/>
                </a:solidFill>
              </a:rPr>
              <a:t>ينبغي</a:t>
            </a:r>
            <a:r>
              <a:rPr sz="2600" b="1" dirty="0">
                <a:solidFill>
                  <a:srgbClr val="3E231A"/>
                </a:solidFill>
              </a:rPr>
              <a:t> </a:t>
            </a:r>
            <a:r>
              <a:rPr sz="2600" b="1" dirty="0" err="1">
                <a:solidFill>
                  <a:srgbClr val="3E231A"/>
                </a:solidFill>
              </a:rPr>
              <a:t>ملاحظة</a:t>
            </a:r>
            <a:r>
              <a:rPr sz="2600" b="1" dirty="0">
                <a:solidFill>
                  <a:srgbClr val="3E231A"/>
                </a:solidFill>
              </a:rPr>
              <a:t> </a:t>
            </a:r>
            <a:r>
              <a:rPr sz="2600" b="1" dirty="0" err="1">
                <a:solidFill>
                  <a:srgbClr val="3E231A"/>
                </a:solidFill>
              </a:rPr>
              <a:t>الفرق</a:t>
            </a:r>
            <a:r>
              <a:rPr sz="2600" b="1" dirty="0">
                <a:solidFill>
                  <a:srgbClr val="3E231A"/>
                </a:solidFill>
              </a:rPr>
              <a:t> </a:t>
            </a:r>
            <a:r>
              <a:rPr sz="2600" b="1" dirty="0" err="1">
                <a:solidFill>
                  <a:srgbClr val="3E231A"/>
                </a:solidFill>
              </a:rPr>
              <a:t>بين</a:t>
            </a:r>
            <a:r>
              <a:rPr sz="2600" b="1" dirty="0">
                <a:solidFill>
                  <a:srgbClr val="3E231A"/>
                </a:solidFill>
              </a:rPr>
              <a:t> </a:t>
            </a:r>
            <a:r>
              <a:rPr sz="2600" b="1" dirty="0" err="1">
                <a:solidFill>
                  <a:srgbClr val="3E231A"/>
                </a:solidFill>
              </a:rPr>
              <a:t>شرط</a:t>
            </a:r>
            <a:r>
              <a:rPr sz="2600" b="1" dirty="0">
                <a:solidFill>
                  <a:srgbClr val="3E231A"/>
                </a:solidFill>
              </a:rPr>
              <a:t> </a:t>
            </a:r>
            <a:r>
              <a:rPr sz="2600" b="1" dirty="0" err="1">
                <a:solidFill>
                  <a:srgbClr val="3E231A"/>
                </a:solidFill>
              </a:rPr>
              <a:t>التعليق</a:t>
            </a:r>
            <a:r>
              <a:rPr sz="2600" b="1" dirty="0">
                <a:solidFill>
                  <a:srgbClr val="3E231A"/>
                </a:solidFill>
              </a:rPr>
              <a:t> و </a:t>
            </a:r>
            <a:r>
              <a:rPr sz="2600" b="1" dirty="0" err="1">
                <a:solidFill>
                  <a:srgbClr val="3E231A"/>
                </a:solidFill>
              </a:rPr>
              <a:t>شرط</a:t>
            </a:r>
            <a:r>
              <a:rPr sz="2600" b="1" dirty="0">
                <a:solidFill>
                  <a:srgbClr val="3E231A"/>
                </a:solidFill>
              </a:rPr>
              <a:t> </a:t>
            </a:r>
            <a:r>
              <a:rPr sz="2600" b="1" dirty="0" err="1" smtClean="0">
                <a:solidFill>
                  <a:srgbClr val="3E231A"/>
                </a:solidFill>
              </a:rPr>
              <a:t>التقييد</a:t>
            </a:r>
            <a:r>
              <a:rPr lang="ar-SA" sz="2600" b="1" dirty="0" smtClean="0">
                <a:solidFill>
                  <a:srgbClr val="3E231A"/>
                </a:solidFill>
              </a:rPr>
              <a:t> او الاقتران </a:t>
            </a:r>
            <a:r>
              <a:rPr sz="2600" b="1" dirty="0" smtClean="0">
                <a:solidFill>
                  <a:srgbClr val="3E231A"/>
                </a:solidFill>
              </a:rPr>
              <a:t> </a:t>
            </a:r>
            <a:r>
              <a:rPr sz="2600" b="1" dirty="0">
                <a:solidFill>
                  <a:srgbClr val="3E231A"/>
                </a:solidFill>
              </a:rPr>
              <a:t>: </a:t>
            </a:r>
            <a:endParaRPr sz="2600" b="1" dirty="0"/>
          </a:p>
          <a:p>
            <a:pPr marL="160348" indent="-160348" algn="r" defTabSz="128153" rtl="1">
              <a:spcBef>
                <a:spcPts val="633"/>
              </a:spcBef>
              <a:defRPr sz="1800">
                <a:solidFill>
                  <a:srgbClr val="000000"/>
                </a:solidFill>
              </a:defRPr>
            </a:pPr>
            <a:r>
              <a:rPr sz="2600" b="1" dirty="0" err="1">
                <a:solidFill>
                  <a:srgbClr val="FF0000"/>
                </a:solidFill>
              </a:rPr>
              <a:t>فالعقد</a:t>
            </a:r>
            <a:r>
              <a:rPr sz="2600" b="1" dirty="0">
                <a:solidFill>
                  <a:srgbClr val="FF0000"/>
                </a:solidFill>
              </a:rPr>
              <a:t> </a:t>
            </a:r>
            <a:r>
              <a:rPr sz="2600" b="1" dirty="0" err="1">
                <a:solidFill>
                  <a:srgbClr val="FF0000"/>
                </a:solidFill>
              </a:rPr>
              <a:t>المعلق</a:t>
            </a:r>
            <a:r>
              <a:rPr sz="2600" b="1" dirty="0">
                <a:solidFill>
                  <a:srgbClr val="FF0000"/>
                </a:solidFill>
              </a:rPr>
              <a:t> </a:t>
            </a:r>
            <a:r>
              <a:rPr sz="2600" b="1" dirty="0" err="1">
                <a:solidFill>
                  <a:srgbClr val="FF0000"/>
                </a:solidFill>
              </a:rPr>
              <a:t>هو</a:t>
            </a:r>
            <a:r>
              <a:rPr sz="2600" b="1" dirty="0">
                <a:solidFill>
                  <a:srgbClr val="FF0000"/>
                </a:solidFill>
              </a:rPr>
              <a:t> </a:t>
            </a:r>
            <a:r>
              <a:rPr sz="2600" b="1" dirty="0" err="1" smtClean="0">
                <a:solidFill>
                  <a:srgbClr val="FF0000"/>
                </a:solidFill>
              </a:rPr>
              <a:t>ما</a:t>
            </a:r>
            <a:r>
              <a:rPr lang="ar-SA" sz="2600" b="1" dirty="0" smtClean="0">
                <a:solidFill>
                  <a:srgbClr val="FF0000"/>
                </a:solidFill>
              </a:rPr>
              <a:t> </a:t>
            </a:r>
            <a:r>
              <a:rPr sz="2600" b="1" dirty="0" err="1" smtClean="0">
                <a:solidFill>
                  <a:srgbClr val="FF0000"/>
                </a:solidFill>
              </a:rPr>
              <a:t>رتب</a:t>
            </a:r>
            <a:r>
              <a:rPr sz="2600" b="1" dirty="0" smtClean="0">
                <a:solidFill>
                  <a:srgbClr val="FF0000"/>
                </a:solidFill>
              </a:rPr>
              <a:t> </a:t>
            </a:r>
            <a:r>
              <a:rPr sz="2600" b="1" dirty="0" err="1">
                <a:solidFill>
                  <a:srgbClr val="FF0000"/>
                </a:solidFill>
              </a:rPr>
              <a:t>وجوده</a:t>
            </a:r>
            <a:r>
              <a:rPr sz="2600" b="1" dirty="0">
                <a:solidFill>
                  <a:srgbClr val="FF0000"/>
                </a:solidFill>
              </a:rPr>
              <a:t> </a:t>
            </a:r>
            <a:r>
              <a:rPr sz="2600" b="1" dirty="0" err="1">
                <a:solidFill>
                  <a:srgbClr val="FF0000"/>
                </a:solidFill>
              </a:rPr>
              <a:t>على</a:t>
            </a:r>
            <a:r>
              <a:rPr sz="2600" b="1" dirty="0">
                <a:solidFill>
                  <a:srgbClr val="FF0000"/>
                </a:solidFill>
              </a:rPr>
              <a:t> </a:t>
            </a:r>
            <a:r>
              <a:rPr sz="2600" b="1" dirty="0" err="1">
                <a:solidFill>
                  <a:srgbClr val="FF0000"/>
                </a:solidFill>
              </a:rPr>
              <a:t>وجود</a:t>
            </a:r>
            <a:r>
              <a:rPr sz="2600" b="1" dirty="0">
                <a:solidFill>
                  <a:srgbClr val="FF0000"/>
                </a:solidFill>
              </a:rPr>
              <a:t> </a:t>
            </a:r>
            <a:r>
              <a:rPr sz="2600" b="1" dirty="0" err="1">
                <a:solidFill>
                  <a:srgbClr val="FF0000"/>
                </a:solidFill>
              </a:rPr>
              <a:t>امر</a:t>
            </a:r>
            <a:r>
              <a:rPr sz="2600" b="1" dirty="0">
                <a:solidFill>
                  <a:srgbClr val="FF0000"/>
                </a:solidFill>
              </a:rPr>
              <a:t> </a:t>
            </a:r>
            <a:r>
              <a:rPr sz="2600" b="1" dirty="0" err="1">
                <a:solidFill>
                  <a:srgbClr val="FF0000"/>
                </a:solidFill>
              </a:rPr>
              <a:t>اخر</a:t>
            </a:r>
            <a:r>
              <a:rPr sz="2600" b="1" dirty="0">
                <a:solidFill>
                  <a:srgbClr val="FF0000"/>
                </a:solidFill>
              </a:rPr>
              <a:t> </a:t>
            </a:r>
          </a:p>
          <a:p>
            <a:pPr marL="160348" indent="-160348" algn="r" defTabSz="128153" rtl="1">
              <a:spcBef>
                <a:spcPts val="633"/>
              </a:spcBef>
              <a:defRPr sz="1800">
                <a:solidFill>
                  <a:srgbClr val="000000"/>
                </a:solidFill>
              </a:defRPr>
            </a:pPr>
            <a:r>
              <a:rPr sz="2600" b="1" dirty="0">
                <a:solidFill>
                  <a:srgbClr val="3E231A"/>
                </a:solidFill>
              </a:rPr>
              <a:t> </a:t>
            </a:r>
            <a:r>
              <a:rPr sz="2600" b="1" dirty="0" err="1">
                <a:solidFill>
                  <a:srgbClr val="0070C0"/>
                </a:solidFill>
              </a:rPr>
              <a:t>اما</a:t>
            </a:r>
            <a:r>
              <a:rPr sz="2600" b="1" dirty="0">
                <a:solidFill>
                  <a:srgbClr val="0070C0"/>
                </a:solidFill>
              </a:rPr>
              <a:t> </a:t>
            </a:r>
            <a:r>
              <a:rPr sz="2600" b="1" dirty="0" err="1">
                <a:solidFill>
                  <a:srgbClr val="0070C0"/>
                </a:solidFill>
              </a:rPr>
              <a:t>اقتران</a:t>
            </a:r>
            <a:r>
              <a:rPr sz="2600" b="1" dirty="0">
                <a:solidFill>
                  <a:srgbClr val="0070C0"/>
                </a:solidFill>
              </a:rPr>
              <a:t> </a:t>
            </a:r>
            <a:r>
              <a:rPr sz="2600" b="1" dirty="0" err="1">
                <a:solidFill>
                  <a:srgbClr val="0070C0"/>
                </a:solidFill>
              </a:rPr>
              <a:t>العقد</a:t>
            </a:r>
            <a:r>
              <a:rPr sz="2600" b="1" dirty="0">
                <a:solidFill>
                  <a:srgbClr val="0070C0"/>
                </a:solidFill>
              </a:rPr>
              <a:t> </a:t>
            </a:r>
            <a:r>
              <a:rPr sz="2600" b="1" dirty="0" err="1">
                <a:solidFill>
                  <a:srgbClr val="0070C0"/>
                </a:solidFill>
              </a:rPr>
              <a:t>بشرط</a:t>
            </a:r>
            <a:r>
              <a:rPr sz="2600" b="1" dirty="0">
                <a:solidFill>
                  <a:srgbClr val="0070C0"/>
                </a:solidFill>
              </a:rPr>
              <a:t> </a:t>
            </a:r>
            <a:r>
              <a:rPr sz="2600" b="1" dirty="0" err="1">
                <a:solidFill>
                  <a:srgbClr val="0070C0"/>
                </a:solidFill>
              </a:rPr>
              <a:t>مقييد</a:t>
            </a:r>
            <a:r>
              <a:rPr sz="2600" b="1" dirty="0">
                <a:solidFill>
                  <a:srgbClr val="0070C0"/>
                </a:solidFill>
              </a:rPr>
              <a:t> </a:t>
            </a:r>
            <a:r>
              <a:rPr sz="2600" b="1" dirty="0" err="1">
                <a:solidFill>
                  <a:srgbClr val="0070C0"/>
                </a:solidFill>
              </a:rPr>
              <a:t>فيعني</a:t>
            </a:r>
            <a:r>
              <a:rPr sz="2600" b="1" dirty="0">
                <a:solidFill>
                  <a:srgbClr val="0070C0"/>
                </a:solidFill>
              </a:rPr>
              <a:t> </a:t>
            </a:r>
            <a:r>
              <a:rPr sz="2600" b="1" dirty="0" err="1">
                <a:solidFill>
                  <a:srgbClr val="0070C0"/>
                </a:solidFill>
              </a:rPr>
              <a:t>ان</a:t>
            </a:r>
            <a:r>
              <a:rPr sz="2600" b="1" dirty="0">
                <a:solidFill>
                  <a:srgbClr val="0070C0"/>
                </a:solidFill>
              </a:rPr>
              <a:t> </a:t>
            </a:r>
            <a:r>
              <a:rPr sz="2600" b="1" dirty="0" err="1">
                <a:solidFill>
                  <a:srgbClr val="0070C0"/>
                </a:solidFill>
              </a:rPr>
              <a:t>يزاد</a:t>
            </a:r>
            <a:r>
              <a:rPr sz="2600" b="1" dirty="0">
                <a:solidFill>
                  <a:srgbClr val="0070C0"/>
                </a:solidFill>
              </a:rPr>
              <a:t> </a:t>
            </a:r>
            <a:r>
              <a:rPr sz="2600" b="1" dirty="0" err="1">
                <a:solidFill>
                  <a:srgbClr val="0070C0"/>
                </a:solidFill>
              </a:rPr>
              <a:t>على</a:t>
            </a:r>
            <a:r>
              <a:rPr sz="2600" b="1" dirty="0">
                <a:solidFill>
                  <a:srgbClr val="0070C0"/>
                </a:solidFill>
              </a:rPr>
              <a:t> </a:t>
            </a:r>
            <a:r>
              <a:rPr sz="2600" b="1" dirty="0" err="1">
                <a:solidFill>
                  <a:srgbClr val="0070C0"/>
                </a:solidFill>
              </a:rPr>
              <a:t>العقد</a:t>
            </a:r>
            <a:r>
              <a:rPr sz="2600" b="1" dirty="0">
                <a:solidFill>
                  <a:srgbClr val="0070C0"/>
                </a:solidFill>
              </a:rPr>
              <a:t> </a:t>
            </a:r>
            <a:r>
              <a:rPr sz="2600" b="1" dirty="0" err="1">
                <a:solidFill>
                  <a:srgbClr val="0070C0"/>
                </a:solidFill>
              </a:rPr>
              <a:t>شرط</a:t>
            </a:r>
            <a:r>
              <a:rPr sz="2600" b="1" dirty="0">
                <a:solidFill>
                  <a:srgbClr val="0070C0"/>
                </a:solidFill>
              </a:rPr>
              <a:t> </a:t>
            </a:r>
            <a:r>
              <a:rPr sz="2600" b="1" dirty="0" err="1">
                <a:solidFill>
                  <a:srgbClr val="0070C0"/>
                </a:solidFill>
              </a:rPr>
              <a:t>فيه</a:t>
            </a:r>
            <a:r>
              <a:rPr sz="2600" b="1" dirty="0">
                <a:solidFill>
                  <a:srgbClr val="0070C0"/>
                </a:solidFill>
              </a:rPr>
              <a:t> </a:t>
            </a:r>
            <a:r>
              <a:rPr sz="2600" b="1" dirty="0" err="1">
                <a:solidFill>
                  <a:srgbClr val="0070C0"/>
                </a:solidFill>
              </a:rPr>
              <a:t>فائده</a:t>
            </a:r>
            <a:r>
              <a:rPr sz="2600" b="1" dirty="0">
                <a:solidFill>
                  <a:srgbClr val="0070C0"/>
                </a:solidFill>
              </a:rPr>
              <a:t> </a:t>
            </a:r>
            <a:r>
              <a:rPr sz="2600" b="1" dirty="0" err="1">
                <a:solidFill>
                  <a:srgbClr val="0070C0"/>
                </a:solidFill>
              </a:rPr>
              <a:t>لأحد</a:t>
            </a:r>
            <a:r>
              <a:rPr sz="2600" b="1" dirty="0">
                <a:solidFill>
                  <a:srgbClr val="0070C0"/>
                </a:solidFill>
              </a:rPr>
              <a:t> </a:t>
            </a:r>
            <a:r>
              <a:rPr sz="2600" b="1" dirty="0" err="1">
                <a:solidFill>
                  <a:srgbClr val="0070C0"/>
                </a:solidFill>
              </a:rPr>
              <a:t>المتعاقدين</a:t>
            </a:r>
            <a:r>
              <a:rPr sz="2600" b="1" dirty="0">
                <a:solidFill>
                  <a:srgbClr val="0070C0"/>
                </a:solidFill>
              </a:rPr>
              <a:t> </a:t>
            </a:r>
            <a:r>
              <a:rPr sz="2600" b="1" dirty="0" err="1">
                <a:solidFill>
                  <a:srgbClr val="0070C0"/>
                </a:solidFill>
              </a:rPr>
              <a:t>او</a:t>
            </a:r>
            <a:r>
              <a:rPr sz="2600" b="1" dirty="0">
                <a:solidFill>
                  <a:srgbClr val="0070C0"/>
                </a:solidFill>
              </a:rPr>
              <a:t> </a:t>
            </a:r>
            <a:r>
              <a:rPr sz="2600" b="1" dirty="0" err="1">
                <a:solidFill>
                  <a:srgbClr val="0070C0"/>
                </a:solidFill>
              </a:rPr>
              <a:t>غيرهما</a:t>
            </a:r>
            <a:r>
              <a:rPr sz="2600" b="1" dirty="0">
                <a:solidFill>
                  <a:srgbClr val="0070C0"/>
                </a:solidFill>
              </a:rPr>
              <a:t> . </a:t>
            </a:r>
          </a:p>
          <a:p>
            <a:pPr marL="103080" indent="-103080" defTabSz="128153" rtl="1">
              <a:spcBef>
                <a:spcPts val="633"/>
              </a:spcBef>
              <a:defRPr sz="1800">
                <a:solidFill>
                  <a:srgbClr val="000000"/>
                </a:solidFill>
              </a:defRPr>
            </a:pPr>
            <a:endParaRPr b="1" dirty="0"/>
          </a:p>
          <a:p>
            <a:pPr marL="103080" indent="-103080" defTabSz="128153" rtl="1">
              <a:spcBef>
                <a:spcPts val="633"/>
              </a:spcBef>
              <a:defRPr sz="1800">
                <a:solidFill>
                  <a:srgbClr val="000000"/>
                </a:solidFill>
              </a:defRPr>
            </a:pPr>
            <a:endParaRPr b="1" dirty="0"/>
          </a:p>
          <a:p>
            <a:pPr marL="103080" indent="-103080" defTabSz="128153" rtl="1">
              <a:spcBef>
                <a:spcPts val="633"/>
              </a:spcBef>
              <a:defRPr sz="1800">
                <a:solidFill>
                  <a:srgbClr val="000000"/>
                </a:solidFill>
              </a:defRPr>
            </a:pPr>
            <a:endParaRPr b="1" dirty="0"/>
          </a:p>
          <a:p>
            <a:pPr marL="103080" indent="-103080" defTabSz="128153">
              <a:spcBef>
                <a:spcPts val="633"/>
              </a:spcBef>
              <a:defRPr sz="1800">
                <a:solidFill>
                  <a:srgbClr val="000000"/>
                </a:solidFill>
              </a:defRPr>
            </a:pPr>
            <a:endParaRPr b="1" dirty="0"/>
          </a:p>
          <a:p>
            <a:pPr marL="103080" indent="-103080" defTabSz="128153">
              <a:spcBef>
                <a:spcPts val="633"/>
              </a:spcBef>
              <a:defRPr sz="1800">
                <a:solidFill>
                  <a:srgbClr val="000000"/>
                </a:solidFill>
              </a:defRPr>
            </a:pPr>
            <a:endParaRPr b="1" dirty="0"/>
          </a:p>
        </p:txBody>
      </p:sp>
    </p:spTree>
    <p:extLst>
      <p:ext uri="{BB962C8B-B14F-4D97-AF65-F5344CB8AC3E}">
        <p14:creationId xmlns:p14="http://schemas.microsoft.com/office/powerpoint/2010/main" xmlns="" val="291194666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872197" y="619082"/>
            <a:ext cx="10424159" cy="5769766"/>
          </a:xfrm>
          <a:prstGeom prst="rect">
            <a:avLst/>
          </a:prstGeom>
        </p:spPr>
        <p:txBody>
          <a:bodyPr>
            <a:normAutofit fontScale="90000"/>
          </a:bodyPr>
          <a:lstStyle/>
          <a:p>
            <a:pPr algn="r" defTabSz="134725" rtl="1">
              <a:defRPr sz="1800">
                <a:solidFill>
                  <a:srgbClr val="000000"/>
                </a:solidFill>
              </a:defRPr>
            </a:pPr>
            <a:r>
              <a:rPr lang="ar-SA" sz="2400" b="1" dirty="0">
                <a:solidFill>
                  <a:srgbClr val="3E231A"/>
                </a:solidFill>
                <a:latin typeface="Papyrus" panose="03070502060502030205" pitchFamily="66" charset="0"/>
              </a:rPr>
              <a:t/>
            </a:r>
            <a:br>
              <a:rPr lang="ar-SA" sz="2400" b="1" dirty="0">
                <a:solidFill>
                  <a:srgbClr val="3E231A"/>
                </a:solidFill>
                <a:latin typeface="Papyrus" panose="03070502060502030205" pitchFamily="66" charset="0"/>
              </a:rPr>
            </a:br>
            <a:r>
              <a:rPr sz="2400" b="1" dirty="0">
                <a:solidFill>
                  <a:srgbClr val="3E231A"/>
                </a:solidFill>
                <a:latin typeface="Papyrus" panose="03070502060502030205" pitchFamily="66" charset="0"/>
              </a:rPr>
              <a:t> </a:t>
            </a:r>
            <a:r>
              <a:rPr sz="2400" b="1" dirty="0">
                <a:solidFill>
                  <a:srgbClr val="3E231A"/>
                </a:solidFill>
                <a:latin typeface="Papyrus" panose="03070502060502030205" pitchFamily="66" charset="0"/>
                <a:cs typeface="+mn-cs"/>
              </a:rPr>
              <a:t> </a:t>
            </a:r>
            <a:r>
              <a:rPr lang="ar-SA" sz="2400" b="1" dirty="0" smtClean="0">
                <a:solidFill>
                  <a:srgbClr val="3E231A"/>
                </a:solidFill>
                <a:latin typeface="Papyrus" panose="03070502060502030205" pitchFamily="66" charset="0"/>
                <a:cs typeface="+mn-cs"/>
              </a:rPr>
              <a:t/>
            </a:r>
            <a:br>
              <a:rPr lang="ar-SA" sz="2400" b="1" dirty="0" smtClean="0">
                <a:solidFill>
                  <a:srgbClr val="3E231A"/>
                </a:solidFill>
                <a:latin typeface="Papyrus" panose="03070502060502030205" pitchFamily="66" charset="0"/>
                <a:cs typeface="+mn-cs"/>
              </a:rPr>
            </a:br>
            <a:r>
              <a:rPr lang="ar-SA" sz="2400" b="1" dirty="0" smtClean="0">
                <a:solidFill>
                  <a:srgbClr val="3E231A"/>
                </a:solidFill>
                <a:latin typeface="Papyrus" panose="03070502060502030205" pitchFamily="66" charset="0"/>
                <a:cs typeface="+mn-cs"/>
              </a:rPr>
              <a:t/>
            </a:r>
            <a:br>
              <a:rPr lang="ar-SA" sz="2400" b="1" dirty="0" smtClean="0">
                <a:solidFill>
                  <a:srgbClr val="3E231A"/>
                </a:solidFill>
                <a:latin typeface="Papyrus" panose="03070502060502030205" pitchFamily="66" charset="0"/>
                <a:cs typeface="+mn-cs"/>
              </a:rPr>
            </a:br>
            <a:r>
              <a:rPr sz="2700" b="1" dirty="0" err="1" smtClean="0">
                <a:solidFill>
                  <a:srgbClr val="3E231A"/>
                </a:solidFill>
                <a:latin typeface="Papyrus" panose="03070502060502030205" pitchFamily="66" charset="0"/>
                <a:cs typeface="+mn-cs"/>
              </a:rPr>
              <a:t>مقارنه</a:t>
            </a:r>
            <a:r>
              <a:rPr sz="2700" b="1" dirty="0" smtClean="0">
                <a:solidFill>
                  <a:srgbClr val="3E231A"/>
                </a:solidFill>
                <a:latin typeface="Papyrus" panose="03070502060502030205" pitchFamily="66" charset="0"/>
                <a:cs typeface="+mn-cs"/>
              </a:rPr>
              <a:t> </a:t>
            </a:r>
            <a:r>
              <a:rPr sz="2700" b="1" dirty="0" err="1">
                <a:solidFill>
                  <a:srgbClr val="3E231A"/>
                </a:solidFill>
                <a:latin typeface="Papyrus" panose="03070502060502030205" pitchFamily="66" charset="0"/>
                <a:cs typeface="+mn-cs"/>
              </a:rPr>
              <a:t>بين</a:t>
            </a:r>
            <a:r>
              <a:rPr sz="2700" b="1" dirty="0">
                <a:solidFill>
                  <a:srgbClr val="3E231A"/>
                </a:solidFill>
                <a:latin typeface="Papyrus" panose="03070502060502030205" pitchFamily="66" charset="0"/>
                <a:cs typeface="+mn-cs"/>
              </a:rPr>
              <a:t> </a:t>
            </a:r>
            <a:r>
              <a:rPr sz="2700" b="1" dirty="0" err="1">
                <a:solidFill>
                  <a:srgbClr val="3E231A"/>
                </a:solidFill>
                <a:latin typeface="Papyrus" panose="03070502060502030205" pitchFamily="66" charset="0"/>
                <a:cs typeface="+mn-cs"/>
              </a:rPr>
              <a:t>الشرط</a:t>
            </a:r>
            <a:r>
              <a:rPr sz="2700" b="1" dirty="0">
                <a:solidFill>
                  <a:srgbClr val="3E231A"/>
                </a:solidFill>
                <a:latin typeface="Papyrus" panose="03070502060502030205" pitchFamily="66" charset="0"/>
                <a:cs typeface="+mn-cs"/>
              </a:rPr>
              <a:t> </a:t>
            </a:r>
            <a:r>
              <a:rPr sz="2700" b="1" dirty="0" err="1">
                <a:solidFill>
                  <a:srgbClr val="3E231A"/>
                </a:solidFill>
                <a:latin typeface="Papyrus" panose="03070502060502030205" pitchFamily="66" charset="0"/>
                <a:cs typeface="+mn-cs"/>
              </a:rPr>
              <a:t>في</a:t>
            </a:r>
            <a:r>
              <a:rPr sz="2700" b="1" dirty="0">
                <a:solidFill>
                  <a:srgbClr val="3E231A"/>
                </a:solidFill>
                <a:latin typeface="Papyrus" panose="03070502060502030205" pitchFamily="66" charset="0"/>
                <a:cs typeface="+mn-cs"/>
              </a:rPr>
              <a:t> </a:t>
            </a:r>
            <a:r>
              <a:rPr sz="2700" b="1" dirty="0" err="1">
                <a:solidFill>
                  <a:srgbClr val="3E231A"/>
                </a:solidFill>
                <a:latin typeface="Papyrus" panose="03070502060502030205" pitchFamily="66" charset="0"/>
                <a:cs typeface="+mn-cs"/>
              </a:rPr>
              <a:t>الفقه</a:t>
            </a:r>
            <a:r>
              <a:rPr sz="2700" b="1" dirty="0">
                <a:solidFill>
                  <a:srgbClr val="3E231A"/>
                </a:solidFill>
                <a:latin typeface="Papyrus" panose="03070502060502030205" pitchFamily="66" charset="0"/>
                <a:cs typeface="+mn-cs"/>
              </a:rPr>
              <a:t> </a:t>
            </a:r>
            <a:r>
              <a:rPr sz="2700" b="1" dirty="0" err="1">
                <a:solidFill>
                  <a:srgbClr val="3E231A"/>
                </a:solidFill>
                <a:latin typeface="Papyrus" panose="03070502060502030205" pitchFamily="66" charset="0"/>
                <a:cs typeface="+mn-cs"/>
              </a:rPr>
              <a:t>الاسلامي</a:t>
            </a:r>
            <a:r>
              <a:rPr sz="2700" b="1" dirty="0">
                <a:solidFill>
                  <a:srgbClr val="3E231A"/>
                </a:solidFill>
                <a:latin typeface="Papyrus" panose="03070502060502030205" pitchFamily="66" charset="0"/>
                <a:cs typeface="+mn-cs"/>
              </a:rPr>
              <a:t> و </a:t>
            </a:r>
            <a:r>
              <a:rPr sz="2700" b="1" dirty="0" err="1">
                <a:solidFill>
                  <a:srgbClr val="3E231A"/>
                </a:solidFill>
                <a:latin typeface="Papyrus" panose="03070502060502030205" pitchFamily="66" charset="0"/>
                <a:cs typeface="+mn-cs"/>
              </a:rPr>
              <a:t>القانون</a:t>
            </a:r>
            <a:r>
              <a:rPr sz="2700" b="1" dirty="0">
                <a:solidFill>
                  <a:srgbClr val="3E231A"/>
                </a:solidFill>
                <a:latin typeface="Papyrus" panose="03070502060502030205" pitchFamily="66" charset="0"/>
                <a:cs typeface="+mn-cs"/>
              </a:rPr>
              <a:t> </a:t>
            </a:r>
            <a:r>
              <a:rPr sz="2700" b="1" dirty="0" err="1">
                <a:solidFill>
                  <a:srgbClr val="3E231A"/>
                </a:solidFill>
                <a:latin typeface="Papyrus" panose="03070502060502030205" pitchFamily="66" charset="0"/>
                <a:cs typeface="+mn-cs"/>
              </a:rPr>
              <a:t>الوضعي</a:t>
            </a:r>
            <a:r>
              <a:rPr sz="2700" b="1" dirty="0">
                <a:solidFill>
                  <a:srgbClr val="3E231A"/>
                </a:solidFill>
                <a:latin typeface="Papyrus" panose="03070502060502030205" pitchFamily="66" charset="0"/>
                <a:cs typeface="+mn-cs"/>
              </a:rPr>
              <a:t> :  </a:t>
            </a:r>
            <a:endParaRPr sz="2700" b="1" dirty="0">
              <a:latin typeface="Papyrus" panose="03070502060502030205" pitchFamily="66" charset="0"/>
              <a:cs typeface="+mn-cs"/>
            </a:endParaRPr>
          </a:p>
          <a:p>
            <a:pPr algn="r" defTabSz="134725">
              <a:spcBef>
                <a:spcPts val="633"/>
              </a:spcBef>
              <a:defRPr sz="1800">
                <a:solidFill>
                  <a:srgbClr val="000000"/>
                </a:solidFill>
              </a:defRPr>
            </a:pPr>
            <a:r>
              <a:rPr sz="2700" b="1" dirty="0">
                <a:solidFill>
                  <a:srgbClr val="3E231A"/>
                </a:solidFill>
                <a:cs typeface="+mn-cs"/>
              </a:rPr>
              <a:t> </a:t>
            </a:r>
            <a:r>
              <a:rPr lang="ar-SA" sz="2700" b="1" dirty="0">
                <a:cs typeface="+mn-cs"/>
              </a:rPr>
              <a:t/>
            </a:r>
            <a:br>
              <a:rPr lang="ar-SA" sz="2700" b="1" dirty="0">
                <a:cs typeface="+mn-cs"/>
              </a:rPr>
            </a:br>
            <a:r>
              <a:rPr sz="2700" b="1" dirty="0" err="1">
                <a:solidFill>
                  <a:srgbClr val="3E231A"/>
                </a:solidFill>
                <a:cs typeface="+mn-cs"/>
              </a:rPr>
              <a:t>ذكرنا</a:t>
            </a:r>
            <a:r>
              <a:rPr sz="2700" b="1" dirty="0">
                <a:solidFill>
                  <a:srgbClr val="3E231A"/>
                </a:solidFill>
                <a:cs typeface="+mn-cs"/>
              </a:rPr>
              <a:t> </a:t>
            </a:r>
            <a:r>
              <a:rPr sz="2700" b="1" dirty="0" err="1">
                <a:solidFill>
                  <a:srgbClr val="3E231A"/>
                </a:solidFill>
                <a:cs typeface="+mn-cs"/>
              </a:rPr>
              <a:t>ان</a:t>
            </a:r>
            <a:r>
              <a:rPr sz="2700" b="1" dirty="0">
                <a:solidFill>
                  <a:srgbClr val="3E231A"/>
                </a:solidFill>
                <a:cs typeface="+mn-cs"/>
              </a:rPr>
              <a:t>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باعتباره</a:t>
            </a:r>
            <a:r>
              <a:rPr sz="2700" b="1" dirty="0">
                <a:solidFill>
                  <a:srgbClr val="3E231A"/>
                </a:solidFill>
                <a:cs typeface="+mn-cs"/>
              </a:rPr>
              <a:t> </a:t>
            </a:r>
            <a:r>
              <a:rPr sz="2700" b="1" dirty="0" err="1">
                <a:solidFill>
                  <a:srgbClr val="3E231A"/>
                </a:solidFill>
                <a:cs typeface="+mn-cs"/>
              </a:rPr>
              <a:t>وصفا</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الالتزام</a:t>
            </a:r>
            <a:r>
              <a:rPr sz="2700" b="1" dirty="0">
                <a:solidFill>
                  <a:srgbClr val="3E231A"/>
                </a:solidFill>
                <a:cs typeface="+mn-cs"/>
              </a:rPr>
              <a:t> </a:t>
            </a:r>
            <a:r>
              <a:rPr sz="2700" b="1" dirty="0" err="1">
                <a:solidFill>
                  <a:srgbClr val="3E231A"/>
                </a:solidFill>
                <a:cs typeface="+mn-cs"/>
              </a:rPr>
              <a:t>يعني</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القانوني</a:t>
            </a:r>
            <a:r>
              <a:rPr sz="2700" b="1" dirty="0">
                <a:solidFill>
                  <a:srgbClr val="3E231A"/>
                </a:solidFill>
                <a:cs typeface="+mn-cs"/>
              </a:rPr>
              <a:t> </a:t>
            </a:r>
            <a:r>
              <a:rPr sz="2700" b="1" dirty="0" err="1">
                <a:solidFill>
                  <a:srgbClr val="3E231A"/>
                </a:solidFill>
                <a:cs typeface="+mn-cs"/>
              </a:rPr>
              <a:t>امرا</a:t>
            </a:r>
            <a:r>
              <a:rPr sz="2700" b="1" dirty="0">
                <a:solidFill>
                  <a:srgbClr val="3E231A"/>
                </a:solidFill>
                <a:cs typeface="+mn-cs"/>
              </a:rPr>
              <a:t> </a:t>
            </a:r>
            <a:r>
              <a:rPr sz="2700" b="1" dirty="0" err="1">
                <a:solidFill>
                  <a:srgbClr val="3E231A"/>
                </a:solidFill>
                <a:cs typeface="+mn-cs"/>
              </a:rPr>
              <a:t>مستقبلا</a:t>
            </a:r>
            <a:r>
              <a:rPr sz="2700" b="1" dirty="0">
                <a:solidFill>
                  <a:srgbClr val="3E231A"/>
                </a:solidFill>
                <a:cs typeface="+mn-cs"/>
              </a:rPr>
              <a:t> </a:t>
            </a:r>
            <a:r>
              <a:rPr sz="2700" b="1" dirty="0" err="1">
                <a:solidFill>
                  <a:srgbClr val="3E231A"/>
                </a:solidFill>
                <a:cs typeface="+mn-cs"/>
              </a:rPr>
              <a:t>غير</a:t>
            </a:r>
            <a:r>
              <a:rPr sz="2700" b="1" dirty="0">
                <a:solidFill>
                  <a:srgbClr val="3E231A"/>
                </a:solidFill>
                <a:cs typeface="+mn-cs"/>
              </a:rPr>
              <a:t> </a:t>
            </a:r>
            <a:r>
              <a:rPr sz="2700" b="1" dirty="0" err="1">
                <a:solidFill>
                  <a:srgbClr val="3E231A"/>
                </a:solidFill>
                <a:cs typeface="+mn-cs"/>
              </a:rPr>
              <a:t>محقق</a:t>
            </a:r>
            <a:r>
              <a:rPr sz="2700" b="1" dirty="0">
                <a:solidFill>
                  <a:srgbClr val="3E231A"/>
                </a:solidFill>
                <a:cs typeface="+mn-cs"/>
              </a:rPr>
              <a:t> </a:t>
            </a:r>
            <a:r>
              <a:rPr sz="2700" b="1" dirty="0" err="1">
                <a:solidFill>
                  <a:srgbClr val="3E231A"/>
                </a:solidFill>
                <a:cs typeface="+mn-cs"/>
              </a:rPr>
              <a:t>الوقوع</a:t>
            </a:r>
            <a:r>
              <a:rPr sz="2700" b="1" dirty="0">
                <a:solidFill>
                  <a:srgbClr val="3E231A"/>
                </a:solidFill>
                <a:cs typeface="+mn-cs"/>
              </a:rPr>
              <a:t> </a:t>
            </a:r>
            <a:r>
              <a:rPr sz="2700" b="1" dirty="0" err="1">
                <a:solidFill>
                  <a:srgbClr val="3E231A"/>
                </a:solidFill>
                <a:cs typeface="+mn-cs"/>
              </a:rPr>
              <a:t>وبهذا</a:t>
            </a:r>
            <a:r>
              <a:rPr sz="2700" b="1" dirty="0">
                <a:solidFill>
                  <a:srgbClr val="3E231A"/>
                </a:solidFill>
                <a:cs typeface="+mn-cs"/>
              </a:rPr>
              <a:t> </a:t>
            </a:r>
            <a:r>
              <a:rPr sz="2700" b="1" dirty="0" err="1">
                <a:solidFill>
                  <a:srgbClr val="3E231A"/>
                </a:solidFill>
                <a:cs typeface="+mn-cs"/>
              </a:rPr>
              <a:t>لا</a:t>
            </a:r>
            <a:r>
              <a:rPr sz="2700" b="1" dirty="0">
                <a:solidFill>
                  <a:srgbClr val="3E231A"/>
                </a:solidFill>
                <a:cs typeface="+mn-cs"/>
              </a:rPr>
              <a:t> </a:t>
            </a:r>
            <a:r>
              <a:rPr sz="2700" b="1" dirty="0" err="1">
                <a:solidFill>
                  <a:srgbClr val="3E231A"/>
                </a:solidFill>
                <a:cs typeface="+mn-cs"/>
              </a:rPr>
              <a:t>يختلف</a:t>
            </a:r>
            <a:r>
              <a:rPr sz="2700" b="1" dirty="0">
                <a:solidFill>
                  <a:srgbClr val="3E231A"/>
                </a:solidFill>
                <a:cs typeface="+mn-cs"/>
              </a:rPr>
              <a:t> </a:t>
            </a:r>
            <a:r>
              <a:rPr sz="2700" b="1" dirty="0" err="1">
                <a:solidFill>
                  <a:srgbClr val="3E231A"/>
                </a:solidFill>
                <a:cs typeface="+mn-cs"/>
              </a:rPr>
              <a:t>عن</a:t>
            </a:r>
            <a:r>
              <a:rPr sz="2700" b="1" dirty="0">
                <a:solidFill>
                  <a:srgbClr val="3E231A"/>
                </a:solidFill>
                <a:cs typeface="+mn-cs"/>
              </a:rPr>
              <a:t> </a:t>
            </a:r>
            <a:r>
              <a:rPr sz="2700" b="1" dirty="0" err="1">
                <a:solidFill>
                  <a:srgbClr val="3E231A"/>
                </a:solidFill>
                <a:cs typeface="+mn-cs"/>
              </a:rPr>
              <a:t>معناه</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الاسلامي</a:t>
            </a:r>
            <a:r>
              <a:rPr sz="2700" b="1" dirty="0">
                <a:solidFill>
                  <a:srgbClr val="3E231A"/>
                </a:solidFill>
                <a:cs typeface="+mn-cs"/>
              </a:rPr>
              <a:t> </a:t>
            </a:r>
            <a:r>
              <a:rPr sz="2700" b="1" dirty="0" err="1">
                <a:solidFill>
                  <a:srgbClr val="3E231A"/>
                </a:solidFill>
                <a:cs typeface="+mn-cs"/>
              </a:rPr>
              <a:t>على</a:t>
            </a:r>
            <a:r>
              <a:rPr sz="2700" b="1" dirty="0">
                <a:solidFill>
                  <a:srgbClr val="3E231A"/>
                </a:solidFill>
                <a:cs typeface="+mn-cs"/>
              </a:rPr>
              <a:t> </a:t>
            </a:r>
            <a:r>
              <a:rPr sz="2700" b="1" dirty="0" err="1">
                <a:solidFill>
                  <a:srgbClr val="3E231A"/>
                </a:solidFill>
                <a:cs typeface="+mn-cs"/>
              </a:rPr>
              <a:t>ماذكرنا</a:t>
            </a:r>
            <a:r>
              <a:rPr sz="2700" b="1" dirty="0">
                <a:solidFill>
                  <a:srgbClr val="3E231A"/>
                </a:solidFill>
                <a:cs typeface="+mn-cs"/>
              </a:rPr>
              <a:t> </a:t>
            </a:r>
            <a:r>
              <a:rPr sz="2700" b="1" dirty="0" err="1">
                <a:solidFill>
                  <a:srgbClr val="3E231A"/>
                </a:solidFill>
                <a:cs typeface="+mn-cs"/>
              </a:rPr>
              <a:t>بالنسبه</a:t>
            </a:r>
            <a:r>
              <a:rPr sz="2700" b="1" dirty="0">
                <a:solidFill>
                  <a:srgbClr val="3E231A"/>
                </a:solidFill>
                <a:cs typeface="+mn-cs"/>
              </a:rPr>
              <a:t> </a:t>
            </a:r>
            <a:r>
              <a:rPr sz="2700" b="1" dirty="0" err="1">
                <a:solidFill>
                  <a:srgbClr val="3E231A"/>
                </a:solidFill>
                <a:cs typeface="+mn-cs"/>
              </a:rPr>
              <a:t>للنوع</a:t>
            </a:r>
            <a:r>
              <a:rPr sz="2700" b="1" dirty="0">
                <a:solidFill>
                  <a:srgbClr val="3E231A"/>
                </a:solidFill>
                <a:cs typeface="+mn-cs"/>
              </a:rPr>
              <a:t> </a:t>
            </a:r>
            <a:r>
              <a:rPr sz="2700" b="1" dirty="0" err="1">
                <a:solidFill>
                  <a:srgbClr val="3E231A"/>
                </a:solidFill>
                <a:cs typeface="+mn-cs"/>
              </a:rPr>
              <a:t>الثاني</a:t>
            </a:r>
            <a:r>
              <a:rPr sz="2700" b="1" dirty="0">
                <a:solidFill>
                  <a:srgbClr val="3E231A"/>
                </a:solidFill>
                <a:cs typeface="+mn-cs"/>
              </a:rPr>
              <a:t> </a:t>
            </a:r>
            <a:r>
              <a:rPr sz="2700" b="1" dirty="0" err="1">
                <a:solidFill>
                  <a:srgbClr val="3E231A"/>
                </a:solidFill>
                <a:cs typeface="+mn-cs"/>
              </a:rPr>
              <a:t>من</a:t>
            </a:r>
            <a:r>
              <a:rPr sz="2700" b="1" dirty="0">
                <a:solidFill>
                  <a:srgbClr val="3E231A"/>
                </a:solidFill>
                <a:cs typeface="+mn-cs"/>
              </a:rPr>
              <a:t>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الجعلي</a:t>
            </a:r>
            <a:r>
              <a:rPr sz="2700" b="1" dirty="0">
                <a:solidFill>
                  <a:srgbClr val="3E231A"/>
                </a:solidFill>
                <a:cs typeface="+mn-cs"/>
              </a:rPr>
              <a:t> . </a:t>
            </a:r>
            <a:endParaRPr sz="2700" b="1" dirty="0">
              <a:cs typeface="+mn-cs"/>
            </a:endParaRPr>
          </a:p>
          <a:p>
            <a:pPr algn="r" defTabSz="134725">
              <a:spcBef>
                <a:spcPts val="633"/>
              </a:spcBef>
              <a:defRPr sz="1800">
                <a:solidFill>
                  <a:srgbClr val="000000"/>
                </a:solidFill>
              </a:defRPr>
            </a:pPr>
            <a:r>
              <a:rPr sz="2700" b="1" dirty="0">
                <a:solidFill>
                  <a:srgbClr val="3E231A"/>
                </a:solidFill>
                <a:cs typeface="+mn-cs"/>
              </a:rPr>
              <a:t>  </a:t>
            </a:r>
            <a:r>
              <a:rPr sz="2700" b="1" dirty="0" err="1">
                <a:solidFill>
                  <a:srgbClr val="3E231A"/>
                </a:solidFill>
                <a:cs typeface="+mn-cs"/>
              </a:rPr>
              <a:t>فقد</a:t>
            </a:r>
            <a:r>
              <a:rPr sz="2700" b="1" dirty="0">
                <a:solidFill>
                  <a:srgbClr val="3E231A"/>
                </a:solidFill>
                <a:cs typeface="+mn-cs"/>
              </a:rPr>
              <a:t> </a:t>
            </a:r>
            <a:r>
              <a:rPr sz="2700" b="1" dirty="0" err="1">
                <a:solidFill>
                  <a:srgbClr val="3E231A"/>
                </a:solidFill>
                <a:cs typeface="+mn-cs"/>
              </a:rPr>
              <a:t>مر</a:t>
            </a:r>
            <a:r>
              <a:rPr sz="2700" b="1" dirty="0">
                <a:solidFill>
                  <a:srgbClr val="3E231A"/>
                </a:solidFill>
                <a:cs typeface="+mn-cs"/>
              </a:rPr>
              <a:t> </a:t>
            </a:r>
            <a:r>
              <a:rPr sz="2700" b="1" dirty="0" err="1">
                <a:solidFill>
                  <a:srgbClr val="3E231A"/>
                </a:solidFill>
                <a:cs typeface="+mn-cs"/>
              </a:rPr>
              <a:t>بنا</a:t>
            </a:r>
            <a:r>
              <a:rPr sz="2700" b="1" dirty="0">
                <a:solidFill>
                  <a:srgbClr val="3E231A"/>
                </a:solidFill>
                <a:cs typeface="+mn-cs"/>
              </a:rPr>
              <a:t> </a:t>
            </a:r>
            <a:r>
              <a:rPr sz="2700" b="1" dirty="0" err="1">
                <a:solidFill>
                  <a:srgbClr val="3E231A"/>
                </a:solidFill>
                <a:cs typeface="+mn-cs"/>
              </a:rPr>
              <a:t>ان</a:t>
            </a:r>
            <a:r>
              <a:rPr sz="2700" b="1" dirty="0">
                <a:solidFill>
                  <a:srgbClr val="3E231A"/>
                </a:solidFill>
                <a:cs typeface="+mn-cs"/>
              </a:rPr>
              <a:t>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باعتباره</a:t>
            </a:r>
            <a:r>
              <a:rPr sz="2700" b="1" dirty="0">
                <a:solidFill>
                  <a:srgbClr val="3E231A"/>
                </a:solidFill>
                <a:cs typeface="+mn-cs"/>
              </a:rPr>
              <a:t> </a:t>
            </a:r>
            <a:r>
              <a:rPr sz="2700" b="1" dirty="0" err="1">
                <a:solidFill>
                  <a:srgbClr val="3E231A"/>
                </a:solidFill>
                <a:cs typeface="+mn-cs"/>
              </a:rPr>
              <a:t>وصفا</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الالتزام</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القانوني</a:t>
            </a:r>
            <a:r>
              <a:rPr sz="2700" b="1" dirty="0">
                <a:solidFill>
                  <a:srgbClr val="3E231A"/>
                </a:solidFill>
                <a:cs typeface="+mn-cs"/>
              </a:rPr>
              <a:t> </a:t>
            </a:r>
            <a:r>
              <a:rPr sz="2700" b="1" dirty="0" err="1">
                <a:solidFill>
                  <a:srgbClr val="3E231A"/>
                </a:solidFill>
                <a:cs typeface="+mn-cs"/>
              </a:rPr>
              <a:t>يتنوع</a:t>
            </a:r>
            <a:r>
              <a:rPr sz="2700" b="1" dirty="0">
                <a:solidFill>
                  <a:srgbClr val="3E231A"/>
                </a:solidFill>
                <a:cs typeface="+mn-cs"/>
              </a:rPr>
              <a:t> </a:t>
            </a:r>
            <a:r>
              <a:rPr sz="2700" b="1" dirty="0" err="1">
                <a:solidFill>
                  <a:srgbClr val="3E231A"/>
                </a:solidFill>
                <a:cs typeface="+mn-cs"/>
              </a:rPr>
              <a:t>الى</a:t>
            </a:r>
            <a:r>
              <a:rPr sz="2700" b="1" dirty="0">
                <a:solidFill>
                  <a:srgbClr val="3E231A"/>
                </a:solidFill>
                <a:cs typeface="+mn-cs"/>
              </a:rPr>
              <a:t> </a:t>
            </a:r>
            <a:r>
              <a:rPr sz="2700" b="1" dirty="0" err="1">
                <a:solidFill>
                  <a:srgbClr val="3E231A"/>
                </a:solidFill>
                <a:cs typeface="+mn-cs"/>
              </a:rPr>
              <a:t>شرط</a:t>
            </a:r>
            <a:r>
              <a:rPr sz="2700" b="1" dirty="0">
                <a:solidFill>
                  <a:srgbClr val="3E231A"/>
                </a:solidFill>
                <a:cs typeface="+mn-cs"/>
              </a:rPr>
              <a:t> </a:t>
            </a:r>
            <a:r>
              <a:rPr sz="2700" b="1" dirty="0" err="1">
                <a:solidFill>
                  <a:srgbClr val="3E231A"/>
                </a:solidFill>
                <a:cs typeface="+mn-cs"/>
              </a:rPr>
              <a:t>واقف</a:t>
            </a:r>
            <a:r>
              <a:rPr sz="2700" b="1" dirty="0">
                <a:solidFill>
                  <a:srgbClr val="3E231A"/>
                </a:solidFill>
                <a:cs typeface="+mn-cs"/>
              </a:rPr>
              <a:t> و </a:t>
            </a:r>
            <a:r>
              <a:rPr sz="2700" b="1" dirty="0" err="1">
                <a:solidFill>
                  <a:srgbClr val="3E231A"/>
                </a:solidFill>
                <a:cs typeface="+mn-cs"/>
              </a:rPr>
              <a:t>شرط</a:t>
            </a:r>
            <a:r>
              <a:rPr sz="2700" b="1" dirty="0">
                <a:solidFill>
                  <a:srgbClr val="3E231A"/>
                </a:solidFill>
                <a:cs typeface="+mn-cs"/>
              </a:rPr>
              <a:t> </a:t>
            </a:r>
            <a:r>
              <a:rPr sz="2700" b="1" dirty="0" err="1">
                <a:solidFill>
                  <a:srgbClr val="3E231A"/>
                </a:solidFill>
                <a:cs typeface="+mn-cs"/>
              </a:rPr>
              <a:t>ناسخ</a:t>
            </a:r>
            <a:r>
              <a:rPr sz="2700" b="1" dirty="0">
                <a:solidFill>
                  <a:srgbClr val="3E231A"/>
                </a:solidFill>
                <a:cs typeface="+mn-cs"/>
              </a:rPr>
              <a:t> </a:t>
            </a:r>
            <a:r>
              <a:rPr sz="2700" b="1" dirty="0" err="1">
                <a:solidFill>
                  <a:srgbClr val="3E231A"/>
                </a:solidFill>
                <a:cs typeface="+mn-cs"/>
              </a:rPr>
              <a:t>ولا</a:t>
            </a:r>
            <a:r>
              <a:rPr sz="2700" b="1" dirty="0">
                <a:solidFill>
                  <a:srgbClr val="3E231A"/>
                </a:solidFill>
                <a:cs typeface="+mn-cs"/>
              </a:rPr>
              <a:t> </a:t>
            </a:r>
            <a:r>
              <a:rPr sz="2700" b="1" dirty="0" err="1">
                <a:solidFill>
                  <a:srgbClr val="3E231A"/>
                </a:solidFill>
                <a:cs typeface="+mn-cs"/>
              </a:rPr>
              <a:t>يختلف</a:t>
            </a:r>
            <a:r>
              <a:rPr sz="2700" b="1" dirty="0">
                <a:solidFill>
                  <a:srgbClr val="3E231A"/>
                </a:solidFill>
                <a:cs typeface="+mn-cs"/>
              </a:rPr>
              <a:t> </a:t>
            </a:r>
            <a:r>
              <a:rPr sz="2700" b="1" dirty="0" err="1">
                <a:solidFill>
                  <a:srgbClr val="3E231A"/>
                </a:solidFill>
                <a:cs typeface="+mn-cs"/>
              </a:rPr>
              <a:t>عن</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الاسلامي</a:t>
            </a:r>
            <a:r>
              <a:rPr sz="2700" b="1" dirty="0">
                <a:solidFill>
                  <a:srgbClr val="3E231A"/>
                </a:solidFill>
                <a:cs typeface="+mn-cs"/>
              </a:rPr>
              <a:t> </a:t>
            </a:r>
            <a:r>
              <a:rPr sz="2700" b="1" dirty="0" err="1">
                <a:solidFill>
                  <a:srgbClr val="3E231A"/>
                </a:solidFill>
                <a:cs typeface="+mn-cs"/>
              </a:rPr>
              <a:t>كثيرا</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ذلك</a:t>
            </a:r>
            <a:r>
              <a:rPr sz="2700" b="1" dirty="0">
                <a:solidFill>
                  <a:srgbClr val="3E231A"/>
                </a:solidFill>
                <a:cs typeface="+mn-cs"/>
              </a:rPr>
              <a:t> . </a:t>
            </a:r>
            <a:endParaRPr sz="2700" b="1" dirty="0">
              <a:cs typeface="+mn-cs"/>
            </a:endParaRPr>
          </a:p>
          <a:p>
            <a:pPr algn="r" defTabSz="134725">
              <a:spcBef>
                <a:spcPts val="633"/>
              </a:spcBef>
              <a:defRPr sz="1800">
                <a:solidFill>
                  <a:srgbClr val="000000"/>
                </a:solidFill>
              </a:defRPr>
            </a:pPr>
            <a:r>
              <a:rPr sz="2700" b="1" dirty="0" err="1">
                <a:solidFill>
                  <a:srgbClr val="3E231A"/>
                </a:solidFill>
                <a:cs typeface="+mn-cs"/>
              </a:rPr>
              <a:t>اذ</a:t>
            </a:r>
            <a:r>
              <a:rPr sz="2700" b="1" dirty="0">
                <a:solidFill>
                  <a:srgbClr val="3E231A"/>
                </a:solidFill>
                <a:cs typeface="+mn-cs"/>
              </a:rPr>
              <a:t>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الواقف</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القانوني</a:t>
            </a:r>
            <a:r>
              <a:rPr sz="2700" b="1" dirty="0">
                <a:solidFill>
                  <a:srgbClr val="3E231A"/>
                </a:solidFill>
                <a:cs typeface="+mn-cs"/>
              </a:rPr>
              <a:t> </a:t>
            </a:r>
            <a:r>
              <a:rPr sz="2700" b="1" dirty="0" err="1">
                <a:solidFill>
                  <a:srgbClr val="3E231A"/>
                </a:solidFill>
                <a:cs typeface="+mn-cs"/>
              </a:rPr>
              <a:t>يطلق</a:t>
            </a:r>
            <a:r>
              <a:rPr sz="2700" b="1" dirty="0">
                <a:solidFill>
                  <a:srgbClr val="3E231A"/>
                </a:solidFill>
                <a:cs typeface="+mn-cs"/>
              </a:rPr>
              <a:t> </a:t>
            </a:r>
            <a:r>
              <a:rPr sz="2700" b="1" dirty="0" err="1">
                <a:solidFill>
                  <a:srgbClr val="3E231A"/>
                </a:solidFill>
                <a:cs typeface="+mn-cs"/>
              </a:rPr>
              <a:t>عليه</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الاسلامي</a:t>
            </a:r>
            <a:r>
              <a:rPr sz="2700" b="1" dirty="0">
                <a:solidFill>
                  <a:srgbClr val="3E231A"/>
                </a:solidFill>
                <a:cs typeface="+mn-cs"/>
              </a:rPr>
              <a:t> (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المعلق</a:t>
            </a:r>
            <a:r>
              <a:rPr sz="2700" b="1" dirty="0">
                <a:solidFill>
                  <a:srgbClr val="3E231A"/>
                </a:solidFill>
                <a:cs typeface="+mn-cs"/>
              </a:rPr>
              <a:t> ) . </a:t>
            </a:r>
            <a:endParaRPr sz="2700" b="1" dirty="0">
              <a:cs typeface="+mn-cs"/>
            </a:endParaRPr>
          </a:p>
          <a:p>
            <a:pPr algn="r" defTabSz="134725">
              <a:spcBef>
                <a:spcPts val="633"/>
              </a:spcBef>
              <a:defRPr sz="1800">
                <a:solidFill>
                  <a:srgbClr val="000000"/>
                </a:solidFill>
              </a:defRPr>
            </a:pPr>
            <a:r>
              <a:rPr lang="ar-SA" sz="2700" b="1" dirty="0">
                <a:solidFill>
                  <a:srgbClr val="3E231A"/>
                </a:solidFill>
                <a:cs typeface="+mn-cs"/>
              </a:rPr>
              <a:t> </a:t>
            </a:r>
            <a:r>
              <a:rPr lang="en-US" sz="2700" b="1" dirty="0">
                <a:solidFill>
                  <a:srgbClr val="3E231A"/>
                </a:solidFill>
                <a:cs typeface="+mn-cs"/>
              </a:rPr>
              <a:t/>
            </a:r>
            <a:br>
              <a:rPr lang="en-US" sz="2700" b="1" dirty="0">
                <a:solidFill>
                  <a:srgbClr val="3E231A"/>
                </a:solidFill>
                <a:cs typeface="+mn-cs"/>
              </a:rPr>
            </a:br>
            <a:r>
              <a:rPr lang="ar-SA" sz="2700" b="1" dirty="0">
                <a:cs typeface="+mn-cs"/>
              </a:rPr>
              <a:t>اما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الفاسخ</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القانوني</a:t>
            </a:r>
            <a:r>
              <a:rPr sz="2700" b="1" dirty="0">
                <a:solidFill>
                  <a:srgbClr val="3E231A"/>
                </a:solidFill>
                <a:cs typeface="+mn-cs"/>
              </a:rPr>
              <a:t> </a:t>
            </a:r>
            <a:r>
              <a:rPr sz="2700" b="1" dirty="0" err="1">
                <a:solidFill>
                  <a:srgbClr val="3E231A"/>
                </a:solidFill>
                <a:cs typeface="+mn-cs"/>
              </a:rPr>
              <a:t>فلا</a:t>
            </a:r>
            <a:r>
              <a:rPr sz="2700" b="1" dirty="0">
                <a:solidFill>
                  <a:srgbClr val="3E231A"/>
                </a:solidFill>
                <a:cs typeface="+mn-cs"/>
              </a:rPr>
              <a:t> </a:t>
            </a:r>
            <a:r>
              <a:rPr sz="2700" b="1" dirty="0" err="1">
                <a:solidFill>
                  <a:srgbClr val="3E231A"/>
                </a:solidFill>
                <a:cs typeface="+mn-cs"/>
              </a:rPr>
              <a:t>يعرف</a:t>
            </a:r>
            <a:r>
              <a:rPr sz="2700" b="1" dirty="0">
                <a:solidFill>
                  <a:srgbClr val="3E231A"/>
                </a:solidFill>
                <a:cs typeface="+mn-cs"/>
              </a:rPr>
              <a:t> </a:t>
            </a:r>
            <a:r>
              <a:rPr sz="2700" b="1" dirty="0" err="1">
                <a:solidFill>
                  <a:srgbClr val="3E231A"/>
                </a:solidFill>
                <a:cs typeface="+mn-cs"/>
              </a:rPr>
              <a:t>بهذه</a:t>
            </a:r>
            <a:r>
              <a:rPr sz="2700" b="1" dirty="0">
                <a:solidFill>
                  <a:srgbClr val="3E231A"/>
                </a:solidFill>
                <a:cs typeface="+mn-cs"/>
              </a:rPr>
              <a:t> </a:t>
            </a:r>
            <a:r>
              <a:rPr sz="2700" b="1" dirty="0" err="1">
                <a:solidFill>
                  <a:srgbClr val="3E231A"/>
                </a:solidFill>
                <a:cs typeface="+mn-cs"/>
              </a:rPr>
              <a:t>التسميه</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الاسلامي</a:t>
            </a:r>
            <a:r>
              <a:rPr sz="2700" b="1" dirty="0">
                <a:solidFill>
                  <a:srgbClr val="3E231A"/>
                </a:solidFill>
                <a:cs typeface="+mn-cs"/>
              </a:rPr>
              <a:t> </a:t>
            </a:r>
            <a:r>
              <a:rPr sz="2700" b="1" dirty="0" err="1">
                <a:solidFill>
                  <a:srgbClr val="3E231A"/>
                </a:solidFill>
                <a:cs typeface="+mn-cs"/>
              </a:rPr>
              <a:t>اذ</a:t>
            </a:r>
            <a:r>
              <a:rPr sz="2700" b="1" dirty="0">
                <a:solidFill>
                  <a:srgbClr val="3E231A"/>
                </a:solidFill>
                <a:cs typeface="+mn-cs"/>
              </a:rPr>
              <a:t>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الفاسخ</a:t>
            </a:r>
            <a:r>
              <a:rPr sz="2700" b="1" dirty="0">
                <a:solidFill>
                  <a:srgbClr val="3E231A"/>
                </a:solidFill>
                <a:cs typeface="+mn-cs"/>
              </a:rPr>
              <a:t> </a:t>
            </a:r>
            <a:r>
              <a:rPr sz="2700" b="1" dirty="0" err="1">
                <a:solidFill>
                  <a:srgbClr val="3E231A"/>
                </a:solidFill>
                <a:cs typeface="+mn-cs"/>
              </a:rPr>
              <a:t>بمعناه</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القانوني</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بعض</a:t>
            </a:r>
            <a:r>
              <a:rPr sz="2700" b="1" dirty="0">
                <a:solidFill>
                  <a:srgbClr val="3E231A"/>
                </a:solidFill>
                <a:cs typeface="+mn-cs"/>
              </a:rPr>
              <a:t> </a:t>
            </a:r>
            <a:r>
              <a:rPr sz="2700" b="1" dirty="0" err="1">
                <a:solidFill>
                  <a:srgbClr val="3E231A"/>
                </a:solidFill>
                <a:cs typeface="+mn-cs"/>
              </a:rPr>
              <a:t>صور</a:t>
            </a:r>
            <a:r>
              <a:rPr sz="2700" b="1" dirty="0">
                <a:solidFill>
                  <a:srgbClr val="3E231A"/>
                </a:solidFill>
                <a:cs typeface="+mn-cs"/>
              </a:rPr>
              <a:t>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المقيد</a:t>
            </a:r>
            <a:r>
              <a:rPr sz="2700" b="1" dirty="0">
                <a:solidFill>
                  <a:srgbClr val="3E231A"/>
                </a:solidFill>
                <a:cs typeface="+mn-cs"/>
              </a:rPr>
              <a:t> </a:t>
            </a:r>
            <a:r>
              <a:rPr sz="2700" b="1" dirty="0" err="1">
                <a:solidFill>
                  <a:srgbClr val="3E231A"/>
                </a:solidFill>
                <a:cs typeface="+mn-cs"/>
              </a:rPr>
              <a:t>في</a:t>
            </a:r>
            <a:r>
              <a:rPr sz="2700" b="1" dirty="0">
                <a:solidFill>
                  <a:srgbClr val="3E231A"/>
                </a:solidFill>
                <a:cs typeface="+mn-cs"/>
              </a:rPr>
              <a:t> </a:t>
            </a:r>
            <a:r>
              <a:rPr sz="2700" b="1" dirty="0" err="1">
                <a:solidFill>
                  <a:srgbClr val="3E231A"/>
                </a:solidFill>
                <a:cs typeface="+mn-cs"/>
              </a:rPr>
              <a:t>الفقه</a:t>
            </a:r>
            <a:r>
              <a:rPr sz="2700" b="1" dirty="0">
                <a:solidFill>
                  <a:srgbClr val="3E231A"/>
                </a:solidFill>
                <a:cs typeface="+mn-cs"/>
              </a:rPr>
              <a:t> </a:t>
            </a:r>
            <a:r>
              <a:rPr sz="2700" b="1" dirty="0" err="1">
                <a:solidFill>
                  <a:srgbClr val="3E231A"/>
                </a:solidFill>
                <a:cs typeface="+mn-cs"/>
              </a:rPr>
              <a:t>الاسلامي</a:t>
            </a:r>
            <a:r>
              <a:rPr sz="2700" b="1" dirty="0">
                <a:solidFill>
                  <a:srgbClr val="3E231A"/>
                </a:solidFill>
                <a:cs typeface="+mn-cs"/>
              </a:rPr>
              <a:t> </a:t>
            </a:r>
            <a:r>
              <a:rPr sz="2700" b="1" dirty="0" err="1">
                <a:solidFill>
                  <a:srgbClr val="3E231A"/>
                </a:solidFill>
                <a:cs typeface="+mn-cs"/>
              </a:rPr>
              <a:t>وهي</a:t>
            </a:r>
            <a:r>
              <a:rPr sz="2700" b="1" dirty="0">
                <a:solidFill>
                  <a:srgbClr val="3E231A"/>
                </a:solidFill>
                <a:cs typeface="+mn-cs"/>
              </a:rPr>
              <a:t> </a:t>
            </a:r>
            <a:r>
              <a:rPr sz="2700" b="1" dirty="0" err="1">
                <a:solidFill>
                  <a:srgbClr val="3E231A"/>
                </a:solidFill>
                <a:cs typeface="+mn-cs"/>
              </a:rPr>
              <a:t>الصور</a:t>
            </a:r>
            <a:r>
              <a:rPr sz="2700" b="1" dirty="0">
                <a:solidFill>
                  <a:srgbClr val="3E231A"/>
                </a:solidFill>
                <a:cs typeface="+mn-cs"/>
              </a:rPr>
              <a:t> </a:t>
            </a:r>
            <a:r>
              <a:rPr sz="2700" b="1" dirty="0" err="1">
                <a:solidFill>
                  <a:srgbClr val="3E231A"/>
                </a:solidFill>
                <a:cs typeface="+mn-cs"/>
              </a:rPr>
              <a:t>التي</a:t>
            </a:r>
            <a:r>
              <a:rPr sz="2700" b="1" dirty="0">
                <a:solidFill>
                  <a:srgbClr val="3E231A"/>
                </a:solidFill>
                <a:cs typeface="+mn-cs"/>
              </a:rPr>
              <a:t> </a:t>
            </a:r>
            <a:r>
              <a:rPr sz="2700" b="1" dirty="0" err="1">
                <a:solidFill>
                  <a:srgbClr val="3E231A"/>
                </a:solidFill>
                <a:cs typeface="+mn-cs"/>
              </a:rPr>
              <a:t>يترتب</a:t>
            </a:r>
            <a:r>
              <a:rPr sz="2700" b="1" dirty="0">
                <a:solidFill>
                  <a:srgbClr val="3E231A"/>
                </a:solidFill>
                <a:cs typeface="+mn-cs"/>
              </a:rPr>
              <a:t> </a:t>
            </a:r>
            <a:r>
              <a:rPr sz="2700" b="1" dirty="0" err="1">
                <a:solidFill>
                  <a:srgbClr val="3E231A"/>
                </a:solidFill>
                <a:cs typeface="+mn-cs"/>
              </a:rPr>
              <a:t>على</a:t>
            </a:r>
            <a:r>
              <a:rPr sz="2700" b="1" dirty="0">
                <a:solidFill>
                  <a:srgbClr val="3E231A"/>
                </a:solidFill>
                <a:cs typeface="+mn-cs"/>
              </a:rPr>
              <a:t> </a:t>
            </a:r>
            <a:r>
              <a:rPr sz="2700" b="1" dirty="0" err="1">
                <a:solidFill>
                  <a:srgbClr val="3E231A"/>
                </a:solidFill>
                <a:cs typeface="+mn-cs"/>
              </a:rPr>
              <a:t>تحقق</a:t>
            </a:r>
            <a:r>
              <a:rPr sz="2700" b="1" dirty="0">
                <a:solidFill>
                  <a:srgbClr val="3E231A"/>
                </a:solidFill>
                <a:cs typeface="+mn-cs"/>
              </a:rPr>
              <a:t>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فيها</a:t>
            </a:r>
            <a:r>
              <a:rPr sz="2700" b="1" dirty="0">
                <a:solidFill>
                  <a:srgbClr val="3E231A"/>
                </a:solidFill>
                <a:cs typeface="+mn-cs"/>
              </a:rPr>
              <a:t> </a:t>
            </a:r>
            <a:r>
              <a:rPr sz="2700" b="1" dirty="0" err="1">
                <a:solidFill>
                  <a:srgbClr val="3E231A"/>
                </a:solidFill>
                <a:cs typeface="+mn-cs"/>
              </a:rPr>
              <a:t>زوال</a:t>
            </a:r>
            <a:r>
              <a:rPr sz="2700" b="1" dirty="0">
                <a:solidFill>
                  <a:srgbClr val="3E231A"/>
                </a:solidFill>
                <a:cs typeface="+mn-cs"/>
              </a:rPr>
              <a:t> </a:t>
            </a:r>
            <a:r>
              <a:rPr sz="2700" b="1" dirty="0" err="1">
                <a:solidFill>
                  <a:srgbClr val="3E231A"/>
                </a:solidFill>
                <a:cs typeface="+mn-cs"/>
              </a:rPr>
              <a:t>الالتزام</a:t>
            </a:r>
            <a:r>
              <a:rPr sz="2700" b="1" dirty="0">
                <a:solidFill>
                  <a:srgbClr val="3E231A"/>
                </a:solidFill>
                <a:cs typeface="+mn-cs"/>
              </a:rPr>
              <a:t> </a:t>
            </a:r>
            <a:r>
              <a:rPr sz="2700" b="1" dirty="0" err="1">
                <a:solidFill>
                  <a:srgbClr val="3E231A"/>
                </a:solidFill>
                <a:cs typeface="+mn-cs"/>
              </a:rPr>
              <a:t>تلقائيا</a:t>
            </a:r>
            <a:r>
              <a:rPr sz="2700" b="1" dirty="0">
                <a:solidFill>
                  <a:srgbClr val="3E231A"/>
                </a:solidFill>
                <a:cs typeface="+mn-cs"/>
              </a:rPr>
              <a:t> </a:t>
            </a:r>
            <a:r>
              <a:rPr sz="2700" b="1" dirty="0" err="1">
                <a:solidFill>
                  <a:srgbClr val="3E231A"/>
                </a:solidFill>
                <a:cs typeface="+mn-cs"/>
              </a:rPr>
              <a:t>دون</a:t>
            </a:r>
            <a:r>
              <a:rPr sz="2700" b="1" dirty="0">
                <a:solidFill>
                  <a:srgbClr val="3E231A"/>
                </a:solidFill>
                <a:cs typeface="+mn-cs"/>
              </a:rPr>
              <a:t> </a:t>
            </a:r>
            <a:r>
              <a:rPr sz="2700" b="1" dirty="0" err="1">
                <a:solidFill>
                  <a:srgbClr val="3E231A"/>
                </a:solidFill>
                <a:cs typeface="+mn-cs"/>
              </a:rPr>
              <a:t>لجؤ</a:t>
            </a:r>
            <a:r>
              <a:rPr sz="2700" b="1" dirty="0">
                <a:solidFill>
                  <a:srgbClr val="3E231A"/>
                </a:solidFill>
                <a:cs typeface="+mn-cs"/>
              </a:rPr>
              <a:t> </a:t>
            </a:r>
            <a:r>
              <a:rPr sz="2700" b="1" dirty="0" err="1">
                <a:solidFill>
                  <a:srgbClr val="3E231A"/>
                </a:solidFill>
                <a:cs typeface="+mn-cs"/>
              </a:rPr>
              <a:t>للقاضي</a:t>
            </a:r>
            <a:r>
              <a:rPr sz="2700" b="1" dirty="0">
                <a:solidFill>
                  <a:srgbClr val="3E231A"/>
                </a:solidFill>
                <a:cs typeface="+mn-cs"/>
              </a:rPr>
              <a:t> </a:t>
            </a:r>
            <a:endParaRPr sz="2700" b="1" dirty="0">
              <a:cs typeface="+mn-cs"/>
            </a:endParaRPr>
          </a:p>
          <a:p>
            <a:pPr algn="r" defTabSz="134725">
              <a:spcBef>
                <a:spcPts val="633"/>
              </a:spcBef>
              <a:defRPr sz="1800">
                <a:solidFill>
                  <a:srgbClr val="000000"/>
                </a:solidFill>
              </a:defRPr>
            </a:pPr>
            <a:r>
              <a:rPr sz="2700" b="1" dirty="0" err="1">
                <a:solidFill>
                  <a:srgbClr val="3E231A"/>
                </a:solidFill>
                <a:cs typeface="+mn-cs"/>
              </a:rPr>
              <a:t>مثال</a:t>
            </a:r>
            <a:r>
              <a:rPr sz="2700" b="1" dirty="0">
                <a:solidFill>
                  <a:srgbClr val="3E231A"/>
                </a:solidFill>
                <a:cs typeface="+mn-cs"/>
              </a:rPr>
              <a:t> </a:t>
            </a:r>
            <a:r>
              <a:rPr sz="2700" b="1" dirty="0" err="1">
                <a:solidFill>
                  <a:srgbClr val="3E231A"/>
                </a:solidFill>
                <a:cs typeface="+mn-cs"/>
              </a:rPr>
              <a:t>لو</a:t>
            </a:r>
            <a:r>
              <a:rPr sz="2700" b="1" dirty="0">
                <a:solidFill>
                  <a:srgbClr val="3E231A"/>
                </a:solidFill>
                <a:cs typeface="+mn-cs"/>
              </a:rPr>
              <a:t> </a:t>
            </a:r>
            <a:r>
              <a:rPr sz="2700" b="1" dirty="0" err="1">
                <a:solidFill>
                  <a:srgbClr val="3E231A"/>
                </a:solidFill>
                <a:cs typeface="+mn-cs"/>
              </a:rPr>
              <a:t>شرط</a:t>
            </a:r>
            <a:r>
              <a:rPr sz="2700" b="1" dirty="0">
                <a:solidFill>
                  <a:srgbClr val="3E231A"/>
                </a:solidFill>
                <a:cs typeface="+mn-cs"/>
              </a:rPr>
              <a:t> </a:t>
            </a:r>
            <a:r>
              <a:rPr sz="2700" b="1" dirty="0" err="1">
                <a:solidFill>
                  <a:srgbClr val="3E231A"/>
                </a:solidFill>
                <a:cs typeface="+mn-cs"/>
              </a:rPr>
              <a:t>الواهب</a:t>
            </a:r>
            <a:r>
              <a:rPr sz="2700" b="1" dirty="0">
                <a:solidFill>
                  <a:srgbClr val="3E231A"/>
                </a:solidFill>
                <a:cs typeface="+mn-cs"/>
              </a:rPr>
              <a:t> </a:t>
            </a:r>
            <a:r>
              <a:rPr sz="2700" b="1" dirty="0" err="1">
                <a:solidFill>
                  <a:srgbClr val="3E231A"/>
                </a:solidFill>
                <a:cs typeface="+mn-cs"/>
              </a:rPr>
              <a:t>على</a:t>
            </a:r>
            <a:r>
              <a:rPr sz="2700" b="1" dirty="0">
                <a:solidFill>
                  <a:srgbClr val="3E231A"/>
                </a:solidFill>
                <a:cs typeface="+mn-cs"/>
              </a:rPr>
              <a:t> </a:t>
            </a:r>
            <a:r>
              <a:rPr sz="2700" b="1" dirty="0" err="1">
                <a:solidFill>
                  <a:srgbClr val="3E231A"/>
                </a:solidFill>
                <a:cs typeface="+mn-cs"/>
              </a:rPr>
              <a:t>الموهوب</a:t>
            </a:r>
            <a:r>
              <a:rPr sz="2700" b="1" dirty="0">
                <a:solidFill>
                  <a:srgbClr val="3E231A"/>
                </a:solidFill>
                <a:cs typeface="+mn-cs"/>
              </a:rPr>
              <a:t> </a:t>
            </a:r>
            <a:r>
              <a:rPr sz="2700" b="1" dirty="0" err="1">
                <a:solidFill>
                  <a:srgbClr val="3E231A"/>
                </a:solidFill>
                <a:cs typeface="+mn-cs"/>
              </a:rPr>
              <a:t>له</a:t>
            </a:r>
            <a:r>
              <a:rPr sz="2700" b="1" dirty="0">
                <a:solidFill>
                  <a:srgbClr val="3E231A"/>
                </a:solidFill>
                <a:cs typeface="+mn-cs"/>
              </a:rPr>
              <a:t> </a:t>
            </a:r>
            <a:r>
              <a:rPr sz="2700" b="1" dirty="0" err="1">
                <a:solidFill>
                  <a:srgbClr val="3E231A"/>
                </a:solidFill>
                <a:cs typeface="+mn-cs"/>
              </a:rPr>
              <a:t>لا</a:t>
            </a:r>
            <a:r>
              <a:rPr sz="2700" b="1" dirty="0">
                <a:solidFill>
                  <a:srgbClr val="3E231A"/>
                </a:solidFill>
                <a:cs typeface="+mn-cs"/>
              </a:rPr>
              <a:t> </a:t>
            </a:r>
            <a:r>
              <a:rPr sz="2700" b="1" dirty="0" err="1">
                <a:solidFill>
                  <a:srgbClr val="3E231A"/>
                </a:solidFill>
                <a:cs typeface="+mn-cs"/>
              </a:rPr>
              <a:t>يبيع</a:t>
            </a:r>
            <a:r>
              <a:rPr sz="2700" b="1" dirty="0">
                <a:solidFill>
                  <a:srgbClr val="3E231A"/>
                </a:solidFill>
                <a:cs typeface="+mn-cs"/>
              </a:rPr>
              <a:t> </a:t>
            </a:r>
            <a:r>
              <a:rPr sz="2700" b="1" dirty="0" err="1">
                <a:solidFill>
                  <a:srgbClr val="3E231A"/>
                </a:solidFill>
                <a:cs typeface="+mn-cs"/>
              </a:rPr>
              <a:t>العين</a:t>
            </a:r>
            <a:r>
              <a:rPr sz="2700" b="1" dirty="0">
                <a:solidFill>
                  <a:srgbClr val="3E231A"/>
                </a:solidFill>
                <a:cs typeface="+mn-cs"/>
              </a:rPr>
              <a:t> </a:t>
            </a:r>
            <a:r>
              <a:rPr sz="2700" b="1" dirty="0" err="1">
                <a:solidFill>
                  <a:srgbClr val="3E231A"/>
                </a:solidFill>
                <a:cs typeface="+mn-cs"/>
              </a:rPr>
              <a:t>الموهوبه</a:t>
            </a:r>
            <a:r>
              <a:rPr sz="2700" b="1" dirty="0">
                <a:solidFill>
                  <a:srgbClr val="3E231A"/>
                </a:solidFill>
                <a:cs typeface="+mn-cs"/>
              </a:rPr>
              <a:t> </a:t>
            </a:r>
            <a:r>
              <a:rPr sz="2700" b="1" dirty="0" err="1">
                <a:solidFill>
                  <a:srgbClr val="3E231A"/>
                </a:solidFill>
                <a:cs typeface="+mn-cs"/>
              </a:rPr>
              <a:t>فاذا</a:t>
            </a:r>
            <a:r>
              <a:rPr sz="2700" b="1" dirty="0">
                <a:solidFill>
                  <a:srgbClr val="3E231A"/>
                </a:solidFill>
                <a:cs typeface="+mn-cs"/>
              </a:rPr>
              <a:t> </a:t>
            </a:r>
            <a:r>
              <a:rPr sz="2700" b="1" dirty="0" err="1">
                <a:solidFill>
                  <a:srgbClr val="3E231A"/>
                </a:solidFill>
                <a:cs typeface="+mn-cs"/>
              </a:rPr>
              <a:t>خالف</a:t>
            </a:r>
            <a:r>
              <a:rPr sz="2700" b="1" dirty="0">
                <a:solidFill>
                  <a:srgbClr val="3E231A"/>
                </a:solidFill>
                <a:cs typeface="+mn-cs"/>
              </a:rPr>
              <a:t> </a:t>
            </a:r>
            <a:r>
              <a:rPr sz="2700" b="1" dirty="0" err="1">
                <a:solidFill>
                  <a:srgbClr val="3E231A"/>
                </a:solidFill>
                <a:cs typeface="+mn-cs"/>
              </a:rPr>
              <a:t>الاخير</a:t>
            </a:r>
            <a:r>
              <a:rPr sz="2700" b="1" dirty="0">
                <a:solidFill>
                  <a:srgbClr val="3E231A"/>
                </a:solidFill>
                <a:cs typeface="+mn-cs"/>
              </a:rPr>
              <a:t> </a:t>
            </a:r>
            <a:r>
              <a:rPr sz="2700" b="1" dirty="0" err="1">
                <a:solidFill>
                  <a:srgbClr val="3E231A"/>
                </a:solidFill>
                <a:cs typeface="+mn-cs"/>
              </a:rPr>
              <a:t>الشرط</a:t>
            </a:r>
            <a:r>
              <a:rPr sz="2700" b="1" dirty="0">
                <a:solidFill>
                  <a:srgbClr val="3E231A"/>
                </a:solidFill>
                <a:cs typeface="+mn-cs"/>
              </a:rPr>
              <a:t> </a:t>
            </a:r>
            <a:r>
              <a:rPr sz="2700" b="1" dirty="0" err="1">
                <a:solidFill>
                  <a:srgbClr val="3E231A"/>
                </a:solidFill>
                <a:cs typeface="+mn-cs"/>
              </a:rPr>
              <a:t>زالت</a:t>
            </a:r>
            <a:r>
              <a:rPr sz="2700" b="1" dirty="0">
                <a:solidFill>
                  <a:srgbClr val="3E231A"/>
                </a:solidFill>
                <a:cs typeface="+mn-cs"/>
              </a:rPr>
              <a:t> </a:t>
            </a:r>
            <a:r>
              <a:rPr sz="2700" b="1" dirty="0" err="1">
                <a:solidFill>
                  <a:srgbClr val="3E231A"/>
                </a:solidFill>
                <a:cs typeface="+mn-cs"/>
              </a:rPr>
              <a:t>الهبه</a:t>
            </a:r>
            <a:r>
              <a:rPr lang="ar-KW" sz="2700" b="1" dirty="0">
                <a:solidFill>
                  <a:srgbClr val="3E231A"/>
                </a:solidFill>
                <a:cs typeface="+mn-cs"/>
              </a:rPr>
              <a:t>.</a:t>
            </a:r>
            <a:endParaRPr sz="2700" b="1" dirty="0">
              <a:cs typeface="+mn-cs"/>
            </a:endParaRPr>
          </a:p>
          <a:p>
            <a:pPr algn="l" defTabSz="134725">
              <a:spcBef>
                <a:spcPts val="633"/>
              </a:spcBef>
              <a:defRPr sz="1800">
                <a:solidFill>
                  <a:srgbClr val="000000"/>
                </a:solidFill>
              </a:defRPr>
            </a:pPr>
            <a:endParaRPr sz="2400" b="1" dirty="0"/>
          </a:p>
          <a:p>
            <a:pPr algn="l" defTabSz="134725">
              <a:spcBef>
                <a:spcPts val="633"/>
              </a:spcBef>
              <a:defRPr sz="1800">
                <a:solidFill>
                  <a:srgbClr val="000000"/>
                </a:solidFill>
              </a:defRPr>
            </a:pPr>
            <a:endParaRPr sz="2400" b="1" dirty="0"/>
          </a:p>
          <a:p>
            <a:pPr algn="l" defTabSz="134725">
              <a:spcBef>
                <a:spcPts val="633"/>
              </a:spcBef>
              <a:defRPr sz="1800">
                <a:solidFill>
                  <a:srgbClr val="000000"/>
                </a:solidFill>
              </a:defRPr>
            </a:pPr>
            <a:endParaRPr sz="2400" b="1" dirty="0"/>
          </a:p>
          <a:p>
            <a:pPr algn="l" defTabSz="134725">
              <a:spcBef>
                <a:spcPts val="633"/>
              </a:spcBef>
              <a:defRPr sz="1800">
                <a:solidFill>
                  <a:srgbClr val="000000"/>
                </a:solidFill>
              </a:defRPr>
            </a:pPr>
            <a:endParaRPr sz="2400" b="1" dirty="0"/>
          </a:p>
        </p:txBody>
      </p:sp>
    </p:spTree>
    <p:extLst>
      <p:ext uri="{BB962C8B-B14F-4D97-AF65-F5344CB8AC3E}">
        <p14:creationId xmlns:p14="http://schemas.microsoft.com/office/powerpoint/2010/main" xmlns="" val="134867767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0"/>
            <a:ext cx="8229600" cy="597559"/>
          </a:xfrm>
        </p:spPr>
        <p:txBody>
          <a:bodyPr>
            <a:normAutofit fontScale="90000"/>
          </a:bodyPr>
          <a:lstStyle/>
          <a:p>
            <a:r>
              <a:rPr lang="ar-SA" b="1" u="sng" dirty="0" smtClean="0">
                <a:solidFill>
                  <a:srgbClr val="C00000"/>
                </a:solidFill>
              </a:rPr>
              <a:t>الأجــل </a:t>
            </a:r>
            <a:endParaRPr lang="ar-SA" b="1" u="sng" dirty="0">
              <a:solidFill>
                <a:srgbClr val="C00000"/>
              </a:solidFill>
            </a:endParaRPr>
          </a:p>
        </p:txBody>
      </p:sp>
      <p:sp>
        <p:nvSpPr>
          <p:cNvPr id="3" name="عنصر نائب للمحتوى 2"/>
          <p:cNvSpPr>
            <a:spLocks noGrp="1"/>
          </p:cNvSpPr>
          <p:nvPr>
            <p:ph idx="1"/>
          </p:nvPr>
        </p:nvSpPr>
        <p:spPr>
          <a:xfrm>
            <a:off x="211015" y="675249"/>
            <a:ext cx="11718387" cy="5992837"/>
          </a:xfrm>
        </p:spPr>
        <p:txBody>
          <a:bodyPr>
            <a:normAutofit fontScale="85000" lnSpcReduction="10000"/>
          </a:bodyPr>
          <a:lstStyle/>
          <a:p>
            <a:r>
              <a:rPr lang="ar-SA" b="1" dirty="0" smtClean="0">
                <a:solidFill>
                  <a:srgbClr val="C00000"/>
                </a:solidFill>
              </a:rPr>
              <a:t>تعريف الأجل: </a:t>
            </a:r>
            <a:r>
              <a:rPr lang="ar-SA" b="1" dirty="0" smtClean="0">
                <a:solidFill>
                  <a:srgbClr val="0070C0"/>
                </a:solidFill>
              </a:rPr>
              <a:t>هو عبارة عن أمر مستقبل محقق الوقوع يتوقف على تحقيقه نفاذ الالتزام أو انتهاؤه.</a:t>
            </a:r>
          </a:p>
          <a:p>
            <a:r>
              <a:rPr lang="ar-SA" b="1" dirty="0" smtClean="0">
                <a:solidFill>
                  <a:schemeClr val="tx2">
                    <a:lumMod val="50000"/>
                  </a:schemeClr>
                </a:solidFill>
              </a:rPr>
              <a:t>مثال: </a:t>
            </a:r>
            <a:r>
              <a:rPr lang="ar-SA" b="1" dirty="0" smtClean="0">
                <a:solidFill>
                  <a:srgbClr val="7030A0"/>
                </a:solidFill>
              </a:rPr>
              <a:t>حلول يوم معين في المستقبل مثل أول رجب ، </a:t>
            </a:r>
            <a:r>
              <a:rPr lang="ar-SA" b="1" dirty="0">
                <a:solidFill>
                  <a:srgbClr val="7030A0"/>
                </a:solidFill>
              </a:rPr>
              <a:t>ف</a:t>
            </a:r>
            <a:r>
              <a:rPr lang="ar-SA" b="1" dirty="0" smtClean="0">
                <a:solidFill>
                  <a:srgbClr val="7030A0"/>
                </a:solidFill>
              </a:rPr>
              <a:t>قد يترتب على حلول هذا اليوم نفاذ التزام أو انقضاؤه .</a:t>
            </a:r>
          </a:p>
          <a:p>
            <a:pPr>
              <a:buNone/>
            </a:pPr>
            <a:r>
              <a:rPr lang="ar-SA" b="1" dirty="0" smtClean="0">
                <a:solidFill>
                  <a:srgbClr val="00B050"/>
                </a:solidFill>
              </a:rPr>
              <a:t>الاجل والشرط يتفقان بانهما امر مستقبل عارض لا يدخل في تكوين الالتزام ، ويختلفان ان الاجل محقق الوجود لكن الشرط غير محقق الوجود .</a:t>
            </a:r>
          </a:p>
          <a:p>
            <a:r>
              <a:rPr lang="ar-SA" b="1" dirty="0" smtClean="0">
                <a:solidFill>
                  <a:srgbClr val="C00000"/>
                </a:solidFill>
              </a:rPr>
              <a:t>أنواع الأجل:</a:t>
            </a:r>
            <a:r>
              <a:rPr lang="ar-SA" b="1" dirty="0" smtClean="0"/>
              <a:t> </a:t>
            </a:r>
          </a:p>
          <a:p>
            <a:pPr>
              <a:buNone/>
            </a:pPr>
            <a:r>
              <a:rPr lang="ar-SA" b="1" dirty="0"/>
              <a:t> </a:t>
            </a:r>
            <a:r>
              <a:rPr lang="ar-SA" b="1" dirty="0" smtClean="0"/>
              <a:t>  نقسم الأجل إلى أنواع تتعدد بحسب الأثر والمصدر والتعيين.</a:t>
            </a:r>
          </a:p>
          <a:p>
            <a:pPr>
              <a:buFont typeface="Wingdings" pitchFamily="2" charset="2"/>
              <a:buChar char="Ø"/>
            </a:pPr>
            <a:r>
              <a:rPr lang="ar-SA" sz="3800" b="1" u="sng" dirty="0" smtClean="0">
                <a:solidFill>
                  <a:schemeClr val="accent3">
                    <a:lumMod val="50000"/>
                  </a:schemeClr>
                </a:solidFill>
              </a:rPr>
              <a:t>فمن حيث الأثر ، ينقسم الأجل إلى أجل واقف وأجل فاسخ: </a:t>
            </a:r>
          </a:p>
          <a:p>
            <a:pPr>
              <a:buFont typeface="Wingdings" pitchFamily="2" charset="2"/>
              <a:buChar char="§"/>
            </a:pPr>
            <a:r>
              <a:rPr lang="ar-SA" b="1" u="sng" dirty="0" smtClean="0">
                <a:solidFill>
                  <a:srgbClr val="00B050"/>
                </a:solidFill>
              </a:rPr>
              <a:t>فالأجل </a:t>
            </a:r>
            <a:r>
              <a:rPr lang="ar-SA" b="1" u="sng" dirty="0" smtClean="0">
                <a:solidFill>
                  <a:srgbClr val="FF0000"/>
                </a:solidFill>
              </a:rPr>
              <a:t>الواقف:</a:t>
            </a:r>
            <a:r>
              <a:rPr lang="ar-SA" b="1" dirty="0" smtClean="0">
                <a:solidFill>
                  <a:srgbClr val="FF0000"/>
                </a:solidFill>
              </a:rPr>
              <a:t>أمر مستقبل محقق الوقوع يتوقف على تحققه نفاذ </a:t>
            </a:r>
            <a:r>
              <a:rPr lang="ar-SA" b="1" dirty="0">
                <a:solidFill>
                  <a:srgbClr val="FF0000"/>
                </a:solidFill>
              </a:rPr>
              <a:t>ا</a:t>
            </a:r>
            <a:r>
              <a:rPr lang="ar-SA" b="1" dirty="0" smtClean="0">
                <a:solidFill>
                  <a:srgbClr val="FF0000"/>
                </a:solidFill>
              </a:rPr>
              <a:t>لتزام كان موجود.مثال: لايعد العقد نافذاً إلا اعتباراً من تاريخ 1\1\1438هـ.اوالتزام شخص باداء مبلغ لاخر بعد ستة اشهر</a:t>
            </a:r>
          </a:p>
          <a:p>
            <a:pPr>
              <a:buFont typeface="Wingdings" pitchFamily="2" charset="2"/>
              <a:buChar char="§"/>
            </a:pPr>
            <a:r>
              <a:rPr lang="ar-SA" b="1" u="sng" dirty="0" smtClean="0">
                <a:solidFill>
                  <a:srgbClr val="00B050"/>
                </a:solidFill>
              </a:rPr>
              <a:t>أما الأجل الفاسخ: </a:t>
            </a:r>
            <a:r>
              <a:rPr lang="ar-SA" b="1" dirty="0" smtClean="0">
                <a:solidFill>
                  <a:srgbClr val="0070C0"/>
                </a:solidFill>
              </a:rPr>
              <a:t>أمر مستقبل محقق الوقوع يترتب على حلوله انقضاء الالتزام. مثال عقد الايجار يحتوي على بند مذكور فيه ينتهي العقد في تاريخ 1\1\1438هـ .ولو اجر شخص سيارته لاخر لمدة شهرين .</a:t>
            </a:r>
          </a:p>
          <a:p>
            <a:endParaRPr lang="ar-SA" b="1" dirty="0"/>
          </a:p>
        </p:txBody>
      </p:sp>
    </p:spTree>
    <p:extLst>
      <p:ext uri="{BB962C8B-B14F-4D97-AF65-F5344CB8AC3E}">
        <p14:creationId xmlns:p14="http://schemas.microsoft.com/office/powerpoint/2010/main" xmlns="" val="346248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1015" y="211015"/>
            <a:ext cx="11788727" cy="6428936"/>
          </a:xfrm>
        </p:spPr>
        <p:txBody>
          <a:bodyPr>
            <a:normAutofit fontScale="92500" lnSpcReduction="10000"/>
          </a:bodyPr>
          <a:lstStyle/>
          <a:p>
            <a:pPr>
              <a:buFont typeface="Wingdings" pitchFamily="2" charset="2"/>
              <a:buChar char="Ø"/>
            </a:pPr>
            <a:r>
              <a:rPr lang="ar-SA" b="1" u="sng" dirty="0" smtClean="0">
                <a:solidFill>
                  <a:schemeClr val="accent3">
                    <a:lumMod val="50000"/>
                  </a:schemeClr>
                </a:solidFill>
              </a:rPr>
              <a:t>من حيث المصدر، ينقسم إلى أجل اتفاقي وقانوني وقضائي:</a:t>
            </a:r>
          </a:p>
          <a:p>
            <a:pPr>
              <a:buFont typeface="Wingdings" pitchFamily="2" charset="2"/>
              <a:buChar char="§"/>
            </a:pPr>
            <a:r>
              <a:rPr lang="ar-SA" b="1" u="sng" dirty="0" smtClean="0">
                <a:solidFill>
                  <a:srgbClr val="0070C0"/>
                </a:solidFill>
              </a:rPr>
              <a:t>الأجل الاتفاقي: </a:t>
            </a:r>
            <a:r>
              <a:rPr lang="ar-SA" b="1" dirty="0" smtClean="0">
                <a:solidFill>
                  <a:srgbClr val="00B050"/>
                </a:solidFill>
              </a:rPr>
              <a:t>غالباً ما يتمثل مصدر الأجل في الاتفاق وقد يكون صريحاً أو ضمنياً </a:t>
            </a:r>
            <a:r>
              <a:rPr lang="ar-SA" b="1" u="sng" dirty="0" smtClean="0">
                <a:solidFill>
                  <a:srgbClr val="00B050"/>
                </a:solidFill>
              </a:rPr>
              <a:t>كالالتزام بتوريد اغذية للمدارس لا يحل اجلها الا مع بدء المدارس .</a:t>
            </a:r>
          </a:p>
          <a:p>
            <a:pPr>
              <a:buFont typeface="Wingdings" pitchFamily="2" charset="2"/>
              <a:buChar char="§"/>
            </a:pPr>
            <a:r>
              <a:rPr lang="ar-SA" b="1" u="sng" dirty="0" smtClean="0">
                <a:solidFill>
                  <a:srgbClr val="0070C0"/>
                </a:solidFill>
              </a:rPr>
              <a:t>الأجل القضائي: </a:t>
            </a:r>
            <a:r>
              <a:rPr lang="ar-SA" b="1" dirty="0" smtClean="0">
                <a:solidFill>
                  <a:srgbClr val="FF0000"/>
                </a:solidFill>
              </a:rPr>
              <a:t>وقد يرجع الأجل في مصدره إلى القضاء، ويكون في الحالة التي يمنح فيها المدين مهلة للوفاء بالتزامهم إذا كان هناك مبرر من الظروف.وهو ما يسمى </a:t>
            </a:r>
            <a:r>
              <a:rPr lang="ar-SA" b="1" u="sng" dirty="0" smtClean="0">
                <a:solidFill>
                  <a:srgbClr val="FF0000"/>
                </a:solidFill>
              </a:rPr>
              <a:t>بنظرة الميسرة </a:t>
            </a:r>
          </a:p>
          <a:p>
            <a:pPr>
              <a:buFont typeface="Wingdings" pitchFamily="2" charset="2"/>
              <a:buChar char="§"/>
            </a:pPr>
            <a:r>
              <a:rPr lang="ar-SA" b="1" u="sng" dirty="0" smtClean="0">
                <a:solidFill>
                  <a:srgbClr val="0070C0"/>
                </a:solidFill>
              </a:rPr>
              <a:t>الأجل القانوني: </a:t>
            </a:r>
            <a:r>
              <a:rPr lang="ar-SA" b="1" dirty="0" smtClean="0">
                <a:solidFill>
                  <a:srgbClr val="7030A0"/>
                </a:solidFill>
              </a:rPr>
              <a:t>فإنه يكون بنص من المشرع. كما عندما يمنح المشرع المدنين مهلة للوفاء بديونهم </a:t>
            </a:r>
            <a:r>
              <a:rPr lang="ar-SA" b="1" u="sng" dirty="0" smtClean="0">
                <a:solidFill>
                  <a:srgbClr val="7030A0"/>
                </a:solidFill>
              </a:rPr>
              <a:t>بسبب الظروف القاهرة مثل الحرب والأزمات الاقتصادية.</a:t>
            </a:r>
          </a:p>
          <a:p>
            <a:pPr>
              <a:buFont typeface="Wingdings" pitchFamily="2" charset="2"/>
              <a:buChar char="Ø"/>
            </a:pPr>
            <a:r>
              <a:rPr lang="ar-SA" b="1" u="sng" dirty="0" smtClean="0">
                <a:solidFill>
                  <a:schemeClr val="accent3">
                    <a:lumMod val="50000"/>
                  </a:schemeClr>
                </a:solidFill>
              </a:rPr>
              <a:t>من حيث التعيين يكون الأجل معيناً أو غير معين:</a:t>
            </a:r>
          </a:p>
          <a:p>
            <a:pPr>
              <a:buFont typeface="Wingdings" pitchFamily="2" charset="2"/>
              <a:buChar char="§"/>
            </a:pPr>
            <a:r>
              <a:rPr lang="ar-SA" b="1" u="sng" dirty="0" smtClean="0">
                <a:solidFill>
                  <a:srgbClr val="7030A0"/>
                </a:solidFill>
              </a:rPr>
              <a:t>الأجل المعين: </a:t>
            </a:r>
            <a:r>
              <a:rPr lang="ar-SA" b="1" dirty="0" smtClean="0">
                <a:solidFill>
                  <a:srgbClr val="0070C0"/>
                </a:solidFill>
              </a:rPr>
              <a:t>أمر أو حادث مستقبل محقق الوقوع بحيث يتحدد مقدماً وقت وتاريخ ونوع الأمر أو الحادث.كتحديد تاريخ محدد ليوم معين </a:t>
            </a:r>
          </a:p>
          <a:p>
            <a:pPr>
              <a:buFont typeface="Wingdings" pitchFamily="2" charset="2"/>
              <a:buChar char="§"/>
            </a:pPr>
            <a:r>
              <a:rPr lang="ar-SA" b="1" u="sng" dirty="0" smtClean="0">
                <a:solidFill>
                  <a:srgbClr val="7030A0"/>
                </a:solidFill>
              </a:rPr>
              <a:t>الأجل الغير معين: </a:t>
            </a:r>
            <a:r>
              <a:rPr lang="ar-SA" b="1" dirty="0" smtClean="0">
                <a:solidFill>
                  <a:srgbClr val="00B050"/>
                </a:solidFill>
              </a:rPr>
              <a:t>أن يكون التحديد غير ممكن لأن وقت وتاريخ الأمر أو الحادث المستقبل غير معلوم. مثل تحديده بوفاة انسان لانه غير ممكن معرفة متى يتوفى وان كان امر مستقبل محقق الوقوع .</a:t>
            </a:r>
            <a:endParaRPr lang="ar-SA" b="1" dirty="0">
              <a:solidFill>
                <a:srgbClr val="00B050"/>
              </a:solidFill>
            </a:endParaRPr>
          </a:p>
        </p:txBody>
      </p:sp>
    </p:spTree>
    <p:extLst>
      <p:ext uri="{BB962C8B-B14F-4D97-AF65-F5344CB8AC3E}">
        <p14:creationId xmlns:p14="http://schemas.microsoft.com/office/powerpoint/2010/main" xmlns="" val="298143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 y="159026"/>
            <a:ext cx="11873947" cy="6698973"/>
          </a:xfrm>
        </p:spPr>
        <p:txBody>
          <a:bodyPr>
            <a:normAutofit lnSpcReduction="10000"/>
          </a:bodyPr>
          <a:lstStyle/>
          <a:p>
            <a:pPr algn="r" rtl="1"/>
            <a:r>
              <a:rPr lang="ar-SA" b="1" dirty="0" smtClean="0"/>
              <a:t>الشرط </a:t>
            </a:r>
          </a:p>
          <a:p>
            <a:pPr marL="0" indent="0" algn="r" rtl="1">
              <a:buNone/>
            </a:pPr>
            <a:r>
              <a:rPr lang="ar-SA" b="1" dirty="0" smtClean="0"/>
              <a:t>تعريفه: </a:t>
            </a:r>
            <a:r>
              <a:rPr lang="ar-SA" b="1" dirty="0" smtClean="0">
                <a:solidFill>
                  <a:srgbClr val="0070C0"/>
                </a:solidFill>
              </a:rPr>
              <a:t>الشرط هو امر مستقبل غير محقق الوقوع يترتب عليه وجود الالتزام او زواله</a:t>
            </a:r>
          </a:p>
          <a:p>
            <a:pPr marL="0" indent="0" algn="r" rtl="1">
              <a:buNone/>
            </a:pPr>
            <a:r>
              <a:rPr lang="ar-SA" b="1" dirty="0" smtClean="0">
                <a:solidFill>
                  <a:srgbClr val="FF0000"/>
                </a:solidFill>
              </a:rPr>
              <a:t>مثال : قول شخص لاخر ان نجحت ابيعك هذا </a:t>
            </a:r>
            <a:r>
              <a:rPr lang="ar-SA" b="1" dirty="0" smtClean="0">
                <a:solidFill>
                  <a:srgbClr val="0070C0"/>
                </a:solidFill>
              </a:rPr>
              <a:t>، لكن ان كان الامر محقق الوجود خرجنا من الشرط الى الاجل ، </a:t>
            </a:r>
            <a:r>
              <a:rPr lang="ar-SA" b="1" dirty="0" smtClean="0">
                <a:solidFill>
                  <a:srgbClr val="FF0000"/>
                </a:solidFill>
              </a:rPr>
              <a:t>مثال ابيعك هذا في اول شباط </a:t>
            </a:r>
            <a:r>
              <a:rPr lang="ar-SA" b="1" dirty="0" smtClean="0">
                <a:solidFill>
                  <a:srgbClr val="0070C0"/>
                </a:solidFill>
              </a:rPr>
              <a:t>.</a:t>
            </a:r>
          </a:p>
          <a:p>
            <a:pPr marL="0" indent="0" algn="r" rtl="1">
              <a:buNone/>
            </a:pPr>
            <a:r>
              <a:rPr lang="ar-SA" b="1" dirty="0" smtClean="0"/>
              <a:t>انواع الشرط: </a:t>
            </a:r>
          </a:p>
          <a:p>
            <a:pPr marL="0" indent="0" algn="r" rtl="1">
              <a:buNone/>
            </a:pPr>
            <a:r>
              <a:rPr lang="ar-SA" b="1" dirty="0" smtClean="0"/>
              <a:t>١-الشرط الواقف : </a:t>
            </a:r>
            <a:r>
              <a:rPr lang="ar-SA" b="1" dirty="0" smtClean="0">
                <a:solidFill>
                  <a:srgbClr val="FF0000"/>
                </a:solidFill>
              </a:rPr>
              <a:t>ويكون امرا مستقبلا غير محقق الوقوع يترتب على وقوعه نشوء الالتزام فوجود الالتزام يتوقف على تحققه</a:t>
            </a:r>
          </a:p>
          <a:p>
            <a:pPr marL="0" indent="0" algn="r" rtl="1">
              <a:buNone/>
            </a:pPr>
            <a:r>
              <a:rPr lang="ar-SA" b="1" dirty="0"/>
              <a:t>٢</a:t>
            </a:r>
            <a:r>
              <a:rPr lang="ar-SA" b="1" dirty="0" smtClean="0"/>
              <a:t>-الشرط الفاسخ: </a:t>
            </a:r>
            <a:r>
              <a:rPr lang="ar-SA" b="1" dirty="0" smtClean="0">
                <a:solidFill>
                  <a:srgbClr val="00B050"/>
                </a:solidFill>
              </a:rPr>
              <a:t>وهو امر مستقبل غير محقق الوقوع يترتب على تحققه زوال الالتزام </a:t>
            </a:r>
          </a:p>
          <a:p>
            <a:pPr marL="0" indent="0" algn="r" rtl="1">
              <a:buNone/>
            </a:pPr>
            <a:r>
              <a:rPr lang="ar-SA" b="1" u="sng" dirty="0" smtClean="0">
                <a:solidFill>
                  <a:srgbClr val="0070C0"/>
                </a:solidFill>
              </a:rPr>
              <a:t>تمييز الشرط عما يختلط به: </a:t>
            </a:r>
          </a:p>
          <a:p>
            <a:pPr marL="0" indent="0" algn="r" rtl="1">
              <a:buNone/>
            </a:pPr>
            <a:r>
              <a:rPr lang="ar-SA" b="1" dirty="0" smtClean="0"/>
              <a:t>نميز الشرط بمعناه صحيح على النحو المتقدم ومايختلط به هذه التمييز يمكن ان يتم في ضوء حقيقتين:</a:t>
            </a:r>
          </a:p>
          <a:p>
            <a:pPr marL="0" indent="0" algn="r" rtl="1">
              <a:buNone/>
            </a:pPr>
            <a:r>
              <a:rPr lang="ar-SA" b="1" dirty="0" smtClean="0">
                <a:solidFill>
                  <a:srgbClr val="C00000"/>
                </a:solidFill>
              </a:rPr>
              <a:t>١- المصدر الوحيد للشرط يجب ان يكون اراديا فلايجد الشرط بالمعنى السابق مصدره في حكم قضائي اونص قانوني</a:t>
            </a:r>
          </a:p>
          <a:p>
            <a:pPr marL="0" indent="0" algn="r" rtl="1">
              <a:buNone/>
            </a:pPr>
            <a:r>
              <a:rPr lang="ar-SA" b="1" dirty="0" smtClean="0">
                <a:solidFill>
                  <a:srgbClr val="0070C0"/>
                </a:solidFill>
              </a:rPr>
              <a:t>٢- اننا نركز من خلالها ان الشرط على المعنى سالف الذكر هو امر عرضي اي خارج عن اركان الالتزام ولايدخل في تكوينه ومن ثم يتم تصوير الالتزام بدونه اد الشرط وصف يلحق التزاما اكتملت له عناصر تكوينه </a:t>
            </a:r>
            <a:r>
              <a:rPr lang="ar-SA" b="1" dirty="0" smtClean="0"/>
              <a:t>وعلى ذلك يمكننا القول انه يستحيل ان ننظر لعنصر في تكوين الالتزام على انه شرط</a:t>
            </a:r>
          </a:p>
          <a:p>
            <a:pPr marL="0" indent="0" algn="r" rtl="1">
              <a:buNone/>
            </a:pPr>
            <a:endParaRPr lang="ar-SA" b="1" dirty="0" smtClean="0"/>
          </a:p>
          <a:p>
            <a:pPr marL="0" indent="0" algn="r" rtl="1">
              <a:buNone/>
            </a:pPr>
            <a:endParaRPr lang="ar-SA" b="1" dirty="0" smtClean="0"/>
          </a:p>
          <a:p>
            <a:pPr marL="0" indent="0" algn="r" rtl="1">
              <a:buNone/>
            </a:pPr>
            <a:endParaRPr lang="en-US" b="1" dirty="0"/>
          </a:p>
        </p:txBody>
      </p:sp>
    </p:spTree>
    <p:extLst>
      <p:ext uri="{BB962C8B-B14F-4D97-AF65-F5344CB8AC3E}">
        <p14:creationId xmlns:p14="http://schemas.microsoft.com/office/powerpoint/2010/main" xmlns="" val="938847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0874" y="179532"/>
            <a:ext cx="10972800" cy="509785"/>
          </a:xfrm>
        </p:spPr>
        <p:txBody>
          <a:bodyPr>
            <a:normAutofit fontScale="90000"/>
          </a:bodyPr>
          <a:lstStyle/>
          <a:p>
            <a:pPr algn="r"/>
            <a:r>
              <a:rPr lang="ar-SA" sz="4000" dirty="0">
                <a:solidFill>
                  <a:srgbClr val="C00000"/>
                </a:solidFill>
              </a:rPr>
              <a:t>آثار الأجل قبل أن ينقضي:</a:t>
            </a:r>
          </a:p>
        </p:txBody>
      </p:sp>
      <p:sp>
        <p:nvSpPr>
          <p:cNvPr id="3" name="عنصر نائب للمحتوى 2"/>
          <p:cNvSpPr>
            <a:spLocks noGrp="1"/>
          </p:cNvSpPr>
          <p:nvPr>
            <p:ph idx="1"/>
          </p:nvPr>
        </p:nvSpPr>
        <p:spPr>
          <a:xfrm>
            <a:off x="239151" y="717452"/>
            <a:ext cx="11704319" cy="5880296"/>
          </a:xfrm>
        </p:spPr>
        <p:txBody>
          <a:bodyPr>
            <a:noAutofit/>
          </a:bodyPr>
          <a:lstStyle/>
          <a:p>
            <a:pPr>
              <a:buNone/>
            </a:pPr>
            <a:r>
              <a:rPr lang="ar-SA" b="1" dirty="0" smtClean="0">
                <a:cs typeface="+mj-cs"/>
              </a:rPr>
              <a:t>يميز في آثار الأجل قبل انقضائه بين الأجل الواقف والأجل الفاسخ.</a:t>
            </a:r>
          </a:p>
          <a:p>
            <a:r>
              <a:rPr lang="ar-SA" b="1" u="sng" dirty="0" smtClean="0">
                <a:solidFill>
                  <a:srgbClr val="00B050"/>
                </a:solidFill>
                <a:cs typeface="+mj-cs"/>
              </a:rPr>
              <a:t>الأجل الواقف</a:t>
            </a:r>
            <a:r>
              <a:rPr lang="ar-SA" b="1" dirty="0" smtClean="0">
                <a:solidFill>
                  <a:schemeClr val="accent3">
                    <a:lumMod val="50000"/>
                  </a:schemeClr>
                </a:solidFill>
                <a:cs typeface="+mj-cs"/>
              </a:rPr>
              <a:t>: </a:t>
            </a:r>
            <a:r>
              <a:rPr lang="ar-SA" b="1" dirty="0" smtClean="0">
                <a:solidFill>
                  <a:srgbClr val="0070C0"/>
                </a:solidFill>
                <a:cs typeface="+mj-cs"/>
              </a:rPr>
              <a:t>إذا كان الالتزام مضافاً إلى أجل واقف فإنه لا يكون نافذاً إلا في الوقت الذي ينقضي فيه الأجل</a:t>
            </a:r>
            <a:r>
              <a:rPr lang="ar-SA" b="1" dirty="0" smtClean="0">
                <a:solidFill>
                  <a:srgbClr val="00B0F0"/>
                </a:solidFill>
                <a:cs typeface="+mj-cs"/>
              </a:rPr>
              <a:t>.</a:t>
            </a:r>
            <a:r>
              <a:rPr lang="ar-SA" b="1" dirty="0" smtClean="0">
                <a:cs typeface="+mj-cs"/>
              </a:rPr>
              <a:t> </a:t>
            </a:r>
            <a:r>
              <a:rPr lang="ar-SA" b="1" u="sng" dirty="0" smtClean="0">
                <a:solidFill>
                  <a:srgbClr val="002060"/>
                </a:solidFill>
                <a:cs typeface="+mj-cs"/>
              </a:rPr>
              <a:t>ويترتب على وجود الالتزام غير نافذ عدة نتائج :</a:t>
            </a:r>
          </a:p>
          <a:p>
            <a:pPr marL="514350" indent="-514350">
              <a:buFont typeface="+mj-lt"/>
              <a:buAutoNum type="arabicPeriod"/>
            </a:pPr>
            <a:r>
              <a:rPr lang="ar-SA" b="1" dirty="0" smtClean="0">
                <a:solidFill>
                  <a:srgbClr val="7030A0"/>
                </a:solidFill>
                <a:cs typeface="+mj-cs"/>
              </a:rPr>
              <a:t>لايجوز للدائن أن يجبر المدين على الوفاء مادام الأجل لم ينقض فللدائن اتخاذ الاجراءات لللمحافظة على حقه من اعسار المدين .</a:t>
            </a:r>
          </a:p>
          <a:p>
            <a:pPr marL="514350" indent="-514350">
              <a:buFont typeface="+mj-lt"/>
              <a:buAutoNum type="arabicPeriod"/>
            </a:pPr>
            <a:r>
              <a:rPr lang="ar-SA" b="1" dirty="0" smtClean="0">
                <a:solidFill>
                  <a:srgbClr val="C00000"/>
                </a:solidFill>
                <a:cs typeface="+mj-cs"/>
              </a:rPr>
              <a:t>التقادم الزمني لايبدأ في السريان بحق الدائن  لانه لبدء التقادم لا بد من استطاعة الناقا  ان يطالب بحقه .</a:t>
            </a:r>
          </a:p>
          <a:p>
            <a:pPr marL="514350" indent="-514350">
              <a:buFont typeface="+mj-lt"/>
              <a:buAutoNum type="arabicPeriod"/>
            </a:pPr>
            <a:r>
              <a:rPr lang="ar-SA" b="1" dirty="0" smtClean="0">
                <a:solidFill>
                  <a:srgbClr val="0070C0"/>
                </a:solidFill>
                <a:cs typeface="+mj-cs"/>
              </a:rPr>
              <a:t>إذا قام المدين بالوفاء والأجل لم ينقض بعد لا يجوز له أن يسترد ما وفاه شريطة أن يكون على علم بعدم انقضاء الأجل وإلا كان له أن يسترده ما وفاه .</a:t>
            </a:r>
          </a:p>
          <a:p>
            <a:pPr marL="514350" indent="-514350">
              <a:buFont typeface="+mj-lt"/>
              <a:buAutoNum type="arabicPeriod"/>
            </a:pPr>
            <a:r>
              <a:rPr lang="ar-SA" b="1" dirty="0" smtClean="0">
                <a:solidFill>
                  <a:srgbClr val="FF0000"/>
                </a:solidFill>
                <a:cs typeface="+mj-cs"/>
              </a:rPr>
              <a:t>لا تقع </a:t>
            </a:r>
            <a:r>
              <a:rPr lang="ar-SA" b="1" dirty="0" err="1" smtClean="0">
                <a:solidFill>
                  <a:srgbClr val="FF0000"/>
                </a:solidFill>
                <a:cs typeface="+mj-cs"/>
              </a:rPr>
              <a:t>المقاصه</a:t>
            </a:r>
            <a:r>
              <a:rPr lang="ar-SA" b="1" dirty="0" smtClean="0">
                <a:solidFill>
                  <a:srgbClr val="FF0000"/>
                </a:solidFill>
                <a:cs typeface="+mj-cs"/>
              </a:rPr>
              <a:t> بين حق الدائن وحق آخر. كما أنه ليس في مكنة الدائن أن يطعن في تصرفات المدين بالدعوى </a:t>
            </a:r>
            <a:r>
              <a:rPr lang="ar-SA" b="1" dirty="0" err="1" smtClean="0">
                <a:solidFill>
                  <a:srgbClr val="FF0000"/>
                </a:solidFill>
                <a:cs typeface="+mj-cs"/>
              </a:rPr>
              <a:t>الوليصية</a:t>
            </a:r>
            <a:r>
              <a:rPr lang="ar-SA" b="1" dirty="0" smtClean="0">
                <a:solidFill>
                  <a:srgbClr val="FF0000"/>
                </a:solidFill>
                <a:cs typeface="+mj-cs"/>
              </a:rPr>
              <a:t>.</a:t>
            </a:r>
          </a:p>
        </p:txBody>
      </p:sp>
    </p:spTree>
    <p:extLst>
      <p:ext uri="{BB962C8B-B14F-4D97-AF65-F5344CB8AC3E}">
        <p14:creationId xmlns:p14="http://schemas.microsoft.com/office/powerpoint/2010/main" xmlns="" val="2228218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81200" y="357167"/>
            <a:ext cx="8229600" cy="5768997"/>
          </a:xfrm>
        </p:spPr>
        <p:txBody>
          <a:bodyPr>
            <a:normAutofit/>
          </a:bodyPr>
          <a:lstStyle/>
          <a:p>
            <a:r>
              <a:rPr lang="ar-SA" sz="3600" b="1" u="sng" dirty="0" smtClean="0">
                <a:solidFill>
                  <a:srgbClr val="00B050"/>
                </a:solidFill>
                <a:cs typeface="+mj-cs"/>
              </a:rPr>
              <a:t>الأجل الفاسخ:</a:t>
            </a:r>
          </a:p>
          <a:p>
            <a:pPr>
              <a:buNone/>
            </a:pPr>
            <a:r>
              <a:rPr lang="ar-SA" sz="3600" b="1" dirty="0" smtClean="0">
                <a:cs typeface="+mj-cs"/>
              </a:rPr>
              <a:t>إذا كان الالتزام مضافاً إلى أجل فاسخ كان </a:t>
            </a:r>
            <a:r>
              <a:rPr lang="ar-SA" sz="3600" b="1" dirty="0" smtClean="0">
                <a:solidFill>
                  <a:srgbClr val="0070C0"/>
                </a:solidFill>
                <a:cs typeface="+mj-cs"/>
              </a:rPr>
              <a:t>هذا الالتزام موجوداً ونافذأ وزواله محقق بحلول الاجل وبالتالي يترتب التالي :</a:t>
            </a:r>
          </a:p>
          <a:p>
            <a:pPr>
              <a:buNone/>
            </a:pPr>
            <a:r>
              <a:rPr lang="ar-SA" sz="3600" b="1" dirty="0" smtClean="0">
                <a:solidFill>
                  <a:srgbClr val="FF0000"/>
                </a:solidFill>
                <a:cs typeface="+mj-cs"/>
              </a:rPr>
              <a:t>-- فالدائن يستطيع مطالبة المدين بالوفاء لان دينه مستحق الاداء</a:t>
            </a:r>
          </a:p>
          <a:p>
            <a:pPr>
              <a:buNone/>
            </a:pPr>
            <a:r>
              <a:rPr lang="ar-SA" sz="3600" b="1" dirty="0" smtClean="0">
                <a:solidFill>
                  <a:srgbClr val="FF0000"/>
                </a:solidFill>
                <a:cs typeface="+mj-cs"/>
              </a:rPr>
              <a:t>--  ويسري التقادم بحقه </a:t>
            </a:r>
          </a:p>
          <a:p>
            <a:pPr>
              <a:buNone/>
            </a:pPr>
            <a:r>
              <a:rPr lang="ar-SA" sz="3600" b="1" dirty="0" smtClean="0">
                <a:solidFill>
                  <a:srgbClr val="FF0000"/>
                </a:solidFill>
                <a:cs typeface="+mj-cs"/>
              </a:rPr>
              <a:t>-- وله أن يطعن في تصرفات المدين بالدعوى الوليصية</a:t>
            </a:r>
            <a:r>
              <a:rPr lang="ar-SA" sz="3600" b="1" dirty="0" smtClean="0">
                <a:cs typeface="+mj-cs"/>
              </a:rPr>
              <a:t>.                                                      </a:t>
            </a:r>
            <a:endParaRPr lang="ar-SA" sz="3600" b="1" dirty="0">
              <a:cs typeface="+mj-cs"/>
            </a:endParaRPr>
          </a:p>
        </p:txBody>
      </p:sp>
    </p:spTree>
    <p:extLst>
      <p:ext uri="{BB962C8B-B14F-4D97-AF65-F5344CB8AC3E}">
        <p14:creationId xmlns:p14="http://schemas.microsoft.com/office/powerpoint/2010/main" xmlns="" val="3734871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SA" sz="6000" b="1" dirty="0" smtClean="0">
                <a:solidFill>
                  <a:srgbClr val="FF0000"/>
                </a:solidFill>
              </a:rPr>
              <a:t>(</a:t>
            </a:r>
            <a:r>
              <a:rPr lang="ar-SA" sz="6000" b="1" dirty="0" smtClean="0">
                <a:solidFill>
                  <a:schemeClr val="accent5">
                    <a:lumMod val="75000"/>
                  </a:schemeClr>
                </a:solidFill>
              </a:rPr>
              <a:t> آثار الأجل بعد أن ينقضي </a:t>
            </a:r>
            <a:r>
              <a:rPr lang="ar-SA" sz="6000" b="1" dirty="0" smtClean="0">
                <a:solidFill>
                  <a:srgbClr val="FF0000"/>
                </a:solidFill>
              </a:rPr>
              <a:t>)</a:t>
            </a:r>
            <a:endParaRPr lang="ar-SA" sz="6000" b="1" dirty="0">
              <a:solidFill>
                <a:srgbClr val="FF0000"/>
              </a:solidFill>
            </a:endParaRPr>
          </a:p>
        </p:txBody>
      </p:sp>
    </p:spTree>
    <p:extLst>
      <p:ext uri="{BB962C8B-B14F-4D97-AF65-F5344CB8AC3E}">
        <p14:creationId xmlns:p14="http://schemas.microsoft.com/office/powerpoint/2010/main" xmlns="" val="2839311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440"/>
            <a:ext cx="10515600" cy="389618"/>
          </a:xfrm>
        </p:spPr>
        <p:txBody>
          <a:bodyPr>
            <a:noAutofit/>
          </a:bodyPr>
          <a:lstStyle/>
          <a:p>
            <a:pPr algn="r"/>
            <a:r>
              <a:rPr lang="ar-SA" sz="2400" b="1" dirty="0" smtClean="0">
                <a:solidFill>
                  <a:srgbClr val="FF0000"/>
                </a:solidFill>
              </a:rPr>
              <a:t>أولاً اسباب انقضاء الأجل : </a:t>
            </a:r>
            <a:endParaRPr lang="ar-SA" sz="2400" b="1" dirty="0">
              <a:solidFill>
                <a:srgbClr val="FF0000"/>
              </a:solidFill>
            </a:endParaRPr>
          </a:p>
        </p:txBody>
      </p:sp>
      <p:sp>
        <p:nvSpPr>
          <p:cNvPr id="3" name="Content Placeholder 2"/>
          <p:cNvSpPr>
            <a:spLocks noGrp="1"/>
          </p:cNvSpPr>
          <p:nvPr>
            <p:ph idx="1"/>
          </p:nvPr>
        </p:nvSpPr>
        <p:spPr>
          <a:xfrm>
            <a:off x="267287" y="509787"/>
            <a:ext cx="11746523" cy="6073893"/>
          </a:xfrm>
        </p:spPr>
        <p:txBody>
          <a:bodyPr>
            <a:noAutofit/>
          </a:bodyPr>
          <a:lstStyle/>
          <a:p>
            <a:pPr>
              <a:buNone/>
            </a:pPr>
            <a:r>
              <a:rPr lang="ar-SA" sz="3200" b="1" dirty="0" smtClean="0">
                <a:solidFill>
                  <a:schemeClr val="accent6">
                    <a:lumMod val="50000"/>
                  </a:schemeClr>
                </a:solidFill>
                <a:cs typeface="+mj-cs"/>
              </a:rPr>
              <a:t>ينقضي الاجل بسبب ضمن ثلاثة أسباب رئيسية تؤدي إلى ذلك , اذ ينقضي بحلوله أو بالنزول عنه أو بسقوطه :</a:t>
            </a:r>
          </a:p>
          <a:p>
            <a:pPr>
              <a:buNone/>
            </a:pPr>
            <a:r>
              <a:rPr lang="ar-SA" sz="3200" b="1" dirty="0">
                <a:solidFill>
                  <a:srgbClr val="FF0000"/>
                </a:solidFill>
                <a:cs typeface="+mj-cs"/>
              </a:rPr>
              <a:t>1 – حلول </a:t>
            </a:r>
            <a:r>
              <a:rPr lang="ar-SA" sz="3200" b="1" dirty="0" smtClean="0">
                <a:solidFill>
                  <a:srgbClr val="FF0000"/>
                </a:solidFill>
                <a:cs typeface="+mj-cs"/>
              </a:rPr>
              <a:t>الأجل : </a:t>
            </a:r>
            <a:r>
              <a:rPr lang="ar-SA" sz="3200" b="1" dirty="0" smtClean="0">
                <a:solidFill>
                  <a:schemeClr val="accent6">
                    <a:lumMod val="50000"/>
                  </a:schemeClr>
                </a:solidFill>
                <a:cs typeface="+mj-cs"/>
              </a:rPr>
              <a:t>اذا كان الالتزام مضافا إلى اجل , فإنه يحل بحدوث الأمر المستقبل الذي كان محقق الوقوع , </a:t>
            </a:r>
            <a:endParaRPr lang="ar-SA" sz="3200" b="1" dirty="0" smtClean="0">
              <a:solidFill>
                <a:srgbClr val="0070C0"/>
              </a:solidFill>
              <a:cs typeface="+mj-cs"/>
            </a:endParaRPr>
          </a:p>
          <a:p>
            <a:pPr>
              <a:buNone/>
            </a:pPr>
            <a:r>
              <a:rPr lang="ar-SA" sz="3200" b="1" dirty="0" smtClean="0">
                <a:solidFill>
                  <a:srgbClr val="0070C0"/>
                </a:solidFill>
                <a:cs typeface="+mj-cs"/>
              </a:rPr>
              <a:t>-- فإذا كان معينا , اي محدد الوقت و التاريخ مثل حلول أول يوم في شهر معين .</a:t>
            </a:r>
          </a:p>
          <a:p>
            <a:pPr>
              <a:buNone/>
            </a:pPr>
            <a:r>
              <a:rPr lang="ar-SA" sz="3200" b="1" dirty="0" smtClean="0">
                <a:solidFill>
                  <a:srgbClr val="0070C0"/>
                </a:solidFill>
                <a:cs typeface="+mj-cs"/>
              </a:rPr>
              <a:t>--  و اذا لم يكن معينا ما اذا كان الأجل هو موت شخص مازال على قيد الحياة , يحل الاجل بحدوث الوفاة .</a:t>
            </a:r>
          </a:p>
          <a:p>
            <a:pPr>
              <a:buNone/>
            </a:pPr>
            <a:r>
              <a:rPr lang="ar-SA" sz="3200" b="1" dirty="0" smtClean="0">
                <a:solidFill>
                  <a:srgbClr val="7030A0"/>
                </a:solidFill>
                <a:cs typeface="+mj-cs"/>
              </a:rPr>
              <a:t>يحل الدين بموت المدين الا اذا :</a:t>
            </a:r>
          </a:p>
          <a:p>
            <a:pPr>
              <a:buNone/>
            </a:pPr>
            <a:r>
              <a:rPr lang="ar-SA" sz="3200" b="1" dirty="0" smtClean="0">
                <a:solidFill>
                  <a:srgbClr val="00B050"/>
                </a:solidFill>
                <a:cs typeface="+mj-cs"/>
              </a:rPr>
              <a:t>** كان مضمونا بتامين خاص </a:t>
            </a:r>
          </a:p>
          <a:p>
            <a:pPr>
              <a:buNone/>
            </a:pPr>
            <a:r>
              <a:rPr lang="ar-SA" sz="3200" b="1" dirty="0" smtClean="0">
                <a:solidFill>
                  <a:srgbClr val="00B050"/>
                </a:solidFill>
                <a:cs typeface="+mj-cs"/>
              </a:rPr>
              <a:t>** او قدم الكموروث ضمانا كافيا .</a:t>
            </a:r>
            <a:endParaRPr lang="ar-SA" sz="3200" b="1" dirty="0" smtClean="0">
              <a:solidFill>
                <a:schemeClr val="accent5">
                  <a:lumMod val="75000"/>
                </a:schemeClr>
              </a:solidFill>
              <a:cs typeface="+mj-cs"/>
            </a:endParaRPr>
          </a:p>
        </p:txBody>
      </p:sp>
    </p:spTree>
    <p:extLst>
      <p:ext uri="{BB962C8B-B14F-4D97-AF65-F5344CB8AC3E}">
        <p14:creationId xmlns:p14="http://schemas.microsoft.com/office/powerpoint/2010/main" xmlns="" val="1554302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440"/>
            <a:ext cx="10515600" cy="389618"/>
          </a:xfrm>
        </p:spPr>
        <p:txBody>
          <a:bodyPr>
            <a:noAutofit/>
          </a:bodyPr>
          <a:lstStyle/>
          <a:p>
            <a:pPr algn="r"/>
            <a:r>
              <a:rPr lang="ar-SA" sz="2400" b="1" dirty="0" smtClean="0">
                <a:solidFill>
                  <a:srgbClr val="FF0000"/>
                </a:solidFill>
              </a:rPr>
              <a:t>أولاً اسباب انقضاء الأجل : </a:t>
            </a:r>
            <a:endParaRPr lang="ar-SA" sz="2400" b="1" dirty="0">
              <a:solidFill>
                <a:srgbClr val="FF0000"/>
              </a:solidFill>
            </a:endParaRPr>
          </a:p>
        </p:txBody>
      </p:sp>
      <p:sp>
        <p:nvSpPr>
          <p:cNvPr id="3" name="Content Placeholder 2"/>
          <p:cNvSpPr>
            <a:spLocks noGrp="1"/>
          </p:cNvSpPr>
          <p:nvPr>
            <p:ph idx="1"/>
          </p:nvPr>
        </p:nvSpPr>
        <p:spPr>
          <a:xfrm>
            <a:off x="267287" y="509787"/>
            <a:ext cx="11746523" cy="6073893"/>
          </a:xfrm>
        </p:spPr>
        <p:txBody>
          <a:bodyPr>
            <a:noAutofit/>
          </a:bodyPr>
          <a:lstStyle/>
          <a:p>
            <a:pPr>
              <a:buNone/>
            </a:pPr>
            <a:r>
              <a:rPr lang="ar-SA" sz="3200" b="1" dirty="0" smtClean="0">
                <a:solidFill>
                  <a:srgbClr val="FF0000"/>
                </a:solidFill>
              </a:rPr>
              <a:t>2 – النزول عن الأجل </a:t>
            </a:r>
            <a:r>
              <a:rPr lang="ar-SA" sz="3200" b="1" dirty="0" smtClean="0">
                <a:solidFill>
                  <a:schemeClr val="accent6">
                    <a:lumMod val="50000"/>
                  </a:schemeClr>
                </a:solidFill>
              </a:rPr>
              <a:t>:  ينقضي الأجل بالنزول عنه و ينبغي ان يكون النزول ممن له الحق فيه . و </a:t>
            </a:r>
            <a:r>
              <a:rPr lang="ar-SA" sz="3200" b="1" dirty="0" smtClean="0">
                <a:solidFill>
                  <a:srgbClr val="00B050"/>
                </a:solidFill>
              </a:rPr>
              <a:t>صاحب الحق في النزول هو من كان الأجل لمصلحته </a:t>
            </a:r>
          </a:p>
          <a:p>
            <a:pPr>
              <a:buNone/>
            </a:pPr>
            <a:r>
              <a:rPr lang="ar-SA" sz="3200" b="1" dirty="0" smtClean="0">
                <a:solidFill>
                  <a:srgbClr val="00B050"/>
                </a:solidFill>
              </a:rPr>
              <a:t>** و غالبا مايكون الأجل لمصلحة المدين </a:t>
            </a:r>
            <a:r>
              <a:rPr lang="ar-SA" sz="3200" b="1" dirty="0" smtClean="0">
                <a:solidFill>
                  <a:schemeClr val="accent6">
                    <a:lumMod val="50000"/>
                  </a:schemeClr>
                </a:solidFill>
              </a:rPr>
              <a:t>و لايملك التنازل هنا الا المدين </a:t>
            </a:r>
          </a:p>
          <a:p>
            <a:pPr>
              <a:buNone/>
            </a:pPr>
            <a:r>
              <a:rPr lang="ar-SA" sz="3200" b="1" dirty="0" smtClean="0">
                <a:solidFill>
                  <a:schemeClr val="accent6">
                    <a:lumMod val="50000"/>
                  </a:schemeClr>
                </a:solidFill>
              </a:rPr>
              <a:t>** </a:t>
            </a:r>
            <a:r>
              <a:rPr lang="ar-SA" sz="3200" b="1" dirty="0" smtClean="0">
                <a:solidFill>
                  <a:srgbClr val="0070C0"/>
                </a:solidFill>
              </a:rPr>
              <a:t>لكن يمكن ان يتمحض لمصلحة الدائن كما هي الحال في الوديعة </a:t>
            </a:r>
            <a:r>
              <a:rPr lang="ar-SA" sz="3200" b="1" dirty="0" smtClean="0">
                <a:solidFill>
                  <a:schemeClr val="accent6">
                    <a:lumMod val="50000"/>
                  </a:schemeClr>
                </a:solidFill>
              </a:rPr>
              <a:t>و لايملك التنازل هنا الا الدائن ,</a:t>
            </a:r>
            <a:endParaRPr lang="ar-SA" sz="3200" b="1" dirty="0" smtClean="0">
              <a:solidFill>
                <a:srgbClr val="0070C0"/>
              </a:solidFill>
            </a:endParaRPr>
          </a:p>
          <a:p>
            <a:pPr>
              <a:buNone/>
            </a:pPr>
            <a:r>
              <a:rPr lang="ar-SA" sz="3200" b="1" dirty="0" smtClean="0">
                <a:solidFill>
                  <a:srgbClr val="0070C0"/>
                </a:solidFill>
              </a:rPr>
              <a:t>** </a:t>
            </a:r>
            <a:r>
              <a:rPr lang="ar-SA" sz="3200" b="1" dirty="0" smtClean="0">
                <a:solidFill>
                  <a:schemeClr val="accent6">
                    <a:lumMod val="50000"/>
                  </a:schemeClr>
                </a:solidFill>
              </a:rPr>
              <a:t>كما يمكن ان </a:t>
            </a:r>
            <a:r>
              <a:rPr lang="ar-SA" sz="3200" b="1" dirty="0" smtClean="0">
                <a:solidFill>
                  <a:srgbClr val="FF0000"/>
                </a:solidFill>
              </a:rPr>
              <a:t>يكون لمصلحة الدائن و المدين معا </a:t>
            </a:r>
            <a:r>
              <a:rPr lang="ar-SA" sz="3200" b="1" dirty="0" smtClean="0">
                <a:solidFill>
                  <a:schemeClr val="accent6">
                    <a:lumMod val="50000"/>
                  </a:schemeClr>
                </a:solidFill>
              </a:rPr>
              <a:t>. ولا يمكن النزول عن الاجل الا باتفاق الدائن و المدين . </a:t>
            </a:r>
          </a:p>
          <a:p>
            <a:pPr>
              <a:buNone/>
            </a:pPr>
            <a:r>
              <a:rPr lang="ar-SA" sz="3200" b="1" dirty="0" smtClean="0">
                <a:solidFill>
                  <a:srgbClr val="7030A0"/>
                </a:solidFill>
              </a:rPr>
              <a:t>و يفترض في الاجل الواقف انه ضرب لمصلحة المدين الا اذا نص القانون او تبين من العقد او من الظروف انه ضرب لمصلحة الدائن او لمصلحة الطرفين معاً .</a:t>
            </a:r>
          </a:p>
          <a:p>
            <a:pPr>
              <a:buNone/>
            </a:pPr>
            <a:r>
              <a:rPr lang="ar-SA" sz="3200" b="1" dirty="0" smtClean="0">
                <a:solidFill>
                  <a:srgbClr val="00B050"/>
                </a:solidFill>
              </a:rPr>
              <a:t>و اذا تمحض الاجل لمصلحة احد الطرفين جاز له ان ينزل عنه </a:t>
            </a:r>
            <a:r>
              <a:rPr lang="ar-SA" sz="3200" b="1" dirty="0" smtClean="0">
                <a:solidFill>
                  <a:schemeClr val="accent6">
                    <a:lumMod val="50000"/>
                  </a:schemeClr>
                </a:solidFill>
              </a:rPr>
              <a:t>.</a:t>
            </a:r>
            <a:endParaRPr lang="ar-SA" sz="3200" b="1" dirty="0" smtClean="0">
              <a:solidFill>
                <a:schemeClr val="accent5">
                  <a:lumMod val="75000"/>
                </a:schemeClr>
              </a:solidFill>
            </a:endParaRPr>
          </a:p>
          <a:p>
            <a:pPr>
              <a:buNone/>
            </a:pPr>
            <a:endParaRPr lang="ar-SA" sz="3200" b="1" dirty="0" smtClean="0">
              <a:solidFill>
                <a:srgbClr val="FF0000"/>
              </a:solidFill>
              <a:cs typeface="+mj-cs"/>
            </a:endParaRPr>
          </a:p>
          <a:p>
            <a:pPr>
              <a:buNone/>
            </a:pPr>
            <a:endParaRPr lang="ar-SA" sz="3200" b="1" dirty="0" smtClean="0">
              <a:solidFill>
                <a:schemeClr val="accent5">
                  <a:lumMod val="75000"/>
                </a:schemeClr>
              </a:solidFill>
              <a:cs typeface="+mj-cs"/>
            </a:endParaRPr>
          </a:p>
        </p:txBody>
      </p:sp>
    </p:spTree>
    <p:extLst>
      <p:ext uri="{BB962C8B-B14F-4D97-AF65-F5344CB8AC3E}">
        <p14:creationId xmlns:p14="http://schemas.microsoft.com/office/powerpoint/2010/main" xmlns="" val="1554302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440"/>
            <a:ext cx="10515600" cy="389618"/>
          </a:xfrm>
        </p:spPr>
        <p:txBody>
          <a:bodyPr>
            <a:noAutofit/>
          </a:bodyPr>
          <a:lstStyle/>
          <a:p>
            <a:pPr algn="r"/>
            <a:r>
              <a:rPr lang="ar-SA" sz="2400" b="1" dirty="0" smtClean="0">
                <a:solidFill>
                  <a:srgbClr val="FF0000"/>
                </a:solidFill>
              </a:rPr>
              <a:t>أولاً اسباب انقضاء الأجل : </a:t>
            </a:r>
            <a:endParaRPr lang="ar-SA" sz="2400" b="1" dirty="0">
              <a:solidFill>
                <a:srgbClr val="FF0000"/>
              </a:solidFill>
            </a:endParaRPr>
          </a:p>
        </p:txBody>
      </p:sp>
      <p:sp>
        <p:nvSpPr>
          <p:cNvPr id="3" name="Content Placeholder 2"/>
          <p:cNvSpPr>
            <a:spLocks noGrp="1"/>
          </p:cNvSpPr>
          <p:nvPr>
            <p:ph idx="1"/>
          </p:nvPr>
        </p:nvSpPr>
        <p:spPr>
          <a:xfrm>
            <a:off x="253219" y="474617"/>
            <a:ext cx="11746523" cy="6383383"/>
          </a:xfrm>
        </p:spPr>
        <p:txBody>
          <a:bodyPr>
            <a:noAutofit/>
          </a:bodyPr>
          <a:lstStyle/>
          <a:p>
            <a:pPr>
              <a:buNone/>
            </a:pPr>
            <a:r>
              <a:rPr lang="ar-SA" b="1" dirty="0" smtClean="0">
                <a:solidFill>
                  <a:srgbClr val="FF0000"/>
                </a:solidFill>
                <a:cs typeface="+mj-cs"/>
              </a:rPr>
              <a:t>3 – سقوط الأجل : </a:t>
            </a:r>
            <a:r>
              <a:rPr lang="ar-SA" b="1" dirty="0" smtClean="0">
                <a:solidFill>
                  <a:srgbClr val="00B050"/>
                </a:solidFill>
                <a:cs typeface="+mj-cs"/>
              </a:rPr>
              <a:t>السقوط مقصور على الأجل الواقف , اذ الأجل الفاسخ لا يسقط </a:t>
            </a:r>
            <a:r>
              <a:rPr lang="ar-SA" b="1" dirty="0" smtClean="0">
                <a:solidFill>
                  <a:schemeClr val="accent6">
                    <a:lumMod val="50000"/>
                  </a:schemeClr>
                </a:solidFill>
                <a:cs typeface="+mj-cs"/>
              </a:rPr>
              <a:t>. و عن أسباب السقوط نذكرها على النحو التالي : </a:t>
            </a:r>
          </a:p>
          <a:p>
            <a:pPr>
              <a:buNone/>
            </a:pPr>
            <a:r>
              <a:rPr lang="ar-SA" b="1" dirty="0" smtClean="0">
                <a:solidFill>
                  <a:srgbClr val="FF0000"/>
                </a:solidFill>
                <a:cs typeface="+mj-cs"/>
              </a:rPr>
              <a:t>(أ)</a:t>
            </a:r>
            <a:r>
              <a:rPr lang="ar-SA" b="1" dirty="0" smtClean="0">
                <a:solidFill>
                  <a:schemeClr val="accent6">
                    <a:lumMod val="50000"/>
                  </a:schemeClr>
                </a:solidFill>
                <a:cs typeface="+mj-cs"/>
              </a:rPr>
              <a:t> </a:t>
            </a:r>
            <a:r>
              <a:rPr lang="ar-SA" b="1" dirty="0" smtClean="0">
                <a:solidFill>
                  <a:schemeClr val="accent5">
                    <a:lumMod val="75000"/>
                  </a:schemeClr>
                </a:solidFill>
                <a:cs typeface="+mj-cs"/>
              </a:rPr>
              <a:t>يسقط حق المدين في الأجل الواقف اذا حكم بافلاسه وفقا لنصوص القانون , و يرجع سبب سقوط الأجل بهذا السبب الى ان الدائن قد رضى الاجل استنادا الى يسار المدين , ولو بقى الاجل على الرغم من الافلاس او على الرغم من شهر الافلاس او شهر الاعسار كانت النتيجة غير عادلة فالديون التي حلت تستغرق اموال المدين ولا يبقى لهم شيء .</a:t>
            </a:r>
          </a:p>
          <a:p>
            <a:pPr>
              <a:lnSpc>
                <a:spcPct val="100000"/>
              </a:lnSpc>
            </a:pPr>
            <a:r>
              <a:rPr lang="ar-SA" b="1" dirty="0" smtClean="0">
                <a:solidFill>
                  <a:srgbClr val="FF0000"/>
                </a:solidFill>
              </a:rPr>
              <a:t>(ب)</a:t>
            </a:r>
            <a:r>
              <a:rPr lang="ar-SA" b="1" dirty="0" smtClean="0">
                <a:solidFill>
                  <a:schemeClr val="accent6">
                    <a:lumMod val="50000"/>
                  </a:schemeClr>
                </a:solidFill>
              </a:rPr>
              <a:t> </a:t>
            </a:r>
            <a:r>
              <a:rPr lang="ar-SA" b="1" dirty="0" smtClean="0">
                <a:solidFill>
                  <a:schemeClr val="accent5">
                    <a:lumMod val="75000"/>
                  </a:schemeClr>
                </a:solidFill>
              </a:rPr>
              <a:t>يسقط حق المدين في الاجل الواقف ايضا اذا أضعف بفعله الى حد كبير ما أعطى للدائن من تأمين خاص حتى لو كان هذا التأمين قد أعطى بعقد لاحق او بمقتضى القانون ونفرق هنا :</a:t>
            </a:r>
          </a:p>
          <a:p>
            <a:pPr>
              <a:lnSpc>
                <a:spcPct val="100000"/>
              </a:lnSpc>
              <a:buNone/>
            </a:pPr>
            <a:r>
              <a:rPr lang="ar-SA" b="1" dirty="0" smtClean="0">
                <a:solidFill>
                  <a:schemeClr val="accent5">
                    <a:lumMod val="75000"/>
                  </a:schemeClr>
                </a:solidFill>
              </a:rPr>
              <a:t>-- اذا أضعف المدين بفعله الى حد كبير ما أعطى للدائن من تأمين خاص </a:t>
            </a:r>
            <a:r>
              <a:rPr lang="ar-SA" b="1" dirty="0" smtClean="0">
                <a:solidFill>
                  <a:srgbClr val="00B050"/>
                </a:solidFill>
              </a:rPr>
              <a:t>يسقط حق المدين في الاجل  </a:t>
            </a:r>
            <a:r>
              <a:rPr lang="ar-SA" b="1" u="sng" dirty="0" smtClean="0">
                <a:solidFill>
                  <a:srgbClr val="00B050"/>
                </a:solidFill>
              </a:rPr>
              <a:t>مالم يختر الدائن </a:t>
            </a:r>
            <a:r>
              <a:rPr lang="ar-SA" b="1" dirty="0" smtClean="0">
                <a:solidFill>
                  <a:srgbClr val="00B050"/>
                </a:solidFill>
              </a:rPr>
              <a:t>ان يطالب بتكملة التأمين ل</a:t>
            </a:r>
            <a:r>
              <a:rPr lang="ar-SA" b="1" dirty="0" smtClean="0">
                <a:solidFill>
                  <a:schemeClr val="accent5">
                    <a:lumMod val="75000"/>
                  </a:schemeClr>
                </a:solidFill>
              </a:rPr>
              <a:t>ان </a:t>
            </a:r>
            <a:r>
              <a:rPr lang="ar-SA" b="1" dirty="0" smtClean="0">
                <a:solidFill>
                  <a:srgbClr val="7030A0"/>
                </a:solidFill>
              </a:rPr>
              <a:t>حق الدائن مؤجل و مضمون في نفس الوقت بتأمين خاص قدم له سواء كان التأمين مصدره الاتفاق كالرهن او القانون كالامتياز </a:t>
            </a:r>
            <a:r>
              <a:rPr lang="ar-SA" b="1" dirty="0" smtClean="0">
                <a:solidFill>
                  <a:srgbClr val="00B050"/>
                </a:solidFill>
              </a:rPr>
              <a:t>.</a:t>
            </a:r>
            <a:r>
              <a:rPr lang="ar-SA" b="1" dirty="0" smtClean="0">
                <a:solidFill>
                  <a:schemeClr val="accent5">
                    <a:lumMod val="75000"/>
                  </a:schemeClr>
                </a:solidFill>
              </a:rPr>
              <a:t> </a:t>
            </a:r>
          </a:p>
          <a:p>
            <a:pPr>
              <a:lnSpc>
                <a:spcPct val="100000"/>
              </a:lnSpc>
              <a:buNone/>
            </a:pPr>
            <a:r>
              <a:rPr lang="ar-SA" b="1" dirty="0" smtClean="0">
                <a:solidFill>
                  <a:schemeClr val="accent5">
                    <a:lumMod val="75000"/>
                  </a:schemeClr>
                </a:solidFill>
              </a:rPr>
              <a:t>-- </a:t>
            </a:r>
            <a:r>
              <a:rPr lang="ar-SA" b="1" dirty="0" smtClean="0">
                <a:solidFill>
                  <a:srgbClr val="FF0000"/>
                </a:solidFill>
              </a:rPr>
              <a:t>اما اذا كان أضعاف التأمين يرجع الى سبب لا دخل لارادة المدين فيه فإن الاجل يسقط مالم يقدر المدين للدائن تأمينا كافيا</a:t>
            </a:r>
            <a:r>
              <a:rPr lang="ar-SA" b="1" dirty="0" smtClean="0">
                <a:solidFill>
                  <a:srgbClr val="7030A0"/>
                </a:solidFill>
              </a:rPr>
              <a:t> </a:t>
            </a:r>
            <a:r>
              <a:rPr lang="ar-SA" b="1" dirty="0" smtClean="0">
                <a:solidFill>
                  <a:schemeClr val="accent5">
                    <a:lumMod val="75000"/>
                  </a:schemeClr>
                </a:solidFill>
              </a:rPr>
              <a:t>فإن الاجل يسقط  لكن المدين يستطيع تجنب ذلك اذا قدم ضمانا كافيا , </a:t>
            </a:r>
            <a:r>
              <a:rPr lang="ar-SA" b="1" u="sng" dirty="0" smtClean="0">
                <a:solidFill>
                  <a:srgbClr val="00B050"/>
                </a:solidFill>
              </a:rPr>
              <a:t>فالخيار هنا للمدين بخلاف الحالة السابقة .</a:t>
            </a:r>
          </a:p>
          <a:p>
            <a:pPr>
              <a:buNone/>
            </a:pPr>
            <a:endParaRPr lang="ar-SA" b="1" dirty="0" smtClean="0">
              <a:solidFill>
                <a:schemeClr val="accent5">
                  <a:lumMod val="75000"/>
                </a:schemeClr>
              </a:solidFill>
              <a:cs typeface="+mj-cs"/>
            </a:endParaRPr>
          </a:p>
          <a:p>
            <a:pPr>
              <a:buNone/>
            </a:pPr>
            <a:endParaRPr lang="ar-SA" b="1" dirty="0" smtClean="0">
              <a:solidFill>
                <a:schemeClr val="accent5">
                  <a:lumMod val="75000"/>
                </a:schemeClr>
              </a:solidFill>
              <a:cs typeface="+mj-cs"/>
            </a:endParaRPr>
          </a:p>
        </p:txBody>
      </p:sp>
    </p:spTree>
    <p:extLst>
      <p:ext uri="{BB962C8B-B14F-4D97-AF65-F5344CB8AC3E}">
        <p14:creationId xmlns:p14="http://schemas.microsoft.com/office/powerpoint/2010/main" xmlns="" val="1554302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281355"/>
            <a:ext cx="11633981" cy="6185894"/>
          </a:xfrm>
        </p:spPr>
        <p:txBody>
          <a:bodyPr>
            <a:normAutofit lnSpcReduction="10000"/>
          </a:bodyPr>
          <a:lstStyle/>
          <a:p>
            <a:pPr>
              <a:lnSpc>
                <a:spcPct val="100000"/>
              </a:lnSpc>
              <a:buNone/>
            </a:pPr>
            <a:r>
              <a:rPr lang="ar-SA" b="1" dirty="0" smtClean="0">
                <a:solidFill>
                  <a:srgbClr val="FF0000"/>
                </a:solidFill>
              </a:rPr>
              <a:t>شروط الإضعاف للتامينات يكون :</a:t>
            </a:r>
          </a:p>
          <a:p>
            <a:pPr>
              <a:lnSpc>
                <a:spcPct val="100000"/>
              </a:lnSpc>
              <a:buNone/>
            </a:pPr>
            <a:r>
              <a:rPr lang="ar-SA" b="1" dirty="0" smtClean="0">
                <a:solidFill>
                  <a:srgbClr val="FF0000"/>
                </a:solidFill>
              </a:rPr>
              <a:t>-- تطلب ان يكون اضعاف التأمين الى حد كبير بحيث يصبح في قيمته اقل من قيمة الدين .فالاضعاف اليسير لايكفي </a:t>
            </a:r>
            <a:r>
              <a:rPr lang="ar-SA" b="1" dirty="0" smtClean="0">
                <a:solidFill>
                  <a:schemeClr val="accent5">
                    <a:lumMod val="75000"/>
                  </a:schemeClr>
                </a:solidFill>
              </a:rPr>
              <a:t>.</a:t>
            </a:r>
          </a:p>
          <a:p>
            <a:pPr>
              <a:lnSpc>
                <a:spcPct val="100000"/>
              </a:lnSpc>
              <a:buNone/>
            </a:pPr>
            <a:r>
              <a:rPr lang="ar-SA" b="1" dirty="0" smtClean="0">
                <a:solidFill>
                  <a:schemeClr val="accent5">
                    <a:lumMod val="75000"/>
                  </a:schemeClr>
                </a:solidFill>
              </a:rPr>
              <a:t>-- و يجب فوق ذلك ان يكون الاضعاف بفعل المدين كما لو كان التأمين رهناً على عقار يملكه و تصرف فيه بالبيع وتم التسجيل بعد ابرام الرهن و قبل القيد , فالرهن على هذا النحو لا قيمة له كتأمين .</a:t>
            </a:r>
          </a:p>
          <a:p>
            <a:pPr>
              <a:lnSpc>
                <a:spcPct val="100000"/>
              </a:lnSpc>
              <a:buNone/>
            </a:pPr>
            <a:r>
              <a:rPr lang="ar-SA" b="1" dirty="0" smtClean="0">
                <a:solidFill>
                  <a:srgbClr val="C00000"/>
                </a:solidFill>
              </a:rPr>
              <a:t>و كما رأينا , فان الاضعاف قد يرجع الى سبب لا دخل لارادة المدين فيه كما لو تهدم المرهون بفعل زلزال مثلا , و علة سقوط الأجل ترجع الى اعتماد الدائن على التأمين الخاص عندما رضى الأجل .</a:t>
            </a:r>
          </a:p>
          <a:p>
            <a:pPr>
              <a:lnSpc>
                <a:spcPct val="100000"/>
              </a:lnSpc>
              <a:buNone/>
            </a:pPr>
            <a:r>
              <a:rPr lang="ar-SA" b="1" dirty="0" smtClean="0">
                <a:solidFill>
                  <a:srgbClr val="FF0000"/>
                </a:solidFill>
              </a:rPr>
              <a:t>(ج) </a:t>
            </a:r>
            <a:r>
              <a:rPr lang="ar-SA" b="1" dirty="0" smtClean="0">
                <a:solidFill>
                  <a:schemeClr val="accent5">
                    <a:lumMod val="75000"/>
                  </a:schemeClr>
                </a:solidFill>
              </a:rPr>
              <a:t>اضافة الى ماتقدم , يسقط حق المدين في الاجل الواقف ايضا اذا لم يقدم للدائن ما وعد في العقد بتقديمه من تأمينات .</a:t>
            </a:r>
          </a:p>
          <a:p>
            <a:pPr>
              <a:lnSpc>
                <a:spcPct val="100000"/>
              </a:lnSpc>
              <a:buNone/>
            </a:pPr>
            <a:r>
              <a:rPr lang="ar-SA" b="1" dirty="0" smtClean="0">
                <a:solidFill>
                  <a:srgbClr val="00B050"/>
                </a:solidFill>
              </a:rPr>
              <a:t>فإذا كان المدين قد وعد الدائن في العقد المنشئ للالتزام بتقديم تأمين يضمن الوفاء بالحق الؤجل و لم يف هذا المدين بوعده , سقط الاجل ,</a:t>
            </a:r>
            <a:r>
              <a:rPr lang="ar-SA" b="1" dirty="0" smtClean="0">
                <a:solidFill>
                  <a:schemeClr val="accent5">
                    <a:lumMod val="75000"/>
                  </a:schemeClr>
                </a:solidFill>
              </a:rPr>
              <a:t> و علة ذلك </a:t>
            </a:r>
            <a:r>
              <a:rPr lang="ar-SA" b="1" dirty="0" smtClean="0">
                <a:solidFill>
                  <a:srgbClr val="7030A0"/>
                </a:solidFill>
              </a:rPr>
              <a:t>ان الدائن ربما اعتمد على الوعد بالتأمين من المدين , و اخلال الاخير به أخل بثقة الاول فيه .</a:t>
            </a:r>
          </a:p>
          <a:p>
            <a:pPr>
              <a:lnSpc>
                <a:spcPct val="100000"/>
              </a:lnSpc>
            </a:pPr>
            <a:endParaRPr lang="ar-SA" b="1" dirty="0">
              <a:solidFill>
                <a:schemeClr val="accent5">
                  <a:lumMod val="75000"/>
                </a:schemeClr>
              </a:solidFill>
            </a:endParaRPr>
          </a:p>
          <a:p>
            <a:pPr marL="0" indent="0">
              <a:lnSpc>
                <a:spcPct val="100000"/>
              </a:lnSpc>
              <a:buNone/>
            </a:pPr>
            <a:endParaRPr lang="ar-SA" b="1" dirty="0" smtClean="0">
              <a:solidFill>
                <a:schemeClr val="accent5">
                  <a:lumMod val="75000"/>
                </a:schemeClr>
              </a:solidFill>
            </a:endParaRPr>
          </a:p>
          <a:p>
            <a:endParaRPr lang="ar-SA" b="1" dirty="0">
              <a:solidFill>
                <a:schemeClr val="accent6">
                  <a:lumMod val="50000"/>
                </a:schemeClr>
              </a:solidFill>
            </a:endParaRPr>
          </a:p>
        </p:txBody>
      </p:sp>
    </p:spTree>
    <p:extLst>
      <p:ext uri="{BB962C8B-B14F-4D97-AF65-F5344CB8AC3E}">
        <p14:creationId xmlns:p14="http://schemas.microsoft.com/office/powerpoint/2010/main" xmlns="" val="4286471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563"/>
            <a:ext cx="10515600" cy="1325563"/>
          </a:xfrm>
        </p:spPr>
        <p:txBody>
          <a:bodyPr/>
          <a:lstStyle/>
          <a:p>
            <a:endParaRPr lang="ar-SA" dirty="0"/>
          </a:p>
        </p:txBody>
      </p:sp>
      <p:sp>
        <p:nvSpPr>
          <p:cNvPr id="3" name="Content Placeholder 2"/>
          <p:cNvSpPr>
            <a:spLocks noGrp="1"/>
          </p:cNvSpPr>
          <p:nvPr>
            <p:ph idx="1"/>
          </p:nvPr>
        </p:nvSpPr>
        <p:spPr>
          <a:xfrm>
            <a:off x="631065" y="232229"/>
            <a:ext cx="10722735" cy="5944734"/>
          </a:xfrm>
        </p:spPr>
        <p:txBody>
          <a:bodyPr>
            <a:normAutofit lnSpcReduction="10000"/>
          </a:bodyPr>
          <a:lstStyle/>
          <a:p>
            <a:r>
              <a:rPr lang="ar-SA" sz="2400" b="1" dirty="0" smtClean="0">
                <a:solidFill>
                  <a:srgbClr val="FF0000"/>
                </a:solidFill>
              </a:rPr>
              <a:t>ثانياً : الآثار التي تترتب على انقضاء الأجل :</a:t>
            </a:r>
          </a:p>
          <a:p>
            <a:endParaRPr lang="ar-SA" sz="2400" dirty="0">
              <a:solidFill>
                <a:srgbClr val="FF0000"/>
              </a:solidFill>
            </a:endParaRPr>
          </a:p>
          <a:p>
            <a:pPr marL="0" indent="0">
              <a:buNone/>
            </a:pPr>
            <a:r>
              <a:rPr lang="ar-SA" b="1" u="sng" dirty="0" smtClean="0">
                <a:solidFill>
                  <a:schemeClr val="accent6">
                    <a:lumMod val="50000"/>
                  </a:schemeClr>
                </a:solidFill>
              </a:rPr>
              <a:t>آثار انقضاء الأجل الواقف : </a:t>
            </a:r>
          </a:p>
          <a:p>
            <a:pPr marL="0" indent="0">
              <a:buNone/>
            </a:pPr>
            <a:r>
              <a:rPr lang="ar-SA" b="1" dirty="0" smtClean="0">
                <a:solidFill>
                  <a:srgbClr val="7030A0"/>
                </a:solidFill>
              </a:rPr>
              <a:t>الأثر الجوهري لانقضاء الاجل الواقف صيرورة الالتزام نافذاً و مستحق الاداء و كان قبل ذلك موقوفاً في نفاذه  </a:t>
            </a:r>
            <a:r>
              <a:rPr lang="ar-SA" b="1" dirty="0" smtClean="0">
                <a:solidFill>
                  <a:srgbClr val="00B050"/>
                </a:solidFill>
              </a:rPr>
              <a:t>ويترتب على ذلك :</a:t>
            </a:r>
          </a:p>
          <a:p>
            <a:pPr marL="0" indent="0">
              <a:buNone/>
            </a:pPr>
            <a:r>
              <a:rPr lang="ar-SA" b="1" dirty="0" smtClean="0">
                <a:solidFill>
                  <a:srgbClr val="FF0000"/>
                </a:solidFill>
              </a:rPr>
              <a:t>-- اذا لم ينفذ المدين التزامه فللدائن اجباره على التنفيذ.</a:t>
            </a:r>
          </a:p>
          <a:p>
            <a:pPr marL="0" indent="0">
              <a:buNone/>
            </a:pPr>
            <a:r>
              <a:rPr lang="ar-SA" b="1" dirty="0" smtClean="0">
                <a:solidFill>
                  <a:srgbClr val="FF0000"/>
                </a:solidFill>
              </a:rPr>
              <a:t>-- تبدأ مدة سريان التقادم بحق الدائن .</a:t>
            </a:r>
          </a:p>
          <a:p>
            <a:pPr marL="0" indent="0">
              <a:buNone/>
            </a:pPr>
            <a:r>
              <a:rPr lang="ar-SA" b="1" dirty="0" smtClean="0">
                <a:solidFill>
                  <a:srgbClr val="FF0000"/>
                </a:solidFill>
              </a:rPr>
              <a:t>-- يجوز للدائن الطعن بتصرفات المدين بالدعوى البوليصية.</a:t>
            </a:r>
          </a:p>
          <a:p>
            <a:pPr marL="0" indent="0">
              <a:buNone/>
            </a:pPr>
            <a:r>
              <a:rPr lang="ar-SA" b="1" dirty="0" smtClean="0">
                <a:solidFill>
                  <a:srgbClr val="00B050"/>
                </a:solidFill>
              </a:rPr>
              <a:t>وينقضي الالتزام دون اثر رجعي فينفذ من اليوم التالي لوقت انقضاء االاجل وليس من وقت نشاته </a:t>
            </a:r>
          </a:p>
          <a:p>
            <a:pPr marL="0" indent="0">
              <a:buNone/>
            </a:pPr>
            <a:r>
              <a:rPr lang="ar-SA" b="1" u="sng" dirty="0" smtClean="0">
                <a:solidFill>
                  <a:schemeClr val="accent5">
                    <a:lumMod val="75000"/>
                  </a:schemeClr>
                </a:solidFill>
              </a:rPr>
              <a:t>آثار انقضاء الأجل الفاسخ </a:t>
            </a:r>
            <a:r>
              <a:rPr lang="ar-SA" b="1" u="sng" dirty="0" smtClean="0">
                <a:solidFill>
                  <a:schemeClr val="accent6">
                    <a:lumMod val="50000"/>
                  </a:schemeClr>
                </a:solidFill>
              </a:rPr>
              <a:t>:</a:t>
            </a:r>
          </a:p>
          <a:p>
            <a:pPr marL="0" indent="0">
              <a:buNone/>
            </a:pPr>
            <a:r>
              <a:rPr lang="ar-SA" b="1" dirty="0" smtClean="0">
                <a:solidFill>
                  <a:srgbClr val="0070C0"/>
                </a:solidFill>
              </a:rPr>
              <a:t>يترتب على انقضاء الاجل الفاسخ انتهاء الالتزام الذي اضيف اليه و يتم ذلك دون اثر رجعي , على معنى ان يكون هذا الانقضاء بالنسبة للمستقبل . </a:t>
            </a:r>
          </a:p>
          <a:p>
            <a:pPr marL="0" indent="0">
              <a:buNone/>
            </a:pPr>
            <a:endParaRPr lang="ar-SA" sz="2000" dirty="0" smtClean="0">
              <a:solidFill>
                <a:schemeClr val="accent6">
                  <a:lumMod val="50000"/>
                </a:schemeClr>
              </a:solidFill>
            </a:endParaRPr>
          </a:p>
          <a:p>
            <a:pPr marL="0" indent="0">
              <a:buNone/>
            </a:pPr>
            <a:endParaRPr lang="ar-SA" sz="2000" dirty="0" smtClean="0">
              <a:solidFill>
                <a:schemeClr val="accent6">
                  <a:lumMod val="50000"/>
                </a:schemeClr>
              </a:solidFill>
            </a:endParaRPr>
          </a:p>
          <a:p>
            <a:pPr marL="0" indent="0">
              <a:buNone/>
            </a:pPr>
            <a:endParaRPr lang="ar-SA" sz="2000" dirty="0">
              <a:solidFill>
                <a:schemeClr val="accent6">
                  <a:lumMod val="50000"/>
                </a:schemeClr>
              </a:solidFill>
            </a:endParaRPr>
          </a:p>
          <a:p>
            <a:pPr marL="0" indent="0">
              <a:buNone/>
            </a:pPr>
            <a:endParaRPr lang="ar-SA" sz="2000" dirty="0" smtClean="0">
              <a:solidFill>
                <a:schemeClr val="accent6">
                  <a:lumMod val="50000"/>
                </a:schemeClr>
              </a:solidFill>
            </a:endParaRPr>
          </a:p>
          <a:p>
            <a:pPr marL="0" indent="0">
              <a:buNone/>
            </a:pPr>
            <a:endParaRPr lang="ar-SA" sz="2000" dirty="0" smtClean="0">
              <a:solidFill>
                <a:schemeClr val="accent5">
                  <a:lumMod val="75000"/>
                </a:schemeClr>
              </a:solidFill>
            </a:endParaRPr>
          </a:p>
          <a:p>
            <a:pPr marL="0" indent="0">
              <a:buNone/>
            </a:pPr>
            <a:endParaRPr lang="ar-SA" sz="2000" dirty="0">
              <a:solidFill>
                <a:schemeClr val="accent5">
                  <a:lumMod val="75000"/>
                </a:schemeClr>
              </a:solidFill>
            </a:endParaRPr>
          </a:p>
        </p:txBody>
      </p:sp>
    </p:spTree>
    <p:extLst>
      <p:ext uri="{BB962C8B-B14F-4D97-AF65-F5344CB8AC3E}">
        <p14:creationId xmlns:p14="http://schemas.microsoft.com/office/powerpoint/2010/main" xmlns="" val="1382736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3" y="492369"/>
            <a:ext cx="11563642" cy="6063176"/>
          </a:xfrm>
        </p:spPr>
        <p:txBody>
          <a:bodyPr>
            <a:normAutofit fontScale="92500"/>
          </a:bodyPr>
          <a:lstStyle/>
          <a:p>
            <a:pPr>
              <a:buNone/>
            </a:pPr>
            <a:r>
              <a:rPr lang="ar-SA" sz="3600" b="1" u="sng" dirty="0" smtClean="0">
                <a:solidFill>
                  <a:srgbClr val="002060"/>
                </a:solidFill>
                <a:cs typeface="+mj-cs"/>
              </a:rPr>
              <a:t>احكام عامة </a:t>
            </a:r>
          </a:p>
          <a:p>
            <a:pPr>
              <a:buNone/>
            </a:pPr>
            <a:r>
              <a:rPr lang="ar-SA" sz="3600" b="1" dirty="0" smtClean="0">
                <a:solidFill>
                  <a:srgbClr val="7030A0"/>
                </a:solidFill>
                <a:cs typeface="+mj-cs"/>
              </a:rPr>
              <a:t>-- الاجل الفاسخ منتشر في العقود الزمنية مثل عقد الايجار او العمل او االشركة.</a:t>
            </a:r>
          </a:p>
          <a:p>
            <a:pPr>
              <a:buNone/>
            </a:pPr>
            <a:endParaRPr lang="ar-SA" sz="3600" b="1" dirty="0" smtClean="0">
              <a:solidFill>
                <a:srgbClr val="7030A0"/>
              </a:solidFill>
              <a:cs typeface="+mj-cs"/>
            </a:endParaRPr>
          </a:p>
          <a:p>
            <a:pPr>
              <a:buNone/>
            </a:pPr>
            <a:r>
              <a:rPr lang="ar-SA" sz="3600" b="1" dirty="0" smtClean="0">
                <a:solidFill>
                  <a:srgbClr val="00B050"/>
                </a:solidFill>
                <a:cs typeface="+mj-cs"/>
              </a:rPr>
              <a:t>-- العقود الزمنية دائما تزول باثر مستقبلي .</a:t>
            </a:r>
          </a:p>
          <a:p>
            <a:pPr>
              <a:buNone/>
            </a:pPr>
            <a:endParaRPr lang="ar-SA" sz="3600" b="1" dirty="0" smtClean="0">
              <a:solidFill>
                <a:srgbClr val="00B050"/>
              </a:solidFill>
              <a:cs typeface="+mj-cs"/>
            </a:endParaRPr>
          </a:p>
          <a:p>
            <a:pPr>
              <a:buNone/>
            </a:pPr>
            <a:r>
              <a:rPr lang="ar-SA" sz="3600" b="1" dirty="0" smtClean="0">
                <a:solidFill>
                  <a:srgbClr val="0070C0"/>
                </a:solidFill>
                <a:cs typeface="+mj-cs"/>
              </a:rPr>
              <a:t>-- العقود الزمنية لا يجوز تعليقه على اجل فاسخ لكن يجوز تعليقه على شرط فاسخ</a:t>
            </a:r>
            <a:r>
              <a:rPr lang="ar-SA" sz="3600" b="1" dirty="0" smtClean="0">
                <a:cs typeface="+mj-cs"/>
              </a:rPr>
              <a:t> .</a:t>
            </a:r>
            <a:endParaRPr lang="ar-SA" sz="3600" b="1" smtClean="0">
              <a:cs typeface="+mj-cs"/>
            </a:endParaRPr>
          </a:p>
          <a:p>
            <a:pPr>
              <a:buNone/>
            </a:pPr>
            <a:endParaRPr lang="ar-SA" sz="3600" b="1" dirty="0" smtClean="0">
              <a:cs typeface="+mj-cs"/>
            </a:endParaRPr>
          </a:p>
          <a:p>
            <a:pPr>
              <a:buNone/>
            </a:pPr>
            <a:r>
              <a:rPr lang="ar-SA" sz="3600" b="1" dirty="0" smtClean="0">
                <a:cs typeface="+mj-cs"/>
              </a:rPr>
              <a:t> </a:t>
            </a:r>
            <a:r>
              <a:rPr lang="ar-SA" sz="3600" b="1" dirty="0" smtClean="0">
                <a:solidFill>
                  <a:srgbClr val="FF0000"/>
                </a:solidFill>
                <a:cs typeface="+mj-cs"/>
              </a:rPr>
              <a:t>فلا يجوز ان يقول بعتك هذا الشيء على ان ينتهي العقد بعد 3 شهور لانه العقد هذا لا ييتم الا بنقل الملكية تام وبمجرد نقل الملكية يصبح الشخص مالكا للشيء بشكل مطلق .</a:t>
            </a:r>
            <a:endParaRPr lang="en-US" sz="3600" b="1" dirty="0">
              <a:solidFill>
                <a:srgbClr val="FF0000"/>
              </a:solidFill>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sz="quarter" idx="13"/>
            <p:extLst/>
          </p:nvPr>
        </p:nvGraphicFramePr>
        <p:xfrm>
          <a:off x="1981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1969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31" y="0"/>
            <a:ext cx="12006470" cy="6608353"/>
          </a:xfrm>
        </p:spPr>
        <p:txBody>
          <a:bodyPr>
            <a:normAutofit/>
          </a:bodyPr>
          <a:lstStyle/>
          <a:p>
            <a:pPr marL="457200" lvl="1" indent="0" algn="r" rtl="1">
              <a:buNone/>
            </a:pPr>
            <a:endParaRPr lang="ar-SA" sz="3200" b="1" dirty="0" smtClean="0"/>
          </a:p>
          <a:p>
            <a:pPr marL="457200" lvl="1" indent="0" algn="r" rtl="1">
              <a:buNone/>
            </a:pPr>
            <a:r>
              <a:rPr lang="ar-SA" sz="3200" b="1" dirty="0" smtClean="0"/>
              <a:t>في ضوء الحقيقتين السابقتين ، </a:t>
            </a:r>
            <a:r>
              <a:rPr lang="ar-SA" sz="3200" b="1" u="sng" dirty="0" smtClean="0">
                <a:solidFill>
                  <a:srgbClr val="0070C0"/>
                </a:solidFill>
              </a:rPr>
              <a:t>يجب عدم الخلط بين الشرط باعتباره وصفا للالتزام من جهة وبين مايطلق عليه في الفقه شروط ينبغي توافرها لترتيب اثار قانونيه معينة من جهة اخرى </a:t>
            </a:r>
            <a:r>
              <a:rPr lang="ar-SA" sz="3200" b="1" u="sng" dirty="0" smtClean="0">
                <a:solidFill>
                  <a:srgbClr val="FF0000"/>
                </a:solidFill>
              </a:rPr>
              <a:t>مثل :</a:t>
            </a:r>
            <a:r>
              <a:rPr lang="ar-SA" sz="3200" b="1" dirty="0" smtClean="0"/>
              <a:t> </a:t>
            </a:r>
            <a:r>
              <a:rPr lang="ar-SA" sz="3200" b="1" dirty="0" smtClean="0">
                <a:solidFill>
                  <a:srgbClr val="00B050"/>
                </a:solidFill>
              </a:rPr>
              <a:t>اشتراط الاهلية وسلامة الارادة من العيوب باعتبارها من شروط صحة العقد فهذه الشروط مصدرها القانون بخلاف الشرط باعتباره وصف للالتزام </a:t>
            </a:r>
            <a:r>
              <a:rPr lang="ar-SA" sz="3200" b="1" dirty="0" smtClean="0"/>
              <a:t>كما ذكرنا </a:t>
            </a:r>
            <a:r>
              <a:rPr lang="ar-SA" sz="3200" b="1" dirty="0" smtClean="0">
                <a:solidFill>
                  <a:srgbClr val="00B0F0"/>
                </a:solidFill>
              </a:rPr>
              <a:t>وهذه الشروط تدخل ضمن تكوين العقد وليست امرا عارض اوخارجي بخلاف الشرط كوصف في الالتزام.</a:t>
            </a:r>
          </a:p>
          <a:p>
            <a:pPr marL="457200" lvl="1" indent="0" algn="r" rtl="1">
              <a:buNone/>
            </a:pPr>
            <a:r>
              <a:rPr lang="ar-SA" sz="3200" b="1" u="sng" dirty="0" smtClean="0">
                <a:solidFill>
                  <a:srgbClr val="C00000"/>
                </a:solidFill>
              </a:rPr>
              <a:t>ويجب التفرقة بين الشرط وبنود العقد ، كاتفاق المؤجر والمستأجر على امور تخص صيانة المأجور ، هي نشأت بالارداة لكن لا يترتب على تحققها نشوء الالتزام .</a:t>
            </a:r>
          </a:p>
          <a:p>
            <a:pPr marL="457200" lvl="1" indent="0" algn="r" rtl="1">
              <a:buNone/>
            </a:pPr>
            <a:r>
              <a:rPr lang="ar-SA" sz="3200" b="1" u="sng" dirty="0" smtClean="0">
                <a:solidFill>
                  <a:srgbClr val="002060"/>
                </a:solidFill>
              </a:rPr>
              <a:t>مايجب توافره في الشرط: </a:t>
            </a:r>
          </a:p>
          <a:p>
            <a:pPr marL="457200" lvl="1" indent="0" algn="r" rtl="1">
              <a:buNone/>
            </a:pPr>
            <a:r>
              <a:rPr lang="ar-SA" sz="3200" b="1" dirty="0" smtClean="0"/>
              <a:t>١-</a:t>
            </a:r>
            <a:r>
              <a:rPr lang="ar-SA" sz="3200" b="1" u="sng" dirty="0" smtClean="0">
                <a:solidFill>
                  <a:srgbClr val="0070C0"/>
                </a:solidFill>
              </a:rPr>
              <a:t> يجب ان يكون الشرط امرا مستقبلا : </a:t>
            </a:r>
            <a:r>
              <a:rPr lang="ar-SA" sz="3200" b="1" dirty="0" smtClean="0"/>
              <a:t>فاذا كان </a:t>
            </a:r>
            <a:r>
              <a:rPr lang="ar-SA" sz="3200" b="1" dirty="0" smtClean="0">
                <a:solidFill>
                  <a:srgbClr val="FF0000"/>
                </a:solidFill>
              </a:rPr>
              <a:t>الوصف الذي لحق الالتزام امرا تحقق في الماضي كان الالتزام منجزا وايضا لوعلق الالتزام على امر وقع قبل التعليق خرج الامر عن نطاق الشرط كوصف في الالتزام، </a:t>
            </a:r>
            <a:r>
              <a:rPr lang="ar-SA" sz="3200" b="1" dirty="0" smtClean="0">
                <a:solidFill>
                  <a:srgbClr val="00B050"/>
                </a:solidFill>
              </a:rPr>
              <a:t>مثال التزم شخص ان يهب ابنه مالا ان نجح وتبين انه نجح قبل التزام الاب فالالتزام منجز .</a:t>
            </a:r>
          </a:p>
        </p:txBody>
      </p:sp>
    </p:spTree>
    <p:extLst>
      <p:ext uri="{BB962C8B-B14F-4D97-AF65-F5344CB8AC3E}">
        <p14:creationId xmlns:p14="http://schemas.microsoft.com/office/powerpoint/2010/main" xmlns="" val="2163682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sz="quarter" idx="13"/>
            <p:extLst/>
          </p:nvPr>
        </p:nvGraphicFramePr>
        <p:xfrm>
          <a:off x="1981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27720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sz="quarter" idx="13"/>
            <p:extLst/>
          </p:nvPr>
        </p:nvGraphicFramePr>
        <p:xfrm>
          <a:off x="1981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37233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sz="quarter" idx="13"/>
            <p:extLst/>
          </p:nvPr>
        </p:nvGraphicFramePr>
        <p:xfrm>
          <a:off x="1991544" y="1628800"/>
          <a:ext cx="82296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18417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sz="quarter" idx="13"/>
            <p:extLst/>
          </p:nvPr>
        </p:nvGraphicFramePr>
        <p:xfrm>
          <a:off x="1775520" y="1628800"/>
          <a:ext cx="857929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57779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625" y="196948"/>
            <a:ext cx="11662117" cy="6251968"/>
          </a:xfrm>
          <a:prstGeom prst="rect">
            <a:avLst/>
          </a:prstGeom>
        </p:spPr>
        <p:txBody>
          <a:bodyPr wrap="square">
            <a:spAutoFit/>
          </a:bodyPr>
          <a:lstStyle/>
          <a:p>
            <a:pPr algn="r">
              <a:lnSpc>
                <a:spcPct val="120000"/>
              </a:lnSpc>
            </a:pPr>
            <a:r>
              <a:rPr lang="ar-SA" sz="2800" b="1" u="sng" dirty="0" smtClean="0">
                <a:solidFill>
                  <a:srgbClr val="002060"/>
                </a:solidFill>
                <a:latin typeface="Times New Roman" pitchFamily="18" charset="0"/>
                <a:cs typeface="Times New Roman" pitchFamily="18" charset="0"/>
              </a:rPr>
              <a:t>اولا :</a:t>
            </a:r>
            <a:r>
              <a:rPr lang="ar-SA" sz="2800" b="1" u="sng" dirty="0" smtClean="0">
                <a:solidFill>
                  <a:srgbClr val="0070C0"/>
                </a:solidFill>
                <a:latin typeface="Times New Roman" pitchFamily="18" charset="0"/>
                <a:cs typeface="Times New Roman" pitchFamily="18" charset="0"/>
              </a:rPr>
              <a:t> الاجل الواقف في القانون يقابله في الفقه </a:t>
            </a:r>
            <a:r>
              <a:rPr lang="ar-SA" sz="2800" b="1" u="sng" dirty="0" smtClean="0">
                <a:solidFill>
                  <a:srgbClr val="002060"/>
                </a:solidFill>
                <a:latin typeface="Times New Roman" pitchFamily="18" charset="0"/>
                <a:cs typeface="Times New Roman" pitchFamily="18" charset="0"/>
              </a:rPr>
              <a:t>بالعقد المضاف : </a:t>
            </a:r>
            <a:r>
              <a:rPr lang="ar-SA" sz="2800" b="1" dirty="0" smtClean="0">
                <a:solidFill>
                  <a:srgbClr val="0070C0"/>
                </a:solidFill>
                <a:latin typeface="Times New Roman" pitchFamily="18" charset="0"/>
                <a:cs typeface="Times New Roman" pitchFamily="18" charset="0"/>
              </a:rPr>
              <a:t>وهو ( </a:t>
            </a:r>
            <a:r>
              <a:rPr lang="ar-SA" sz="2800" b="1" dirty="0" smtClean="0">
                <a:solidFill>
                  <a:srgbClr val="FF0000"/>
                </a:solidFill>
                <a:latin typeface="Times New Roman" pitchFamily="18" charset="0"/>
                <a:cs typeface="Times New Roman" pitchFamily="18" charset="0"/>
              </a:rPr>
              <a:t>العقد الذي يكون منعقدا في الحال لكن حكمه لا يقع قبل حلول الوقت الذي اضيف اليه </a:t>
            </a:r>
            <a:r>
              <a:rPr lang="ar-SA" sz="2800" b="1" dirty="0" smtClean="0">
                <a:solidFill>
                  <a:srgbClr val="0070C0"/>
                </a:solidFill>
                <a:latin typeface="Times New Roman" pitchFamily="18" charset="0"/>
                <a:cs typeface="Times New Roman" pitchFamily="18" charset="0"/>
              </a:rPr>
              <a:t>) .</a:t>
            </a:r>
          </a:p>
          <a:p>
            <a:pPr algn="r">
              <a:lnSpc>
                <a:spcPct val="120000"/>
              </a:lnSpc>
            </a:pPr>
            <a:r>
              <a:rPr lang="ar-SA" sz="2800" b="1" dirty="0" smtClean="0">
                <a:solidFill>
                  <a:srgbClr val="0070C0"/>
                </a:solidFill>
                <a:latin typeface="Times New Roman" pitchFamily="18" charset="0"/>
                <a:cs typeface="Times New Roman" pitchFamily="18" charset="0"/>
              </a:rPr>
              <a:t>هو ينعقد في الحال لكن نفاذه يقترن بحلول الاجل </a:t>
            </a:r>
            <a:r>
              <a:rPr lang="ar-SA" sz="2800" b="1" dirty="0" smtClean="0">
                <a:solidFill>
                  <a:srgbClr val="00B050"/>
                </a:solidFill>
                <a:latin typeface="Times New Roman" pitchFamily="18" charset="0"/>
                <a:cs typeface="Times New Roman" pitchFamily="18" charset="0"/>
              </a:rPr>
              <a:t>مثل الاجارة المضافة مثل اجرتك داري من اول السنة المقبلة </a:t>
            </a:r>
            <a:r>
              <a:rPr lang="ar-SA" sz="2800" b="1" dirty="0" smtClean="0">
                <a:solidFill>
                  <a:srgbClr val="0070C0"/>
                </a:solidFill>
                <a:latin typeface="Times New Roman" pitchFamily="18" charset="0"/>
                <a:cs typeface="Times New Roman" pitchFamily="18" charset="0"/>
              </a:rPr>
              <a:t>، </a:t>
            </a:r>
            <a:r>
              <a:rPr lang="ar-SA" sz="2800" b="1" dirty="0" smtClean="0">
                <a:solidFill>
                  <a:srgbClr val="7030A0"/>
                </a:solidFill>
                <a:latin typeface="Times New Roman" pitchFamily="18" charset="0"/>
                <a:cs typeface="Times New Roman" pitchFamily="18" charset="0"/>
              </a:rPr>
              <a:t>فحكمها لا يقع الا بحلول الاجل وان انعقد العقد في الحال .</a:t>
            </a:r>
          </a:p>
          <a:p>
            <a:pPr algn="r">
              <a:lnSpc>
                <a:spcPct val="120000"/>
              </a:lnSpc>
            </a:pPr>
            <a:endParaRPr lang="ar-SA" sz="2800" b="1" u="sng" dirty="0" smtClean="0">
              <a:solidFill>
                <a:srgbClr val="002060"/>
              </a:solidFill>
              <a:latin typeface="Times New Roman" pitchFamily="18" charset="0"/>
              <a:cs typeface="Times New Roman" pitchFamily="18" charset="0"/>
            </a:endParaRPr>
          </a:p>
          <a:p>
            <a:pPr algn="r">
              <a:lnSpc>
                <a:spcPct val="120000"/>
              </a:lnSpc>
            </a:pPr>
            <a:r>
              <a:rPr lang="ar-SA" sz="2800" b="1" u="sng" dirty="0" smtClean="0">
                <a:solidFill>
                  <a:srgbClr val="002060"/>
                </a:solidFill>
                <a:latin typeface="Times New Roman" pitchFamily="18" charset="0"/>
                <a:cs typeface="Times New Roman" pitchFamily="18" charset="0"/>
              </a:rPr>
              <a:t>ثانيا :</a:t>
            </a:r>
            <a:r>
              <a:rPr lang="ar-SA" sz="2800" b="1" dirty="0" smtClean="0">
                <a:solidFill>
                  <a:srgbClr val="7030A0"/>
                </a:solidFill>
                <a:latin typeface="Times New Roman" pitchFamily="18" charset="0"/>
                <a:cs typeface="Times New Roman" pitchFamily="18" charset="0"/>
              </a:rPr>
              <a:t> </a:t>
            </a:r>
            <a:r>
              <a:rPr lang="ar-SA" sz="2800" b="1" u="sng" dirty="0" smtClean="0">
                <a:solidFill>
                  <a:srgbClr val="0070C0"/>
                </a:solidFill>
                <a:latin typeface="Times New Roman" pitchFamily="18" charset="0"/>
                <a:cs typeface="Times New Roman" pitchFamily="18" charset="0"/>
              </a:rPr>
              <a:t>الاجل الفاسخ يقابله </a:t>
            </a:r>
            <a:r>
              <a:rPr lang="ar-SA" sz="2800" b="1" u="sng" dirty="0" smtClean="0">
                <a:solidFill>
                  <a:srgbClr val="002060"/>
                </a:solidFill>
                <a:latin typeface="Times New Roman" pitchFamily="18" charset="0"/>
                <a:cs typeface="Times New Roman" pitchFamily="18" charset="0"/>
              </a:rPr>
              <a:t>العقد المؤقت </a:t>
            </a:r>
            <a:r>
              <a:rPr lang="ar-SA" sz="2800" b="1" dirty="0" smtClean="0">
                <a:solidFill>
                  <a:srgbClr val="7030A0"/>
                </a:solidFill>
                <a:latin typeface="Times New Roman" pitchFamily="18" charset="0"/>
                <a:cs typeface="Times New Roman" pitchFamily="18" charset="0"/>
              </a:rPr>
              <a:t>، مثل الاجارة لمدة معلومة كاستئجار الدابة لمدة شهر  .</a:t>
            </a:r>
          </a:p>
          <a:p>
            <a:pPr algn="r">
              <a:lnSpc>
                <a:spcPct val="120000"/>
              </a:lnSpc>
            </a:pPr>
            <a:r>
              <a:rPr lang="ar-SA" sz="2800" b="1" dirty="0" smtClean="0">
                <a:solidFill>
                  <a:srgbClr val="7030A0"/>
                </a:solidFill>
                <a:latin typeface="Times New Roman" pitchFamily="18" charset="0"/>
                <a:cs typeface="Times New Roman" pitchFamily="18" charset="0"/>
              </a:rPr>
              <a:t>فهو ينعقد ويقع حكمه ويكون نافذا في الحال ، وبحلول الاجل المعين ينتهي وتنقضي اثاره </a:t>
            </a:r>
            <a:r>
              <a:rPr lang="ar-SA" sz="2800" b="1" dirty="0" smtClean="0">
                <a:latin typeface="Times New Roman" pitchFamily="18" charset="0"/>
                <a:cs typeface="Times New Roman" pitchFamily="18" charset="0"/>
              </a:rPr>
              <a:t>.</a:t>
            </a:r>
          </a:p>
          <a:p>
            <a:pPr algn="r">
              <a:lnSpc>
                <a:spcPct val="120000"/>
              </a:lnSpc>
            </a:pPr>
            <a:endParaRPr lang="ar-SA" sz="2800" b="1" dirty="0" smtClean="0">
              <a:latin typeface="Times New Roman" pitchFamily="18" charset="0"/>
              <a:cs typeface="Times New Roman" pitchFamily="18" charset="0"/>
            </a:endParaRPr>
          </a:p>
          <a:p>
            <a:pPr algn="r">
              <a:lnSpc>
                <a:spcPct val="120000"/>
              </a:lnSpc>
            </a:pPr>
            <a:r>
              <a:rPr lang="ar-SA" sz="2800" b="1" u="sng" dirty="0" smtClean="0">
                <a:latin typeface="Times New Roman" pitchFamily="18" charset="0"/>
                <a:cs typeface="Times New Roman" pitchFamily="18" charset="0"/>
              </a:rPr>
              <a:t>اثار الاجل :</a:t>
            </a:r>
          </a:p>
          <a:p>
            <a:pPr algn="r">
              <a:lnSpc>
                <a:spcPct val="120000"/>
              </a:lnSpc>
            </a:pPr>
            <a:r>
              <a:rPr lang="ar-SA" sz="2800" b="1" dirty="0" smtClean="0">
                <a:latin typeface="Times New Roman" pitchFamily="18" charset="0"/>
                <a:cs typeface="Times New Roman" pitchFamily="18" charset="0"/>
              </a:rPr>
              <a:t>العقد المضاف : </a:t>
            </a:r>
            <a:r>
              <a:rPr lang="ar-SA" sz="2800" b="1" dirty="0" smtClean="0">
                <a:solidFill>
                  <a:srgbClr val="0070C0"/>
                </a:solidFill>
                <a:latin typeface="Times New Roman" pitchFamily="18" charset="0"/>
                <a:cs typeface="Times New Roman" pitchFamily="18" charset="0"/>
              </a:rPr>
              <a:t>ينعقد في الحال لكن نفاذه يقترن بحلول الاجل </a:t>
            </a:r>
          </a:p>
          <a:p>
            <a:pPr algn="r">
              <a:lnSpc>
                <a:spcPct val="120000"/>
              </a:lnSpc>
            </a:pPr>
            <a:r>
              <a:rPr lang="ar-SA" sz="2800" b="1" dirty="0" smtClean="0">
                <a:latin typeface="Times New Roman" pitchFamily="18" charset="0"/>
                <a:cs typeface="Times New Roman" pitchFamily="18" charset="0"/>
              </a:rPr>
              <a:t>والعقد الموقوت او المؤقت : </a:t>
            </a:r>
            <a:r>
              <a:rPr lang="ar-SA" sz="2800" b="1" dirty="0" smtClean="0">
                <a:solidFill>
                  <a:srgbClr val="7030A0"/>
                </a:solidFill>
                <a:latin typeface="Times New Roman" pitchFamily="18" charset="0"/>
                <a:cs typeface="Times New Roman" pitchFamily="18" charset="0"/>
              </a:rPr>
              <a:t>ينعقد ويقع حكمه ويكون نافذا في الحال ، وبحلول الاجل المعين ينتهي وتنقضي اثاره</a:t>
            </a:r>
            <a:r>
              <a:rPr lang="ar-SA" sz="2800" b="1" dirty="0" smtClean="0">
                <a:latin typeface="Times New Roman" pitchFamily="18" charset="0"/>
                <a:cs typeface="Times New Roman" pitchFamily="18" charset="0"/>
              </a:rPr>
              <a:t> </a:t>
            </a:r>
            <a:endParaRPr lang="ar-KW"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860" y="90153"/>
            <a:ext cx="10900035" cy="528826"/>
          </a:xfrm>
        </p:spPr>
        <p:txBody>
          <a:bodyPr>
            <a:normAutofit fontScale="90000"/>
          </a:bodyPr>
          <a:lstStyle/>
          <a:p>
            <a:pPr algn="r"/>
            <a:r>
              <a:rPr lang="ar-KW" sz="3200" dirty="0" smtClean="0">
                <a:solidFill>
                  <a:schemeClr val="accent2"/>
                </a:solidFill>
              </a:rPr>
              <a:t>سقوط الأجل في الفقه الاسلامي :</a:t>
            </a:r>
            <a:endParaRPr lang="en-US" sz="3200" dirty="0">
              <a:solidFill>
                <a:schemeClr val="accent2"/>
              </a:solidFill>
            </a:endParaRPr>
          </a:p>
        </p:txBody>
      </p:sp>
      <p:sp>
        <p:nvSpPr>
          <p:cNvPr id="3" name="Subtitle 2"/>
          <p:cNvSpPr>
            <a:spLocks noGrp="1"/>
          </p:cNvSpPr>
          <p:nvPr>
            <p:ph type="subTitle" idx="1"/>
          </p:nvPr>
        </p:nvSpPr>
        <p:spPr>
          <a:xfrm>
            <a:off x="309488" y="647114"/>
            <a:ext cx="11676185" cy="5950634"/>
          </a:xfrm>
        </p:spPr>
        <p:txBody>
          <a:bodyPr>
            <a:normAutofit fontScale="62500" lnSpcReduction="20000"/>
          </a:bodyPr>
          <a:lstStyle/>
          <a:p>
            <a:pPr algn="r">
              <a:lnSpc>
                <a:spcPct val="120000"/>
              </a:lnSpc>
            </a:pPr>
            <a:r>
              <a:rPr lang="ar-KW" sz="4500" dirty="0" smtClean="0">
                <a:solidFill>
                  <a:schemeClr val="tx1"/>
                </a:solidFill>
              </a:rPr>
              <a:t>ينقضى الأجل في الفقه الاسلامي بسقوطه . ويسقط الأجل بحلوله كما قد يسقط بالنزول عنه أو بوفاء المدين أو أفلاسه . </a:t>
            </a:r>
          </a:p>
          <a:p>
            <a:pPr algn="r">
              <a:lnSpc>
                <a:spcPct val="120000"/>
              </a:lnSpc>
            </a:pPr>
            <a:r>
              <a:rPr lang="ar-KW" sz="5100" dirty="0" smtClean="0">
                <a:solidFill>
                  <a:schemeClr val="accent2"/>
                </a:solidFill>
              </a:rPr>
              <a:t>1-النزول عن الأجل :</a:t>
            </a:r>
          </a:p>
          <a:p>
            <a:pPr algn="r">
              <a:lnSpc>
                <a:spcPct val="120000"/>
              </a:lnSpc>
            </a:pPr>
            <a:r>
              <a:rPr lang="ar-KW" sz="4400" dirty="0" smtClean="0">
                <a:solidFill>
                  <a:schemeClr val="tx1"/>
                </a:solidFill>
              </a:rPr>
              <a:t>يفترض في سقوط الأجل بالنزول عنه أن يكون النزول من صاحب الحق وهو من كان الأجل لمصلحته .</a:t>
            </a:r>
          </a:p>
          <a:p>
            <a:pPr algn="r">
              <a:lnSpc>
                <a:spcPct val="120000"/>
              </a:lnSpc>
            </a:pPr>
            <a:r>
              <a:rPr lang="ar-KW" sz="4400" dirty="0" smtClean="0">
                <a:solidFill>
                  <a:srgbClr val="FF0000"/>
                </a:solidFill>
              </a:rPr>
              <a:t>وذهب الأحناف الى القول بأن الأجل لمصلحة المدين </a:t>
            </a:r>
            <a:r>
              <a:rPr lang="ar-KW" sz="4400" dirty="0" smtClean="0">
                <a:solidFill>
                  <a:schemeClr val="tx1"/>
                </a:solidFill>
              </a:rPr>
              <a:t>. </a:t>
            </a:r>
            <a:r>
              <a:rPr lang="ar-KW" sz="4400" dirty="0">
                <a:solidFill>
                  <a:schemeClr val="tx1"/>
                </a:solidFill>
              </a:rPr>
              <a:t>ودليل </a:t>
            </a:r>
            <a:r>
              <a:rPr lang="ar-KW" sz="4400" dirty="0" smtClean="0">
                <a:solidFill>
                  <a:schemeClr val="tx1"/>
                </a:solidFill>
              </a:rPr>
              <a:t>ذلك ما جاء في مرشد </a:t>
            </a:r>
            <a:r>
              <a:rPr lang="ar-KW" sz="4400" dirty="0">
                <a:solidFill>
                  <a:schemeClr val="tx1"/>
                </a:solidFill>
              </a:rPr>
              <a:t>الحيران من أنه </a:t>
            </a:r>
            <a:r>
              <a:rPr lang="ar-KW" sz="4400" dirty="0" smtClean="0">
                <a:solidFill>
                  <a:schemeClr val="tx1"/>
                </a:solidFill>
              </a:rPr>
              <a:t>اذا كان الدين مؤجلاً على الأصيل وكفل به أحد تأجل على الكفيل أيضاً </a:t>
            </a:r>
            <a:r>
              <a:rPr lang="ar-KW" sz="4400" dirty="0">
                <a:solidFill>
                  <a:schemeClr val="tx1"/>
                </a:solidFill>
              </a:rPr>
              <a:t>. </a:t>
            </a:r>
            <a:r>
              <a:rPr lang="ar-KW" sz="4400" dirty="0" smtClean="0">
                <a:solidFill>
                  <a:schemeClr val="tx1"/>
                </a:solidFill>
              </a:rPr>
              <a:t>ويضاف </a:t>
            </a:r>
            <a:r>
              <a:rPr lang="ar-KW" sz="4400" dirty="0">
                <a:solidFill>
                  <a:schemeClr val="tx1"/>
                </a:solidFill>
              </a:rPr>
              <a:t>الى ذلك ايضاً </a:t>
            </a:r>
            <a:r>
              <a:rPr lang="ar-KW" sz="4400" dirty="0" smtClean="0">
                <a:solidFill>
                  <a:schemeClr val="tx1"/>
                </a:solidFill>
              </a:rPr>
              <a:t>اذا كان المكفول به ديناً مؤجلاُ فدفعه الكفيل للدائن معجلاً فلا يرجع به على الأصيل لو كانت الكفالة بأمره إلا عند حلول الأجل .</a:t>
            </a:r>
          </a:p>
          <a:p>
            <a:pPr algn="r">
              <a:lnSpc>
                <a:spcPct val="120000"/>
              </a:lnSpc>
            </a:pPr>
            <a:r>
              <a:rPr lang="ar-KW" sz="4400" dirty="0" smtClean="0">
                <a:solidFill>
                  <a:schemeClr val="tx1"/>
                </a:solidFill>
              </a:rPr>
              <a:t>وعليه ، </a:t>
            </a:r>
            <a:r>
              <a:rPr lang="ar-KW" sz="4400" dirty="0" smtClean="0">
                <a:solidFill>
                  <a:srgbClr val="FF0000"/>
                </a:solidFill>
              </a:rPr>
              <a:t>فالنزول </a:t>
            </a:r>
            <a:r>
              <a:rPr lang="ar-KW" sz="4400" dirty="0">
                <a:solidFill>
                  <a:srgbClr val="FF0000"/>
                </a:solidFill>
              </a:rPr>
              <a:t>عن الأجل يكون للمدين دون الدائن </a:t>
            </a:r>
            <a:r>
              <a:rPr lang="ar-KW" sz="4400" dirty="0">
                <a:solidFill>
                  <a:schemeClr val="tx1"/>
                </a:solidFill>
              </a:rPr>
              <a:t>.</a:t>
            </a:r>
            <a:r>
              <a:rPr lang="ar-KW" sz="3600" dirty="0"/>
              <a:t/>
            </a:r>
            <a:br>
              <a:rPr lang="ar-KW" sz="3600" dirty="0"/>
            </a:br>
            <a:endParaRPr lang="ar-KW" sz="3300" dirty="0">
              <a:solidFill>
                <a:schemeClr val="tx1"/>
              </a:solidFill>
            </a:endParaRPr>
          </a:p>
        </p:txBody>
      </p:sp>
    </p:spTree>
    <p:extLst>
      <p:ext uri="{BB962C8B-B14F-4D97-AF65-F5344CB8AC3E}">
        <p14:creationId xmlns:p14="http://schemas.microsoft.com/office/powerpoint/2010/main" xmlns="" val="305408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92290"/>
            <a:ext cx="11688865" cy="6336922"/>
          </a:xfrm>
        </p:spPr>
        <p:txBody>
          <a:bodyPr>
            <a:noAutofit/>
          </a:bodyPr>
          <a:lstStyle/>
          <a:p>
            <a:pPr algn="r"/>
            <a:r>
              <a:rPr lang="ar-KW" sz="2400" dirty="0" smtClean="0"/>
              <a:t>وبخصوص الضمان فقد جاء في مجلة الأحكام الشرعية على </a:t>
            </a:r>
            <a:r>
              <a:rPr lang="ar-KW" sz="2400" dirty="0" smtClean="0">
                <a:solidFill>
                  <a:srgbClr val="FF0000"/>
                </a:solidFill>
              </a:rPr>
              <a:t>مذهب الامام أحمد أنه يصح ضمان الدين الحال مؤجلاً .</a:t>
            </a:r>
            <a:br>
              <a:rPr lang="ar-KW" sz="2400" dirty="0" smtClean="0">
                <a:solidFill>
                  <a:srgbClr val="FF0000"/>
                </a:solidFill>
              </a:rPr>
            </a:br>
            <a:r>
              <a:rPr lang="ar-KW" sz="2400" dirty="0" smtClean="0">
                <a:solidFill>
                  <a:schemeClr val="tx1"/>
                </a:solidFill>
              </a:rPr>
              <a:t/>
            </a:r>
            <a:br>
              <a:rPr lang="ar-KW" sz="2400" dirty="0" smtClean="0">
                <a:solidFill>
                  <a:schemeClr val="tx1"/>
                </a:solidFill>
              </a:rPr>
            </a:br>
            <a:r>
              <a:rPr lang="ar-KW" sz="2400" dirty="0" smtClean="0">
                <a:solidFill>
                  <a:schemeClr val="tx1"/>
                </a:solidFill>
              </a:rPr>
              <a:t>وجاء ايضاً في مجلة الأحكام الشرعية أن </a:t>
            </a:r>
            <a:r>
              <a:rPr lang="ar-KW" sz="2400" dirty="0">
                <a:solidFill>
                  <a:schemeClr val="tx1"/>
                </a:solidFill>
              </a:rPr>
              <a:t>“ </a:t>
            </a:r>
            <a:r>
              <a:rPr lang="ar-KW" sz="2400" dirty="0">
                <a:solidFill>
                  <a:srgbClr val="0070C0"/>
                </a:solidFill>
              </a:rPr>
              <a:t>التزام </a:t>
            </a:r>
            <a:r>
              <a:rPr lang="ar-KW" sz="2400" dirty="0" smtClean="0">
                <a:solidFill>
                  <a:srgbClr val="0070C0"/>
                </a:solidFill>
              </a:rPr>
              <a:t>تعجيل المؤجل لايصح ولاتأجيله الى أقرب من أجله ، فلو ضمن الدين المؤجل حالاً الى أجل أقرب لم يلزمه أداؤه الا عند حلول أجله فلو عجله دون اذن المضمون عنه لم يرجع عليه الا عند حلول الأجل </a:t>
            </a:r>
            <a:r>
              <a:rPr lang="ar-SA" sz="2400" dirty="0" smtClean="0">
                <a:solidFill>
                  <a:srgbClr val="0070C0"/>
                </a:solidFill>
              </a:rPr>
              <a:t> ، </a:t>
            </a:r>
            <a:r>
              <a:rPr lang="ar-SA" sz="2400" dirty="0" smtClean="0">
                <a:solidFill>
                  <a:srgbClr val="00B050"/>
                </a:solidFill>
              </a:rPr>
              <a:t>ولو عجله باذن المضمون فيرجع عليه حالا .</a:t>
            </a:r>
            <a:r>
              <a:rPr lang="ar-KW" sz="2400" dirty="0" smtClean="0">
                <a:solidFill>
                  <a:srgbClr val="0070C0"/>
                </a:solidFill>
              </a:rPr>
              <a:t>“ </a:t>
            </a:r>
            <a:r>
              <a:rPr lang="ar-KW" sz="2400" dirty="0">
                <a:solidFill>
                  <a:schemeClr val="tx1"/>
                </a:solidFill>
              </a:rPr>
              <a:t>.</a:t>
            </a:r>
            <a:r>
              <a:rPr lang="ar-KW" sz="2400" dirty="0" smtClean="0">
                <a:solidFill>
                  <a:schemeClr val="tx1"/>
                </a:solidFill>
              </a:rPr>
              <a:t/>
            </a:r>
            <a:br>
              <a:rPr lang="ar-KW" sz="2400" dirty="0" smtClean="0">
                <a:solidFill>
                  <a:schemeClr val="tx1"/>
                </a:solidFill>
              </a:rPr>
            </a:br>
            <a:r>
              <a:rPr lang="ar-KW" sz="2400" dirty="0">
                <a:solidFill>
                  <a:schemeClr val="tx1"/>
                </a:solidFill>
              </a:rPr>
              <a:t/>
            </a:r>
            <a:br>
              <a:rPr lang="ar-KW" sz="2400" dirty="0">
                <a:solidFill>
                  <a:schemeClr val="tx1"/>
                </a:solidFill>
              </a:rPr>
            </a:br>
            <a:r>
              <a:rPr lang="ar-KW" sz="2400" dirty="0" smtClean="0">
                <a:solidFill>
                  <a:schemeClr val="tx1"/>
                </a:solidFill>
              </a:rPr>
              <a:t>وعند الشافعية </a:t>
            </a:r>
            <a:r>
              <a:rPr lang="ar-KW" sz="2400" dirty="0">
                <a:solidFill>
                  <a:schemeClr val="tx1"/>
                </a:solidFill>
              </a:rPr>
              <a:t>“ اذا </a:t>
            </a:r>
            <a:r>
              <a:rPr lang="ar-KW" sz="2400" dirty="0" smtClean="0">
                <a:solidFill>
                  <a:schemeClr val="tx1"/>
                </a:solidFill>
              </a:rPr>
              <a:t>كان الدين الذي ضمنه مؤجلاً فعجل قضاءه لم يرجع به قبل الحل لأنه تبرع بالتعجيل “  . </a:t>
            </a:r>
            <a:br>
              <a:rPr lang="ar-KW" sz="2400" dirty="0" smtClean="0">
                <a:solidFill>
                  <a:schemeClr val="tx1"/>
                </a:solidFill>
              </a:rPr>
            </a:br>
            <a:r>
              <a:rPr lang="ar-KW" sz="2400" dirty="0">
                <a:solidFill>
                  <a:schemeClr val="tx1"/>
                </a:solidFill>
              </a:rPr>
              <a:t/>
            </a:r>
            <a:br>
              <a:rPr lang="ar-KW" sz="2400" dirty="0">
                <a:solidFill>
                  <a:schemeClr val="tx1"/>
                </a:solidFill>
              </a:rPr>
            </a:br>
            <a:r>
              <a:rPr lang="ar-KW" sz="2400" dirty="0" smtClean="0">
                <a:solidFill>
                  <a:schemeClr val="tx1"/>
                </a:solidFill>
              </a:rPr>
              <a:t>ومما جاء في كتب المالكية ما اورده ابن جزي في قوانين الأحكام الشرعية بخصوص قاعدة ( ضع وتعجل ) </a:t>
            </a:r>
            <a:r>
              <a:rPr lang="ar-KW" sz="2400" dirty="0">
                <a:solidFill>
                  <a:schemeClr val="tx1"/>
                </a:solidFill>
              </a:rPr>
              <a:t>. </a:t>
            </a:r>
            <a:r>
              <a:rPr lang="ar-KW" sz="2400" dirty="0" smtClean="0">
                <a:solidFill>
                  <a:schemeClr val="tx1"/>
                </a:solidFill>
              </a:rPr>
              <a:t>“ قاعدة ضع وتعجل حرام </a:t>
            </a:r>
            <a:r>
              <a:rPr lang="ar-KW" sz="2400" dirty="0">
                <a:solidFill>
                  <a:schemeClr val="tx1"/>
                </a:solidFill>
              </a:rPr>
              <a:t>عند </a:t>
            </a:r>
            <a:r>
              <a:rPr lang="ar-KW" sz="2400" dirty="0" smtClean="0">
                <a:solidFill>
                  <a:schemeClr val="tx1"/>
                </a:solidFill>
              </a:rPr>
              <a:t>الأربعة “   </a:t>
            </a:r>
            <a:br>
              <a:rPr lang="ar-KW" sz="2400" dirty="0" smtClean="0">
                <a:solidFill>
                  <a:schemeClr val="tx1"/>
                </a:solidFill>
              </a:rPr>
            </a:br>
            <a:r>
              <a:rPr lang="ar-KW" sz="2400" dirty="0" smtClean="0">
                <a:solidFill>
                  <a:schemeClr val="tx1"/>
                </a:solidFill>
              </a:rPr>
              <a:t>وهي أن يكون له عليه دين لم يحل فيعجله قبل حلوله على أن ينقص منه . وأجازها ابن عباس .</a:t>
            </a:r>
            <a:br>
              <a:rPr lang="ar-KW" sz="2400" dirty="0" smtClean="0">
                <a:solidFill>
                  <a:schemeClr val="tx1"/>
                </a:solidFill>
              </a:rPr>
            </a:br>
            <a:r>
              <a:rPr lang="ar-KW" sz="2400" dirty="0">
                <a:solidFill>
                  <a:schemeClr val="tx1"/>
                </a:solidFill>
              </a:rPr>
              <a:t/>
            </a:r>
            <a:br>
              <a:rPr lang="ar-KW" sz="2400" dirty="0">
                <a:solidFill>
                  <a:schemeClr val="tx1"/>
                </a:solidFill>
              </a:rPr>
            </a:br>
            <a:r>
              <a:rPr lang="ar-KW" sz="2400" dirty="0" smtClean="0">
                <a:solidFill>
                  <a:schemeClr val="tx1"/>
                </a:solidFill>
              </a:rPr>
              <a:t>اما عند الظاهرية ، فالتعجيل لابد أن يكون بموافقة الدائن .   </a:t>
            </a:r>
            <a:r>
              <a:rPr lang="ar-KW" sz="2400" dirty="0" smtClean="0"/>
              <a:t/>
            </a:r>
            <a:br>
              <a:rPr lang="ar-KW" sz="2400" dirty="0" smtClean="0"/>
            </a:br>
            <a:endParaRPr lang="en-US" sz="2400" dirty="0"/>
          </a:p>
        </p:txBody>
      </p:sp>
    </p:spTree>
    <p:extLst>
      <p:ext uri="{BB962C8B-B14F-4D97-AF65-F5344CB8AC3E}">
        <p14:creationId xmlns:p14="http://schemas.microsoft.com/office/powerpoint/2010/main" xmlns="" val="30971291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6" y="270458"/>
            <a:ext cx="11437033" cy="6246253"/>
          </a:xfrm>
        </p:spPr>
        <p:txBody>
          <a:bodyPr>
            <a:normAutofit fontScale="90000"/>
          </a:bodyPr>
          <a:lstStyle/>
          <a:p>
            <a:pPr algn="r"/>
            <a:r>
              <a:rPr lang="ar-JO" dirty="0" smtClean="0">
                <a:solidFill>
                  <a:schemeClr val="accent2"/>
                </a:solidFill>
              </a:rPr>
              <a:t>2-وفا</a:t>
            </a:r>
            <a:r>
              <a:rPr lang="ar-SA" smtClean="0">
                <a:solidFill>
                  <a:schemeClr val="accent2"/>
                </a:solidFill>
              </a:rPr>
              <a:t>ة</a:t>
            </a:r>
            <a:r>
              <a:rPr lang="ar-JO" smtClean="0">
                <a:solidFill>
                  <a:schemeClr val="accent2"/>
                </a:solidFill>
              </a:rPr>
              <a:t> </a:t>
            </a:r>
            <a:r>
              <a:rPr lang="ar-JO" dirty="0" smtClean="0">
                <a:solidFill>
                  <a:schemeClr val="accent2"/>
                </a:solidFill>
              </a:rPr>
              <a:t>المدين :</a:t>
            </a:r>
            <a:r>
              <a:rPr lang="ar-JO" sz="2700" dirty="0"/>
              <a:t/>
            </a:r>
            <a:br>
              <a:rPr lang="ar-JO" sz="2700" dirty="0"/>
            </a:br>
            <a:r>
              <a:rPr lang="ar-JO" sz="2700" dirty="0" smtClean="0">
                <a:solidFill>
                  <a:srgbClr val="00B050"/>
                </a:solidFill>
              </a:rPr>
              <a:t>يرى الحنابلة أن أجل الدين لا يسقط بوفاة المدين الا </a:t>
            </a:r>
            <a:r>
              <a:rPr lang="ar-SA" sz="2700" dirty="0" smtClean="0">
                <a:solidFill>
                  <a:srgbClr val="00B050"/>
                </a:solidFill>
              </a:rPr>
              <a:t>:</a:t>
            </a:r>
            <a:br>
              <a:rPr lang="ar-SA" sz="2700" dirty="0" smtClean="0">
                <a:solidFill>
                  <a:srgbClr val="00B050"/>
                </a:solidFill>
              </a:rPr>
            </a:br>
            <a:r>
              <a:rPr lang="ar-SA" sz="2700" dirty="0" smtClean="0">
                <a:solidFill>
                  <a:srgbClr val="FF0000"/>
                </a:solidFill>
              </a:rPr>
              <a:t>-- </a:t>
            </a:r>
            <a:r>
              <a:rPr lang="ar-JO" sz="2700" dirty="0" smtClean="0">
                <a:solidFill>
                  <a:srgbClr val="FF0000"/>
                </a:solidFill>
              </a:rPr>
              <a:t>عند عدم وجود الورثة </a:t>
            </a:r>
            <a:r>
              <a:rPr lang="ar-SA" sz="2700" dirty="0" smtClean="0">
                <a:solidFill>
                  <a:srgbClr val="FF0000"/>
                </a:solidFill>
              </a:rPr>
              <a:t/>
            </a:r>
            <a:br>
              <a:rPr lang="ar-SA" sz="2700" dirty="0" smtClean="0">
                <a:solidFill>
                  <a:srgbClr val="FF0000"/>
                </a:solidFill>
              </a:rPr>
            </a:br>
            <a:r>
              <a:rPr lang="ar-SA" sz="2700" dirty="0" smtClean="0">
                <a:solidFill>
                  <a:srgbClr val="FF0000"/>
                </a:solidFill>
              </a:rPr>
              <a:t>-- </a:t>
            </a:r>
            <a:r>
              <a:rPr lang="ar-JO" sz="2700" dirty="0" smtClean="0">
                <a:solidFill>
                  <a:srgbClr val="FF0000"/>
                </a:solidFill>
              </a:rPr>
              <a:t>أو عند وجودهم وامتناعهم عن توثيق الدين .</a:t>
            </a:r>
            <a:r>
              <a:rPr lang="ar-SA" sz="2700" dirty="0" smtClean="0"/>
              <a:t/>
            </a:r>
            <a:br>
              <a:rPr lang="ar-SA" sz="2700" dirty="0" smtClean="0"/>
            </a:br>
            <a:r>
              <a:rPr lang="ar-JO" sz="2700" dirty="0" smtClean="0"/>
              <a:t> </a:t>
            </a:r>
            <a:r>
              <a:rPr lang="ar-SA" sz="2700" dirty="0" smtClean="0">
                <a:solidFill>
                  <a:srgbClr val="0070C0"/>
                </a:solidFill>
              </a:rPr>
              <a:t>ف</a:t>
            </a:r>
            <a:r>
              <a:rPr lang="ar-JO" sz="2700" dirty="0" smtClean="0">
                <a:solidFill>
                  <a:srgbClr val="0070C0"/>
                </a:solidFill>
              </a:rPr>
              <a:t>ا</a:t>
            </a:r>
            <a:r>
              <a:rPr lang="ar-KW" sz="2700" dirty="0" smtClean="0">
                <a:solidFill>
                  <a:srgbClr val="0070C0"/>
                </a:solidFill>
              </a:rPr>
              <a:t>ذ</a:t>
            </a:r>
            <a:r>
              <a:rPr lang="ar-JO" sz="2700" dirty="0" smtClean="0">
                <a:solidFill>
                  <a:srgbClr val="0070C0"/>
                </a:solidFill>
              </a:rPr>
              <a:t>ا كان هناك ورثة وقبلوا توثيق الدين لايسقط الأجل ويستفيدون منه .</a:t>
            </a:r>
            <a:br>
              <a:rPr lang="ar-JO" sz="2700" dirty="0" smtClean="0">
                <a:solidFill>
                  <a:srgbClr val="0070C0"/>
                </a:solidFill>
              </a:rPr>
            </a:br>
            <a:r>
              <a:rPr lang="ar-JO" sz="2700" dirty="0">
                <a:solidFill>
                  <a:schemeClr val="tx1"/>
                </a:solidFill>
              </a:rPr>
              <a:t/>
            </a:r>
            <a:br>
              <a:rPr lang="ar-JO" sz="2700" dirty="0">
                <a:solidFill>
                  <a:schemeClr val="tx1"/>
                </a:solidFill>
              </a:rPr>
            </a:br>
            <a:r>
              <a:rPr lang="ar-JO" sz="2700" dirty="0" smtClean="0">
                <a:solidFill>
                  <a:schemeClr val="tx1"/>
                </a:solidFill>
              </a:rPr>
              <a:t>أما غير الحنابلة من الجمهور فالرأي عندهم أن الأجل يحل بوفاة المدين </a:t>
            </a:r>
            <a:r>
              <a:rPr lang="ar-JO" sz="3100" dirty="0" smtClean="0">
                <a:solidFill>
                  <a:schemeClr val="tx1"/>
                </a:solidFill>
              </a:rPr>
              <a:t>.</a:t>
            </a:r>
            <a:r>
              <a:rPr lang="ar-KW" sz="3100" dirty="0" smtClean="0">
                <a:solidFill>
                  <a:schemeClr val="tx1"/>
                </a:solidFill>
              </a:rPr>
              <a:t/>
            </a:r>
            <a:br>
              <a:rPr lang="ar-KW" sz="3100" dirty="0" smtClean="0">
                <a:solidFill>
                  <a:schemeClr val="tx1"/>
                </a:solidFill>
              </a:rPr>
            </a:br>
            <a:r>
              <a:rPr lang="ar-JO" sz="3100" dirty="0" smtClean="0">
                <a:solidFill>
                  <a:schemeClr val="tx1"/>
                </a:solidFill>
              </a:rPr>
              <a:t> </a:t>
            </a:r>
            <a:r>
              <a:rPr lang="ar-JO" sz="2800" dirty="0">
                <a:solidFill>
                  <a:schemeClr val="tx1"/>
                </a:solidFill>
              </a:rPr>
              <a:t/>
            </a:r>
            <a:br>
              <a:rPr lang="ar-JO" sz="2800" dirty="0">
                <a:solidFill>
                  <a:schemeClr val="tx1"/>
                </a:solidFill>
              </a:rPr>
            </a:br>
            <a:r>
              <a:rPr lang="ar-JO" dirty="0" smtClean="0">
                <a:solidFill>
                  <a:schemeClr val="accent2"/>
                </a:solidFill>
              </a:rPr>
              <a:t>3-افلاس المدين :</a:t>
            </a:r>
            <a:r>
              <a:rPr lang="ar-JO" sz="2800" dirty="0" smtClean="0">
                <a:solidFill>
                  <a:schemeClr val="tx1"/>
                </a:solidFill>
              </a:rPr>
              <a:t/>
            </a:r>
            <a:br>
              <a:rPr lang="ar-JO" sz="2800" dirty="0" smtClean="0">
                <a:solidFill>
                  <a:schemeClr val="tx1"/>
                </a:solidFill>
              </a:rPr>
            </a:br>
            <a:r>
              <a:rPr lang="ar-JO" sz="2700" dirty="0" smtClean="0">
                <a:solidFill>
                  <a:schemeClr val="tx1"/>
                </a:solidFill>
              </a:rPr>
              <a:t>جاء في مجلة الأحكام </a:t>
            </a:r>
            <a:r>
              <a:rPr lang="ar-JO" sz="2700" dirty="0">
                <a:solidFill>
                  <a:schemeClr val="tx1"/>
                </a:solidFill>
              </a:rPr>
              <a:t>الشرعية على </a:t>
            </a:r>
            <a:r>
              <a:rPr lang="ar-JO" sz="2700" dirty="0" smtClean="0">
                <a:solidFill>
                  <a:srgbClr val="FF0000"/>
                </a:solidFill>
              </a:rPr>
              <a:t>مذهب الامام أحمد بن حنبل أنه </a:t>
            </a:r>
            <a:r>
              <a:rPr lang="ar-JO" sz="2700" dirty="0">
                <a:solidFill>
                  <a:srgbClr val="FF0000"/>
                </a:solidFill>
              </a:rPr>
              <a:t>“ لايحل </a:t>
            </a:r>
            <a:r>
              <a:rPr lang="ar-JO" sz="2700" dirty="0" smtClean="0">
                <a:solidFill>
                  <a:srgbClr val="FF0000"/>
                </a:solidFill>
              </a:rPr>
              <a:t>الدين المؤجل بجنون المدين ولا بتفلسيه </a:t>
            </a:r>
            <a:r>
              <a:rPr lang="ar-JO" sz="2700" dirty="0">
                <a:solidFill>
                  <a:srgbClr val="FF0000"/>
                </a:solidFill>
              </a:rPr>
              <a:t>“ . ويتضح من </a:t>
            </a:r>
            <a:r>
              <a:rPr lang="ar-JO" sz="2700" dirty="0" smtClean="0">
                <a:solidFill>
                  <a:srgbClr val="FF0000"/>
                </a:solidFill>
              </a:rPr>
              <a:t>ذلك أنه لا أثر لافلاس المدين على أجل د</a:t>
            </a:r>
            <a:r>
              <a:rPr lang="ar-KW" sz="2700" dirty="0" smtClean="0">
                <a:solidFill>
                  <a:srgbClr val="FF0000"/>
                </a:solidFill>
              </a:rPr>
              <a:t>ينه .</a:t>
            </a:r>
            <a:br>
              <a:rPr lang="ar-KW" sz="2700" dirty="0" smtClean="0">
                <a:solidFill>
                  <a:srgbClr val="FF0000"/>
                </a:solidFill>
              </a:rPr>
            </a:br>
            <a:r>
              <a:rPr lang="ar-KW" sz="2700" dirty="0">
                <a:solidFill>
                  <a:schemeClr val="tx1"/>
                </a:solidFill>
              </a:rPr>
              <a:t/>
            </a:r>
            <a:br>
              <a:rPr lang="ar-KW" sz="2700" dirty="0">
                <a:solidFill>
                  <a:schemeClr val="tx1"/>
                </a:solidFill>
              </a:rPr>
            </a:br>
            <a:r>
              <a:rPr lang="ar-KW" sz="2700" dirty="0" smtClean="0">
                <a:solidFill>
                  <a:schemeClr val="tx1"/>
                </a:solidFill>
              </a:rPr>
              <a:t>أما المالكيه فيقولون أن التفليس هو خلع الرجل عن ماله </a:t>
            </a:r>
            <a:r>
              <a:rPr lang="ar-KW" sz="2700" dirty="0">
                <a:solidFill>
                  <a:schemeClr val="tx1"/>
                </a:solidFill>
              </a:rPr>
              <a:t>للغرماء فإذا أحاط الدين بمال أحد ولم يكن في ماله وفاء بديونه وقام الغرماء عند القاضي فإنه يجري في </a:t>
            </a:r>
            <a:r>
              <a:rPr lang="ar-KW" sz="2700" dirty="0" smtClean="0">
                <a:solidFill>
                  <a:schemeClr val="tx1"/>
                </a:solidFill>
              </a:rPr>
              <a:t>ذلك على المدين أحكام التفليس وهي خمسة الثاني منها : أن تحل عليه الديون المؤجله .</a:t>
            </a:r>
            <a:r>
              <a:rPr lang="ar-KW" sz="3100" dirty="0" smtClean="0">
                <a:solidFill>
                  <a:schemeClr val="tx1"/>
                </a:solidFill>
              </a:rPr>
              <a:t/>
            </a:r>
            <a:br>
              <a:rPr lang="ar-KW" sz="3100" dirty="0" smtClean="0">
                <a:solidFill>
                  <a:schemeClr val="tx1"/>
                </a:solidFill>
              </a:rPr>
            </a:br>
            <a:endParaRPr lang="en-US" dirty="0"/>
          </a:p>
        </p:txBody>
      </p:sp>
    </p:spTree>
    <p:extLst>
      <p:ext uri="{BB962C8B-B14F-4D97-AF65-F5344CB8AC3E}">
        <p14:creationId xmlns:p14="http://schemas.microsoft.com/office/powerpoint/2010/main" xmlns="" val="8398396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0" y="373487"/>
            <a:ext cx="11294771" cy="6349285"/>
          </a:xfrm>
        </p:spPr>
        <p:txBody>
          <a:bodyPr>
            <a:normAutofit/>
          </a:bodyPr>
          <a:lstStyle/>
          <a:p>
            <a:pPr algn="r"/>
            <a:r>
              <a:rPr lang="ar-JO" sz="3200" dirty="0" smtClean="0">
                <a:solidFill>
                  <a:schemeClr val="accent2"/>
                </a:solidFill>
              </a:rPr>
              <a:t>العقود التي يصح اضافتها الى </a:t>
            </a:r>
            <a:r>
              <a:rPr lang="ar-KW" sz="3200" dirty="0" smtClean="0">
                <a:solidFill>
                  <a:schemeClr val="accent2"/>
                </a:solidFill>
              </a:rPr>
              <a:t>أجل </a:t>
            </a:r>
            <a:r>
              <a:rPr lang="ar-JO" sz="3200" dirty="0" smtClean="0">
                <a:solidFill>
                  <a:schemeClr val="accent2"/>
                </a:solidFill>
              </a:rPr>
              <a:t>في الفقه الاسلامي : </a:t>
            </a:r>
            <a:r>
              <a:rPr lang="ar-JO" sz="3200" dirty="0" smtClean="0"/>
              <a:t/>
            </a:r>
            <a:br>
              <a:rPr lang="ar-JO" sz="3200" dirty="0" smtClean="0"/>
            </a:br>
            <a:r>
              <a:rPr lang="ar-JO" sz="2800" dirty="0"/>
              <a:t/>
            </a:r>
            <a:br>
              <a:rPr lang="ar-JO" sz="2800" dirty="0"/>
            </a:br>
            <a:r>
              <a:rPr lang="ar-JO" sz="2800" dirty="0" smtClean="0"/>
              <a:t>- جاء في مرشد الحيران أن مايمكن تمليكه في الحال وما كان من الاسقاطات والالتزامات يصح اضافته الى الزمان المستقبل .</a:t>
            </a:r>
            <a:r>
              <a:rPr lang="ar-JO" sz="2800" dirty="0" smtClean="0">
                <a:solidFill>
                  <a:srgbClr val="FF0000"/>
                </a:solidFill>
              </a:rPr>
              <a:t>كالاجارة وفسخها والمزارعة و</a:t>
            </a:r>
            <a:r>
              <a:rPr lang="ar-SA" sz="2800" dirty="0" smtClean="0">
                <a:solidFill>
                  <a:srgbClr val="FF0000"/>
                </a:solidFill>
              </a:rPr>
              <a:t>المساقاة والمضاربة والقضاء والامارة والطلاق والعتاق والوقف والعارية والاذن في التجارة للصبي و </a:t>
            </a:r>
            <a:r>
              <a:rPr lang="ar-JO" sz="2800" dirty="0" smtClean="0">
                <a:solidFill>
                  <a:srgbClr val="FF0000"/>
                </a:solidFill>
              </a:rPr>
              <a:t>الوكالة والكفالة والوصية .</a:t>
            </a:r>
            <a:br>
              <a:rPr lang="ar-JO" sz="2800" dirty="0" smtClean="0">
                <a:solidFill>
                  <a:srgbClr val="FF0000"/>
                </a:solidFill>
              </a:rPr>
            </a:br>
            <a:r>
              <a:rPr lang="ar-KW" sz="2800" dirty="0" smtClean="0"/>
              <a:t/>
            </a:r>
            <a:br>
              <a:rPr lang="ar-KW" sz="2800" dirty="0" smtClean="0"/>
            </a:br>
            <a:r>
              <a:rPr lang="ar-JO" sz="3200" dirty="0">
                <a:solidFill>
                  <a:schemeClr val="accent2"/>
                </a:solidFill>
              </a:rPr>
              <a:t>العقود التي </a:t>
            </a:r>
            <a:r>
              <a:rPr lang="ar-KW" sz="3200" dirty="0" smtClean="0">
                <a:solidFill>
                  <a:schemeClr val="accent2"/>
                </a:solidFill>
              </a:rPr>
              <a:t>لا ت</a:t>
            </a:r>
            <a:r>
              <a:rPr lang="ar-JO" sz="3200" dirty="0" smtClean="0">
                <a:solidFill>
                  <a:schemeClr val="accent2"/>
                </a:solidFill>
              </a:rPr>
              <a:t>صح </a:t>
            </a:r>
            <a:r>
              <a:rPr lang="ar-JO" sz="3200" dirty="0">
                <a:solidFill>
                  <a:schemeClr val="accent2"/>
                </a:solidFill>
              </a:rPr>
              <a:t>اضافتها الى </a:t>
            </a:r>
            <a:r>
              <a:rPr lang="ar-KW" sz="3200" dirty="0" smtClean="0">
                <a:solidFill>
                  <a:schemeClr val="accent2"/>
                </a:solidFill>
              </a:rPr>
              <a:t>أجل </a:t>
            </a:r>
            <a:r>
              <a:rPr lang="ar-JO" sz="3200" dirty="0" smtClean="0">
                <a:solidFill>
                  <a:schemeClr val="accent2"/>
                </a:solidFill>
              </a:rPr>
              <a:t>في </a:t>
            </a:r>
            <a:r>
              <a:rPr lang="ar-JO" sz="3200" dirty="0">
                <a:solidFill>
                  <a:schemeClr val="accent2"/>
                </a:solidFill>
              </a:rPr>
              <a:t>الفقه الاسلامي : </a:t>
            </a:r>
            <a:r>
              <a:rPr lang="ar-JO" sz="2800" dirty="0"/>
              <a:t/>
            </a:r>
            <a:br>
              <a:rPr lang="ar-JO" sz="2800" dirty="0"/>
            </a:br>
            <a:r>
              <a:rPr lang="ar-JO" sz="2800" dirty="0"/>
              <a:t/>
            </a:r>
            <a:br>
              <a:rPr lang="ar-JO" sz="2800" dirty="0"/>
            </a:br>
            <a:r>
              <a:rPr lang="ar-JO" sz="2800" dirty="0" smtClean="0"/>
              <a:t>-</a:t>
            </a:r>
            <a:r>
              <a:rPr lang="ar-KW" sz="2800" dirty="0" smtClean="0"/>
              <a:t> </a:t>
            </a:r>
            <a:r>
              <a:rPr lang="ar-JO" sz="2800" dirty="0" smtClean="0"/>
              <a:t>جاء في مرشد الحيران كل ما كان تمليكاً في الحال فلا تصح اضافته الى الزمان المستقبل . </a:t>
            </a:r>
            <a:r>
              <a:rPr lang="ar-JO" sz="2800" dirty="0" smtClean="0">
                <a:solidFill>
                  <a:srgbClr val="0070C0"/>
                </a:solidFill>
              </a:rPr>
              <a:t>كالبيع و اجاراته وفسخه والهبة وعقد النكاح </a:t>
            </a:r>
            <a:r>
              <a:rPr lang="ar-SA" sz="2800" dirty="0" smtClean="0">
                <a:solidFill>
                  <a:srgbClr val="0070C0"/>
                </a:solidFill>
              </a:rPr>
              <a:t>والقسمة والشركة والصلح والابراء .</a:t>
            </a:r>
            <a:r>
              <a:rPr lang="ar-JO" sz="2800" dirty="0" smtClean="0"/>
              <a:t>.</a:t>
            </a:r>
            <a:endParaRPr lang="en-US" sz="3200" dirty="0"/>
          </a:p>
        </p:txBody>
      </p:sp>
    </p:spTree>
    <p:extLst>
      <p:ext uri="{BB962C8B-B14F-4D97-AF65-F5344CB8AC3E}">
        <p14:creationId xmlns:p14="http://schemas.microsoft.com/office/powerpoint/2010/main" xmlns="" val="353468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282" y="141668"/>
            <a:ext cx="10615971" cy="6716332"/>
          </a:xfrm>
        </p:spPr>
        <p:txBody>
          <a:bodyPr>
            <a:normAutofit fontScale="90000"/>
          </a:bodyPr>
          <a:lstStyle/>
          <a:p>
            <a:pPr algn="r"/>
            <a:r>
              <a:rPr lang="ar-JO" dirty="0" smtClean="0">
                <a:solidFill>
                  <a:schemeClr val="accent2"/>
                </a:solidFill>
              </a:rPr>
              <a:t>مقارنة الأجل بين الفقه الاسلامي والقانون :</a:t>
            </a:r>
            <a:r>
              <a:rPr lang="ar-JO" dirty="0" smtClean="0"/>
              <a:t/>
            </a:r>
            <a:br>
              <a:rPr lang="ar-JO" dirty="0" smtClean="0"/>
            </a:br>
            <a:r>
              <a:rPr lang="ar-JO" dirty="0" smtClean="0"/>
              <a:t/>
            </a:r>
            <a:br>
              <a:rPr lang="ar-JO" dirty="0" smtClean="0"/>
            </a:br>
            <a:r>
              <a:rPr lang="ar-JO" sz="3100" dirty="0" smtClean="0"/>
              <a:t>1- الأجل لا يختلف في مقصودة بين الفقه الاسلامي والقانون . اذ الأجل فيها قوامه اضافة الى المستقبل . </a:t>
            </a:r>
            <a:br>
              <a:rPr lang="ar-JO" sz="3100" dirty="0" smtClean="0"/>
            </a:br>
            <a:r>
              <a:rPr lang="ar-JO" sz="3100" dirty="0"/>
              <a:t/>
            </a:r>
            <a:br>
              <a:rPr lang="ar-JO" sz="3100" dirty="0"/>
            </a:br>
            <a:r>
              <a:rPr lang="ar-JO" sz="3100" dirty="0" smtClean="0"/>
              <a:t>2- بالنسبة لأنواع الأجل : الأجل في الفقه الاسلامي لايكون الا معيناً أو </a:t>
            </a:r>
            <a:r>
              <a:rPr lang="ar-JO" sz="3100" dirty="0"/>
              <a:t>معلوماً ويختلف القانون في ذلك </a:t>
            </a:r>
            <a:r>
              <a:rPr lang="ar-JO" sz="3100" dirty="0" smtClean="0"/>
              <a:t>اذ يمكن أن يكون الأجل فيه غير معين .</a:t>
            </a:r>
            <a:br>
              <a:rPr lang="ar-JO" sz="3100" dirty="0" smtClean="0"/>
            </a:br>
            <a:r>
              <a:rPr lang="ar-JO" sz="3100" dirty="0" smtClean="0"/>
              <a:t/>
            </a:r>
            <a:br>
              <a:rPr lang="ar-JO" sz="3100" dirty="0" smtClean="0"/>
            </a:br>
            <a:r>
              <a:rPr lang="ar-JO" sz="3100" dirty="0" smtClean="0"/>
              <a:t>والأجل الواقف في القانون يعرف بالعقد المضاف في الفقه الاسلامي .</a:t>
            </a:r>
            <a:br>
              <a:rPr lang="ar-JO" sz="3100" dirty="0" smtClean="0"/>
            </a:br>
            <a:r>
              <a:rPr lang="ar-JO" sz="3100" dirty="0" smtClean="0"/>
              <a:t>اما الأجل الفاسخ فيعرف بالعقد المؤقت.</a:t>
            </a:r>
            <a:br>
              <a:rPr lang="ar-JO" sz="3100" dirty="0" smtClean="0"/>
            </a:br>
            <a:r>
              <a:rPr lang="ar-JO" sz="3100" dirty="0"/>
              <a:t/>
            </a:r>
            <a:br>
              <a:rPr lang="ar-JO" sz="3100" dirty="0"/>
            </a:br>
            <a:r>
              <a:rPr lang="ar-JO" sz="3100" dirty="0" smtClean="0"/>
              <a:t>3- بالنسبة للأجل ومداه : يسقط الأجل في الفقه الاسلامي اما بحلوله أو بالنزول عنه أو بوفاة المدين أو افلاسه . </a:t>
            </a:r>
            <a:r>
              <a:rPr lang="ar-JO" sz="3100" dirty="0"/>
              <a:t>ولا يختلف القانون عن الفقه الاسلامي في </a:t>
            </a:r>
            <a:r>
              <a:rPr lang="ar-JO" sz="3100" dirty="0" smtClean="0"/>
              <a:t>ذلك الا في سبب واحد وهو موت المدين فلم يسلك اتجاه الفقه الاسلامي سوى القانون المدني الكويتي .  </a:t>
            </a:r>
            <a:endParaRPr lang="en-US" sz="3100" dirty="0"/>
          </a:p>
        </p:txBody>
      </p:sp>
    </p:spTree>
    <p:extLst>
      <p:ext uri="{BB962C8B-B14F-4D97-AF65-F5344CB8AC3E}">
        <p14:creationId xmlns:p14="http://schemas.microsoft.com/office/powerpoint/2010/main" xmlns="" val="336469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78" y="397566"/>
            <a:ext cx="11847444" cy="6370975"/>
          </a:xfrm>
          <a:prstGeom prst="rect">
            <a:avLst/>
          </a:prstGeom>
        </p:spPr>
        <p:txBody>
          <a:bodyPr wrap="square">
            <a:spAutoFit/>
          </a:bodyPr>
          <a:lstStyle/>
          <a:p>
            <a:pPr lvl="1" algn="r" rtl="1"/>
            <a:r>
              <a:rPr lang="ar-SA" sz="2400" b="1" dirty="0" smtClean="0"/>
              <a:t>٢- </a:t>
            </a:r>
            <a:r>
              <a:rPr lang="ar-SA" sz="2400" b="1" u="sng" dirty="0" smtClean="0">
                <a:solidFill>
                  <a:srgbClr val="0070C0"/>
                </a:solidFill>
              </a:rPr>
              <a:t>يجب ان يكون الشرط امر غير محقق الوقوع : </a:t>
            </a:r>
            <a:r>
              <a:rPr lang="ar-SA" sz="2400" b="1" dirty="0" smtClean="0">
                <a:solidFill>
                  <a:srgbClr val="FF0000"/>
                </a:solidFill>
              </a:rPr>
              <a:t>اي اذا لحق الالتزام امرا مستقبلا باعتباره وصفا فيه فأنه يخرج عن نطاق الشرط اذا كان محقق الوقوع ويصبح الامر في نطاق الاجل</a:t>
            </a:r>
          </a:p>
          <a:p>
            <a:pPr lvl="1" algn="r" rtl="1"/>
            <a:r>
              <a:rPr lang="ar-SA" sz="2400" b="1" u="sng" dirty="0" smtClean="0">
                <a:solidFill>
                  <a:srgbClr val="0070C0"/>
                </a:solidFill>
              </a:rPr>
              <a:t>٣-الامكان : ي</a:t>
            </a:r>
            <a:r>
              <a:rPr lang="ar-SA" sz="2400" b="1" dirty="0" smtClean="0"/>
              <a:t>جب في الامر المستقبل غير محقق الوقوع </a:t>
            </a:r>
            <a:r>
              <a:rPr lang="ar-SA" sz="2400" b="1" dirty="0" smtClean="0">
                <a:solidFill>
                  <a:srgbClr val="FF0000"/>
                </a:solidFill>
              </a:rPr>
              <a:t>ان يكون ممكنا في ذاته ويكون الشرط غير ممكن اذا كان امر مستحيل الوقوع </a:t>
            </a:r>
          </a:p>
          <a:p>
            <a:pPr lvl="1" algn="r" rtl="1"/>
            <a:endParaRPr lang="ar-SA" sz="2400" b="1" dirty="0" smtClean="0">
              <a:solidFill>
                <a:srgbClr val="FF0000"/>
              </a:solidFill>
            </a:endParaRPr>
          </a:p>
          <a:p>
            <a:pPr lvl="1" algn="r" rtl="1"/>
            <a:r>
              <a:rPr lang="ar-SA" sz="2400" b="1" u="sng" dirty="0" smtClean="0">
                <a:solidFill>
                  <a:srgbClr val="0070C0"/>
                </a:solidFill>
              </a:rPr>
              <a:t>والاستحالة المقصودة استحالة مطلقة ويختلف اثر الامر المستحيل تبعا لنوع الشرط : </a:t>
            </a:r>
          </a:p>
          <a:p>
            <a:pPr lvl="1" algn="r" rtl="1"/>
            <a:r>
              <a:rPr lang="ar-SA" sz="2400" b="1" dirty="0" smtClean="0">
                <a:solidFill>
                  <a:srgbClr val="C00000"/>
                </a:solidFill>
              </a:rPr>
              <a:t>** اذا كان الشرط واقفا فأن الالتزام لاينشأ في اي وقت اذ كيف ينشأ وهذا النشوء معلق على امر يستحيل وقوعه </a:t>
            </a:r>
          </a:p>
          <a:p>
            <a:pPr lvl="1" algn="r" rtl="1"/>
            <a:r>
              <a:rPr lang="ar-SA" sz="2400" b="1" dirty="0" smtClean="0">
                <a:solidFill>
                  <a:srgbClr val="C00000"/>
                </a:solidFill>
              </a:rPr>
              <a:t>** اما اذا كان الشرط فاسخا فإن الالتزام لايزول ويبقى قائما ويعتبر الشرط غير قائم </a:t>
            </a:r>
          </a:p>
          <a:p>
            <a:pPr lvl="1" algn="r" rtl="1"/>
            <a:endParaRPr lang="ar-SA" sz="2400" b="1" u="sng" dirty="0" smtClean="0">
              <a:solidFill>
                <a:srgbClr val="0070C0"/>
              </a:solidFill>
            </a:endParaRPr>
          </a:p>
          <a:p>
            <a:pPr lvl="1" algn="r" rtl="1"/>
            <a:r>
              <a:rPr lang="ar-SA" sz="2400" b="1" u="sng" dirty="0" smtClean="0">
                <a:solidFill>
                  <a:srgbClr val="0070C0"/>
                </a:solidFill>
              </a:rPr>
              <a:t>والاستحالة المطلقة نوعين :</a:t>
            </a:r>
          </a:p>
          <a:p>
            <a:pPr lvl="1" algn="r" rtl="1"/>
            <a:r>
              <a:rPr lang="ar-SA" sz="2400" b="1" dirty="0" smtClean="0">
                <a:solidFill>
                  <a:srgbClr val="FF0000"/>
                </a:solidFill>
              </a:rPr>
              <a:t>مادية : مثل اعدك بمبلغ ان كتبت على ماء البحر .</a:t>
            </a:r>
          </a:p>
          <a:p>
            <a:pPr lvl="1" algn="r" rtl="1"/>
            <a:r>
              <a:rPr lang="ar-SA" sz="2400" b="1" dirty="0" smtClean="0">
                <a:solidFill>
                  <a:srgbClr val="FF0000"/>
                </a:solidFill>
              </a:rPr>
              <a:t>وقانونية : اعدك بمال ان تزوجت من محرم او طعنت بحكم قانوني لا يمكن الطعن به .</a:t>
            </a:r>
          </a:p>
          <a:p>
            <a:pPr lvl="1" algn="r" rtl="1"/>
            <a:endParaRPr lang="ar-SA" sz="2400" b="1" dirty="0" smtClean="0"/>
          </a:p>
          <a:p>
            <a:pPr lvl="1" algn="r" rtl="1"/>
            <a:r>
              <a:rPr lang="ar-SA" sz="2400" b="1" dirty="0" smtClean="0"/>
              <a:t>واذا كان الامر المستقبل غير محقق الوقوع امرا يستحيل وقوعه </a:t>
            </a:r>
            <a:r>
              <a:rPr lang="ar-SA" sz="2400" b="1" dirty="0" smtClean="0">
                <a:solidFill>
                  <a:srgbClr val="FF0000"/>
                </a:solidFill>
              </a:rPr>
              <a:t>نسبيا فان نسبية الاستحالة لاتعيب الالتزام اذا غلب على الفكر امكان وقوعها ، </a:t>
            </a:r>
            <a:r>
              <a:rPr lang="ar-SA" sz="2400" b="1" dirty="0" smtClean="0">
                <a:solidFill>
                  <a:srgbClr val="00B050"/>
                </a:solidFill>
              </a:rPr>
              <a:t>مثالها ؛ ان تمنح الدول مكافأة لمن يجد علاج لمرض السرطان .</a:t>
            </a:r>
          </a:p>
          <a:p>
            <a:pPr lvl="1" algn="r" rtl="1"/>
            <a:endParaRPr lang="ar-SA" sz="2400" b="1" dirty="0" smtClean="0">
              <a:solidFill>
                <a:srgbClr val="00B050"/>
              </a:solidFill>
            </a:endParaRPr>
          </a:p>
          <a:p>
            <a:pPr lvl="1" algn="r" rtl="1"/>
            <a:r>
              <a:rPr lang="ar-SA" sz="2400" b="1" dirty="0" smtClean="0">
                <a:solidFill>
                  <a:srgbClr val="0070C0"/>
                </a:solidFill>
              </a:rPr>
              <a:t>العبرة والمهم ان يكون الشرط ممكنا وقت تعليق الالتزام على شرط ، فان صبح مستحيلا لا حقا فالشرط صحيح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2" y="168812"/>
            <a:ext cx="11690252" cy="6513342"/>
          </a:xfrm>
        </p:spPr>
        <p:txBody>
          <a:bodyPr/>
          <a:lstStyle/>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017431"/>
            <a:ext cx="9144000" cy="5254579"/>
          </a:xfrm>
        </p:spPr>
        <p:txBody>
          <a:bodyPr/>
          <a:lstStyle/>
          <a:p>
            <a:r>
              <a:rPr lang="ar-KW" sz="3600" dirty="0" smtClean="0"/>
              <a:t>عرض الطالبات </a:t>
            </a:r>
            <a:endParaRPr lang="ar-KW" sz="4000" dirty="0" smtClean="0"/>
          </a:p>
          <a:p>
            <a:r>
              <a:rPr lang="ar-KW" sz="2800" dirty="0" smtClean="0"/>
              <a:t>رغد الغدير</a:t>
            </a:r>
          </a:p>
          <a:p>
            <a:r>
              <a:rPr lang="ar-KW" sz="2800" dirty="0" smtClean="0"/>
              <a:t>رزان فقيهي</a:t>
            </a:r>
          </a:p>
          <a:p>
            <a:r>
              <a:rPr lang="ar-KW" sz="2800" dirty="0" smtClean="0"/>
              <a:t>لجين الجذلاني</a:t>
            </a:r>
          </a:p>
          <a:p>
            <a:r>
              <a:rPr lang="ar-KW" sz="2800" dirty="0" smtClean="0"/>
              <a:t>اسيل باوزير</a:t>
            </a:r>
          </a:p>
          <a:p>
            <a:r>
              <a:rPr lang="ar-KW" sz="2800" dirty="0" smtClean="0"/>
              <a:t>هيفاء آل عبدالقادر</a:t>
            </a:r>
          </a:p>
          <a:p>
            <a:r>
              <a:rPr lang="ar-KW" sz="2800" dirty="0" smtClean="0"/>
              <a:t>هاجر العتيبي</a:t>
            </a:r>
          </a:p>
          <a:p>
            <a:r>
              <a:rPr lang="ar-KW" sz="2800" dirty="0" smtClean="0"/>
              <a:t>ريوف السعدون </a:t>
            </a:r>
          </a:p>
          <a:p>
            <a:r>
              <a:rPr lang="ar-KW" sz="2800" dirty="0" smtClean="0"/>
              <a:t>نورة المطيري</a:t>
            </a:r>
            <a:endParaRPr lang="en-US" sz="2800" dirty="0"/>
          </a:p>
        </p:txBody>
      </p:sp>
    </p:spTree>
    <p:extLst>
      <p:ext uri="{BB962C8B-B14F-4D97-AF65-F5344CB8AC3E}">
        <p14:creationId xmlns:p14="http://schemas.microsoft.com/office/powerpoint/2010/main" xmlns="" val="3123038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17" y="231494"/>
            <a:ext cx="11370366" cy="6288576"/>
          </a:xfrm>
        </p:spPr>
        <p:txBody>
          <a:bodyPr>
            <a:noAutofit/>
          </a:bodyPr>
          <a:lstStyle/>
          <a:p>
            <a:pPr marL="0" indent="0" algn="r" rtl="1">
              <a:buNone/>
            </a:pPr>
            <a:r>
              <a:rPr lang="ar-SA" sz="3600" b="1" dirty="0" smtClean="0"/>
              <a:t>٤- </a:t>
            </a:r>
            <a:r>
              <a:rPr lang="ar-SA" sz="3600" b="1" u="sng" dirty="0" smtClean="0">
                <a:solidFill>
                  <a:srgbClr val="0070C0"/>
                </a:solidFill>
              </a:rPr>
              <a:t>المشروعية : </a:t>
            </a:r>
            <a:r>
              <a:rPr lang="ar-SA" sz="3600" b="1" u="sng" dirty="0" smtClean="0">
                <a:solidFill>
                  <a:srgbClr val="FF0000"/>
                </a:solidFill>
              </a:rPr>
              <a:t>بان لا يخالف النظام العام والاداب العامة .</a:t>
            </a:r>
          </a:p>
          <a:p>
            <a:pPr marL="0" indent="0" algn="r" rtl="1">
              <a:buNone/>
            </a:pPr>
            <a:r>
              <a:rPr lang="ar-SA" sz="3600" b="1" u="sng" dirty="0" smtClean="0">
                <a:solidFill>
                  <a:srgbClr val="002060"/>
                </a:solidFill>
              </a:rPr>
              <a:t>يختلف اثر عدم المشروعية تبع لنوع الشرط :</a:t>
            </a:r>
          </a:p>
          <a:p>
            <a:pPr marL="0" indent="0" algn="r" rtl="1">
              <a:buNone/>
            </a:pPr>
            <a:r>
              <a:rPr lang="ar-SA" sz="3600" b="1" u="sng" dirty="0" smtClean="0">
                <a:solidFill>
                  <a:srgbClr val="0070C0"/>
                </a:solidFill>
              </a:rPr>
              <a:t>** اذا كان الشرط واقف : فان الالتزام لايقوم اويعد معدوم ويبطل لعدم المشروعية </a:t>
            </a:r>
          </a:p>
          <a:p>
            <a:pPr marL="0" indent="0" algn="r" rtl="1">
              <a:buNone/>
            </a:pPr>
            <a:r>
              <a:rPr lang="ar-SA" sz="3600" b="1" u="sng" dirty="0" smtClean="0">
                <a:solidFill>
                  <a:srgbClr val="FF0000"/>
                </a:solidFill>
              </a:rPr>
              <a:t>** اما اذا كان الشرط فاسخا هناك احتمالان:</a:t>
            </a:r>
          </a:p>
          <a:p>
            <a:pPr marL="0" indent="0" algn="r" rtl="1">
              <a:buNone/>
            </a:pPr>
            <a:r>
              <a:rPr lang="ar-SA" sz="3600" b="1" dirty="0" smtClean="0"/>
              <a:t>١</a:t>
            </a:r>
            <a:r>
              <a:rPr lang="ar-SA" sz="3600" b="1" dirty="0" smtClean="0">
                <a:solidFill>
                  <a:srgbClr val="0070C0"/>
                </a:solidFill>
              </a:rPr>
              <a:t>- ان لايكون المستقبل في المحقق الوقوع والذي علق عليه الالتزام باعتباره شرطا هو السبب الدافع للالتزام وفي هذه الحالة يبقى الالتزام ولايزول ويعتبر الشرط غير قائم</a:t>
            </a:r>
          </a:p>
          <a:p>
            <a:pPr marL="0" indent="0" algn="r" rtl="1">
              <a:buNone/>
            </a:pPr>
            <a:r>
              <a:rPr lang="ar-SA" sz="3600" b="1" dirty="0" smtClean="0">
                <a:solidFill>
                  <a:srgbClr val="C00000"/>
                </a:solidFill>
              </a:rPr>
              <a:t>٢- ان يكون هذا الامر المستقبل غير محقق الوقوع هو السبب الدافع للالتزام في هذه الحالة يكون الشرط عنصر جوهري في الالتزام فيبطل الشرط والالتزام</a:t>
            </a:r>
          </a:p>
        </p:txBody>
      </p:sp>
    </p:spTree>
    <p:extLst>
      <p:ext uri="{BB962C8B-B14F-4D97-AF65-F5344CB8AC3E}">
        <p14:creationId xmlns:p14="http://schemas.microsoft.com/office/powerpoint/2010/main" xmlns="" val="98302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565" y="397565"/>
            <a:ext cx="11529392" cy="6124754"/>
          </a:xfrm>
          <a:prstGeom prst="rect">
            <a:avLst/>
          </a:prstGeom>
        </p:spPr>
        <p:txBody>
          <a:bodyPr wrap="square">
            <a:spAutoFit/>
          </a:bodyPr>
          <a:lstStyle/>
          <a:p>
            <a:pPr algn="r" rtl="1"/>
            <a:r>
              <a:rPr lang="ar-SA" sz="2800" b="1" u="sng" dirty="0" smtClean="0">
                <a:solidFill>
                  <a:srgbClr val="0070C0"/>
                </a:solidFill>
              </a:rPr>
              <a:t>5- الاتكون ارادة المدين وحدها مناط تحقق الشرط اذا كان واقفا:</a:t>
            </a:r>
          </a:p>
          <a:p>
            <a:pPr algn="r" rtl="1"/>
            <a:r>
              <a:rPr lang="ar-SA" sz="2800" b="1" dirty="0" smtClean="0"/>
              <a:t> معناه ان </a:t>
            </a:r>
            <a:r>
              <a:rPr lang="ar-SA" sz="2800" b="1" u="sng" dirty="0" smtClean="0">
                <a:solidFill>
                  <a:srgbClr val="FF0000"/>
                </a:solidFill>
              </a:rPr>
              <a:t>اذا جاء الشرط وفحواه امرا مستقبلا غير محقق الوقوع على اساس ان المدين يلتزم اذا شاء او ان وجد ذلك مناسبا له كان شرطا باطلا لايولد معه التزام</a:t>
            </a:r>
          </a:p>
          <a:p>
            <a:pPr algn="r" rtl="1"/>
            <a:r>
              <a:rPr lang="ar-SA" sz="2800" b="1" u="sng" dirty="0" smtClean="0">
                <a:solidFill>
                  <a:srgbClr val="FF0000"/>
                </a:solidFill>
              </a:rPr>
              <a:t> </a:t>
            </a:r>
            <a:r>
              <a:rPr lang="ar-SA" sz="2800" b="1" u="sng" dirty="0" smtClean="0">
                <a:solidFill>
                  <a:srgbClr val="0070C0"/>
                </a:solidFill>
              </a:rPr>
              <a:t>فالقاعده اذن ان الالتزام لايقوم اذا اقترن بشرط يتعلق بمحض ارادة الملتزم </a:t>
            </a:r>
            <a:r>
              <a:rPr lang="ar-SA" sz="2800" b="1" dirty="0" smtClean="0">
                <a:solidFill>
                  <a:srgbClr val="0070C0"/>
                </a:solidFill>
              </a:rPr>
              <a:t>وكان الشرط واقفا </a:t>
            </a:r>
          </a:p>
          <a:p>
            <a:pPr algn="r" rtl="1"/>
            <a:endParaRPr lang="ar-SA" sz="2800" b="1" dirty="0" smtClean="0"/>
          </a:p>
          <a:p>
            <a:pPr algn="r" rtl="1"/>
            <a:r>
              <a:rPr lang="ar-SA" sz="2800" b="1" dirty="0" smtClean="0">
                <a:solidFill>
                  <a:srgbClr val="C00000"/>
                </a:solidFill>
              </a:rPr>
              <a:t>فيجب بالشرط الواقف الذي علق عليه الالتزام الا يكون شرط ارادي محض من جانب المدين </a:t>
            </a:r>
            <a:r>
              <a:rPr lang="ar-SA" sz="2800" b="1" dirty="0" smtClean="0"/>
              <a:t>وبمفهوم المخالفه لهذا الحكم بأن </a:t>
            </a:r>
            <a:r>
              <a:rPr lang="ar-SA" sz="2800" b="1" dirty="0" smtClean="0">
                <a:solidFill>
                  <a:srgbClr val="0070C0"/>
                </a:solidFill>
              </a:rPr>
              <a:t>الشرط يكون صحيح ولوتعلق بارادة المدين اذا كان فاسخا لان الالتزام قد وجد صحيحا وتاما وتنطلق ارادة المدين بشأن الابقاء عليه اوفسخه</a:t>
            </a:r>
            <a:r>
              <a:rPr lang="ar-SA" sz="2800" b="1" dirty="0" smtClean="0"/>
              <a:t> بخلاف ما اذا كان الشرط واقفا ومتعلق بمحض ارادة الملتزم فمن شأن الشرط ان يجعل عقدة الالتزام منحلة منذ البداية</a:t>
            </a:r>
          </a:p>
          <a:p>
            <a:pPr algn="r" rtl="1"/>
            <a:endParaRPr lang="ar-SA" sz="2800" b="1" dirty="0" smtClean="0"/>
          </a:p>
          <a:p>
            <a:pPr algn="r" rtl="1"/>
            <a:r>
              <a:rPr lang="ar-SA" sz="2800" b="1" dirty="0" smtClean="0"/>
              <a:t>ونميز بين التالي :</a:t>
            </a:r>
          </a:p>
          <a:p>
            <a:pPr algn="r" rtl="1"/>
            <a:r>
              <a:rPr lang="ar-SA" sz="2800" b="1" dirty="0" smtClean="0">
                <a:solidFill>
                  <a:srgbClr val="7030A0"/>
                </a:solidFill>
              </a:rPr>
              <a:t>-- ان تعلق بارادة المدين : يكون الشرط صحيح ان كان فاسخ ، ويكون باطل ان كان واقف </a:t>
            </a:r>
            <a:r>
              <a:rPr lang="ar-SA" sz="2800" b="1" dirty="0" smtClean="0"/>
              <a:t>. </a:t>
            </a:r>
            <a:r>
              <a:rPr lang="ar-SA" sz="2800" b="1" dirty="0" smtClean="0">
                <a:solidFill>
                  <a:srgbClr val="00B050"/>
                </a:solidFill>
              </a:rPr>
              <a:t>مثال ؛ اهبك هذا ان اردت انا </a:t>
            </a:r>
          </a:p>
          <a:p>
            <a:pPr algn="r" rtl="1"/>
            <a:r>
              <a:rPr lang="ar-SA" sz="2800" b="1" dirty="0" smtClean="0">
                <a:solidFill>
                  <a:srgbClr val="7030A0"/>
                </a:solidFill>
              </a:rPr>
              <a:t>-- ان تعلق بارادة الدائن : يكون صحيح ان كان واقف او فاسخ ، </a:t>
            </a:r>
            <a:r>
              <a:rPr lang="ar-SA" sz="2800" b="1" dirty="0" smtClean="0">
                <a:solidFill>
                  <a:srgbClr val="00B050"/>
                </a:solidFill>
              </a:rPr>
              <a:t>مثال ؛ اهبك هذا ان اردت انت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032974" cy="7848302"/>
          </a:xfrm>
          <a:prstGeom prst="rect">
            <a:avLst/>
          </a:prstGeom>
        </p:spPr>
        <p:txBody>
          <a:bodyPr wrap="square">
            <a:spAutoFit/>
          </a:bodyPr>
          <a:lstStyle/>
          <a:p>
            <a:pPr algn="r"/>
            <a:r>
              <a:rPr lang="ar-SA" sz="2800" b="1" dirty="0" smtClean="0">
                <a:solidFill>
                  <a:prstClr val="black"/>
                </a:solidFill>
                <a:cs typeface="+mj-cs"/>
              </a:rPr>
              <a:t>وميز الفقه الفرنسي بين ثلاثة شروط :</a:t>
            </a:r>
          </a:p>
          <a:p>
            <a:pPr algn="r"/>
            <a:r>
              <a:rPr lang="ar-SA" sz="2800" b="1" dirty="0" smtClean="0">
                <a:solidFill>
                  <a:prstClr val="black"/>
                </a:solidFill>
                <a:cs typeface="+mj-cs"/>
              </a:rPr>
              <a:t>ا</a:t>
            </a:r>
            <a:r>
              <a:rPr lang="ar-SA" sz="2800" b="1" u="sng" dirty="0" smtClean="0">
                <a:solidFill>
                  <a:srgbClr val="FF0000"/>
                </a:solidFill>
                <a:cs typeface="+mj-cs"/>
              </a:rPr>
              <a:t>لأول : الشرط الاحتمالي :</a:t>
            </a:r>
          </a:p>
          <a:p>
            <a:pPr algn="r"/>
            <a:r>
              <a:rPr lang="ar-SA" sz="2800" b="1" dirty="0" smtClean="0">
                <a:solidFill>
                  <a:srgbClr val="0070C0"/>
                </a:solidFill>
                <a:cs typeface="+mj-cs"/>
              </a:rPr>
              <a:t>هو شرط يعتمد في حدوثه على المصادفه ولا علاقة له بالمدين أو الدائن </a:t>
            </a:r>
          </a:p>
          <a:p>
            <a:pPr algn="r"/>
            <a:r>
              <a:rPr lang="ar-SA" sz="2800" b="1" dirty="0" smtClean="0">
                <a:solidFill>
                  <a:srgbClr val="00B050"/>
                </a:solidFill>
                <a:cs typeface="+mj-cs"/>
              </a:rPr>
              <a:t>مثال: أن يلتزم شخص بأن يهب لآخر مالاً إذا انجبت له زوجته ولد </a:t>
            </a:r>
          </a:p>
          <a:p>
            <a:pPr algn="r"/>
            <a:r>
              <a:rPr lang="ar-SA" sz="2800" b="1" u="sng" dirty="0" smtClean="0">
                <a:solidFill>
                  <a:srgbClr val="C00000"/>
                </a:solidFill>
                <a:cs typeface="+mj-cs"/>
              </a:rPr>
              <a:t>وهو شرط صحيح سواء كان فاسخ ام واقف .</a:t>
            </a:r>
          </a:p>
          <a:p>
            <a:pPr algn="r"/>
            <a:endParaRPr lang="ar-SA" sz="2800" b="1" dirty="0" smtClean="0">
              <a:cs typeface="+mj-cs"/>
            </a:endParaRPr>
          </a:p>
          <a:p>
            <a:pPr algn="r"/>
            <a:r>
              <a:rPr lang="ar-SA" sz="2800" b="1" dirty="0" smtClean="0">
                <a:solidFill>
                  <a:srgbClr val="FF0000"/>
                </a:solidFill>
                <a:cs typeface="+mj-cs"/>
              </a:rPr>
              <a:t>الثاني:  الشرط الارادي :</a:t>
            </a:r>
          </a:p>
          <a:p>
            <a:pPr algn="r"/>
            <a:r>
              <a:rPr lang="ar-SA" sz="2800" b="1" dirty="0" smtClean="0">
                <a:solidFill>
                  <a:prstClr val="black">
                    <a:tint val="75000"/>
                  </a:prstClr>
                </a:solidFill>
                <a:cs typeface="+mj-cs"/>
              </a:rPr>
              <a:t>ه</a:t>
            </a:r>
            <a:r>
              <a:rPr lang="ar-SA" sz="2800" b="1" dirty="0" smtClean="0">
                <a:solidFill>
                  <a:srgbClr val="0070C0"/>
                </a:solidFill>
                <a:cs typeface="+mj-cs"/>
              </a:rPr>
              <a:t>و الذي يتوقف تحققه على إرادة أحد المتعاقدين الدائن أو المدين.</a:t>
            </a:r>
          </a:p>
          <a:p>
            <a:pPr algn="r"/>
            <a:r>
              <a:rPr lang="ar-SA" sz="2800" b="1" dirty="0" smtClean="0">
                <a:solidFill>
                  <a:prstClr val="black">
                    <a:tint val="75000"/>
                  </a:prstClr>
                </a:solidFill>
                <a:cs typeface="+mj-cs"/>
              </a:rPr>
              <a:t>والشرط الارادي إما أن يكون :</a:t>
            </a:r>
          </a:p>
          <a:p>
            <a:pPr algn="r"/>
            <a:r>
              <a:rPr lang="ar-SA" sz="2800" b="1" dirty="0" smtClean="0">
                <a:solidFill>
                  <a:prstClr val="black"/>
                </a:solidFill>
                <a:cs typeface="+mj-cs"/>
              </a:rPr>
              <a:t>1</a:t>
            </a:r>
            <a:r>
              <a:rPr lang="ar-SA" sz="2800" b="1" u="sng" dirty="0" smtClean="0">
                <a:solidFill>
                  <a:srgbClr val="0070C0"/>
                </a:solidFill>
                <a:cs typeface="+mj-cs"/>
              </a:rPr>
              <a:t>- شرطاً إرادياً بسيطاً : </a:t>
            </a:r>
            <a:r>
              <a:rPr lang="ar-SA" sz="2800" b="1" dirty="0" smtClean="0">
                <a:solidFill>
                  <a:srgbClr val="FF0000"/>
                </a:solidFill>
                <a:cs typeface="+mj-cs"/>
              </a:rPr>
              <a:t>وهو شرط لا يتوقف على إرادة أحد الطرفين فقط بل يتوقف ايضاً على امر لا سلطان لأيهما عليه اي مقترن بعمل </a:t>
            </a:r>
            <a:r>
              <a:rPr lang="ar-SA" sz="2800" b="1" dirty="0" smtClean="0">
                <a:solidFill>
                  <a:prstClr val="black">
                    <a:tint val="75000"/>
                  </a:prstClr>
                </a:solidFill>
                <a:cs typeface="+mj-cs"/>
              </a:rPr>
              <a:t>, </a:t>
            </a:r>
            <a:r>
              <a:rPr lang="ar-SA" sz="2800" b="1" dirty="0" smtClean="0">
                <a:solidFill>
                  <a:srgbClr val="00B050"/>
                </a:solidFill>
                <a:cs typeface="+mj-cs"/>
              </a:rPr>
              <a:t>كما لو التزم شخص بتأجير منزله إذا انتقل إلى بلد اخر ، او التزام شخص بان يهب مالا لاخر ان تزوج فالزواج شرط ارادي يتعلق بارادة الدائن ويرتبط بعمل </a:t>
            </a:r>
          </a:p>
          <a:p>
            <a:pPr algn="r"/>
            <a:r>
              <a:rPr lang="ar-SA" sz="2800" b="1" u="sng" dirty="0" smtClean="0">
                <a:solidFill>
                  <a:srgbClr val="C00000"/>
                </a:solidFill>
                <a:cs typeface="+mj-cs"/>
              </a:rPr>
              <a:t>هذا الشرط صحيح ، سواء كان فاسخ ام واقف ، وسوء تعلق بارادة الدائن ام ارادة المدين .</a:t>
            </a:r>
          </a:p>
          <a:p>
            <a:pPr algn="r"/>
            <a:endParaRPr lang="ar-SA" sz="2800" b="1" u="sng" dirty="0" smtClean="0">
              <a:solidFill>
                <a:srgbClr val="C00000"/>
              </a:solidFill>
              <a:cs typeface="+mj-cs"/>
            </a:endParaRPr>
          </a:p>
          <a:p>
            <a:pPr algn="r"/>
            <a:endParaRPr lang="ar-SA" sz="2800" b="1" dirty="0" smtClean="0">
              <a:solidFill>
                <a:prstClr val="black">
                  <a:tint val="75000"/>
                </a:prstClr>
              </a:solidFill>
              <a:cs typeface="+mj-cs"/>
            </a:endParaRPr>
          </a:p>
          <a:p>
            <a:pPr algn="r"/>
            <a:endParaRPr lang="ar-SA" sz="2800" b="1" dirty="0" smtClean="0">
              <a:cs typeface="+mj-cs"/>
            </a:endParaRPr>
          </a:p>
          <a:p>
            <a:pPr algn="r"/>
            <a:endParaRPr lang="ar-SA" sz="2800" b="1" dirty="0" smtClean="0">
              <a:solidFill>
                <a:prstClr val="black"/>
              </a:solidFill>
              <a:cs typeface="+mj-cs"/>
            </a:endParaRPr>
          </a:p>
          <a:p>
            <a:endParaRPr lang="en-US" sz="2800" b="1" dirty="0">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19722" cy="6857999"/>
          </a:xfrm>
        </p:spPr>
        <p:txBody>
          <a:bodyPr>
            <a:noAutofit/>
          </a:bodyPr>
          <a:lstStyle/>
          <a:p>
            <a:pPr algn="r">
              <a:buNone/>
            </a:pPr>
            <a:r>
              <a:rPr lang="ar-SA" sz="2800" b="1" dirty="0" smtClean="0">
                <a:cs typeface="+mj-cs"/>
              </a:rPr>
              <a:t>2</a:t>
            </a:r>
            <a:r>
              <a:rPr lang="ar-SA" sz="2800" b="1" u="sng" dirty="0" smtClean="0">
                <a:solidFill>
                  <a:srgbClr val="0070C0"/>
                </a:solidFill>
                <a:cs typeface="+mj-cs"/>
              </a:rPr>
              <a:t>- شرطاً إرادياً محضاً :</a:t>
            </a:r>
          </a:p>
          <a:p>
            <a:pPr algn="r">
              <a:buNone/>
            </a:pPr>
            <a:r>
              <a:rPr lang="ar-SA" sz="2800" b="1" u="sng" dirty="0" smtClean="0">
                <a:solidFill>
                  <a:srgbClr val="0070C0"/>
                </a:solidFill>
                <a:cs typeface="+mj-cs"/>
              </a:rPr>
              <a:t>** </a:t>
            </a:r>
            <a:r>
              <a:rPr lang="ar-SA" sz="2800" b="1" dirty="0" smtClean="0">
                <a:solidFill>
                  <a:srgbClr val="FF0000"/>
                </a:solidFill>
                <a:cs typeface="+mj-cs"/>
              </a:rPr>
              <a:t>يمكن أن يكون مرهوناً في تحققه بإرادة المدين وحده </a:t>
            </a:r>
            <a:r>
              <a:rPr lang="ar-SA" sz="2800" b="1" dirty="0" smtClean="0">
                <a:solidFill>
                  <a:prstClr val="black">
                    <a:tint val="75000"/>
                  </a:prstClr>
                </a:solidFill>
                <a:cs typeface="+mj-cs"/>
              </a:rPr>
              <a:t>, </a:t>
            </a:r>
          </a:p>
          <a:p>
            <a:pPr algn="r">
              <a:buNone/>
            </a:pPr>
            <a:r>
              <a:rPr lang="ar-SA" sz="2800" b="1" u="sng" dirty="0" smtClean="0">
                <a:solidFill>
                  <a:srgbClr val="C00000"/>
                </a:solidFill>
                <a:cs typeface="+mj-cs"/>
              </a:rPr>
              <a:t>-- اذا كان فاسخ ، فهو صحيح : </a:t>
            </a:r>
            <a:r>
              <a:rPr lang="ar-SA" sz="2800" b="1" dirty="0" smtClean="0">
                <a:solidFill>
                  <a:srgbClr val="00B050"/>
                </a:solidFill>
                <a:cs typeface="+mj-cs"/>
              </a:rPr>
              <a:t>مثال اؤجرك منزلي على ان يكون لي ان افسخ العقد حين اريد .</a:t>
            </a:r>
          </a:p>
          <a:p>
            <a:pPr algn="r">
              <a:buNone/>
            </a:pPr>
            <a:r>
              <a:rPr lang="ar-SA" sz="2800" b="1" u="sng" dirty="0" smtClean="0">
                <a:solidFill>
                  <a:srgbClr val="C00000"/>
                </a:solidFill>
                <a:cs typeface="+mj-cs"/>
              </a:rPr>
              <a:t>-- ان كان واقف ، فهو باطل : </a:t>
            </a:r>
            <a:r>
              <a:rPr lang="ar-SA" sz="2800" b="1" dirty="0" smtClean="0">
                <a:solidFill>
                  <a:srgbClr val="00B050"/>
                </a:solidFill>
                <a:cs typeface="+mj-cs"/>
              </a:rPr>
              <a:t>مثال لو التزم ببيع شيء يملكه إذا أراد</a:t>
            </a:r>
          </a:p>
          <a:p>
            <a:pPr algn="r"/>
            <a:endParaRPr lang="ar-SA" sz="2800" b="1" dirty="0" smtClean="0">
              <a:solidFill>
                <a:srgbClr val="FF0000"/>
              </a:solidFill>
              <a:cs typeface="+mj-cs"/>
            </a:endParaRPr>
          </a:p>
          <a:p>
            <a:pPr algn="r">
              <a:buNone/>
            </a:pPr>
            <a:r>
              <a:rPr lang="ar-SA" sz="2800" b="1" dirty="0" smtClean="0">
                <a:solidFill>
                  <a:srgbClr val="FF0000"/>
                </a:solidFill>
                <a:cs typeface="+mj-cs"/>
              </a:rPr>
              <a:t>** يمكن أن يكون مرهون بإرادة الدائن ,</a:t>
            </a:r>
          </a:p>
          <a:p>
            <a:pPr algn="r">
              <a:buNone/>
            </a:pPr>
            <a:r>
              <a:rPr lang="ar-SA" sz="2800" b="1" u="sng" dirty="0" smtClean="0">
                <a:solidFill>
                  <a:srgbClr val="C00000"/>
                </a:solidFill>
                <a:cs typeface="+mj-cs"/>
              </a:rPr>
              <a:t>فهو شرط صحيح سواء كان واقفا ام فاسخا </a:t>
            </a:r>
            <a:r>
              <a:rPr lang="ar-SA" sz="2800" b="1" dirty="0" smtClean="0">
                <a:solidFill>
                  <a:prstClr val="black">
                    <a:tint val="75000"/>
                  </a:prstClr>
                </a:solidFill>
                <a:cs typeface="+mj-cs"/>
              </a:rPr>
              <a:t>، كما </a:t>
            </a:r>
            <a:r>
              <a:rPr lang="ar-SA" sz="2800" b="1" dirty="0" smtClean="0">
                <a:solidFill>
                  <a:srgbClr val="00B050"/>
                </a:solidFill>
                <a:cs typeface="+mj-cs"/>
              </a:rPr>
              <a:t>لو قال شخص لآخر أعطيك هذا المال على سبيل الهبه إذا أردت أنت</a:t>
            </a:r>
            <a:endParaRPr lang="ar-SA" sz="2800" b="1" u="sng" dirty="0" smtClean="0">
              <a:solidFill>
                <a:srgbClr val="C00000"/>
              </a:solidFill>
              <a:cs typeface="+mj-cs"/>
            </a:endParaRPr>
          </a:p>
          <a:p>
            <a:pPr marL="0" indent="0" algn="r">
              <a:buNone/>
            </a:pPr>
            <a:r>
              <a:rPr lang="ar-SA" b="1" u="sng" dirty="0" smtClean="0">
                <a:solidFill>
                  <a:srgbClr val="FF0000"/>
                </a:solidFill>
                <a:cs typeface="+mj-cs"/>
              </a:rPr>
              <a:t>الثالث : الشرط المختلط :</a:t>
            </a:r>
          </a:p>
          <a:p>
            <a:pPr marL="0" indent="0" algn="r">
              <a:buNone/>
            </a:pPr>
            <a:r>
              <a:rPr lang="ar-SA" sz="2800" b="1" dirty="0" smtClean="0">
                <a:solidFill>
                  <a:srgbClr val="0070C0"/>
                </a:solidFill>
                <a:cs typeface="+mj-cs"/>
              </a:rPr>
              <a:t>شرط يعتمد في وقوعه على إرادة أحد المتعاقدين وإرادة الغير في وقت واحد </a:t>
            </a:r>
          </a:p>
          <a:p>
            <a:pPr marL="0" indent="0" algn="r">
              <a:buNone/>
            </a:pPr>
            <a:r>
              <a:rPr lang="ar-SA" sz="2800" b="1" dirty="0" smtClean="0">
                <a:solidFill>
                  <a:srgbClr val="00B050"/>
                </a:solidFill>
                <a:cs typeface="+mj-cs"/>
              </a:rPr>
              <a:t>كما لو اشترط على أحد العاقدين التزوج بفتاة معينه</a:t>
            </a:r>
            <a:r>
              <a:rPr lang="ar-SA" sz="2800" b="1" dirty="0" smtClean="0">
                <a:solidFill>
                  <a:srgbClr val="0070C0"/>
                </a:solidFill>
                <a:cs typeface="+mj-cs"/>
              </a:rPr>
              <a:t> </a:t>
            </a:r>
          </a:p>
          <a:p>
            <a:pPr marL="0" indent="0" algn="r">
              <a:buNone/>
            </a:pPr>
            <a:r>
              <a:rPr lang="ar-SA" sz="2800" b="1" u="sng" dirty="0" smtClean="0">
                <a:solidFill>
                  <a:srgbClr val="C00000"/>
                </a:solidFill>
                <a:cs typeface="+mj-cs"/>
              </a:rPr>
              <a:t>وهو شرط صحيح سواء كان واقفا ام فاسخا ، لانه يتوقف على ارادة شخص اخر وهو الفتاة المعينة ان قبلت </a:t>
            </a:r>
            <a:r>
              <a:rPr lang="ar-SA" sz="2800" b="1" dirty="0" smtClean="0">
                <a:solidFill>
                  <a:srgbClr val="0070C0"/>
                </a:solidFill>
                <a:cs typeface="+mj-cs"/>
              </a:rPr>
              <a:t>.</a:t>
            </a:r>
            <a:r>
              <a:rPr lang="ar-SA" sz="2800" b="1" dirty="0" smtClean="0">
                <a:solidFill>
                  <a:schemeClr val="bg1">
                    <a:lumMod val="50000"/>
                  </a:schemeClr>
                </a:solidFill>
                <a:cs typeface="+mj-cs"/>
              </a:rPr>
              <a:t> </a:t>
            </a:r>
            <a:endParaRPr lang="en-US" sz="2800" b="1" dirty="0">
              <a:solidFill>
                <a:schemeClr val="bg1">
                  <a:lumMod val="50000"/>
                </a:schemeClr>
              </a:solidFill>
              <a:cs typeface="+mj-cs"/>
            </a:endParaRPr>
          </a:p>
        </p:txBody>
      </p:sp>
    </p:spTree>
    <p:extLst>
      <p:ext uri="{BB962C8B-B14F-4D97-AF65-F5344CB8AC3E}">
        <p14:creationId xmlns:p14="http://schemas.microsoft.com/office/powerpoint/2010/main" xmlns="" val="1750867000"/>
      </p:ext>
    </p:extLst>
  </p:cSld>
  <p:clrMapOvr>
    <a:masterClrMapping/>
  </p:clrMapOvr>
  <p:timing>
    <p:tnLst>
      <p:par>
        <p:cTn id="1" dur="indefinite" restart="never" nodeType="tmRoot"/>
      </p:par>
    </p:tnLst>
  </p:timing>
</p:sld>
</file>

<file path=ppt/theme/_rels/them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8.jpeg"/></Relationships>
</file>

<file path=ppt/theme/_rels/theme27.xml.rels><?xml version="1.0" encoding="UTF-8" standalone="yes"?>
<Relationships xmlns="http://schemas.openxmlformats.org/package/2006/relationships"><Relationship Id="rId1" Type="http://schemas.openxmlformats.org/officeDocument/2006/relationships/image" Target="../media/image8.jpeg"/></Relationships>
</file>

<file path=ppt/theme/_rels/theme28.xml.rels><?xml version="1.0" encoding="UTF-8" standalone="yes"?>
<Relationships xmlns="http://schemas.openxmlformats.org/package/2006/relationships"><Relationship Id="rId1" Type="http://schemas.openxmlformats.org/officeDocument/2006/relationships/image" Target="../media/image8.jpeg"/></Relationships>
</file>

<file path=ppt/theme/_rels/theme29.xml.rels><?xml version="1.0" encoding="UTF-8" standalone="yes"?>
<Relationships xmlns="http://schemas.openxmlformats.org/package/2006/relationships"><Relationship Id="rId1" Type="http://schemas.openxmlformats.org/officeDocument/2006/relationships/image" Target="../media/image8.jpeg"/></Relationships>
</file>

<file path=ppt/theme/_rels/theme30.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15.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16.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17.xml><?xml version="1.0" encoding="utf-8"?>
<a:theme xmlns:a="http://schemas.openxmlformats.org/drawingml/2006/main" name="3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18.xml><?xml version="1.0" encoding="utf-8"?>
<a:theme xmlns:a="http://schemas.openxmlformats.org/drawingml/2006/main" name="4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19.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7.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8.xml><?xml version="1.0" encoding="utf-8"?>
<a:theme xmlns:a="http://schemas.openxmlformats.org/drawingml/2006/main" name="2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9.xml><?xml version="1.0" encoding="utf-8"?>
<a:theme xmlns:a="http://schemas.openxmlformats.org/drawingml/2006/main" name="3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name="4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3.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4.xml><?xml version="1.0" encoding="utf-8"?>
<a:theme xmlns:a="http://schemas.openxmlformats.org/drawingml/2006/main" name="3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5.xml><?xml version="1.0" encoding="utf-8"?>
<a:theme xmlns:a="http://schemas.openxmlformats.org/drawingml/2006/main" name="4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6.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4442</Words>
  <Application>Microsoft Office PowerPoint</Application>
  <PresentationFormat>Custom</PresentationFormat>
  <Paragraphs>335</Paragraphs>
  <Slides>51</Slides>
  <Notes>0</Notes>
  <HiddenSlides>0</HiddenSlides>
  <MMClips>0</MMClips>
  <ScaleCrop>false</ScaleCrop>
  <HeadingPairs>
    <vt:vector size="4" baseType="variant">
      <vt:variant>
        <vt:lpstr>Theme</vt:lpstr>
      </vt:variant>
      <vt:variant>
        <vt:i4>36</vt:i4>
      </vt:variant>
      <vt:variant>
        <vt:lpstr>Slide Titles</vt:lpstr>
      </vt:variant>
      <vt:variant>
        <vt:i4>51</vt:i4>
      </vt:variant>
    </vt:vector>
  </HeadingPairs>
  <TitlesOfParts>
    <vt:vector size="87"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Organic</vt:lpstr>
      <vt:lpstr>1_Organic</vt:lpstr>
      <vt:lpstr>2_Organic</vt:lpstr>
      <vt:lpstr>3_Organic</vt:lpstr>
      <vt:lpstr>4_Organic</vt:lpstr>
      <vt:lpstr>سمة Office</vt:lpstr>
      <vt:lpstr>1_سمة Office</vt:lpstr>
      <vt:lpstr>3_سمة Office</vt:lpstr>
      <vt:lpstr>14_Office Theme</vt:lpstr>
      <vt:lpstr>15_Office Theme</vt:lpstr>
      <vt:lpstr>16_Office Theme</vt:lpstr>
      <vt:lpstr>17_Office Theme</vt:lpstr>
      <vt:lpstr>BlackTie</vt:lpstr>
      <vt:lpstr>1_BlackTie</vt:lpstr>
      <vt:lpstr>2_BlackTie</vt:lpstr>
      <vt:lpstr>3_BlackTie</vt:lpstr>
      <vt:lpstr>4_BlackTie</vt:lpstr>
      <vt:lpstr>Wisp</vt:lpstr>
      <vt:lpstr>1_Wisp</vt:lpstr>
      <vt:lpstr>2_Wisp</vt:lpstr>
      <vt:lpstr>3_Wisp</vt:lpstr>
      <vt:lpstr>4_Wisp</vt:lpstr>
      <vt:lpstr>18_Office Theme</vt:lpstr>
      <vt:lpstr>أوصاف الإلتزام</vt:lpstr>
      <vt:lpstr>Slide 2</vt:lpstr>
      <vt:lpstr>Slide 3</vt:lpstr>
      <vt:lpstr>Slide 4</vt:lpstr>
      <vt:lpstr>Slide 5</vt:lpstr>
      <vt:lpstr>Slide 6</vt:lpstr>
      <vt:lpstr>Slide 7</vt:lpstr>
      <vt:lpstr>Slide 8</vt:lpstr>
      <vt:lpstr>Slide 9</vt:lpstr>
      <vt:lpstr>هذه الاثار تخضع لقاعدة الاثر الرجعي للشرط </vt:lpstr>
      <vt:lpstr>آثار الشرط في فترة التعليق </vt:lpstr>
      <vt:lpstr>Slide 12</vt:lpstr>
      <vt:lpstr>Slide 13</vt:lpstr>
      <vt:lpstr>آثار الشرط بعد انتهاء فترة التعليق </vt:lpstr>
      <vt:lpstr>أولاً: آثار انتهاء التعليق بالنسبه للشرط الواقف :</vt:lpstr>
      <vt:lpstr>ثانيا : اثار انتهاء التعليق بالنسبة للشرط الفاسخ : </vt:lpstr>
      <vt:lpstr>Slide 17</vt:lpstr>
      <vt:lpstr>Slide 18</vt:lpstr>
      <vt:lpstr>Slide 19</vt:lpstr>
      <vt:lpstr>Slide 20</vt:lpstr>
      <vt:lpstr>Slide 21</vt:lpstr>
      <vt:lpstr>Slide 22</vt:lpstr>
      <vt:lpstr>الشرط في الفقه الاسلامي</vt:lpstr>
      <vt:lpstr>         يتفق الفقه الاسلامي على ان العقد لا يوجد في الخارج الا اذا وجد عاقد و صيغه )ايجاب  و قبول و محل يرد عليه ويظهر اثر العقد فيه (و على الرغم من ذلك فقد ثار في هذا الفقه خلاف حول مايعد من هذه الامور ركنا في العقد .    ومهما يكون من خلاف فإن صيغة العقد في الفقه الاسلامي قد تكون منجزه او معلقه ، وفي الاخيره يكون العقد معلقا على شرط فما المقصود بالشرط في الفقه الاسلامي ؟         </vt:lpstr>
      <vt:lpstr>المقصود بالشرط في الفقه الاسلامي : </vt:lpstr>
      <vt:lpstr>Slide 26</vt:lpstr>
      <vt:lpstr>     مقارنه بين الشرط في الفقه الاسلامي و القانون الوضعي :     ذكرنا ان الشرط باعتباره وصفا في الالتزام يعني في الفقه القانوني امرا مستقبلا غير محقق الوقوع وبهذا لا يختلف عن معناه في الفقه الاسلامي على ماذكرنا بالنسبه للنوع الثاني من الشرط الجعلي .    فقد مر بنا ان الشرط باعتباره وصفا في الالتزام في الفقه القانوني يتنوع الى شرط واقف و شرط ناسخ ولا يختلف عن الفقه الاسلامي كثيرا في ذلك .  اذ الشرط الواقف في الفقه القانوني يطلق عليه في الفقه الاسلامي ( الشرط المعلق ) .    اما الشرط الفاسخ في الفقه القانوني فلا يعرف بهذه التسميه في الفقه الاسلامي اذ الشرط الفاسخ بمعناه في الفقه القانوني في بعض صور الشرط المقيد في الفقه الاسلامي وهي الصور التي يترتب على تحقق الشرط فيها زوال الالتزام تلقائيا دون لجؤ للقاضي  مثال لو شرط الواهب على الموهوب له لا يبيع العين الموهوبه فاذا خالف الاخير الشرط زالت الهبه.    </vt:lpstr>
      <vt:lpstr>الأجــل </vt:lpstr>
      <vt:lpstr>Slide 29</vt:lpstr>
      <vt:lpstr>آثار الأجل قبل أن ينقضي:</vt:lpstr>
      <vt:lpstr>Slide 31</vt:lpstr>
      <vt:lpstr>( آثار الأجل بعد أن ينقضي )</vt:lpstr>
      <vt:lpstr>أولاً اسباب انقضاء الأجل : </vt:lpstr>
      <vt:lpstr>أولاً اسباب انقضاء الأجل : </vt:lpstr>
      <vt:lpstr>أولاً اسباب انقضاء الأجل : </vt:lpstr>
      <vt:lpstr>Slide 36</vt:lpstr>
      <vt:lpstr>Slide 37</vt:lpstr>
      <vt:lpstr>Slide 38</vt:lpstr>
      <vt:lpstr>Slide 39</vt:lpstr>
      <vt:lpstr>Slide 40</vt:lpstr>
      <vt:lpstr>Slide 41</vt:lpstr>
      <vt:lpstr>Slide 42</vt:lpstr>
      <vt:lpstr>Slide 43</vt:lpstr>
      <vt:lpstr>Slide 44</vt:lpstr>
      <vt:lpstr>سقوط الأجل في الفقه الاسلامي :</vt:lpstr>
      <vt:lpstr>وبخصوص الضمان فقد جاء في مجلة الأحكام الشرعية على مذهب الامام أحمد أنه يصح ضمان الدين الحال مؤجلاً .  وجاء ايضاً في مجلة الأحكام الشرعية أن “ التزام تعجيل المؤجل لايصح ولاتأجيله الى أقرب من أجله ، فلو ضمن الدين المؤجل حالاً الى أجل أقرب لم يلزمه أداؤه الا عند حلول أجله فلو عجله دون اذن المضمون عنه لم يرجع عليه الا عند حلول الأجل  ، ولو عجله باذن المضمون فيرجع عليه حالا .“ .  وعند الشافعية “ اذا كان الدين الذي ضمنه مؤجلاً فعجل قضاءه لم يرجع به قبل الحل لأنه تبرع بالتعجيل “  .   ومما جاء في كتب المالكية ما اورده ابن جزي في قوانين الأحكام الشرعية بخصوص قاعدة ( ضع وتعجل ) . “ قاعدة ضع وتعجل حرام عند الأربعة “    وهي أن يكون له عليه دين لم يحل فيعجله قبل حلوله على أن ينقص منه . وأجازها ابن عباس .  اما عند الظاهرية ، فالتعجيل لابد أن يكون بموافقة الدائن .    </vt:lpstr>
      <vt:lpstr>2-وفاة المدين : يرى الحنابلة أن أجل الدين لا يسقط بوفاة المدين الا : -- عند عدم وجود الورثة  -- أو عند وجودهم وامتناعهم عن توثيق الدين .  فاذا كان هناك ورثة وقبلوا توثيق الدين لايسقط الأجل ويستفيدون منه .  أما غير الحنابلة من الجمهور فالرأي عندهم أن الأجل يحل بوفاة المدين .   3-افلاس المدين : جاء في مجلة الأحكام الشرعية على مذهب الامام أحمد بن حنبل أنه “ لايحل الدين المؤجل بجنون المدين ولا بتفلسيه “ . ويتضح من ذلك أنه لا أثر لافلاس المدين على أجل دينه .  أما المالكيه فيقولون أن التفليس هو خلع الرجل عن ماله للغرماء فإذا أحاط الدين بمال أحد ولم يكن في ماله وفاء بديونه وقام الغرماء عند القاضي فإنه يجري في ذلك على المدين أحكام التفليس وهي خمسة الثاني منها : أن تحل عليه الديون المؤجله . </vt:lpstr>
      <vt:lpstr>العقود التي يصح اضافتها الى أجل في الفقه الاسلامي :   - جاء في مرشد الحيران أن مايمكن تمليكه في الحال وما كان من الاسقاطات والالتزامات يصح اضافته الى الزمان المستقبل .كالاجارة وفسخها والمزارعة والمساقاة والمضاربة والقضاء والامارة والطلاق والعتاق والوقف والعارية والاذن في التجارة للصبي و الوكالة والكفالة والوصية .  العقود التي لا تصح اضافتها الى أجل في الفقه الاسلامي :   - جاء في مرشد الحيران كل ما كان تمليكاً في الحال فلا تصح اضافته الى الزمان المستقبل . كالبيع و اجاراته وفسخه والهبة وعقد النكاح والقسمة والشركة والصلح والابراء ..</vt:lpstr>
      <vt:lpstr>مقارنة الأجل بين الفقه الاسلامي والقانون :  1- الأجل لا يختلف في مقصودة بين الفقه الاسلامي والقانون . اذ الأجل فيها قوامه اضافة الى المستقبل .   2- بالنسبة لأنواع الأجل : الأجل في الفقه الاسلامي لايكون الا معيناً أو معلوماً ويختلف القانون في ذلك اذ يمكن أن يكون الأجل فيه غير معين .  والأجل الواقف في القانون يعرف بالعقد المضاف في الفقه الاسلامي . اما الأجل الفاسخ فيعرف بالعقد المؤقت.  3- بالنسبة للأجل ومداه : يسقط الأجل في الفقه الاسلامي اما بحلوله أو بالنزول عنه أو بوفاة المدين أو افلاسه . ولا يختلف القانون عن الفقه الاسلامي في ذلك الا في سبب واحد وهو موت المدين فلم يسلك اتجاه الفقه الاسلامي سوى القانون المدني الكويتي .  </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أوصاف الإلتزام</dc:title>
  <dc:creator>Welcome</dc:creator>
  <cp:lastModifiedBy>eman</cp:lastModifiedBy>
  <cp:revision>103</cp:revision>
  <dcterms:created xsi:type="dcterms:W3CDTF">2016-10-12T17:08:43Z</dcterms:created>
  <dcterms:modified xsi:type="dcterms:W3CDTF">2016-11-23T00:08:23Z</dcterms:modified>
</cp:coreProperties>
</file>