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docProps/custom.xml" ContentType="application/vnd.openxmlformats-officedocument.custom-properties+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removePersonalInfoOnSave="1" saveSubsetFonts="1">
  <p:sldMasterIdLst>
    <p:sldMasterId id="2147483648" r:id="rId2"/>
    <p:sldMasterId id="2147483661" r:id="rId3"/>
    <p:sldMasterId id="2147483673" r:id="rId4"/>
    <p:sldMasterId id="2147483685" r:id="rId5"/>
    <p:sldMasterId id="2147483697" r:id="rId6"/>
    <p:sldMasterId id="2147483714" r:id="rId7"/>
    <p:sldMasterId id="2147483726" r:id="rId8"/>
    <p:sldMasterId id="2147483743" r:id="rId9"/>
    <p:sldMasterId id="2147483755" r:id="rId10"/>
  </p:sldMasterIdLst>
  <p:notesMasterIdLst>
    <p:notesMasterId r:id="rId67"/>
  </p:notesMasterIdLst>
  <p:handoutMasterIdLst>
    <p:handoutMasterId r:id="rId68"/>
  </p:handoutMasterIdLst>
  <p:sldIdLst>
    <p:sldId id="281" r:id="rId11"/>
    <p:sldId id="282" r:id="rId12"/>
    <p:sldId id="283" r:id="rId13"/>
    <p:sldId id="284" r:id="rId14"/>
    <p:sldId id="285" r:id="rId15"/>
    <p:sldId id="286" r:id="rId16"/>
    <p:sldId id="287" r:id="rId17"/>
    <p:sldId id="288" r:id="rId18"/>
    <p:sldId id="289" r:id="rId19"/>
    <p:sldId id="279" r:id="rId20"/>
    <p:sldId id="258" r:id="rId21"/>
    <p:sldId id="273" r:id="rId22"/>
    <p:sldId id="276" r:id="rId23"/>
    <p:sldId id="278" r:id="rId24"/>
    <p:sldId id="270" r:id="rId25"/>
    <p:sldId id="277" r:id="rId26"/>
    <p:sldId id="274" r:id="rId27"/>
    <p:sldId id="290" r:id="rId28"/>
    <p:sldId id="291" r:id="rId29"/>
    <p:sldId id="292" r:id="rId30"/>
    <p:sldId id="293" r:id="rId31"/>
    <p:sldId id="294" r:id="rId32"/>
    <p:sldId id="295" r:id="rId33"/>
    <p:sldId id="296" r:id="rId34"/>
    <p:sldId id="297" r:id="rId35"/>
    <p:sldId id="298" r:id="rId36"/>
    <p:sldId id="299" r:id="rId37"/>
    <p:sldId id="324"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26" r:id="rId54"/>
    <p:sldId id="315" r:id="rId55"/>
    <p:sldId id="316" r:id="rId56"/>
    <p:sldId id="328" r:id="rId57"/>
    <p:sldId id="330" r:id="rId58"/>
    <p:sldId id="332" r:id="rId59"/>
    <p:sldId id="338" r:id="rId60"/>
    <p:sldId id="336" r:id="rId61"/>
    <p:sldId id="339" r:id="rId62"/>
    <p:sldId id="340" r:id="rId63"/>
    <p:sldId id="341" r:id="rId64"/>
    <p:sldId id="342" r:id="rId65"/>
    <p:sldId id="344"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6433" autoAdjust="0"/>
  </p:normalViewPr>
  <p:slideViewPr>
    <p:cSldViewPr snapToGrid="0">
      <p:cViewPr>
        <p:scale>
          <a:sx n="72" d="100"/>
          <a:sy n="72" d="100"/>
        </p:scale>
        <p:origin x="-660" y="-12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1776" y="48"/>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handoutMaster" Target="handoutMasters/handoutMaster1.xml"/><Relationship Id="rId7" Type="http://schemas.openxmlformats.org/officeDocument/2006/relationships/slideMaster" Target="slideMasters/slideMaster6.xml"/><Relationship Id="rId71"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5" Type="http://schemas.openxmlformats.org/officeDocument/2006/relationships/slideMaster" Target="slideMasters/slideMaster4.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9.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presProps" Target="presProps.xml"/><Relationship Id="rId8" Type="http://schemas.openxmlformats.org/officeDocument/2006/relationships/slideMaster" Target="slideMasters/slideMaster7.xml"/><Relationship Id="rId51" Type="http://schemas.openxmlformats.org/officeDocument/2006/relationships/slide" Target="slides/slide41.xml"/><Relationship Id="rId72" Type="http://schemas.openxmlformats.org/officeDocument/2006/relationships/tableStyles" Target="tableStyles.xml"/><Relationship Id="rId3" Type="http://schemas.openxmlformats.org/officeDocument/2006/relationships/slideMaster" Target="slideMasters/slideMaster2.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notesMaster" Target="notesMasters/notesMaster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8788"/>
          </a:xfrm>
          <a:prstGeom prst="rect">
            <a:avLst/>
          </a:prstGeom>
        </p:spPr>
        <p:txBody>
          <a:bodyPr vert="horz" lIns="91440" tIns="45720" rIns="91440" bIns="45720" rtlCol="1"/>
          <a:lstStyle>
            <a:lvl1pPr algn="r" latinLnBrk="0">
              <a:defRPr lang="ar-SA" sz="1200"/>
            </a:lvl1pPr>
          </a:lstStyle>
          <a:p>
            <a:pPr algn="r" rtl="1"/>
            <a:endParaRPr lang="ar-SA" dirty="0">
              <a:latin typeface="Tahoma" panose="020B0604030504040204" pitchFamily="34" charset="0"/>
              <a:cs typeface="Tahoma" panose="020B0604030504040204" pitchFamily="34" charset="0"/>
            </a:endParaRPr>
          </a:p>
        </p:txBody>
      </p:sp>
      <p:sp>
        <p:nvSpPr>
          <p:cNvPr id="3" name="عنصر نائب للتاريخ 2"/>
          <p:cNvSpPr>
            <a:spLocks noGrp="1"/>
          </p:cNvSpPr>
          <p:nvPr>
            <p:ph type="dt" sz="quarter" idx="1"/>
          </p:nvPr>
        </p:nvSpPr>
        <p:spPr>
          <a:xfrm>
            <a:off x="3884613" y="0"/>
            <a:ext cx="2971800" cy="458788"/>
          </a:xfrm>
          <a:prstGeom prst="rect">
            <a:avLst/>
          </a:prstGeom>
        </p:spPr>
        <p:txBody>
          <a:bodyPr vert="horz" lIns="91440" tIns="45720" rIns="91440" bIns="45720" rtlCol="1"/>
          <a:lstStyle>
            <a:lvl1pPr algn="r" latinLnBrk="0">
              <a:defRPr lang="ar-SA" sz="1200"/>
            </a:lvl1pPr>
          </a:lstStyle>
          <a:p>
            <a:pPr algn="r" rtl="1"/>
            <a:fld id="{32E1ECB5-9450-48C1-BC8B-02C838CDE6B9}" type="datetimeFigureOut">
              <a:rPr lang="ar-SA">
                <a:latin typeface="Tahoma" panose="020B0604030504040204" pitchFamily="34" charset="0"/>
                <a:cs typeface="Tahoma" panose="020B0604030504040204" pitchFamily="34" charset="0"/>
              </a:rPr>
              <a:pPr algn="r" rtl="1"/>
              <a:t>23/02/1438</a:t>
            </a:fld>
            <a:endParaRPr lang="ar-SA" dirty="0">
              <a:latin typeface="Tahoma" panose="020B0604030504040204" pitchFamily="34" charset="0"/>
              <a:cs typeface="Tahoma" panose="020B0604030504040204" pitchFamily="34" charset="0"/>
            </a:endParaRPr>
          </a:p>
        </p:txBody>
      </p:sp>
      <p:sp>
        <p:nvSpPr>
          <p:cNvPr id="4" name="عنصر نائب للتذييل 3"/>
          <p:cNvSpPr>
            <a:spLocks noGrp="1"/>
          </p:cNvSpPr>
          <p:nvPr>
            <p:ph type="ftr" sz="quarter" idx="2"/>
          </p:nvPr>
        </p:nvSpPr>
        <p:spPr>
          <a:xfrm>
            <a:off x="0" y="8685213"/>
            <a:ext cx="2971800" cy="458787"/>
          </a:xfrm>
          <a:prstGeom prst="rect">
            <a:avLst/>
          </a:prstGeom>
        </p:spPr>
        <p:txBody>
          <a:bodyPr vert="horz" lIns="91440" tIns="45720" rIns="91440" bIns="45720" rtlCol="1" anchor="b"/>
          <a:lstStyle>
            <a:lvl1pPr algn="r" latinLnBrk="0">
              <a:defRPr lang="ar-SA" sz="1200"/>
            </a:lvl1pPr>
          </a:lstStyle>
          <a:p>
            <a:pPr algn="r" rtl="1"/>
            <a:endParaRPr lang="ar-SA" dirty="0">
              <a:latin typeface="Tahoma" panose="020B0604030504040204" pitchFamily="34" charset="0"/>
              <a:cs typeface="Tahoma" panose="020B0604030504040204" pitchFamily="34" charset="0"/>
            </a:endParaRPr>
          </a:p>
        </p:txBody>
      </p:sp>
      <p:sp>
        <p:nvSpPr>
          <p:cNvPr id="5" name="عنصر نائب لرقم الشريحة 4"/>
          <p:cNvSpPr>
            <a:spLocks noGrp="1"/>
          </p:cNvSpPr>
          <p:nvPr>
            <p:ph type="sldNum" sz="quarter" idx="3"/>
          </p:nvPr>
        </p:nvSpPr>
        <p:spPr>
          <a:xfrm>
            <a:off x="3884613" y="8685213"/>
            <a:ext cx="2971800" cy="458787"/>
          </a:xfrm>
          <a:prstGeom prst="rect">
            <a:avLst/>
          </a:prstGeom>
        </p:spPr>
        <p:txBody>
          <a:bodyPr vert="horz" lIns="91440" tIns="45720" rIns="91440" bIns="45720" rtlCol="1" anchor="b"/>
          <a:lstStyle>
            <a:lvl1pPr algn="r" latinLnBrk="0">
              <a:defRPr lang="ar-SA" sz="1200"/>
            </a:lvl1pPr>
          </a:lstStyle>
          <a:p>
            <a:pPr algn="r" rtl="1"/>
            <a:fld id="{05F2BE9C-E2E4-43F3-8D67-E9DB812BB9B7}" type="slidenum">
              <a:rPr lang="ar-SA">
                <a:latin typeface="Tahoma" panose="020B0604030504040204" pitchFamily="34" charset="0"/>
                <a:cs typeface="Tahoma" panose="020B0604030504040204" pitchFamily="34" charset="0"/>
              </a:rPr>
              <a:pPr algn="r" rtl="1"/>
              <a:t>‹#›</a:t>
            </a:fld>
            <a:endParaRPr lang="ar-SA"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2477579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8788"/>
          </a:xfrm>
          <a:prstGeom prst="rect">
            <a:avLst/>
          </a:prstGeom>
        </p:spPr>
        <p:txBody>
          <a:bodyPr vert="horz" lIns="91440" tIns="45720" rIns="91440" bIns="45720" rtlCol="1"/>
          <a:lstStyle>
            <a:lvl1pPr algn="r" latinLnBrk="0">
              <a:defRPr lang="ar-SA" sz="1200">
                <a:latin typeface="Tahoma" panose="020B0604030504040204" pitchFamily="34" charset="0"/>
                <a:cs typeface="Tahoma" panose="020B0604030504040204" pitchFamily="34" charset="0"/>
              </a:defRPr>
            </a:lvl1pPr>
          </a:lstStyle>
          <a:p>
            <a:pPr rtl="1"/>
            <a:endParaRPr lang="ar-SA" dirty="0"/>
          </a:p>
        </p:txBody>
      </p:sp>
      <p:sp>
        <p:nvSpPr>
          <p:cNvPr id="3" name="عنصر نائب للتاريخ 2"/>
          <p:cNvSpPr>
            <a:spLocks noGrp="1"/>
          </p:cNvSpPr>
          <p:nvPr>
            <p:ph type="dt" idx="1"/>
          </p:nvPr>
        </p:nvSpPr>
        <p:spPr>
          <a:xfrm>
            <a:off x="3884613" y="0"/>
            <a:ext cx="2971800" cy="458788"/>
          </a:xfrm>
          <a:prstGeom prst="rect">
            <a:avLst/>
          </a:prstGeom>
        </p:spPr>
        <p:txBody>
          <a:bodyPr vert="horz" lIns="91440" tIns="45720" rIns="91440" bIns="45720" rtlCol="1"/>
          <a:lstStyle>
            <a:lvl1pPr algn="r" latinLnBrk="0">
              <a:defRPr lang="ar-SA" sz="1200">
                <a:latin typeface="Tahoma" panose="020B0604030504040204" pitchFamily="34" charset="0"/>
                <a:cs typeface="Tahoma" panose="020B0604030504040204" pitchFamily="34" charset="0"/>
              </a:defRPr>
            </a:lvl1pPr>
          </a:lstStyle>
          <a:p>
            <a:pPr rtl="1"/>
            <a:fld id="{16EE0964-1A1C-492A-8ABB-97C526CFCDFB}" type="datetimeFigureOut">
              <a:rPr lang="ar-SA" smtClean="0"/>
              <a:pPr rtl="1"/>
              <a:t>23/02/1438</a:t>
            </a:fld>
            <a:endParaRPr lang="ar-SA" dirty="0"/>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algn="r" rtl="1"/>
            <a:endParaRPr lang="ar-SA" dirty="0"/>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lgn="r" rtl="1"/>
            <a:r>
              <a:rPr lang="ar-SA" dirty="0"/>
              <a:t>انقر لتحرير أنماط النص الرئيسي</a:t>
            </a:r>
          </a:p>
          <a:p>
            <a:pPr lvl="1" algn="r" rtl="1"/>
            <a:r>
              <a:rPr lang="ar-SA" dirty="0"/>
              <a:t>المستوى الثاني</a:t>
            </a:r>
          </a:p>
          <a:p>
            <a:pPr lvl="2" algn="r" rtl="1"/>
            <a:r>
              <a:rPr lang="ar-SA" dirty="0"/>
              <a:t>المستوى الثالث</a:t>
            </a:r>
          </a:p>
          <a:p>
            <a:pPr lvl="3" algn="r" rtl="1"/>
            <a:r>
              <a:rPr lang="ar-SA" dirty="0"/>
              <a:t>المستوى الرابع</a:t>
            </a:r>
          </a:p>
          <a:p>
            <a:pPr lvl="4" algn="r" rtl="1"/>
            <a:r>
              <a:rPr lang="ar-SA" dirty="0"/>
              <a:t>المستوى الخامس</a:t>
            </a:r>
          </a:p>
        </p:txBody>
      </p:sp>
      <p:sp>
        <p:nvSpPr>
          <p:cNvPr id="6" name="عنصر نائب للتذييل 5"/>
          <p:cNvSpPr>
            <a:spLocks noGrp="1"/>
          </p:cNvSpPr>
          <p:nvPr>
            <p:ph type="ftr" sz="quarter" idx="4"/>
          </p:nvPr>
        </p:nvSpPr>
        <p:spPr>
          <a:xfrm>
            <a:off x="0" y="8685213"/>
            <a:ext cx="2971800" cy="458787"/>
          </a:xfrm>
          <a:prstGeom prst="rect">
            <a:avLst/>
          </a:prstGeom>
        </p:spPr>
        <p:txBody>
          <a:bodyPr vert="horz" lIns="91440" tIns="45720" rIns="91440" bIns="45720" rtlCol="1" anchor="b"/>
          <a:lstStyle>
            <a:lvl1pPr algn="r" latinLnBrk="0">
              <a:defRPr lang="ar-SA" sz="1200">
                <a:latin typeface="Tahoma" panose="020B0604030504040204" pitchFamily="34" charset="0"/>
                <a:cs typeface="Tahoma" panose="020B0604030504040204" pitchFamily="34" charset="0"/>
              </a:defRPr>
            </a:lvl1pPr>
          </a:lstStyle>
          <a:p>
            <a:pPr rtl="1"/>
            <a:endParaRPr lang="ar-SA" dirty="0"/>
          </a:p>
        </p:txBody>
      </p:sp>
      <p:sp>
        <p:nvSpPr>
          <p:cNvPr id="7" name="عنصر نائب لرقم الشريحة 6"/>
          <p:cNvSpPr>
            <a:spLocks noGrp="1"/>
          </p:cNvSpPr>
          <p:nvPr>
            <p:ph type="sldNum" sz="quarter" idx="5"/>
          </p:nvPr>
        </p:nvSpPr>
        <p:spPr>
          <a:xfrm>
            <a:off x="3884613" y="8685213"/>
            <a:ext cx="2971800" cy="458787"/>
          </a:xfrm>
          <a:prstGeom prst="rect">
            <a:avLst/>
          </a:prstGeom>
        </p:spPr>
        <p:txBody>
          <a:bodyPr vert="horz" lIns="91440" tIns="45720" rIns="91440" bIns="45720" rtlCol="1" anchor="b"/>
          <a:lstStyle>
            <a:lvl1pPr algn="r" latinLnBrk="0">
              <a:defRPr lang="ar-SA" sz="1200">
                <a:latin typeface="Tahoma" panose="020B0604030504040204" pitchFamily="34" charset="0"/>
                <a:cs typeface="Tahoma" panose="020B0604030504040204" pitchFamily="34" charset="0"/>
              </a:defRPr>
            </a:lvl1pPr>
          </a:lstStyle>
          <a:p>
            <a:pPr rtl="1"/>
            <a:fld id="{0B06ED93-11B9-488C-8E71-3FBEB8F36D49}" type="slidenum">
              <a:rPr lang="ar-SA" smtClean="0"/>
              <a:pPr rtl="1"/>
              <a:t>‹#›</a:t>
            </a:fld>
            <a:endParaRPr lang="ar-SA" dirty="0"/>
          </a:p>
        </p:txBody>
      </p:sp>
    </p:spTree>
    <p:extLst>
      <p:ext uri="{BB962C8B-B14F-4D97-AF65-F5344CB8AC3E}">
        <p14:creationId xmlns:p14="http://schemas.microsoft.com/office/powerpoint/2010/main" xmlns="" val="4194635653"/>
      </p:ext>
    </p:extLst>
  </p:cSld>
  <p:clrMap bg1="lt1" tx1="dk1" bg2="lt2" tx2="dk2" accent1="accent1" accent2="accent2" accent3="accent3" accent4="accent4" accent5="accent5" accent6="accent6" hlink="hlink" folHlink="folHlink"/>
  <p:notesStyle>
    <a:lvl1pPr marL="0" algn="r" defTabSz="914400" rtl="0" eaLnBrk="1" latinLnBrk="0" hangingPunct="1">
      <a:defRPr lang="ar-SA" sz="1200" kern="1200">
        <a:solidFill>
          <a:schemeClr val="tx1"/>
        </a:solidFill>
        <a:latin typeface="Tahoma" panose="020B0604030504040204" pitchFamily="34" charset="0"/>
        <a:ea typeface="+mn-ea"/>
        <a:cs typeface="Tahoma" panose="020B0604030504040204" pitchFamily="34" charset="0"/>
      </a:defRPr>
    </a:lvl1pPr>
    <a:lvl2pPr marL="457200" algn="r" defTabSz="914400" rtl="0" eaLnBrk="1" latinLnBrk="0" hangingPunct="1">
      <a:defRPr lang="ar-SA" sz="1200" kern="1200">
        <a:solidFill>
          <a:schemeClr val="tx1"/>
        </a:solidFill>
        <a:latin typeface="Tahoma" panose="020B0604030504040204" pitchFamily="34" charset="0"/>
        <a:ea typeface="+mn-ea"/>
        <a:cs typeface="Tahoma" panose="020B0604030504040204" pitchFamily="34" charset="0"/>
      </a:defRPr>
    </a:lvl2pPr>
    <a:lvl3pPr marL="914400" algn="r" defTabSz="914400" rtl="0" eaLnBrk="1" latinLnBrk="0" hangingPunct="1">
      <a:defRPr lang="ar-SA" sz="1200" kern="1200">
        <a:solidFill>
          <a:schemeClr val="tx1"/>
        </a:solidFill>
        <a:latin typeface="Tahoma" panose="020B0604030504040204" pitchFamily="34" charset="0"/>
        <a:ea typeface="+mn-ea"/>
        <a:cs typeface="Tahoma" panose="020B0604030504040204" pitchFamily="34" charset="0"/>
      </a:defRPr>
    </a:lvl3pPr>
    <a:lvl4pPr marL="1371600" algn="r" defTabSz="914400" rtl="0" eaLnBrk="1" latinLnBrk="0" hangingPunct="1">
      <a:defRPr lang="ar-SA" sz="1200" kern="1200">
        <a:solidFill>
          <a:schemeClr val="tx1"/>
        </a:solidFill>
        <a:latin typeface="Tahoma" panose="020B0604030504040204" pitchFamily="34" charset="0"/>
        <a:ea typeface="+mn-ea"/>
        <a:cs typeface="Tahoma" panose="020B0604030504040204" pitchFamily="34" charset="0"/>
      </a:defRPr>
    </a:lvl4pPr>
    <a:lvl5pPr marL="1828800" algn="r" defTabSz="914400" rtl="0" eaLnBrk="1" latinLnBrk="0" hangingPunct="1">
      <a:defRPr lang="ar-SA" sz="1200" kern="1200">
        <a:solidFill>
          <a:schemeClr val="tx1"/>
        </a:solidFill>
        <a:latin typeface="Tahoma" panose="020B0604030504040204" pitchFamily="34" charset="0"/>
        <a:ea typeface="+mn-ea"/>
        <a:cs typeface="Tahoma" panose="020B0604030504040204" pitchFamily="34" charset="0"/>
      </a:defRPr>
    </a:lvl5pPr>
    <a:lvl6pPr marL="2286000" algn="r" defTabSz="914400" rtl="0" eaLnBrk="1" latinLnBrk="0" hangingPunct="1">
      <a:defRPr lang="ar-SA" sz="1200" kern="1200">
        <a:solidFill>
          <a:schemeClr val="tx1"/>
        </a:solidFill>
        <a:latin typeface="+mn-lt"/>
        <a:ea typeface="+mn-ea"/>
        <a:cs typeface="+mn-cs"/>
      </a:defRPr>
    </a:lvl6pPr>
    <a:lvl7pPr marL="2743200" algn="r" defTabSz="914400" rtl="0" eaLnBrk="1" latinLnBrk="0" hangingPunct="1">
      <a:defRPr lang="ar-SA" sz="1200" kern="1200">
        <a:solidFill>
          <a:schemeClr val="tx1"/>
        </a:solidFill>
        <a:latin typeface="+mn-lt"/>
        <a:ea typeface="+mn-ea"/>
        <a:cs typeface="+mn-cs"/>
      </a:defRPr>
    </a:lvl7pPr>
    <a:lvl8pPr marL="3200400" algn="r" defTabSz="914400" rtl="0" eaLnBrk="1" latinLnBrk="0" hangingPunct="1">
      <a:defRPr lang="ar-SA" sz="1200" kern="1200">
        <a:solidFill>
          <a:schemeClr val="tx1"/>
        </a:solidFill>
        <a:latin typeface="+mn-lt"/>
        <a:ea typeface="+mn-ea"/>
        <a:cs typeface="+mn-cs"/>
      </a:defRPr>
    </a:lvl8pPr>
    <a:lvl9pPr marL="3657600" algn="r" defTabSz="914400" rtl="0" eaLnBrk="1" latinLnBrk="0" hangingPunct="1">
      <a:defRPr lang="ar-SA"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عنوان 1"/>
          <p:cNvSpPr>
            <a:spLocks noGrp="1"/>
          </p:cNvSpPr>
          <p:nvPr>
            <p:ph type="ctrTitle"/>
          </p:nvPr>
        </p:nvSpPr>
        <p:spPr bwMode="black">
          <a:xfrm>
            <a:off x="1905000" y="1464287"/>
            <a:ext cx="8382000" cy="2729554"/>
          </a:xfrm>
        </p:spPr>
        <p:txBody>
          <a:bodyPr tIns="0" bIns="0" anchor="b"/>
          <a:lstStyle>
            <a:lvl1pPr algn="r" latinLnBrk="0">
              <a:defRPr lang="ar-SA" sz="6000" b="1">
                <a:solidFill>
                  <a:schemeClr val="tx2"/>
                </a:solidFill>
              </a:defRPr>
            </a:lvl1pPr>
          </a:lstStyle>
          <a:p>
            <a:pPr algn="r" rtl="1"/>
            <a:r>
              <a:rPr lang="ar-SA"/>
              <a:t>انقر لتحرير نمط العنوان الرئيسي</a:t>
            </a:r>
          </a:p>
        </p:txBody>
      </p:sp>
      <p:sp>
        <p:nvSpPr>
          <p:cNvPr id="3" name="عنوان فرعي 2"/>
          <p:cNvSpPr>
            <a:spLocks noGrp="1"/>
          </p:cNvSpPr>
          <p:nvPr>
            <p:ph type="subTitle" idx="1"/>
          </p:nvPr>
        </p:nvSpPr>
        <p:spPr>
          <a:xfrm>
            <a:off x="1905000" y="4193840"/>
            <a:ext cx="8382000" cy="1108883"/>
          </a:xfrm>
        </p:spPr>
        <p:txBody>
          <a:bodyPr tIns="0" bIns="0"/>
          <a:lstStyle>
            <a:lvl1pPr marL="0" indent="0" algn="r" latinLnBrk="0">
              <a:spcBef>
                <a:spcPts val="0"/>
              </a:spcBef>
              <a:buNone/>
              <a:defRPr lang="ar-SA" sz="2400">
                <a:solidFill>
                  <a:schemeClr val="tx1">
                    <a:lumMod val="65000"/>
                    <a:lumOff val="35000"/>
                  </a:schemeClr>
                </a:solidFill>
              </a:defRPr>
            </a:lvl1pPr>
            <a:lvl2pPr marL="457200" indent="0" algn="r" latinLnBrk="0">
              <a:buNone/>
              <a:defRPr lang="ar-SA" sz="2000"/>
            </a:lvl2pPr>
            <a:lvl3pPr marL="914400" indent="0" algn="r" latinLnBrk="0">
              <a:buNone/>
              <a:defRPr lang="ar-SA" sz="1800"/>
            </a:lvl3pPr>
            <a:lvl4pPr marL="1371600" indent="0" algn="r" latinLnBrk="0">
              <a:buNone/>
              <a:defRPr lang="ar-SA" sz="1600"/>
            </a:lvl4pPr>
            <a:lvl5pPr marL="1828800" indent="0" algn="r" latinLnBrk="0">
              <a:buNone/>
              <a:defRPr lang="ar-SA" sz="1600"/>
            </a:lvl5pPr>
            <a:lvl6pPr marL="2286000" indent="0" algn="r" latinLnBrk="0">
              <a:buNone/>
              <a:defRPr lang="ar-SA" sz="1600"/>
            </a:lvl6pPr>
            <a:lvl7pPr marL="2743200" indent="0" algn="r" latinLnBrk="0">
              <a:buNone/>
              <a:defRPr lang="ar-SA" sz="1600"/>
            </a:lvl7pPr>
            <a:lvl8pPr marL="3200400" indent="0" algn="r" latinLnBrk="0">
              <a:buNone/>
              <a:defRPr lang="ar-SA" sz="1600"/>
            </a:lvl8pPr>
            <a:lvl9pPr marL="3657600" indent="0" algn="r" latinLnBrk="0">
              <a:buNone/>
              <a:defRPr lang="ar-SA" sz="1600"/>
            </a:lvl9pPr>
          </a:lstStyle>
          <a:p>
            <a:pPr algn="r" rtl="1"/>
            <a:r>
              <a:rPr lang="ar-SA"/>
              <a:t>انقر لتحرير نمط العنوان الثانوي الرئيسي</a:t>
            </a:r>
          </a:p>
        </p:txBody>
      </p:sp>
    </p:spTree>
    <p:extLst>
      <p:ext uri="{BB962C8B-B14F-4D97-AF65-F5344CB8AC3E}">
        <p14:creationId xmlns:p14="http://schemas.microsoft.com/office/powerpoint/2010/main" xmlns="" val="17016211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mod="1">
    <p:ext uri="{DCECCB84-F9BA-43D5-87BE-67443E8EF086}">
      <p15:sldGuideLst xmlns="" xmlns:p15="http://schemas.microsoft.com/office/powerpoint/2012/main">
        <p15:guide id="1" pos="1200">
          <p15:clr>
            <a:srgbClr val="5ACBF0"/>
          </p15:clr>
        </p15:guide>
        <p15:guide id="2" pos="6480">
          <p15:clr>
            <a:srgbClr val="5ACBF0"/>
          </p15:clr>
        </p15:guide>
        <p15:guide id="3" orient="horz" pos="2160">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صورة ذات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nchor="ctr"/>
          <a:lstStyle>
            <a:lvl1pPr algn="r" latinLnBrk="0">
              <a:defRPr lang="ar-SA" sz="3200"/>
            </a:lvl1pPr>
          </a:lstStyle>
          <a:p>
            <a:pPr algn="r" rtl="1"/>
            <a:r>
              <a:rPr lang="ar-SA"/>
              <a:t>انقر لتحرير نمط العنوان الرئيسي</a:t>
            </a:r>
          </a:p>
        </p:txBody>
      </p:sp>
      <p:sp>
        <p:nvSpPr>
          <p:cNvPr id="3" name="عنصر نائب للصورة 2"/>
          <p:cNvSpPr>
            <a:spLocks noGrp="1"/>
          </p:cNvSpPr>
          <p:nvPr>
            <p:ph type="pic" idx="1"/>
          </p:nvPr>
        </p:nvSpPr>
        <p:spPr>
          <a:xfrm>
            <a:off x="4884761" y="2171700"/>
            <a:ext cx="5707039" cy="4000500"/>
          </a:xfrm>
          <a:solidFill>
            <a:schemeClr val="bg1">
              <a:lumMod val="75000"/>
            </a:schemeClr>
          </a:solidFill>
          <a:ln w="63500">
            <a:solidFill>
              <a:schemeClr val="tx1">
                <a:lumMod val="50000"/>
              </a:schemeClr>
            </a:solidFill>
            <a:miter lim="800000"/>
          </a:ln>
        </p:spPr>
        <p:txBody>
          <a:bodyPr tIns="914400">
            <a:normAutofit/>
          </a:bodyPr>
          <a:lstStyle>
            <a:lvl1pPr marL="0" indent="0" algn="ctr" latinLnBrk="0">
              <a:buNone/>
              <a:defRPr lang="ar-SA" sz="2000">
                <a:solidFill>
                  <a:schemeClr val="tx1">
                    <a:lumMod val="50000"/>
                  </a:schemeClr>
                </a:solidFill>
              </a:defRPr>
            </a:lvl1pPr>
            <a:lvl2pPr marL="457200" indent="0" algn="r" latinLnBrk="0">
              <a:buNone/>
              <a:defRPr lang="ar-SA" sz="2800"/>
            </a:lvl2pPr>
            <a:lvl3pPr marL="914400" indent="0" algn="r" latinLnBrk="0">
              <a:buNone/>
              <a:defRPr lang="ar-SA" sz="2400"/>
            </a:lvl3pPr>
            <a:lvl4pPr marL="1371600" indent="0" algn="r" latinLnBrk="0">
              <a:buNone/>
              <a:defRPr lang="ar-SA" sz="2000"/>
            </a:lvl4pPr>
            <a:lvl5pPr marL="1828800" indent="0" algn="r" latinLnBrk="0">
              <a:buNone/>
              <a:defRPr lang="ar-SA" sz="2000"/>
            </a:lvl5pPr>
            <a:lvl6pPr marL="2286000" indent="0" algn="r" latinLnBrk="0">
              <a:buNone/>
              <a:defRPr lang="ar-SA" sz="2000"/>
            </a:lvl6pPr>
            <a:lvl7pPr marL="2743200" indent="0" algn="r" latinLnBrk="0">
              <a:buNone/>
              <a:defRPr lang="ar-SA" sz="2000"/>
            </a:lvl7pPr>
            <a:lvl8pPr marL="3200400" indent="0" algn="r" latinLnBrk="0">
              <a:buNone/>
              <a:defRPr lang="ar-SA" sz="2000"/>
            </a:lvl8pPr>
            <a:lvl9pPr marL="3657600" indent="0" algn="r" latinLnBrk="0">
              <a:buNone/>
              <a:defRPr lang="ar-SA" sz="2000"/>
            </a:lvl9pPr>
          </a:lstStyle>
          <a:p>
            <a:pPr algn="r" rtl="1"/>
            <a:r>
              <a:rPr lang="ar-SA"/>
              <a:t>انقر فوق الأيقونة لإضافة صورة</a:t>
            </a:r>
          </a:p>
        </p:txBody>
      </p:sp>
      <p:sp>
        <p:nvSpPr>
          <p:cNvPr id="4" name="عنصر نائب للنص 3"/>
          <p:cNvSpPr>
            <a:spLocks noGrp="1"/>
          </p:cNvSpPr>
          <p:nvPr>
            <p:ph type="body" sz="half" idx="2"/>
          </p:nvPr>
        </p:nvSpPr>
        <p:spPr>
          <a:xfrm>
            <a:off x="1600200" y="2171700"/>
            <a:ext cx="3081905" cy="4000500"/>
          </a:xfrm>
        </p:spPr>
        <p:txBody>
          <a:bodyPr/>
          <a:lstStyle>
            <a:lvl1pPr marL="0" indent="0" algn="r" latinLnBrk="0">
              <a:buNone/>
              <a:defRPr lang="ar-SA" sz="1600">
                <a:solidFill>
                  <a:schemeClr val="tx1">
                    <a:lumMod val="65000"/>
                    <a:lumOff val="35000"/>
                  </a:schemeClr>
                </a:solidFill>
              </a:defRPr>
            </a:lvl1pPr>
            <a:lvl2pPr marL="457200" indent="0" algn="r" latinLnBrk="0">
              <a:buNone/>
              <a:defRPr lang="ar-SA" sz="1400"/>
            </a:lvl2pPr>
            <a:lvl3pPr marL="914400" indent="0" algn="r" latinLnBrk="0">
              <a:buNone/>
              <a:defRPr lang="ar-SA" sz="1200"/>
            </a:lvl3pPr>
            <a:lvl4pPr marL="1371600" indent="0" algn="r" latinLnBrk="0">
              <a:buNone/>
              <a:defRPr lang="ar-SA" sz="1000"/>
            </a:lvl4pPr>
            <a:lvl5pPr marL="1828800" indent="0" algn="r" latinLnBrk="0">
              <a:buNone/>
              <a:defRPr lang="ar-SA" sz="1000"/>
            </a:lvl5pPr>
            <a:lvl6pPr marL="2286000" indent="0" algn="r" latinLnBrk="0">
              <a:buNone/>
              <a:defRPr lang="ar-SA" sz="1000"/>
            </a:lvl6pPr>
            <a:lvl7pPr marL="2743200" indent="0" algn="r" latinLnBrk="0">
              <a:buNone/>
              <a:defRPr lang="ar-SA" sz="1000"/>
            </a:lvl7pPr>
            <a:lvl8pPr marL="3200400" indent="0" algn="r" latinLnBrk="0">
              <a:buNone/>
              <a:defRPr lang="ar-SA" sz="1000"/>
            </a:lvl8pPr>
            <a:lvl9pPr marL="3657600" indent="0" algn="r" latinLnBrk="0">
              <a:buNone/>
              <a:defRPr lang="ar-SA" sz="1000"/>
            </a:lvl9pPr>
          </a:lstStyle>
          <a:p>
            <a:pPr lvl="0" algn="r" rtl="1"/>
            <a:r>
              <a:rPr lang="ar-SA"/>
              <a:t>تحرير أنماط النص الرئيسي</a:t>
            </a:r>
          </a:p>
        </p:txBody>
      </p:sp>
      <p:sp>
        <p:nvSpPr>
          <p:cNvPr id="8" name="عنصر نائب للتاريخ 3"/>
          <p:cNvSpPr>
            <a:spLocks noGrp="1"/>
          </p:cNvSpPr>
          <p:nvPr>
            <p:ph type="dt" sz="half" idx="10"/>
          </p:nvPr>
        </p:nvSpPr>
        <p:spPr>
          <a:xfrm>
            <a:off x="2768054" y="6511119"/>
            <a:ext cx="2651162" cy="275839"/>
          </a:xfrm>
        </p:spPr>
        <p:txBody>
          <a:bodyPr/>
          <a:lstStyle>
            <a:lvl1pPr algn="l">
              <a:defRPr/>
            </a:lvl1pPr>
          </a:lstStyle>
          <a:p>
            <a:pPr rtl="1"/>
            <a:fld id="{5BB01DC6-EABB-42AC-AE66-1318EB288903}" type="uaqdatetime4">
              <a:rPr lang="ar-SA" smtClean="0"/>
              <a:pPr rtl="1"/>
              <a:t>11/01/1438</a:t>
            </a:fld>
            <a:endParaRPr lang="ar-SA" dirty="0"/>
          </a:p>
        </p:txBody>
      </p:sp>
      <p:sp>
        <p:nvSpPr>
          <p:cNvPr id="9" name="عنصر نائب للتذييل 4"/>
          <p:cNvSpPr>
            <a:spLocks noGrp="1"/>
          </p:cNvSpPr>
          <p:nvPr>
            <p:ph type="ftr" sz="quarter" idx="11"/>
          </p:nvPr>
        </p:nvSpPr>
        <p:spPr>
          <a:xfrm>
            <a:off x="5443600" y="6511119"/>
            <a:ext cx="5157725" cy="275839"/>
          </a:xfrm>
        </p:spPr>
        <p:txBody>
          <a:bodyPr/>
          <a:lstStyle/>
          <a:p>
            <a:pPr algn="r" rtl="1"/>
            <a:endParaRPr lang="ar-SA"/>
          </a:p>
        </p:txBody>
      </p:sp>
      <p:sp>
        <p:nvSpPr>
          <p:cNvPr id="10" name="عنصر نائب لرقم الشريحة 5"/>
          <p:cNvSpPr>
            <a:spLocks noGrp="1"/>
          </p:cNvSpPr>
          <p:nvPr>
            <p:ph type="sldNum" sz="quarter" idx="12"/>
          </p:nvPr>
        </p:nvSpPr>
        <p:spPr>
          <a:xfrm>
            <a:off x="1611421" y="6511119"/>
            <a:ext cx="1115786" cy="275839"/>
          </a:xfrm>
        </p:spPr>
        <p:txBody>
          <a:bodyPr/>
          <a:lstStyle>
            <a:lvl1pPr algn="l">
              <a:defRPr/>
            </a:lvl1pPr>
          </a:lstStyle>
          <a:p>
            <a:pPr rtl="1"/>
            <a:fld id="{29927BEA-0E01-4643-B2DE-F82012A02F29}" type="slidenum">
              <a:rPr lang="ar-SA" smtClean="0"/>
              <a:pPr rtl="1"/>
              <a:t>‹#›</a:t>
            </a:fld>
            <a:endParaRPr lang="ar-SA"/>
          </a:p>
        </p:txBody>
      </p:sp>
    </p:spTree>
    <p:extLst>
      <p:ext uri="{BB962C8B-B14F-4D97-AF65-F5344CB8AC3E}">
        <p14:creationId xmlns:p14="http://schemas.microsoft.com/office/powerpoint/2010/main" xmlns="" val="34793713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E23100-A81C-49B9-BD33-37ABEC99612A}" type="datetimeFigureOut">
              <a:rPr lang="ar-SA" smtClean="0">
                <a:solidFill>
                  <a:srgbClr val="53AE6E">
                    <a:lumMod val="50000"/>
                  </a:srgbClr>
                </a:solidFill>
              </a:rPr>
              <a:pPr/>
              <a:t>23/02/1438</a:t>
            </a:fld>
            <a:endParaRPr lang="ar-SA">
              <a:solidFill>
                <a:srgbClr val="53AE6E">
                  <a:lumMod val="50000"/>
                </a:srgbClr>
              </a:solidFill>
            </a:endParaRP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ar-SA">
              <a:solidFill>
                <a:srgbClr val="53AE6E">
                  <a:lumMod val="50000"/>
                </a:srgbClr>
              </a:solidFill>
            </a:endParaRP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07B8FC5E-52FA-4BC1-B67F-7C1D568E57D9}" type="slidenum">
              <a:rPr lang="ar-SA" smtClean="0">
                <a:solidFill>
                  <a:srgbClr val="53AE6E">
                    <a:lumMod val="50000"/>
                  </a:srgbClr>
                </a:solidFill>
              </a:rPr>
              <a:pPr/>
              <a:t>‹#›</a:t>
            </a:fld>
            <a:endParaRPr lang="ar-SA">
              <a:solidFill>
                <a:srgbClr val="53AE6E">
                  <a:lumMod val="50000"/>
                </a:srgbClr>
              </a:solidFill>
            </a:endParaRPr>
          </a:p>
        </p:txBody>
      </p:sp>
      <p:sp>
        <p:nvSpPr>
          <p:cNvPr id="13" name="Rectangle 12"/>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266802269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E23100-A81C-49B9-BD33-37ABEC99612A}" type="datetimeFigureOut">
              <a:rPr lang="ar-SA" smtClean="0">
                <a:solidFill>
                  <a:prstClr val="black">
                    <a:lumMod val="65000"/>
                    <a:lumOff val="35000"/>
                  </a:prstClr>
                </a:solidFill>
              </a:rPr>
              <a:pPr/>
              <a:t>23/02/1438</a:t>
            </a:fld>
            <a:endParaRPr lang="ar-SA">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ar-SA">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7B8FC5E-52FA-4BC1-B67F-7C1D568E57D9}" type="slidenum">
              <a:rPr lang="ar-SA" smtClean="0">
                <a:solidFill>
                  <a:prstClr val="black">
                    <a:lumMod val="65000"/>
                    <a:lumOff val="35000"/>
                  </a:prstClr>
                </a:solidFill>
              </a:rPr>
              <a:pPr/>
              <a:t>‹#›</a:t>
            </a:fld>
            <a:endParaRPr lang="ar-SA">
              <a:solidFill>
                <a:prstClr val="black">
                  <a:lumMod val="65000"/>
                  <a:lumOff val="35000"/>
                </a:prstClr>
              </a:solidFill>
            </a:endParaRPr>
          </a:p>
        </p:txBody>
      </p:sp>
    </p:spTree>
    <p:extLst>
      <p:ext uri="{BB962C8B-B14F-4D97-AF65-F5344CB8AC3E}">
        <p14:creationId xmlns:p14="http://schemas.microsoft.com/office/powerpoint/2010/main" xmlns="" val="277844214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E23100-A81C-49B9-BD33-37ABEC99612A}" type="datetimeFigureOut">
              <a:rPr lang="ar-SA" smtClean="0">
                <a:solidFill>
                  <a:srgbClr val="F7F0DF"/>
                </a:solidFill>
              </a:rPr>
              <a:pPr/>
              <a:t>23/02/1438</a:t>
            </a:fld>
            <a:endParaRPr lang="ar-SA">
              <a:solidFill>
                <a:srgbClr val="F7F0DF"/>
              </a:solidFill>
            </a:endParaRP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ar-SA">
              <a:solidFill>
                <a:srgbClr val="F7F0DF"/>
              </a:solidFill>
            </a:endParaRP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07B8FC5E-52FA-4BC1-B67F-7C1D568E57D9}" type="slidenum">
              <a:rPr lang="ar-SA" smtClean="0">
                <a:solidFill>
                  <a:srgbClr val="F7F0DF"/>
                </a:solidFill>
              </a:rPr>
              <a:pPr/>
              <a:t>‹#›</a:t>
            </a:fld>
            <a:endParaRPr lang="ar-SA">
              <a:solidFill>
                <a:srgbClr val="F7F0DF"/>
              </a:solidFill>
            </a:endParaRPr>
          </a:p>
        </p:txBody>
      </p:sp>
      <p:grpSp>
        <p:nvGrpSpPr>
          <p:cNvPr id="7" name="Group 6"/>
          <p:cNvGrpSpPr/>
          <p:nvPr/>
        </p:nvGrpSpPr>
        <p:grpSpPr>
          <a:xfrm>
            <a:off x="0" y="0"/>
            <a:ext cx="2814638" cy="6858000"/>
            <a:chOff x="0" y="0"/>
            <a:chExt cx="2814638" cy="6858000"/>
          </a:xfrm>
        </p:grpSpPr>
        <p:sp>
          <p:nvSpPr>
            <p:cNvPr id="11" name="Freeform 6"/>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xmlns="" val="2709963111"/>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E23100-A81C-49B9-BD33-37ABEC99612A}" type="datetimeFigureOut">
              <a:rPr lang="ar-SA" smtClean="0">
                <a:solidFill>
                  <a:prstClr val="black">
                    <a:lumMod val="65000"/>
                    <a:lumOff val="35000"/>
                  </a:prstClr>
                </a:solidFill>
              </a:rPr>
              <a:pPr/>
              <a:t>23/02/1438</a:t>
            </a:fld>
            <a:endParaRPr lang="ar-SA">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ar-SA">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7B8FC5E-52FA-4BC1-B67F-7C1D568E57D9}" type="slidenum">
              <a:rPr lang="ar-SA" smtClean="0">
                <a:solidFill>
                  <a:prstClr val="black">
                    <a:lumMod val="65000"/>
                    <a:lumOff val="35000"/>
                  </a:prstClr>
                </a:solidFill>
              </a:rPr>
              <a:pPr/>
              <a:t>‹#›</a:t>
            </a:fld>
            <a:endParaRPr lang="ar-SA">
              <a:solidFill>
                <a:prstClr val="black">
                  <a:lumMod val="65000"/>
                  <a:lumOff val="35000"/>
                </a:prstClr>
              </a:solidFill>
            </a:endParaRPr>
          </a:p>
        </p:txBody>
      </p:sp>
    </p:spTree>
    <p:extLst>
      <p:ext uri="{BB962C8B-B14F-4D97-AF65-F5344CB8AC3E}">
        <p14:creationId xmlns:p14="http://schemas.microsoft.com/office/powerpoint/2010/main" xmlns="" val="2911234925"/>
      </p:ext>
    </p:extLst>
  </p:cSld>
  <p:clrMapOvr>
    <a:masterClrMapping/>
  </p:clrMapOvr>
  <p:extLst mod="1">
    <p:ext uri="{DCECCB84-F9BA-43D5-87BE-67443E8EF086}">
      <p15:sldGuideLst xmlns=""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E23100-A81C-49B9-BD33-37ABEC99612A}" type="datetimeFigureOut">
              <a:rPr lang="ar-SA" smtClean="0">
                <a:solidFill>
                  <a:prstClr val="black">
                    <a:lumMod val="65000"/>
                    <a:lumOff val="35000"/>
                  </a:prstClr>
                </a:solidFill>
              </a:rPr>
              <a:pPr/>
              <a:t>23/02/1438</a:t>
            </a:fld>
            <a:endParaRPr lang="ar-SA">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ar-SA">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07B8FC5E-52FA-4BC1-B67F-7C1D568E57D9}" type="slidenum">
              <a:rPr lang="ar-SA" smtClean="0">
                <a:solidFill>
                  <a:prstClr val="black">
                    <a:lumMod val="65000"/>
                    <a:lumOff val="35000"/>
                  </a:prstClr>
                </a:solidFill>
              </a:rPr>
              <a:pPr/>
              <a:t>‹#›</a:t>
            </a:fld>
            <a:endParaRPr lang="ar-SA">
              <a:solidFill>
                <a:prstClr val="black">
                  <a:lumMod val="65000"/>
                  <a:lumOff val="35000"/>
                </a:prstClr>
              </a:solidFill>
            </a:endParaRPr>
          </a:p>
        </p:txBody>
      </p:sp>
    </p:spTree>
    <p:extLst>
      <p:ext uri="{BB962C8B-B14F-4D97-AF65-F5344CB8AC3E}">
        <p14:creationId xmlns:p14="http://schemas.microsoft.com/office/powerpoint/2010/main" xmlns="" val="1012009166"/>
      </p:ext>
    </p:extLst>
  </p:cSld>
  <p:clrMapOvr>
    <a:masterClrMapping/>
  </p:clrMapOvr>
  <p:extLst mod="1">
    <p:ext uri="{DCECCB84-F9BA-43D5-87BE-67443E8EF086}">
      <p15:sldGuideLst xmlns=""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E23100-A81C-49B9-BD33-37ABEC99612A}" type="datetimeFigureOut">
              <a:rPr lang="ar-SA" smtClean="0">
                <a:solidFill>
                  <a:prstClr val="black">
                    <a:lumMod val="65000"/>
                    <a:lumOff val="35000"/>
                  </a:prstClr>
                </a:solidFill>
              </a:rPr>
              <a:pPr/>
              <a:t>23/02/1438</a:t>
            </a:fld>
            <a:endParaRPr lang="ar-SA">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ar-SA">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07B8FC5E-52FA-4BC1-B67F-7C1D568E57D9}" type="slidenum">
              <a:rPr lang="ar-SA" smtClean="0">
                <a:solidFill>
                  <a:prstClr val="black">
                    <a:lumMod val="65000"/>
                    <a:lumOff val="35000"/>
                  </a:prstClr>
                </a:solidFill>
              </a:rPr>
              <a:pPr/>
              <a:t>‹#›</a:t>
            </a:fld>
            <a:endParaRPr lang="ar-SA">
              <a:solidFill>
                <a:prstClr val="black">
                  <a:lumMod val="65000"/>
                  <a:lumOff val="35000"/>
                </a:prstClr>
              </a:solidFill>
            </a:endParaRPr>
          </a:p>
        </p:txBody>
      </p:sp>
    </p:spTree>
    <p:extLst>
      <p:ext uri="{BB962C8B-B14F-4D97-AF65-F5344CB8AC3E}">
        <p14:creationId xmlns:p14="http://schemas.microsoft.com/office/powerpoint/2010/main" xmlns="" val="5936732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E23100-A81C-49B9-BD33-37ABEC99612A}" type="datetimeFigureOut">
              <a:rPr lang="ar-SA" smtClean="0">
                <a:solidFill>
                  <a:prstClr val="black">
                    <a:lumMod val="65000"/>
                    <a:lumOff val="35000"/>
                  </a:prstClr>
                </a:solidFill>
              </a:rPr>
              <a:pPr/>
              <a:t>23/02/1438</a:t>
            </a:fld>
            <a:endParaRPr lang="ar-SA">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ar-SA">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07B8FC5E-52FA-4BC1-B67F-7C1D568E57D9}" type="slidenum">
              <a:rPr lang="ar-SA" smtClean="0">
                <a:solidFill>
                  <a:prstClr val="black">
                    <a:lumMod val="65000"/>
                    <a:lumOff val="35000"/>
                  </a:prstClr>
                </a:solidFill>
              </a:rPr>
              <a:pPr/>
              <a:t>‹#›</a:t>
            </a:fld>
            <a:endParaRPr lang="ar-SA">
              <a:solidFill>
                <a:prstClr val="black">
                  <a:lumMod val="65000"/>
                  <a:lumOff val="35000"/>
                </a:prstClr>
              </a:solidFill>
            </a:endParaRPr>
          </a:p>
        </p:txBody>
      </p:sp>
    </p:spTree>
    <p:extLst>
      <p:ext uri="{BB962C8B-B14F-4D97-AF65-F5344CB8AC3E}">
        <p14:creationId xmlns:p14="http://schemas.microsoft.com/office/powerpoint/2010/main" xmlns="" val="54064682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E23100-A81C-49B9-BD33-37ABEC99612A}" type="datetimeFigureOut">
              <a:rPr lang="ar-SA" smtClean="0">
                <a:solidFill>
                  <a:prstClr val="black">
                    <a:lumMod val="65000"/>
                    <a:lumOff val="35000"/>
                  </a:prstClr>
                </a:solidFill>
              </a:rPr>
              <a:pPr/>
              <a:t>23/02/1438</a:t>
            </a:fld>
            <a:endParaRPr lang="ar-SA">
              <a:solidFill>
                <a:prstClr val="black">
                  <a:lumMod val="65000"/>
                  <a:lumOff val="35000"/>
                </a:prstClr>
              </a:solidFill>
            </a:endParaRPr>
          </a:p>
        </p:txBody>
      </p:sp>
      <p:sp>
        <p:nvSpPr>
          <p:cNvPr id="6" name="Footer Placeholder 5"/>
          <p:cNvSpPr>
            <a:spLocks noGrp="1"/>
          </p:cNvSpPr>
          <p:nvPr>
            <p:ph type="ftr" sz="quarter" idx="11"/>
          </p:nvPr>
        </p:nvSpPr>
        <p:spPr>
          <a:xfrm>
            <a:off x="2103620" y="6375679"/>
            <a:ext cx="3482179" cy="345796"/>
          </a:xfrm>
        </p:spPr>
        <p:txBody>
          <a:bodyPr/>
          <a:lstStyle/>
          <a:p>
            <a:endParaRPr lang="ar-SA">
              <a:solidFill>
                <a:prstClr val="black">
                  <a:lumMod val="65000"/>
                  <a:lumOff val="35000"/>
                </a:prstClr>
              </a:solidFill>
            </a:endParaRPr>
          </a:p>
        </p:txBody>
      </p:sp>
      <p:sp>
        <p:nvSpPr>
          <p:cNvPr id="7" name="Slide Number Placeholder 6"/>
          <p:cNvSpPr>
            <a:spLocks noGrp="1"/>
          </p:cNvSpPr>
          <p:nvPr>
            <p:ph type="sldNum" sz="quarter" idx="12"/>
          </p:nvPr>
        </p:nvSpPr>
        <p:spPr>
          <a:xfrm>
            <a:off x="5691014" y="6375679"/>
            <a:ext cx="1232456" cy="345796"/>
          </a:xfrm>
        </p:spPr>
        <p:txBody>
          <a:bodyPr/>
          <a:lstStyle/>
          <a:p>
            <a:fld id="{07B8FC5E-52FA-4BC1-B67F-7C1D568E57D9}" type="slidenum">
              <a:rPr lang="ar-SA" smtClean="0">
                <a:solidFill>
                  <a:prstClr val="black">
                    <a:lumMod val="65000"/>
                    <a:lumOff val="35000"/>
                  </a:prstClr>
                </a:solidFill>
              </a:rPr>
              <a:pPr/>
              <a:t>‹#›</a:t>
            </a:fld>
            <a:endParaRPr lang="ar-SA">
              <a:solidFill>
                <a:prstClr val="black">
                  <a:lumMod val="65000"/>
                  <a:lumOff val="35000"/>
                </a:prstClr>
              </a:solidFill>
            </a:endParaRPr>
          </a:p>
        </p:txBody>
      </p:sp>
      <p:sp>
        <p:nvSpPr>
          <p:cNvPr id="8" name="Rectangle 7"/>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88237041"/>
      </p:ext>
    </p:extLst>
  </p:cSld>
  <p:clrMapOvr>
    <a:masterClrMapping/>
  </p:clrMapOvr>
  <p:extLst mod="1">
    <p:ext uri="{DCECCB84-F9BA-43D5-87BE-67443E8EF086}">
      <p15:sldGuideLst xmlns="" xmlns:p15="http://schemas.microsoft.com/office/powerpoint/2012/main">
        <p15:guide id="4294967295" orient="horz" pos="696">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E23100-A81C-49B9-BD33-37ABEC99612A}" type="datetimeFigureOut">
              <a:rPr lang="ar-SA" smtClean="0">
                <a:solidFill>
                  <a:prstClr val="black">
                    <a:lumMod val="65000"/>
                    <a:lumOff val="35000"/>
                  </a:prstClr>
                </a:solidFill>
              </a:rPr>
              <a:pPr/>
              <a:t>23/02/1438</a:t>
            </a:fld>
            <a:endParaRPr lang="ar-SA">
              <a:solidFill>
                <a:prstClr val="black">
                  <a:lumMod val="65000"/>
                  <a:lumOff val="35000"/>
                </a:prstClr>
              </a:solidFill>
            </a:endParaRPr>
          </a:p>
        </p:txBody>
      </p:sp>
      <p:sp>
        <p:nvSpPr>
          <p:cNvPr id="6" name="Footer Placeholder 5"/>
          <p:cNvSpPr>
            <a:spLocks noGrp="1"/>
          </p:cNvSpPr>
          <p:nvPr>
            <p:ph type="ftr" sz="quarter" idx="11"/>
          </p:nvPr>
        </p:nvSpPr>
        <p:spPr>
          <a:xfrm>
            <a:off x="2103621" y="6375679"/>
            <a:ext cx="3482178" cy="345796"/>
          </a:xfrm>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a:xfrm>
            <a:off x="5687568" y="6375679"/>
            <a:ext cx="1234440" cy="345796"/>
          </a:xfrm>
        </p:spPr>
        <p:txBody>
          <a:bodyPr/>
          <a:lstStyle/>
          <a:p>
            <a:fld id="{07B8FC5E-52FA-4BC1-B67F-7C1D568E57D9}" type="slidenum">
              <a:rPr lang="ar-SA" smtClean="0">
                <a:solidFill>
                  <a:prstClr val="black">
                    <a:lumMod val="65000"/>
                    <a:lumOff val="35000"/>
                  </a:prstClr>
                </a:solidFill>
              </a:rPr>
              <a:pPr/>
              <a:t>‹#›</a:t>
            </a:fld>
            <a:endParaRPr lang="ar-SA">
              <a:solidFill>
                <a:prstClr val="black">
                  <a:lumMod val="65000"/>
                  <a:lumOff val="35000"/>
                </a:prstClr>
              </a:solidFill>
            </a:endParaRPr>
          </a:p>
        </p:txBody>
      </p:sp>
    </p:spTree>
    <p:extLst>
      <p:ext uri="{BB962C8B-B14F-4D97-AF65-F5344CB8AC3E}">
        <p14:creationId xmlns:p14="http://schemas.microsoft.com/office/powerpoint/2010/main" xmlns="" val="244520122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E23100-A81C-49B9-BD33-37ABEC99612A}" type="datetimeFigureOut">
              <a:rPr lang="ar-SA" smtClean="0">
                <a:solidFill>
                  <a:prstClr val="black">
                    <a:lumMod val="65000"/>
                    <a:lumOff val="35000"/>
                  </a:prstClr>
                </a:solidFill>
              </a:rPr>
              <a:pPr/>
              <a:t>23/02/1438</a:t>
            </a:fld>
            <a:endParaRPr lang="ar-SA">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ar-SA">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7B8FC5E-52FA-4BC1-B67F-7C1D568E57D9}" type="slidenum">
              <a:rPr lang="ar-SA" smtClean="0">
                <a:solidFill>
                  <a:prstClr val="black">
                    <a:lumMod val="65000"/>
                    <a:lumOff val="35000"/>
                  </a:prstClr>
                </a:solidFill>
              </a:rPr>
              <a:pPr/>
              <a:t>‹#›</a:t>
            </a:fld>
            <a:endParaRPr lang="ar-SA">
              <a:solidFill>
                <a:prstClr val="black">
                  <a:lumMod val="65000"/>
                  <a:lumOff val="35000"/>
                </a:prstClr>
              </a:solidFill>
            </a:endParaRPr>
          </a:p>
        </p:txBody>
      </p:sp>
    </p:spTree>
    <p:extLst>
      <p:ext uri="{BB962C8B-B14F-4D97-AF65-F5344CB8AC3E}">
        <p14:creationId xmlns:p14="http://schemas.microsoft.com/office/powerpoint/2010/main" xmlns="" val="845084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SA"/>
              <a:t>انقر لتحرير نمط العنوان الرئيسي</a:t>
            </a:r>
          </a:p>
        </p:txBody>
      </p:sp>
      <p:sp>
        <p:nvSpPr>
          <p:cNvPr id="3" name="عنصر نائب للنص العمودي 2"/>
          <p:cNvSpPr>
            <a:spLocks noGrp="1"/>
          </p:cNvSpPr>
          <p:nvPr>
            <p:ph type="body" orient="vert" idx="1"/>
          </p:nvPr>
        </p:nvSpPr>
        <p:spPr>
          <a:xfrm rot="10800000">
            <a:off x="1609725" y="2171700"/>
            <a:ext cx="8991600" cy="4000500"/>
          </a:xfrm>
        </p:spPr>
        <p:txBody>
          <a:bodyPr vert="eaVert"/>
          <a:lstStyle/>
          <a:p>
            <a:pPr lvl="0" algn="r" rtl="1"/>
            <a:r>
              <a:rPr lang="ar-SA"/>
              <a:t>تحرير أنماط النص الرئيسي</a:t>
            </a:r>
          </a:p>
          <a:p>
            <a:pPr lvl="1" algn="r" rtl="1"/>
            <a:r>
              <a:rPr lang="ar-SA"/>
              <a:t>المستوى الثاني</a:t>
            </a:r>
          </a:p>
          <a:p>
            <a:pPr lvl="2" algn="r" rtl="1"/>
            <a:r>
              <a:rPr lang="ar-SA"/>
              <a:t>المستوى الثالث</a:t>
            </a:r>
          </a:p>
          <a:p>
            <a:pPr lvl="3" algn="r" rtl="1"/>
            <a:r>
              <a:rPr lang="ar-SA"/>
              <a:t>المستوى الرابع</a:t>
            </a:r>
          </a:p>
          <a:p>
            <a:pPr lvl="4" algn="r" rtl="1"/>
            <a:r>
              <a:rPr lang="ar-SA"/>
              <a:t>المستوى الخامس</a:t>
            </a:r>
            <a:endParaRPr lang="ar-SA" dirty="0"/>
          </a:p>
        </p:txBody>
      </p:sp>
      <p:sp>
        <p:nvSpPr>
          <p:cNvPr id="7" name="عنصر نائب للتاريخ 3"/>
          <p:cNvSpPr>
            <a:spLocks noGrp="1"/>
          </p:cNvSpPr>
          <p:nvPr>
            <p:ph type="dt" sz="half" idx="10"/>
          </p:nvPr>
        </p:nvSpPr>
        <p:spPr>
          <a:xfrm>
            <a:off x="2768054" y="6511119"/>
            <a:ext cx="2651162" cy="275839"/>
          </a:xfrm>
        </p:spPr>
        <p:txBody>
          <a:bodyPr/>
          <a:lstStyle>
            <a:lvl1pPr algn="l">
              <a:defRPr/>
            </a:lvl1pPr>
          </a:lstStyle>
          <a:p>
            <a:pPr rtl="1"/>
            <a:fld id="{5BB01DC6-EABB-42AC-AE66-1318EB288903}" type="uaqdatetime4">
              <a:rPr lang="ar-SA" smtClean="0"/>
              <a:pPr rtl="1"/>
              <a:t>11/01/1438</a:t>
            </a:fld>
            <a:endParaRPr lang="ar-SA" dirty="0"/>
          </a:p>
        </p:txBody>
      </p:sp>
      <p:sp>
        <p:nvSpPr>
          <p:cNvPr id="8" name="عنصر نائب للتذييل 4"/>
          <p:cNvSpPr>
            <a:spLocks noGrp="1"/>
          </p:cNvSpPr>
          <p:nvPr>
            <p:ph type="ftr" sz="quarter" idx="11"/>
          </p:nvPr>
        </p:nvSpPr>
        <p:spPr>
          <a:xfrm>
            <a:off x="5443600" y="6511119"/>
            <a:ext cx="5157725" cy="275839"/>
          </a:xfrm>
        </p:spPr>
        <p:txBody>
          <a:bodyPr/>
          <a:lstStyle/>
          <a:p>
            <a:pPr algn="r" rtl="1"/>
            <a:endParaRPr lang="ar-SA"/>
          </a:p>
        </p:txBody>
      </p:sp>
      <p:sp>
        <p:nvSpPr>
          <p:cNvPr id="9" name="عنصر نائب لرقم الشريحة 5"/>
          <p:cNvSpPr>
            <a:spLocks noGrp="1"/>
          </p:cNvSpPr>
          <p:nvPr>
            <p:ph type="sldNum" sz="quarter" idx="12"/>
          </p:nvPr>
        </p:nvSpPr>
        <p:spPr>
          <a:xfrm>
            <a:off x="1611421" y="6511119"/>
            <a:ext cx="1115786" cy="275839"/>
          </a:xfrm>
        </p:spPr>
        <p:txBody>
          <a:bodyPr/>
          <a:lstStyle>
            <a:lvl1pPr algn="l">
              <a:defRPr/>
            </a:lvl1pPr>
          </a:lstStyle>
          <a:p>
            <a:pPr rtl="1"/>
            <a:fld id="{29927BEA-0E01-4643-B2DE-F82012A02F29}" type="slidenum">
              <a:rPr lang="ar-SA" smtClean="0"/>
              <a:pPr rtl="1"/>
              <a:t>‹#›</a:t>
            </a:fld>
            <a:endParaRPr lang="ar-SA"/>
          </a:p>
        </p:txBody>
      </p:sp>
    </p:spTree>
    <p:extLst>
      <p:ext uri="{BB962C8B-B14F-4D97-AF65-F5344CB8AC3E}">
        <p14:creationId xmlns:p14="http://schemas.microsoft.com/office/powerpoint/2010/main" xmlns="" val="27279185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E23100-A81C-49B9-BD33-37ABEC99612A}" type="datetimeFigureOut">
              <a:rPr lang="ar-SA" smtClean="0">
                <a:solidFill>
                  <a:prstClr val="black">
                    <a:lumMod val="65000"/>
                    <a:lumOff val="35000"/>
                  </a:prstClr>
                </a:solidFill>
              </a:rPr>
              <a:pPr/>
              <a:t>23/02/1438</a:t>
            </a:fld>
            <a:endParaRPr lang="ar-SA">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ar-SA">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7B8FC5E-52FA-4BC1-B67F-7C1D568E57D9}" type="slidenum">
              <a:rPr lang="ar-SA" smtClean="0">
                <a:solidFill>
                  <a:prstClr val="black">
                    <a:lumMod val="65000"/>
                    <a:lumOff val="35000"/>
                  </a:prstClr>
                </a:solidFill>
              </a:rPr>
              <a:pPr/>
              <a:t>‹#›</a:t>
            </a:fld>
            <a:endParaRPr lang="ar-SA">
              <a:solidFill>
                <a:prstClr val="black">
                  <a:lumMod val="65000"/>
                  <a:lumOff val="35000"/>
                </a:prstClr>
              </a:solidFill>
            </a:endParaRPr>
          </a:p>
        </p:txBody>
      </p:sp>
    </p:spTree>
    <p:extLst>
      <p:ext uri="{BB962C8B-B14F-4D97-AF65-F5344CB8AC3E}">
        <p14:creationId xmlns:p14="http://schemas.microsoft.com/office/powerpoint/2010/main" xmlns="" val="3487082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pic>
        <p:nvPicPr>
          <p:cNvPr id="8" name="صورة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flipH="1">
            <a:off x="-7379" y="428"/>
            <a:ext cx="12192000" cy="6858000"/>
          </a:xfrm>
          <a:prstGeom prst="rect">
            <a:avLst/>
          </a:prstGeom>
        </p:spPr>
      </p:pic>
      <p:sp>
        <p:nvSpPr>
          <p:cNvPr id="2" name="عنوان عمودي 1"/>
          <p:cNvSpPr>
            <a:spLocks noGrp="1"/>
          </p:cNvSpPr>
          <p:nvPr>
            <p:ph type="title" orient="vert"/>
          </p:nvPr>
        </p:nvSpPr>
        <p:spPr>
          <a:xfrm rot="10800000">
            <a:off x="268979" y="685799"/>
            <a:ext cx="1409700" cy="5491163"/>
          </a:xfrm>
        </p:spPr>
        <p:txBody>
          <a:bodyPr vert="eaVert"/>
          <a:lstStyle/>
          <a:p>
            <a:pPr algn="r" rtl="1"/>
            <a:r>
              <a:rPr lang="ar-SA"/>
              <a:t>انقر لتحرير نمط العنوان الرئيسي</a:t>
            </a:r>
            <a:endParaRPr lang="ar-SA" dirty="0"/>
          </a:p>
        </p:txBody>
      </p:sp>
      <p:sp>
        <p:nvSpPr>
          <p:cNvPr id="3" name="عنصر نائب للنص العمودي 2"/>
          <p:cNvSpPr>
            <a:spLocks noGrp="1"/>
          </p:cNvSpPr>
          <p:nvPr>
            <p:ph type="body" orient="vert" idx="1"/>
          </p:nvPr>
        </p:nvSpPr>
        <p:spPr>
          <a:xfrm rot="10800000">
            <a:off x="2173328" y="685799"/>
            <a:ext cx="9038544" cy="5491164"/>
          </a:xfrm>
        </p:spPr>
        <p:txBody>
          <a:bodyPr vert="eaVert"/>
          <a:lstStyle/>
          <a:p>
            <a:pPr lvl="0" algn="r" rtl="1"/>
            <a:r>
              <a:rPr lang="ar-SA"/>
              <a:t>تحرير أنماط النص الرئيسي</a:t>
            </a:r>
          </a:p>
          <a:p>
            <a:pPr lvl="1" algn="r" rtl="1"/>
            <a:r>
              <a:rPr lang="ar-SA"/>
              <a:t>المستوى الثاني</a:t>
            </a:r>
          </a:p>
          <a:p>
            <a:pPr lvl="2" algn="r" rtl="1"/>
            <a:r>
              <a:rPr lang="ar-SA"/>
              <a:t>المستوى الثالث</a:t>
            </a:r>
          </a:p>
          <a:p>
            <a:pPr lvl="3" algn="r" rtl="1"/>
            <a:r>
              <a:rPr lang="ar-SA"/>
              <a:t>المستوى الرابع</a:t>
            </a:r>
          </a:p>
          <a:p>
            <a:pPr lvl="4" algn="r" rtl="1"/>
            <a:r>
              <a:rPr lang="ar-SA"/>
              <a:t>المستوى الخامس</a:t>
            </a:r>
            <a:endParaRPr lang="ar-SA" dirty="0"/>
          </a:p>
        </p:txBody>
      </p:sp>
      <p:sp>
        <p:nvSpPr>
          <p:cNvPr id="9" name="عنصر نائب للتاريخ 3"/>
          <p:cNvSpPr>
            <a:spLocks noGrp="1"/>
          </p:cNvSpPr>
          <p:nvPr>
            <p:ph type="dt" sz="half" idx="10"/>
          </p:nvPr>
        </p:nvSpPr>
        <p:spPr>
          <a:xfrm>
            <a:off x="2768054" y="6511119"/>
            <a:ext cx="2651162" cy="275839"/>
          </a:xfrm>
        </p:spPr>
        <p:txBody>
          <a:bodyPr/>
          <a:lstStyle>
            <a:lvl1pPr algn="l">
              <a:defRPr/>
            </a:lvl1pPr>
          </a:lstStyle>
          <a:p>
            <a:pPr rtl="1"/>
            <a:fld id="{5BB01DC6-EABB-42AC-AE66-1318EB288903}" type="uaqdatetime4">
              <a:rPr lang="ar-SA" smtClean="0"/>
              <a:pPr rtl="1"/>
              <a:t>11/01/1438</a:t>
            </a:fld>
            <a:endParaRPr lang="ar-SA" dirty="0"/>
          </a:p>
        </p:txBody>
      </p:sp>
      <p:sp>
        <p:nvSpPr>
          <p:cNvPr id="10" name="عنصر نائب للتذييل 4"/>
          <p:cNvSpPr>
            <a:spLocks noGrp="1"/>
          </p:cNvSpPr>
          <p:nvPr>
            <p:ph type="ftr" sz="quarter" idx="11"/>
          </p:nvPr>
        </p:nvSpPr>
        <p:spPr>
          <a:xfrm>
            <a:off x="5443600" y="6511119"/>
            <a:ext cx="5157725" cy="275839"/>
          </a:xfrm>
        </p:spPr>
        <p:txBody>
          <a:bodyPr/>
          <a:lstStyle/>
          <a:p>
            <a:pPr algn="r" rtl="1"/>
            <a:endParaRPr lang="ar-SA"/>
          </a:p>
        </p:txBody>
      </p:sp>
      <p:sp>
        <p:nvSpPr>
          <p:cNvPr id="11" name="عنصر نائب لرقم الشريحة 5"/>
          <p:cNvSpPr>
            <a:spLocks noGrp="1"/>
          </p:cNvSpPr>
          <p:nvPr>
            <p:ph type="sldNum" sz="quarter" idx="12"/>
          </p:nvPr>
        </p:nvSpPr>
        <p:spPr>
          <a:xfrm>
            <a:off x="1611421" y="6511119"/>
            <a:ext cx="1115786" cy="275839"/>
          </a:xfrm>
        </p:spPr>
        <p:txBody>
          <a:bodyPr/>
          <a:lstStyle>
            <a:lvl1pPr algn="l">
              <a:defRPr/>
            </a:lvl1pPr>
          </a:lstStyle>
          <a:p>
            <a:pPr rtl="1"/>
            <a:fld id="{29927BEA-0E01-4643-B2DE-F82012A02F29}" type="slidenum">
              <a:rPr lang="ar-SA" smtClean="0"/>
              <a:pPr rtl="1"/>
              <a:t>‹#›</a:t>
            </a:fld>
            <a:endParaRPr lang="ar-SA"/>
          </a:p>
        </p:txBody>
      </p:sp>
    </p:spTree>
    <p:extLst>
      <p:ext uri="{BB962C8B-B14F-4D97-AF65-F5344CB8AC3E}">
        <p14:creationId xmlns:p14="http://schemas.microsoft.com/office/powerpoint/2010/main" xmlns="" val="1021873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mod="1">
    <p:ext uri="{DCECCB84-F9BA-43D5-87BE-67443E8EF086}">
      <p15:sldGuideLst xmlns="" xmlns:p15="http://schemas.microsoft.com/office/powerpoint/2012/main">
        <p15:guide id="1" orient="horz" pos="43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8" name="عنوان 7"/>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8534400" y="6355080"/>
            <a:ext cx="3048000" cy="365760"/>
          </a:xfrm>
        </p:spPr>
        <p:txBody>
          <a:bodyPr/>
          <a:lstStyle>
            <a:lvl1pPr>
              <a:defRPr sz="1400"/>
            </a:lvl1pPr>
          </a:lstStyle>
          <a:p>
            <a:fld id="{E30B3470-5601-492E-B37B-908F953A82C9}" type="datetimeFigureOut">
              <a:rPr lang="ar-SA" smtClean="0">
                <a:solidFill>
                  <a:srgbClr val="464653"/>
                </a:solidFill>
              </a:rPr>
              <a:pPr/>
              <a:t>23/02/1438</a:t>
            </a:fld>
            <a:endParaRPr lang="ar-SA">
              <a:solidFill>
                <a:srgbClr val="464653"/>
              </a:solidFill>
            </a:endParaRPr>
          </a:p>
        </p:txBody>
      </p:sp>
      <p:sp>
        <p:nvSpPr>
          <p:cNvPr id="17" name="عنصر نائب للتذييل 16"/>
          <p:cNvSpPr>
            <a:spLocks noGrp="1"/>
          </p:cNvSpPr>
          <p:nvPr>
            <p:ph type="ftr" sz="quarter" idx="11"/>
          </p:nvPr>
        </p:nvSpPr>
        <p:spPr>
          <a:xfrm>
            <a:off x="3864864" y="6355080"/>
            <a:ext cx="4632960" cy="365760"/>
          </a:xfrm>
        </p:spPr>
        <p:txBody>
          <a:bodyPr/>
          <a:lstStyle/>
          <a:p>
            <a:endParaRPr lang="ar-SA">
              <a:solidFill>
                <a:srgbClr val="464653"/>
              </a:solidFill>
            </a:endParaRPr>
          </a:p>
        </p:txBody>
      </p:sp>
      <p:sp>
        <p:nvSpPr>
          <p:cNvPr id="29" name="عنصر نائب لرقم الشريحة 28"/>
          <p:cNvSpPr>
            <a:spLocks noGrp="1"/>
          </p:cNvSpPr>
          <p:nvPr>
            <p:ph type="sldNum" sz="quarter" idx="12"/>
          </p:nvPr>
        </p:nvSpPr>
        <p:spPr>
          <a:xfrm>
            <a:off x="1621536" y="6355080"/>
            <a:ext cx="1625600" cy="365760"/>
          </a:xfrm>
        </p:spPr>
        <p:txBody>
          <a:bodyPr/>
          <a:lstStyle/>
          <a:p>
            <a:fld id="{5F7AB3BB-2288-4F6B-AAFE-2414972050AF}" type="slidenum">
              <a:rPr lang="ar-SA" smtClean="0">
                <a:solidFill>
                  <a:srgbClr val="464653"/>
                </a:solidFill>
              </a:rPr>
              <a:pPr/>
              <a:t>‹#›</a:t>
            </a:fld>
            <a:endParaRPr lang="ar-SA">
              <a:solidFill>
                <a:srgbClr val="464653"/>
              </a:solidFill>
            </a:endParaRPr>
          </a:p>
        </p:txBody>
      </p:sp>
      <p:sp>
        <p:nvSpPr>
          <p:cNvPr id="21" name="مستطيل 20"/>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a:solidFill>
                <a:prstClr val="white"/>
              </a:solidFill>
            </a:endParaRPr>
          </a:p>
        </p:txBody>
      </p:sp>
      <p:sp>
        <p:nvSpPr>
          <p:cNvPr id="33" name="مستطيل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a:solidFill>
                <a:prstClr val="white"/>
              </a:solidFill>
            </a:endParaRPr>
          </a:p>
        </p:txBody>
      </p:sp>
      <p:sp>
        <p:nvSpPr>
          <p:cNvPr id="22" name="مستطيل 21"/>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a:solidFill>
                <a:prstClr val="white"/>
              </a:solidFill>
            </a:endParaRPr>
          </a:p>
        </p:txBody>
      </p:sp>
      <p:sp>
        <p:nvSpPr>
          <p:cNvPr id="32" name="مستطيل 31"/>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a:solidFill>
                <a:prstClr val="white"/>
              </a:solidFill>
            </a:endParaRPr>
          </a:p>
        </p:txBody>
      </p:sp>
    </p:spTree>
    <p:extLst>
      <p:ext uri="{BB962C8B-B14F-4D97-AF65-F5344CB8AC3E}">
        <p14:creationId xmlns:p14="http://schemas.microsoft.com/office/powerpoint/2010/main" xmlns="" val="93712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E30B3470-5601-492E-B37B-908F953A82C9}" type="datetimeFigureOut">
              <a:rPr lang="ar-SA" smtClean="0">
                <a:solidFill>
                  <a:srgbClr val="464653"/>
                </a:solidFill>
              </a:rPr>
              <a:pPr/>
              <a:t>23/02/1438</a:t>
            </a:fld>
            <a:endParaRPr lang="ar-SA">
              <a:solidFill>
                <a:srgbClr val="464653"/>
              </a:solidFill>
            </a:endParaRPr>
          </a:p>
        </p:txBody>
      </p:sp>
      <p:sp>
        <p:nvSpPr>
          <p:cNvPr id="5" name="عنصر نائب للتذييل 4"/>
          <p:cNvSpPr>
            <a:spLocks noGrp="1"/>
          </p:cNvSpPr>
          <p:nvPr>
            <p:ph type="ftr" sz="quarter" idx="11"/>
          </p:nvPr>
        </p:nvSpPr>
        <p:spPr/>
        <p:txBody>
          <a:bodyPr/>
          <a:lstStyle/>
          <a:p>
            <a:endParaRPr lang="ar-SA">
              <a:solidFill>
                <a:srgbClr val="464653"/>
              </a:solidFill>
            </a:endParaRPr>
          </a:p>
        </p:txBody>
      </p:sp>
      <p:sp>
        <p:nvSpPr>
          <p:cNvPr id="6" name="عنصر نائب لرقم الشريحة 5"/>
          <p:cNvSpPr>
            <a:spLocks noGrp="1"/>
          </p:cNvSpPr>
          <p:nvPr>
            <p:ph type="sldNum" sz="quarter" idx="12"/>
          </p:nvPr>
        </p:nvSpPr>
        <p:spPr/>
        <p:txBody>
          <a:bodyPr/>
          <a:lstStyle/>
          <a:p>
            <a:fld id="{5F7AB3BB-2288-4F6B-AAFE-2414972050AF}" type="slidenum">
              <a:rPr lang="ar-SA" smtClean="0">
                <a:solidFill>
                  <a:srgbClr val="464653"/>
                </a:solidFill>
              </a:rPr>
              <a:pPr/>
              <a:t>‹#›</a:t>
            </a:fld>
            <a:endParaRPr lang="ar-SA">
              <a:solidFill>
                <a:srgbClr val="464653"/>
              </a:solidFill>
            </a:endParaRPr>
          </a:p>
        </p:txBody>
      </p:sp>
      <p:sp>
        <p:nvSpPr>
          <p:cNvPr id="8" name="عنصر نائب للمحتوى 7"/>
          <p:cNvSpPr>
            <a:spLocks noGrp="1"/>
          </p:cNvSpPr>
          <p:nvPr>
            <p:ph sz="quarter" idx="1"/>
          </p:nvPr>
        </p:nvSpPr>
        <p:spPr>
          <a:xfrm>
            <a:off x="609600" y="1219200"/>
            <a:ext cx="10972800" cy="493776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extLst>
      <p:ext uri="{BB962C8B-B14F-4D97-AF65-F5344CB8AC3E}">
        <p14:creationId xmlns:p14="http://schemas.microsoft.com/office/powerpoint/2010/main" xmlns="" val="3484365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a:xfrm>
            <a:off x="8534400" y="6355080"/>
            <a:ext cx="3048000" cy="365760"/>
          </a:xfrm>
        </p:spPr>
        <p:txBody>
          <a:bodyPr/>
          <a:lstStyle/>
          <a:p>
            <a:fld id="{E30B3470-5601-492E-B37B-908F953A82C9}" type="datetimeFigureOut">
              <a:rPr lang="ar-SA" smtClean="0">
                <a:solidFill>
                  <a:srgbClr val="464653"/>
                </a:solidFill>
              </a:rPr>
              <a:pPr/>
              <a:t>23/02/1438</a:t>
            </a:fld>
            <a:endParaRPr lang="ar-SA">
              <a:solidFill>
                <a:srgbClr val="464653"/>
              </a:solidFill>
            </a:endParaRPr>
          </a:p>
        </p:txBody>
      </p:sp>
      <p:sp>
        <p:nvSpPr>
          <p:cNvPr id="5" name="عنصر نائب للتذييل 4"/>
          <p:cNvSpPr>
            <a:spLocks noGrp="1"/>
          </p:cNvSpPr>
          <p:nvPr>
            <p:ph type="ftr" sz="quarter" idx="11"/>
          </p:nvPr>
        </p:nvSpPr>
        <p:spPr>
          <a:xfrm>
            <a:off x="3864864" y="6355080"/>
            <a:ext cx="4632960" cy="365760"/>
          </a:xfrm>
        </p:spPr>
        <p:txBody>
          <a:bodyPr/>
          <a:lstStyle/>
          <a:p>
            <a:endParaRPr lang="ar-SA">
              <a:solidFill>
                <a:srgbClr val="464653"/>
              </a:solidFill>
            </a:endParaRPr>
          </a:p>
        </p:txBody>
      </p:sp>
      <p:sp>
        <p:nvSpPr>
          <p:cNvPr id="6" name="عنصر نائب لرقم الشريحة 5"/>
          <p:cNvSpPr>
            <a:spLocks noGrp="1"/>
          </p:cNvSpPr>
          <p:nvPr>
            <p:ph type="sldNum" sz="quarter" idx="12"/>
          </p:nvPr>
        </p:nvSpPr>
        <p:spPr>
          <a:xfrm>
            <a:off x="1426464" y="6355080"/>
            <a:ext cx="2027936" cy="365760"/>
          </a:xfrm>
        </p:spPr>
        <p:txBody>
          <a:bodyPr/>
          <a:lstStyle/>
          <a:p>
            <a:fld id="{5F7AB3BB-2288-4F6B-AAFE-2414972050AF}" type="slidenum">
              <a:rPr lang="ar-SA" smtClean="0">
                <a:solidFill>
                  <a:srgbClr val="464653"/>
                </a:solidFill>
              </a:rPr>
              <a:pPr/>
              <a:t>‹#›</a:t>
            </a:fld>
            <a:endParaRPr lang="ar-SA">
              <a:solidFill>
                <a:srgbClr val="464653"/>
              </a:solidFill>
            </a:endParaRPr>
          </a:p>
        </p:txBody>
      </p:sp>
      <p:sp>
        <p:nvSpPr>
          <p:cNvPr id="7" name="مستطيل 6"/>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a:solidFill>
                <a:prstClr val="white"/>
              </a:solidFill>
            </a:endParaRPr>
          </a:p>
        </p:txBody>
      </p:sp>
      <p:sp>
        <p:nvSpPr>
          <p:cNvPr id="8" name="مستطيل 7"/>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a:solidFill>
                <a:prstClr val="white"/>
              </a:solidFill>
            </a:endParaRPr>
          </a:p>
        </p:txBody>
      </p:sp>
    </p:spTree>
    <p:extLst>
      <p:ext uri="{BB962C8B-B14F-4D97-AF65-F5344CB8AC3E}">
        <p14:creationId xmlns:p14="http://schemas.microsoft.com/office/powerpoint/2010/main" xmlns="" val="112132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28600"/>
            <a:ext cx="10972800" cy="914400"/>
          </a:xfrm>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E30B3470-5601-492E-B37B-908F953A82C9}" type="datetimeFigureOut">
              <a:rPr lang="ar-SA" smtClean="0">
                <a:solidFill>
                  <a:srgbClr val="464653"/>
                </a:solidFill>
              </a:rPr>
              <a:pPr/>
              <a:t>23/02/1438</a:t>
            </a:fld>
            <a:endParaRPr lang="ar-SA">
              <a:solidFill>
                <a:srgbClr val="464653"/>
              </a:solidFill>
            </a:endParaRPr>
          </a:p>
        </p:txBody>
      </p:sp>
      <p:sp>
        <p:nvSpPr>
          <p:cNvPr id="6" name="عنصر نائب للتذييل 5"/>
          <p:cNvSpPr>
            <a:spLocks noGrp="1"/>
          </p:cNvSpPr>
          <p:nvPr>
            <p:ph type="ftr" sz="quarter" idx="11"/>
          </p:nvPr>
        </p:nvSpPr>
        <p:spPr/>
        <p:txBody>
          <a:bodyPr/>
          <a:lstStyle/>
          <a:p>
            <a:endParaRPr lang="ar-SA">
              <a:solidFill>
                <a:srgbClr val="464653"/>
              </a:solidFill>
            </a:endParaRPr>
          </a:p>
        </p:txBody>
      </p:sp>
      <p:sp>
        <p:nvSpPr>
          <p:cNvPr id="7" name="عنصر نائب لرقم الشريحة 6"/>
          <p:cNvSpPr>
            <a:spLocks noGrp="1"/>
          </p:cNvSpPr>
          <p:nvPr>
            <p:ph type="sldNum" sz="quarter" idx="12"/>
          </p:nvPr>
        </p:nvSpPr>
        <p:spPr/>
        <p:txBody>
          <a:bodyPr/>
          <a:lstStyle/>
          <a:p>
            <a:fld id="{5F7AB3BB-2288-4F6B-AAFE-2414972050AF}" type="slidenum">
              <a:rPr lang="ar-SA" smtClean="0">
                <a:solidFill>
                  <a:srgbClr val="464653"/>
                </a:solidFill>
              </a:rPr>
              <a:pPr/>
              <a:t>‹#›</a:t>
            </a:fld>
            <a:endParaRPr lang="ar-SA">
              <a:solidFill>
                <a:srgbClr val="464653"/>
              </a:solidFill>
            </a:endParaRPr>
          </a:p>
        </p:txBody>
      </p:sp>
      <p:sp>
        <p:nvSpPr>
          <p:cNvPr id="9" name="عنصر نائب للمحتوى 8"/>
          <p:cNvSpPr>
            <a:spLocks noGrp="1"/>
          </p:cNvSpPr>
          <p:nvPr>
            <p:ph sz="quarter" idx="1"/>
          </p:nvPr>
        </p:nvSpPr>
        <p:spPr>
          <a:xfrm>
            <a:off x="609600" y="1219200"/>
            <a:ext cx="5388864" cy="493776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6176264" y="1216152"/>
            <a:ext cx="5388864" cy="493776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extLst>
      <p:ext uri="{BB962C8B-B14F-4D97-AF65-F5344CB8AC3E}">
        <p14:creationId xmlns:p14="http://schemas.microsoft.com/office/powerpoint/2010/main" xmlns="" val="136293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28600"/>
            <a:ext cx="10972800" cy="914400"/>
          </a:xfrm>
        </p:spPr>
        <p:txBody>
          <a:bodyPr anchor="ctr"/>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7" name="عنصر نائب للتاريخ 6"/>
          <p:cNvSpPr>
            <a:spLocks noGrp="1"/>
          </p:cNvSpPr>
          <p:nvPr>
            <p:ph type="dt" sz="half" idx="10"/>
          </p:nvPr>
        </p:nvSpPr>
        <p:spPr/>
        <p:txBody>
          <a:bodyPr/>
          <a:lstStyle/>
          <a:p>
            <a:fld id="{E30B3470-5601-492E-B37B-908F953A82C9}" type="datetimeFigureOut">
              <a:rPr lang="ar-SA" smtClean="0">
                <a:solidFill>
                  <a:srgbClr val="464653"/>
                </a:solidFill>
              </a:rPr>
              <a:pPr/>
              <a:t>23/02/1438</a:t>
            </a:fld>
            <a:endParaRPr lang="ar-SA">
              <a:solidFill>
                <a:srgbClr val="464653"/>
              </a:solidFill>
            </a:endParaRPr>
          </a:p>
        </p:txBody>
      </p:sp>
      <p:sp>
        <p:nvSpPr>
          <p:cNvPr id="8" name="عنصر نائب للتذييل 7"/>
          <p:cNvSpPr>
            <a:spLocks noGrp="1"/>
          </p:cNvSpPr>
          <p:nvPr>
            <p:ph type="ftr" sz="quarter" idx="11"/>
          </p:nvPr>
        </p:nvSpPr>
        <p:spPr/>
        <p:txBody>
          <a:bodyPr/>
          <a:lstStyle/>
          <a:p>
            <a:endParaRPr lang="ar-SA">
              <a:solidFill>
                <a:srgbClr val="464653"/>
              </a:solidFill>
            </a:endParaRPr>
          </a:p>
        </p:txBody>
      </p:sp>
      <p:sp>
        <p:nvSpPr>
          <p:cNvPr id="9" name="عنصر نائب لرقم الشريحة 8"/>
          <p:cNvSpPr>
            <a:spLocks noGrp="1"/>
          </p:cNvSpPr>
          <p:nvPr>
            <p:ph type="sldNum" sz="quarter" idx="12"/>
          </p:nvPr>
        </p:nvSpPr>
        <p:spPr/>
        <p:txBody>
          <a:bodyPr/>
          <a:lstStyle/>
          <a:p>
            <a:fld id="{5F7AB3BB-2288-4F6B-AAFE-2414972050AF}" type="slidenum">
              <a:rPr lang="ar-SA" smtClean="0">
                <a:solidFill>
                  <a:srgbClr val="464653"/>
                </a:solidFill>
              </a:rPr>
              <a:pPr/>
              <a:t>‹#›</a:t>
            </a:fld>
            <a:endParaRPr lang="ar-SA">
              <a:solidFill>
                <a:srgbClr val="464653"/>
              </a:solidFill>
            </a:endParaRPr>
          </a:p>
        </p:txBody>
      </p:sp>
      <p:sp>
        <p:nvSpPr>
          <p:cNvPr id="11" name="عنصر نائب للمحتوى 10"/>
          <p:cNvSpPr>
            <a:spLocks noGrp="1"/>
          </p:cNvSpPr>
          <p:nvPr>
            <p:ph sz="quarter" idx="2"/>
          </p:nvPr>
        </p:nvSpPr>
        <p:spPr>
          <a:xfrm>
            <a:off x="609600" y="2133600"/>
            <a:ext cx="5384800" cy="40386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6197600" y="2133600"/>
            <a:ext cx="5384800" cy="40386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extLst>
      <p:ext uri="{BB962C8B-B14F-4D97-AF65-F5344CB8AC3E}">
        <p14:creationId xmlns:p14="http://schemas.microsoft.com/office/powerpoint/2010/main" xmlns="" val="2391403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28600"/>
            <a:ext cx="10972800" cy="914400"/>
          </a:xfrm>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E30B3470-5601-492E-B37B-908F953A82C9}" type="datetimeFigureOut">
              <a:rPr lang="ar-SA" smtClean="0">
                <a:solidFill>
                  <a:srgbClr val="464653"/>
                </a:solidFill>
              </a:rPr>
              <a:pPr/>
              <a:t>23/02/1438</a:t>
            </a:fld>
            <a:endParaRPr lang="ar-SA">
              <a:solidFill>
                <a:srgbClr val="464653"/>
              </a:solidFill>
            </a:endParaRPr>
          </a:p>
        </p:txBody>
      </p:sp>
      <p:sp>
        <p:nvSpPr>
          <p:cNvPr id="4" name="عنصر نائب للتذييل 3"/>
          <p:cNvSpPr>
            <a:spLocks noGrp="1"/>
          </p:cNvSpPr>
          <p:nvPr>
            <p:ph type="ftr" sz="quarter" idx="11"/>
          </p:nvPr>
        </p:nvSpPr>
        <p:spPr/>
        <p:txBody>
          <a:bodyPr/>
          <a:lstStyle/>
          <a:p>
            <a:endParaRPr lang="ar-SA">
              <a:solidFill>
                <a:srgbClr val="464653"/>
              </a:solidFill>
            </a:endParaRPr>
          </a:p>
        </p:txBody>
      </p:sp>
      <p:sp>
        <p:nvSpPr>
          <p:cNvPr id="5" name="عنصر نائب لرقم الشريحة 4"/>
          <p:cNvSpPr>
            <a:spLocks noGrp="1"/>
          </p:cNvSpPr>
          <p:nvPr>
            <p:ph type="sldNum" sz="quarter" idx="12"/>
          </p:nvPr>
        </p:nvSpPr>
        <p:spPr/>
        <p:txBody>
          <a:bodyPr/>
          <a:lstStyle/>
          <a:p>
            <a:fld id="{5F7AB3BB-2288-4F6B-AAFE-2414972050AF}" type="slidenum">
              <a:rPr lang="ar-SA" smtClean="0">
                <a:solidFill>
                  <a:srgbClr val="464653"/>
                </a:solidFill>
              </a:rPr>
              <a:pPr/>
              <a:t>‹#›</a:t>
            </a:fld>
            <a:endParaRPr lang="ar-SA">
              <a:solidFill>
                <a:srgbClr val="464653"/>
              </a:solidFill>
            </a:endParaRPr>
          </a:p>
        </p:txBody>
      </p:sp>
      <p:sp>
        <p:nvSpPr>
          <p:cNvPr id="6" name="مثلث متساوي الساقين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a:solidFill>
                <a:prstClr val="white"/>
              </a:solidFill>
            </a:endParaRPr>
          </a:p>
        </p:txBody>
      </p:sp>
    </p:spTree>
    <p:extLst>
      <p:ext uri="{BB962C8B-B14F-4D97-AF65-F5344CB8AC3E}">
        <p14:creationId xmlns:p14="http://schemas.microsoft.com/office/powerpoint/2010/main" xmlns="" val="1553681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0B3470-5601-492E-B37B-908F953A82C9}" type="datetimeFigureOut">
              <a:rPr lang="ar-SA" smtClean="0">
                <a:solidFill>
                  <a:srgbClr val="464653"/>
                </a:solidFill>
              </a:rPr>
              <a:pPr/>
              <a:t>23/02/1438</a:t>
            </a:fld>
            <a:endParaRPr lang="ar-SA">
              <a:solidFill>
                <a:srgbClr val="464653"/>
              </a:solidFill>
            </a:endParaRPr>
          </a:p>
        </p:txBody>
      </p:sp>
      <p:sp>
        <p:nvSpPr>
          <p:cNvPr id="3" name="عنصر نائب للتذييل 2"/>
          <p:cNvSpPr>
            <a:spLocks noGrp="1"/>
          </p:cNvSpPr>
          <p:nvPr>
            <p:ph type="ftr" sz="quarter" idx="11"/>
          </p:nvPr>
        </p:nvSpPr>
        <p:spPr/>
        <p:txBody>
          <a:bodyPr/>
          <a:lstStyle/>
          <a:p>
            <a:endParaRPr lang="ar-SA">
              <a:solidFill>
                <a:srgbClr val="464653"/>
              </a:solidFill>
            </a:endParaRPr>
          </a:p>
        </p:txBody>
      </p:sp>
      <p:sp>
        <p:nvSpPr>
          <p:cNvPr id="4" name="عنصر نائب لرقم الشريحة 3"/>
          <p:cNvSpPr>
            <a:spLocks noGrp="1"/>
          </p:cNvSpPr>
          <p:nvPr>
            <p:ph type="sldNum" sz="quarter" idx="12"/>
          </p:nvPr>
        </p:nvSpPr>
        <p:spPr/>
        <p:txBody>
          <a:bodyPr/>
          <a:lstStyle/>
          <a:p>
            <a:fld id="{5F7AB3BB-2288-4F6B-AAFE-2414972050AF}" type="slidenum">
              <a:rPr lang="ar-SA" smtClean="0">
                <a:solidFill>
                  <a:srgbClr val="464653"/>
                </a:solidFill>
              </a:rPr>
              <a:pPr/>
              <a:t>‹#›</a:t>
            </a:fld>
            <a:endParaRPr lang="ar-SA">
              <a:solidFill>
                <a:srgbClr val="464653"/>
              </a:solidFill>
            </a:endParaRPr>
          </a:p>
        </p:txBody>
      </p:sp>
      <p:sp>
        <p:nvSpPr>
          <p:cNvPr id="5" name="رابط مستقيم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algn="r" rtl="1"/>
            <a:endParaRPr lang="en-US" sz="1800">
              <a:solidFill>
                <a:prstClr val="black"/>
              </a:solidFill>
            </a:endParaRPr>
          </a:p>
        </p:txBody>
      </p:sp>
      <p:sp>
        <p:nvSpPr>
          <p:cNvPr id="6" name="مثلث متساوي الساقين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a:solidFill>
                <a:prstClr val="white"/>
              </a:solidFill>
            </a:endParaRPr>
          </a:p>
        </p:txBody>
      </p:sp>
    </p:spTree>
    <p:extLst>
      <p:ext uri="{BB962C8B-B14F-4D97-AF65-F5344CB8AC3E}">
        <p14:creationId xmlns:p14="http://schemas.microsoft.com/office/powerpoint/2010/main" xmlns="" val="1776487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SA"/>
              <a:t>انقر لتحرير نمط العنوان الرئيسي</a:t>
            </a:r>
          </a:p>
        </p:txBody>
      </p:sp>
      <p:sp>
        <p:nvSpPr>
          <p:cNvPr id="3" name="عنصر نائب للمحتوى 2"/>
          <p:cNvSpPr>
            <a:spLocks noGrp="1"/>
          </p:cNvSpPr>
          <p:nvPr>
            <p:ph idx="1"/>
          </p:nvPr>
        </p:nvSpPr>
        <p:spPr/>
        <p:txBody>
          <a:bodyPr/>
          <a:lstStyle>
            <a:lvl1pPr algn="l" rtl="1">
              <a:defRPr/>
            </a:lvl1pPr>
            <a:lvl2pPr algn="l" rtl="1">
              <a:defRPr/>
            </a:lvl2pPr>
            <a:lvl3pPr algn="l" rtl="1">
              <a:defRPr/>
            </a:lvl3pPr>
            <a:lvl4pPr algn="l" rtl="1">
              <a:defRPr/>
            </a:lvl4pPr>
            <a:lvl5pPr algn="l" rtl="1">
              <a:defRPr/>
            </a:lvl5pPr>
          </a:lstStyle>
          <a:p>
            <a:pPr lvl="0" algn="r" rtl="1"/>
            <a:r>
              <a:rPr lang="ar-SA"/>
              <a:t>تحرير أنماط النص الرئيسي</a:t>
            </a:r>
          </a:p>
          <a:p>
            <a:pPr lvl="1" algn="r" rtl="1"/>
            <a:r>
              <a:rPr lang="ar-SA"/>
              <a:t>المستوى الثاني</a:t>
            </a:r>
          </a:p>
          <a:p>
            <a:pPr lvl="2" algn="r" rtl="1"/>
            <a:r>
              <a:rPr lang="ar-SA"/>
              <a:t>المستوى الثالث</a:t>
            </a:r>
          </a:p>
          <a:p>
            <a:pPr lvl="3" algn="r" rtl="1"/>
            <a:r>
              <a:rPr lang="ar-SA"/>
              <a:t>المستوى الرابع</a:t>
            </a:r>
          </a:p>
          <a:p>
            <a:pPr lvl="4" algn="r" rtl="1"/>
            <a:r>
              <a:rPr lang="ar-SA"/>
              <a:t>المستوى الخامس</a:t>
            </a:r>
          </a:p>
        </p:txBody>
      </p:sp>
      <p:sp>
        <p:nvSpPr>
          <p:cNvPr id="4" name="عنصر نائب للتاريخ 3"/>
          <p:cNvSpPr>
            <a:spLocks noGrp="1"/>
          </p:cNvSpPr>
          <p:nvPr>
            <p:ph type="dt" sz="half" idx="10"/>
          </p:nvPr>
        </p:nvSpPr>
        <p:spPr/>
        <p:txBody>
          <a:bodyPr/>
          <a:lstStyle>
            <a:lvl1pPr algn="l">
              <a:defRPr/>
            </a:lvl1pPr>
          </a:lstStyle>
          <a:p>
            <a:pPr rtl="1"/>
            <a:fld id="{5BB01DC6-EABB-42AC-AE66-1318EB288903}" type="uaqdatetime4">
              <a:rPr lang="ar-SA" smtClean="0"/>
              <a:pPr rtl="1"/>
              <a:t>11/01/1438</a:t>
            </a:fld>
            <a:endParaRPr lang="ar-SA" dirty="0"/>
          </a:p>
        </p:txBody>
      </p:sp>
      <p:sp>
        <p:nvSpPr>
          <p:cNvPr id="5" name="عنصر نائب للتذييل 4"/>
          <p:cNvSpPr>
            <a:spLocks noGrp="1"/>
          </p:cNvSpPr>
          <p:nvPr>
            <p:ph type="ftr" sz="quarter" idx="11"/>
          </p:nvPr>
        </p:nvSpPr>
        <p:spPr/>
        <p:txBody>
          <a:bodyPr/>
          <a:lstStyle/>
          <a:p>
            <a:pPr algn="r" rtl="1"/>
            <a:endParaRPr lang="ar-SA"/>
          </a:p>
        </p:txBody>
      </p:sp>
      <p:sp>
        <p:nvSpPr>
          <p:cNvPr id="6" name="عنصر نائب لرقم الشريحة 5"/>
          <p:cNvSpPr>
            <a:spLocks noGrp="1"/>
          </p:cNvSpPr>
          <p:nvPr>
            <p:ph type="sldNum" sz="quarter" idx="12"/>
          </p:nvPr>
        </p:nvSpPr>
        <p:spPr/>
        <p:txBody>
          <a:bodyPr/>
          <a:lstStyle>
            <a:lvl1pPr algn="l">
              <a:defRPr/>
            </a:lvl1pPr>
          </a:lstStyle>
          <a:p>
            <a:pPr rtl="1"/>
            <a:fld id="{29927BEA-0E01-4643-B2DE-F82012A02F29}" type="slidenum">
              <a:rPr lang="ar-SA" smtClean="0"/>
              <a:pPr rtl="1"/>
              <a:t>‹#›</a:t>
            </a:fld>
            <a:endParaRPr lang="ar-SA"/>
          </a:p>
        </p:txBody>
      </p:sp>
    </p:spTree>
    <p:extLst>
      <p:ext uri="{BB962C8B-B14F-4D97-AF65-F5344CB8AC3E}">
        <p14:creationId xmlns:p14="http://schemas.microsoft.com/office/powerpoint/2010/main" xmlns="" val="17751330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0B3470-5601-492E-B37B-908F953A82C9}" type="datetimeFigureOut">
              <a:rPr lang="ar-SA" smtClean="0">
                <a:solidFill>
                  <a:srgbClr val="464653"/>
                </a:solidFill>
              </a:rPr>
              <a:pPr/>
              <a:t>23/02/1438</a:t>
            </a:fld>
            <a:endParaRPr lang="ar-SA">
              <a:solidFill>
                <a:srgbClr val="464653"/>
              </a:solidFill>
            </a:endParaRPr>
          </a:p>
        </p:txBody>
      </p:sp>
      <p:sp>
        <p:nvSpPr>
          <p:cNvPr id="6" name="عنصر نائب للتذييل 5"/>
          <p:cNvSpPr>
            <a:spLocks noGrp="1"/>
          </p:cNvSpPr>
          <p:nvPr>
            <p:ph type="ftr" sz="quarter" idx="11"/>
          </p:nvPr>
        </p:nvSpPr>
        <p:spPr/>
        <p:txBody>
          <a:bodyPr/>
          <a:lstStyle/>
          <a:p>
            <a:endParaRPr lang="ar-SA">
              <a:solidFill>
                <a:srgbClr val="464653"/>
              </a:solidFill>
            </a:endParaRPr>
          </a:p>
        </p:txBody>
      </p:sp>
      <p:sp>
        <p:nvSpPr>
          <p:cNvPr id="7" name="عنصر نائب لرقم الشريحة 6"/>
          <p:cNvSpPr>
            <a:spLocks noGrp="1"/>
          </p:cNvSpPr>
          <p:nvPr>
            <p:ph type="sldNum" sz="quarter" idx="12"/>
          </p:nvPr>
        </p:nvSpPr>
        <p:spPr/>
        <p:txBody>
          <a:bodyPr/>
          <a:lstStyle/>
          <a:p>
            <a:fld id="{5F7AB3BB-2288-4F6B-AAFE-2414972050AF}" type="slidenum">
              <a:rPr lang="ar-SA" smtClean="0">
                <a:solidFill>
                  <a:srgbClr val="464653"/>
                </a:solidFill>
              </a:rPr>
              <a:pPr/>
              <a:t>‹#›</a:t>
            </a:fld>
            <a:endParaRPr lang="ar-SA">
              <a:solidFill>
                <a:srgbClr val="464653"/>
              </a:solidFill>
            </a:endParaRPr>
          </a:p>
        </p:txBody>
      </p:sp>
      <p:sp>
        <p:nvSpPr>
          <p:cNvPr id="8" name="رابط مستقيم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algn="r" rtl="1"/>
            <a:endParaRPr lang="en-US" sz="1800">
              <a:solidFill>
                <a:prstClr val="black"/>
              </a:solidFill>
            </a:endParaRPr>
          </a:p>
        </p:txBody>
      </p:sp>
      <p:sp>
        <p:nvSpPr>
          <p:cNvPr id="10" name="رابط مستقيم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algn="r" rtl="1"/>
            <a:endParaRPr lang="en-US" sz="1800" dirty="0">
              <a:solidFill>
                <a:prstClr val="black"/>
              </a:solidFill>
            </a:endParaRPr>
          </a:p>
        </p:txBody>
      </p:sp>
      <p:sp>
        <p:nvSpPr>
          <p:cNvPr id="9" name="مثلث متساوي الساقين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a:solidFill>
                <a:prstClr val="white"/>
              </a:solidFill>
            </a:endParaRPr>
          </a:p>
        </p:txBody>
      </p:sp>
      <p:sp>
        <p:nvSpPr>
          <p:cNvPr id="12" name="عنصر نائب للمحتوى 11"/>
          <p:cNvSpPr>
            <a:spLocks noGrp="1"/>
          </p:cNvSpPr>
          <p:nvPr>
            <p:ph sz="quarter" idx="1"/>
          </p:nvPr>
        </p:nvSpPr>
        <p:spPr>
          <a:xfrm>
            <a:off x="406400" y="304800"/>
            <a:ext cx="7620000" cy="5715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extLst>
      <p:ext uri="{BB962C8B-B14F-4D97-AF65-F5344CB8AC3E}">
        <p14:creationId xmlns:p14="http://schemas.microsoft.com/office/powerpoint/2010/main" xmlns="" val="17972196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0B3470-5601-492E-B37B-908F953A82C9}" type="datetimeFigureOut">
              <a:rPr lang="ar-SA" smtClean="0">
                <a:solidFill>
                  <a:srgbClr val="464653"/>
                </a:solidFill>
              </a:rPr>
              <a:pPr/>
              <a:t>23/02/1438</a:t>
            </a:fld>
            <a:endParaRPr lang="ar-SA">
              <a:solidFill>
                <a:srgbClr val="464653"/>
              </a:solidFill>
            </a:endParaRPr>
          </a:p>
        </p:txBody>
      </p:sp>
      <p:sp>
        <p:nvSpPr>
          <p:cNvPr id="6" name="عنصر نائب للتذييل 5"/>
          <p:cNvSpPr>
            <a:spLocks noGrp="1"/>
          </p:cNvSpPr>
          <p:nvPr>
            <p:ph type="ftr" sz="quarter" idx="11"/>
          </p:nvPr>
        </p:nvSpPr>
        <p:spPr/>
        <p:txBody>
          <a:bodyPr/>
          <a:lstStyle/>
          <a:p>
            <a:endParaRPr lang="ar-SA">
              <a:solidFill>
                <a:srgbClr val="464653"/>
              </a:solidFill>
            </a:endParaRPr>
          </a:p>
        </p:txBody>
      </p:sp>
      <p:sp>
        <p:nvSpPr>
          <p:cNvPr id="7" name="عنصر نائب لرقم الشريحة 6"/>
          <p:cNvSpPr>
            <a:spLocks noGrp="1"/>
          </p:cNvSpPr>
          <p:nvPr>
            <p:ph type="sldNum" sz="quarter" idx="12"/>
          </p:nvPr>
        </p:nvSpPr>
        <p:spPr/>
        <p:txBody>
          <a:bodyPr/>
          <a:lstStyle/>
          <a:p>
            <a:fld id="{5F7AB3BB-2288-4F6B-AAFE-2414972050AF}" type="slidenum">
              <a:rPr lang="ar-SA" smtClean="0">
                <a:solidFill>
                  <a:srgbClr val="464653"/>
                </a:solidFill>
              </a:rPr>
              <a:pPr/>
              <a:t>‹#›</a:t>
            </a:fld>
            <a:endParaRPr lang="ar-SA">
              <a:solidFill>
                <a:srgbClr val="464653"/>
              </a:solidFill>
            </a:endParaRPr>
          </a:p>
        </p:txBody>
      </p:sp>
      <p:sp>
        <p:nvSpPr>
          <p:cNvPr id="8" name="رابط مستقيم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algn="r" rtl="1"/>
            <a:endParaRPr lang="en-US" sz="1800">
              <a:solidFill>
                <a:prstClr val="black"/>
              </a:solidFill>
            </a:endParaRPr>
          </a:p>
        </p:txBody>
      </p:sp>
      <p:sp>
        <p:nvSpPr>
          <p:cNvPr id="9" name="مثلث متساوي الساقين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a:solidFill>
                <a:prstClr val="white"/>
              </a:solidFill>
            </a:endParaRPr>
          </a:p>
        </p:txBody>
      </p:sp>
      <p:sp>
        <p:nvSpPr>
          <p:cNvPr id="10" name="مستطيل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a:solidFill>
                <a:prstClr val="white"/>
              </a:solidFill>
            </a:endParaRPr>
          </a:p>
        </p:txBody>
      </p:sp>
    </p:spTree>
    <p:extLst>
      <p:ext uri="{BB962C8B-B14F-4D97-AF65-F5344CB8AC3E}">
        <p14:creationId xmlns:p14="http://schemas.microsoft.com/office/powerpoint/2010/main" xmlns="" val="652961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E30B3470-5601-492E-B37B-908F953A82C9}" type="datetimeFigureOut">
              <a:rPr lang="ar-SA" smtClean="0">
                <a:solidFill>
                  <a:srgbClr val="464653"/>
                </a:solidFill>
              </a:rPr>
              <a:pPr/>
              <a:t>23/02/1438</a:t>
            </a:fld>
            <a:endParaRPr lang="ar-SA">
              <a:solidFill>
                <a:srgbClr val="464653"/>
              </a:solidFill>
            </a:endParaRPr>
          </a:p>
        </p:txBody>
      </p:sp>
      <p:sp>
        <p:nvSpPr>
          <p:cNvPr id="5" name="عنصر نائب للتذييل 4"/>
          <p:cNvSpPr>
            <a:spLocks noGrp="1"/>
          </p:cNvSpPr>
          <p:nvPr>
            <p:ph type="ftr" sz="quarter" idx="11"/>
          </p:nvPr>
        </p:nvSpPr>
        <p:spPr/>
        <p:txBody>
          <a:bodyPr/>
          <a:lstStyle/>
          <a:p>
            <a:endParaRPr lang="ar-SA">
              <a:solidFill>
                <a:srgbClr val="464653"/>
              </a:solidFill>
            </a:endParaRPr>
          </a:p>
        </p:txBody>
      </p:sp>
      <p:sp>
        <p:nvSpPr>
          <p:cNvPr id="6" name="عنصر نائب لرقم الشريحة 5"/>
          <p:cNvSpPr>
            <a:spLocks noGrp="1"/>
          </p:cNvSpPr>
          <p:nvPr>
            <p:ph type="sldNum" sz="quarter" idx="12"/>
          </p:nvPr>
        </p:nvSpPr>
        <p:spPr/>
        <p:txBody>
          <a:bodyPr/>
          <a:lstStyle/>
          <a:p>
            <a:fld id="{5F7AB3BB-2288-4F6B-AAFE-2414972050AF}" type="slidenum">
              <a:rPr lang="ar-SA" smtClean="0">
                <a:solidFill>
                  <a:srgbClr val="464653"/>
                </a:solidFill>
              </a:rPr>
              <a:pPr/>
              <a:t>‹#›</a:t>
            </a:fld>
            <a:endParaRPr lang="ar-SA">
              <a:solidFill>
                <a:srgbClr val="464653"/>
              </a:solidFill>
            </a:endParaRPr>
          </a:p>
        </p:txBody>
      </p:sp>
    </p:spTree>
    <p:extLst>
      <p:ext uri="{BB962C8B-B14F-4D97-AF65-F5344CB8AC3E}">
        <p14:creationId xmlns:p14="http://schemas.microsoft.com/office/powerpoint/2010/main" xmlns="" val="136733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39"/>
            <a:ext cx="27432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609600" y="274639"/>
            <a:ext cx="80264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E30B3470-5601-492E-B37B-908F953A82C9}" type="datetimeFigureOut">
              <a:rPr lang="ar-SA" smtClean="0">
                <a:solidFill>
                  <a:srgbClr val="464653"/>
                </a:solidFill>
              </a:rPr>
              <a:pPr/>
              <a:t>23/02/1438</a:t>
            </a:fld>
            <a:endParaRPr lang="ar-SA">
              <a:solidFill>
                <a:srgbClr val="464653"/>
              </a:solidFill>
            </a:endParaRPr>
          </a:p>
        </p:txBody>
      </p:sp>
      <p:sp>
        <p:nvSpPr>
          <p:cNvPr id="5" name="عنصر نائب للتذييل 4"/>
          <p:cNvSpPr>
            <a:spLocks noGrp="1"/>
          </p:cNvSpPr>
          <p:nvPr>
            <p:ph type="ftr" sz="quarter" idx="11"/>
          </p:nvPr>
        </p:nvSpPr>
        <p:spPr/>
        <p:txBody>
          <a:bodyPr/>
          <a:lstStyle/>
          <a:p>
            <a:endParaRPr lang="ar-SA">
              <a:solidFill>
                <a:srgbClr val="464653"/>
              </a:solidFill>
            </a:endParaRPr>
          </a:p>
        </p:txBody>
      </p:sp>
      <p:sp>
        <p:nvSpPr>
          <p:cNvPr id="6" name="عنصر نائب لرقم الشريحة 5"/>
          <p:cNvSpPr>
            <a:spLocks noGrp="1"/>
          </p:cNvSpPr>
          <p:nvPr>
            <p:ph type="sldNum" sz="quarter" idx="12"/>
          </p:nvPr>
        </p:nvSpPr>
        <p:spPr/>
        <p:txBody>
          <a:bodyPr/>
          <a:lstStyle/>
          <a:p>
            <a:fld id="{5F7AB3BB-2288-4F6B-AAFE-2414972050AF}" type="slidenum">
              <a:rPr lang="ar-SA" smtClean="0">
                <a:solidFill>
                  <a:srgbClr val="464653"/>
                </a:solidFill>
              </a:rPr>
              <a:pPr/>
              <a:t>‹#›</a:t>
            </a:fld>
            <a:endParaRPr lang="ar-SA">
              <a:solidFill>
                <a:srgbClr val="464653"/>
              </a:solidFill>
            </a:endParaRPr>
          </a:p>
        </p:txBody>
      </p:sp>
      <p:sp>
        <p:nvSpPr>
          <p:cNvPr id="7" name="رابط مستقيم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algn="r" rtl="1"/>
            <a:endParaRPr lang="en-US" sz="1800">
              <a:solidFill>
                <a:prstClr val="black"/>
              </a:solidFill>
            </a:endParaRPr>
          </a:p>
        </p:txBody>
      </p:sp>
      <p:sp>
        <p:nvSpPr>
          <p:cNvPr id="8" name="مثلث متساوي الساقين 7"/>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a:solidFill>
                <a:prstClr val="white"/>
              </a:solidFill>
            </a:endParaRPr>
          </a:p>
        </p:txBody>
      </p:sp>
      <p:sp>
        <p:nvSpPr>
          <p:cNvPr id="9" name="رابط مستقيم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algn="r" rtl="1"/>
            <a:endParaRPr lang="en-US" sz="1800">
              <a:solidFill>
                <a:prstClr val="black"/>
              </a:solidFill>
            </a:endParaRPr>
          </a:p>
        </p:txBody>
      </p:sp>
    </p:spTree>
    <p:extLst>
      <p:ext uri="{BB962C8B-B14F-4D97-AF65-F5344CB8AC3E}">
        <p14:creationId xmlns:p14="http://schemas.microsoft.com/office/powerpoint/2010/main" xmlns="" val="994406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8" name="عنوان 7"/>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8534400" y="6355080"/>
            <a:ext cx="3048000" cy="365760"/>
          </a:xfrm>
        </p:spPr>
        <p:txBody>
          <a:bodyPr/>
          <a:lstStyle>
            <a:lvl1pPr>
              <a:defRPr sz="1400"/>
            </a:lvl1pPr>
          </a:lstStyle>
          <a:p>
            <a:fld id="{E30B3470-5601-492E-B37B-908F953A82C9}" type="datetimeFigureOut">
              <a:rPr lang="ar-SA" smtClean="0">
                <a:solidFill>
                  <a:srgbClr val="464653"/>
                </a:solidFill>
              </a:rPr>
              <a:pPr/>
              <a:t>23/02/1438</a:t>
            </a:fld>
            <a:endParaRPr lang="ar-SA">
              <a:solidFill>
                <a:srgbClr val="464653"/>
              </a:solidFill>
            </a:endParaRPr>
          </a:p>
        </p:txBody>
      </p:sp>
      <p:sp>
        <p:nvSpPr>
          <p:cNvPr id="17" name="عنصر نائب للتذييل 16"/>
          <p:cNvSpPr>
            <a:spLocks noGrp="1"/>
          </p:cNvSpPr>
          <p:nvPr>
            <p:ph type="ftr" sz="quarter" idx="11"/>
          </p:nvPr>
        </p:nvSpPr>
        <p:spPr>
          <a:xfrm>
            <a:off x="3864864" y="6355080"/>
            <a:ext cx="4632960" cy="365760"/>
          </a:xfrm>
        </p:spPr>
        <p:txBody>
          <a:bodyPr/>
          <a:lstStyle/>
          <a:p>
            <a:endParaRPr lang="ar-SA">
              <a:solidFill>
                <a:srgbClr val="464653"/>
              </a:solidFill>
            </a:endParaRPr>
          </a:p>
        </p:txBody>
      </p:sp>
      <p:sp>
        <p:nvSpPr>
          <p:cNvPr id="29" name="عنصر نائب لرقم الشريحة 28"/>
          <p:cNvSpPr>
            <a:spLocks noGrp="1"/>
          </p:cNvSpPr>
          <p:nvPr>
            <p:ph type="sldNum" sz="quarter" idx="12"/>
          </p:nvPr>
        </p:nvSpPr>
        <p:spPr>
          <a:xfrm>
            <a:off x="1621536" y="6355080"/>
            <a:ext cx="1625600" cy="365760"/>
          </a:xfrm>
        </p:spPr>
        <p:txBody>
          <a:bodyPr/>
          <a:lstStyle/>
          <a:p>
            <a:fld id="{5F7AB3BB-2288-4F6B-AAFE-2414972050AF}" type="slidenum">
              <a:rPr lang="ar-SA" smtClean="0">
                <a:solidFill>
                  <a:srgbClr val="464653"/>
                </a:solidFill>
              </a:rPr>
              <a:pPr/>
              <a:t>‹#›</a:t>
            </a:fld>
            <a:endParaRPr lang="ar-SA">
              <a:solidFill>
                <a:srgbClr val="464653"/>
              </a:solidFill>
            </a:endParaRPr>
          </a:p>
        </p:txBody>
      </p:sp>
      <p:sp>
        <p:nvSpPr>
          <p:cNvPr id="21" name="مستطيل 20"/>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a:solidFill>
                <a:prstClr val="white"/>
              </a:solidFill>
            </a:endParaRPr>
          </a:p>
        </p:txBody>
      </p:sp>
      <p:sp>
        <p:nvSpPr>
          <p:cNvPr id="33" name="مستطيل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a:solidFill>
                <a:prstClr val="white"/>
              </a:solidFill>
            </a:endParaRPr>
          </a:p>
        </p:txBody>
      </p:sp>
      <p:sp>
        <p:nvSpPr>
          <p:cNvPr id="22" name="مستطيل 21"/>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a:solidFill>
                <a:prstClr val="white"/>
              </a:solidFill>
            </a:endParaRPr>
          </a:p>
        </p:txBody>
      </p:sp>
      <p:sp>
        <p:nvSpPr>
          <p:cNvPr id="32" name="مستطيل 31"/>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a:solidFill>
                <a:prstClr val="white"/>
              </a:solidFill>
            </a:endParaRPr>
          </a:p>
        </p:txBody>
      </p:sp>
    </p:spTree>
    <p:extLst>
      <p:ext uri="{BB962C8B-B14F-4D97-AF65-F5344CB8AC3E}">
        <p14:creationId xmlns:p14="http://schemas.microsoft.com/office/powerpoint/2010/main" xmlns="" val="2081632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E30B3470-5601-492E-B37B-908F953A82C9}" type="datetimeFigureOut">
              <a:rPr lang="ar-SA" smtClean="0">
                <a:solidFill>
                  <a:srgbClr val="464653"/>
                </a:solidFill>
              </a:rPr>
              <a:pPr/>
              <a:t>23/02/1438</a:t>
            </a:fld>
            <a:endParaRPr lang="ar-SA">
              <a:solidFill>
                <a:srgbClr val="464653"/>
              </a:solidFill>
            </a:endParaRPr>
          </a:p>
        </p:txBody>
      </p:sp>
      <p:sp>
        <p:nvSpPr>
          <p:cNvPr id="5" name="عنصر نائب للتذييل 4"/>
          <p:cNvSpPr>
            <a:spLocks noGrp="1"/>
          </p:cNvSpPr>
          <p:nvPr>
            <p:ph type="ftr" sz="quarter" idx="11"/>
          </p:nvPr>
        </p:nvSpPr>
        <p:spPr/>
        <p:txBody>
          <a:bodyPr/>
          <a:lstStyle/>
          <a:p>
            <a:endParaRPr lang="ar-SA">
              <a:solidFill>
                <a:srgbClr val="464653"/>
              </a:solidFill>
            </a:endParaRPr>
          </a:p>
        </p:txBody>
      </p:sp>
      <p:sp>
        <p:nvSpPr>
          <p:cNvPr id="6" name="عنصر نائب لرقم الشريحة 5"/>
          <p:cNvSpPr>
            <a:spLocks noGrp="1"/>
          </p:cNvSpPr>
          <p:nvPr>
            <p:ph type="sldNum" sz="quarter" idx="12"/>
          </p:nvPr>
        </p:nvSpPr>
        <p:spPr/>
        <p:txBody>
          <a:bodyPr/>
          <a:lstStyle/>
          <a:p>
            <a:fld id="{5F7AB3BB-2288-4F6B-AAFE-2414972050AF}" type="slidenum">
              <a:rPr lang="ar-SA" smtClean="0">
                <a:solidFill>
                  <a:srgbClr val="464653"/>
                </a:solidFill>
              </a:rPr>
              <a:pPr/>
              <a:t>‹#›</a:t>
            </a:fld>
            <a:endParaRPr lang="ar-SA">
              <a:solidFill>
                <a:srgbClr val="464653"/>
              </a:solidFill>
            </a:endParaRPr>
          </a:p>
        </p:txBody>
      </p:sp>
      <p:sp>
        <p:nvSpPr>
          <p:cNvPr id="8" name="عنصر نائب للمحتوى 7"/>
          <p:cNvSpPr>
            <a:spLocks noGrp="1"/>
          </p:cNvSpPr>
          <p:nvPr>
            <p:ph sz="quarter" idx="1"/>
          </p:nvPr>
        </p:nvSpPr>
        <p:spPr>
          <a:xfrm>
            <a:off x="609600" y="1219200"/>
            <a:ext cx="10972800" cy="493776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extLst>
      <p:ext uri="{BB962C8B-B14F-4D97-AF65-F5344CB8AC3E}">
        <p14:creationId xmlns:p14="http://schemas.microsoft.com/office/powerpoint/2010/main" xmlns="" val="38436695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a:xfrm>
            <a:off x="8534400" y="6355080"/>
            <a:ext cx="3048000" cy="365760"/>
          </a:xfrm>
        </p:spPr>
        <p:txBody>
          <a:bodyPr/>
          <a:lstStyle/>
          <a:p>
            <a:fld id="{E30B3470-5601-492E-B37B-908F953A82C9}" type="datetimeFigureOut">
              <a:rPr lang="ar-SA" smtClean="0">
                <a:solidFill>
                  <a:srgbClr val="464653"/>
                </a:solidFill>
              </a:rPr>
              <a:pPr/>
              <a:t>23/02/1438</a:t>
            </a:fld>
            <a:endParaRPr lang="ar-SA">
              <a:solidFill>
                <a:srgbClr val="464653"/>
              </a:solidFill>
            </a:endParaRPr>
          </a:p>
        </p:txBody>
      </p:sp>
      <p:sp>
        <p:nvSpPr>
          <p:cNvPr id="5" name="عنصر نائب للتذييل 4"/>
          <p:cNvSpPr>
            <a:spLocks noGrp="1"/>
          </p:cNvSpPr>
          <p:nvPr>
            <p:ph type="ftr" sz="quarter" idx="11"/>
          </p:nvPr>
        </p:nvSpPr>
        <p:spPr>
          <a:xfrm>
            <a:off x="3864864" y="6355080"/>
            <a:ext cx="4632960" cy="365760"/>
          </a:xfrm>
        </p:spPr>
        <p:txBody>
          <a:bodyPr/>
          <a:lstStyle/>
          <a:p>
            <a:endParaRPr lang="ar-SA">
              <a:solidFill>
                <a:srgbClr val="464653"/>
              </a:solidFill>
            </a:endParaRPr>
          </a:p>
        </p:txBody>
      </p:sp>
      <p:sp>
        <p:nvSpPr>
          <p:cNvPr id="6" name="عنصر نائب لرقم الشريحة 5"/>
          <p:cNvSpPr>
            <a:spLocks noGrp="1"/>
          </p:cNvSpPr>
          <p:nvPr>
            <p:ph type="sldNum" sz="quarter" idx="12"/>
          </p:nvPr>
        </p:nvSpPr>
        <p:spPr>
          <a:xfrm>
            <a:off x="1426464" y="6355080"/>
            <a:ext cx="2027936" cy="365760"/>
          </a:xfrm>
        </p:spPr>
        <p:txBody>
          <a:bodyPr/>
          <a:lstStyle/>
          <a:p>
            <a:fld id="{5F7AB3BB-2288-4F6B-AAFE-2414972050AF}" type="slidenum">
              <a:rPr lang="ar-SA" smtClean="0">
                <a:solidFill>
                  <a:srgbClr val="464653"/>
                </a:solidFill>
              </a:rPr>
              <a:pPr/>
              <a:t>‹#›</a:t>
            </a:fld>
            <a:endParaRPr lang="ar-SA">
              <a:solidFill>
                <a:srgbClr val="464653"/>
              </a:solidFill>
            </a:endParaRPr>
          </a:p>
        </p:txBody>
      </p:sp>
      <p:sp>
        <p:nvSpPr>
          <p:cNvPr id="7" name="مستطيل 6"/>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a:solidFill>
                <a:prstClr val="white"/>
              </a:solidFill>
            </a:endParaRPr>
          </a:p>
        </p:txBody>
      </p:sp>
      <p:sp>
        <p:nvSpPr>
          <p:cNvPr id="8" name="مستطيل 7"/>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a:solidFill>
                <a:prstClr val="white"/>
              </a:solidFill>
            </a:endParaRPr>
          </a:p>
        </p:txBody>
      </p:sp>
    </p:spTree>
    <p:extLst>
      <p:ext uri="{BB962C8B-B14F-4D97-AF65-F5344CB8AC3E}">
        <p14:creationId xmlns:p14="http://schemas.microsoft.com/office/powerpoint/2010/main" xmlns="" val="25914137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28600"/>
            <a:ext cx="10972800" cy="914400"/>
          </a:xfrm>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E30B3470-5601-492E-B37B-908F953A82C9}" type="datetimeFigureOut">
              <a:rPr lang="ar-SA" smtClean="0">
                <a:solidFill>
                  <a:srgbClr val="464653"/>
                </a:solidFill>
              </a:rPr>
              <a:pPr/>
              <a:t>23/02/1438</a:t>
            </a:fld>
            <a:endParaRPr lang="ar-SA">
              <a:solidFill>
                <a:srgbClr val="464653"/>
              </a:solidFill>
            </a:endParaRPr>
          </a:p>
        </p:txBody>
      </p:sp>
      <p:sp>
        <p:nvSpPr>
          <p:cNvPr id="6" name="عنصر نائب للتذييل 5"/>
          <p:cNvSpPr>
            <a:spLocks noGrp="1"/>
          </p:cNvSpPr>
          <p:nvPr>
            <p:ph type="ftr" sz="quarter" idx="11"/>
          </p:nvPr>
        </p:nvSpPr>
        <p:spPr/>
        <p:txBody>
          <a:bodyPr/>
          <a:lstStyle/>
          <a:p>
            <a:endParaRPr lang="ar-SA">
              <a:solidFill>
                <a:srgbClr val="464653"/>
              </a:solidFill>
            </a:endParaRPr>
          </a:p>
        </p:txBody>
      </p:sp>
      <p:sp>
        <p:nvSpPr>
          <p:cNvPr id="7" name="عنصر نائب لرقم الشريحة 6"/>
          <p:cNvSpPr>
            <a:spLocks noGrp="1"/>
          </p:cNvSpPr>
          <p:nvPr>
            <p:ph type="sldNum" sz="quarter" idx="12"/>
          </p:nvPr>
        </p:nvSpPr>
        <p:spPr/>
        <p:txBody>
          <a:bodyPr/>
          <a:lstStyle/>
          <a:p>
            <a:fld id="{5F7AB3BB-2288-4F6B-AAFE-2414972050AF}" type="slidenum">
              <a:rPr lang="ar-SA" smtClean="0">
                <a:solidFill>
                  <a:srgbClr val="464653"/>
                </a:solidFill>
              </a:rPr>
              <a:pPr/>
              <a:t>‹#›</a:t>
            </a:fld>
            <a:endParaRPr lang="ar-SA">
              <a:solidFill>
                <a:srgbClr val="464653"/>
              </a:solidFill>
            </a:endParaRPr>
          </a:p>
        </p:txBody>
      </p:sp>
      <p:sp>
        <p:nvSpPr>
          <p:cNvPr id="9" name="عنصر نائب للمحتوى 8"/>
          <p:cNvSpPr>
            <a:spLocks noGrp="1"/>
          </p:cNvSpPr>
          <p:nvPr>
            <p:ph sz="quarter" idx="1"/>
          </p:nvPr>
        </p:nvSpPr>
        <p:spPr>
          <a:xfrm>
            <a:off x="609600" y="1219200"/>
            <a:ext cx="5388864" cy="493776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6176264" y="1216152"/>
            <a:ext cx="5388864" cy="493776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extLst>
      <p:ext uri="{BB962C8B-B14F-4D97-AF65-F5344CB8AC3E}">
        <p14:creationId xmlns:p14="http://schemas.microsoft.com/office/powerpoint/2010/main" xmlns="" val="13475992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28600"/>
            <a:ext cx="10972800" cy="914400"/>
          </a:xfrm>
        </p:spPr>
        <p:txBody>
          <a:bodyPr anchor="ctr"/>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7" name="عنصر نائب للتاريخ 6"/>
          <p:cNvSpPr>
            <a:spLocks noGrp="1"/>
          </p:cNvSpPr>
          <p:nvPr>
            <p:ph type="dt" sz="half" idx="10"/>
          </p:nvPr>
        </p:nvSpPr>
        <p:spPr/>
        <p:txBody>
          <a:bodyPr/>
          <a:lstStyle/>
          <a:p>
            <a:fld id="{E30B3470-5601-492E-B37B-908F953A82C9}" type="datetimeFigureOut">
              <a:rPr lang="ar-SA" smtClean="0">
                <a:solidFill>
                  <a:srgbClr val="464653"/>
                </a:solidFill>
              </a:rPr>
              <a:pPr/>
              <a:t>23/02/1438</a:t>
            </a:fld>
            <a:endParaRPr lang="ar-SA">
              <a:solidFill>
                <a:srgbClr val="464653"/>
              </a:solidFill>
            </a:endParaRPr>
          </a:p>
        </p:txBody>
      </p:sp>
      <p:sp>
        <p:nvSpPr>
          <p:cNvPr id="8" name="عنصر نائب للتذييل 7"/>
          <p:cNvSpPr>
            <a:spLocks noGrp="1"/>
          </p:cNvSpPr>
          <p:nvPr>
            <p:ph type="ftr" sz="quarter" idx="11"/>
          </p:nvPr>
        </p:nvSpPr>
        <p:spPr/>
        <p:txBody>
          <a:bodyPr/>
          <a:lstStyle/>
          <a:p>
            <a:endParaRPr lang="ar-SA">
              <a:solidFill>
                <a:srgbClr val="464653"/>
              </a:solidFill>
            </a:endParaRPr>
          </a:p>
        </p:txBody>
      </p:sp>
      <p:sp>
        <p:nvSpPr>
          <p:cNvPr id="9" name="عنصر نائب لرقم الشريحة 8"/>
          <p:cNvSpPr>
            <a:spLocks noGrp="1"/>
          </p:cNvSpPr>
          <p:nvPr>
            <p:ph type="sldNum" sz="quarter" idx="12"/>
          </p:nvPr>
        </p:nvSpPr>
        <p:spPr/>
        <p:txBody>
          <a:bodyPr/>
          <a:lstStyle/>
          <a:p>
            <a:fld id="{5F7AB3BB-2288-4F6B-AAFE-2414972050AF}" type="slidenum">
              <a:rPr lang="ar-SA" smtClean="0">
                <a:solidFill>
                  <a:srgbClr val="464653"/>
                </a:solidFill>
              </a:rPr>
              <a:pPr/>
              <a:t>‹#›</a:t>
            </a:fld>
            <a:endParaRPr lang="ar-SA">
              <a:solidFill>
                <a:srgbClr val="464653"/>
              </a:solidFill>
            </a:endParaRPr>
          </a:p>
        </p:txBody>
      </p:sp>
      <p:sp>
        <p:nvSpPr>
          <p:cNvPr id="11" name="عنصر نائب للمحتوى 10"/>
          <p:cNvSpPr>
            <a:spLocks noGrp="1"/>
          </p:cNvSpPr>
          <p:nvPr>
            <p:ph sz="quarter" idx="2"/>
          </p:nvPr>
        </p:nvSpPr>
        <p:spPr>
          <a:xfrm>
            <a:off x="609600" y="2133600"/>
            <a:ext cx="5384800" cy="40386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6197600" y="2133600"/>
            <a:ext cx="5384800" cy="40386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extLst>
      <p:ext uri="{BB962C8B-B14F-4D97-AF65-F5344CB8AC3E}">
        <p14:creationId xmlns:p14="http://schemas.microsoft.com/office/powerpoint/2010/main" xmlns="" val="21673670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28600"/>
            <a:ext cx="10972800" cy="914400"/>
          </a:xfrm>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E30B3470-5601-492E-B37B-908F953A82C9}" type="datetimeFigureOut">
              <a:rPr lang="ar-SA" smtClean="0">
                <a:solidFill>
                  <a:srgbClr val="464653"/>
                </a:solidFill>
              </a:rPr>
              <a:pPr/>
              <a:t>23/02/1438</a:t>
            </a:fld>
            <a:endParaRPr lang="ar-SA">
              <a:solidFill>
                <a:srgbClr val="464653"/>
              </a:solidFill>
            </a:endParaRPr>
          </a:p>
        </p:txBody>
      </p:sp>
      <p:sp>
        <p:nvSpPr>
          <p:cNvPr id="4" name="عنصر نائب للتذييل 3"/>
          <p:cNvSpPr>
            <a:spLocks noGrp="1"/>
          </p:cNvSpPr>
          <p:nvPr>
            <p:ph type="ftr" sz="quarter" idx="11"/>
          </p:nvPr>
        </p:nvSpPr>
        <p:spPr/>
        <p:txBody>
          <a:bodyPr/>
          <a:lstStyle/>
          <a:p>
            <a:endParaRPr lang="ar-SA">
              <a:solidFill>
                <a:srgbClr val="464653"/>
              </a:solidFill>
            </a:endParaRPr>
          </a:p>
        </p:txBody>
      </p:sp>
      <p:sp>
        <p:nvSpPr>
          <p:cNvPr id="5" name="عنصر نائب لرقم الشريحة 4"/>
          <p:cNvSpPr>
            <a:spLocks noGrp="1"/>
          </p:cNvSpPr>
          <p:nvPr>
            <p:ph type="sldNum" sz="quarter" idx="12"/>
          </p:nvPr>
        </p:nvSpPr>
        <p:spPr/>
        <p:txBody>
          <a:bodyPr/>
          <a:lstStyle/>
          <a:p>
            <a:fld id="{5F7AB3BB-2288-4F6B-AAFE-2414972050AF}" type="slidenum">
              <a:rPr lang="ar-SA" smtClean="0">
                <a:solidFill>
                  <a:srgbClr val="464653"/>
                </a:solidFill>
              </a:rPr>
              <a:pPr/>
              <a:t>‹#›</a:t>
            </a:fld>
            <a:endParaRPr lang="ar-SA">
              <a:solidFill>
                <a:srgbClr val="464653"/>
              </a:solidFill>
            </a:endParaRPr>
          </a:p>
        </p:txBody>
      </p:sp>
      <p:sp>
        <p:nvSpPr>
          <p:cNvPr id="6" name="مثلث متساوي الساقين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a:solidFill>
                <a:prstClr val="white"/>
              </a:solidFill>
            </a:endParaRPr>
          </a:p>
        </p:txBody>
      </p:sp>
    </p:spTree>
    <p:extLst>
      <p:ext uri="{BB962C8B-B14F-4D97-AF65-F5344CB8AC3E}">
        <p14:creationId xmlns:p14="http://schemas.microsoft.com/office/powerpoint/2010/main" xmlns="" val="122757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pic>
        <p:nvPicPr>
          <p:cNvPr id="9" name="صورة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عنوان 1"/>
          <p:cNvSpPr>
            <a:spLocks noGrp="1"/>
          </p:cNvSpPr>
          <p:nvPr>
            <p:ph type="title"/>
          </p:nvPr>
        </p:nvSpPr>
        <p:spPr bwMode="black">
          <a:xfrm>
            <a:off x="1609724" y="1686073"/>
            <a:ext cx="8982076" cy="2081276"/>
          </a:xfrm>
        </p:spPr>
        <p:txBody>
          <a:bodyPr tIns="0" bIns="0" anchor="b">
            <a:normAutofit/>
          </a:bodyPr>
          <a:lstStyle>
            <a:lvl1pPr algn="r" latinLnBrk="0">
              <a:defRPr lang="ar-SA" sz="4800" b="1">
                <a:solidFill>
                  <a:schemeClr val="tx2"/>
                </a:solidFill>
              </a:defRPr>
            </a:lvl1pPr>
          </a:lstStyle>
          <a:p>
            <a:pPr algn="r" rtl="1"/>
            <a:r>
              <a:rPr lang="ar-SA"/>
              <a:t>انقر لتحرير نمط العنوان الرئيسي</a:t>
            </a:r>
          </a:p>
        </p:txBody>
      </p:sp>
      <p:sp>
        <p:nvSpPr>
          <p:cNvPr id="3" name="عنصر نائب للنص 2"/>
          <p:cNvSpPr>
            <a:spLocks noGrp="1"/>
          </p:cNvSpPr>
          <p:nvPr>
            <p:ph type="body" idx="1"/>
          </p:nvPr>
        </p:nvSpPr>
        <p:spPr>
          <a:xfrm>
            <a:off x="1609724" y="3767351"/>
            <a:ext cx="8982076" cy="1080448"/>
          </a:xfrm>
        </p:spPr>
        <p:txBody>
          <a:bodyPr tIns="0" bIns="0"/>
          <a:lstStyle>
            <a:lvl1pPr marL="0" indent="0" algn="r" latinLnBrk="0">
              <a:buNone/>
              <a:defRPr lang="ar-SA" sz="2400">
                <a:solidFill>
                  <a:schemeClr val="tx1">
                    <a:lumMod val="65000"/>
                    <a:lumOff val="35000"/>
                  </a:schemeClr>
                </a:solidFill>
              </a:defRPr>
            </a:lvl1pPr>
            <a:lvl2pPr marL="457200" indent="0" algn="r" latinLnBrk="0">
              <a:buNone/>
              <a:defRPr lang="ar-SA" sz="2000">
                <a:solidFill>
                  <a:schemeClr val="tx1">
                    <a:tint val="75000"/>
                  </a:schemeClr>
                </a:solidFill>
              </a:defRPr>
            </a:lvl2pPr>
            <a:lvl3pPr marL="914400" indent="0" algn="r" latinLnBrk="0">
              <a:buNone/>
              <a:defRPr lang="ar-SA" sz="1800">
                <a:solidFill>
                  <a:schemeClr val="tx1">
                    <a:tint val="75000"/>
                  </a:schemeClr>
                </a:solidFill>
              </a:defRPr>
            </a:lvl3pPr>
            <a:lvl4pPr marL="1371600" indent="0" algn="r" latinLnBrk="0">
              <a:buNone/>
              <a:defRPr lang="ar-SA" sz="1600">
                <a:solidFill>
                  <a:schemeClr val="tx1">
                    <a:tint val="75000"/>
                  </a:schemeClr>
                </a:solidFill>
              </a:defRPr>
            </a:lvl4pPr>
            <a:lvl5pPr marL="1828800" indent="0" algn="r" latinLnBrk="0">
              <a:buNone/>
              <a:defRPr lang="ar-SA" sz="1600">
                <a:solidFill>
                  <a:schemeClr val="tx1">
                    <a:tint val="75000"/>
                  </a:schemeClr>
                </a:solidFill>
              </a:defRPr>
            </a:lvl5pPr>
            <a:lvl6pPr marL="2286000" indent="0" algn="r" latinLnBrk="0">
              <a:buNone/>
              <a:defRPr lang="ar-SA" sz="1600">
                <a:solidFill>
                  <a:schemeClr val="tx1">
                    <a:tint val="75000"/>
                  </a:schemeClr>
                </a:solidFill>
              </a:defRPr>
            </a:lvl6pPr>
            <a:lvl7pPr marL="2743200" indent="0" algn="r" latinLnBrk="0">
              <a:buNone/>
              <a:defRPr lang="ar-SA" sz="1600">
                <a:solidFill>
                  <a:schemeClr val="tx1">
                    <a:tint val="75000"/>
                  </a:schemeClr>
                </a:solidFill>
              </a:defRPr>
            </a:lvl7pPr>
            <a:lvl8pPr marL="3200400" indent="0" algn="r" latinLnBrk="0">
              <a:buNone/>
              <a:defRPr lang="ar-SA" sz="1600">
                <a:solidFill>
                  <a:schemeClr val="tx1">
                    <a:tint val="75000"/>
                  </a:schemeClr>
                </a:solidFill>
              </a:defRPr>
            </a:lvl8pPr>
            <a:lvl9pPr marL="3657600" indent="0" algn="r" latinLnBrk="0">
              <a:buNone/>
              <a:defRPr lang="ar-SA" sz="1600">
                <a:solidFill>
                  <a:schemeClr val="tx1">
                    <a:tint val="75000"/>
                  </a:schemeClr>
                </a:solidFill>
              </a:defRPr>
            </a:lvl9pPr>
          </a:lstStyle>
          <a:p>
            <a:pPr lvl="0" algn="r" rtl="1"/>
            <a:r>
              <a:rPr lang="ar-SA"/>
              <a:t>تحرير أنماط النص الرئيسي</a:t>
            </a:r>
          </a:p>
        </p:txBody>
      </p:sp>
      <p:sp>
        <p:nvSpPr>
          <p:cNvPr id="8" name="عنصر نائب للتاريخ 3"/>
          <p:cNvSpPr>
            <a:spLocks noGrp="1"/>
          </p:cNvSpPr>
          <p:nvPr>
            <p:ph type="dt" sz="half" idx="10"/>
          </p:nvPr>
        </p:nvSpPr>
        <p:spPr>
          <a:xfrm>
            <a:off x="2768054" y="6511119"/>
            <a:ext cx="2651162" cy="275839"/>
          </a:xfrm>
        </p:spPr>
        <p:txBody>
          <a:bodyPr/>
          <a:lstStyle>
            <a:lvl1pPr algn="l">
              <a:defRPr/>
            </a:lvl1pPr>
          </a:lstStyle>
          <a:p>
            <a:pPr rtl="1"/>
            <a:fld id="{5BB01DC6-EABB-42AC-AE66-1318EB288903}" type="uaqdatetime4">
              <a:rPr lang="ar-SA" smtClean="0"/>
              <a:pPr rtl="1"/>
              <a:t>11/01/1438</a:t>
            </a:fld>
            <a:endParaRPr lang="ar-SA" dirty="0"/>
          </a:p>
        </p:txBody>
      </p:sp>
      <p:sp>
        <p:nvSpPr>
          <p:cNvPr id="10" name="عنصر نائب للتذييل 4"/>
          <p:cNvSpPr>
            <a:spLocks noGrp="1"/>
          </p:cNvSpPr>
          <p:nvPr>
            <p:ph type="ftr" sz="quarter" idx="11"/>
          </p:nvPr>
        </p:nvSpPr>
        <p:spPr>
          <a:xfrm>
            <a:off x="5443600" y="6511119"/>
            <a:ext cx="5157725" cy="275839"/>
          </a:xfrm>
        </p:spPr>
        <p:txBody>
          <a:bodyPr/>
          <a:lstStyle/>
          <a:p>
            <a:pPr algn="r" rtl="1"/>
            <a:endParaRPr lang="ar-SA"/>
          </a:p>
        </p:txBody>
      </p:sp>
      <p:sp>
        <p:nvSpPr>
          <p:cNvPr id="11" name="عنصر نائب لرقم الشريحة 5"/>
          <p:cNvSpPr>
            <a:spLocks noGrp="1"/>
          </p:cNvSpPr>
          <p:nvPr>
            <p:ph type="sldNum" sz="quarter" idx="12"/>
          </p:nvPr>
        </p:nvSpPr>
        <p:spPr>
          <a:xfrm>
            <a:off x="1611421" y="6511119"/>
            <a:ext cx="1115786" cy="275839"/>
          </a:xfrm>
        </p:spPr>
        <p:txBody>
          <a:bodyPr/>
          <a:lstStyle>
            <a:lvl1pPr algn="l">
              <a:defRPr/>
            </a:lvl1pPr>
          </a:lstStyle>
          <a:p>
            <a:pPr rtl="1"/>
            <a:fld id="{29927BEA-0E01-4643-B2DE-F82012A02F29}" type="slidenum">
              <a:rPr lang="ar-SA" smtClean="0"/>
              <a:pPr rtl="1"/>
              <a:t>‹#›</a:t>
            </a:fld>
            <a:endParaRPr lang="ar-SA"/>
          </a:p>
        </p:txBody>
      </p:sp>
    </p:spTree>
    <p:extLst>
      <p:ext uri="{BB962C8B-B14F-4D97-AF65-F5344CB8AC3E}">
        <p14:creationId xmlns:p14="http://schemas.microsoft.com/office/powerpoint/2010/main" xmlns="" val="27091673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0B3470-5601-492E-B37B-908F953A82C9}" type="datetimeFigureOut">
              <a:rPr lang="ar-SA" smtClean="0">
                <a:solidFill>
                  <a:srgbClr val="464653"/>
                </a:solidFill>
              </a:rPr>
              <a:pPr/>
              <a:t>23/02/1438</a:t>
            </a:fld>
            <a:endParaRPr lang="ar-SA">
              <a:solidFill>
                <a:srgbClr val="464653"/>
              </a:solidFill>
            </a:endParaRPr>
          </a:p>
        </p:txBody>
      </p:sp>
      <p:sp>
        <p:nvSpPr>
          <p:cNvPr id="3" name="عنصر نائب للتذييل 2"/>
          <p:cNvSpPr>
            <a:spLocks noGrp="1"/>
          </p:cNvSpPr>
          <p:nvPr>
            <p:ph type="ftr" sz="quarter" idx="11"/>
          </p:nvPr>
        </p:nvSpPr>
        <p:spPr/>
        <p:txBody>
          <a:bodyPr/>
          <a:lstStyle/>
          <a:p>
            <a:endParaRPr lang="ar-SA">
              <a:solidFill>
                <a:srgbClr val="464653"/>
              </a:solidFill>
            </a:endParaRPr>
          </a:p>
        </p:txBody>
      </p:sp>
      <p:sp>
        <p:nvSpPr>
          <p:cNvPr id="4" name="عنصر نائب لرقم الشريحة 3"/>
          <p:cNvSpPr>
            <a:spLocks noGrp="1"/>
          </p:cNvSpPr>
          <p:nvPr>
            <p:ph type="sldNum" sz="quarter" idx="12"/>
          </p:nvPr>
        </p:nvSpPr>
        <p:spPr/>
        <p:txBody>
          <a:bodyPr/>
          <a:lstStyle/>
          <a:p>
            <a:fld id="{5F7AB3BB-2288-4F6B-AAFE-2414972050AF}" type="slidenum">
              <a:rPr lang="ar-SA" smtClean="0">
                <a:solidFill>
                  <a:srgbClr val="464653"/>
                </a:solidFill>
              </a:rPr>
              <a:pPr/>
              <a:t>‹#›</a:t>
            </a:fld>
            <a:endParaRPr lang="ar-SA">
              <a:solidFill>
                <a:srgbClr val="464653"/>
              </a:solidFill>
            </a:endParaRPr>
          </a:p>
        </p:txBody>
      </p:sp>
      <p:sp>
        <p:nvSpPr>
          <p:cNvPr id="5" name="رابط مستقيم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algn="r" rtl="1"/>
            <a:endParaRPr lang="en-US" sz="1800">
              <a:solidFill>
                <a:prstClr val="black"/>
              </a:solidFill>
            </a:endParaRPr>
          </a:p>
        </p:txBody>
      </p:sp>
      <p:sp>
        <p:nvSpPr>
          <p:cNvPr id="6" name="مثلث متساوي الساقين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a:solidFill>
                <a:prstClr val="white"/>
              </a:solidFill>
            </a:endParaRPr>
          </a:p>
        </p:txBody>
      </p:sp>
    </p:spTree>
    <p:extLst>
      <p:ext uri="{BB962C8B-B14F-4D97-AF65-F5344CB8AC3E}">
        <p14:creationId xmlns:p14="http://schemas.microsoft.com/office/powerpoint/2010/main" xmlns="" val="37680932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0B3470-5601-492E-B37B-908F953A82C9}" type="datetimeFigureOut">
              <a:rPr lang="ar-SA" smtClean="0">
                <a:solidFill>
                  <a:srgbClr val="464653"/>
                </a:solidFill>
              </a:rPr>
              <a:pPr/>
              <a:t>23/02/1438</a:t>
            </a:fld>
            <a:endParaRPr lang="ar-SA">
              <a:solidFill>
                <a:srgbClr val="464653"/>
              </a:solidFill>
            </a:endParaRPr>
          </a:p>
        </p:txBody>
      </p:sp>
      <p:sp>
        <p:nvSpPr>
          <p:cNvPr id="6" name="عنصر نائب للتذييل 5"/>
          <p:cNvSpPr>
            <a:spLocks noGrp="1"/>
          </p:cNvSpPr>
          <p:nvPr>
            <p:ph type="ftr" sz="quarter" idx="11"/>
          </p:nvPr>
        </p:nvSpPr>
        <p:spPr/>
        <p:txBody>
          <a:bodyPr/>
          <a:lstStyle/>
          <a:p>
            <a:endParaRPr lang="ar-SA">
              <a:solidFill>
                <a:srgbClr val="464653"/>
              </a:solidFill>
            </a:endParaRPr>
          </a:p>
        </p:txBody>
      </p:sp>
      <p:sp>
        <p:nvSpPr>
          <p:cNvPr id="7" name="عنصر نائب لرقم الشريحة 6"/>
          <p:cNvSpPr>
            <a:spLocks noGrp="1"/>
          </p:cNvSpPr>
          <p:nvPr>
            <p:ph type="sldNum" sz="quarter" idx="12"/>
          </p:nvPr>
        </p:nvSpPr>
        <p:spPr/>
        <p:txBody>
          <a:bodyPr/>
          <a:lstStyle/>
          <a:p>
            <a:fld id="{5F7AB3BB-2288-4F6B-AAFE-2414972050AF}" type="slidenum">
              <a:rPr lang="ar-SA" smtClean="0">
                <a:solidFill>
                  <a:srgbClr val="464653"/>
                </a:solidFill>
              </a:rPr>
              <a:pPr/>
              <a:t>‹#›</a:t>
            </a:fld>
            <a:endParaRPr lang="ar-SA">
              <a:solidFill>
                <a:srgbClr val="464653"/>
              </a:solidFill>
            </a:endParaRPr>
          </a:p>
        </p:txBody>
      </p:sp>
      <p:sp>
        <p:nvSpPr>
          <p:cNvPr id="8" name="رابط مستقيم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algn="r" rtl="1"/>
            <a:endParaRPr lang="en-US" sz="1800">
              <a:solidFill>
                <a:prstClr val="black"/>
              </a:solidFill>
            </a:endParaRPr>
          </a:p>
        </p:txBody>
      </p:sp>
      <p:sp>
        <p:nvSpPr>
          <p:cNvPr id="10" name="رابط مستقيم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algn="r" rtl="1"/>
            <a:endParaRPr lang="en-US" sz="1800" dirty="0">
              <a:solidFill>
                <a:prstClr val="black"/>
              </a:solidFill>
            </a:endParaRPr>
          </a:p>
        </p:txBody>
      </p:sp>
      <p:sp>
        <p:nvSpPr>
          <p:cNvPr id="9" name="مثلث متساوي الساقين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a:solidFill>
                <a:prstClr val="white"/>
              </a:solidFill>
            </a:endParaRPr>
          </a:p>
        </p:txBody>
      </p:sp>
      <p:sp>
        <p:nvSpPr>
          <p:cNvPr id="12" name="عنصر نائب للمحتوى 11"/>
          <p:cNvSpPr>
            <a:spLocks noGrp="1"/>
          </p:cNvSpPr>
          <p:nvPr>
            <p:ph sz="quarter" idx="1"/>
          </p:nvPr>
        </p:nvSpPr>
        <p:spPr>
          <a:xfrm>
            <a:off x="406400" y="304800"/>
            <a:ext cx="7620000" cy="5715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extLst>
      <p:ext uri="{BB962C8B-B14F-4D97-AF65-F5344CB8AC3E}">
        <p14:creationId xmlns:p14="http://schemas.microsoft.com/office/powerpoint/2010/main" xmlns="" val="34379761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0B3470-5601-492E-B37B-908F953A82C9}" type="datetimeFigureOut">
              <a:rPr lang="ar-SA" smtClean="0">
                <a:solidFill>
                  <a:srgbClr val="464653"/>
                </a:solidFill>
              </a:rPr>
              <a:pPr/>
              <a:t>23/02/1438</a:t>
            </a:fld>
            <a:endParaRPr lang="ar-SA">
              <a:solidFill>
                <a:srgbClr val="464653"/>
              </a:solidFill>
            </a:endParaRPr>
          </a:p>
        </p:txBody>
      </p:sp>
      <p:sp>
        <p:nvSpPr>
          <p:cNvPr id="6" name="عنصر نائب للتذييل 5"/>
          <p:cNvSpPr>
            <a:spLocks noGrp="1"/>
          </p:cNvSpPr>
          <p:nvPr>
            <p:ph type="ftr" sz="quarter" idx="11"/>
          </p:nvPr>
        </p:nvSpPr>
        <p:spPr/>
        <p:txBody>
          <a:bodyPr/>
          <a:lstStyle/>
          <a:p>
            <a:endParaRPr lang="ar-SA">
              <a:solidFill>
                <a:srgbClr val="464653"/>
              </a:solidFill>
            </a:endParaRPr>
          </a:p>
        </p:txBody>
      </p:sp>
      <p:sp>
        <p:nvSpPr>
          <p:cNvPr id="7" name="عنصر نائب لرقم الشريحة 6"/>
          <p:cNvSpPr>
            <a:spLocks noGrp="1"/>
          </p:cNvSpPr>
          <p:nvPr>
            <p:ph type="sldNum" sz="quarter" idx="12"/>
          </p:nvPr>
        </p:nvSpPr>
        <p:spPr/>
        <p:txBody>
          <a:bodyPr/>
          <a:lstStyle/>
          <a:p>
            <a:fld id="{5F7AB3BB-2288-4F6B-AAFE-2414972050AF}" type="slidenum">
              <a:rPr lang="ar-SA" smtClean="0">
                <a:solidFill>
                  <a:srgbClr val="464653"/>
                </a:solidFill>
              </a:rPr>
              <a:pPr/>
              <a:t>‹#›</a:t>
            </a:fld>
            <a:endParaRPr lang="ar-SA">
              <a:solidFill>
                <a:srgbClr val="464653"/>
              </a:solidFill>
            </a:endParaRPr>
          </a:p>
        </p:txBody>
      </p:sp>
      <p:sp>
        <p:nvSpPr>
          <p:cNvPr id="8" name="رابط مستقيم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algn="r" rtl="1"/>
            <a:endParaRPr lang="en-US" sz="1800">
              <a:solidFill>
                <a:prstClr val="black"/>
              </a:solidFill>
            </a:endParaRPr>
          </a:p>
        </p:txBody>
      </p:sp>
      <p:sp>
        <p:nvSpPr>
          <p:cNvPr id="9" name="مثلث متساوي الساقين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a:solidFill>
                <a:prstClr val="white"/>
              </a:solidFill>
            </a:endParaRPr>
          </a:p>
        </p:txBody>
      </p:sp>
      <p:sp>
        <p:nvSpPr>
          <p:cNvPr id="10" name="مستطيل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a:solidFill>
                <a:prstClr val="white"/>
              </a:solidFill>
            </a:endParaRPr>
          </a:p>
        </p:txBody>
      </p:sp>
    </p:spTree>
    <p:extLst>
      <p:ext uri="{BB962C8B-B14F-4D97-AF65-F5344CB8AC3E}">
        <p14:creationId xmlns:p14="http://schemas.microsoft.com/office/powerpoint/2010/main" xmlns="" val="13038919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E30B3470-5601-492E-B37B-908F953A82C9}" type="datetimeFigureOut">
              <a:rPr lang="ar-SA" smtClean="0">
                <a:solidFill>
                  <a:srgbClr val="464653"/>
                </a:solidFill>
              </a:rPr>
              <a:pPr/>
              <a:t>23/02/1438</a:t>
            </a:fld>
            <a:endParaRPr lang="ar-SA">
              <a:solidFill>
                <a:srgbClr val="464653"/>
              </a:solidFill>
            </a:endParaRPr>
          </a:p>
        </p:txBody>
      </p:sp>
      <p:sp>
        <p:nvSpPr>
          <p:cNvPr id="5" name="عنصر نائب للتذييل 4"/>
          <p:cNvSpPr>
            <a:spLocks noGrp="1"/>
          </p:cNvSpPr>
          <p:nvPr>
            <p:ph type="ftr" sz="quarter" idx="11"/>
          </p:nvPr>
        </p:nvSpPr>
        <p:spPr/>
        <p:txBody>
          <a:bodyPr/>
          <a:lstStyle/>
          <a:p>
            <a:endParaRPr lang="ar-SA">
              <a:solidFill>
                <a:srgbClr val="464653"/>
              </a:solidFill>
            </a:endParaRPr>
          </a:p>
        </p:txBody>
      </p:sp>
      <p:sp>
        <p:nvSpPr>
          <p:cNvPr id="6" name="عنصر نائب لرقم الشريحة 5"/>
          <p:cNvSpPr>
            <a:spLocks noGrp="1"/>
          </p:cNvSpPr>
          <p:nvPr>
            <p:ph type="sldNum" sz="quarter" idx="12"/>
          </p:nvPr>
        </p:nvSpPr>
        <p:spPr/>
        <p:txBody>
          <a:bodyPr/>
          <a:lstStyle/>
          <a:p>
            <a:fld id="{5F7AB3BB-2288-4F6B-AAFE-2414972050AF}" type="slidenum">
              <a:rPr lang="ar-SA" smtClean="0">
                <a:solidFill>
                  <a:srgbClr val="464653"/>
                </a:solidFill>
              </a:rPr>
              <a:pPr/>
              <a:t>‹#›</a:t>
            </a:fld>
            <a:endParaRPr lang="ar-SA">
              <a:solidFill>
                <a:srgbClr val="464653"/>
              </a:solidFill>
            </a:endParaRPr>
          </a:p>
        </p:txBody>
      </p:sp>
    </p:spTree>
    <p:extLst>
      <p:ext uri="{BB962C8B-B14F-4D97-AF65-F5344CB8AC3E}">
        <p14:creationId xmlns:p14="http://schemas.microsoft.com/office/powerpoint/2010/main" xmlns="" val="41626622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39"/>
            <a:ext cx="27432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609600" y="274639"/>
            <a:ext cx="80264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E30B3470-5601-492E-B37B-908F953A82C9}" type="datetimeFigureOut">
              <a:rPr lang="ar-SA" smtClean="0">
                <a:solidFill>
                  <a:srgbClr val="464653"/>
                </a:solidFill>
              </a:rPr>
              <a:pPr/>
              <a:t>23/02/1438</a:t>
            </a:fld>
            <a:endParaRPr lang="ar-SA">
              <a:solidFill>
                <a:srgbClr val="464653"/>
              </a:solidFill>
            </a:endParaRPr>
          </a:p>
        </p:txBody>
      </p:sp>
      <p:sp>
        <p:nvSpPr>
          <p:cNvPr id="5" name="عنصر نائب للتذييل 4"/>
          <p:cNvSpPr>
            <a:spLocks noGrp="1"/>
          </p:cNvSpPr>
          <p:nvPr>
            <p:ph type="ftr" sz="quarter" idx="11"/>
          </p:nvPr>
        </p:nvSpPr>
        <p:spPr/>
        <p:txBody>
          <a:bodyPr/>
          <a:lstStyle/>
          <a:p>
            <a:endParaRPr lang="ar-SA">
              <a:solidFill>
                <a:srgbClr val="464653"/>
              </a:solidFill>
            </a:endParaRPr>
          </a:p>
        </p:txBody>
      </p:sp>
      <p:sp>
        <p:nvSpPr>
          <p:cNvPr id="6" name="عنصر نائب لرقم الشريحة 5"/>
          <p:cNvSpPr>
            <a:spLocks noGrp="1"/>
          </p:cNvSpPr>
          <p:nvPr>
            <p:ph type="sldNum" sz="quarter" idx="12"/>
          </p:nvPr>
        </p:nvSpPr>
        <p:spPr/>
        <p:txBody>
          <a:bodyPr/>
          <a:lstStyle/>
          <a:p>
            <a:fld id="{5F7AB3BB-2288-4F6B-AAFE-2414972050AF}" type="slidenum">
              <a:rPr lang="ar-SA" smtClean="0">
                <a:solidFill>
                  <a:srgbClr val="464653"/>
                </a:solidFill>
              </a:rPr>
              <a:pPr/>
              <a:t>‹#›</a:t>
            </a:fld>
            <a:endParaRPr lang="ar-SA">
              <a:solidFill>
                <a:srgbClr val="464653"/>
              </a:solidFill>
            </a:endParaRPr>
          </a:p>
        </p:txBody>
      </p:sp>
      <p:sp>
        <p:nvSpPr>
          <p:cNvPr id="7" name="رابط مستقيم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algn="r" rtl="1"/>
            <a:endParaRPr lang="en-US" sz="1800">
              <a:solidFill>
                <a:prstClr val="black"/>
              </a:solidFill>
            </a:endParaRPr>
          </a:p>
        </p:txBody>
      </p:sp>
      <p:sp>
        <p:nvSpPr>
          <p:cNvPr id="8" name="مثلث متساوي الساقين 7"/>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a:solidFill>
                <a:prstClr val="white"/>
              </a:solidFill>
            </a:endParaRPr>
          </a:p>
        </p:txBody>
      </p:sp>
      <p:sp>
        <p:nvSpPr>
          <p:cNvPr id="9" name="رابط مستقيم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algn="r" rtl="1"/>
            <a:endParaRPr lang="en-US" sz="1800">
              <a:solidFill>
                <a:prstClr val="black"/>
              </a:solidFill>
            </a:endParaRPr>
          </a:p>
        </p:txBody>
      </p:sp>
    </p:spTree>
    <p:extLst>
      <p:ext uri="{BB962C8B-B14F-4D97-AF65-F5344CB8AC3E}">
        <p14:creationId xmlns:p14="http://schemas.microsoft.com/office/powerpoint/2010/main" xmlns="" val="42601120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8" name="عنوان 7"/>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8534400" y="6355080"/>
            <a:ext cx="3048000" cy="365760"/>
          </a:xfrm>
        </p:spPr>
        <p:txBody>
          <a:bodyPr/>
          <a:lstStyle>
            <a:lvl1pPr>
              <a:defRPr sz="1400"/>
            </a:lvl1pPr>
          </a:lstStyle>
          <a:p>
            <a:fld id="{E30B3470-5601-492E-B37B-908F953A82C9}" type="datetimeFigureOut">
              <a:rPr lang="ar-SA" smtClean="0">
                <a:solidFill>
                  <a:srgbClr val="464653"/>
                </a:solidFill>
              </a:rPr>
              <a:pPr/>
              <a:t>23/02/1438</a:t>
            </a:fld>
            <a:endParaRPr lang="ar-SA">
              <a:solidFill>
                <a:srgbClr val="464653"/>
              </a:solidFill>
            </a:endParaRPr>
          </a:p>
        </p:txBody>
      </p:sp>
      <p:sp>
        <p:nvSpPr>
          <p:cNvPr id="17" name="عنصر نائب للتذييل 16"/>
          <p:cNvSpPr>
            <a:spLocks noGrp="1"/>
          </p:cNvSpPr>
          <p:nvPr>
            <p:ph type="ftr" sz="quarter" idx="11"/>
          </p:nvPr>
        </p:nvSpPr>
        <p:spPr>
          <a:xfrm>
            <a:off x="3864864" y="6355080"/>
            <a:ext cx="4632960" cy="365760"/>
          </a:xfrm>
        </p:spPr>
        <p:txBody>
          <a:bodyPr/>
          <a:lstStyle/>
          <a:p>
            <a:endParaRPr lang="ar-SA">
              <a:solidFill>
                <a:srgbClr val="464653"/>
              </a:solidFill>
            </a:endParaRPr>
          </a:p>
        </p:txBody>
      </p:sp>
      <p:sp>
        <p:nvSpPr>
          <p:cNvPr id="29" name="عنصر نائب لرقم الشريحة 28"/>
          <p:cNvSpPr>
            <a:spLocks noGrp="1"/>
          </p:cNvSpPr>
          <p:nvPr>
            <p:ph type="sldNum" sz="quarter" idx="12"/>
          </p:nvPr>
        </p:nvSpPr>
        <p:spPr>
          <a:xfrm>
            <a:off x="1621536" y="6355080"/>
            <a:ext cx="1625600" cy="365760"/>
          </a:xfrm>
        </p:spPr>
        <p:txBody>
          <a:bodyPr/>
          <a:lstStyle/>
          <a:p>
            <a:fld id="{5F7AB3BB-2288-4F6B-AAFE-2414972050AF}" type="slidenum">
              <a:rPr lang="ar-SA" smtClean="0">
                <a:solidFill>
                  <a:srgbClr val="464653"/>
                </a:solidFill>
              </a:rPr>
              <a:pPr/>
              <a:t>‹#›</a:t>
            </a:fld>
            <a:endParaRPr lang="ar-SA">
              <a:solidFill>
                <a:srgbClr val="464653"/>
              </a:solidFill>
            </a:endParaRPr>
          </a:p>
        </p:txBody>
      </p:sp>
      <p:sp>
        <p:nvSpPr>
          <p:cNvPr id="21" name="مستطيل 20"/>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a:solidFill>
                <a:prstClr val="white"/>
              </a:solidFill>
            </a:endParaRPr>
          </a:p>
        </p:txBody>
      </p:sp>
      <p:sp>
        <p:nvSpPr>
          <p:cNvPr id="33" name="مستطيل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a:solidFill>
                <a:prstClr val="white"/>
              </a:solidFill>
            </a:endParaRPr>
          </a:p>
        </p:txBody>
      </p:sp>
      <p:sp>
        <p:nvSpPr>
          <p:cNvPr id="22" name="مستطيل 21"/>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a:solidFill>
                <a:prstClr val="white"/>
              </a:solidFill>
            </a:endParaRPr>
          </a:p>
        </p:txBody>
      </p:sp>
      <p:sp>
        <p:nvSpPr>
          <p:cNvPr id="32" name="مستطيل 31"/>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a:solidFill>
                <a:prstClr val="white"/>
              </a:solidFill>
            </a:endParaRPr>
          </a:p>
        </p:txBody>
      </p:sp>
    </p:spTree>
    <p:extLst>
      <p:ext uri="{BB962C8B-B14F-4D97-AF65-F5344CB8AC3E}">
        <p14:creationId xmlns:p14="http://schemas.microsoft.com/office/powerpoint/2010/main" xmlns="" val="28930684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E30B3470-5601-492E-B37B-908F953A82C9}" type="datetimeFigureOut">
              <a:rPr lang="ar-SA" smtClean="0">
                <a:solidFill>
                  <a:srgbClr val="464653"/>
                </a:solidFill>
              </a:rPr>
              <a:pPr/>
              <a:t>23/02/1438</a:t>
            </a:fld>
            <a:endParaRPr lang="ar-SA">
              <a:solidFill>
                <a:srgbClr val="464653"/>
              </a:solidFill>
            </a:endParaRPr>
          </a:p>
        </p:txBody>
      </p:sp>
      <p:sp>
        <p:nvSpPr>
          <p:cNvPr id="5" name="عنصر نائب للتذييل 4"/>
          <p:cNvSpPr>
            <a:spLocks noGrp="1"/>
          </p:cNvSpPr>
          <p:nvPr>
            <p:ph type="ftr" sz="quarter" idx="11"/>
          </p:nvPr>
        </p:nvSpPr>
        <p:spPr/>
        <p:txBody>
          <a:bodyPr/>
          <a:lstStyle/>
          <a:p>
            <a:endParaRPr lang="ar-SA">
              <a:solidFill>
                <a:srgbClr val="464653"/>
              </a:solidFill>
            </a:endParaRPr>
          </a:p>
        </p:txBody>
      </p:sp>
      <p:sp>
        <p:nvSpPr>
          <p:cNvPr id="6" name="عنصر نائب لرقم الشريحة 5"/>
          <p:cNvSpPr>
            <a:spLocks noGrp="1"/>
          </p:cNvSpPr>
          <p:nvPr>
            <p:ph type="sldNum" sz="quarter" idx="12"/>
          </p:nvPr>
        </p:nvSpPr>
        <p:spPr/>
        <p:txBody>
          <a:bodyPr/>
          <a:lstStyle/>
          <a:p>
            <a:fld id="{5F7AB3BB-2288-4F6B-AAFE-2414972050AF}" type="slidenum">
              <a:rPr lang="ar-SA" smtClean="0">
                <a:solidFill>
                  <a:srgbClr val="464653"/>
                </a:solidFill>
              </a:rPr>
              <a:pPr/>
              <a:t>‹#›</a:t>
            </a:fld>
            <a:endParaRPr lang="ar-SA">
              <a:solidFill>
                <a:srgbClr val="464653"/>
              </a:solidFill>
            </a:endParaRPr>
          </a:p>
        </p:txBody>
      </p:sp>
      <p:sp>
        <p:nvSpPr>
          <p:cNvPr id="8" name="عنصر نائب للمحتوى 7"/>
          <p:cNvSpPr>
            <a:spLocks noGrp="1"/>
          </p:cNvSpPr>
          <p:nvPr>
            <p:ph sz="quarter" idx="1"/>
          </p:nvPr>
        </p:nvSpPr>
        <p:spPr>
          <a:xfrm>
            <a:off x="609600" y="1219200"/>
            <a:ext cx="10972800" cy="493776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extLst>
      <p:ext uri="{BB962C8B-B14F-4D97-AF65-F5344CB8AC3E}">
        <p14:creationId xmlns:p14="http://schemas.microsoft.com/office/powerpoint/2010/main" xmlns="" val="16448943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a:xfrm>
            <a:off x="8534400" y="6355080"/>
            <a:ext cx="3048000" cy="365760"/>
          </a:xfrm>
        </p:spPr>
        <p:txBody>
          <a:bodyPr/>
          <a:lstStyle/>
          <a:p>
            <a:fld id="{E30B3470-5601-492E-B37B-908F953A82C9}" type="datetimeFigureOut">
              <a:rPr lang="ar-SA" smtClean="0">
                <a:solidFill>
                  <a:srgbClr val="464653"/>
                </a:solidFill>
              </a:rPr>
              <a:pPr/>
              <a:t>23/02/1438</a:t>
            </a:fld>
            <a:endParaRPr lang="ar-SA">
              <a:solidFill>
                <a:srgbClr val="464653"/>
              </a:solidFill>
            </a:endParaRPr>
          </a:p>
        </p:txBody>
      </p:sp>
      <p:sp>
        <p:nvSpPr>
          <p:cNvPr id="5" name="عنصر نائب للتذييل 4"/>
          <p:cNvSpPr>
            <a:spLocks noGrp="1"/>
          </p:cNvSpPr>
          <p:nvPr>
            <p:ph type="ftr" sz="quarter" idx="11"/>
          </p:nvPr>
        </p:nvSpPr>
        <p:spPr>
          <a:xfrm>
            <a:off x="3864864" y="6355080"/>
            <a:ext cx="4632960" cy="365760"/>
          </a:xfrm>
        </p:spPr>
        <p:txBody>
          <a:bodyPr/>
          <a:lstStyle/>
          <a:p>
            <a:endParaRPr lang="ar-SA">
              <a:solidFill>
                <a:srgbClr val="464653"/>
              </a:solidFill>
            </a:endParaRPr>
          </a:p>
        </p:txBody>
      </p:sp>
      <p:sp>
        <p:nvSpPr>
          <p:cNvPr id="6" name="عنصر نائب لرقم الشريحة 5"/>
          <p:cNvSpPr>
            <a:spLocks noGrp="1"/>
          </p:cNvSpPr>
          <p:nvPr>
            <p:ph type="sldNum" sz="quarter" idx="12"/>
          </p:nvPr>
        </p:nvSpPr>
        <p:spPr>
          <a:xfrm>
            <a:off x="1426464" y="6355080"/>
            <a:ext cx="2027936" cy="365760"/>
          </a:xfrm>
        </p:spPr>
        <p:txBody>
          <a:bodyPr/>
          <a:lstStyle/>
          <a:p>
            <a:fld id="{5F7AB3BB-2288-4F6B-AAFE-2414972050AF}" type="slidenum">
              <a:rPr lang="ar-SA" smtClean="0">
                <a:solidFill>
                  <a:srgbClr val="464653"/>
                </a:solidFill>
              </a:rPr>
              <a:pPr/>
              <a:t>‹#›</a:t>
            </a:fld>
            <a:endParaRPr lang="ar-SA">
              <a:solidFill>
                <a:srgbClr val="464653"/>
              </a:solidFill>
            </a:endParaRPr>
          </a:p>
        </p:txBody>
      </p:sp>
      <p:sp>
        <p:nvSpPr>
          <p:cNvPr id="7" name="مستطيل 6"/>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a:solidFill>
                <a:prstClr val="white"/>
              </a:solidFill>
            </a:endParaRPr>
          </a:p>
        </p:txBody>
      </p:sp>
      <p:sp>
        <p:nvSpPr>
          <p:cNvPr id="8" name="مستطيل 7"/>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a:solidFill>
                <a:prstClr val="white"/>
              </a:solidFill>
            </a:endParaRPr>
          </a:p>
        </p:txBody>
      </p:sp>
    </p:spTree>
    <p:extLst>
      <p:ext uri="{BB962C8B-B14F-4D97-AF65-F5344CB8AC3E}">
        <p14:creationId xmlns:p14="http://schemas.microsoft.com/office/powerpoint/2010/main" xmlns="" val="3808511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28600"/>
            <a:ext cx="10972800" cy="914400"/>
          </a:xfrm>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E30B3470-5601-492E-B37B-908F953A82C9}" type="datetimeFigureOut">
              <a:rPr lang="ar-SA" smtClean="0">
                <a:solidFill>
                  <a:srgbClr val="464653"/>
                </a:solidFill>
              </a:rPr>
              <a:pPr/>
              <a:t>23/02/1438</a:t>
            </a:fld>
            <a:endParaRPr lang="ar-SA">
              <a:solidFill>
                <a:srgbClr val="464653"/>
              </a:solidFill>
            </a:endParaRPr>
          </a:p>
        </p:txBody>
      </p:sp>
      <p:sp>
        <p:nvSpPr>
          <p:cNvPr id="6" name="عنصر نائب للتذييل 5"/>
          <p:cNvSpPr>
            <a:spLocks noGrp="1"/>
          </p:cNvSpPr>
          <p:nvPr>
            <p:ph type="ftr" sz="quarter" idx="11"/>
          </p:nvPr>
        </p:nvSpPr>
        <p:spPr/>
        <p:txBody>
          <a:bodyPr/>
          <a:lstStyle/>
          <a:p>
            <a:endParaRPr lang="ar-SA">
              <a:solidFill>
                <a:srgbClr val="464653"/>
              </a:solidFill>
            </a:endParaRPr>
          </a:p>
        </p:txBody>
      </p:sp>
      <p:sp>
        <p:nvSpPr>
          <p:cNvPr id="7" name="عنصر نائب لرقم الشريحة 6"/>
          <p:cNvSpPr>
            <a:spLocks noGrp="1"/>
          </p:cNvSpPr>
          <p:nvPr>
            <p:ph type="sldNum" sz="quarter" idx="12"/>
          </p:nvPr>
        </p:nvSpPr>
        <p:spPr/>
        <p:txBody>
          <a:bodyPr/>
          <a:lstStyle/>
          <a:p>
            <a:fld id="{5F7AB3BB-2288-4F6B-AAFE-2414972050AF}" type="slidenum">
              <a:rPr lang="ar-SA" smtClean="0">
                <a:solidFill>
                  <a:srgbClr val="464653"/>
                </a:solidFill>
              </a:rPr>
              <a:pPr/>
              <a:t>‹#›</a:t>
            </a:fld>
            <a:endParaRPr lang="ar-SA">
              <a:solidFill>
                <a:srgbClr val="464653"/>
              </a:solidFill>
            </a:endParaRPr>
          </a:p>
        </p:txBody>
      </p:sp>
      <p:sp>
        <p:nvSpPr>
          <p:cNvPr id="9" name="عنصر نائب للمحتوى 8"/>
          <p:cNvSpPr>
            <a:spLocks noGrp="1"/>
          </p:cNvSpPr>
          <p:nvPr>
            <p:ph sz="quarter" idx="1"/>
          </p:nvPr>
        </p:nvSpPr>
        <p:spPr>
          <a:xfrm>
            <a:off x="609600" y="1219200"/>
            <a:ext cx="5388864" cy="493776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6176264" y="1216152"/>
            <a:ext cx="5388864" cy="493776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extLst>
      <p:ext uri="{BB962C8B-B14F-4D97-AF65-F5344CB8AC3E}">
        <p14:creationId xmlns:p14="http://schemas.microsoft.com/office/powerpoint/2010/main" xmlns="" val="7204407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28600"/>
            <a:ext cx="10972800" cy="914400"/>
          </a:xfrm>
        </p:spPr>
        <p:txBody>
          <a:bodyPr anchor="ctr"/>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7" name="عنصر نائب للتاريخ 6"/>
          <p:cNvSpPr>
            <a:spLocks noGrp="1"/>
          </p:cNvSpPr>
          <p:nvPr>
            <p:ph type="dt" sz="half" idx="10"/>
          </p:nvPr>
        </p:nvSpPr>
        <p:spPr/>
        <p:txBody>
          <a:bodyPr/>
          <a:lstStyle/>
          <a:p>
            <a:fld id="{E30B3470-5601-492E-B37B-908F953A82C9}" type="datetimeFigureOut">
              <a:rPr lang="ar-SA" smtClean="0">
                <a:solidFill>
                  <a:srgbClr val="464653"/>
                </a:solidFill>
              </a:rPr>
              <a:pPr/>
              <a:t>23/02/1438</a:t>
            </a:fld>
            <a:endParaRPr lang="ar-SA">
              <a:solidFill>
                <a:srgbClr val="464653"/>
              </a:solidFill>
            </a:endParaRPr>
          </a:p>
        </p:txBody>
      </p:sp>
      <p:sp>
        <p:nvSpPr>
          <p:cNvPr id="8" name="عنصر نائب للتذييل 7"/>
          <p:cNvSpPr>
            <a:spLocks noGrp="1"/>
          </p:cNvSpPr>
          <p:nvPr>
            <p:ph type="ftr" sz="quarter" idx="11"/>
          </p:nvPr>
        </p:nvSpPr>
        <p:spPr/>
        <p:txBody>
          <a:bodyPr/>
          <a:lstStyle/>
          <a:p>
            <a:endParaRPr lang="ar-SA">
              <a:solidFill>
                <a:srgbClr val="464653"/>
              </a:solidFill>
            </a:endParaRPr>
          </a:p>
        </p:txBody>
      </p:sp>
      <p:sp>
        <p:nvSpPr>
          <p:cNvPr id="9" name="عنصر نائب لرقم الشريحة 8"/>
          <p:cNvSpPr>
            <a:spLocks noGrp="1"/>
          </p:cNvSpPr>
          <p:nvPr>
            <p:ph type="sldNum" sz="quarter" idx="12"/>
          </p:nvPr>
        </p:nvSpPr>
        <p:spPr/>
        <p:txBody>
          <a:bodyPr/>
          <a:lstStyle/>
          <a:p>
            <a:fld id="{5F7AB3BB-2288-4F6B-AAFE-2414972050AF}" type="slidenum">
              <a:rPr lang="ar-SA" smtClean="0">
                <a:solidFill>
                  <a:srgbClr val="464653"/>
                </a:solidFill>
              </a:rPr>
              <a:pPr/>
              <a:t>‹#›</a:t>
            </a:fld>
            <a:endParaRPr lang="ar-SA">
              <a:solidFill>
                <a:srgbClr val="464653"/>
              </a:solidFill>
            </a:endParaRPr>
          </a:p>
        </p:txBody>
      </p:sp>
      <p:sp>
        <p:nvSpPr>
          <p:cNvPr id="11" name="عنصر نائب للمحتوى 10"/>
          <p:cNvSpPr>
            <a:spLocks noGrp="1"/>
          </p:cNvSpPr>
          <p:nvPr>
            <p:ph sz="quarter" idx="2"/>
          </p:nvPr>
        </p:nvSpPr>
        <p:spPr>
          <a:xfrm>
            <a:off x="609600" y="2133600"/>
            <a:ext cx="5384800" cy="40386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6197600" y="2133600"/>
            <a:ext cx="5384800" cy="40386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extLst>
      <p:ext uri="{BB962C8B-B14F-4D97-AF65-F5344CB8AC3E}">
        <p14:creationId xmlns:p14="http://schemas.microsoft.com/office/powerpoint/2010/main" xmlns="" val="2194800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عنوان مقطع بديل">
    <p:spTree>
      <p:nvGrpSpPr>
        <p:cNvPr id="1" name=""/>
        <p:cNvGrpSpPr/>
        <p:nvPr/>
      </p:nvGrpSpPr>
      <p:grpSpPr>
        <a:xfrm>
          <a:off x="0" y="0"/>
          <a:ext cx="0" cy="0"/>
          <a:chOff x="0" y="0"/>
          <a:chExt cx="0" cy="0"/>
        </a:xfrm>
      </p:grpSpPr>
      <p:pic>
        <p:nvPicPr>
          <p:cNvPr id="7" name="صورة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عنوان 1"/>
          <p:cNvSpPr>
            <a:spLocks noGrp="1"/>
          </p:cNvSpPr>
          <p:nvPr>
            <p:ph type="title"/>
          </p:nvPr>
        </p:nvSpPr>
        <p:spPr>
          <a:xfrm>
            <a:off x="1609724" y="1686073"/>
            <a:ext cx="8982076" cy="2081276"/>
          </a:xfrm>
        </p:spPr>
        <p:txBody>
          <a:bodyPr tIns="0" bIns="0" anchor="b">
            <a:normAutofit/>
          </a:bodyPr>
          <a:lstStyle>
            <a:lvl1pPr algn="r" latinLnBrk="0">
              <a:defRPr lang="ar-SA" sz="4800" b="1">
                <a:solidFill>
                  <a:schemeClr val="bg1"/>
                </a:solidFill>
              </a:defRPr>
            </a:lvl1pPr>
          </a:lstStyle>
          <a:p>
            <a:pPr algn="r" rtl="1"/>
            <a:r>
              <a:rPr lang="ar-SA"/>
              <a:t>انقر لتحرير نمط العنوان الرئيسي</a:t>
            </a:r>
          </a:p>
        </p:txBody>
      </p:sp>
      <p:sp>
        <p:nvSpPr>
          <p:cNvPr id="3" name="عنصر نائب للنص 2"/>
          <p:cNvSpPr>
            <a:spLocks noGrp="1"/>
          </p:cNvSpPr>
          <p:nvPr>
            <p:ph type="body" idx="1"/>
          </p:nvPr>
        </p:nvSpPr>
        <p:spPr bwMode="white">
          <a:xfrm>
            <a:off x="1609724" y="3767351"/>
            <a:ext cx="8982076" cy="1080448"/>
          </a:xfrm>
        </p:spPr>
        <p:txBody>
          <a:bodyPr tIns="0" bIns="0"/>
          <a:lstStyle>
            <a:lvl1pPr marL="0" indent="0" algn="r" latinLnBrk="0">
              <a:buNone/>
              <a:defRPr lang="ar-SA" sz="2400">
                <a:solidFill>
                  <a:schemeClr val="tx2">
                    <a:lumMod val="20000"/>
                    <a:lumOff val="80000"/>
                  </a:schemeClr>
                </a:solidFill>
              </a:defRPr>
            </a:lvl1pPr>
            <a:lvl2pPr marL="457200" indent="0" algn="r" latinLnBrk="0">
              <a:buNone/>
              <a:defRPr lang="ar-SA" sz="2000">
                <a:solidFill>
                  <a:schemeClr val="tx1">
                    <a:tint val="75000"/>
                  </a:schemeClr>
                </a:solidFill>
              </a:defRPr>
            </a:lvl2pPr>
            <a:lvl3pPr marL="914400" indent="0" algn="r" latinLnBrk="0">
              <a:buNone/>
              <a:defRPr lang="ar-SA" sz="1800">
                <a:solidFill>
                  <a:schemeClr val="tx1">
                    <a:tint val="75000"/>
                  </a:schemeClr>
                </a:solidFill>
              </a:defRPr>
            </a:lvl3pPr>
            <a:lvl4pPr marL="1371600" indent="0" algn="r" latinLnBrk="0">
              <a:buNone/>
              <a:defRPr lang="ar-SA" sz="1600">
                <a:solidFill>
                  <a:schemeClr val="tx1">
                    <a:tint val="75000"/>
                  </a:schemeClr>
                </a:solidFill>
              </a:defRPr>
            </a:lvl4pPr>
            <a:lvl5pPr marL="1828800" indent="0" algn="r" latinLnBrk="0">
              <a:buNone/>
              <a:defRPr lang="ar-SA" sz="1600">
                <a:solidFill>
                  <a:schemeClr val="tx1">
                    <a:tint val="75000"/>
                  </a:schemeClr>
                </a:solidFill>
              </a:defRPr>
            </a:lvl5pPr>
            <a:lvl6pPr marL="2286000" indent="0" algn="r" latinLnBrk="0">
              <a:buNone/>
              <a:defRPr lang="ar-SA" sz="1600">
                <a:solidFill>
                  <a:schemeClr val="tx1">
                    <a:tint val="75000"/>
                  </a:schemeClr>
                </a:solidFill>
              </a:defRPr>
            </a:lvl6pPr>
            <a:lvl7pPr marL="2743200" indent="0" algn="r" latinLnBrk="0">
              <a:buNone/>
              <a:defRPr lang="ar-SA" sz="1600">
                <a:solidFill>
                  <a:schemeClr val="tx1">
                    <a:tint val="75000"/>
                  </a:schemeClr>
                </a:solidFill>
              </a:defRPr>
            </a:lvl7pPr>
            <a:lvl8pPr marL="3200400" indent="0" algn="r" latinLnBrk="0">
              <a:buNone/>
              <a:defRPr lang="ar-SA" sz="1600">
                <a:solidFill>
                  <a:schemeClr val="tx1">
                    <a:tint val="75000"/>
                  </a:schemeClr>
                </a:solidFill>
              </a:defRPr>
            </a:lvl8pPr>
            <a:lvl9pPr marL="3657600" indent="0" algn="r" latinLnBrk="0">
              <a:buNone/>
              <a:defRPr lang="ar-SA" sz="1600">
                <a:solidFill>
                  <a:schemeClr val="tx1">
                    <a:tint val="75000"/>
                  </a:schemeClr>
                </a:solidFill>
              </a:defRPr>
            </a:lvl9pPr>
          </a:lstStyle>
          <a:p>
            <a:pPr lvl="0" algn="r" rtl="1"/>
            <a:r>
              <a:rPr lang="ar-SA"/>
              <a:t>تحرير أنماط النص الرئيسي</a:t>
            </a:r>
          </a:p>
        </p:txBody>
      </p:sp>
      <p:sp>
        <p:nvSpPr>
          <p:cNvPr id="8" name="عنصر نائب للتاريخ 3"/>
          <p:cNvSpPr>
            <a:spLocks noGrp="1"/>
          </p:cNvSpPr>
          <p:nvPr>
            <p:ph type="dt" sz="half" idx="10"/>
          </p:nvPr>
        </p:nvSpPr>
        <p:spPr>
          <a:xfrm>
            <a:off x="2768054" y="6511119"/>
            <a:ext cx="2651162" cy="275839"/>
          </a:xfrm>
        </p:spPr>
        <p:txBody>
          <a:bodyPr/>
          <a:lstStyle>
            <a:lvl1pPr algn="l">
              <a:defRPr/>
            </a:lvl1pPr>
          </a:lstStyle>
          <a:p>
            <a:pPr rtl="1"/>
            <a:fld id="{5BB01DC6-EABB-42AC-AE66-1318EB288903}" type="uaqdatetime4">
              <a:rPr lang="ar-SA" smtClean="0"/>
              <a:pPr rtl="1"/>
              <a:t>11/01/1438</a:t>
            </a:fld>
            <a:endParaRPr lang="ar-SA" dirty="0"/>
          </a:p>
        </p:txBody>
      </p:sp>
      <p:sp>
        <p:nvSpPr>
          <p:cNvPr id="9" name="عنصر نائب للتذييل 4"/>
          <p:cNvSpPr>
            <a:spLocks noGrp="1"/>
          </p:cNvSpPr>
          <p:nvPr>
            <p:ph type="ftr" sz="quarter" idx="11"/>
          </p:nvPr>
        </p:nvSpPr>
        <p:spPr>
          <a:xfrm>
            <a:off x="5443600" y="6511119"/>
            <a:ext cx="5157725" cy="275839"/>
          </a:xfrm>
        </p:spPr>
        <p:txBody>
          <a:bodyPr/>
          <a:lstStyle/>
          <a:p>
            <a:pPr algn="r" rtl="1"/>
            <a:endParaRPr lang="ar-SA"/>
          </a:p>
        </p:txBody>
      </p:sp>
      <p:sp>
        <p:nvSpPr>
          <p:cNvPr id="10" name="عنصر نائب لرقم الشريحة 5"/>
          <p:cNvSpPr>
            <a:spLocks noGrp="1"/>
          </p:cNvSpPr>
          <p:nvPr>
            <p:ph type="sldNum" sz="quarter" idx="12"/>
          </p:nvPr>
        </p:nvSpPr>
        <p:spPr>
          <a:xfrm>
            <a:off x="1611421" y="6511119"/>
            <a:ext cx="1115786" cy="275839"/>
          </a:xfrm>
        </p:spPr>
        <p:txBody>
          <a:bodyPr/>
          <a:lstStyle>
            <a:lvl1pPr algn="l">
              <a:defRPr/>
            </a:lvl1pPr>
          </a:lstStyle>
          <a:p>
            <a:pPr rtl="1"/>
            <a:fld id="{29927BEA-0E01-4643-B2DE-F82012A02F29}" type="slidenum">
              <a:rPr lang="ar-SA" smtClean="0"/>
              <a:pPr rtl="1"/>
              <a:t>‹#›</a:t>
            </a:fld>
            <a:endParaRPr lang="ar-SA"/>
          </a:p>
        </p:txBody>
      </p:sp>
    </p:spTree>
    <p:extLst>
      <p:ext uri="{BB962C8B-B14F-4D97-AF65-F5344CB8AC3E}">
        <p14:creationId xmlns:p14="http://schemas.microsoft.com/office/powerpoint/2010/main" xmlns="" val="32228392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28600"/>
            <a:ext cx="10972800" cy="914400"/>
          </a:xfrm>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E30B3470-5601-492E-B37B-908F953A82C9}" type="datetimeFigureOut">
              <a:rPr lang="ar-SA" smtClean="0">
                <a:solidFill>
                  <a:srgbClr val="464653"/>
                </a:solidFill>
              </a:rPr>
              <a:pPr/>
              <a:t>23/02/1438</a:t>
            </a:fld>
            <a:endParaRPr lang="ar-SA">
              <a:solidFill>
                <a:srgbClr val="464653"/>
              </a:solidFill>
            </a:endParaRPr>
          </a:p>
        </p:txBody>
      </p:sp>
      <p:sp>
        <p:nvSpPr>
          <p:cNvPr id="4" name="عنصر نائب للتذييل 3"/>
          <p:cNvSpPr>
            <a:spLocks noGrp="1"/>
          </p:cNvSpPr>
          <p:nvPr>
            <p:ph type="ftr" sz="quarter" idx="11"/>
          </p:nvPr>
        </p:nvSpPr>
        <p:spPr/>
        <p:txBody>
          <a:bodyPr/>
          <a:lstStyle/>
          <a:p>
            <a:endParaRPr lang="ar-SA">
              <a:solidFill>
                <a:srgbClr val="464653"/>
              </a:solidFill>
            </a:endParaRPr>
          </a:p>
        </p:txBody>
      </p:sp>
      <p:sp>
        <p:nvSpPr>
          <p:cNvPr id="5" name="عنصر نائب لرقم الشريحة 4"/>
          <p:cNvSpPr>
            <a:spLocks noGrp="1"/>
          </p:cNvSpPr>
          <p:nvPr>
            <p:ph type="sldNum" sz="quarter" idx="12"/>
          </p:nvPr>
        </p:nvSpPr>
        <p:spPr/>
        <p:txBody>
          <a:bodyPr/>
          <a:lstStyle/>
          <a:p>
            <a:fld id="{5F7AB3BB-2288-4F6B-AAFE-2414972050AF}" type="slidenum">
              <a:rPr lang="ar-SA" smtClean="0">
                <a:solidFill>
                  <a:srgbClr val="464653"/>
                </a:solidFill>
              </a:rPr>
              <a:pPr/>
              <a:t>‹#›</a:t>
            </a:fld>
            <a:endParaRPr lang="ar-SA">
              <a:solidFill>
                <a:srgbClr val="464653"/>
              </a:solidFill>
            </a:endParaRPr>
          </a:p>
        </p:txBody>
      </p:sp>
      <p:sp>
        <p:nvSpPr>
          <p:cNvPr id="6" name="مثلث متساوي الساقين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a:solidFill>
                <a:prstClr val="white"/>
              </a:solidFill>
            </a:endParaRPr>
          </a:p>
        </p:txBody>
      </p:sp>
    </p:spTree>
    <p:extLst>
      <p:ext uri="{BB962C8B-B14F-4D97-AF65-F5344CB8AC3E}">
        <p14:creationId xmlns:p14="http://schemas.microsoft.com/office/powerpoint/2010/main" xmlns="" val="17136103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0B3470-5601-492E-B37B-908F953A82C9}" type="datetimeFigureOut">
              <a:rPr lang="ar-SA" smtClean="0">
                <a:solidFill>
                  <a:srgbClr val="464653"/>
                </a:solidFill>
              </a:rPr>
              <a:pPr/>
              <a:t>23/02/1438</a:t>
            </a:fld>
            <a:endParaRPr lang="ar-SA">
              <a:solidFill>
                <a:srgbClr val="464653"/>
              </a:solidFill>
            </a:endParaRPr>
          </a:p>
        </p:txBody>
      </p:sp>
      <p:sp>
        <p:nvSpPr>
          <p:cNvPr id="3" name="عنصر نائب للتذييل 2"/>
          <p:cNvSpPr>
            <a:spLocks noGrp="1"/>
          </p:cNvSpPr>
          <p:nvPr>
            <p:ph type="ftr" sz="quarter" idx="11"/>
          </p:nvPr>
        </p:nvSpPr>
        <p:spPr/>
        <p:txBody>
          <a:bodyPr/>
          <a:lstStyle/>
          <a:p>
            <a:endParaRPr lang="ar-SA">
              <a:solidFill>
                <a:srgbClr val="464653"/>
              </a:solidFill>
            </a:endParaRPr>
          </a:p>
        </p:txBody>
      </p:sp>
      <p:sp>
        <p:nvSpPr>
          <p:cNvPr id="4" name="عنصر نائب لرقم الشريحة 3"/>
          <p:cNvSpPr>
            <a:spLocks noGrp="1"/>
          </p:cNvSpPr>
          <p:nvPr>
            <p:ph type="sldNum" sz="quarter" idx="12"/>
          </p:nvPr>
        </p:nvSpPr>
        <p:spPr/>
        <p:txBody>
          <a:bodyPr/>
          <a:lstStyle/>
          <a:p>
            <a:fld id="{5F7AB3BB-2288-4F6B-AAFE-2414972050AF}" type="slidenum">
              <a:rPr lang="ar-SA" smtClean="0">
                <a:solidFill>
                  <a:srgbClr val="464653"/>
                </a:solidFill>
              </a:rPr>
              <a:pPr/>
              <a:t>‹#›</a:t>
            </a:fld>
            <a:endParaRPr lang="ar-SA">
              <a:solidFill>
                <a:srgbClr val="464653"/>
              </a:solidFill>
            </a:endParaRPr>
          </a:p>
        </p:txBody>
      </p:sp>
      <p:sp>
        <p:nvSpPr>
          <p:cNvPr id="5" name="رابط مستقيم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algn="r" rtl="1"/>
            <a:endParaRPr lang="en-US" sz="1800">
              <a:solidFill>
                <a:prstClr val="black"/>
              </a:solidFill>
            </a:endParaRPr>
          </a:p>
        </p:txBody>
      </p:sp>
      <p:sp>
        <p:nvSpPr>
          <p:cNvPr id="6" name="مثلث متساوي الساقين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a:solidFill>
                <a:prstClr val="white"/>
              </a:solidFill>
            </a:endParaRPr>
          </a:p>
        </p:txBody>
      </p:sp>
    </p:spTree>
    <p:extLst>
      <p:ext uri="{BB962C8B-B14F-4D97-AF65-F5344CB8AC3E}">
        <p14:creationId xmlns:p14="http://schemas.microsoft.com/office/powerpoint/2010/main" xmlns="" val="2031409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0B3470-5601-492E-B37B-908F953A82C9}" type="datetimeFigureOut">
              <a:rPr lang="ar-SA" smtClean="0">
                <a:solidFill>
                  <a:srgbClr val="464653"/>
                </a:solidFill>
              </a:rPr>
              <a:pPr/>
              <a:t>23/02/1438</a:t>
            </a:fld>
            <a:endParaRPr lang="ar-SA">
              <a:solidFill>
                <a:srgbClr val="464653"/>
              </a:solidFill>
            </a:endParaRPr>
          </a:p>
        </p:txBody>
      </p:sp>
      <p:sp>
        <p:nvSpPr>
          <p:cNvPr id="6" name="عنصر نائب للتذييل 5"/>
          <p:cNvSpPr>
            <a:spLocks noGrp="1"/>
          </p:cNvSpPr>
          <p:nvPr>
            <p:ph type="ftr" sz="quarter" idx="11"/>
          </p:nvPr>
        </p:nvSpPr>
        <p:spPr/>
        <p:txBody>
          <a:bodyPr/>
          <a:lstStyle/>
          <a:p>
            <a:endParaRPr lang="ar-SA">
              <a:solidFill>
                <a:srgbClr val="464653"/>
              </a:solidFill>
            </a:endParaRPr>
          </a:p>
        </p:txBody>
      </p:sp>
      <p:sp>
        <p:nvSpPr>
          <p:cNvPr id="7" name="عنصر نائب لرقم الشريحة 6"/>
          <p:cNvSpPr>
            <a:spLocks noGrp="1"/>
          </p:cNvSpPr>
          <p:nvPr>
            <p:ph type="sldNum" sz="quarter" idx="12"/>
          </p:nvPr>
        </p:nvSpPr>
        <p:spPr/>
        <p:txBody>
          <a:bodyPr/>
          <a:lstStyle/>
          <a:p>
            <a:fld id="{5F7AB3BB-2288-4F6B-AAFE-2414972050AF}" type="slidenum">
              <a:rPr lang="ar-SA" smtClean="0">
                <a:solidFill>
                  <a:srgbClr val="464653"/>
                </a:solidFill>
              </a:rPr>
              <a:pPr/>
              <a:t>‹#›</a:t>
            </a:fld>
            <a:endParaRPr lang="ar-SA">
              <a:solidFill>
                <a:srgbClr val="464653"/>
              </a:solidFill>
            </a:endParaRPr>
          </a:p>
        </p:txBody>
      </p:sp>
      <p:sp>
        <p:nvSpPr>
          <p:cNvPr id="8" name="رابط مستقيم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algn="r" rtl="1"/>
            <a:endParaRPr lang="en-US" sz="1800">
              <a:solidFill>
                <a:prstClr val="black"/>
              </a:solidFill>
            </a:endParaRPr>
          </a:p>
        </p:txBody>
      </p:sp>
      <p:sp>
        <p:nvSpPr>
          <p:cNvPr id="10" name="رابط مستقيم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algn="r" rtl="1"/>
            <a:endParaRPr lang="en-US" sz="1800" dirty="0">
              <a:solidFill>
                <a:prstClr val="black"/>
              </a:solidFill>
            </a:endParaRPr>
          </a:p>
        </p:txBody>
      </p:sp>
      <p:sp>
        <p:nvSpPr>
          <p:cNvPr id="9" name="مثلث متساوي الساقين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a:solidFill>
                <a:prstClr val="white"/>
              </a:solidFill>
            </a:endParaRPr>
          </a:p>
        </p:txBody>
      </p:sp>
      <p:sp>
        <p:nvSpPr>
          <p:cNvPr id="12" name="عنصر نائب للمحتوى 11"/>
          <p:cNvSpPr>
            <a:spLocks noGrp="1"/>
          </p:cNvSpPr>
          <p:nvPr>
            <p:ph sz="quarter" idx="1"/>
          </p:nvPr>
        </p:nvSpPr>
        <p:spPr>
          <a:xfrm>
            <a:off x="406400" y="304800"/>
            <a:ext cx="7620000" cy="5715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extLst>
      <p:ext uri="{BB962C8B-B14F-4D97-AF65-F5344CB8AC3E}">
        <p14:creationId xmlns:p14="http://schemas.microsoft.com/office/powerpoint/2010/main" xmlns="" val="29293317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0B3470-5601-492E-B37B-908F953A82C9}" type="datetimeFigureOut">
              <a:rPr lang="ar-SA" smtClean="0">
                <a:solidFill>
                  <a:srgbClr val="464653"/>
                </a:solidFill>
              </a:rPr>
              <a:pPr/>
              <a:t>23/02/1438</a:t>
            </a:fld>
            <a:endParaRPr lang="ar-SA">
              <a:solidFill>
                <a:srgbClr val="464653"/>
              </a:solidFill>
            </a:endParaRPr>
          </a:p>
        </p:txBody>
      </p:sp>
      <p:sp>
        <p:nvSpPr>
          <p:cNvPr id="6" name="عنصر نائب للتذييل 5"/>
          <p:cNvSpPr>
            <a:spLocks noGrp="1"/>
          </p:cNvSpPr>
          <p:nvPr>
            <p:ph type="ftr" sz="quarter" idx="11"/>
          </p:nvPr>
        </p:nvSpPr>
        <p:spPr/>
        <p:txBody>
          <a:bodyPr/>
          <a:lstStyle/>
          <a:p>
            <a:endParaRPr lang="ar-SA">
              <a:solidFill>
                <a:srgbClr val="464653"/>
              </a:solidFill>
            </a:endParaRPr>
          </a:p>
        </p:txBody>
      </p:sp>
      <p:sp>
        <p:nvSpPr>
          <p:cNvPr id="7" name="عنصر نائب لرقم الشريحة 6"/>
          <p:cNvSpPr>
            <a:spLocks noGrp="1"/>
          </p:cNvSpPr>
          <p:nvPr>
            <p:ph type="sldNum" sz="quarter" idx="12"/>
          </p:nvPr>
        </p:nvSpPr>
        <p:spPr/>
        <p:txBody>
          <a:bodyPr/>
          <a:lstStyle/>
          <a:p>
            <a:fld id="{5F7AB3BB-2288-4F6B-AAFE-2414972050AF}" type="slidenum">
              <a:rPr lang="ar-SA" smtClean="0">
                <a:solidFill>
                  <a:srgbClr val="464653"/>
                </a:solidFill>
              </a:rPr>
              <a:pPr/>
              <a:t>‹#›</a:t>
            </a:fld>
            <a:endParaRPr lang="ar-SA">
              <a:solidFill>
                <a:srgbClr val="464653"/>
              </a:solidFill>
            </a:endParaRPr>
          </a:p>
        </p:txBody>
      </p:sp>
      <p:sp>
        <p:nvSpPr>
          <p:cNvPr id="8" name="رابط مستقيم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algn="r" rtl="1"/>
            <a:endParaRPr lang="en-US" sz="1800">
              <a:solidFill>
                <a:prstClr val="black"/>
              </a:solidFill>
            </a:endParaRPr>
          </a:p>
        </p:txBody>
      </p:sp>
      <p:sp>
        <p:nvSpPr>
          <p:cNvPr id="9" name="مثلث متساوي الساقين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a:solidFill>
                <a:prstClr val="white"/>
              </a:solidFill>
            </a:endParaRPr>
          </a:p>
        </p:txBody>
      </p:sp>
      <p:sp>
        <p:nvSpPr>
          <p:cNvPr id="10" name="مستطيل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a:solidFill>
                <a:prstClr val="white"/>
              </a:solidFill>
            </a:endParaRPr>
          </a:p>
        </p:txBody>
      </p:sp>
    </p:spTree>
    <p:extLst>
      <p:ext uri="{BB962C8B-B14F-4D97-AF65-F5344CB8AC3E}">
        <p14:creationId xmlns:p14="http://schemas.microsoft.com/office/powerpoint/2010/main" xmlns="" val="13388496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E30B3470-5601-492E-B37B-908F953A82C9}" type="datetimeFigureOut">
              <a:rPr lang="ar-SA" smtClean="0">
                <a:solidFill>
                  <a:srgbClr val="464653"/>
                </a:solidFill>
              </a:rPr>
              <a:pPr/>
              <a:t>23/02/1438</a:t>
            </a:fld>
            <a:endParaRPr lang="ar-SA">
              <a:solidFill>
                <a:srgbClr val="464653"/>
              </a:solidFill>
            </a:endParaRPr>
          </a:p>
        </p:txBody>
      </p:sp>
      <p:sp>
        <p:nvSpPr>
          <p:cNvPr id="5" name="عنصر نائب للتذييل 4"/>
          <p:cNvSpPr>
            <a:spLocks noGrp="1"/>
          </p:cNvSpPr>
          <p:nvPr>
            <p:ph type="ftr" sz="quarter" idx="11"/>
          </p:nvPr>
        </p:nvSpPr>
        <p:spPr/>
        <p:txBody>
          <a:bodyPr/>
          <a:lstStyle/>
          <a:p>
            <a:endParaRPr lang="ar-SA">
              <a:solidFill>
                <a:srgbClr val="464653"/>
              </a:solidFill>
            </a:endParaRPr>
          </a:p>
        </p:txBody>
      </p:sp>
      <p:sp>
        <p:nvSpPr>
          <p:cNvPr id="6" name="عنصر نائب لرقم الشريحة 5"/>
          <p:cNvSpPr>
            <a:spLocks noGrp="1"/>
          </p:cNvSpPr>
          <p:nvPr>
            <p:ph type="sldNum" sz="quarter" idx="12"/>
          </p:nvPr>
        </p:nvSpPr>
        <p:spPr/>
        <p:txBody>
          <a:bodyPr/>
          <a:lstStyle/>
          <a:p>
            <a:fld id="{5F7AB3BB-2288-4F6B-AAFE-2414972050AF}" type="slidenum">
              <a:rPr lang="ar-SA" smtClean="0">
                <a:solidFill>
                  <a:srgbClr val="464653"/>
                </a:solidFill>
              </a:rPr>
              <a:pPr/>
              <a:t>‹#›</a:t>
            </a:fld>
            <a:endParaRPr lang="ar-SA">
              <a:solidFill>
                <a:srgbClr val="464653"/>
              </a:solidFill>
            </a:endParaRPr>
          </a:p>
        </p:txBody>
      </p:sp>
    </p:spTree>
    <p:extLst>
      <p:ext uri="{BB962C8B-B14F-4D97-AF65-F5344CB8AC3E}">
        <p14:creationId xmlns:p14="http://schemas.microsoft.com/office/powerpoint/2010/main" xmlns="" val="926130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39"/>
            <a:ext cx="27432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609600" y="274639"/>
            <a:ext cx="80264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E30B3470-5601-492E-B37B-908F953A82C9}" type="datetimeFigureOut">
              <a:rPr lang="ar-SA" smtClean="0">
                <a:solidFill>
                  <a:srgbClr val="464653"/>
                </a:solidFill>
              </a:rPr>
              <a:pPr/>
              <a:t>23/02/1438</a:t>
            </a:fld>
            <a:endParaRPr lang="ar-SA">
              <a:solidFill>
                <a:srgbClr val="464653"/>
              </a:solidFill>
            </a:endParaRPr>
          </a:p>
        </p:txBody>
      </p:sp>
      <p:sp>
        <p:nvSpPr>
          <p:cNvPr id="5" name="عنصر نائب للتذييل 4"/>
          <p:cNvSpPr>
            <a:spLocks noGrp="1"/>
          </p:cNvSpPr>
          <p:nvPr>
            <p:ph type="ftr" sz="quarter" idx="11"/>
          </p:nvPr>
        </p:nvSpPr>
        <p:spPr/>
        <p:txBody>
          <a:bodyPr/>
          <a:lstStyle/>
          <a:p>
            <a:endParaRPr lang="ar-SA">
              <a:solidFill>
                <a:srgbClr val="464653"/>
              </a:solidFill>
            </a:endParaRPr>
          </a:p>
        </p:txBody>
      </p:sp>
      <p:sp>
        <p:nvSpPr>
          <p:cNvPr id="6" name="عنصر نائب لرقم الشريحة 5"/>
          <p:cNvSpPr>
            <a:spLocks noGrp="1"/>
          </p:cNvSpPr>
          <p:nvPr>
            <p:ph type="sldNum" sz="quarter" idx="12"/>
          </p:nvPr>
        </p:nvSpPr>
        <p:spPr/>
        <p:txBody>
          <a:bodyPr/>
          <a:lstStyle/>
          <a:p>
            <a:fld id="{5F7AB3BB-2288-4F6B-AAFE-2414972050AF}" type="slidenum">
              <a:rPr lang="ar-SA" smtClean="0">
                <a:solidFill>
                  <a:srgbClr val="464653"/>
                </a:solidFill>
              </a:rPr>
              <a:pPr/>
              <a:t>‹#›</a:t>
            </a:fld>
            <a:endParaRPr lang="ar-SA">
              <a:solidFill>
                <a:srgbClr val="464653"/>
              </a:solidFill>
            </a:endParaRPr>
          </a:p>
        </p:txBody>
      </p:sp>
      <p:sp>
        <p:nvSpPr>
          <p:cNvPr id="7" name="رابط مستقيم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algn="r" rtl="1"/>
            <a:endParaRPr lang="en-US" sz="1800">
              <a:solidFill>
                <a:prstClr val="black"/>
              </a:solidFill>
            </a:endParaRPr>
          </a:p>
        </p:txBody>
      </p:sp>
      <p:sp>
        <p:nvSpPr>
          <p:cNvPr id="8" name="مثلث متساوي الساقين 7"/>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a:solidFill>
                <a:prstClr val="white"/>
              </a:solidFill>
            </a:endParaRPr>
          </a:p>
        </p:txBody>
      </p:sp>
      <p:sp>
        <p:nvSpPr>
          <p:cNvPr id="9" name="رابط مستقيم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algn="r" rtl="1"/>
            <a:endParaRPr lang="en-US" sz="1800">
              <a:solidFill>
                <a:prstClr val="black"/>
              </a:solidFill>
            </a:endParaRPr>
          </a:p>
        </p:txBody>
      </p:sp>
    </p:spTree>
    <p:extLst>
      <p:ext uri="{BB962C8B-B14F-4D97-AF65-F5344CB8AC3E}">
        <p14:creationId xmlns:p14="http://schemas.microsoft.com/office/powerpoint/2010/main" xmlns="" val="2316995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34690686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28353037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21971455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11/23/2016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419025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SA"/>
              <a:t>انقر لتحرير نمط العنوان الرئيسي</a:t>
            </a:r>
          </a:p>
        </p:txBody>
      </p:sp>
      <p:sp>
        <p:nvSpPr>
          <p:cNvPr id="3" name="عنصر نائب للمحتوى 2"/>
          <p:cNvSpPr>
            <a:spLocks noGrp="1"/>
          </p:cNvSpPr>
          <p:nvPr>
            <p:ph sz="half" idx="1"/>
          </p:nvPr>
        </p:nvSpPr>
        <p:spPr>
          <a:xfrm>
            <a:off x="1600200" y="2171699"/>
            <a:ext cx="4419600" cy="4005263"/>
          </a:xfrm>
        </p:spPr>
        <p:txBody>
          <a:bodyPr/>
          <a:lstStyle>
            <a:lvl1pPr algn="l" rtl="1">
              <a:defRPr/>
            </a:lvl1pPr>
            <a:lvl2pPr algn="l" rtl="1">
              <a:defRPr/>
            </a:lvl2pPr>
            <a:lvl3pPr algn="l" rtl="1">
              <a:defRPr/>
            </a:lvl3pPr>
            <a:lvl4pPr algn="l" rtl="1">
              <a:defRPr/>
            </a:lvl4pPr>
            <a:lvl5pPr algn="l" rtl="1">
              <a:defRPr/>
            </a:lvl5pPr>
          </a:lstStyle>
          <a:p>
            <a:pPr lvl="0" algn="r" rtl="1"/>
            <a:r>
              <a:rPr lang="ar-SA"/>
              <a:t>تحرير أنماط النص الرئيسي</a:t>
            </a:r>
          </a:p>
          <a:p>
            <a:pPr lvl="1" algn="r" rtl="1"/>
            <a:r>
              <a:rPr lang="ar-SA"/>
              <a:t>المستوى الثاني</a:t>
            </a:r>
          </a:p>
          <a:p>
            <a:pPr lvl="2" algn="r" rtl="1"/>
            <a:r>
              <a:rPr lang="ar-SA"/>
              <a:t>المستوى الثالث</a:t>
            </a:r>
          </a:p>
          <a:p>
            <a:pPr lvl="3" algn="r" rtl="1"/>
            <a:r>
              <a:rPr lang="ar-SA"/>
              <a:t>المستوى الرابع</a:t>
            </a:r>
          </a:p>
          <a:p>
            <a:pPr lvl="4" algn="r" rtl="1"/>
            <a:r>
              <a:rPr lang="ar-SA"/>
              <a:t>المستوى الخامس</a:t>
            </a:r>
            <a:endParaRPr lang="ar-SA" dirty="0"/>
          </a:p>
        </p:txBody>
      </p:sp>
      <p:sp>
        <p:nvSpPr>
          <p:cNvPr id="4" name="عنصر نائب للمحتوى 3"/>
          <p:cNvSpPr>
            <a:spLocks noGrp="1"/>
          </p:cNvSpPr>
          <p:nvPr>
            <p:ph sz="half" idx="2"/>
          </p:nvPr>
        </p:nvSpPr>
        <p:spPr>
          <a:xfrm>
            <a:off x="6172200" y="2171699"/>
            <a:ext cx="4419600" cy="4005263"/>
          </a:xfrm>
        </p:spPr>
        <p:txBody>
          <a:bodyPr/>
          <a:lstStyle>
            <a:lvl1pPr algn="l" rtl="1">
              <a:defRPr/>
            </a:lvl1pPr>
            <a:lvl2pPr algn="l" rtl="1">
              <a:defRPr/>
            </a:lvl2pPr>
            <a:lvl3pPr algn="l" rtl="1">
              <a:defRPr/>
            </a:lvl3pPr>
            <a:lvl4pPr algn="l" rtl="1">
              <a:defRPr/>
            </a:lvl4pPr>
            <a:lvl5pPr algn="l" rtl="1">
              <a:defRPr/>
            </a:lvl5pPr>
          </a:lstStyle>
          <a:p>
            <a:pPr lvl="0" algn="r" rtl="1"/>
            <a:r>
              <a:rPr lang="ar-SA"/>
              <a:t>تحرير أنماط النص الرئيسي</a:t>
            </a:r>
          </a:p>
          <a:p>
            <a:pPr lvl="1" algn="r" rtl="1"/>
            <a:r>
              <a:rPr lang="ar-SA"/>
              <a:t>المستوى الثاني</a:t>
            </a:r>
          </a:p>
          <a:p>
            <a:pPr lvl="2" algn="r" rtl="1"/>
            <a:r>
              <a:rPr lang="ar-SA"/>
              <a:t>المستوى الثالث</a:t>
            </a:r>
          </a:p>
          <a:p>
            <a:pPr lvl="3" algn="r" rtl="1"/>
            <a:r>
              <a:rPr lang="ar-SA"/>
              <a:t>المستوى الرابع</a:t>
            </a:r>
          </a:p>
          <a:p>
            <a:pPr lvl="4" algn="r" rtl="1"/>
            <a:r>
              <a:rPr lang="ar-SA"/>
              <a:t>المستوى الخامس</a:t>
            </a:r>
            <a:endParaRPr lang="ar-SA" dirty="0"/>
          </a:p>
        </p:txBody>
      </p:sp>
      <p:sp>
        <p:nvSpPr>
          <p:cNvPr id="8" name="عنصر نائب للتاريخ 3"/>
          <p:cNvSpPr>
            <a:spLocks noGrp="1"/>
          </p:cNvSpPr>
          <p:nvPr>
            <p:ph type="dt" sz="half" idx="10"/>
          </p:nvPr>
        </p:nvSpPr>
        <p:spPr>
          <a:xfrm>
            <a:off x="2768054" y="6511119"/>
            <a:ext cx="2651162" cy="275839"/>
          </a:xfrm>
        </p:spPr>
        <p:txBody>
          <a:bodyPr/>
          <a:lstStyle>
            <a:lvl1pPr algn="l">
              <a:defRPr/>
            </a:lvl1pPr>
          </a:lstStyle>
          <a:p>
            <a:pPr rtl="1"/>
            <a:fld id="{5BB01DC6-EABB-42AC-AE66-1318EB288903}" type="uaqdatetime4">
              <a:rPr lang="ar-SA" smtClean="0"/>
              <a:pPr rtl="1"/>
              <a:t>11/01/1438</a:t>
            </a:fld>
            <a:endParaRPr lang="ar-SA" dirty="0"/>
          </a:p>
        </p:txBody>
      </p:sp>
      <p:sp>
        <p:nvSpPr>
          <p:cNvPr id="9" name="عنصر نائب للتذييل 4"/>
          <p:cNvSpPr>
            <a:spLocks noGrp="1"/>
          </p:cNvSpPr>
          <p:nvPr>
            <p:ph type="ftr" sz="quarter" idx="11"/>
          </p:nvPr>
        </p:nvSpPr>
        <p:spPr>
          <a:xfrm>
            <a:off x="5443600" y="6511119"/>
            <a:ext cx="5157725" cy="275839"/>
          </a:xfrm>
        </p:spPr>
        <p:txBody>
          <a:bodyPr/>
          <a:lstStyle/>
          <a:p>
            <a:pPr algn="r" rtl="1"/>
            <a:endParaRPr lang="ar-SA"/>
          </a:p>
        </p:txBody>
      </p:sp>
      <p:sp>
        <p:nvSpPr>
          <p:cNvPr id="10" name="عنصر نائب لرقم الشريحة 5"/>
          <p:cNvSpPr>
            <a:spLocks noGrp="1"/>
          </p:cNvSpPr>
          <p:nvPr>
            <p:ph type="sldNum" sz="quarter" idx="12"/>
          </p:nvPr>
        </p:nvSpPr>
        <p:spPr>
          <a:xfrm>
            <a:off x="1611421" y="6511119"/>
            <a:ext cx="1115786" cy="275839"/>
          </a:xfrm>
        </p:spPr>
        <p:txBody>
          <a:bodyPr/>
          <a:lstStyle>
            <a:lvl1pPr algn="l">
              <a:defRPr/>
            </a:lvl1pPr>
          </a:lstStyle>
          <a:p>
            <a:pPr rtl="1"/>
            <a:fld id="{29927BEA-0E01-4643-B2DE-F82012A02F29}" type="slidenum">
              <a:rPr lang="ar-SA" smtClean="0"/>
              <a:pPr rtl="1"/>
              <a:t>‹#›</a:t>
            </a:fld>
            <a:endParaRPr lang="ar-SA"/>
          </a:p>
        </p:txBody>
      </p:sp>
    </p:spTree>
    <p:extLst>
      <p:ext uri="{BB962C8B-B14F-4D97-AF65-F5344CB8AC3E}">
        <p14:creationId xmlns:p14="http://schemas.microsoft.com/office/powerpoint/2010/main" xmlns="" val="29067077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solidFill>
                  <a:prstClr val="black">
                    <a:tint val="75000"/>
                  </a:prstClr>
                </a:solidFill>
              </a:rPr>
              <a:pPr/>
              <a:t>11/23/2016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40916372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solidFill>
                  <a:prstClr val="black">
                    <a:tint val="75000"/>
                  </a:prstClr>
                </a:solidFill>
              </a:rPr>
              <a:pPr/>
              <a:t>11/23/2016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5870840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solidFill>
                  <a:prstClr val="black">
                    <a:tint val="75000"/>
                  </a:prstClr>
                </a:solidFill>
              </a:rPr>
              <a:pPr/>
              <a:t>11/23/2016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33161405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11/23/2016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25551754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11/23/2016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33911676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1275069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8F63A3B-78C7-47BE-AE5E-E10140E04643}"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353535"/>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353535"/>
                </a:solidFill>
                <a:latin typeface="Arial"/>
              </a:rPr>
              <a:t>”</a:t>
            </a:r>
          </a:p>
        </p:txBody>
      </p:sp>
    </p:spTree>
    <p:extLst>
      <p:ext uri="{BB962C8B-B14F-4D97-AF65-F5344CB8AC3E}">
        <p14:creationId xmlns:p14="http://schemas.microsoft.com/office/powerpoint/2010/main" xmlns="" val="40881875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انقر لتحرير أنماط النص الرئيسي</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11/23/2016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5622074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انقر لتحرير أنماط النص الرئيسي</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11/23/2016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8F63A3B-78C7-47BE-AE5E-E10140E04643}"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353535"/>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353535"/>
                </a:solidFill>
                <a:latin typeface="Arial"/>
              </a:rPr>
              <a:t>”</a:t>
            </a:r>
          </a:p>
        </p:txBody>
      </p:sp>
    </p:spTree>
    <p:extLst>
      <p:ext uri="{BB962C8B-B14F-4D97-AF65-F5344CB8AC3E}">
        <p14:creationId xmlns:p14="http://schemas.microsoft.com/office/powerpoint/2010/main" xmlns="" val="15504788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ar-SA" smtClean="0"/>
              <a:t>انقر لتحرير نمط العنوان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انقر لتحرير أنماط النص الرئيسي</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11/23/2016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3728745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ال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SA"/>
              <a:t>انقر لتحرير نمط العنوان الرئيسي</a:t>
            </a:r>
          </a:p>
        </p:txBody>
      </p:sp>
      <p:sp>
        <p:nvSpPr>
          <p:cNvPr id="3" name="عنصر نائب للنص 2"/>
          <p:cNvSpPr>
            <a:spLocks noGrp="1"/>
          </p:cNvSpPr>
          <p:nvPr>
            <p:ph type="body" idx="1"/>
          </p:nvPr>
        </p:nvSpPr>
        <p:spPr>
          <a:xfrm>
            <a:off x="1609723" y="1681163"/>
            <a:ext cx="4416552" cy="823912"/>
          </a:xfrm>
        </p:spPr>
        <p:txBody>
          <a:bodyPr anchor="b"/>
          <a:lstStyle>
            <a:lvl1pPr marL="0" indent="0" algn="r" latinLnBrk="0">
              <a:spcBef>
                <a:spcPts val="0"/>
              </a:spcBef>
              <a:buNone/>
              <a:defRPr lang="ar-SA" sz="2400" b="1">
                <a:solidFill>
                  <a:schemeClr val="tx2">
                    <a:lumMod val="50000"/>
                  </a:schemeClr>
                </a:solidFill>
              </a:defRPr>
            </a:lvl1pPr>
            <a:lvl2pPr marL="457200" indent="0" algn="r" latinLnBrk="0">
              <a:buNone/>
              <a:defRPr lang="ar-SA" sz="2000" b="1"/>
            </a:lvl2pPr>
            <a:lvl3pPr marL="914400" indent="0" algn="r" latinLnBrk="0">
              <a:buNone/>
              <a:defRPr lang="ar-SA" sz="1800" b="1"/>
            </a:lvl3pPr>
            <a:lvl4pPr marL="1371600" indent="0" algn="r" latinLnBrk="0">
              <a:buNone/>
              <a:defRPr lang="ar-SA" sz="1600" b="1"/>
            </a:lvl4pPr>
            <a:lvl5pPr marL="1828800" indent="0" algn="r" latinLnBrk="0">
              <a:buNone/>
              <a:defRPr lang="ar-SA" sz="1600" b="1"/>
            </a:lvl5pPr>
            <a:lvl6pPr marL="2286000" indent="0" algn="r" latinLnBrk="0">
              <a:buNone/>
              <a:defRPr lang="ar-SA" sz="1600" b="1"/>
            </a:lvl6pPr>
            <a:lvl7pPr marL="2743200" indent="0" algn="r" latinLnBrk="0">
              <a:buNone/>
              <a:defRPr lang="ar-SA" sz="1600" b="1"/>
            </a:lvl7pPr>
            <a:lvl8pPr marL="3200400" indent="0" algn="r" latinLnBrk="0">
              <a:buNone/>
              <a:defRPr lang="ar-SA" sz="1600" b="1"/>
            </a:lvl8pPr>
            <a:lvl9pPr marL="3657600" indent="0" algn="r" latinLnBrk="0">
              <a:buNone/>
              <a:defRPr lang="ar-SA" sz="1600" b="1"/>
            </a:lvl9pPr>
          </a:lstStyle>
          <a:p>
            <a:pPr lvl="0" algn="r" rtl="1"/>
            <a:r>
              <a:rPr lang="ar-SA"/>
              <a:t>تحرير أنماط النص الرئيسي</a:t>
            </a:r>
          </a:p>
        </p:txBody>
      </p:sp>
      <p:sp>
        <p:nvSpPr>
          <p:cNvPr id="4" name="عنصر نائب للمحتوى 3"/>
          <p:cNvSpPr>
            <a:spLocks noGrp="1"/>
          </p:cNvSpPr>
          <p:nvPr>
            <p:ph sz="half" idx="2"/>
          </p:nvPr>
        </p:nvSpPr>
        <p:spPr>
          <a:xfrm>
            <a:off x="1609723" y="2505075"/>
            <a:ext cx="4416552" cy="3684588"/>
          </a:xfrm>
        </p:spPr>
        <p:txBody>
          <a:bodyPr/>
          <a:lstStyle>
            <a:lvl1pPr algn="r" rtl="1">
              <a:defRPr/>
            </a:lvl1pPr>
            <a:lvl2pPr algn="r" rtl="1">
              <a:defRPr/>
            </a:lvl2pPr>
            <a:lvl3pPr algn="r" rtl="1">
              <a:defRPr/>
            </a:lvl3pPr>
            <a:lvl4pPr algn="r" rtl="1">
              <a:defRPr/>
            </a:lvl4pPr>
            <a:lvl5pPr algn="r" rtl="1">
              <a:defRPr/>
            </a:lvl5pPr>
          </a:lstStyle>
          <a:p>
            <a:pPr lvl="0" algn="r" rtl="1"/>
            <a:r>
              <a:rPr lang="ar-SA"/>
              <a:t>تحرير أنماط النص الرئيسي</a:t>
            </a:r>
          </a:p>
          <a:p>
            <a:pPr lvl="1" algn="r" rtl="1"/>
            <a:r>
              <a:rPr lang="ar-SA"/>
              <a:t>المستوى الثاني</a:t>
            </a:r>
          </a:p>
          <a:p>
            <a:pPr lvl="2" algn="r" rtl="1"/>
            <a:r>
              <a:rPr lang="ar-SA"/>
              <a:t>المستوى الثالث</a:t>
            </a:r>
          </a:p>
          <a:p>
            <a:pPr lvl="3" algn="r" rtl="1"/>
            <a:r>
              <a:rPr lang="ar-SA"/>
              <a:t>المستوى الرابع</a:t>
            </a:r>
          </a:p>
          <a:p>
            <a:pPr lvl="4" algn="r" rtl="1"/>
            <a:r>
              <a:rPr lang="ar-SA"/>
              <a:t>المستوى الخامس</a:t>
            </a:r>
            <a:endParaRPr lang="ar-SA" dirty="0"/>
          </a:p>
        </p:txBody>
      </p:sp>
      <p:sp>
        <p:nvSpPr>
          <p:cNvPr id="5" name="عنصر نائب للنص 4"/>
          <p:cNvSpPr>
            <a:spLocks noGrp="1"/>
          </p:cNvSpPr>
          <p:nvPr>
            <p:ph type="body" sz="quarter" idx="3"/>
          </p:nvPr>
        </p:nvSpPr>
        <p:spPr>
          <a:xfrm>
            <a:off x="6172200" y="1681163"/>
            <a:ext cx="4419600" cy="823912"/>
          </a:xfrm>
        </p:spPr>
        <p:txBody>
          <a:bodyPr anchor="b"/>
          <a:lstStyle>
            <a:lvl1pPr marL="0" indent="0" algn="r" latinLnBrk="0">
              <a:spcBef>
                <a:spcPts val="0"/>
              </a:spcBef>
              <a:buNone/>
              <a:defRPr lang="ar-SA" sz="2400" b="1">
                <a:solidFill>
                  <a:schemeClr val="tx2">
                    <a:lumMod val="50000"/>
                  </a:schemeClr>
                </a:solidFill>
              </a:defRPr>
            </a:lvl1pPr>
            <a:lvl2pPr marL="457200" indent="0" algn="r" latinLnBrk="0">
              <a:buNone/>
              <a:defRPr lang="ar-SA" sz="2000" b="1"/>
            </a:lvl2pPr>
            <a:lvl3pPr marL="914400" indent="0" algn="r" latinLnBrk="0">
              <a:buNone/>
              <a:defRPr lang="ar-SA" sz="1800" b="1"/>
            </a:lvl3pPr>
            <a:lvl4pPr marL="1371600" indent="0" algn="r" latinLnBrk="0">
              <a:buNone/>
              <a:defRPr lang="ar-SA" sz="1600" b="1"/>
            </a:lvl4pPr>
            <a:lvl5pPr marL="1828800" indent="0" algn="r" latinLnBrk="0">
              <a:buNone/>
              <a:defRPr lang="ar-SA" sz="1600" b="1"/>
            </a:lvl5pPr>
            <a:lvl6pPr marL="2286000" indent="0" algn="r" latinLnBrk="0">
              <a:buNone/>
              <a:defRPr lang="ar-SA" sz="1600" b="1"/>
            </a:lvl6pPr>
            <a:lvl7pPr marL="2743200" indent="0" algn="r" latinLnBrk="0">
              <a:buNone/>
              <a:defRPr lang="ar-SA" sz="1600" b="1"/>
            </a:lvl7pPr>
            <a:lvl8pPr marL="3200400" indent="0" algn="r" latinLnBrk="0">
              <a:buNone/>
              <a:defRPr lang="ar-SA" sz="1600" b="1"/>
            </a:lvl8pPr>
            <a:lvl9pPr marL="3657600" indent="0" algn="r" latinLnBrk="0">
              <a:buNone/>
              <a:defRPr lang="ar-SA" sz="1600" b="1"/>
            </a:lvl9pPr>
          </a:lstStyle>
          <a:p>
            <a:pPr lvl="0" algn="r" rtl="1"/>
            <a:r>
              <a:rPr lang="ar-SA"/>
              <a:t>تحرير أنماط النص الرئيسي</a:t>
            </a:r>
          </a:p>
        </p:txBody>
      </p:sp>
      <p:sp>
        <p:nvSpPr>
          <p:cNvPr id="6" name="عنصر نائب للمحتوى 5"/>
          <p:cNvSpPr>
            <a:spLocks noGrp="1"/>
          </p:cNvSpPr>
          <p:nvPr>
            <p:ph sz="quarter" idx="4"/>
          </p:nvPr>
        </p:nvSpPr>
        <p:spPr>
          <a:xfrm>
            <a:off x="6172200" y="2505075"/>
            <a:ext cx="4419600" cy="3684588"/>
          </a:xfrm>
        </p:spPr>
        <p:txBody>
          <a:bodyPr/>
          <a:lstStyle>
            <a:lvl1pPr algn="r" rtl="1">
              <a:defRPr/>
            </a:lvl1pPr>
            <a:lvl2pPr algn="r" rtl="1">
              <a:defRPr/>
            </a:lvl2pPr>
            <a:lvl3pPr algn="r" rtl="1">
              <a:defRPr/>
            </a:lvl3pPr>
            <a:lvl4pPr algn="r" rtl="1">
              <a:defRPr/>
            </a:lvl4pPr>
            <a:lvl5pPr algn="r" rtl="1">
              <a:defRPr/>
            </a:lvl5pPr>
          </a:lstStyle>
          <a:p>
            <a:pPr lvl="0" algn="r" rtl="1"/>
            <a:r>
              <a:rPr lang="ar-SA"/>
              <a:t>تحرير أنماط النص الرئيسي</a:t>
            </a:r>
          </a:p>
          <a:p>
            <a:pPr lvl="1" algn="r" rtl="1"/>
            <a:r>
              <a:rPr lang="ar-SA"/>
              <a:t>المستوى الثاني</a:t>
            </a:r>
          </a:p>
          <a:p>
            <a:pPr lvl="2" algn="r" rtl="1"/>
            <a:r>
              <a:rPr lang="ar-SA"/>
              <a:t>المستوى الثالث</a:t>
            </a:r>
          </a:p>
          <a:p>
            <a:pPr lvl="3" algn="r" rtl="1"/>
            <a:r>
              <a:rPr lang="ar-SA"/>
              <a:t>المستوى الرابع</a:t>
            </a:r>
          </a:p>
          <a:p>
            <a:pPr lvl="4" algn="r" rtl="1"/>
            <a:r>
              <a:rPr lang="ar-SA"/>
              <a:t>المستوى الخامس</a:t>
            </a:r>
            <a:endParaRPr lang="ar-SA" dirty="0"/>
          </a:p>
        </p:txBody>
      </p:sp>
      <p:sp>
        <p:nvSpPr>
          <p:cNvPr id="10" name="عنصر نائب للتاريخ 3"/>
          <p:cNvSpPr>
            <a:spLocks noGrp="1"/>
          </p:cNvSpPr>
          <p:nvPr>
            <p:ph type="dt" sz="half" idx="10"/>
          </p:nvPr>
        </p:nvSpPr>
        <p:spPr>
          <a:xfrm>
            <a:off x="2768054" y="6511119"/>
            <a:ext cx="2651162" cy="275839"/>
          </a:xfrm>
        </p:spPr>
        <p:txBody>
          <a:bodyPr/>
          <a:lstStyle>
            <a:lvl1pPr algn="l">
              <a:defRPr/>
            </a:lvl1pPr>
          </a:lstStyle>
          <a:p>
            <a:pPr rtl="1"/>
            <a:fld id="{5BB01DC6-EABB-42AC-AE66-1318EB288903}" type="uaqdatetime4">
              <a:rPr lang="ar-SA" smtClean="0"/>
              <a:pPr rtl="1"/>
              <a:t>11/01/1438</a:t>
            </a:fld>
            <a:endParaRPr lang="ar-SA" dirty="0"/>
          </a:p>
        </p:txBody>
      </p:sp>
      <p:sp>
        <p:nvSpPr>
          <p:cNvPr id="11" name="عنصر نائب للتذييل 4"/>
          <p:cNvSpPr>
            <a:spLocks noGrp="1"/>
          </p:cNvSpPr>
          <p:nvPr>
            <p:ph type="ftr" sz="quarter" idx="11"/>
          </p:nvPr>
        </p:nvSpPr>
        <p:spPr>
          <a:xfrm>
            <a:off x="5443600" y="6511119"/>
            <a:ext cx="5157725" cy="275839"/>
          </a:xfrm>
        </p:spPr>
        <p:txBody>
          <a:bodyPr/>
          <a:lstStyle/>
          <a:p>
            <a:pPr algn="r" rtl="1"/>
            <a:endParaRPr lang="ar-SA"/>
          </a:p>
        </p:txBody>
      </p:sp>
      <p:sp>
        <p:nvSpPr>
          <p:cNvPr id="12" name="عنصر نائب لرقم الشريحة 5"/>
          <p:cNvSpPr>
            <a:spLocks noGrp="1"/>
          </p:cNvSpPr>
          <p:nvPr>
            <p:ph type="sldNum" sz="quarter" idx="12"/>
          </p:nvPr>
        </p:nvSpPr>
        <p:spPr>
          <a:xfrm>
            <a:off x="1611421" y="6511119"/>
            <a:ext cx="1115786" cy="275839"/>
          </a:xfrm>
        </p:spPr>
        <p:txBody>
          <a:bodyPr/>
          <a:lstStyle>
            <a:lvl1pPr algn="l">
              <a:defRPr/>
            </a:lvl1pPr>
          </a:lstStyle>
          <a:p>
            <a:pPr rtl="1"/>
            <a:fld id="{29927BEA-0E01-4643-B2DE-F82012A02F29}" type="slidenum">
              <a:rPr lang="ar-SA" smtClean="0"/>
              <a:pPr rtl="1"/>
              <a:t>‹#›</a:t>
            </a:fld>
            <a:endParaRPr lang="ar-SA"/>
          </a:p>
        </p:txBody>
      </p:sp>
    </p:spTree>
    <p:extLst>
      <p:ext uri="{BB962C8B-B14F-4D97-AF65-F5344CB8AC3E}">
        <p14:creationId xmlns:p14="http://schemas.microsoft.com/office/powerpoint/2010/main" xmlns="" val="37334758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23434729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21784700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D67AB09-A131-49D8-A922-B0FC54592A33}" type="datetimeFigureOut">
              <a:rPr lang="en-GB" smtClean="0">
                <a:solidFill>
                  <a:prstClr val="black">
                    <a:tint val="75000"/>
                  </a:prstClr>
                </a:solidFill>
              </a:rPr>
              <a:pPr/>
              <a:t>23/11/2016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81C4ED0-C490-45F8-9B98-F07712A28E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29767272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D67AB09-A131-49D8-A922-B0FC54592A33}" type="datetimeFigureOut">
              <a:rPr lang="en-GB" smtClean="0">
                <a:solidFill>
                  <a:prstClr val="black">
                    <a:tint val="75000"/>
                  </a:prstClr>
                </a:solidFill>
              </a:rPr>
              <a:pPr/>
              <a:t>23/11/2016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81C4ED0-C490-45F8-9B98-F07712A28E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15337988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67AB09-A131-49D8-A922-B0FC54592A33}" type="datetimeFigureOut">
              <a:rPr lang="en-GB" smtClean="0">
                <a:solidFill>
                  <a:prstClr val="black">
                    <a:tint val="75000"/>
                  </a:prstClr>
                </a:solidFill>
              </a:rPr>
              <a:pPr/>
              <a:t>23/11/2016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81C4ED0-C490-45F8-9B98-F07712A28E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1146248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D67AB09-A131-49D8-A922-B0FC54592A33}" type="datetimeFigureOut">
              <a:rPr lang="en-GB" smtClean="0">
                <a:solidFill>
                  <a:prstClr val="black">
                    <a:tint val="75000"/>
                  </a:prstClr>
                </a:solidFill>
              </a:rPr>
              <a:pPr/>
              <a:t>23/11/2016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81C4ED0-C490-45F8-9B98-F07712A28E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42807179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D67AB09-A131-49D8-A922-B0FC54592A33}" type="datetimeFigureOut">
              <a:rPr lang="en-GB" smtClean="0">
                <a:solidFill>
                  <a:prstClr val="black">
                    <a:tint val="75000"/>
                  </a:prstClr>
                </a:solidFill>
              </a:rPr>
              <a:pPr/>
              <a:t>23/11/2016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81C4ED0-C490-45F8-9B98-F07712A28E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2785378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D67AB09-A131-49D8-A922-B0FC54592A33}" type="datetimeFigureOut">
              <a:rPr lang="en-GB" smtClean="0">
                <a:solidFill>
                  <a:prstClr val="black">
                    <a:tint val="75000"/>
                  </a:prstClr>
                </a:solidFill>
              </a:rPr>
              <a:pPr/>
              <a:t>23/11/2016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81C4ED0-C490-45F8-9B98-F07712A28E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7904330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67AB09-A131-49D8-A922-B0FC54592A33}" type="datetimeFigureOut">
              <a:rPr lang="en-GB" smtClean="0">
                <a:solidFill>
                  <a:prstClr val="black">
                    <a:tint val="75000"/>
                  </a:prstClr>
                </a:solidFill>
              </a:rPr>
              <a:pPr/>
              <a:t>23/11/2016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81C4ED0-C490-45F8-9B98-F07712A28E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10181313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67AB09-A131-49D8-A922-B0FC54592A33}" type="datetimeFigureOut">
              <a:rPr lang="en-GB" smtClean="0">
                <a:solidFill>
                  <a:prstClr val="black">
                    <a:tint val="75000"/>
                  </a:prstClr>
                </a:solidFill>
              </a:rPr>
              <a:pPr/>
              <a:t>23/11/2016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81C4ED0-C490-45F8-9B98-F07712A28E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3367854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SA"/>
              <a:t>انقر لتحرير نمط العنوان الرئيسي</a:t>
            </a:r>
          </a:p>
        </p:txBody>
      </p:sp>
      <p:sp>
        <p:nvSpPr>
          <p:cNvPr id="6" name="عنصر نائب للتاريخ 3"/>
          <p:cNvSpPr>
            <a:spLocks noGrp="1"/>
          </p:cNvSpPr>
          <p:nvPr>
            <p:ph type="dt" sz="half" idx="10"/>
          </p:nvPr>
        </p:nvSpPr>
        <p:spPr>
          <a:xfrm>
            <a:off x="2768054" y="6511119"/>
            <a:ext cx="2651162" cy="275839"/>
          </a:xfrm>
        </p:spPr>
        <p:txBody>
          <a:bodyPr/>
          <a:lstStyle>
            <a:lvl1pPr algn="l">
              <a:defRPr/>
            </a:lvl1pPr>
          </a:lstStyle>
          <a:p>
            <a:pPr rtl="1"/>
            <a:fld id="{5BB01DC6-EABB-42AC-AE66-1318EB288903}" type="uaqdatetime4">
              <a:rPr lang="ar-SA" smtClean="0"/>
              <a:pPr rtl="1"/>
              <a:t>11/01/1438</a:t>
            </a:fld>
            <a:endParaRPr lang="ar-SA" dirty="0"/>
          </a:p>
        </p:txBody>
      </p:sp>
      <p:sp>
        <p:nvSpPr>
          <p:cNvPr id="7" name="عنصر نائب للتذييل 4"/>
          <p:cNvSpPr>
            <a:spLocks noGrp="1"/>
          </p:cNvSpPr>
          <p:nvPr>
            <p:ph type="ftr" sz="quarter" idx="11"/>
          </p:nvPr>
        </p:nvSpPr>
        <p:spPr>
          <a:xfrm>
            <a:off x="5443600" y="6511119"/>
            <a:ext cx="5157725" cy="275839"/>
          </a:xfrm>
        </p:spPr>
        <p:txBody>
          <a:bodyPr/>
          <a:lstStyle/>
          <a:p>
            <a:pPr algn="r" rtl="1"/>
            <a:endParaRPr lang="ar-SA"/>
          </a:p>
        </p:txBody>
      </p:sp>
      <p:sp>
        <p:nvSpPr>
          <p:cNvPr id="8" name="عنصر نائب لرقم الشريحة 5"/>
          <p:cNvSpPr>
            <a:spLocks noGrp="1"/>
          </p:cNvSpPr>
          <p:nvPr>
            <p:ph type="sldNum" sz="quarter" idx="12"/>
          </p:nvPr>
        </p:nvSpPr>
        <p:spPr>
          <a:xfrm>
            <a:off x="1611421" y="6511119"/>
            <a:ext cx="1115786" cy="275839"/>
          </a:xfrm>
        </p:spPr>
        <p:txBody>
          <a:bodyPr/>
          <a:lstStyle>
            <a:lvl1pPr algn="l">
              <a:defRPr/>
            </a:lvl1pPr>
          </a:lstStyle>
          <a:p>
            <a:pPr rtl="1"/>
            <a:fld id="{29927BEA-0E01-4643-B2DE-F82012A02F29}" type="slidenum">
              <a:rPr lang="ar-SA" smtClean="0"/>
              <a:pPr rtl="1"/>
              <a:t>‹#›</a:t>
            </a:fld>
            <a:endParaRPr lang="ar-SA"/>
          </a:p>
        </p:txBody>
      </p:sp>
    </p:spTree>
    <p:extLst>
      <p:ext uri="{BB962C8B-B14F-4D97-AF65-F5344CB8AC3E}">
        <p14:creationId xmlns:p14="http://schemas.microsoft.com/office/powerpoint/2010/main" xmlns="" val="34159680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67AB09-A131-49D8-A922-B0FC54592A33}" type="datetimeFigureOut">
              <a:rPr lang="en-GB" smtClean="0">
                <a:solidFill>
                  <a:prstClr val="black">
                    <a:tint val="75000"/>
                  </a:prstClr>
                </a:solidFill>
              </a:rPr>
              <a:pPr/>
              <a:t>23/11/2016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81C4ED0-C490-45F8-9B98-F07712A28E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42174155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D67AB09-A131-49D8-A922-B0FC54592A33}" type="datetimeFigureOut">
              <a:rPr lang="en-GB" smtClean="0">
                <a:solidFill>
                  <a:prstClr val="black">
                    <a:tint val="75000"/>
                  </a:prstClr>
                </a:solidFill>
              </a:rPr>
              <a:pPr/>
              <a:t>23/11/2016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81C4ED0-C490-45F8-9B98-F07712A28E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19090295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D67AB09-A131-49D8-A922-B0FC54592A33}" type="datetimeFigureOut">
              <a:rPr lang="en-GB" smtClean="0">
                <a:solidFill>
                  <a:prstClr val="black">
                    <a:tint val="75000"/>
                  </a:prstClr>
                </a:solidFill>
              </a:rPr>
              <a:pPr/>
              <a:t>23/11/2016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81C4ED0-C490-45F8-9B98-F07712A28E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15863728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4298EA-8DB4-4CBE-9102-BB4D2A3C1CE2}" type="datetimeFigureOut">
              <a:rPr lang="ar-SA" smtClean="0">
                <a:solidFill>
                  <a:prstClr val="black">
                    <a:tint val="75000"/>
                  </a:prstClr>
                </a:solidFill>
              </a:rPr>
              <a:pPr/>
              <a:t>23/02/1438</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F14E1EE-B35E-45A6-B238-BDCE4FE11AE5}" type="slidenum">
              <a:rPr lang="ar-SA" smtClean="0"/>
              <a:pPr/>
              <a:t>‹#›</a:t>
            </a:fld>
            <a:endParaRPr lang="ar-SA"/>
          </a:p>
        </p:txBody>
      </p:sp>
    </p:spTree>
    <p:extLst>
      <p:ext uri="{BB962C8B-B14F-4D97-AF65-F5344CB8AC3E}">
        <p14:creationId xmlns:p14="http://schemas.microsoft.com/office/powerpoint/2010/main" xmlns="" val="37946051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4298EA-8DB4-4CBE-9102-BB4D2A3C1CE2}" type="datetimeFigureOut">
              <a:rPr lang="ar-SA" smtClean="0">
                <a:solidFill>
                  <a:prstClr val="black">
                    <a:tint val="75000"/>
                  </a:prstClr>
                </a:solidFill>
              </a:rPr>
              <a:pPr/>
              <a:t>23/02/1438</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F14E1EE-B35E-45A6-B238-BDCE4FE11AE5}" type="slidenum">
              <a:rPr lang="ar-SA" smtClean="0"/>
              <a:pPr/>
              <a:t>‹#›</a:t>
            </a:fld>
            <a:endParaRPr lang="ar-SA"/>
          </a:p>
        </p:txBody>
      </p:sp>
    </p:spTree>
    <p:extLst>
      <p:ext uri="{BB962C8B-B14F-4D97-AF65-F5344CB8AC3E}">
        <p14:creationId xmlns:p14="http://schemas.microsoft.com/office/powerpoint/2010/main" xmlns="" val="22664806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04298EA-8DB4-4CBE-9102-BB4D2A3C1CE2}" type="datetimeFigureOut">
              <a:rPr lang="ar-SA" smtClean="0">
                <a:solidFill>
                  <a:prstClr val="black">
                    <a:tint val="75000"/>
                  </a:prstClr>
                </a:solidFill>
              </a:rPr>
              <a:pPr/>
              <a:t>23/02/1438</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F14E1EE-B35E-45A6-B238-BDCE4FE11AE5}" type="slidenum">
              <a:rPr lang="ar-SA" smtClean="0"/>
              <a:pPr/>
              <a:t>‹#›</a:t>
            </a:fld>
            <a:endParaRPr lang="ar-SA"/>
          </a:p>
        </p:txBody>
      </p:sp>
    </p:spTree>
    <p:extLst>
      <p:ext uri="{BB962C8B-B14F-4D97-AF65-F5344CB8AC3E}">
        <p14:creationId xmlns:p14="http://schemas.microsoft.com/office/powerpoint/2010/main" xmlns="" val="2072429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4298EA-8DB4-4CBE-9102-BB4D2A3C1CE2}" type="datetimeFigureOut">
              <a:rPr lang="ar-SA" smtClean="0">
                <a:solidFill>
                  <a:prstClr val="black">
                    <a:tint val="75000"/>
                  </a:prstClr>
                </a:solidFill>
              </a:rPr>
              <a:pPr/>
              <a:t>23/02/1438</a:t>
            </a:fld>
            <a:endParaRPr lang="ar-SA">
              <a:solidFill>
                <a:prstClr val="black">
                  <a:tint val="75000"/>
                </a:prstClr>
              </a:solidFill>
            </a:endParaRPr>
          </a:p>
        </p:txBody>
      </p:sp>
      <p:sp>
        <p:nvSpPr>
          <p:cNvPr id="6" name="Footer Placeholder 5"/>
          <p:cNvSpPr>
            <a:spLocks noGrp="1"/>
          </p:cNvSpPr>
          <p:nvPr>
            <p:ph type="ftr" sz="quarter" idx="11"/>
          </p:nvPr>
        </p:nvSpPr>
        <p:spPr/>
        <p:txBody>
          <a:bodyPr/>
          <a:lstStyle/>
          <a:p>
            <a:endParaRPr lang="ar-SA">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F14E1EE-B35E-45A6-B238-BDCE4FE11AE5}" type="slidenum">
              <a:rPr lang="ar-SA" smtClean="0"/>
              <a:pPr/>
              <a:t>‹#›</a:t>
            </a:fld>
            <a:endParaRPr lang="ar-SA"/>
          </a:p>
        </p:txBody>
      </p:sp>
    </p:spTree>
    <p:extLst>
      <p:ext uri="{BB962C8B-B14F-4D97-AF65-F5344CB8AC3E}">
        <p14:creationId xmlns:p14="http://schemas.microsoft.com/office/powerpoint/2010/main" xmlns="" val="576084715"/>
      </p:ext>
    </p:extLst>
  </p:cSld>
  <p:clrMapOvr>
    <a:masterClrMapping/>
  </p:clrMapOvr>
  <p:extLst>
    <p:ext uri="{DCECCB84-F9BA-43D5-87BE-67443E8EF086}">
      <p15:sldGuideLst xmlns=""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4298EA-8DB4-4CBE-9102-BB4D2A3C1CE2}" type="datetimeFigureOut">
              <a:rPr lang="ar-SA" smtClean="0">
                <a:solidFill>
                  <a:prstClr val="black">
                    <a:tint val="75000"/>
                  </a:prstClr>
                </a:solidFill>
              </a:rPr>
              <a:pPr/>
              <a:t>23/02/1438</a:t>
            </a:fld>
            <a:endParaRPr lang="ar-SA">
              <a:solidFill>
                <a:prstClr val="black">
                  <a:tint val="75000"/>
                </a:prstClr>
              </a:solidFill>
            </a:endParaRPr>
          </a:p>
        </p:txBody>
      </p:sp>
      <p:sp>
        <p:nvSpPr>
          <p:cNvPr id="8" name="Footer Placeholder 7"/>
          <p:cNvSpPr>
            <a:spLocks noGrp="1"/>
          </p:cNvSpPr>
          <p:nvPr>
            <p:ph type="ftr" sz="quarter" idx="11"/>
          </p:nvPr>
        </p:nvSpPr>
        <p:spPr/>
        <p:txBody>
          <a:bodyPr/>
          <a:lstStyle/>
          <a:p>
            <a:endParaRPr lang="ar-SA">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F14E1EE-B35E-45A6-B238-BDCE4FE11AE5}" type="slidenum">
              <a:rPr lang="ar-SA" smtClean="0"/>
              <a:pPr/>
              <a:t>‹#›</a:t>
            </a:fld>
            <a:endParaRPr lang="ar-SA"/>
          </a:p>
        </p:txBody>
      </p:sp>
    </p:spTree>
    <p:extLst>
      <p:ext uri="{BB962C8B-B14F-4D97-AF65-F5344CB8AC3E}">
        <p14:creationId xmlns:p14="http://schemas.microsoft.com/office/powerpoint/2010/main" xmlns="" val="616044041"/>
      </p:ext>
    </p:extLst>
  </p:cSld>
  <p:clrMapOvr>
    <a:masterClrMapping/>
  </p:clrMapOvr>
  <p:extLst>
    <p:ext uri="{DCECCB84-F9BA-43D5-87BE-67443E8EF086}">
      <p15:sldGuideLst xmlns=""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4298EA-8DB4-4CBE-9102-BB4D2A3C1CE2}" type="datetimeFigureOut">
              <a:rPr lang="ar-SA" smtClean="0">
                <a:solidFill>
                  <a:prstClr val="black">
                    <a:tint val="75000"/>
                  </a:prstClr>
                </a:solidFill>
              </a:rPr>
              <a:pPr/>
              <a:t>23/02/1438</a:t>
            </a:fld>
            <a:endParaRPr lang="ar-SA">
              <a:solidFill>
                <a:prstClr val="black">
                  <a:tint val="75000"/>
                </a:prstClr>
              </a:solidFill>
            </a:endParaRPr>
          </a:p>
        </p:txBody>
      </p:sp>
      <p:sp>
        <p:nvSpPr>
          <p:cNvPr id="4" name="Footer Placeholder 3"/>
          <p:cNvSpPr>
            <a:spLocks noGrp="1"/>
          </p:cNvSpPr>
          <p:nvPr>
            <p:ph type="ftr" sz="quarter" idx="11"/>
          </p:nvPr>
        </p:nvSpPr>
        <p:spPr/>
        <p:txBody>
          <a:bodyPr/>
          <a:lstStyle/>
          <a:p>
            <a:endParaRPr lang="ar-SA">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F14E1EE-B35E-45A6-B238-BDCE4FE11AE5}" type="slidenum">
              <a:rPr lang="ar-SA" smtClean="0"/>
              <a:pPr/>
              <a:t>‹#›</a:t>
            </a:fld>
            <a:endParaRPr lang="ar-SA"/>
          </a:p>
        </p:txBody>
      </p:sp>
    </p:spTree>
    <p:extLst>
      <p:ext uri="{BB962C8B-B14F-4D97-AF65-F5344CB8AC3E}">
        <p14:creationId xmlns:p14="http://schemas.microsoft.com/office/powerpoint/2010/main" xmlns="" val="31850425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298EA-8DB4-4CBE-9102-BB4D2A3C1CE2}" type="datetimeFigureOut">
              <a:rPr lang="ar-SA" smtClean="0">
                <a:solidFill>
                  <a:prstClr val="black">
                    <a:tint val="75000"/>
                  </a:prstClr>
                </a:solidFill>
              </a:rPr>
              <a:pPr/>
              <a:t>23/02/1438</a:t>
            </a:fld>
            <a:endParaRPr lang="ar-SA">
              <a:solidFill>
                <a:prstClr val="black">
                  <a:tint val="75000"/>
                </a:prstClr>
              </a:solidFill>
            </a:endParaRPr>
          </a:p>
        </p:txBody>
      </p:sp>
      <p:sp>
        <p:nvSpPr>
          <p:cNvPr id="3" name="Footer Placeholder 2"/>
          <p:cNvSpPr>
            <a:spLocks noGrp="1"/>
          </p:cNvSpPr>
          <p:nvPr>
            <p:ph type="ftr" sz="quarter" idx="11"/>
          </p:nvPr>
        </p:nvSpPr>
        <p:spPr/>
        <p:txBody>
          <a:bodyPr/>
          <a:lstStyle/>
          <a:p>
            <a:endParaRPr lang="ar-SA">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F14E1EE-B35E-45A6-B238-BDCE4FE11AE5}" type="slidenum">
              <a:rPr lang="ar-SA" smtClean="0"/>
              <a:pPr/>
              <a:t>‹#›</a:t>
            </a:fld>
            <a:endParaRPr lang="ar-SA"/>
          </a:p>
        </p:txBody>
      </p:sp>
    </p:spTree>
    <p:extLst>
      <p:ext uri="{BB962C8B-B14F-4D97-AF65-F5344CB8AC3E}">
        <p14:creationId xmlns:p14="http://schemas.microsoft.com/office/powerpoint/2010/main" xmlns="" val="4268923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فارغ">
    <p:bg>
      <p:bgRef idx="1001">
        <a:schemeClr val="bg1"/>
      </p:bgRef>
    </p:bg>
    <p:spTree>
      <p:nvGrpSpPr>
        <p:cNvPr id="1" name=""/>
        <p:cNvGrpSpPr/>
        <p:nvPr/>
      </p:nvGrpSpPr>
      <p:grpSpPr>
        <a:xfrm>
          <a:off x="0" y="0"/>
          <a:ext cx="0" cy="0"/>
          <a:chOff x="0" y="0"/>
          <a:chExt cx="0" cy="0"/>
        </a:xfrm>
      </p:grpSpPr>
      <p:pic>
        <p:nvPicPr>
          <p:cNvPr id="6" name="صورة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7" name="عنصر نائب للتاريخ 3"/>
          <p:cNvSpPr>
            <a:spLocks noGrp="1"/>
          </p:cNvSpPr>
          <p:nvPr>
            <p:ph type="dt" sz="half" idx="10"/>
          </p:nvPr>
        </p:nvSpPr>
        <p:spPr>
          <a:xfrm>
            <a:off x="2768054" y="6511119"/>
            <a:ext cx="2651162" cy="275839"/>
          </a:xfrm>
        </p:spPr>
        <p:txBody>
          <a:bodyPr/>
          <a:lstStyle>
            <a:lvl1pPr algn="l">
              <a:defRPr/>
            </a:lvl1pPr>
          </a:lstStyle>
          <a:p>
            <a:pPr rtl="1"/>
            <a:fld id="{5BB01DC6-EABB-42AC-AE66-1318EB288903}" type="uaqdatetime4">
              <a:rPr lang="ar-SA" smtClean="0"/>
              <a:pPr rtl="1"/>
              <a:t>11/01/1438</a:t>
            </a:fld>
            <a:endParaRPr lang="ar-SA" dirty="0"/>
          </a:p>
        </p:txBody>
      </p:sp>
      <p:sp>
        <p:nvSpPr>
          <p:cNvPr id="8" name="عنصر نائب للتذييل 4"/>
          <p:cNvSpPr>
            <a:spLocks noGrp="1"/>
          </p:cNvSpPr>
          <p:nvPr>
            <p:ph type="ftr" sz="quarter" idx="11"/>
          </p:nvPr>
        </p:nvSpPr>
        <p:spPr>
          <a:xfrm>
            <a:off x="5443600" y="6511119"/>
            <a:ext cx="5157725" cy="275839"/>
          </a:xfrm>
        </p:spPr>
        <p:txBody>
          <a:bodyPr/>
          <a:lstStyle/>
          <a:p>
            <a:pPr algn="r" rtl="1"/>
            <a:endParaRPr lang="ar-SA"/>
          </a:p>
        </p:txBody>
      </p:sp>
      <p:sp>
        <p:nvSpPr>
          <p:cNvPr id="9" name="عنصر نائب لرقم الشريحة 5"/>
          <p:cNvSpPr>
            <a:spLocks noGrp="1"/>
          </p:cNvSpPr>
          <p:nvPr>
            <p:ph type="sldNum" sz="quarter" idx="12"/>
          </p:nvPr>
        </p:nvSpPr>
        <p:spPr>
          <a:xfrm>
            <a:off x="1611421" y="6511119"/>
            <a:ext cx="1115786" cy="275839"/>
          </a:xfrm>
        </p:spPr>
        <p:txBody>
          <a:bodyPr/>
          <a:lstStyle>
            <a:lvl1pPr algn="l">
              <a:defRPr/>
            </a:lvl1pPr>
          </a:lstStyle>
          <a:p>
            <a:pPr rtl="1"/>
            <a:fld id="{29927BEA-0E01-4643-B2DE-F82012A02F29}" type="slidenum">
              <a:rPr lang="ar-SA" smtClean="0"/>
              <a:pPr rtl="1"/>
              <a:t>‹#›</a:t>
            </a:fld>
            <a:endParaRPr lang="ar-SA"/>
          </a:p>
        </p:txBody>
      </p:sp>
    </p:spTree>
    <p:extLst>
      <p:ext uri="{BB962C8B-B14F-4D97-AF65-F5344CB8AC3E}">
        <p14:creationId xmlns:p14="http://schemas.microsoft.com/office/powerpoint/2010/main" xmlns="" val="466977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04298EA-8DB4-4CBE-9102-BB4D2A3C1CE2}" type="datetimeFigureOut">
              <a:rPr lang="ar-SA" smtClean="0">
                <a:solidFill>
                  <a:prstClr val="black">
                    <a:tint val="75000"/>
                  </a:prstClr>
                </a:solidFill>
              </a:rPr>
              <a:pPr/>
              <a:t>23/02/1438</a:t>
            </a:fld>
            <a:endParaRPr lang="ar-SA">
              <a:solidFill>
                <a:prstClr val="black">
                  <a:tint val="75000"/>
                </a:prstClr>
              </a:solidFill>
            </a:endParaRPr>
          </a:p>
        </p:txBody>
      </p:sp>
      <p:sp>
        <p:nvSpPr>
          <p:cNvPr id="6" name="Footer Placeholder 5"/>
          <p:cNvSpPr>
            <a:spLocks noGrp="1"/>
          </p:cNvSpPr>
          <p:nvPr>
            <p:ph type="ftr" sz="quarter" idx="11"/>
          </p:nvPr>
        </p:nvSpPr>
        <p:spPr/>
        <p:txBody>
          <a:bodyPr/>
          <a:lstStyle/>
          <a:p>
            <a:endParaRPr lang="ar-SA">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F14E1EE-B35E-45A6-B238-BDCE4FE11AE5}" type="slidenum">
              <a:rPr lang="ar-SA" smtClean="0"/>
              <a:pPr/>
              <a:t>‹#›</a:t>
            </a:fld>
            <a:endParaRPr lang="ar-SA"/>
          </a:p>
        </p:txBody>
      </p:sp>
    </p:spTree>
    <p:extLst>
      <p:ext uri="{BB962C8B-B14F-4D97-AF65-F5344CB8AC3E}">
        <p14:creationId xmlns:p14="http://schemas.microsoft.com/office/powerpoint/2010/main" xmlns="" val="2499524313"/>
      </p:ext>
    </p:extLst>
  </p:cSld>
  <p:clrMapOvr>
    <a:masterClrMapping/>
  </p:clrMapOvr>
  <p:extLst>
    <p:ext uri="{DCECCB84-F9BA-43D5-87BE-67443E8EF086}">
      <p15:sldGuideLst xmlns=""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04298EA-8DB4-4CBE-9102-BB4D2A3C1CE2}" type="datetimeFigureOut">
              <a:rPr lang="ar-SA" smtClean="0">
                <a:solidFill>
                  <a:prstClr val="black">
                    <a:tint val="75000"/>
                  </a:prstClr>
                </a:solidFill>
              </a:rPr>
              <a:pPr/>
              <a:t>23/02/1438</a:t>
            </a:fld>
            <a:endParaRPr lang="ar-SA">
              <a:solidFill>
                <a:prstClr val="black">
                  <a:tint val="75000"/>
                </a:prstClr>
              </a:solidFill>
            </a:endParaRPr>
          </a:p>
        </p:txBody>
      </p:sp>
      <p:sp>
        <p:nvSpPr>
          <p:cNvPr id="6" name="Footer Placeholder 5"/>
          <p:cNvSpPr>
            <a:spLocks noGrp="1"/>
          </p:cNvSpPr>
          <p:nvPr>
            <p:ph type="ftr" sz="quarter" idx="11"/>
          </p:nvPr>
        </p:nvSpPr>
        <p:spPr/>
        <p:txBody>
          <a:bodyPr/>
          <a:lstStyle/>
          <a:p>
            <a:endParaRPr lang="ar-SA">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F14E1EE-B35E-45A6-B238-BDCE4FE11AE5}" type="slidenum">
              <a:rPr lang="ar-SA" smtClean="0"/>
              <a:pPr/>
              <a:t>‹#›</a:t>
            </a:fld>
            <a:endParaRPr lang="ar-SA"/>
          </a:p>
        </p:txBody>
      </p:sp>
    </p:spTree>
    <p:extLst>
      <p:ext uri="{BB962C8B-B14F-4D97-AF65-F5344CB8AC3E}">
        <p14:creationId xmlns:p14="http://schemas.microsoft.com/office/powerpoint/2010/main" xmlns="" val="33247171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04298EA-8DB4-4CBE-9102-BB4D2A3C1CE2}" type="datetimeFigureOut">
              <a:rPr lang="ar-SA" smtClean="0">
                <a:solidFill>
                  <a:prstClr val="black">
                    <a:tint val="75000"/>
                  </a:prstClr>
                </a:solidFill>
              </a:rPr>
              <a:pPr/>
              <a:t>23/02/1438</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F14E1EE-B35E-45A6-B238-BDCE4FE11AE5}" type="slidenum">
              <a:rPr lang="ar-SA" smtClean="0"/>
              <a:pPr/>
              <a:t>‹#›</a:t>
            </a:fld>
            <a:endParaRPr lang="ar-SA"/>
          </a:p>
        </p:txBody>
      </p:sp>
    </p:spTree>
    <p:extLst>
      <p:ext uri="{BB962C8B-B14F-4D97-AF65-F5344CB8AC3E}">
        <p14:creationId xmlns:p14="http://schemas.microsoft.com/office/powerpoint/2010/main" xmlns="" val="23377727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04298EA-8DB4-4CBE-9102-BB4D2A3C1CE2}" type="datetimeFigureOut">
              <a:rPr lang="ar-SA" smtClean="0">
                <a:solidFill>
                  <a:prstClr val="black">
                    <a:tint val="75000"/>
                  </a:prstClr>
                </a:solidFill>
              </a:rPr>
              <a:pPr/>
              <a:t>23/02/1438</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F14E1EE-B35E-45A6-B238-BDCE4FE11AE5}" type="slidenum">
              <a:rPr lang="ar-SA" smtClean="0"/>
              <a:pPr/>
              <a:t>‹#›</a:t>
            </a:fld>
            <a:endParaRPr lang="ar-S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Tree>
    <p:extLst>
      <p:ext uri="{BB962C8B-B14F-4D97-AF65-F5344CB8AC3E}">
        <p14:creationId xmlns:p14="http://schemas.microsoft.com/office/powerpoint/2010/main" xmlns="" val="31306985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804298EA-8DB4-4CBE-9102-BB4D2A3C1CE2}" type="datetimeFigureOut">
              <a:rPr lang="ar-SA" smtClean="0">
                <a:solidFill>
                  <a:prstClr val="black">
                    <a:tint val="75000"/>
                  </a:prstClr>
                </a:solidFill>
              </a:rPr>
              <a:pPr/>
              <a:t>23/02/1438</a:t>
            </a:fld>
            <a:endParaRPr lang="ar-SA">
              <a:solidFill>
                <a:prstClr val="black">
                  <a:tint val="75000"/>
                </a:prstClr>
              </a:solidFill>
            </a:endParaRPr>
          </a:p>
        </p:txBody>
      </p:sp>
      <p:sp>
        <p:nvSpPr>
          <p:cNvPr id="6" name="Footer Placeholder 5"/>
          <p:cNvSpPr>
            <a:spLocks noGrp="1"/>
          </p:cNvSpPr>
          <p:nvPr>
            <p:ph type="ftr" sz="quarter" idx="11"/>
          </p:nvPr>
        </p:nvSpPr>
        <p:spPr/>
        <p:txBody>
          <a:bodyPr/>
          <a:lstStyle/>
          <a:p>
            <a:endParaRPr lang="ar-SA">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F14E1EE-B35E-45A6-B238-BDCE4FE11AE5}" type="slidenum">
              <a:rPr lang="ar-SA" smtClean="0"/>
              <a:pPr/>
              <a:t>‹#›</a:t>
            </a:fld>
            <a:endParaRPr lang="ar-SA"/>
          </a:p>
        </p:txBody>
      </p:sp>
    </p:spTree>
    <p:extLst>
      <p:ext uri="{BB962C8B-B14F-4D97-AF65-F5344CB8AC3E}">
        <p14:creationId xmlns:p14="http://schemas.microsoft.com/office/powerpoint/2010/main" xmlns="" val="268898015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804298EA-8DB4-4CBE-9102-BB4D2A3C1CE2}" type="datetimeFigureOut">
              <a:rPr lang="ar-SA" smtClean="0">
                <a:solidFill>
                  <a:prstClr val="black">
                    <a:tint val="75000"/>
                  </a:prstClr>
                </a:solidFill>
              </a:rPr>
              <a:pPr/>
              <a:t>23/02/1438</a:t>
            </a:fld>
            <a:endParaRPr lang="ar-SA">
              <a:solidFill>
                <a:prstClr val="black">
                  <a:tint val="75000"/>
                </a:prstClr>
              </a:solidFill>
            </a:endParaRPr>
          </a:p>
        </p:txBody>
      </p:sp>
      <p:sp>
        <p:nvSpPr>
          <p:cNvPr id="6" name="Footer Placeholder 5"/>
          <p:cNvSpPr>
            <a:spLocks noGrp="1"/>
          </p:cNvSpPr>
          <p:nvPr>
            <p:ph type="ftr" sz="quarter" idx="11"/>
          </p:nvPr>
        </p:nvSpPr>
        <p:spPr/>
        <p:txBody>
          <a:bodyPr/>
          <a:lstStyle/>
          <a:p>
            <a:endParaRPr lang="ar-SA">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F14E1EE-B35E-45A6-B238-BDCE4FE11AE5}" type="slidenum">
              <a:rPr lang="ar-SA" smtClean="0"/>
              <a:pPr/>
              <a:t>‹#›</a:t>
            </a:fld>
            <a:endParaRPr lang="ar-S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Tree>
    <p:extLst>
      <p:ext uri="{BB962C8B-B14F-4D97-AF65-F5344CB8AC3E}">
        <p14:creationId xmlns:p14="http://schemas.microsoft.com/office/powerpoint/2010/main" xmlns="" val="29593803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804298EA-8DB4-4CBE-9102-BB4D2A3C1CE2}" type="datetimeFigureOut">
              <a:rPr lang="ar-SA" smtClean="0">
                <a:solidFill>
                  <a:prstClr val="black">
                    <a:tint val="75000"/>
                  </a:prstClr>
                </a:solidFill>
              </a:rPr>
              <a:pPr/>
              <a:t>23/02/1438</a:t>
            </a:fld>
            <a:endParaRPr lang="ar-SA">
              <a:solidFill>
                <a:prstClr val="black">
                  <a:tint val="75000"/>
                </a:prstClr>
              </a:solidFill>
            </a:endParaRPr>
          </a:p>
        </p:txBody>
      </p:sp>
      <p:sp>
        <p:nvSpPr>
          <p:cNvPr id="6" name="Footer Placeholder 5"/>
          <p:cNvSpPr>
            <a:spLocks noGrp="1"/>
          </p:cNvSpPr>
          <p:nvPr>
            <p:ph type="ftr" sz="quarter" idx="11"/>
          </p:nvPr>
        </p:nvSpPr>
        <p:spPr/>
        <p:txBody>
          <a:bodyPr/>
          <a:lstStyle/>
          <a:p>
            <a:endParaRPr lang="ar-SA">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F14E1EE-B35E-45A6-B238-BDCE4FE11AE5}" type="slidenum">
              <a:rPr lang="ar-SA" smtClean="0"/>
              <a:pPr/>
              <a:t>‹#›</a:t>
            </a:fld>
            <a:endParaRPr lang="ar-SA"/>
          </a:p>
        </p:txBody>
      </p:sp>
    </p:spTree>
    <p:extLst>
      <p:ext uri="{BB962C8B-B14F-4D97-AF65-F5344CB8AC3E}">
        <p14:creationId xmlns:p14="http://schemas.microsoft.com/office/powerpoint/2010/main" xmlns="" val="19516343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4298EA-8DB4-4CBE-9102-BB4D2A3C1CE2}" type="datetimeFigureOut">
              <a:rPr lang="ar-SA" smtClean="0">
                <a:solidFill>
                  <a:prstClr val="black">
                    <a:tint val="75000"/>
                  </a:prstClr>
                </a:solidFill>
              </a:rPr>
              <a:pPr/>
              <a:t>23/02/1438</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F14E1EE-B35E-45A6-B238-BDCE4FE11AE5}" type="slidenum">
              <a:rPr lang="ar-SA" smtClean="0"/>
              <a:pPr/>
              <a:t>‹#›</a:t>
            </a:fld>
            <a:endParaRPr lang="ar-SA"/>
          </a:p>
        </p:txBody>
      </p:sp>
    </p:spTree>
    <p:extLst>
      <p:ext uri="{BB962C8B-B14F-4D97-AF65-F5344CB8AC3E}">
        <p14:creationId xmlns:p14="http://schemas.microsoft.com/office/powerpoint/2010/main" xmlns="" val="35574351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4298EA-8DB4-4CBE-9102-BB4D2A3C1CE2}" type="datetimeFigureOut">
              <a:rPr lang="ar-SA" smtClean="0">
                <a:solidFill>
                  <a:prstClr val="black">
                    <a:tint val="75000"/>
                  </a:prstClr>
                </a:solidFill>
              </a:rPr>
              <a:pPr/>
              <a:t>23/02/1438</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F14E1EE-B35E-45A6-B238-BDCE4FE11AE5}" type="slidenum">
              <a:rPr lang="ar-SA" smtClean="0"/>
              <a:pPr/>
              <a:t>‹#›</a:t>
            </a:fld>
            <a:endParaRPr lang="ar-SA"/>
          </a:p>
        </p:txBody>
      </p:sp>
    </p:spTree>
    <p:extLst>
      <p:ext uri="{BB962C8B-B14F-4D97-AF65-F5344CB8AC3E}">
        <p14:creationId xmlns:p14="http://schemas.microsoft.com/office/powerpoint/2010/main" xmlns="" val="3494131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3048000" y="3124200"/>
            <a:ext cx="8229600" cy="1894362"/>
          </a:xfrm>
        </p:spPr>
        <p:txBody>
          <a:bodyPr/>
          <a:lstStyle>
            <a:lvl1pPr>
              <a:defRPr b="1"/>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10733828" y="1110597"/>
            <a:ext cx="2286000" cy="508000"/>
          </a:xfrm>
        </p:spPr>
        <p:txBody>
          <a:bodyPr/>
          <a:lstStyle/>
          <a:p>
            <a:fld id="{2AC735AE-3D58-4950-82AC-31BD3B5326A4}" type="datetimeFigureOut">
              <a:rPr lang="ar-SA" smtClean="0">
                <a:solidFill>
                  <a:srgbClr val="575F6D"/>
                </a:solidFill>
              </a:rPr>
              <a:pPr/>
              <a:t>23/02/1438</a:t>
            </a:fld>
            <a:endParaRPr lang="ar-SA">
              <a:solidFill>
                <a:srgbClr val="575F6D"/>
              </a:solidFill>
            </a:endParaRPr>
          </a:p>
        </p:txBody>
      </p:sp>
      <p:sp>
        <p:nvSpPr>
          <p:cNvPr id="17" name="عنصر نائب للتذييل 16"/>
          <p:cNvSpPr>
            <a:spLocks noGrp="1"/>
          </p:cNvSpPr>
          <p:nvPr>
            <p:ph type="ftr" sz="quarter" idx="11"/>
          </p:nvPr>
        </p:nvSpPr>
        <p:spPr bwMode="auto">
          <a:xfrm rot="5400000">
            <a:off x="10045959" y="4117661"/>
            <a:ext cx="3657600" cy="512064"/>
          </a:xfrm>
        </p:spPr>
        <p:txBody>
          <a:bodyPr/>
          <a:lstStyle/>
          <a:p>
            <a:endParaRPr lang="ar-SA">
              <a:solidFill>
                <a:srgbClr val="575F6D"/>
              </a:solidFill>
            </a:endParaRPr>
          </a:p>
        </p:txBody>
      </p:sp>
      <p:sp>
        <p:nvSpPr>
          <p:cNvPr id="10" name="مستطيل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a:solidFill>
                <a:prstClr val="white"/>
              </a:solidFill>
            </a:endParaRPr>
          </a:p>
        </p:txBody>
      </p:sp>
      <p:sp>
        <p:nvSpPr>
          <p:cNvPr id="12" name="مستطيل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a:solidFill>
                <a:prstClr val="white"/>
              </a:solidFill>
            </a:endParaRPr>
          </a:p>
        </p:txBody>
      </p:sp>
      <p:sp>
        <p:nvSpPr>
          <p:cNvPr id="14" name="مستطيل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a:solidFill>
                <a:prstClr val="white"/>
              </a:solidFill>
            </a:endParaRPr>
          </a:p>
        </p:txBody>
      </p:sp>
      <p:sp>
        <p:nvSpPr>
          <p:cNvPr id="19" name="مستطيل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a:solidFill>
                <a:prstClr val="white"/>
              </a:solidFill>
            </a:endParaRPr>
          </a:p>
        </p:txBody>
      </p:sp>
      <p:sp>
        <p:nvSpPr>
          <p:cNvPr id="11" name="رابط مستقيم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algn="r" rtl="1"/>
            <a:endParaRPr lang="en-US" sz="1800">
              <a:solidFill>
                <a:prstClr val="black"/>
              </a:solidFill>
            </a:endParaRPr>
          </a:p>
        </p:txBody>
      </p:sp>
      <p:sp>
        <p:nvSpPr>
          <p:cNvPr id="18" name="رابط مستقيم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algn="r" rtl="1"/>
            <a:endParaRPr lang="en-US" sz="1800">
              <a:solidFill>
                <a:prstClr val="black"/>
              </a:solidFill>
            </a:endParaRPr>
          </a:p>
        </p:txBody>
      </p:sp>
      <p:sp>
        <p:nvSpPr>
          <p:cNvPr id="20" name="رابط مستقيم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algn="r" rtl="1"/>
            <a:endParaRPr lang="en-US" sz="1800">
              <a:solidFill>
                <a:prstClr val="black"/>
              </a:solidFill>
            </a:endParaRPr>
          </a:p>
        </p:txBody>
      </p:sp>
      <p:sp>
        <p:nvSpPr>
          <p:cNvPr id="16" name="رابط مستقيم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algn="r" rtl="1"/>
            <a:endParaRPr lang="en-US" sz="1800">
              <a:solidFill>
                <a:prstClr val="black"/>
              </a:solidFill>
            </a:endParaRPr>
          </a:p>
        </p:txBody>
      </p:sp>
      <p:sp>
        <p:nvSpPr>
          <p:cNvPr id="15" name="رابط مستقيم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algn="r" rtl="1"/>
            <a:endParaRPr lang="en-US" sz="1800">
              <a:solidFill>
                <a:prstClr val="black"/>
              </a:solidFill>
            </a:endParaRPr>
          </a:p>
        </p:txBody>
      </p:sp>
      <p:sp>
        <p:nvSpPr>
          <p:cNvPr id="22" name="رابط مستقيم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algn="r" rtl="1"/>
            <a:endParaRPr lang="en-US" sz="1800">
              <a:solidFill>
                <a:prstClr val="black"/>
              </a:solidFill>
            </a:endParaRPr>
          </a:p>
        </p:txBody>
      </p:sp>
      <p:sp>
        <p:nvSpPr>
          <p:cNvPr id="27" name="مستطيل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dirty="0">
              <a:solidFill>
                <a:prstClr val="white"/>
              </a:solidFill>
            </a:endParaRPr>
          </a:p>
        </p:txBody>
      </p:sp>
      <p:sp>
        <p:nvSpPr>
          <p:cNvPr id="21" name="شكل بيضاوي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dirty="0">
              <a:solidFill>
                <a:prstClr val="white"/>
              </a:solidFill>
            </a:endParaRPr>
          </a:p>
        </p:txBody>
      </p:sp>
      <p:sp>
        <p:nvSpPr>
          <p:cNvPr id="23" name="شكل بيضاوي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dirty="0">
              <a:solidFill>
                <a:prstClr val="white"/>
              </a:solidFill>
            </a:endParaRPr>
          </a:p>
        </p:txBody>
      </p:sp>
      <p:sp>
        <p:nvSpPr>
          <p:cNvPr id="24" name="شكل بيضاوي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dirty="0">
              <a:solidFill>
                <a:prstClr val="white"/>
              </a:solidFill>
            </a:endParaRPr>
          </a:p>
        </p:txBody>
      </p:sp>
      <p:sp>
        <p:nvSpPr>
          <p:cNvPr id="26" name="شكل بيضاوي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dirty="0">
              <a:solidFill>
                <a:prstClr val="white"/>
              </a:solidFill>
            </a:endParaRPr>
          </a:p>
        </p:txBody>
      </p:sp>
      <p:sp>
        <p:nvSpPr>
          <p:cNvPr id="25" name="شكل بيضاوي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dirty="0">
              <a:solidFill>
                <a:prstClr val="white"/>
              </a:solidFill>
            </a:endParaRPr>
          </a:p>
        </p:txBody>
      </p:sp>
      <p:sp>
        <p:nvSpPr>
          <p:cNvPr id="29" name="عنصر نائب لرقم الشريحة 28"/>
          <p:cNvSpPr>
            <a:spLocks noGrp="1"/>
          </p:cNvSpPr>
          <p:nvPr>
            <p:ph type="sldNum" sz="quarter" idx="12"/>
          </p:nvPr>
        </p:nvSpPr>
        <p:spPr bwMode="auto">
          <a:xfrm>
            <a:off x="1767392" y="4928702"/>
            <a:ext cx="812800" cy="517524"/>
          </a:xfrm>
        </p:spPr>
        <p:txBody>
          <a:bodyPr/>
          <a:lstStyle/>
          <a:p>
            <a:fld id="{C3386467-6154-4419-800A-EC1689269306}" type="slidenum">
              <a:rPr lang="ar-SA" smtClean="0"/>
              <a:pPr/>
              <a:t>‹#›</a:t>
            </a:fld>
            <a:endParaRPr lang="ar-SA"/>
          </a:p>
        </p:txBody>
      </p:sp>
    </p:spTree>
    <p:extLst>
      <p:ext uri="{BB962C8B-B14F-4D97-AF65-F5344CB8AC3E}">
        <p14:creationId xmlns:p14="http://schemas.microsoft.com/office/powerpoint/2010/main" xmlns="" val="375350227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nchor="ctr"/>
          <a:lstStyle>
            <a:lvl1pPr algn="r" latinLnBrk="0">
              <a:defRPr lang="ar-SA" sz="3200"/>
            </a:lvl1pPr>
          </a:lstStyle>
          <a:p>
            <a:pPr algn="r" rtl="1"/>
            <a:r>
              <a:rPr lang="ar-SA"/>
              <a:t>انقر لتحرير نمط العنوان الرئيسي</a:t>
            </a:r>
          </a:p>
        </p:txBody>
      </p:sp>
      <p:sp>
        <p:nvSpPr>
          <p:cNvPr id="3" name="عنصر نائب للمحتوى 2"/>
          <p:cNvSpPr>
            <a:spLocks noGrp="1"/>
          </p:cNvSpPr>
          <p:nvPr>
            <p:ph idx="1"/>
          </p:nvPr>
        </p:nvSpPr>
        <p:spPr>
          <a:xfrm>
            <a:off x="4884762" y="2171700"/>
            <a:ext cx="5707038" cy="4000500"/>
          </a:xfrm>
        </p:spPr>
        <p:txBody>
          <a:bodyPr>
            <a:normAutofit/>
          </a:bodyPr>
          <a:lstStyle>
            <a:lvl1pPr algn="r" rtl="1" latinLnBrk="0">
              <a:defRPr lang="ar-SA" sz="2000"/>
            </a:lvl1pPr>
            <a:lvl2pPr algn="r" rtl="1" latinLnBrk="0">
              <a:defRPr lang="ar-SA" sz="1800"/>
            </a:lvl2pPr>
            <a:lvl3pPr algn="r" rtl="1" latinLnBrk="0">
              <a:defRPr lang="ar-SA" sz="1600"/>
            </a:lvl3pPr>
            <a:lvl4pPr algn="r" rtl="1" latinLnBrk="0">
              <a:defRPr lang="ar-SA" sz="1400"/>
            </a:lvl4pPr>
            <a:lvl5pPr algn="r" rtl="1" latinLnBrk="0">
              <a:defRPr lang="ar-SA" sz="1400"/>
            </a:lvl5pPr>
            <a:lvl6pPr algn="r" latinLnBrk="0">
              <a:defRPr lang="ar-SA" sz="1400"/>
            </a:lvl6pPr>
            <a:lvl7pPr algn="r" latinLnBrk="0">
              <a:defRPr lang="ar-SA" sz="1400"/>
            </a:lvl7pPr>
            <a:lvl8pPr algn="r" latinLnBrk="0">
              <a:defRPr lang="ar-SA" sz="1400"/>
            </a:lvl8pPr>
            <a:lvl9pPr algn="r" latinLnBrk="0">
              <a:defRPr lang="ar-SA" sz="1400"/>
            </a:lvl9pPr>
          </a:lstStyle>
          <a:p>
            <a:pPr lvl="0" algn="r" rtl="1"/>
            <a:r>
              <a:rPr lang="ar-SA"/>
              <a:t>تحرير أنماط النص الرئيسي</a:t>
            </a:r>
          </a:p>
          <a:p>
            <a:pPr lvl="1" algn="r" rtl="1"/>
            <a:r>
              <a:rPr lang="ar-SA"/>
              <a:t>المستوى الثاني</a:t>
            </a:r>
          </a:p>
          <a:p>
            <a:pPr lvl="2" algn="r" rtl="1"/>
            <a:r>
              <a:rPr lang="ar-SA"/>
              <a:t>المستوى الثالث</a:t>
            </a:r>
          </a:p>
          <a:p>
            <a:pPr lvl="3" algn="r" rtl="1"/>
            <a:r>
              <a:rPr lang="ar-SA"/>
              <a:t>المستوى الرابع</a:t>
            </a:r>
          </a:p>
          <a:p>
            <a:pPr lvl="4" algn="r" rtl="1"/>
            <a:r>
              <a:rPr lang="ar-SA"/>
              <a:t>المستوى الخامس</a:t>
            </a:r>
            <a:endParaRPr lang="ar-SA" dirty="0"/>
          </a:p>
        </p:txBody>
      </p:sp>
      <p:sp>
        <p:nvSpPr>
          <p:cNvPr id="4" name="عنصر نائب للنص 3"/>
          <p:cNvSpPr>
            <a:spLocks noGrp="1"/>
          </p:cNvSpPr>
          <p:nvPr>
            <p:ph type="body" sz="half" idx="2"/>
          </p:nvPr>
        </p:nvSpPr>
        <p:spPr>
          <a:xfrm>
            <a:off x="1600200" y="2171700"/>
            <a:ext cx="3081905" cy="4000500"/>
          </a:xfrm>
        </p:spPr>
        <p:txBody>
          <a:bodyPr/>
          <a:lstStyle>
            <a:lvl1pPr marL="0" indent="0" algn="r" latinLnBrk="0">
              <a:buNone/>
              <a:defRPr lang="ar-SA" sz="1600">
                <a:solidFill>
                  <a:schemeClr val="tx1">
                    <a:lumMod val="65000"/>
                    <a:lumOff val="35000"/>
                  </a:schemeClr>
                </a:solidFill>
              </a:defRPr>
            </a:lvl1pPr>
            <a:lvl2pPr marL="457200" indent="0" algn="r" latinLnBrk="0">
              <a:buNone/>
              <a:defRPr lang="ar-SA" sz="1400"/>
            </a:lvl2pPr>
            <a:lvl3pPr marL="914400" indent="0" algn="r" latinLnBrk="0">
              <a:buNone/>
              <a:defRPr lang="ar-SA" sz="1200"/>
            </a:lvl3pPr>
            <a:lvl4pPr marL="1371600" indent="0" algn="r" latinLnBrk="0">
              <a:buNone/>
              <a:defRPr lang="ar-SA" sz="1000"/>
            </a:lvl4pPr>
            <a:lvl5pPr marL="1828800" indent="0" algn="r" latinLnBrk="0">
              <a:buNone/>
              <a:defRPr lang="ar-SA" sz="1000"/>
            </a:lvl5pPr>
            <a:lvl6pPr marL="2286000" indent="0" algn="r" latinLnBrk="0">
              <a:buNone/>
              <a:defRPr lang="ar-SA" sz="1000"/>
            </a:lvl6pPr>
            <a:lvl7pPr marL="2743200" indent="0" algn="r" latinLnBrk="0">
              <a:buNone/>
              <a:defRPr lang="ar-SA" sz="1000"/>
            </a:lvl7pPr>
            <a:lvl8pPr marL="3200400" indent="0" algn="r" latinLnBrk="0">
              <a:buNone/>
              <a:defRPr lang="ar-SA" sz="1000"/>
            </a:lvl8pPr>
            <a:lvl9pPr marL="3657600" indent="0" algn="r" latinLnBrk="0">
              <a:buNone/>
              <a:defRPr lang="ar-SA" sz="1000"/>
            </a:lvl9pPr>
          </a:lstStyle>
          <a:p>
            <a:pPr lvl="0" algn="r" rtl="1"/>
            <a:r>
              <a:rPr lang="ar-SA"/>
              <a:t>تحرير أنماط النص الرئيسي</a:t>
            </a:r>
          </a:p>
        </p:txBody>
      </p:sp>
      <p:sp>
        <p:nvSpPr>
          <p:cNvPr id="8" name="عنصر نائب للتاريخ 3"/>
          <p:cNvSpPr>
            <a:spLocks noGrp="1"/>
          </p:cNvSpPr>
          <p:nvPr>
            <p:ph type="dt" sz="half" idx="10"/>
          </p:nvPr>
        </p:nvSpPr>
        <p:spPr>
          <a:xfrm>
            <a:off x="2768054" y="6511119"/>
            <a:ext cx="2651162" cy="275839"/>
          </a:xfrm>
        </p:spPr>
        <p:txBody>
          <a:bodyPr/>
          <a:lstStyle>
            <a:lvl1pPr algn="l">
              <a:defRPr/>
            </a:lvl1pPr>
          </a:lstStyle>
          <a:p>
            <a:pPr rtl="1"/>
            <a:fld id="{5BB01DC6-EABB-42AC-AE66-1318EB288903}" type="uaqdatetime4">
              <a:rPr lang="ar-SA" smtClean="0"/>
              <a:pPr rtl="1"/>
              <a:t>11/01/1438</a:t>
            </a:fld>
            <a:endParaRPr lang="ar-SA" dirty="0"/>
          </a:p>
        </p:txBody>
      </p:sp>
      <p:sp>
        <p:nvSpPr>
          <p:cNvPr id="9" name="عنصر نائب للتذييل 4"/>
          <p:cNvSpPr>
            <a:spLocks noGrp="1"/>
          </p:cNvSpPr>
          <p:nvPr>
            <p:ph type="ftr" sz="quarter" idx="11"/>
          </p:nvPr>
        </p:nvSpPr>
        <p:spPr>
          <a:xfrm>
            <a:off x="5443600" y="6511119"/>
            <a:ext cx="5157725" cy="275839"/>
          </a:xfrm>
        </p:spPr>
        <p:txBody>
          <a:bodyPr/>
          <a:lstStyle/>
          <a:p>
            <a:pPr algn="r" rtl="1"/>
            <a:endParaRPr lang="ar-SA"/>
          </a:p>
        </p:txBody>
      </p:sp>
      <p:sp>
        <p:nvSpPr>
          <p:cNvPr id="10" name="عنصر نائب لرقم الشريحة 5"/>
          <p:cNvSpPr>
            <a:spLocks noGrp="1"/>
          </p:cNvSpPr>
          <p:nvPr>
            <p:ph type="sldNum" sz="quarter" idx="12"/>
          </p:nvPr>
        </p:nvSpPr>
        <p:spPr>
          <a:xfrm>
            <a:off x="1611421" y="6511119"/>
            <a:ext cx="1115786" cy="275839"/>
          </a:xfrm>
        </p:spPr>
        <p:txBody>
          <a:bodyPr/>
          <a:lstStyle>
            <a:lvl1pPr algn="l">
              <a:defRPr/>
            </a:lvl1pPr>
          </a:lstStyle>
          <a:p>
            <a:pPr rtl="1"/>
            <a:fld id="{29927BEA-0E01-4643-B2DE-F82012A02F29}" type="slidenum">
              <a:rPr lang="ar-SA" smtClean="0"/>
              <a:pPr rtl="1"/>
              <a:t>‹#›</a:t>
            </a:fld>
            <a:endParaRPr lang="ar-SA"/>
          </a:p>
        </p:txBody>
      </p:sp>
    </p:spTree>
    <p:extLst>
      <p:ext uri="{BB962C8B-B14F-4D97-AF65-F5344CB8AC3E}">
        <p14:creationId xmlns:p14="http://schemas.microsoft.com/office/powerpoint/2010/main" xmlns="" val="42551521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8" name="عنصر نائب للمحتوى 7"/>
          <p:cNvSpPr>
            <a:spLocks noGrp="1"/>
          </p:cNvSpPr>
          <p:nvPr>
            <p:ph sz="quarter" idx="1"/>
          </p:nvPr>
        </p:nvSpPr>
        <p:spPr>
          <a:xfrm>
            <a:off x="609600" y="1600200"/>
            <a:ext cx="9956800" cy="487375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4"/>
          </p:nvPr>
        </p:nvSpPr>
        <p:spPr/>
        <p:txBody>
          <a:bodyPr rtlCol="0"/>
          <a:lstStyle/>
          <a:p>
            <a:fld id="{2AC735AE-3D58-4950-82AC-31BD3B5326A4}" type="datetimeFigureOut">
              <a:rPr lang="ar-SA" smtClean="0">
                <a:solidFill>
                  <a:srgbClr val="575F6D"/>
                </a:solidFill>
              </a:rPr>
              <a:pPr/>
              <a:t>23/02/1438</a:t>
            </a:fld>
            <a:endParaRPr lang="ar-SA">
              <a:solidFill>
                <a:srgbClr val="575F6D"/>
              </a:solidFill>
            </a:endParaRPr>
          </a:p>
        </p:txBody>
      </p:sp>
      <p:sp>
        <p:nvSpPr>
          <p:cNvPr id="9" name="عنصر نائب لرقم الشريحة 8"/>
          <p:cNvSpPr>
            <a:spLocks noGrp="1"/>
          </p:cNvSpPr>
          <p:nvPr>
            <p:ph type="sldNum" sz="quarter" idx="15"/>
          </p:nvPr>
        </p:nvSpPr>
        <p:spPr/>
        <p:txBody>
          <a:bodyPr rtlCol="0"/>
          <a:lstStyle/>
          <a:p>
            <a:fld id="{C3386467-6154-4419-800A-EC1689269306}" type="slidenum">
              <a:rPr lang="ar-SA" smtClean="0"/>
              <a:pPr/>
              <a:t>‹#›</a:t>
            </a:fld>
            <a:endParaRPr lang="ar-SA"/>
          </a:p>
        </p:txBody>
      </p:sp>
      <p:sp>
        <p:nvSpPr>
          <p:cNvPr id="10" name="عنصر نائب للتذييل 9"/>
          <p:cNvSpPr>
            <a:spLocks noGrp="1"/>
          </p:cNvSpPr>
          <p:nvPr>
            <p:ph type="ftr" sz="quarter" idx="16"/>
          </p:nvPr>
        </p:nvSpPr>
        <p:spPr/>
        <p:txBody>
          <a:bodyPr rtlCol="0"/>
          <a:lstStyle/>
          <a:p>
            <a:endParaRPr lang="ar-SA">
              <a:solidFill>
                <a:srgbClr val="575F6D"/>
              </a:solidFill>
            </a:endParaRPr>
          </a:p>
        </p:txBody>
      </p:sp>
    </p:spTree>
    <p:extLst>
      <p:ext uri="{BB962C8B-B14F-4D97-AF65-F5344CB8AC3E}">
        <p14:creationId xmlns:p14="http://schemas.microsoft.com/office/powerpoint/2010/main" xmlns="" val="10257174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3048000" y="2895600"/>
            <a:ext cx="8229600" cy="2053590"/>
          </a:xfrm>
        </p:spPr>
        <p:txBody>
          <a:bodyPr/>
          <a:lstStyle>
            <a:lvl1pPr algn="l">
              <a:buNone/>
              <a:defRPr sz="3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bwMode="auto">
          <a:xfrm rot="5400000">
            <a:off x="10732008" y="1106932"/>
            <a:ext cx="2286000" cy="508000"/>
          </a:xfrm>
        </p:spPr>
        <p:txBody>
          <a:bodyPr/>
          <a:lstStyle/>
          <a:p>
            <a:fld id="{2AC735AE-3D58-4950-82AC-31BD3B5326A4}" type="datetimeFigureOut">
              <a:rPr lang="ar-SA" smtClean="0">
                <a:solidFill>
                  <a:srgbClr val="FFF39D"/>
                </a:solidFill>
              </a:rPr>
              <a:pPr/>
              <a:t>23/02/1438</a:t>
            </a:fld>
            <a:endParaRPr lang="ar-SA">
              <a:solidFill>
                <a:srgbClr val="FFF39D"/>
              </a:solidFill>
            </a:endParaRPr>
          </a:p>
        </p:txBody>
      </p:sp>
      <p:sp>
        <p:nvSpPr>
          <p:cNvPr id="5" name="عنصر نائب للتذييل 4"/>
          <p:cNvSpPr>
            <a:spLocks noGrp="1"/>
          </p:cNvSpPr>
          <p:nvPr>
            <p:ph type="ftr" sz="quarter" idx="11"/>
          </p:nvPr>
        </p:nvSpPr>
        <p:spPr bwMode="auto">
          <a:xfrm rot="5400000">
            <a:off x="10046208" y="4114800"/>
            <a:ext cx="3657600" cy="512064"/>
          </a:xfrm>
        </p:spPr>
        <p:txBody>
          <a:bodyPr/>
          <a:lstStyle/>
          <a:p>
            <a:endParaRPr lang="ar-SA">
              <a:solidFill>
                <a:srgbClr val="FFF39D"/>
              </a:solidFill>
            </a:endParaRPr>
          </a:p>
        </p:txBody>
      </p:sp>
      <p:sp>
        <p:nvSpPr>
          <p:cNvPr id="9" name="مستطيل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a:solidFill>
                <a:prstClr val="white"/>
              </a:solidFill>
            </a:endParaRPr>
          </a:p>
        </p:txBody>
      </p:sp>
      <p:sp>
        <p:nvSpPr>
          <p:cNvPr id="10" name="مستطيل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a:solidFill>
                <a:prstClr val="white"/>
              </a:solidFill>
            </a:endParaRPr>
          </a:p>
        </p:txBody>
      </p:sp>
      <p:sp>
        <p:nvSpPr>
          <p:cNvPr id="11" name="مستطيل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a:solidFill>
                <a:prstClr val="white"/>
              </a:solidFill>
            </a:endParaRPr>
          </a:p>
        </p:txBody>
      </p:sp>
      <p:sp>
        <p:nvSpPr>
          <p:cNvPr id="12" name="مستطيل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a:solidFill>
                <a:prstClr val="white"/>
              </a:solidFill>
            </a:endParaRPr>
          </a:p>
        </p:txBody>
      </p:sp>
      <p:sp>
        <p:nvSpPr>
          <p:cNvPr id="13" name="رابط مستقيم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algn="r" rtl="1"/>
            <a:endParaRPr lang="en-US" sz="1800">
              <a:solidFill>
                <a:prstClr val="white"/>
              </a:solidFill>
            </a:endParaRPr>
          </a:p>
        </p:txBody>
      </p:sp>
      <p:sp>
        <p:nvSpPr>
          <p:cNvPr id="14" name="رابط مستقيم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algn="r" rtl="1"/>
            <a:endParaRPr lang="en-US" sz="1800">
              <a:solidFill>
                <a:prstClr val="white"/>
              </a:solidFill>
            </a:endParaRPr>
          </a:p>
        </p:txBody>
      </p:sp>
      <p:sp>
        <p:nvSpPr>
          <p:cNvPr id="15" name="رابط مستقيم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algn="r" rtl="1"/>
            <a:endParaRPr lang="en-US" sz="1800">
              <a:solidFill>
                <a:prstClr val="white"/>
              </a:solidFill>
            </a:endParaRPr>
          </a:p>
        </p:txBody>
      </p:sp>
      <p:sp>
        <p:nvSpPr>
          <p:cNvPr id="16" name="رابط مستقيم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algn="r" rtl="1"/>
            <a:endParaRPr lang="en-US" sz="1800">
              <a:solidFill>
                <a:prstClr val="white"/>
              </a:solidFill>
            </a:endParaRPr>
          </a:p>
        </p:txBody>
      </p:sp>
      <p:sp>
        <p:nvSpPr>
          <p:cNvPr id="17" name="رابط مستقيم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algn="r" rtl="1"/>
            <a:endParaRPr lang="en-US" sz="1800">
              <a:solidFill>
                <a:prstClr val="white"/>
              </a:solidFill>
            </a:endParaRPr>
          </a:p>
        </p:txBody>
      </p:sp>
      <p:sp>
        <p:nvSpPr>
          <p:cNvPr id="18" name="مستطيل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dirty="0">
              <a:solidFill>
                <a:prstClr val="white"/>
              </a:solidFill>
            </a:endParaRPr>
          </a:p>
        </p:txBody>
      </p:sp>
      <p:sp>
        <p:nvSpPr>
          <p:cNvPr id="19" name="شكل بيضاوي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dirty="0">
              <a:solidFill>
                <a:prstClr val="white"/>
              </a:solidFill>
            </a:endParaRPr>
          </a:p>
        </p:txBody>
      </p:sp>
      <p:sp>
        <p:nvSpPr>
          <p:cNvPr id="20" name="شكل بيضاوي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dirty="0">
              <a:solidFill>
                <a:prstClr val="white"/>
              </a:solidFill>
            </a:endParaRPr>
          </a:p>
        </p:txBody>
      </p:sp>
      <p:sp>
        <p:nvSpPr>
          <p:cNvPr id="21" name="شكل بيضاوي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dirty="0">
              <a:solidFill>
                <a:prstClr val="white"/>
              </a:solidFill>
            </a:endParaRPr>
          </a:p>
        </p:txBody>
      </p:sp>
      <p:sp>
        <p:nvSpPr>
          <p:cNvPr id="22" name="شكل بيضاوي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dirty="0">
              <a:solidFill>
                <a:prstClr val="white"/>
              </a:solidFill>
            </a:endParaRPr>
          </a:p>
        </p:txBody>
      </p:sp>
      <p:sp>
        <p:nvSpPr>
          <p:cNvPr id="23" name="شكل بيضاوي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dirty="0">
              <a:solidFill>
                <a:prstClr val="white"/>
              </a:solidFill>
            </a:endParaRPr>
          </a:p>
        </p:txBody>
      </p:sp>
      <p:sp>
        <p:nvSpPr>
          <p:cNvPr id="26" name="رابط مستقيم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algn="r" rtl="1"/>
            <a:endParaRPr lang="en-US" sz="1800">
              <a:solidFill>
                <a:prstClr val="white"/>
              </a:solidFill>
            </a:endParaRPr>
          </a:p>
        </p:txBody>
      </p:sp>
      <p:sp>
        <p:nvSpPr>
          <p:cNvPr id="6" name="عنصر نائب لرقم الشريحة 5"/>
          <p:cNvSpPr>
            <a:spLocks noGrp="1"/>
          </p:cNvSpPr>
          <p:nvPr>
            <p:ph type="sldNum" sz="quarter" idx="12"/>
          </p:nvPr>
        </p:nvSpPr>
        <p:spPr bwMode="auto">
          <a:xfrm>
            <a:off x="1787488" y="4928702"/>
            <a:ext cx="812800" cy="517524"/>
          </a:xfrm>
        </p:spPr>
        <p:txBody>
          <a:bodyPr/>
          <a:lstStyle/>
          <a:p>
            <a:fld id="{C3386467-6154-4419-800A-EC1689269306}" type="slidenum">
              <a:rPr lang="ar-SA" smtClean="0"/>
              <a:pPr/>
              <a:t>‹#›</a:t>
            </a:fld>
            <a:endParaRPr lang="ar-SA"/>
          </a:p>
        </p:txBody>
      </p:sp>
    </p:spTree>
    <p:extLst>
      <p:ext uri="{BB962C8B-B14F-4D97-AF65-F5344CB8AC3E}">
        <p14:creationId xmlns:p14="http://schemas.microsoft.com/office/powerpoint/2010/main" xmlns="" val="244827402"/>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2AC735AE-3D58-4950-82AC-31BD3B5326A4}" type="datetimeFigureOut">
              <a:rPr lang="ar-SA" smtClean="0">
                <a:solidFill>
                  <a:srgbClr val="575F6D"/>
                </a:solidFill>
              </a:rPr>
              <a:pPr/>
              <a:t>23/02/1438</a:t>
            </a:fld>
            <a:endParaRPr lang="ar-SA">
              <a:solidFill>
                <a:srgbClr val="575F6D"/>
              </a:solidFill>
            </a:endParaRPr>
          </a:p>
        </p:txBody>
      </p:sp>
      <p:sp>
        <p:nvSpPr>
          <p:cNvPr id="6" name="عنصر نائب للتذييل 5"/>
          <p:cNvSpPr>
            <a:spLocks noGrp="1"/>
          </p:cNvSpPr>
          <p:nvPr>
            <p:ph type="ftr" sz="quarter" idx="11"/>
          </p:nvPr>
        </p:nvSpPr>
        <p:spPr/>
        <p:txBody>
          <a:bodyPr/>
          <a:lstStyle/>
          <a:p>
            <a:endParaRPr lang="ar-SA">
              <a:solidFill>
                <a:srgbClr val="575F6D"/>
              </a:solidFill>
            </a:endParaRPr>
          </a:p>
        </p:txBody>
      </p:sp>
      <p:sp>
        <p:nvSpPr>
          <p:cNvPr id="7" name="عنصر نائب لرقم الشريحة 6"/>
          <p:cNvSpPr>
            <a:spLocks noGrp="1"/>
          </p:cNvSpPr>
          <p:nvPr>
            <p:ph type="sldNum" sz="quarter" idx="12"/>
          </p:nvPr>
        </p:nvSpPr>
        <p:spPr/>
        <p:txBody>
          <a:bodyPr/>
          <a:lstStyle/>
          <a:p>
            <a:fld id="{C3386467-6154-4419-800A-EC1689269306}" type="slidenum">
              <a:rPr lang="ar-SA" smtClean="0"/>
              <a:pPr/>
              <a:t>‹#›</a:t>
            </a:fld>
            <a:endParaRPr lang="ar-SA"/>
          </a:p>
        </p:txBody>
      </p:sp>
      <p:sp>
        <p:nvSpPr>
          <p:cNvPr id="9" name="عنصر نائب للمحتوى 8"/>
          <p:cNvSpPr>
            <a:spLocks noGrp="1"/>
          </p:cNvSpPr>
          <p:nvPr>
            <p:ph sz="quarter" idx="1"/>
          </p:nvPr>
        </p:nvSpPr>
        <p:spPr>
          <a:xfrm>
            <a:off x="609600" y="1600200"/>
            <a:ext cx="48768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5693664" y="1600200"/>
            <a:ext cx="48768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extLst>
      <p:ext uri="{BB962C8B-B14F-4D97-AF65-F5344CB8AC3E}">
        <p14:creationId xmlns:p14="http://schemas.microsoft.com/office/powerpoint/2010/main" xmlns="" val="23779796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3050"/>
            <a:ext cx="10058400" cy="1143000"/>
          </a:xfrm>
        </p:spPr>
        <p:txBody>
          <a:bodyPr anchor="b"/>
          <a:lstStyle>
            <a:lvl1pPr>
              <a:defRPr/>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2AC735AE-3D58-4950-82AC-31BD3B5326A4}" type="datetimeFigureOut">
              <a:rPr lang="ar-SA" smtClean="0">
                <a:solidFill>
                  <a:srgbClr val="575F6D"/>
                </a:solidFill>
              </a:rPr>
              <a:pPr/>
              <a:t>23/02/1438</a:t>
            </a:fld>
            <a:endParaRPr lang="ar-SA">
              <a:solidFill>
                <a:srgbClr val="575F6D"/>
              </a:solidFill>
            </a:endParaRPr>
          </a:p>
        </p:txBody>
      </p:sp>
      <p:sp>
        <p:nvSpPr>
          <p:cNvPr id="8" name="عنصر نائب للتذييل 7"/>
          <p:cNvSpPr>
            <a:spLocks noGrp="1"/>
          </p:cNvSpPr>
          <p:nvPr>
            <p:ph type="ftr" sz="quarter" idx="11"/>
          </p:nvPr>
        </p:nvSpPr>
        <p:spPr/>
        <p:txBody>
          <a:bodyPr/>
          <a:lstStyle/>
          <a:p>
            <a:endParaRPr lang="ar-SA">
              <a:solidFill>
                <a:srgbClr val="575F6D"/>
              </a:solidFill>
            </a:endParaRPr>
          </a:p>
        </p:txBody>
      </p:sp>
      <p:sp>
        <p:nvSpPr>
          <p:cNvPr id="9" name="عنصر نائب لرقم الشريحة 8"/>
          <p:cNvSpPr>
            <a:spLocks noGrp="1"/>
          </p:cNvSpPr>
          <p:nvPr>
            <p:ph type="sldNum" sz="quarter" idx="12"/>
          </p:nvPr>
        </p:nvSpPr>
        <p:spPr/>
        <p:txBody>
          <a:bodyPr/>
          <a:lstStyle/>
          <a:p>
            <a:fld id="{C3386467-6154-4419-800A-EC1689269306}" type="slidenum">
              <a:rPr lang="ar-SA" smtClean="0"/>
              <a:pPr/>
              <a:t>‹#›</a:t>
            </a:fld>
            <a:endParaRPr lang="ar-SA"/>
          </a:p>
        </p:txBody>
      </p:sp>
      <p:sp>
        <p:nvSpPr>
          <p:cNvPr id="11" name="عنصر نائب للمحتوى 10"/>
          <p:cNvSpPr>
            <a:spLocks noGrp="1"/>
          </p:cNvSpPr>
          <p:nvPr>
            <p:ph sz="quarter" idx="2"/>
          </p:nvPr>
        </p:nvSpPr>
        <p:spPr>
          <a:xfrm>
            <a:off x="609600" y="2362200"/>
            <a:ext cx="48768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5829300" y="2362200"/>
            <a:ext cx="48768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نص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4" name="عنصر نائب للنص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extLst>
      <p:ext uri="{BB962C8B-B14F-4D97-AF65-F5344CB8AC3E}">
        <p14:creationId xmlns:p14="http://schemas.microsoft.com/office/powerpoint/2010/main" xmlns="" val="176181207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2AC735AE-3D58-4950-82AC-31BD3B5326A4}" type="datetimeFigureOut">
              <a:rPr lang="ar-SA" smtClean="0">
                <a:solidFill>
                  <a:srgbClr val="575F6D"/>
                </a:solidFill>
              </a:rPr>
              <a:pPr/>
              <a:t>23/02/1438</a:t>
            </a:fld>
            <a:endParaRPr lang="ar-SA">
              <a:solidFill>
                <a:srgbClr val="575F6D"/>
              </a:solidFill>
            </a:endParaRPr>
          </a:p>
        </p:txBody>
      </p:sp>
      <p:sp>
        <p:nvSpPr>
          <p:cNvPr id="7" name="عنصر نائب لرقم الشريحة 6"/>
          <p:cNvSpPr>
            <a:spLocks noGrp="1"/>
          </p:cNvSpPr>
          <p:nvPr>
            <p:ph type="sldNum" sz="quarter" idx="11"/>
          </p:nvPr>
        </p:nvSpPr>
        <p:spPr/>
        <p:txBody>
          <a:bodyPr rtlCol="0"/>
          <a:lstStyle/>
          <a:p>
            <a:fld id="{C3386467-6154-4419-800A-EC1689269306}" type="slidenum">
              <a:rPr lang="ar-SA" smtClean="0"/>
              <a:pPr/>
              <a:t>‹#›</a:t>
            </a:fld>
            <a:endParaRPr lang="ar-SA"/>
          </a:p>
        </p:txBody>
      </p:sp>
      <p:sp>
        <p:nvSpPr>
          <p:cNvPr id="8" name="عنصر نائب للتذييل 7"/>
          <p:cNvSpPr>
            <a:spLocks noGrp="1"/>
          </p:cNvSpPr>
          <p:nvPr>
            <p:ph type="ftr" sz="quarter" idx="12"/>
          </p:nvPr>
        </p:nvSpPr>
        <p:spPr/>
        <p:txBody>
          <a:bodyPr rtlCol="0"/>
          <a:lstStyle/>
          <a:p>
            <a:endParaRPr lang="ar-SA">
              <a:solidFill>
                <a:srgbClr val="575F6D"/>
              </a:solidFill>
            </a:endParaRPr>
          </a:p>
        </p:txBody>
      </p:sp>
    </p:spTree>
    <p:extLst>
      <p:ext uri="{BB962C8B-B14F-4D97-AF65-F5344CB8AC3E}">
        <p14:creationId xmlns:p14="http://schemas.microsoft.com/office/powerpoint/2010/main" xmlns="" val="40429433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AC735AE-3D58-4950-82AC-31BD3B5326A4}" type="datetimeFigureOut">
              <a:rPr lang="ar-SA" smtClean="0">
                <a:solidFill>
                  <a:srgbClr val="575F6D"/>
                </a:solidFill>
              </a:rPr>
              <a:pPr/>
              <a:t>23/02/1438</a:t>
            </a:fld>
            <a:endParaRPr lang="ar-SA">
              <a:solidFill>
                <a:srgbClr val="575F6D"/>
              </a:solidFill>
            </a:endParaRPr>
          </a:p>
        </p:txBody>
      </p:sp>
      <p:sp>
        <p:nvSpPr>
          <p:cNvPr id="3" name="عنصر نائب للتذييل 2"/>
          <p:cNvSpPr>
            <a:spLocks noGrp="1"/>
          </p:cNvSpPr>
          <p:nvPr>
            <p:ph type="ftr" sz="quarter" idx="11"/>
          </p:nvPr>
        </p:nvSpPr>
        <p:spPr/>
        <p:txBody>
          <a:bodyPr/>
          <a:lstStyle/>
          <a:p>
            <a:endParaRPr lang="ar-SA">
              <a:solidFill>
                <a:srgbClr val="575F6D"/>
              </a:solidFill>
            </a:endParaRPr>
          </a:p>
        </p:txBody>
      </p:sp>
      <p:sp>
        <p:nvSpPr>
          <p:cNvPr id="4" name="عنصر نائب لرقم الشريحة 3"/>
          <p:cNvSpPr>
            <a:spLocks noGrp="1"/>
          </p:cNvSpPr>
          <p:nvPr>
            <p:ph type="sldNum" sz="quarter" idx="12"/>
          </p:nvPr>
        </p:nvSpPr>
        <p:spPr/>
        <p:txBody>
          <a:bodyPr/>
          <a:lstStyle/>
          <a:p>
            <a:fld id="{C3386467-6154-4419-800A-EC1689269306}" type="slidenum">
              <a:rPr lang="ar-SA" smtClean="0"/>
              <a:pPr/>
              <a:t>‹#›</a:t>
            </a:fld>
            <a:endParaRPr lang="ar-SA"/>
          </a:p>
        </p:txBody>
      </p:sp>
    </p:spTree>
    <p:extLst>
      <p:ext uri="{BB962C8B-B14F-4D97-AF65-F5344CB8AC3E}">
        <p14:creationId xmlns:p14="http://schemas.microsoft.com/office/powerpoint/2010/main" xmlns="" val="18504504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algn="r" rtl="1"/>
            <a:endParaRPr lang="en-US" sz="1800" dirty="0">
              <a:solidFill>
                <a:prstClr val="black"/>
              </a:solidFill>
            </a:endParaRPr>
          </a:p>
        </p:txBody>
      </p:sp>
      <p:sp>
        <p:nvSpPr>
          <p:cNvPr id="2" name="عنوان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رابط مستقيم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algn="r" rtl="1"/>
            <a:endParaRPr lang="en-US" sz="1800" dirty="0">
              <a:solidFill>
                <a:prstClr val="black"/>
              </a:solidFill>
            </a:endParaRPr>
          </a:p>
        </p:txBody>
      </p:sp>
      <p:sp>
        <p:nvSpPr>
          <p:cNvPr id="9" name="رابط مستقيم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algn="r" rtl="1"/>
            <a:endParaRPr lang="en-US" sz="1800" dirty="0">
              <a:solidFill>
                <a:prstClr val="black"/>
              </a:solidFill>
            </a:endParaRPr>
          </a:p>
        </p:txBody>
      </p:sp>
      <p:sp>
        <p:nvSpPr>
          <p:cNvPr id="11" name="رابط مستقيم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algn="r" rtl="1"/>
            <a:endParaRPr lang="en-US" sz="1800">
              <a:solidFill>
                <a:prstClr val="black"/>
              </a:solidFill>
            </a:endParaRPr>
          </a:p>
        </p:txBody>
      </p:sp>
      <p:sp>
        <p:nvSpPr>
          <p:cNvPr id="12" name="مستطيل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a:solidFill>
                <a:prstClr val="white"/>
              </a:solidFill>
            </a:endParaRPr>
          </a:p>
        </p:txBody>
      </p:sp>
      <p:sp>
        <p:nvSpPr>
          <p:cNvPr id="13" name="رابط مستقيم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algn="r" rtl="1"/>
            <a:endParaRPr lang="en-US" sz="1800">
              <a:solidFill>
                <a:prstClr val="black"/>
              </a:solidFill>
            </a:endParaRPr>
          </a:p>
        </p:txBody>
      </p:sp>
      <p:sp>
        <p:nvSpPr>
          <p:cNvPr id="14" name="شكل بيضاوي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dirty="0">
              <a:solidFill>
                <a:prstClr val="white"/>
              </a:solidFill>
            </a:endParaRPr>
          </a:p>
        </p:txBody>
      </p:sp>
      <p:sp>
        <p:nvSpPr>
          <p:cNvPr id="18" name="عنصر نائب للمحتوى 17"/>
          <p:cNvSpPr>
            <a:spLocks noGrp="1"/>
          </p:cNvSpPr>
          <p:nvPr>
            <p:ph sz="quarter" idx="1"/>
          </p:nvPr>
        </p:nvSpPr>
        <p:spPr>
          <a:xfrm>
            <a:off x="406400" y="274320"/>
            <a:ext cx="7518400" cy="6327648"/>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4"/>
          </p:nvPr>
        </p:nvSpPr>
        <p:spPr/>
        <p:txBody>
          <a:bodyPr rtlCol="0"/>
          <a:lstStyle/>
          <a:p>
            <a:fld id="{2AC735AE-3D58-4950-82AC-31BD3B5326A4}" type="datetimeFigureOut">
              <a:rPr lang="ar-SA" smtClean="0">
                <a:solidFill>
                  <a:srgbClr val="575F6D"/>
                </a:solidFill>
              </a:rPr>
              <a:pPr/>
              <a:t>23/02/1438</a:t>
            </a:fld>
            <a:endParaRPr lang="ar-SA">
              <a:solidFill>
                <a:srgbClr val="575F6D"/>
              </a:solidFill>
            </a:endParaRPr>
          </a:p>
        </p:txBody>
      </p:sp>
      <p:sp>
        <p:nvSpPr>
          <p:cNvPr id="22" name="عنصر نائب لرقم الشريحة 21"/>
          <p:cNvSpPr>
            <a:spLocks noGrp="1"/>
          </p:cNvSpPr>
          <p:nvPr>
            <p:ph type="sldNum" sz="quarter" idx="15"/>
          </p:nvPr>
        </p:nvSpPr>
        <p:spPr/>
        <p:txBody>
          <a:bodyPr rtlCol="0"/>
          <a:lstStyle/>
          <a:p>
            <a:fld id="{C3386467-6154-4419-800A-EC1689269306}" type="slidenum">
              <a:rPr lang="ar-SA" smtClean="0"/>
              <a:pPr/>
              <a:t>‹#›</a:t>
            </a:fld>
            <a:endParaRPr lang="ar-SA"/>
          </a:p>
        </p:txBody>
      </p:sp>
      <p:sp>
        <p:nvSpPr>
          <p:cNvPr id="23" name="عنصر نائب للتذييل 22"/>
          <p:cNvSpPr>
            <a:spLocks noGrp="1"/>
          </p:cNvSpPr>
          <p:nvPr>
            <p:ph type="ftr" sz="quarter" idx="16"/>
          </p:nvPr>
        </p:nvSpPr>
        <p:spPr/>
        <p:txBody>
          <a:bodyPr rtlCol="0"/>
          <a:lstStyle/>
          <a:p>
            <a:endParaRPr lang="ar-SA">
              <a:solidFill>
                <a:srgbClr val="575F6D"/>
              </a:solidFill>
            </a:endParaRPr>
          </a:p>
        </p:txBody>
      </p:sp>
    </p:spTree>
    <p:extLst>
      <p:ext uri="{BB962C8B-B14F-4D97-AF65-F5344CB8AC3E}">
        <p14:creationId xmlns:p14="http://schemas.microsoft.com/office/powerpoint/2010/main" xmlns="" val="2574499695"/>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algn="r" rtl="1"/>
            <a:endParaRPr lang="en-US" sz="1800">
              <a:solidFill>
                <a:prstClr val="black"/>
              </a:solidFill>
            </a:endParaRPr>
          </a:p>
        </p:txBody>
      </p:sp>
      <p:sp>
        <p:nvSpPr>
          <p:cNvPr id="13" name="شكل بيضاوي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dirty="0">
              <a:solidFill>
                <a:prstClr val="white"/>
              </a:solidFill>
            </a:endParaRPr>
          </a:p>
        </p:txBody>
      </p:sp>
      <p:sp>
        <p:nvSpPr>
          <p:cNvPr id="2" name="عنوان 1"/>
          <p:cNvSpPr>
            <a:spLocks noGrp="1"/>
          </p:cNvSpPr>
          <p:nvPr>
            <p:ph type="title"/>
          </p:nvPr>
        </p:nvSpPr>
        <p:spPr>
          <a:xfrm rot="5400000">
            <a:off x="5518404" y="3124200"/>
            <a:ext cx="6309360" cy="609600"/>
          </a:xfrm>
        </p:spPr>
        <p:txBody>
          <a:bodyPr anchor="b"/>
          <a:lstStyle>
            <a:lvl1pPr algn="l">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smtClean="0"/>
              <a:t>انقر فوق الأيقونة لإضافة صورة</a:t>
            </a:r>
            <a:endParaRPr kumimoji="0" lang="en-US" dirty="0"/>
          </a:p>
        </p:txBody>
      </p:sp>
      <p:sp>
        <p:nvSpPr>
          <p:cNvPr id="4" name="عنصر نائب للنص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10" name="رابط مستقيم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algn="r" rtl="1"/>
            <a:endParaRPr lang="en-US" sz="1800">
              <a:solidFill>
                <a:prstClr val="black"/>
              </a:solidFill>
            </a:endParaRPr>
          </a:p>
        </p:txBody>
      </p:sp>
      <p:sp>
        <p:nvSpPr>
          <p:cNvPr id="11" name="مستطيل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a:solidFill>
                <a:prstClr val="white"/>
              </a:solidFill>
            </a:endParaRPr>
          </a:p>
        </p:txBody>
      </p:sp>
      <p:sp>
        <p:nvSpPr>
          <p:cNvPr id="12" name="رابط مستقيم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algn="r" rtl="1"/>
            <a:endParaRPr lang="en-US" sz="1800">
              <a:solidFill>
                <a:prstClr val="black"/>
              </a:solidFill>
            </a:endParaRPr>
          </a:p>
        </p:txBody>
      </p:sp>
      <p:sp>
        <p:nvSpPr>
          <p:cNvPr id="19" name="رابط مستقيم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algn="r" rtl="1"/>
            <a:endParaRPr lang="en-US" sz="1800" dirty="0">
              <a:solidFill>
                <a:prstClr val="black"/>
              </a:solidFill>
            </a:endParaRPr>
          </a:p>
        </p:txBody>
      </p:sp>
      <p:sp>
        <p:nvSpPr>
          <p:cNvPr id="20" name="رابط مستقيم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algn="r" rtl="1"/>
            <a:endParaRPr lang="en-US" sz="1800" dirty="0">
              <a:solidFill>
                <a:prstClr val="black"/>
              </a:solidFill>
            </a:endParaRPr>
          </a:p>
        </p:txBody>
      </p:sp>
      <p:sp>
        <p:nvSpPr>
          <p:cNvPr id="17" name="عنصر نائب للتاريخ 16"/>
          <p:cNvSpPr>
            <a:spLocks noGrp="1"/>
          </p:cNvSpPr>
          <p:nvPr>
            <p:ph type="dt" sz="half" idx="10"/>
          </p:nvPr>
        </p:nvSpPr>
        <p:spPr/>
        <p:txBody>
          <a:bodyPr rtlCol="0"/>
          <a:lstStyle/>
          <a:p>
            <a:fld id="{2AC735AE-3D58-4950-82AC-31BD3B5326A4}" type="datetimeFigureOut">
              <a:rPr lang="ar-SA" smtClean="0">
                <a:solidFill>
                  <a:srgbClr val="575F6D"/>
                </a:solidFill>
              </a:rPr>
              <a:pPr/>
              <a:t>23/02/1438</a:t>
            </a:fld>
            <a:endParaRPr lang="ar-SA">
              <a:solidFill>
                <a:srgbClr val="575F6D"/>
              </a:solidFill>
            </a:endParaRPr>
          </a:p>
        </p:txBody>
      </p:sp>
      <p:sp>
        <p:nvSpPr>
          <p:cNvPr id="18" name="عنصر نائب لرقم الشريحة 17"/>
          <p:cNvSpPr>
            <a:spLocks noGrp="1"/>
          </p:cNvSpPr>
          <p:nvPr>
            <p:ph type="sldNum" sz="quarter" idx="11"/>
          </p:nvPr>
        </p:nvSpPr>
        <p:spPr/>
        <p:txBody>
          <a:bodyPr rtlCol="0"/>
          <a:lstStyle/>
          <a:p>
            <a:fld id="{C3386467-6154-4419-800A-EC1689269306}" type="slidenum">
              <a:rPr lang="ar-SA" smtClean="0"/>
              <a:pPr/>
              <a:t>‹#›</a:t>
            </a:fld>
            <a:endParaRPr lang="ar-SA"/>
          </a:p>
        </p:txBody>
      </p:sp>
      <p:sp>
        <p:nvSpPr>
          <p:cNvPr id="21" name="عنصر نائب للتذييل 20"/>
          <p:cNvSpPr>
            <a:spLocks noGrp="1"/>
          </p:cNvSpPr>
          <p:nvPr>
            <p:ph type="ftr" sz="quarter" idx="12"/>
          </p:nvPr>
        </p:nvSpPr>
        <p:spPr/>
        <p:txBody>
          <a:bodyPr rtlCol="0"/>
          <a:lstStyle/>
          <a:p>
            <a:endParaRPr lang="ar-SA">
              <a:solidFill>
                <a:srgbClr val="575F6D"/>
              </a:solidFill>
            </a:endParaRPr>
          </a:p>
        </p:txBody>
      </p:sp>
    </p:spTree>
    <p:extLst>
      <p:ext uri="{BB962C8B-B14F-4D97-AF65-F5344CB8AC3E}">
        <p14:creationId xmlns:p14="http://schemas.microsoft.com/office/powerpoint/2010/main" xmlns="" val="31989980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2AC735AE-3D58-4950-82AC-31BD3B5326A4}" type="datetimeFigureOut">
              <a:rPr lang="ar-SA" smtClean="0">
                <a:solidFill>
                  <a:srgbClr val="575F6D"/>
                </a:solidFill>
              </a:rPr>
              <a:pPr/>
              <a:t>23/02/1438</a:t>
            </a:fld>
            <a:endParaRPr lang="ar-SA">
              <a:solidFill>
                <a:srgbClr val="575F6D"/>
              </a:solidFill>
            </a:endParaRPr>
          </a:p>
        </p:txBody>
      </p:sp>
      <p:sp>
        <p:nvSpPr>
          <p:cNvPr id="5" name="عنصر نائب للتذييل 4"/>
          <p:cNvSpPr>
            <a:spLocks noGrp="1"/>
          </p:cNvSpPr>
          <p:nvPr>
            <p:ph type="ftr" sz="quarter" idx="11"/>
          </p:nvPr>
        </p:nvSpPr>
        <p:spPr/>
        <p:txBody>
          <a:bodyPr/>
          <a:lstStyle/>
          <a:p>
            <a:endParaRPr lang="ar-SA">
              <a:solidFill>
                <a:srgbClr val="575F6D"/>
              </a:solidFill>
            </a:endParaRPr>
          </a:p>
        </p:txBody>
      </p:sp>
      <p:sp>
        <p:nvSpPr>
          <p:cNvPr id="6" name="عنصر نائب لرقم الشريحة 5"/>
          <p:cNvSpPr>
            <a:spLocks noGrp="1"/>
          </p:cNvSpPr>
          <p:nvPr>
            <p:ph type="sldNum" sz="quarter" idx="12"/>
          </p:nvPr>
        </p:nvSpPr>
        <p:spPr/>
        <p:txBody>
          <a:bodyPr/>
          <a:lstStyle/>
          <a:p>
            <a:fld id="{C3386467-6154-4419-800A-EC1689269306}" type="slidenum">
              <a:rPr lang="ar-SA" smtClean="0"/>
              <a:pPr/>
              <a:t>‹#›</a:t>
            </a:fld>
            <a:endParaRPr lang="ar-SA"/>
          </a:p>
        </p:txBody>
      </p:sp>
    </p:spTree>
    <p:extLst>
      <p:ext uri="{BB962C8B-B14F-4D97-AF65-F5344CB8AC3E}">
        <p14:creationId xmlns:p14="http://schemas.microsoft.com/office/powerpoint/2010/main" xmlns="" val="16977921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40"/>
            <a:ext cx="22352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609600" y="274639"/>
            <a:ext cx="80264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2AC735AE-3D58-4950-82AC-31BD3B5326A4}" type="datetimeFigureOut">
              <a:rPr lang="ar-SA" smtClean="0">
                <a:solidFill>
                  <a:srgbClr val="575F6D"/>
                </a:solidFill>
              </a:rPr>
              <a:pPr/>
              <a:t>23/02/1438</a:t>
            </a:fld>
            <a:endParaRPr lang="ar-SA">
              <a:solidFill>
                <a:srgbClr val="575F6D"/>
              </a:solidFill>
            </a:endParaRPr>
          </a:p>
        </p:txBody>
      </p:sp>
      <p:sp>
        <p:nvSpPr>
          <p:cNvPr id="5" name="عنصر نائب للتذييل 4"/>
          <p:cNvSpPr>
            <a:spLocks noGrp="1"/>
          </p:cNvSpPr>
          <p:nvPr>
            <p:ph type="ftr" sz="quarter" idx="11"/>
          </p:nvPr>
        </p:nvSpPr>
        <p:spPr/>
        <p:txBody>
          <a:bodyPr/>
          <a:lstStyle/>
          <a:p>
            <a:endParaRPr lang="ar-SA">
              <a:solidFill>
                <a:srgbClr val="575F6D"/>
              </a:solidFill>
            </a:endParaRPr>
          </a:p>
        </p:txBody>
      </p:sp>
      <p:sp>
        <p:nvSpPr>
          <p:cNvPr id="6" name="عنصر نائب لرقم الشريحة 5"/>
          <p:cNvSpPr>
            <a:spLocks noGrp="1"/>
          </p:cNvSpPr>
          <p:nvPr>
            <p:ph type="sldNum" sz="quarter" idx="12"/>
          </p:nvPr>
        </p:nvSpPr>
        <p:spPr/>
        <p:txBody>
          <a:bodyPr/>
          <a:lstStyle/>
          <a:p>
            <a:fld id="{C3386467-6154-4419-800A-EC1689269306}" type="slidenum">
              <a:rPr lang="ar-SA" smtClean="0"/>
              <a:pPr/>
              <a:t>‹#›</a:t>
            </a:fld>
            <a:endParaRPr lang="ar-SA"/>
          </a:p>
        </p:txBody>
      </p:sp>
    </p:spTree>
    <p:extLst>
      <p:ext uri="{BB962C8B-B14F-4D97-AF65-F5344CB8AC3E}">
        <p14:creationId xmlns:p14="http://schemas.microsoft.com/office/powerpoint/2010/main" xmlns="" val="149383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theme" Target="../theme/theme5.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theme" Target="../theme/theme7.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8.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9.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صورة 8"/>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bwMode="auto">
          <a:xfrm>
            <a:off x="0" y="0"/>
            <a:ext cx="12192000" cy="6858000"/>
          </a:xfrm>
          <a:prstGeom prst="rect">
            <a:avLst/>
          </a:prstGeom>
        </p:spPr>
      </p:pic>
      <p:sp>
        <p:nvSpPr>
          <p:cNvPr id="2" name="عنصر نائب للعنوان 1"/>
          <p:cNvSpPr>
            <a:spLocks noGrp="1"/>
          </p:cNvSpPr>
          <p:nvPr>
            <p:ph type="title"/>
          </p:nvPr>
        </p:nvSpPr>
        <p:spPr bwMode="white">
          <a:xfrm>
            <a:off x="1600200" y="295562"/>
            <a:ext cx="8991600" cy="1008247"/>
          </a:xfrm>
          <a:prstGeom prst="rect">
            <a:avLst/>
          </a:prstGeom>
        </p:spPr>
        <p:txBody>
          <a:bodyPr vert="horz" lIns="0" tIns="45720" rIns="0" bIns="45720" rtlCol="1" anchor="ctr">
            <a:normAutofit/>
          </a:bodyPr>
          <a:lstStyle/>
          <a:p>
            <a:pPr algn="r" rtl="1"/>
            <a:r>
              <a:rPr lang="ar-SA" dirty="0"/>
              <a:t>انقر لتحرير نمط العنوان الرئيسي</a:t>
            </a:r>
          </a:p>
        </p:txBody>
      </p:sp>
      <p:sp>
        <p:nvSpPr>
          <p:cNvPr id="3" name="عنصر نائب للنص 2"/>
          <p:cNvSpPr>
            <a:spLocks noGrp="1"/>
          </p:cNvSpPr>
          <p:nvPr>
            <p:ph type="body" idx="1"/>
          </p:nvPr>
        </p:nvSpPr>
        <p:spPr>
          <a:xfrm>
            <a:off x="1609725" y="2171700"/>
            <a:ext cx="8991600" cy="4000500"/>
          </a:xfrm>
          <a:prstGeom prst="rect">
            <a:avLst/>
          </a:prstGeom>
        </p:spPr>
        <p:txBody>
          <a:bodyPr vert="horz" lIns="0" tIns="45720" rIns="0" bIns="45720" rtlCol="1">
            <a:normAutofit/>
          </a:bodyPr>
          <a:lstStyle/>
          <a:p>
            <a:pPr lvl="0" algn="r" rtl="1"/>
            <a:r>
              <a:rPr lang="ar-SA" dirty="0"/>
              <a:t>انقر لتحرير أنماط النص الرئيسي</a:t>
            </a:r>
          </a:p>
          <a:p>
            <a:pPr lvl="1" algn="r" rtl="1"/>
            <a:r>
              <a:rPr lang="ar-SA" dirty="0"/>
              <a:t>المستوى الثاني</a:t>
            </a:r>
          </a:p>
          <a:p>
            <a:pPr lvl="2" algn="r" rtl="1"/>
            <a:r>
              <a:rPr lang="ar-SA" dirty="0"/>
              <a:t>المستوى الثالث</a:t>
            </a:r>
          </a:p>
          <a:p>
            <a:pPr lvl="3" algn="r" rtl="1"/>
            <a:r>
              <a:rPr lang="ar-SA" dirty="0"/>
              <a:t>المستوى الرابع</a:t>
            </a:r>
          </a:p>
          <a:p>
            <a:pPr lvl="4" algn="r" rtl="1"/>
            <a:r>
              <a:rPr lang="ar-SA" dirty="0"/>
              <a:t>المستوى الخامس</a:t>
            </a:r>
          </a:p>
          <a:p>
            <a:pPr lvl="5" algn="r" rtl="1"/>
            <a:r>
              <a:rPr lang="ar-SA" dirty="0"/>
              <a:t>المستوى السادس</a:t>
            </a:r>
          </a:p>
          <a:p>
            <a:pPr lvl="6" algn="r" rtl="1"/>
            <a:r>
              <a:rPr lang="ar-SA" dirty="0"/>
              <a:t>المستوى السابع</a:t>
            </a:r>
          </a:p>
          <a:p>
            <a:pPr lvl="7" algn="r" rtl="1"/>
            <a:r>
              <a:rPr lang="ar-SA" dirty="0"/>
              <a:t>المستوى الثامن</a:t>
            </a:r>
          </a:p>
          <a:p>
            <a:pPr lvl="8" algn="r" rtl="1"/>
            <a:r>
              <a:rPr lang="ar-SA" dirty="0"/>
              <a:t>المستوى التاسع</a:t>
            </a:r>
          </a:p>
        </p:txBody>
      </p:sp>
      <p:sp>
        <p:nvSpPr>
          <p:cNvPr id="4" name="عنصر نائب للتاريخ 3"/>
          <p:cNvSpPr>
            <a:spLocks noGrp="1"/>
          </p:cNvSpPr>
          <p:nvPr>
            <p:ph type="dt" sz="half" idx="2"/>
          </p:nvPr>
        </p:nvSpPr>
        <p:spPr>
          <a:xfrm>
            <a:off x="2768054" y="6511119"/>
            <a:ext cx="2651162" cy="275839"/>
          </a:xfrm>
          <a:prstGeom prst="rect">
            <a:avLst/>
          </a:prstGeom>
        </p:spPr>
        <p:txBody>
          <a:bodyPr vert="horz" lIns="91440" tIns="45720" rIns="91440" bIns="45720" rtlCol="1" anchor="b"/>
          <a:lstStyle>
            <a:lvl1pPr algn="l" latinLnBrk="0">
              <a:defRPr lang="ar-SA" sz="800">
                <a:solidFill>
                  <a:schemeClr val="bg1">
                    <a:lumMod val="65000"/>
                  </a:schemeClr>
                </a:solidFill>
                <a:latin typeface="Tahoma" panose="020B0604030504040204" pitchFamily="34" charset="0"/>
                <a:cs typeface="Tahoma" panose="020B0604030504040204" pitchFamily="34" charset="0"/>
              </a:defRPr>
            </a:lvl1pPr>
          </a:lstStyle>
          <a:p>
            <a:pPr rtl="1"/>
            <a:fld id="{E40D10F6-6F95-4FC5-AC82-F29862A5D078}" type="uaqdatetime4">
              <a:rPr lang="ar-SA" smtClean="0"/>
              <a:pPr rtl="1"/>
              <a:t>11/01/1438</a:t>
            </a:fld>
            <a:endParaRPr lang="ar-SA" dirty="0"/>
          </a:p>
        </p:txBody>
      </p:sp>
      <p:sp>
        <p:nvSpPr>
          <p:cNvPr id="5" name="عنصر نائب للتذييل 4"/>
          <p:cNvSpPr>
            <a:spLocks noGrp="1"/>
          </p:cNvSpPr>
          <p:nvPr>
            <p:ph type="ftr" sz="quarter" idx="3"/>
          </p:nvPr>
        </p:nvSpPr>
        <p:spPr>
          <a:xfrm>
            <a:off x="5443600" y="6511119"/>
            <a:ext cx="5157725" cy="275839"/>
          </a:xfrm>
          <a:prstGeom prst="rect">
            <a:avLst/>
          </a:prstGeom>
        </p:spPr>
        <p:txBody>
          <a:bodyPr vert="horz" lIns="91440" tIns="45720" rIns="91440" bIns="45720" rtlCol="1" anchor="b"/>
          <a:lstStyle>
            <a:lvl1pPr algn="r" latinLnBrk="0">
              <a:defRPr lang="ar-SA" sz="800">
                <a:solidFill>
                  <a:schemeClr val="bg1">
                    <a:lumMod val="65000"/>
                  </a:schemeClr>
                </a:solidFill>
                <a:latin typeface="Tahoma" panose="020B0604030504040204" pitchFamily="34" charset="0"/>
                <a:cs typeface="Tahoma" panose="020B0604030504040204" pitchFamily="34" charset="0"/>
              </a:defRPr>
            </a:lvl1pPr>
          </a:lstStyle>
          <a:p>
            <a:pPr rtl="1"/>
            <a:endParaRPr lang="ar-SA" dirty="0"/>
          </a:p>
        </p:txBody>
      </p:sp>
      <p:sp>
        <p:nvSpPr>
          <p:cNvPr id="6" name="عنصر نائب لرقم الشريحة 5"/>
          <p:cNvSpPr>
            <a:spLocks noGrp="1"/>
          </p:cNvSpPr>
          <p:nvPr>
            <p:ph type="sldNum" sz="quarter" idx="4"/>
          </p:nvPr>
        </p:nvSpPr>
        <p:spPr>
          <a:xfrm>
            <a:off x="1611421" y="6511119"/>
            <a:ext cx="1115786" cy="275839"/>
          </a:xfrm>
          <a:prstGeom prst="rect">
            <a:avLst/>
          </a:prstGeom>
        </p:spPr>
        <p:txBody>
          <a:bodyPr vert="horz" lIns="91440" tIns="45720" rIns="91440" bIns="45720" rtlCol="1" anchor="b"/>
          <a:lstStyle>
            <a:lvl1pPr algn="l" latinLnBrk="0">
              <a:defRPr lang="ar-SA" sz="800">
                <a:solidFill>
                  <a:schemeClr val="bg1">
                    <a:lumMod val="65000"/>
                  </a:schemeClr>
                </a:solidFill>
                <a:latin typeface="Tahoma" panose="020B0604030504040204" pitchFamily="34" charset="0"/>
                <a:cs typeface="Tahoma" panose="020B0604030504040204" pitchFamily="34" charset="0"/>
              </a:defRPr>
            </a:lvl1pPr>
          </a:lstStyle>
          <a:p>
            <a:fld id="{29927BEA-0E01-4643-B2DE-F82012A02F29}" type="slidenum">
              <a:rPr lang="ar-SA" smtClean="0"/>
              <a:pPr/>
              <a:t>‹#›</a:t>
            </a:fld>
            <a:endParaRPr lang="ar-SA" dirty="0"/>
          </a:p>
        </p:txBody>
      </p:sp>
    </p:spTree>
    <p:extLst>
      <p:ext uri="{BB962C8B-B14F-4D97-AF65-F5344CB8AC3E}">
        <p14:creationId xmlns:p14="http://schemas.microsoft.com/office/powerpoint/2010/main" xmlns="" val="1805220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r" defTabSz="914400" rtl="1" eaLnBrk="1" latinLnBrk="0" hangingPunct="1">
        <a:lnSpc>
          <a:spcPct val="90000"/>
        </a:lnSpc>
        <a:spcBef>
          <a:spcPct val="0"/>
        </a:spcBef>
        <a:buNone/>
        <a:defRPr lang="ar-SA" sz="3200" kern="1200">
          <a:solidFill>
            <a:schemeClr val="bg1"/>
          </a:solidFill>
          <a:latin typeface="Tahoma" panose="020B0604030504040204" pitchFamily="34" charset="0"/>
          <a:ea typeface="+mj-ea"/>
          <a:cs typeface="Tahoma" panose="020B0604030504040204" pitchFamily="34" charset="0"/>
        </a:defRPr>
      </a:lvl1pPr>
    </p:titleStyle>
    <p:bodyStyle>
      <a:lvl1pPr marL="210312" indent="-210312" algn="r" defTabSz="914400" rtl="1" eaLnBrk="1" latinLnBrk="0" hangingPunct="1">
        <a:lnSpc>
          <a:spcPct val="100000"/>
        </a:lnSpc>
        <a:spcBef>
          <a:spcPts val="1200"/>
        </a:spcBef>
        <a:buFont typeface="Wingdings" panose="05000000000000000000" pitchFamily="2" charset="2"/>
        <a:buChar char="§"/>
        <a:defRPr lang="ar-SA" sz="2000" kern="1200">
          <a:solidFill>
            <a:schemeClr val="tx2"/>
          </a:solidFill>
          <a:latin typeface="Tahoma" panose="020B0604030504040204" pitchFamily="34" charset="0"/>
          <a:ea typeface="+mn-ea"/>
          <a:cs typeface="Tahoma" panose="020B0604030504040204" pitchFamily="34" charset="0"/>
        </a:defRPr>
      </a:lvl1pPr>
      <a:lvl2pPr marL="667512" indent="-155448" algn="r" defTabSz="914400" rtl="1" eaLnBrk="1" latinLnBrk="0" hangingPunct="1">
        <a:lnSpc>
          <a:spcPct val="100000"/>
        </a:lnSpc>
        <a:spcBef>
          <a:spcPts val="600"/>
        </a:spcBef>
        <a:buSzPct val="80000"/>
        <a:buFont typeface="Wingdings" panose="05000000000000000000" pitchFamily="2" charset="2"/>
        <a:buChar char="§"/>
        <a:defRPr lang="ar-SA" sz="1800" kern="1200">
          <a:solidFill>
            <a:schemeClr val="tx2"/>
          </a:solidFill>
          <a:latin typeface="Tahoma" panose="020B0604030504040204" pitchFamily="34" charset="0"/>
          <a:ea typeface="+mn-ea"/>
          <a:cs typeface="Tahoma" panose="020B0604030504040204" pitchFamily="34" charset="0"/>
        </a:defRPr>
      </a:lvl2pPr>
      <a:lvl3pPr marL="1124712" indent="-155448" algn="r" defTabSz="914400" rtl="1" eaLnBrk="1" latinLnBrk="0" hangingPunct="1">
        <a:lnSpc>
          <a:spcPct val="100000"/>
        </a:lnSpc>
        <a:spcBef>
          <a:spcPts val="600"/>
        </a:spcBef>
        <a:buFont typeface="Wingdings" panose="05000000000000000000" pitchFamily="2" charset="2"/>
        <a:buChar char="§"/>
        <a:defRPr lang="ar-SA" sz="1600" kern="1200">
          <a:solidFill>
            <a:schemeClr val="tx2"/>
          </a:solidFill>
          <a:latin typeface="Tahoma" panose="020B0604030504040204" pitchFamily="34" charset="0"/>
          <a:ea typeface="+mn-ea"/>
          <a:cs typeface="Tahoma" panose="020B0604030504040204" pitchFamily="34" charset="0"/>
        </a:defRPr>
      </a:lvl3pPr>
      <a:lvl4pPr marL="1581912" indent="-155448" algn="r" defTabSz="914400" rtl="1" eaLnBrk="1" latinLnBrk="0" hangingPunct="1">
        <a:lnSpc>
          <a:spcPct val="100000"/>
        </a:lnSpc>
        <a:spcBef>
          <a:spcPts val="600"/>
        </a:spcBef>
        <a:buFont typeface="Wingdings" panose="05000000000000000000" pitchFamily="2" charset="2"/>
        <a:buChar char="§"/>
        <a:defRPr lang="ar-SA" sz="1400" kern="1200">
          <a:solidFill>
            <a:schemeClr val="tx2"/>
          </a:solidFill>
          <a:latin typeface="Tahoma" panose="020B0604030504040204" pitchFamily="34" charset="0"/>
          <a:ea typeface="+mn-ea"/>
          <a:cs typeface="Tahoma" panose="020B0604030504040204" pitchFamily="34" charset="0"/>
        </a:defRPr>
      </a:lvl4pPr>
      <a:lvl5pPr marL="2039112" indent="-155448" algn="r" defTabSz="914400" rtl="1" eaLnBrk="1" latinLnBrk="0" hangingPunct="1">
        <a:lnSpc>
          <a:spcPct val="100000"/>
        </a:lnSpc>
        <a:spcBef>
          <a:spcPts val="600"/>
        </a:spcBef>
        <a:buSzPct val="80000"/>
        <a:buFont typeface="Wingdings" panose="05000000000000000000" pitchFamily="2" charset="2"/>
        <a:buChar char="§"/>
        <a:defRPr lang="ar-SA" sz="1400" kern="1200">
          <a:solidFill>
            <a:schemeClr val="tx2"/>
          </a:solidFill>
          <a:latin typeface="Tahoma" panose="020B0604030504040204" pitchFamily="34" charset="0"/>
          <a:ea typeface="+mn-ea"/>
          <a:cs typeface="Tahoma" panose="020B0604030504040204" pitchFamily="34" charset="0"/>
        </a:defRPr>
      </a:lvl5pPr>
      <a:lvl6pPr marL="2496312" indent="-155448" algn="r" defTabSz="914400" rtl="1" eaLnBrk="1" latinLnBrk="0" hangingPunct="1">
        <a:lnSpc>
          <a:spcPct val="100000"/>
        </a:lnSpc>
        <a:spcBef>
          <a:spcPts val="600"/>
        </a:spcBef>
        <a:buSzPct val="80000"/>
        <a:buFont typeface="Wingdings" panose="05000000000000000000" pitchFamily="2" charset="2"/>
        <a:buChar char="§"/>
        <a:defRPr lang="ar-SA" sz="1400" kern="1200">
          <a:solidFill>
            <a:schemeClr val="tx2"/>
          </a:solidFill>
          <a:latin typeface="Tahoma" panose="020B0604030504040204" pitchFamily="34" charset="0"/>
          <a:ea typeface="+mn-ea"/>
          <a:cs typeface="Tahoma" panose="020B0604030504040204" pitchFamily="34" charset="0"/>
        </a:defRPr>
      </a:lvl6pPr>
      <a:lvl7pPr marL="2953512" indent="-155448" algn="r" defTabSz="914400" rtl="1" eaLnBrk="1" latinLnBrk="0" hangingPunct="1">
        <a:lnSpc>
          <a:spcPct val="100000"/>
        </a:lnSpc>
        <a:spcBef>
          <a:spcPts val="600"/>
        </a:spcBef>
        <a:buSzPct val="80000"/>
        <a:buFont typeface="Wingdings" panose="05000000000000000000" pitchFamily="2" charset="2"/>
        <a:buChar char="§"/>
        <a:defRPr lang="ar-SA" sz="1400" kern="1200">
          <a:solidFill>
            <a:schemeClr val="tx2"/>
          </a:solidFill>
          <a:latin typeface="Tahoma" panose="020B0604030504040204" pitchFamily="34" charset="0"/>
          <a:ea typeface="+mn-ea"/>
          <a:cs typeface="Tahoma" panose="020B0604030504040204" pitchFamily="34" charset="0"/>
        </a:defRPr>
      </a:lvl7pPr>
      <a:lvl8pPr marL="3410712" indent="-155448" algn="r" defTabSz="914400" rtl="1" eaLnBrk="1" latinLnBrk="0" hangingPunct="1">
        <a:lnSpc>
          <a:spcPct val="100000"/>
        </a:lnSpc>
        <a:spcBef>
          <a:spcPts val="600"/>
        </a:spcBef>
        <a:buSzPct val="80000"/>
        <a:buFont typeface="Wingdings" panose="05000000000000000000" pitchFamily="2" charset="2"/>
        <a:buChar char="§"/>
        <a:defRPr lang="ar-SA" sz="1400" kern="1200">
          <a:solidFill>
            <a:schemeClr val="tx2"/>
          </a:solidFill>
          <a:latin typeface="Tahoma" panose="020B0604030504040204" pitchFamily="34" charset="0"/>
          <a:ea typeface="+mn-ea"/>
          <a:cs typeface="Tahoma" panose="020B0604030504040204" pitchFamily="34" charset="0"/>
        </a:defRPr>
      </a:lvl8pPr>
      <a:lvl9pPr marL="3867912" indent="-155448" algn="r" defTabSz="914400" rtl="1" eaLnBrk="1" latinLnBrk="0" hangingPunct="1">
        <a:lnSpc>
          <a:spcPct val="100000"/>
        </a:lnSpc>
        <a:spcBef>
          <a:spcPts val="600"/>
        </a:spcBef>
        <a:buSzPct val="80000"/>
        <a:buFont typeface="Wingdings" panose="05000000000000000000" pitchFamily="2" charset="2"/>
        <a:buChar char="§"/>
        <a:defRPr lang="ar-SA" sz="1400" kern="1200" baseline="0">
          <a:solidFill>
            <a:schemeClr val="tx2"/>
          </a:solidFill>
          <a:latin typeface="Tahoma" panose="020B0604030504040204" pitchFamily="34" charset="0"/>
          <a:ea typeface="+mn-ea"/>
          <a:cs typeface="Tahoma" panose="020B0604030504040204" pitchFamily="34" charset="0"/>
        </a:defRPr>
      </a:lvl9pPr>
    </p:bodyStyle>
    <p:otherStyle>
      <a:defPPr>
        <a:defRPr lang="ar-SA"/>
      </a:defPPr>
      <a:lvl1pPr marL="0" algn="r" defTabSz="914400" rtl="1" eaLnBrk="1" latinLnBrk="0" hangingPunct="1">
        <a:defRPr lang="ar-SA" sz="1800" kern="1200">
          <a:solidFill>
            <a:schemeClr val="tx1"/>
          </a:solidFill>
          <a:latin typeface="+mn-lt"/>
          <a:ea typeface="+mn-ea"/>
          <a:cs typeface="+mn-cs"/>
        </a:defRPr>
      </a:lvl1pPr>
      <a:lvl2pPr marL="457200" algn="r" defTabSz="914400" rtl="1" eaLnBrk="1" latinLnBrk="0" hangingPunct="1">
        <a:defRPr lang="ar-SA" sz="1800" kern="1200">
          <a:solidFill>
            <a:schemeClr val="tx1"/>
          </a:solidFill>
          <a:latin typeface="+mn-lt"/>
          <a:ea typeface="+mn-ea"/>
          <a:cs typeface="+mn-cs"/>
        </a:defRPr>
      </a:lvl2pPr>
      <a:lvl3pPr marL="914400" algn="r" defTabSz="914400" rtl="1" eaLnBrk="1" latinLnBrk="0" hangingPunct="1">
        <a:defRPr lang="ar-SA" sz="1800" kern="1200">
          <a:solidFill>
            <a:schemeClr val="tx1"/>
          </a:solidFill>
          <a:latin typeface="+mn-lt"/>
          <a:ea typeface="+mn-ea"/>
          <a:cs typeface="+mn-cs"/>
        </a:defRPr>
      </a:lvl3pPr>
      <a:lvl4pPr marL="1371600" algn="r" defTabSz="914400" rtl="1" eaLnBrk="1" latinLnBrk="0" hangingPunct="1">
        <a:defRPr lang="ar-SA" sz="1800" kern="1200">
          <a:solidFill>
            <a:schemeClr val="tx1"/>
          </a:solidFill>
          <a:latin typeface="+mn-lt"/>
          <a:ea typeface="+mn-ea"/>
          <a:cs typeface="+mn-cs"/>
        </a:defRPr>
      </a:lvl4pPr>
      <a:lvl5pPr marL="1828800" algn="r" defTabSz="914400" rtl="1" eaLnBrk="1" latinLnBrk="0" hangingPunct="1">
        <a:defRPr lang="ar-SA" sz="1800" kern="1200">
          <a:solidFill>
            <a:schemeClr val="tx1"/>
          </a:solidFill>
          <a:latin typeface="+mn-lt"/>
          <a:ea typeface="+mn-ea"/>
          <a:cs typeface="+mn-cs"/>
        </a:defRPr>
      </a:lvl5pPr>
      <a:lvl6pPr marL="2286000" algn="r" defTabSz="914400" rtl="1" eaLnBrk="1" latinLnBrk="0" hangingPunct="1">
        <a:defRPr lang="ar-SA" sz="1800" kern="1200">
          <a:solidFill>
            <a:schemeClr val="tx1"/>
          </a:solidFill>
          <a:latin typeface="+mn-lt"/>
          <a:ea typeface="+mn-ea"/>
          <a:cs typeface="+mn-cs"/>
        </a:defRPr>
      </a:lvl6pPr>
      <a:lvl7pPr marL="2743200" algn="r" defTabSz="914400" rtl="1" eaLnBrk="1" latinLnBrk="0" hangingPunct="1">
        <a:defRPr lang="ar-SA" sz="1800" kern="1200">
          <a:solidFill>
            <a:schemeClr val="tx1"/>
          </a:solidFill>
          <a:latin typeface="+mn-lt"/>
          <a:ea typeface="+mn-ea"/>
          <a:cs typeface="+mn-cs"/>
        </a:defRPr>
      </a:lvl7pPr>
      <a:lvl8pPr marL="3200400" algn="r" defTabSz="914400" rtl="1" eaLnBrk="1" latinLnBrk="0" hangingPunct="1">
        <a:defRPr lang="ar-SA" sz="1800" kern="1200">
          <a:solidFill>
            <a:schemeClr val="tx1"/>
          </a:solidFill>
          <a:latin typeface="+mn-lt"/>
          <a:ea typeface="+mn-ea"/>
          <a:cs typeface="+mn-cs"/>
        </a:defRPr>
      </a:lvl8pPr>
      <a:lvl9pPr marL="3657600" algn="r" defTabSz="914400" rtl="1" eaLnBrk="1" latinLnBrk="0" hangingPunct="1">
        <a:defRPr lang="ar-SA"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1368">
          <p15:clr>
            <a:srgbClr val="F26B43"/>
          </p15:clr>
        </p15:guide>
        <p15:guide id="2" pos="6672">
          <p15:clr>
            <a:srgbClr val="F26B43"/>
          </p15:clr>
        </p15:guide>
        <p15:guide id="3" pos="1008">
          <p15:clr>
            <a:srgbClr val="F26B43"/>
          </p15:clr>
        </p15:guide>
        <p15:guide id="4" orient="horz" pos="38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عنصر نائب للعنوان 21"/>
          <p:cNvSpPr>
            <a:spLocks noGrp="1"/>
          </p:cNvSpPr>
          <p:nvPr>
            <p:ph type="title"/>
          </p:nvPr>
        </p:nvSpPr>
        <p:spPr>
          <a:xfrm>
            <a:off x="609600" y="152400"/>
            <a:ext cx="10972800" cy="990600"/>
          </a:xfrm>
          <a:prstGeom prst="rect">
            <a:avLst/>
          </a:prstGeom>
        </p:spPr>
        <p:txBody>
          <a:bodyPr vert="horz" anchor="b" anchorCtr="0">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pPr rtl="1"/>
            <a:fld id="{E30B3470-5601-492E-B37B-908F953A82C9}" type="datetimeFigureOut">
              <a:rPr lang="ar-SA" smtClean="0">
                <a:solidFill>
                  <a:srgbClr val="464653"/>
                </a:solidFill>
              </a:rPr>
              <a:pPr rtl="1"/>
              <a:t>23/02/1438</a:t>
            </a:fld>
            <a:endParaRPr lang="ar-SA">
              <a:solidFill>
                <a:srgbClr val="464653"/>
              </a:solidFill>
            </a:endParaRPr>
          </a:p>
        </p:txBody>
      </p:sp>
      <p:sp>
        <p:nvSpPr>
          <p:cNvPr id="3" name="عنصر نائب للتذييل 2"/>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pPr rtl="1"/>
            <a:endParaRPr lang="ar-SA">
              <a:solidFill>
                <a:srgbClr val="464653"/>
              </a:solidFill>
            </a:endParaRPr>
          </a:p>
        </p:txBody>
      </p:sp>
      <p:sp>
        <p:nvSpPr>
          <p:cNvPr id="23" name="عنصر نائب لرقم الشريحة 22"/>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pPr rtl="1"/>
            <a:fld id="{5F7AB3BB-2288-4F6B-AAFE-2414972050AF}" type="slidenum">
              <a:rPr lang="ar-SA" smtClean="0">
                <a:solidFill>
                  <a:srgbClr val="464653"/>
                </a:solidFill>
              </a:rPr>
              <a:pPr rtl="1"/>
              <a:t>‹#›</a:t>
            </a:fld>
            <a:endParaRPr lang="ar-SA">
              <a:solidFill>
                <a:srgbClr val="464653"/>
              </a:solidFill>
            </a:endParaRPr>
          </a:p>
        </p:txBody>
      </p:sp>
      <p:sp>
        <p:nvSpPr>
          <p:cNvPr id="28" name="رابط مستقيم 2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algn="r" rtl="1"/>
            <a:endParaRPr lang="en-US" sz="1800">
              <a:solidFill>
                <a:prstClr val="black"/>
              </a:solidFill>
            </a:endParaRPr>
          </a:p>
        </p:txBody>
      </p:sp>
      <p:sp>
        <p:nvSpPr>
          <p:cNvPr id="29" name="رابط مستقيم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algn="r" rtl="1"/>
            <a:endParaRPr lang="en-US" sz="1800">
              <a:solidFill>
                <a:prstClr val="black"/>
              </a:solidFill>
            </a:endParaRPr>
          </a:p>
        </p:txBody>
      </p:sp>
      <p:sp>
        <p:nvSpPr>
          <p:cNvPr id="10" name="مثلث متساوي الساقين 9"/>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a:solidFill>
                <a:prstClr val="white"/>
              </a:solidFill>
            </a:endParaRPr>
          </a:p>
        </p:txBody>
      </p:sp>
    </p:spTree>
    <p:extLst>
      <p:ext uri="{BB962C8B-B14F-4D97-AF65-F5344CB8AC3E}">
        <p14:creationId xmlns:p14="http://schemas.microsoft.com/office/powerpoint/2010/main" xmlns="" val="249588523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1" eaLnBrk="1" latinLnBrk="0" hangingPunct="1">
        <a:spcBef>
          <a:spcPct val="0"/>
        </a:spcBef>
        <a:buNone/>
        <a:defRPr kumimoji="0" sz="3200" kern="120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r" rtl="1"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r" rtl="1"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r" rtl="1"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r" rtl="1"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r" rtl="1"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r" rtl="1"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r" rtl="1"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r" rtl="1"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عنصر نائب للعنوان 21"/>
          <p:cNvSpPr>
            <a:spLocks noGrp="1"/>
          </p:cNvSpPr>
          <p:nvPr>
            <p:ph type="title"/>
          </p:nvPr>
        </p:nvSpPr>
        <p:spPr>
          <a:xfrm>
            <a:off x="609600" y="152400"/>
            <a:ext cx="10972800" cy="990600"/>
          </a:xfrm>
          <a:prstGeom prst="rect">
            <a:avLst/>
          </a:prstGeom>
        </p:spPr>
        <p:txBody>
          <a:bodyPr vert="horz" anchor="b" anchorCtr="0">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pPr rtl="1"/>
            <a:fld id="{E30B3470-5601-492E-B37B-908F953A82C9}" type="datetimeFigureOut">
              <a:rPr lang="ar-SA" smtClean="0">
                <a:solidFill>
                  <a:srgbClr val="464653"/>
                </a:solidFill>
              </a:rPr>
              <a:pPr rtl="1"/>
              <a:t>23/02/1438</a:t>
            </a:fld>
            <a:endParaRPr lang="ar-SA">
              <a:solidFill>
                <a:srgbClr val="464653"/>
              </a:solidFill>
            </a:endParaRPr>
          </a:p>
        </p:txBody>
      </p:sp>
      <p:sp>
        <p:nvSpPr>
          <p:cNvPr id="3" name="عنصر نائب للتذييل 2"/>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pPr rtl="1"/>
            <a:endParaRPr lang="ar-SA">
              <a:solidFill>
                <a:srgbClr val="464653"/>
              </a:solidFill>
            </a:endParaRPr>
          </a:p>
        </p:txBody>
      </p:sp>
      <p:sp>
        <p:nvSpPr>
          <p:cNvPr id="23" name="عنصر نائب لرقم الشريحة 22"/>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pPr rtl="1"/>
            <a:fld id="{5F7AB3BB-2288-4F6B-AAFE-2414972050AF}" type="slidenum">
              <a:rPr lang="ar-SA" smtClean="0">
                <a:solidFill>
                  <a:srgbClr val="464653"/>
                </a:solidFill>
              </a:rPr>
              <a:pPr rtl="1"/>
              <a:t>‹#›</a:t>
            </a:fld>
            <a:endParaRPr lang="ar-SA">
              <a:solidFill>
                <a:srgbClr val="464653"/>
              </a:solidFill>
            </a:endParaRPr>
          </a:p>
        </p:txBody>
      </p:sp>
      <p:sp>
        <p:nvSpPr>
          <p:cNvPr id="28" name="رابط مستقيم 2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algn="r" rtl="1"/>
            <a:endParaRPr lang="en-US" sz="1800">
              <a:solidFill>
                <a:prstClr val="black"/>
              </a:solidFill>
            </a:endParaRPr>
          </a:p>
        </p:txBody>
      </p:sp>
      <p:sp>
        <p:nvSpPr>
          <p:cNvPr id="29" name="رابط مستقيم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algn="r" rtl="1"/>
            <a:endParaRPr lang="en-US" sz="1800">
              <a:solidFill>
                <a:prstClr val="black"/>
              </a:solidFill>
            </a:endParaRPr>
          </a:p>
        </p:txBody>
      </p:sp>
      <p:sp>
        <p:nvSpPr>
          <p:cNvPr id="10" name="مثلث متساوي الساقين 9"/>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a:solidFill>
                <a:prstClr val="white"/>
              </a:solidFill>
            </a:endParaRPr>
          </a:p>
        </p:txBody>
      </p:sp>
    </p:spTree>
    <p:extLst>
      <p:ext uri="{BB962C8B-B14F-4D97-AF65-F5344CB8AC3E}">
        <p14:creationId xmlns:p14="http://schemas.microsoft.com/office/powerpoint/2010/main" xmlns="" val="186928445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1" eaLnBrk="1" latinLnBrk="0" hangingPunct="1">
        <a:spcBef>
          <a:spcPct val="0"/>
        </a:spcBef>
        <a:buNone/>
        <a:defRPr kumimoji="0" sz="3200" kern="120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r" rtl="1"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r" rtl="1"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r" rtl="1"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r" rtl="1"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r" rtl="1"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r" rtl="1"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r" rtl="1"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r" rtl="1"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عنصر نائب للعنوان 21"/>
          <p:cNvSpPr>
            <a:spLocks noGrp="1"/>
          </p:cNvSpPr>
          <p:nvPr>
            <p:ph type="title"/>
          </p:nvPr>
        </p:nvSpPr>
        <p:spPr>
          <a:xfrm>
            <a:off x="609600" y="152400"/>
            <a:ext cx="10972800" cy="990600"/>
          </a:xfrm>
          <a:prstGeom prst="rect">
            <a:avLst/>
          </a:prstGeom>
        </p:spPr>
        <p:txBody>
          <a:bodyPr vert="horz" anchor="b" anchorCtr="0">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pPr rtl="1"/>
            <a:fld id="{E30B3470-5601-492E-B37B-908F953A82C9}" type="datetimeFigureOut">
              <a:rPr lang="ar-SA" smtClean="0">
                <a:solidFill>
                  <a:srgbClr val="464653"/>
                </a:solidFill>
              </a:rPr>
              <a:pPr rtl="1"/>
              <a:t>23/02/1438</a:t>
            </a:fld>
            <a:endParaRPr lang="ar-SA">
              <a:solidFill>
                <a:srgbClr val="464653"/>
              </a:solidFill>
            </a:endParaRPr>
          </a:p>
        </p:txBody>
      </p:sp>
      <p:sp>
        <p:nvSpPr>
          <p:cNvPr id="3" name="عنصر نائب للتذييل 2"/>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pPr rtl="1"/>
            <a:endParaRPr lang="ar-SA">
              <a:solidFill>
                <a:srgbClr val="464653"/>
              </a:solidFill>
            </a:endParaRPr>
          </a:p>
        </p:txBody>
      </p:sp>
      <p:sp>
        <p:nvSpPr>
          <p:cNvPr id="23" name="عنصر نائب لرقم الشريحة 22"/>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pPr rtl="1"/>
            <a:fld id="{5F7AB3BB-2288-4F6B-AAFE-2414972050AF}" type="slidenum">
              <a:rPr lang="ar-SA" smtClean="0">
                <a:solidFill>
                  <a:srgbClr val="464653"/>
                </a:solidFill>
              </a:rPr>
              <a:pPr rtl="1"/>
              <a:t>‹#›</a:t>
            </a:fld>
            <a:endParaRPr lang="ar-SA">
              <a:solidFill>
                <a:srgbClr val="464653"/>
              </a:solidFill>
            </a:endParaRPr>
          </a:p>
        </p:txBody>
      </p:sp>
      <p:sp>
        <p:nvSpPr>
          <p:cNvPr id="28" name="رابط مستقيم 2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algn="r" rtl="1"/>
            <a:endParaRPr lang="en-US" sz="1800">
              <a:solidFill>
                <a:prstClr val="black"/>
              </a:solidFill>
            </a:endParaRPr>
          </a:p>
        </p:txBody>
      </p:sp>
      <p:sp>
        <p:nvSpPr>
          <p:cNvPr id="29" name="رابط مستقيم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algn="r" rtl="1"/>
            <a:endParaRPr lang="en-US" sz="1800">
              <a:solidFill>
                <a:prstClr val="black"/>
              </a:solidFill>
            </a:endParaRPr>
          </a:p>
        </p:txBody>
      </p:sp>
      <p:sp>
        <p:nvSpPr>
          <p:cNvPr id="10" name="مثلث متساوي الساقين 9"/>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a:solidFill>
                <a:prstClr val="white"/>
              </a:solidFill>
            </a:endParaRPr>
          </a:p>
        </p:txBody>
      </p:sp>
    </p:spTree>
    <p:extLst>
      <p:ext uri="{BB962C8B-B14F-4D97-AF65-F5344CB8AC3E}">
        <p14:creationId xmlns:p14="http://schemas.microsoft.com/office/powerpoint/2010/main" xmlns="" val="88145970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1" eaLnBrk="1" latinLnBrk="0" hangingPunct="1">
        <a:spcBef>
          <a:spcPct val="0"/>
        </a:spcBef>
        <a:buNone/>
        <a:defRPr kumimoji="0" sz="3200" kern="120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r" rtl="1"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r" rtl="1"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r" rtl="1"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r" rtl="1"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r" rtl="1"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r" rtl="1"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r" rtl="1"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r" rtl="1"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C764DE79-268F-4C1A-8933-263129D2AF90}" type="datetimeFigureOut">
              <a:rPr lang="en-US" smtClean="0">
                <a:solidFill>
                  <a:prstClr val="black">
                    <a:tint val="75000"/>
                  </a:prstClr>
                </a:solidFill>
              </a:rPr>
              <a:pPr defTabSz="457200"/>
              <a:t>11/23/2016</a:t>
            </a:fld>
            <a:endParaRPr lang="en-US" dirty="0">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defTabSz="457200"/>
            <a:fld id="{48F63A3B-78C7-47BE-AE5E-E10140E04643}" type="slidenum">
              <a:rPr lang="en-US" smtClean="0"/>
              <a:pPr defTabSz="457200"/>
              <a:t>‹#›</a:t>
            </a:fld>
            <a:endParaRPr lang="en-US" dirty="0"/>
          </a:p>
        </p:txBody>
      </p:sp>
    </p:spTree>
    <p:extLst>
      <p:ext uri="{BB962C8B-B14F-4D97-AF65-F5344CB8AC3E}">
        <p14:creationId xmlns:p14="http://schemas.microsoft.com/office/powerpoint/2010/main" xmlns="" val="151266030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txStyles>
    <p:titleStyle>
      <a:lvl1pPr algn="l" defTabSz="457200" rtl="1" eaLnBrk="1" latinLnBrk="0" hangingPunct="1">
        <a:spcBef>
          <a:spcPct val="0"/>
        </a:spcBef>
        <a:buNone/>
        <a:defRPr sz="3600" kern="1200">
          <a:solidFill>
            <a:schemeClr val="accent2">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7AB09-A131-49D8-A922-B0FC54592A33}" type="datetimeFigureOut">
              <a:rPr lang="en-GB" smtClean="0">
                <a:solidFill>
                  <a:prstClr val="black">
                    <a:tint val="75000"/>
                  </a:prstClr>
                </a:solidFill>
              </a:rPr>
              <a:pPr/>
              <a:t>23/11/2016</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1C4ED0-C490-45F8-9B98-F07712A28E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133804656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804298EA-8DB4-4CBE-9102-BB4D2A3C1CE2}" type="datetimeFigureOut">
              <a:rPr lang="ar-SA" smtClean="0">
                <a:solidFill>
                  <a:prstClr val="black">
                    <a:tint val="75000"/>
                  </a:prstClr>
                </a:solidFill>
              </a:rPr>
              <a:pPr defTabSz="457200"/>
              <a:t>23/02/1438</a:t>
            </a:fld>
            <a:endParaRPr lang="ar-SA">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ar-SA">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defTabSz="457200"/>
            <a:fld id="{BF14E1EE-B35E-45A6-B238-BDCE4FE11AE5}" type="slidenum">
              <a:rPr lang="ar-SA" smtClean="0"/>
              <a:pPr defTabSz="457200"/>
              <a:t>‹#›</a:t>
            </a:fld>
            <a:endParaRPr lang="ar-SA"/>
          </a:p>
        </p:txBody>
      </p:sp>
    </p:spTree>
    <p:extLst>
      <p:ext uri="{BB962C8B-B14F-4D97-AF65-F5344CB8AC3E}">
        <p14:creationId xmlns:p14="http://schemas.microsoft.com/office/powerpoint/2010/main" xmlns="" val="56224512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algn="r" rtl="1"/>
            <a:endParaRPr lang="en-US" sz="1800" dirty="0">
              <a:solidFill>
                <a:prstClr val="black"/>
              </a:solidFill>
            </a:endParaRPr>
          </a:p>
        </p:txBody>
      </p:sp>
      <p:sp>
        <p:nvSpPr>
          <p:cNvPr id="22" name="عنصر نائب للعنوان 21"/>
          <p:cNvSpPr>
            <a:spLocks noGrp="1"/>
          </p:cNvSpPr>
          <p:nvPr>
            <p:ph type="title"/>
          </p:nvPr>
        </p:nvSpPr>
        <p:spPr>
          <a:xfrm>
            <a:off x="609600" y="274638"/>
            <a:ext cx="9956800" cy="1143000"/>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pPr rtl="1"/>
            <a:fld id="{2AC735AE-3D58-4950-82AC-31BD3B5326A4}" type="datetimeFigureOut">
              <a:rPr lang="ar-SA" smtClean="0">
                <a:solidFill>
                  <a:srgbClr val="575F6D"/>
                </a:solidFill>
              </a:rPr>
              <a:pPr rtl="1"/>
              <a:t>23/02/1438</a:t>
            </a:fld>
            <a:endParaRPr lang="ar-SA">
              <a:solidFill>
                <a:srgbClr val="575F6D"/>
              </a:solidFill>
            </a:endParaRPr>
          </a:p>
        </p:txBody>
      </p:sp>
      <p:sp>
        <p:nvSpPr>
          <p:cNvPr id="3" name="عنصر نائب للتذييل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pPr rtl="1"/>
            <a:endParaRPr lang="ar-SA">
              <a:solidFill>
                <a:srgbClr val="575F6D"/>
              </a:solidFill>
            </a:endParaRPr>
          </a:p>
        </p:txBody>
      </p:sp>
      <p:sp>
        <p:nvSpPr>
          <p:cNvPr id="7" name="رابط مستقيم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algn="r" rtl="1"/>
            <a:endParaRPr lang="en-US" sz="1800">
              <a:solidFill>
                <a:prstClr val="black"/>
              </a:solidFill>
            </a:endParaRPr>
          </a:p>
        </p:txBody>
      </p:sp>
      <p:sp>
        <p:nvSpPr>
          <p:cNvPr id="9" name="رابط مستقيم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algn="r" rtl="1"/>
            <a:endParaRPr lang="en-US" sz="1800">
              <a:solidFill>
                <a:prstClr val="black"/>
              </a:solidFill>
            </a:endParaRPr>
          </a:p>
        </p:txBody>
      </p:sp>
      <p:sp>
        <p:nvSpPr>
          <p:cNvPr id="10" name="مستطيل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a:solidFill>
                <a:prstClr val="white"/>
              </a:solidFill>
            </a:endParaRPr>
          </a:p>
        </p:txBody>
      </p:sp>
      <p:sp>
        <p:nvSpPr>
          <p:cNvPr id="11" name="رابط مستقيم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algn="r" rtl="1"/>
            <a:endParaRPr lang="en-US" sz="1800">
              <a:solidFill>
                <a:prstClr val="black"/>
              </a:solidFill>
            </a:endParaRPr>
          </a:p>
        </p:txBody>
      </p:sp>
      <p:sp>
        <p:nvSpPr>
          <p:cNvPr id="12" name="شكل بيضاوي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sz="1800" dirty="0">
              <a:solidFill>
                <a:prstClr val="white"/>
              </a:solidFill>
            </a:endParaRPr>
          </a:p>
        </p:txBody>
      </p:sp>
      <p:sp>
        <p:nvSpPr>
          <p:cNvPr id="23" name="عنصر نائب لرقم الشريحة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pPr rtl="1"/>
            <a:fld id="{C3386467-6154-4419-800A-EC1689269306}" type="slidenum">
              <a:rPr lang="ar-SA" smtClean="0"/>
              <a:pPr rtl="1"/>
              <a:t>‹#›</a:t>
            </a:fld>
            <a:endParaRPr lang="ar-SA"/>
          </a:p>
        </p:txBody>
      </p:sp>
    </p:spTree>
    <p:extLst>
      <p:ext uri="{BB962C8B-B14F-4D97-AF65-F5344CB8AC3E}">
        <p14:creationId xmlns:p14="http://schemas.microsoft.com/office/powerpoint/2010/main" xmlns="" val="238803454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rtl="1"/>
            <a:fld id="{93E23100-A81C-49B9-BD33-37ABEC99612A}" type="datetimeFigureOut">
              <a:rPr lang="ar-SA" smtClean="0">
                <a:solidFill>
                  <a:prstClr val="black">
                    <a:lumMod val="65000"/>
                    <a:lumOff val="35000"/>
                  </a:prstClr>
                </a:solidFill>
              </a:rPr>
              <a:pPr rtl="1"/>
              <a:t>23/02/1438</a:t>
            </a:fld>
            <a:endParaRPr lang="ar-SA">
              <a:solidFill>
                <a:prstClr val="black">
                  <a:lumMod val="65000"/>
                  <a:lumOff val="35000"/>
                </a:prstClr>
              </a:solidFill>
            </a:endParaRP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rtl="1"/>
            <a:endParaRPr lang="ar-SA">
              <a:solidFill>
                <a:prstClr val="black">
                  <a:lumMod val="65000"/>
                  <a:lumOff val="35000"/>
                </a:prstClr>
              </a:solidFill>
            </a:endParaRP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rtl="1"/>
            <a:fld id="{07B8FC5E-52FA-4BC1-B67F-7C1D568E57D9}" type="slidenum">
              <a:rPr lang="ar-SA" smtClean="0">
                <a:solidFill>
                  <a:prstClr val="black">
                    <a:lumMod val="65000"/>
                    <a:lumOff val="35000"/>
                  </a:prstClr>
                </a:solidFill>
              </a:rPr>
              <a:pPr rtl="1"/>
              <a:t>‹#›</a:t>
            </a:fld>
            <a:endParaRPr lang="ar-SA">
              <a:solidFill>
                <a:prstClr val="black">
                  <a:lumMod val="65000"/>
                  <a:lumOff val="35000"/>
                </a:prstClr>
              </a:solidFill>
            </a:endParaRPr>
          </a:p>
        </p:txBody>
      </p:sp>
      <p:sp>
        <p:nvSpPr>
          <p:cNvPr id="11" name="Freeform 6"/>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1665052804"/>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defTabSz="914400" rtl="1"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r" defTabSz="914400" rtl="1"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r" defTabSz="914400" rtl="1"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r" defTabSz="914400" rtl="1"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4294967295" pos="792">
          <p15:clr>
            <a:srgbClr val="F26B43"/>
          </p15:clr>
        </p15:guide>
        <p15:guide id="4294967295" pos="7200">
          <p15:clr>
            <a:srgbClr val="F26B43"/>
          </p15:clr>
        </p15:guide>
        <p15:guide id="4294967295" orient="horz" pos="4008">
          <p15:clr>
            <a:srgbClr val="F26B43"/>
          </p15:clr>
        </p15:guide>
        <p15:guide id="4294967295" orient="horz" pos="1440">
          <p15:clr>
            <a:srgbClr val="F26B43"/>
          </p15:clr>
        </p15:guide>
        <p15:guide id="4294967295" orient="horz" pos="3720">
          <p15:clr>
            <a:srgbClr val="F26B43"/>
          </p15:clr>
        </p15:guide>
        <p15:guide id="4294967295"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738414" y="3857628"/>
            <a:ext cx="6858000" cy="990600"/>
          </a:xfrm>
        </p:spPr>
        <p:txBody>
          <a:bodyPr>
            <a:noAutofit/>
          </a:bodyPr>
          <a:lstStyle/>
          <a:p>
            <a:pPr algn="ctr"/>
            <a:r>
              <a:rPr lang="ar-SA" sz="6000" b="1" dirty="0">
                <a:solidFill>
                  <a:srgbClr val="FF0000"/>
                </a:solidFill>
                <a:cs typeface="Akhbar MT" pitchFamily="2" charset="-78"/>
              </a:rPr>
              <a:t> الالتزام البدلي و التخييري </a:t>
            </a:r>
          </a:p>
        </p:txBody>
      </p:sp>
    </p:spTree>
    <p:extLst>
      <p:ext uri="{BB962C8B-B14F-4D97-AF65-F5344CB8AC3E}">
        <p14:creationId xmlns:p14="http://schemas.microsoft.com/office/powerpoint/2010/main" xmlns="" val="2037882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وان 12"/>
          <p:cNvSpPr>
            <a:spLocks noGrp="1"/>
          </p:cNvSpPr>
          <p:nvPr>
            <p:ph type="title"/>
          </p:nvPr>
        </p:nvSpPr>
        <p:spPr>
          <a:xfrm>
            <a:off x="1600200" y="295562"/>
            <a:ext cx="10095614" cy="1008247"/>
          </a:xfrm>
        </p:spPr>
        <p:txBody>
          <a:bodyPr>
            <a:normAutofit fontScale="90000"/>
          </a:bodyPr>
          <a:lstStyle/>
          <a:p>
            <a:r>
              <a:rPr lang="ar-SA" dirty="0"/>
              <a:t>ثالثا: اما عن حكم هلاك </a:t>
            </a:r>
            <a:r>
              <a:rPr lang="ar-SA" dirty="0" err="1"/>
              <a:t>شئ</a:t>
            </a:r>
            <a:r>
              <a:rPr lang="ar-SA" dirty="0"/>
              <a:t> مما هو موضع الخيار ويتصل باستعمال هذا الخيار كما اوضحنا نصت المادة 264 علي ما يأتي:</a:t>
            </a:r>
          </a:p>
        </p:txBody>
      </p:sp>
      <p:sp>
        <p:nvSpPr>
          <p:cNvPr id="14" name="عنصر نائب للمحتوى 13"/>
          <p:cNvSpPr>
            <a:spLocks noGrp="1"/>
          </p:cNvSpPr>
          <p:nvPr>
            <p:ph idx="1"/>
          </p:nvPr>
        </p:nvSpPr>
        <p:spPr>
          <a:xfrm>
            <a:off x="1600200" y="3064835"/>
            <a:ext cx="8991600" cy="2123853"/>
          </a:xfrm>
        </p:spPr>
        <p:txBody>
          <a:bodyPr/>
          <a:lstStyle/>
          <a:p>
            <a:pPr algn="r" rtl="1"/>
            <a:r>
              <a:rPr lang="ar-SA" dirty="0"/>
              <a:t>اذا كان خيار التعيين للمدين وهلك احد الاشياء التي اشتمل عليها محل </a:t>
            </a:r>
            <a:r>
              <a:rPr lang="ar-SA" dirty="0" err="1"/>
              <a:t>الاتزام</a:t>
            </a:r>
            <a:r>
              <a:rPr lang="ar-SA" dirty="0"/>
              <a:t> تركز اختيار المدين في الاشياء الباقية واذا هلكت الاشياء جميعها بسبب اجنبي انقضى الالتزام .</a:t>
            </a:r>
          </a:p>
          <a:p>
            <a:pPr algn="r"/>
            <a:r>
              <a:rPr lang="ar-SA" dirty="0"/>
              <a:t>اذا هلكت الاشياء جميعا وكان المدين مسئولا عن هذا الهلاك ولو فيما يتعلق بأحد هذه الاشياء كان ملزما بان يدفع قيمة آخر </a:t>
            </a:r>
            <a:r>
              <a:rPr lang="ar-SA" dirty="0" err="1"/>
              <a:t>شئ</a:t>
            </a:r>
            <a:r>
              <a:rPr lang="ar-SA" dirty="0"/>
              <a:t> هلك.</a:t>
            </a:r>
          </a:p>
          <a:p>
            <a:pPr algn="r" rtl="1"/>
            <a:endParaRPr lang="ar-SA" dirty="0"/>
          </a:p>
        </p:txBody>
      </p:sp>
    </p:spTree>
    <p:extLst>
      <p:ext uri="{BB962C8B-B14F-4D97-AF65-F5344CB8AC3E}">
        <p14:creationId xmlns:p14="http://schemas.microsoft.com/office/powerpoint/2010/main" xmlns="" val="22599674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pPr algn="r" rtl="1"/>
            <a:r>
              <a:rPr lang="ar-SA" dirty="0"/>
              <a:t>الالتزام البدلي</a:t>
            </a:r>
            <a:br>
              <a:rPr lang="ar-SA" dirty="0"/>
            </a:br>
            <a:endParaRPr lang="ar-SA" dirty="0"/>
          </a:p>
        </p:txBody>
      </p:sp>
    </p:spTree>
    <p:extLst>
      <p:ext uri="{BB962C8B-B14F-4D97-AF65-F5344CB8AC3E}">
        <p14:creationId xmlns:p14="http://schemas.microsoft.com/office/powerpoint/2010/main" xmlns="" val="36885208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450574" y="1683025"/>
            <a:ext cx="11410121" cy="4401205"/>
          </a:xfrm>
          <a:prstGeom prst="rect">
            <a:avLst/>
          </a:prstGeom>
        </p:spPr>
        <p:txBody>
          <a:bodyPr wrap="square">
            <a:spAutoFit/>
          </a:bodyPr>
          <a:lstStyle/>
          <a:p>
            <a:pPr algn="r"/>
            <a:r>
              <a:rPr lang="ar-SA" sz="4000" b="1" u="sng" dirty="0">
                <a:latin typeface="Times New Roman" pitchFamily="18" charset="0"/>
                <a:cs typeface="Times New Roman" pitchFamily="18" charset="0"/>
              </a:rPr>
              <a:t>تعريف</a:t>
            </a:r>
            <a:r>
              <a:rPr lang="ar-SA" sz="4000" b="1" dirty="0">
                <a:latin typeface="Times New Roman" pitchFamily="18" charset="0"/>
                <a:cs typeface="Times New Roman" pitchFamily="18" charset="0"/>
              </a:rPr>
              <a:t> :</a:t>
            </a:r>
          </a:p>
          <a:p>
            <a:pPr algn="r"/>
            <a:r>
              <a:rPr lang="ar-SA" sz="4000" b="1" dirty="0">
                <a:solidFill>
                  <a:srgbClr val="0070C0"/>
                </a:solidFill>
                <a:latin typeface="Times New Roman" pitchFamily="18" charset="0"/>
                <a:cs typeface="Times New Roman" pitchFamily="18" charset="0"/>
              </a:rPr>
              <a:t>يكون الالتزام بدليا اذا انحصر محله في امر واحد يعين ابتداء ، مع تخويل المدين الحق في الوفاء بمحل بديل عنه.</a:t>
            </a:r>
          </a:p>
          <a:p>
            <a:pPr algn="r"/>
            <a:endParaRPr lang="ar-SA" sz="4000" b="1" dirty="0">
              <a:latin typeface="Times New Roman" pitchFamily="18" charset="0"/>
              <a:cs typeface="Times New Roman" pitchFamily="18" charset="0"/>
            </a:endParaRPr>
          </a:p>
          <a:p>
            <a:pPr algn="r"/>
            <a:r>
              <a:rPr lang="ar-SA" sz="4000" b="1" dirty="0">
                <a:latin typeface="Times New Roman" pitchFamily="18" charset="0"/>
                <a:cs typeface="Times New Roman" pitchFamily="18" charset="0"/>
              </a:rPr>
              <a:t>( </a:t>
            </a:r>
            <a:r>
              <a:rPr lang="ar-SA" sz="4000" b="1" dirty="0">
                <a:solidFill>
                  <a:srgbClr val="FF0000"/>
                </a:solidFill>
                <a:latin typeface="Times New Roman" pitchFamily="18" charset="0"/>
                <a:cs typeface="Times New Roman" pitchFamily="18" charset="0"/>
              </a:rPr>
              <a:t>كما لو اتفق المقرض مع المقترض على انه يجوز عند حلول الأجل بدلا من الوفاء بمبلغ القرض تقديم عروض معينة اخرى تبرأ ذمته </a:t>
            </a:r>
            <a:r>
              <a:rPr lang="ar-SA" sz="4000" b="1" dirty="0" smtClean="0">
                <a:solidFill>
                  <a:srgbClr val="FF0000"/>
                </a:solidFill>
                <a:latin typeface="Times New Roman" pitchFamily="18" charset="0"/>
                <a:cs typeface="Times New Roman" pitchFamily="18" charset="0"/>
              </a:rPr>
              <a:t>بها</a:t>
            </a:r>
            <a:r>
              <a:rPr lang="ar-SA" sz="4000" b="1" dirty="0" smtClean="0">
                <a:latin typeface="Times New Roman" pitchFamily="18" charset="0"/>
                <a:cs typeface="Times New Roman" pitchFamily="18" charset="0"/>
              </a:rPr>
              <a:t>)</a:t>
            </a:r>
            <a:endParaRPr lang="ar-SA" sz="40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8430996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احكام الالتزام البدلي </a:t>
            </a:r>
            <a:br>
              <a:rPr lang="ar-SA" dirty="0"/>
            </a:br>
            <a:endParaRPr lang="ar-SA" dirty="0"/>
          </a:p>
        </p:txBody>
      </p:sp>
      <p:sp>
        <p:nvSpPr>
          <p:cNvPr id="6" name="مستطيل 5"/>
          <p:cNvSpPr/>
          <p:nvPr/>
        </p:nvSpPr>
        <p:spPr>
          <a:xfrm>
            <a:off x="172278" y="1722783"/>
            <a:ext cx="11847444" cy="4524315"/>
          </a:xfrm>
          <a:prstGeom prst="rect">
            <a:avLst/>
          </a:prstGeom>
        </p:spPr>
        <p:txBody>
          <a:bodyPr wrap="square">
            <a:spAutoFit/>
          </a:bodyPr>
          <a:lstStyle/>
          <a:p>
            <a:pPr algn="r" rtl="1"/>
            <a:r>
              <a:rPr lang="ar-SA" sz="2400" b="1" u="sng" dirty="0">
                <a:latin typeface="Times New Roman" pitchFamily="18" charset="0"/>
                <a:cs typeface="Times New Roman" pitchFamily="18" charset="0"/>
              </a:rPr>
              <a:t>اولا</a:t>
            </a:r>
            <a:r>
              <a:rPr lang="ar-SA" sz="2400" b="1" dirty="0">
                <a:latin typeface="Times New Roman" pitchFamily="18" charset="0"/>
                <a:cs typeface="Times New Roman" pitchFamily="18" charset="0"/>
              </a:rPr>
              <a:t> </a:t>
            </a:r>
            <a:r>
              <a:rPr lang="ar-SA" sz="2400" b="1" dirty="0">
                <a:solidFill>
                  <a:srgbClr val="FF0000"/>
                </a:solidFill>
                <a:latin typeface="Times New Roman" pitchFamily="18" charset="0"/>
                <a:cs typeface="Times New Roman" pitchFamily="18" charset="0"/>
              </a:rPr>
              <a:t>لابد من عدم الخلط بين الالتزام البدلي والالتزام التخييري ، فالثاني يضم في محله عدة </a:t>
            </a:r>
            <a:r>
              <a:rPr lang="ar-SA" sz="2400" b="1" dirty="0" err="1">
                <a:solidFill>
                  <a:srgbClr val="FF0000"/>
                </a:solidFill>
                <a:latin typeface="Times New Roman" pitchFamily="18" charset="0"/>
                <a:cs typeface="Times New Roman" pitchFamily="18" charset="0"/>
              </a:rPr>
              <a:t>اداءات</a:t>
            </a:r>
            <a:r>
              <a:rPr lang="ar-SA" sz="2400" b="1" dirty="0">
                <a:solidFill>
                  <a:srgbClr val="FF0000"/>
                </a:solidFill>
                <a:latin typeface="Times New Roman" pitchFamily="18" charset="0"/>
                <a:cs typeface="Times New Roman" pitchFamily="18" charset="0"/>
              </a:rPr>
              <a:t> تبرأ ذمة المدين بالوفاء بواحد منها بخلاف الأول .</a:t>
            </a:r>
          </a:p>
          <a:p>
            <a:pPr algn="r" rtl="1"/>
            <a:r>
              <a:rPr lang="ar-SA" sz="2400" b="1" dirty="0">
                <a:solidFill>
                  <a:srgbClr val="FFC000"/>
                </a:solidFill>
                <a:highlight>
                  <a:srgbClr val="808080"/>
                </a:highlight>
                <a:latin typeface="Times New Roman" pitchFamily="18" charset="0"/>
                <a:cs typeface="Times New Roman" pitchFamily="18" charset="0"/>
              </a:rPr>
              <a:t>وفي ضوء ذلك نذكر احكام </a:t>
            </a:r>
            <a:r>
              <a:rPr lang="ar-SA" sz="2400" b="1" dirty="0" smtClean="0">
                <a:solidFill>
                  <a:srgbClr val="FFC000"/>
                </a:solidFill>
                <a:highlight>
                  <a:srgbClr val="808080"/>
                </a:highlight>
                <a:latin typeface="Times New Roman" pitchFamily="18" charset="0"/>
                <a:cs typeface="Times New Roman" pitchFamily="18" charset="0"/>
              </a:rPr>
              <a:t>الالتزام </a:t>
            </a:r>
            <a:r>
              <a:rPr lang="ar-SA" sz="2400" b="1" dirty="0">
                <a:solidFill>
                  <a:srgbClr val="FFC000"/>
                </a:solidFill>
                <a:highlight>
                  <a:srgbClr val="808080"/>
                </a:highlight>
                <a:latin typeface="Times New Roman" pitchFamily="18" charset="0"/>
                <a:cs typeface="Times New Roman" pitchFamily="18" charset="0"/>
              </a:rPr>
              <a:t>البدلي من خلال تمييزه عن التخييري من خلال ما سبق</a:t>
            </a:r>
            <a:r>
              <a:rPr lang="ar-SA" sz="2400" b="1" dirty="0">
                <a:solidFill>
                  <a:srgbClr val="FFC000"/>
                </a:solidFill>
                <a:latin typeface="Times New Roman" pitchFamily="18" charset="0"/>
                <a:cs typeface="Times New Roman" pitchFamily="18" charset="0"/>
              </a:rPr>
              <a:t>.</a:t>
            </a:r>
          </a:p>
          <a:p>
            <a:pPr algn="r" rtl="1"/>
            <a:r>
              <a:rPr lang="ar-SA" sz="2400" b="1" dirty="0" smtClean="0">
                <a:latin typeface="Times New Roman" pitchFamily="18" charset="0"/>
                <a:cs typeface="Times New Roman" pitchFamily="18" charset="0"/>
              </a:rPr>
              <a:t>1-</a:t>
            </a:r>
            <a:r>
              <a:rPr lang="ar-SA" sz="2400" b="1" dirty="0" smtClean="0">
                <a:latin typeface="Times New Roman" pitchFamily="18" charset="0"/>
                <a:cs typeface="Times New Roman" pitchFamily="18" charset="0"/>
              </a:rPr>
              <a:t>- </a:t>
            </a:r>
            <a:r>
              <a:rPr lang="ar-SA" sz="2400" b="1" dirty="0" smtClean="0">
                <a:solidFill>
                  <a:srgbClr val="0070C0"/>
                </a:solidFill>
                <a:latin typeface="Times New Roman" pitchFamily="18" charset="0"/>
                <a:cs typeface="Times New Roman" pitchFamily="18" charset="0"/>
              </a:rPr>
              <a:t>ينحصر </a:t>
            </a:r>
            <a:r>
              <a:rPr lang="ar-SA" sz="2400" b="1" dirty="0">
                <a:solidFill>
                  <a:srgbClr val="0070C0"/>
                </a:solidFill>
                <a:latin typeface="Times New Roman" pitchFamily="18" charset="0"/>
                <a:cs typeface="Times New Roman" pitchFamily="18" charset="0"/>
              </a:rPr>
              <a:t>المحل في </a:t>
            </a:r>
            <a:r>
              <a:rPr lang="ar-SA" sz="2400" b="1" dirty="0" smtClean="0">
                <a:solidFill>
                  <a:srgbClr val="0070C0"/>
                </a:solidFill>
                <a:latin typeface="Times New Roman" pitchFamily="18" charset="0"/>
                <a:cs typeface="Times New Roman" pitchFamily="18" charset="0"/>
              </a:rPr>
              <a:t>الالتزام </a:t>
            </a:r>
            <a:r>
              <a:rPr lang="ar-SA" sz="2400" b="1" dirty="0">
                <a:solidFill>
                  <a:srgbClr val="0070C0"/>
                </a:solidFill>
                <a:latin typeface="Times New Roman" pitchFamily="18" charset="0"/>
                <a:cs typeface="Times New Roman" pitchFamily="18" charset="0"/>
              </a:rPr>
              <a:t>البدلي في اداء واحد ويتعين بداية ،  ومن ثم تتحدد طبيعة هذا </a:t>
            </a:r>
            <a:r>
              <a:rPr lang="ar-SA" sz="2400" b="1" dirty="0" smtClean="0">
                <a:solidFill>
                  <a:srgbClr val="0070C0"/>
                </a:solidFill>
                <a:latin typeface="Times New Roman" pitchFamily="18" charset="0"/>
                <a:cs typeface="Times New Roman" pitchFamily="18" charset="0"/>
              </a:rPr>
              <a:t>الالتزام </a:t>
            </a:r>
            <a:r>
              <a:rPr lang="ar-SA" sz="2400" b="1" dirty="0">
                <a:solidFill>
                  <a:srgbClr val="0070C0"/>
                </a:solidFill>
                <a:latin typeface="Times New Roman" pitchFamily="18" charset="0"/>
                <a:cs typeface="Times New Roman" pitchFamily="18" charset="0"/>
              </a:rPr>
              <a:t>على اساسه عقاريا ام منقولا بغض النظر عن طبيعة البديل ،</a:t>
            </a:r>
          </a:p>
          <a:p>
            <a:pPr algn="r" rtl="1"/>
            <a:r>
              <a:rPr lang="ar-SA" sz="2400" b="1" u="sng" dirty="0" smtClean="0">
                <a:solidFill>
                  <a:srgbClr val="FF0000"/>
                </a:solidFill>
                <a:latin typeface="Times New Roman" pitchFamily="18" charset="0"/>
                <a:cs typeface="Times New Roman" pitchFamily="18" charset="0"/>
              </a:rPr>
              <a:t>ويختلف </a:t>
            </a:r>
            <a:r>
              <a:rPr lang="ar-SA" sz="2400" b="1" u="sng" dirty="0">
                <a:solidFill>
                  <a:srgbClr val="FF0000"/>
                </a:solidFill>
                <a:latin typeface="Times New Roman" pitchFamily="18" charset="0"/>
                <a:cs typeface="Times New Roman" pitchFamily="18" charset="0"/>
              </a:rPr>
              <a:t>بذلك عن التخييري الذي لا تتحدد طبيعته - والفرض اختلافها بين الخيارات - الا عند استعمال الحق في الخيار</a:t>
            </a:r>
            <a:r>
              <a:rPr lang="ar-SA" sz="2400" b="1" u="sng" dirty="0" smtClean="0">
                <a:solidFill>
                  <a:srgbClr val="FF0000"/>
                </a:solidFill>
                <a:latin typeface="Times New Roman" pitchFamily="18" charset="0"/>
                <a:cs typeface="Times New Roman" pitchFamily="18" charset="0"/>
              </a:rPr>
              <a:t>.</a:t>
            </a:r>
          </a:p>
          <a:p>
            <a:pPr algn="r" rtl="1"/>
            <a:r>
              <a:rPr lang="ar-SA" sz="2400" b="1" u="sng" dirty="0" smtClean="0">
                <a:solidFill>
                  <a:srgbClr val="FF0000"/>
                </a:solidFill>
                <a:latin typeface="Times New Roman" pitchFamily="18" charset="0"/>
                <a:cs typeface="Times New Roman" pitchFamily="18" charset="0"/>
              </a:rPr>
              <a:t> </a:t>
            </a:r>
            <a:endParaRPr lang="ar-SA" sz="2400" b="1" u="sng" dirty="0">
              <a:solidFill>
                <a:srgbClr val="FF0000"/>
              </a:solidFill>
              <a:latin typeface="Times New Roman" pitchFamily="18" charset="0"/>
              <a:cs typeface="Times New Roman" pitchFamily="18" charset="0"/>
            </a:endParaRPr>
          </a:p>
          <a:p>
            <a:pPr algn="r" rtl="1"/>
            <a:r>
              <a:rPr lang="ar-SA" sz="2400" b="1" dirty="0" smtClean="0">
                <a:latin typeface="Times New Roman" pitchFamily="18" charset="0"/>
                <a:cs typeface="Times New Roman" pitchFamily="18" charset="0"/>
              </a:rPr>
              <a:t>2-</a:t>
            </a:r>
            <a:r>
              <a:rPr lang="ar-SA" sz="2400" b="1" dirty="0" smtClean="0">
                <a:latin typeface="Times New Roman" pitchFamily="18" charset="0"/>
                <a:cs typeface="Times New Roman" pitchFamily="18" charset="0"/>
              </a:rPr>
              <a:t>- </a:t>
            </a:r>
            <a:r>
              <a:rPr lang="ar-SA" sz="2400" b="1" dirty="0" smtClean="0">
                <a:solidFill>
                  <a:srgbClr val="7030A0"/>
                </a:solidFill>
                <a:latin typeface="Times New Roman" pitchFamily="18" charset="0"/>
                <a:cs typeface="Times New Roman" pitchFamily="18" charset="0"/>
              </a:rPr>
              <a:t>تتحد </a:t>
            </a:r>
            <a:r>
              <a:rPr lang="ar-SA" sz="2400" b="1" dirty="0">
                <a:solidFill>
                  <a:srgbClr val="7030A0"/>
                </a:solidFill>
                <a:latin typeface="Times New Roman" pitchFamily="18" charset="0"/>
                <a:cs typeface="Times New Roman" pitchFamily="18" charset="0"/>
              </a:rPr>
              <a:t>قيمة </a:t>
            </a:r>
            <a:r>
              <a:rPr lang="ar-SA" sz="2400" b="1" dirty="0" smtClean="0">
                <a:solidFill>
                  <a:srgbClr val="7030A0"/>
                </a:solidFill>
                <a:latin typeface="Times New Roman" pitchFamily="18" charset="0"/>
                <a:cs typeface="Times New Roman" pitchFamily="18" charset="0"/>
              </a:rPr>
              <a:t>الالتزام </a:t>
            </a:r>
            <a:r>
              <a:rPr lang="ar-SA" sz="2400" b="1" dirty="0">
                <a:solidFill>
                  <a:srgbClr val="7030A0"/>
                </a:solidFill>
                <a:latin typeface="Times New Roman" pitchFamily="18" charset="0"/>
                <a:cs typeface="Times New Roman" pitchFamily="18" charset="0"/>
              </a:rPr>
              <a:t>بقيمة </a:t>
            </a:r>
            <a:r>
              <a:rPr lang="ar-SA" sz="2400" b="1" dirty="0" smtClean="0">
                <a:solidFill>
                  <a:srgbClr val="7030A0"/>
                </a:solidFill>
                <a:latin typeface="Times New Roman" pitchFamily="18" charset="0"/>
                <a:cs typeface="Times New Roman" pitchFamily="18" charset="0"/>
              </a:rPr>
              <a:t>التكليف </a:t>
            </a:r>
            <a:r>
              <a:rPr lang="ar-SA" sz="2400" b="1" dirty="0">
                <a:solidFill>
                  <a:srgbClr val="7030A0"/>
                </a:solidFill>
                <a:latin typeface="Times New Roman" pitchFamily="18" charset="0"/>
                <a:cs typeface="Times New Roman" pitchFamily="18" charset="0"/>
              </a:rPr>
              <a:t>الاصلي لا بقيمة البديل في الالتزام البدلي ،</a:t>
            </a:r>
          </a:p>
          <a:p>
            <a:pPr algn="r" rtl="1"/>
            <a:r>
              <a:rPr lang="ar-SA" sz="2400" b="1" u="sng" dirty="0">
                <a:solidFill>
                  <a:srgbClr val="00B050"/>
                </a:solidFill>
                <a:latin typeface="Times New Roman" pitchFamily="18" charset="0"/>
                <a:cs typeface="Times New Roman" pitchFamily="18" charset="0"/>
              </a:rPr>
              <a:t>بخلاف التخييري الذي لا تتحدد قيمته - والغرض اختلافها بين الخيارات - الا عند استعمال الحق في</a:t>
            </a:r>
            <a:r>
              <a:rPr lang="ar-SA" sz="2400" b="1" u="sng" dirty="0">
                <a:solidFill>
                  <a:srgbClr val="7030A0"/>
                </a:solidFill>
                <a:latin typeface="Times New Roman" pitchFamily="18" charset="0"/>
                <a:cs typeface="Times New Roman" pitchFamily="18" charset="0"/>
              </a:rPr>
              <a:t> الخيار</a:t>
            </a:r>
            <a:r>
              <a:rPr lang="ar-SA" sz="2400" b="1" dirty="0" smtClean="0">
                <a:latin typeface="Times New Roman" pitchFamily="18" charset="0"/>
                <a:cs typeface="Times New Roman" pitchFamily="18" charset="0"/>
              </a:rPr>
              <a:t>.</a:t>
            </a:r>
          </a:p>
          <a:p>
            <a:pPr algn="r" rtl="1"/>
            <a:endParaRPr lang="ar-SA" sz="2400" b="1" dirty="0">
              <a:latin typeface="Times New Roman" pitchFamily="18" charset="0"/>
              <a:cs typeface="Times New Roman" pitchFamily="18" charset="0"/>
            </a:endParaRPr>
          </a:p>
          <a:p>
            <a:pPr algn="r" rtl="1"/>
            <a:r>
              <a:rPr lang="ar-SA" sz="2400" b="1" dirty="0" smtClean="0">
                <a:solidFill>
                  <a:srgbClr val="C00000"/>
                </a:solidFill>
                <a:latin typeface="Times New Roman" pitchFamily="18" charset="0"/>
                <a:cs typeface="Times New Roman" pitchFamily="18" charset="0"/>
              </a:rPr>
              <a:t>3-</a:t>
            </a:r>
            <a:r>
              <a:rPr lang="ar-SA" sz="2400" b="1" dirty="0" smtClean="0">
                <a:solidFill>
                  <a:srgbClr val="C00000"/>
                </a:solidFill>
                <a:latin typeface="Times New Roman" pitchFamily="18" charset="0"/>
                <a:cs typeface="Times New Roman" pitchFamily="18" charset="0"/>
              </a:rPr>
              <a:t>- اذا </a:t>
            </a:r>
            <a:r>
              <a:rPr lang="ar-SA" sz="2400" b="1" dirty="0">
                <a:solidFill>
                  <a:srgbClr val="C00000"/>
                </a:solidFill>
                <a:latin typeface="Times New Roman" pitchFamily="18" charset="0"/>
                <a:cs typeface="Times New Roman" pitchFamily="18" charset="0"/>
              </a:rPr>
              <a:t>هلك </a:t>
            </a:r>
            <a:r>
              <a:rPr lang="ar-SA" sz="2400" b="1" dirty="0" smtClean="0">
                <a:solidFill>
                  <a:srgbClr val="C00000"/>
                </a:solidFill>
                <a:latin typeface="Times New Roman" pitchFamily="18" charset="0"/>
                <a:cs typeface="Times New Roman" pitchFamily="18" charset="0"/>
              </a:rPr>
              <a:t>الالتزام </a:t>
            </a:r>
            <a:r>
              <a:rPr lang="ar-SA" sz="2400" b="1" dirty="0">
                <a:solidFill>
                  <a:srgbClr val="C00000"/>
                </a:solidFill>
                <a:latin typeface="Times New Roman" pitchFamily="18" charset="0"/>
                <a:cs typeface="Times New Roman" pitchFamily="18" charset="0"/>
              </a:rPr>
              <a:t>الاصلي الذي بدأ علي وجه الافراد انقضى </a:t>
            </a:r>
            <a:r>
              <a:rPr lang="ar-SA" sz="2400" b="1" dirty="0" smtClean="0">
                <a:solidFill>
                  <a:srgbClr val="C00000"/>
                </a:solidFill>
                <a:latin typeface="Times New Roman" pitchFamily="18" charset="0"/>
                <a:cs typeface="Times New Roman" pitchFamily="18" charset="0"/>
              </a:rPr>
              <a:t>الالتزام </a:t>
            </a:r>
            <a:r>
              <a:rPr lang="ar-SA" sz="2400" b="1" dirty="0">
                <a:solidFill>
                  <a:srgbClr val="C00000"/>
                </a:solidFill>
                <a:latin typeface="Times New Roman" pitchFamily="18" charset="0"/>
                <a:cs typeface="Times New Roman" pitchFamily="18" charset="0"/>
              </a:rPr>
              <a:t>البديل ولو كان وفاء البديل ممكنا ،</a:t>
            </a:r>
          </a:p>
          <a:p>
            <a:pPr algn="r" rtl="1"/>
            <a:r>
              <a:rPr lang="ar-SA" sz="2400" b="1" u="sng" dirty="0">
                <a:solidFill>
                  <a:srgbClr val="0070C0"/>
                </a:solidFill>
                <a:latin typeface="Times New Roman" pitchFamily="18" charset="0"/>
                <a:cs typeface="Times New Roman" pitchFamily="18" charset="0"/>
              </a:rPr>
              <a:t>بخلاف التخييري حيث ان هلاك احد الخيارات يؤدي الي حصر الخيار في الباقي على نحو ما بينا قبل</a:t>
            </a:r>
            <a:r>
              <a:rPr lang="ar-SA" sz="2400" b="1" dirty="0">
                <a:solidFill>
                  <a:srgbClr val="0070C0"/>
                </a:solidFill>
                <a:latin typeface="Times New Roman" pitchFamily="18" charset="0"/>
                <a:cs typeface="Times New Roman" pitchFamily="18" charset="0"/>
              </a:rPr>
              <a:t>.</a:t>
            </a:r>
          </a:p>
        </p:txBody>
      </p:sp>
    </p:spTree>
    <p:extLst>
      <p:ext uri="{BB962C8B-B14F-4D97-AF65-F5344CB8AC3E}">
        <p14:creationId xmlns:p14="http://schemas.microsoft.com/office/powerpoint/2010/main" xmlns="" val="42555988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pPr algn="r" rtl="1"/>
            <a:r>
              <a:rPr lang="ar-SA" dirty="0"/>
              <a:t>خيار التعيين في الفقه الاسلامي</a:t>
            </a:r>
            <a:br>
              <a:rPr lang="ar-SA" dirty="0"/>
            </a:br>
            <a:endParaRPr lang="ar-SA" dirty="0"/>
          </a:p>
        </p:txBody>
      </p:sp>
    </p:spTree>
    <p:extLst>
      <p:ext uri="{BB962C8B-B14F-4D97-AF65-F5344CB8AC3E}">
        <p14:creationId xmlns:p14="http://schemas.microsoft.com/office/powerpoint/2010/main" xmlns="" val="40094084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1669774"/>
            <a:ext cx="12192000" cy="452431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r" rtl="1"/>
            <a:r>
              <a:rPr lang="ar-SA" sz="3200" b="1" u="sng" dirty="0">
                <a:latin typeface="Times New Roman" pitchFamily="18" charset="0"/>
                <a:cs typeface="Times New Roman" pitchFamily="18" charset="0"/>
              </a:rPr>
              <a:t>التعريف</a:t>
            </a:r>
            <a:r>
              <a:rPr lang="ar-SA" sz="3200" b="1" dirty="0">
                <a:latin typeface="Times New Roman" pitchFamily="18" charset="0"/>
                <a:cs typeface="Times New Roman" pitchFamily="18" charset="0"/>
              </a:rPr>
              <a:t>: </a:t>
            </a:r>
            <a:r>
              <a:rPr lang="ar-SA" sz="3200" b="1" dirty="0">
                <a:solidFill>
                  <a:srgbClr val="FFFF00"/>
                </a:solidFill>
                <a:latin typeface="Times New Roman" pitchFamily="18" charset="0"/>
                <a:cs typeface="Times New Roman" pitchFamily="18" charset="0"/>
              </a:rPr>
              <a:t>عبارة عن خيار يشترطه احد المتعاقدين -المشتري غالبا- ويكون بمقتضاه حق تعيين احد شيئين او ثلاثة مبيعا بعد </a:t>
            </a:r>
            <a:r>
              <a:rPr lang="ar-SA" sz="3200" b="1" dirty="0" err="1">
                <a:solidFill>
                  <a:srgbClr val="FFFF00"/>
                </a:solidFill>
                <a:latin typeface="Times New Roman" pitchFamily="18" charset="0"/>
                <a:cs typeface="Times New Roman" pitchFamily="18" charset="0"/>
              </a:rPr>
              <a:t>التامل</a:t>
            </a:r>
            <a:r>
              <a:rPr lang="ar-SA" sz="3200" b="1" dirty="0">
                <a:solidFill>
                  <a:srgbClr val="FFFF00"/>
                </a:solidFill>
                <a:latin typeface="Times New Roman" pitchFamily="18" charset="0"/>
                <a:cs typeface="Times New Roman" pitchFamily="18" charset="0"/>
              </a:rPr>
              <a:t> والتروي </a:t>
            </a:r>
            <a:r>
              <a:rPr lang="ar-SA" sz="3200" b="1" dirty="0">
                <a:latin typeface="Times New Roman" pitchFamily="18" charset="0"/>
                <a:cs typeface="Times New Roman" pitchFamily="18" charset="0"/>
              </a:rPr>
              <a:t>.</a:t>
            </a:r>
          </a:p>
          <a:p>
            <a:pPr algn="r" rtl="1"/>
            <a:endParaRPr lang="ar-SA" sz="3200" b="1" dirty="0">
              <a:latin typeface="Times New Roman" pitchFamily="18" charset="0"/>
              <a:cs typeface="Times New Roman" pitchFamily="18" charset="0"/>
            </a:endParaRPr>
          </a:p>
          <a:p>
            <a:pPr algn="r" rtl="1"/>
            <a:r>
              <a:rPr lang="ar-SA" sz="3200" b="1" dirty="0">
                <a:latin typeface="Times New Roman" pitchFamily="18" charset="0"/>
                <a:cs typeface="Times New Roman" pitchFamily="18" charset="0"/>
              </a:rPr>
              <a:t>مثال </a:t>
            </a:r>
          </a:p>
          <a:p>
            <a:pPr algn="r" rtl="1"/>
            <a:r>
              <a:rPr lang="ar-SA" sz="3200" b="1" dirty="0">
                <a:solidFill>
                  <a:schemeClr val="accent3">
                    <a:lumMod val="40000"/>
                    <a:lumOff val="60000"/>
                  </a:schemeClr>
                </a:solidFill>
                <a:latin typeface="Times New Roman" pitchFamily="18" charset="0"/>
                <a:cs typeface="Times New Roman" pitchFamily="18" charset="0"/>
              </a:rPr>
              <a:t>كما لو شخص قال </a:t>
            </a:r>
            <a:r>
              <a:rPr lang="ar-SA" sz="3200" b="1" dirty="0" err="1">
                <a:solidFill>
                  <a:schemeClr val="accent3">
                    <a:lumMod val="40000"/>
                    <a:lumOff val="60000"/>
                  </a:schemeClr>
                </a:solidFill>
                <a:latin typeface="Times New Roman" pitchFamily="18" charset="0"/>
                <a:cs typeface="Times New Roman" pitchFamily="18" charset="0"/>
              </a:rPr>
              <a:t>لاخر</a:t>
            </a:r>
            <a:r>
              <a:rPr lang="ar-SA" sz="3200" b="1" dirty="0">
                <a:solidFill>
                  <a:schemeClr val="accent3">
                    <a:lumMod val="40000"/>
                    <a:lumOff val="60000"/>
                  </a:schemeClr>
                </a:solidFill>
                <a:latin typeface="Times New Roman" pitchFamily="18" charset="0"/>
                <a:cs typeface="Times New Roman" pitchFamily="18" charset="0"/>
              </a:rPr>
              <a:t> بعتك احد هذه السيارات الثلاث بالثمن المحدد لها وهو كذا ...... ، ويثبت الخيار للمشتري ويمكن ان يكون للبائع</a:t>
            </a:r>
            <a:r>
              <a:rPr lang="ar-SA" sz="3200" b="1" dirty="0">
                <a:latin typeface="Times New Roman" pitchFamily="18" charset="0"/>
                <a:cs typeface="Times New Roman" pitchFamily="18" charset="0"/>
              </a:rPr>
              <a:t>.</a:t>
            </a:r>
          </a:p>
          <a:p>
            <a:pPr algn="r" rtl="1"/>
            <a:r>
              <a:rPr lang="ar-SA" sz="3200" b="1" dirty="0">
                <a:solidFill>
                  <a:schemeClr val="tx2">
                    <a:lumMod val="60000"/>
                    <a:lumOff val="40000"/>
                  </a:schemeClr>
                </a:solidFill>
                <a:highlight>
                  <a:srgbClr val="800080"/>
                </a:highlight>
                <a:latin typeface="Times New Roman" pitchFamily="18" charset="0"/>
                <a:cs typeface="Times New Roman" pitchFamily="18" charset="0"/>
              </a:rPr>
              <a:t>ويقابل خيار التعيين في الفقه الاسلامي </a:t>
            </a:r>
            <a:r>
              <a:rPr lang="ar-SA" sz="3200" b="1" dirty="0" smtClean="0">
                <a:solidFill>
                  <a:schemeClr val="tx2">
                    <a:lumMod val="60000"/>
                    <a:lumOff val="40000"/>
                  </a:schemeClr>
                </a:solidFill>
                <a:highlight>
                  <a:srgbClr val="800080"/>
                </a:highlight>
                <a:latin typeface="Times New Roman" pitchFamily="18" charset="0"/>
                <a:cs typeface="Times New Roman" pitchFamily="18" charset="0"/>
              </a:rPr>
              <a:t>الالتزام </a:t>
            </a:r>
            <a:r>
              <a:rPr lang="ar-SA" sz="3200" b="1" dirty="0">
                <a:solidFill>
                  <a:schemeClr val="tx2">
                    <a:lumMod val="60000"/>
                    <a:lumOff val="40000"/>
                  </a:schemeClr>
                </a:solidFill>
                <a:highlight>
                  <a:srgbClr val="800080"/>
                </a:highlight>
                <a:latin typeface="Times New Roman" pitchFamily="18" charset="0"/>
                <a:cs typeface="Times New Roman" pitchFamily="18" charset="0"/>
              </a:rPr>
              <a:t>التخييري في القانون </a:t>
            </a:r>
            <a:r>
              <a:rPr lang="ar-SA" sz="3200" b="1" dirty="0" smtClean="0">
                <a:latin typeface="Times New Roman" pitchFamily="18" charset="0"/>
                <a:cs typeface="Times New Roman" pitchFamily="18" charset="0"/>
              </a:rPr>
              <a:t>.</a:t>
            </a:r>
          </a:p>
          <a:p>
            <a:pPr algn="r" rtl="1"/>
            <a:endParaRPr lang="ar-SA" sz="3200" b="1" dirty="0" smtClean="0">
              <a:latin typeface="Times New Roman" pitchFamily="18" charset="0"/>
              <a:cs typeface="Times New Roman" pitchFamily="18" charset="0"/>
            </a:endParaRPr>
          </a:p>
          <a:p>
            <a:pPr algn="r" rtl="1"/>
            <a:r>
              <a:rPr lang="ar-SA" sz="3200" b="1" dirty="0" smtClean="0">
                <a:latin typeface="Times New Roman" pitchFamily="18" charset="0"/>
                <a:cs typeface="Times New Roman" pitchFamily="18" charset="0"/>
              </a:rPr>
              <a:t>واجاز خيار التعيين الحنفية خلافا للجمهور الذي منعه .</a:t>
            </a:r>
            <a:endParaRPr lang="ar-SA" sz="32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31027505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02390" y="1762539"/>
            <a:ext cx="11677575" cy="4832092"/>
          </a:xfrm>
          <a:prstGeom prst="rect">
            <a:avLst/>
          </a:prstGeom>
        </p:spPr>
        <p:txBody>
          <a:bodyPr wrap="square">
            <a:spAutoFit/>
          </a:bodyPr>
          <a:lstStyle/>
          <a:p>
            <a:pPr algn="r" rtl="1"/>
            <a:r>
              <a:rPr lang="ar-SA" sz="2800" b="1" dirty="0">
                <a:latin typeface="Times New Roman" pitchFamily="18" charset="0"/>
                <a:cs typeface="Times New Roman" pitchFamily="18" charset="0"/>
              </a:rPr>
              <a:t>- وجاء في  المادة 409 من مرشد الحيران"يصح ان يكون المبيع احد شيئين قيميين او مثليين من جنسين مختلفين او ثلاثة اشياء كذلك يعين ثمن كل منها على حدا ويجعل الخيار في تعيينه للمشتري بان ياخذ ايا شاء بثمنه او للبائع بان يعطي ايا اراد بثمنه او للبائع بان يعطي ايا اراد بثمنه للمشتري ولابد من توقيت هذا الخيار بثلاثة ايام او اقل لا اكثر</a:t>
            </a:r>
            <a:r>
              <a:rPr lang="ar-SA" sz="2800" b="1" dirty="0" smtClean="0">
                <a:latin typeface="Times New Roman" pitchFamily="18" charset="0"/>
                <a:cs typeface="Times New Roman" pitchFamily="18" charset="0"/>
              </a:rPr>
              <a:t>"</a:t>
            </a:r>
            <a:endParaRPr lang="ar-SA" sz="2800" b="1" dirty="0">
              <a:latin typeface="Times New Roman" pitchFamily="18" charset="0"/>
              <a:cs typeface="Times New Roman" pitchFamily="18" charset="0"/>
            </a:endParaRPr>
          </a:p>
          <a:p>
            <a:pPr algn="r" rtl="1"/>
            <a:r>
              <a:rPr lang="ar-SA" sz="2800" b="1" u="sng" dirty="0">
                <a:highlight>
                  <a:srgbClr val="00FFFF"/>
                </a:highlight>
                <a:latin typeface="Times New Roman" pitchFamily="18" charset="0"/>
                <a:cs typeface="Times New Roman" pitchFamily="18" charset="0"/>
              </a:rPr>
              <a:t>من ضوء هذا النص نستخلص عدة شروط ينبغي توافرها لثبوت خيار التعيين </a:t>
            </a:r>
            <a:r>
              <a:rPr lang="ar-SA" sz="2800" b="1" dirty="0">
                <a:highlight>
                  <a:srgbClr val="00FFFF"/>
                </a:highlight>
                <a:latin typeface="Times New Roman" pitchFamily="18" charset="0"/>
                <a:cs typeface="Times New Roman" pitchFamily="18" charset="0"/>
              </a:rPr>
              <a:t>:</a:t>
            </a:r>
          </a:p>
          <a:p>
            <a:pPr algn="r" rtl="1"/>
            <a:r>
              <a:rPr lang="ar-SA" sz="2800" b="1" dirty="0">
                <a:latin typeface="Times New Roman" pitchFamily="18" charset="0"/>
                <a:cs typeface="Times New Roman" pitchFamily="18" charset="0"/>
              </a:rPr>
              <a:t>•</a:t>
            </a:r>
            <a:r>
              <a:rPr lang="ar-SA" sz="2800" b="1" dirty="0">
                <a:solidFill>
                  <a:srgbClr val="FF0000"/>
                </a:solidFill>
                <a:latin typeface="Times New Roman" pitchFamily="18" charset="0"/>
                <a:cs typeface="Times New Roman" pitchFamily="18" charset="0"/>
              </a:rPr>
              <a:t>ان يشمل الخيار على شيئين او ثلاثة ولا يصح تجاوز ذلك </a:t>
            </a:r>
            <a:r>
              <a:rPr lang="ar-SA" sz="2800" b="1" dirty="0">
                <a:latin typeface="Times New Roman" pitchFamily="18" charset="0"/>
                <a:cs typeface="Times New Roman" pitchFamily="18" charset="0"/>
              </a:rPr>
              <a:t>.</a:t>
            </a:r>
          </a:p>
          <a:p>
            <a:pPr algn="r" rtl="1"/>
            <a:r>
              <a:rPr lang="ar-SA" sz="2800" b="1" dirty="0">
                <a:latin typeface="Times New Roman" pitchFamily="18" charset="0"/>
                <a:cs typeface="Times New Roman" pitchFamily="18" charset="0"/>
              </a:rPr>
              <a:t>•</a:t>
            </a:r>
            <a:r>
              <a:rPr lang="ar-SA" sz="2800" b="1" dirty="0">
                <a:solidFill>
                  <a:srgbClr val="0070C0"/>
                </a:solidFill>
                <a:latin typeface="Times New Roman" pitchFamily="18" charset="0"/>
                <a:cs typeface="Times New Roman" pitchFamily="18" charset="0"/>
              </a:rPr>
              <a:t>ان يكون هناك تفاوت بين ما شمله الخيار بين هذه الاشياء والتفاوت يكون باختلاف الحبس في </a:t>
            </a:r>
            <a:r>
              <a:rPr lang="ar-SA" sz="2800" b="1" dirty="0" err="1">
                <a:solidFill>
                  <a:srgbClr val="0070C0"/>
                </a:solidFill>
                <a:latin typeface="Times New Roman" pitchFamily="18" charset="0"/>
                <a:cs typeface="Times New Roman" pitchFamily="18" charset="0"/>
              </a:rPr>
              <a:t>المثليات</a:t>
            </a:r>
            <a:r>
              <a:rPr lang="ar-SA" sz="2800" b="1" dirty="0">
                <a:solidFill>
                  <a:srgbClr val="0070C0"/>
                </a:solidFill>
                <a:latin typeface="Times New Roman" pitchFamily="18" charset="0"/>
                <a:cs typeface="Times New Roman" pitchFamily="18" charset="0"/>
              </a:rPr>
              <a:t> </a:t>
            </a:r>
            <a:r>
              <a:rPr lang="ar-SA" sz="2800" b="1" dirty="0" err="1">
                <a:solidFill>
                  <a:srgbClr val="0070C0"/>
                </a:solidFill>
                <a:latin typeface="Times New Roman" pitchFamily="18" charset="0"/>
                <a:cs typeface="Times New Roman" pitchFamily="18" charset="0"/>
              </a:rPr>
              <a:t>والقيميات</a:t>
            </a:r>
            <a:r>
              <a:rPr lang="ar-SA" sz="2800" b="1" dirty="0">
                <a:solidFill>
                  <a:srgbClr val="0070C0"/>
                </a:solidFill>
                <a:latin typeface="Times New Roman" pitchFamily="18" charset="0"/>
                <a:cs typeface="Times New Roman" pitchFamily="18" charset="0"/>
              </a:rPr>
              <a:t> كما اذا باعه اردبا من ارادب ثلاثة احدها من القمح وثانيها  من الذرة وثالثها من الارز </a:t>
            </a:r>
            <a:r>
              <a:rPr lang="ar-SA" sz="2800" b="1" dirty="0">
                <a:latin typeface="Times New Roman" pitchFamily="18" charset="0"/>
                <a:cs typeface="Times New Roman" pitchFamily="18" charset="0"/>
              </a:rPr>
              <a:t>. </a:t>
            </a:r>
          </a:p>
          <a:p>
            <a:pPr algn="r" rtl="1"/>
            <a:r>
              <a:rPr lang="ar-SA" sz="2800" b="1" dirty="0">
                <a:latin typeface="Times New Roman" pitchFamily="18" charset="0"/>
                <a:cs typeface="Times New Roman" pitchFamily="18" charset="0"/>
              </a:rPr>
              <a:t>•</a:t>
            </a:r>
            <a:r>
              <a:rPr lang="ar-SA" sz="2800" b="1" dirty="0">
                <a:solidFill>
                  <a:srgbClr val="002060"/>
                </a:solidFill>
                <a:latin typeface="Times New Roman" pitchFamily="18" charset="0"/>
                <a:cs typeface="Times New Roman" pitchFamily="18" charset="0"/>
              </a:rPr>
              <a:t>ان تكون الاشياء معينة محددة الثمن </a:t>
            </a:r>
            <a:r>
              <a:rPr lang="ar-SA" sz="2800" b="1" dirty="0">
                <a:latin typeface="Times New Roman" pitchFamily="18" charset="0"/>
                <a:cs typeface="Times New Roman" pitchFamily="18" charset="0"/>
              </a:rPr>
              <a:t>.</a:t>
            </a:r>
          </a:p>
          <a:p>
            <a:pPr algn="r" rtl="1"/>
            <a:r>
              <a:rPr lang="ar-SA" sz="2800" b="1" dirty="0">
                <a:latin typeface="Times New Roman" pitchFamily="18" charset="0"/>
                <a:cs typeface="Times New Roman" pitchFamily="18" charset="0"/>
              </a:rPr>
              <a:t>•</a:t>
            </a:r>
            <a:r>
              <a:rPr lang="ar-SA" sz="2800" b="1" dirty="0">
                <a:solidFill>
                  <a:srgbClr val="00B050"/>
                </a:solidFill>
                <a:latin typeface="Times New Roman" pitchFamily="18" charset="0"/>
                <a:cs typeface="Times New Roman" pitchFamily="18" charset="0"/>
              </a:rPr>
              <a:t>ان يتم الخيار في مدة معلومة هي ثلاثة ايام او اقل لا اكثر . </a:t>
            </a:r>
          </a:p>
        </p:txBody>
      </p:sp>
    </p:spTree>
    <p:extLst>
      <p:ext uri="{BB962C8B-B14F-4D97-AF65-F5344CB8AC3E}">
        <p14:creationId xmlns:p14="http://schemas.microsoft.com/office/powerpoint/2010/main" xmlns="" val="17204804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5287" y="0"/>
            <a:ext cx="11595652" cy="7417415"/>
          </a:xfrm>
          <a:prstGeom prst="rect">
            <a:avLst/>
          </a:prstGeom>
        </p:spPr>
        <p:txBody>
          <a:bodyPr wrap="square">
            <a:spAutoFit/>
          </a:bodyPr>
          <a:lstStyle/>
          <a:p>
            <a:pPr algn="r"/>
            <a:r>
              <a:rPr lang="ar-SA" sz="2800" b="1" dirty="0">
                <a:highlight>
                  <a:srgbClr val="800000"/>
                </a:highlight>
              </a:rPr>
              <a:t>حكم خيار التعيين </a:t>
            </a:r>
          </a:p>
          <a:p>
            <a:pPr algn="r" rtl="1"/>
            <a:r>
              <a:rPr lang="ar-SA" sz="2800" b="1" dirty="0">
                <a:highlight>
                  <a:srgbClr val="808000"/>
                </a:highlight>
              </a:rPr>
              <a:t>هناك اختلاف </a:t>
            </a:r>
            <a:r>
              <a:rPr lang="ar-SA" sz="2800" b="1" dirty="0" smtClean="0">
                <a:highlight>
                  <a:srgbClr val="808000"/>
                </a:highlight>
              </a:rPr>
              <a:t>:</a:t>
            </a:r>
          </a:p>
          <a:p>
            <a:pPr algn="r" rtl="1"/>
            <a:r>
              <a:rPr lang="ar-SA" sz="2800" b="1" dirty="0" smtClean="0">
                <a:highlight>
                  <a:srgbClr val="808000"/>
                </a:highlight>
              </a:rPr>
              <a:t>-- </a:t>
            </a:r>
            <a:r>
              <a:rPr lang="ar-SA" sz="2800" b="1" dirty="0" smtClean="0">
                <a:highlight>
                  <a:srgbClr val="808000"/>
                </a:highlight>
              </a:rPr>
              <a:t>فمن </a:t>
            </a:r>
            <a:r>
              <a:rPr lang="ar-SA" sz="2800" b="1" dirty="0">
                <a:highlight>
                  <a:srgbClr val="808000"/>
                </a:highlight>
              </a:rPr>
              <a:t>قال خيار التعيين ينطوي علي خيار الشرط ذهب العقد على انه غير لازم بخيار التعيين علي غرار خيار الشرط ، </a:t>
            </a:r>
            <a:endParaRPr lang="ar-SA" sz="2800" b="1" dirty="0" smtClean="0">
              <a:highlight>
                <a:srgbClr val="808000"/>
              </a:highlight>
            </a:endParaRPr>
          </a:p>
          <a:p>
            <a:pPr algn="r" rtl="1"/>
            <a:endParaRPr lang="ar-SA" sz="2800" b="1" dirty="0" smtClean="0">
              <a:highlight>
                <a:srgbClr val="808000"/>
              </a:highlight>
            </a:endParaRPr>
          </a:p>
          <a:p>
            <a:pPr algn="r" rtl="1"/>
            <a:r>
              <a:rPr lang="ar-SA" sz="2800" b="1" dirty="0" smtClean="0">
                <a:highlight>
                  <a:srgbClr val="808000"/>
                </a:highlight>
              </a:rPr>
              <a:t>-- </a:t>
            </a:r>
            <a:r>
              <a:rPr lang="ar-SA" sz="2800" b="1" dirty="0" smtClean="0">
                <a:highlight>
                  <a:srgbClr val="808000"/>
                </a:highlight>
              </a:rPr>
              <a:t>ومن </a:t>
            </a:r>
            <a:r>
              <a:rPr lang="ar-SA" sz="2800" b="1" dirty="0">
                <a:highlight>
                  <a:srgbClr val="808000"/>
                </a:highlight>
              </a:rPr>
              <a:t>ذهب الى خيار التعيين لا يتضمن خيار شرط قال ان اثر خيار التعيين في العقد ينحصر في اختيار محله والعقد لازم معه </a:t>
            </a:r>
            <a:r>
              <a:rPr lang="ar-SA" sz="2800" b="1" dirty="0" smtClean="0">
                <a:highlight>
                  <a:srgbClr val="808000"/>
                </a:highlight>
              </a:rPr>
              <a:t>.</a:t>
            </a:r>
          </a:p>
          <a:p>
            <a:pPr algn="r" rtl="1"/>
            <a:endParaRPr lang="ar-SA" sz="2800" b="1" dirty="0" smtClean="0">
              <a:highlight>
                <a:srgbClr val="808000"/>
              </a:highlight>
            </a:endParaRPr>
          </a:p>
          <a:p>
            <a:pPr algn="r" rtl="1"/>
            <a:r>
              <a:rPr lang="ar-SA" sz="2800" b="1" dirty="0" smtClean="0">
                <a:highlight>
                  <a:srgbClr val="808000"/>
                </a:highlight>
              </a:rPr>
              <a:t>ويسقط </a:t>
            </a:r>
            <a:r>
              <a:rPr lang="ar-SA" sz="2800" b="1" dirty="0">
                <a:highlight>
                  <a:srgbClr val="808000"/>
                </a:highlight>
              </a:rPr>
              <a:t>خيار التعيين بتعيين محل العقد وتعيينها باختيار احد الشيئين صراحة او ضمنا واما لاسباب اخرى كالهلاك والعيب بعد قبض المشتري .</a:t>
            </a:r>
          </a:p>
          <a:p>
            <a:pPr algn="r" rtl="1"/>
            <a:endParaRPr lang="ar-SA" sz="2800" b="1" dirty="0" smtClean="0">
              <a:highlight>
                <a:srgbClr val="808000"/>
              </a:highlight>
            </a:endParaRPr>
          </a:p>
          <a:p>
            <a:pPr algn="r" rtl="1"/>
            <a:r>
              <a:rPr lang="ar-SA" sz="2800" b="1" dirty="0" smtClean="0">
                <a:highlight>
                  <a:srgbClr val="808000"/>
                </a:highlight>
              </a:rPr>
              <a:t>وقد </a:t>
            </a:r>
            <a:r>
              <a:rPr lang="ar-SA" sz="2800" b="1" dirty="0">
                <a:highlight>
                  <a:srgbClr val="808000"/>
                </a:highlight>
              </a:rPr>
              <a:t>نصت المادة 422 من مرشد الحيران على الهلاك " اذا كان خيار التعيين للمشتري وهلك احد الشيئين في يده تعين عليه اخذه ويكون الاخر في يده امانه "</a:t>
            </a:r>
          </a:p>
          <a:p>
            <a:pPr algn="r" rtl="1"/>
            <a:endParaRPr lang="ar-SA" sz="2800" b="1" dirty="0" smtClean="0">
              <a:highlight>
                <a:srgbClr val="808000"/>
              </a:highlight>
            </a:endParaRPr>
          </a:p>
          <a:p>
            <a:pPr algn="r" rtl="1"/>
            <a:r>
              <a:rPr lang="ar-SA" sz="2800" b="1" dirty="0" smtClean="0">
                <a:highlight>
                  <a:srgbClr val="808000"/>
                </a:highlight>
              </a:rPr>
              <a:t>ومعناه </a:t>
            </a:r>
            <a:r>
              <a:rPr lang="ar-SA" sz="2800" b="1" dirty="0">
                <a:highlight>
                  <a:srgbClr val="808000"/>
                </a:highlight>
              </a:rPr>
              <a:t>انه اذا هلك احد الشيئين في يد المشتري بعد القبض يسقط خيار التعيين ويكون الباقي في يد المشتري امانه .</a:t>
            </a:r>
          </a:p>
          <a:p>
            <a:endParaRPr lang="ar-SA" sz="2800" dirty="0"/>
          </a:p>
        </p:txBody>
      </p:sp>
    </p:spTree>
    <p:extLst>
      <p:ext uri="{BB962C8B-B14F-4D97-AF65-F5344CB8AC3E}">
        <p14:creationId xmlns:p14="http://schemas.microsoft.com/office/powerpoint/2010/main" xmlns="" val="20386993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1900518" y="591671"/>
            <a:ext cx="9604094" cy="5319551"/>
          </a:xfrm>
        </p:spPr>
        <p:txBody>
          <a:bodyPr>
            <a:normAutofit lnSpcReduction="10000"/>
          </a:bodyPr>
          <a:lstStyle/>
          <a:p>
            <a:pPr marL="0" indent="0" algn="just">
              <a:buNone/>
            </a:pPr>
            <a:r>
              <a:rPr lang="ar-SA" sz="2400" dirty="0" smtClean="0">
                <a:solidFill>
                  <a:schemeClr val="accent2">
                    <a:lumMod val="50000"/>
                  </a:schemeClr>
                </a:solidFill>
              </a:rPr>
              <a:t>وعن </a:t>
            </a:r>
            <a:r>
              <a:rPr lang="ar-SA" sz="2400" dirty="0" err="1" smtClean="0">
                <a:solidFill>
                  <a:schemeClr val="accent2">
                    <a:lumMod val="50000"/>
                  </a:schemeClr>
                </a:solidFill>
              </a:rPr>
              <a:t>التعيب</a:t>
            </a:r>
            <a:r>
              <a:rPr lang="ar-SA" sz="2400" dirty="0" smtClean="0">
                <a:solidFill>
                  <a:schemeClr val="accent2">
                    <a:lumMod val="50000"/>
                  </a:schemeClr>
                </a:solidFill>
              </a:rPr>
              <a:t>، </a:t>
            </a:r>
            <a:r>
              <a:rPr lang="ar-SA" sz="2400" dirty="0" smtClean="0">
                <a:solidFill>
                  <a:schemeClr val="bg2">
                    <a:lumMod val="50000"/>
                  </a:schemeClr>
                </a:solidFill>
              </a:rPr>
              <a:t>((وان تعيبا متعاقبا تعين اخذ ما تعيب أولا)) </a:t>
            </a:r>
          </a:p>
          <a:p>
            <a:pPr marL="0" indent="0" algn="just">
              <a:buNone/>
            </a:pPr>
            <a:r>
              <a:rPr lang="ar-SA" sz="2400" dirty="0" smtClean="0">
                <a:solidFill>
                  <a:schemeClr val="accent2">
                    <a:lumMod val="50000"/>
                  </a:schemeClr>
                </a:solidFill>
              </a:rPr>
              <a:t>وعليه </a:t>
            </a:r>
            <a:r>
              <a:rPr lang="ar-SA" sz="2400" dirty="0" smtClean="0">
                <a:solidFill>
                  <a:schemeClr val="tx1"/>
                </a:solidFill>
              </a:rPr>
              <a:t>فاذا تعيب احد الشيئين </a:t>
            </a:r>
            <a:r>
              <a:rPr lang="ar-SA" sz="2400" dirty="0" smtClean="0">
                <a:solidFill>
                  <a:schemeClr val="accent2">
                    <a:lumMod val="50000"/>
                  </a:schemeClr>
                </a:solidFill>
              </a:rPr>
              <a:t>في يد المشتري بعد القبض ثم اعقب ذلك تعيب الشيء الاخر، </a:t>
            </a:r>
            <a:r>
              <a:rPr lang="ar-SA" sz="2400" dirty="0" smtClean="0">
                <a:solidFill>
                  <a:schemeClr val="tx1"/>
                </a:solidFill>
              </a:rPr>
              <a:t>سقط الخيار </a:t>
            </a:r>
            <a:r>
              <a:rPr lang="ar-SA" sz="2400" dirty="0" smtClean="0">
                <a:solidFill>
                  <a:schemeClr val="accent2">
                    <a:lumMod val="50000"/>
                  </a:schemeClr>
                </a:solidFill>
              </a:rPr>
              <a:t>لان محل العقد يتحدد بما تعيب أولا.</a:t>
            </a:r>
          </a:p>
          <a:p>
            <a:pPr marL="0" indent="0" algn="just">
              <a:buNone/>
            </a:pPr>
            <a:r>
              <a:rPr lang="ar-SA" sz="2400" dirty="0" smtClean="0">
                <a:solidFill>
                  <a:schemeClr val="tx1"/>
                </a:solidFill>
              </a:rPr>
              <a:t>ويبقى الخيار ان تعيبا معا</a:t>
            </a:r>
            <a:r>
              <a:rPr lang="ar-SA" sz="2400" dirty="0" smtClean="0">
                <a:solidFill>
                  <a:schemeClr val="accent2">
                    <a:lumMod val="50000"/>
                  </a:schemeClr>
                </a:solidFill>
              </a:rPr>
              <a:t>، ومفهوم ذلك ان تعيب احدهما دون الاخر ليس من شأنه ان يسقط الخيار.</a:t>
            </a:r>
          </a:p>
          <a:p>
            <a:pPr marL="0" indent="0" algn="just">
              <a:buNone/>
            </a:pPr>
            <a:r>
              <a:rPr lang="ar-SA" sz="2400" dirty="0" smtClean="0">
                <a:solidFill>
                  <a:schemeClr val="tx1"/>
                </a:solidFill>
              </a:rPr>
              <a:t>ينتقل خيار التعيين الى الورثة اذا مات من له الخيار قبل التعيين.</a:t>
            </a:r>
          </a:p>
          <a:p>
            <a:pPr marL="0" indent="0" algn="just">
              <a:buNone/>
            </a:pPr>
            <a:r>
              <a:rPr lang="ar-SA" sz="2400" dirty="0">
                <a:solidFill>
                  <a:schemeClr val="bg2">
                    <a:lumMod val="50000"/>
                  </a:schemeClr>
                </a:solidFill>
              </a:rPr>
              <a:t>ف</a:t>
            </a:r>
            <a:r>
              <a:rPr lang="ar-SA" sz="2400" dirty="0" smtClean="0">
                <a:solidFill>
                  <a:schemeClr val="bg2">
                    <a:lumMod val="50000"/>
                  </a:schemeClr>
                </a:solidFill>
              </a:rPr>
              <a:t>اذا توفي لبائع وله الخيار وقبل ان يتم انتقل لوارثه الذي يجبر على تعيين الشيء الذي يريد إعطائه، وان توفي المشتري وكان له الخيار وقبل ان يتم انتقل لوارثه الذي يجبر على تعيين الشيء الذي يريد اخذه ويطالب بثمنه.</a:t>
            </a:r>
          </a:p>
          <a:p>
            <a:pPr marL="0" indent="0" algn="just">
              <a:buNone/>
            </a:pPr>
            <a:r>
              <a:rPr lang="ar-SA" sz="2400" dirty="0" smtClean="0">
                <a:solidFill>
                  <a:schemeClr val="accent2">
                    <a:lumMod val="50000"/>
                  </a:schemeClr>
                </a:solidFill>
              </a:rPr>
              <a:t>مثال: لو احضر البائع ثلاثة اثواب اعلى واوسط وادنى من جنس واحد وبين لكل منهما ثمنا على حدة وباع احدهما لا على التعيين على ان المشتري في مدة ثلاثة أيام يأخذ ايهما شاء بالثمن الذي عينه له انعقد البيع ولزم المشتري، فلو مات قبل التعيين يجبر الوارث على تعيين احدهما ودفع ثمنه.</a:t>
            </a:r>
            <a:endParaRPr lang="ar-SA" sz="2400" dirty="0">
              <a:solidFill>
                <a:schemeClr val="accent2">
                  <a:lumMod val="50000"/>
                </a:schemeClr>
              </a:solidFill>
            </a:endParaRPr>
          </a:p>
        </p:txBody>
      </p:sp>
    </p:spTree>
    <p:extLst>
      <p:ext uri="{BB962C8B-B14F-4D97-AF65-F5344CB8AC3E}">
        <p14:creationId xmlns:p14="http://schemas.microsoft.com/office/powerpoint/2010/main" xmlns="" val="22730526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23224" y="0"/>
            <a:ext cx="8911687" cy="1280890"/>
          </a:xfrm>
        </p:spPr>
        <p:txBody>
          <a:bodyPr/>
          <a:lstStyle/>
          <a:p>
            <a:pPr algn="ctr"/>
            <a:r>
              <a:rPr lang="ar-SA" b="1" dirty="0" smtClean="0">
                <a:solidFill>
                  <a:schemeClr val="tx1"/>
                </a:solidFill>
              </a:rPr>
              <a:t>التضامن وعدم القابلية </a:t>
            </a:r>
            <a:r>
              <a:rPr lang="ar-SA" b="1" dirty="0">
                <a:solidFill>
                  <a:schemeClr val="tx1"/>
                </a:solidFill>
              </a:rPr>
              <a:t>ل</a:t>
            </a:r>
            <a:r>
              <a:rPr lang="ar-SA" b="1" dirty="0" smtClean="0">
                <a:solidFill>
                  <a:schemeClr val="tx1"/>
                </a:solidFill>
              </a:rPr>
              <a:t>لانقسام</a:t>
            </a:r>
            <a:endParaRPr lang="ar-SA" b="1" dirty="0">
              <a:solidFill>
                <a:schemeClr val="tx1"/>
              </a:solidFill>
            </a:endParaRPr>
          </a:p>
        </p:txBody>
      </p:sp>
      <p:sp>
        <p:nvSpPr>
          <p:cNvPr id="3" name="عنصر نائب للمحتوى 2"/>
          <p:cNvSpPr>
            <a:spLocks noGrp="1"/>
          </p:cNvSpPr>
          <p:nvPr>
            <p:ph idx="1"/>
          </p:nvPr>
        </p:nvSpPr>
        <p:spPr>
          <a:xfrm>
            <a:off x="424071" y="728870"/>
            <a:ext cx="11595652" cy="5964161"/>
          </a:xfrm>
        </p:spPr>
        <p:txBody>
          <a:bodyPr>
            <a:noAutofit/>
          </a:bodyPr>
          <a:lstStyle/>
          <a:p>
            <a:pPr algn="just"/>
            <a:r>
              <a:rPr lang="ar-SA" sz="2800" b="1" dirty="0" smtClean="0">
                <a:solidFill>
                  <a:schemeClr val="accent6">
                    <a:lumMod val="50000"/>
                  </a:schemeClr>
                </a:solidFill>
                <a:latin typeface="Times New Roman" pitchFamily="18" charset="0"/>
                <a:cs typeface="Times New Roman" pitchFamily="18" charset="0"/>
              </a:rPr>
              <a:t>الأصل في الالتزام ان يكون بسيطا بأن يتمثل </a:t>
            </a:r>
            <a:r>
              <a:rPr lang="ar-SA" sz="2800" b="1" u="sng" dirty="0" smtClean="0">
                <a:solidFill>
                  <a:schemeClr val="accent3">
                    <a:lumMod val="60000"/>
                    <a:lumOff val="40000"/>
                  </a:schemeClr>
                </a:solidFill>
                <a:latin typeface="Times New Roman" pitchFamily="18" charset="0"/>
                <a:cs typeface="Times New Roman" pitchFamily="18" charset="0"/>
              </a:rPr>
              <a:t>محل الالتزام في أداء واحد</a:t>
            </a:r>
            <a:r>
              <a:rPr lang="ar-SA" sz="2800" b="1" dirty="0" smtClean="0">
                <a:solidFill>
                  <a:schemeClr val="accent6">
                    <a:lumMod val="50000"/>
                  </a:schemeClr>
                </a:solidFill>
                <a:latin typeface="Times New Roman" pitchFamily="18" charset="0"/>
                <a:cs typeface="Times New Roman" pitchFamily="18" charset="0"/>
              </a:rPr>
              <a:t>، وقد يكون له </a:t>
            </a:r>
            <a:r>
              <a:rPr lang="ar-SA" sz="2800" b="1" dirty="0" smtClean="0">
                <a:solidFill>
                  <a:schemeClr val="bg1"/>
                </a:solidFill>
                <a:latin typeface="Times New Roman" pitchFamily="18" charset="0"/>
                <a:cs typeface="Times New Roman" pitchFamily="18" charset="0"/>
              </a:rPr>
              <a:t>معنى ثان </a:t>
            </a:r>
            <a:r>
              <a:rPr lang="ar-SA" sz="2800" b="1" u="sng" dirty="0" smtClean="0">
                <a:solidFill>
                  <a:srgbClr val="00B050"/>
                </a:solidFill>
                <a:latin typeface="Times New Roman" pitchFamily="18" charset="0"/>
                <a:cs typeface="Times New Roman" pitchFamily="18" charset="0"/>
              </a:rPr>
              <a:t>مرتبط بالأطراف بأن الالتزام رابطة او علاقة قانونية بين دائن واحد ومدين واحد.</a:t>
            </a:r>
          </a:p>
          <a:p>
            <a:pPr algn="just">
              <a:buNone/>
            </a:pPr>
            <a:endParaRPr lang="ar-SA" sz="2800" b="1" dirty="0" smtClean="0">
              <a:solidFill>
                <a:schemeClr val="accent6">
                  <a:lumMod val="50000"/>
                </a:schemeClr>
              </a:solidFill>
              <a:latin typeface="Times New Roman" pitchFamily="18" charset="0"/>
              <a:cs typeface="Times New Roman" pitchFamily="18" charset="0"/>
            </a:endParaRPr>
          </a:p>
          <a:p>
            <a:pPr algn="just"/>
            <a:r>
              <a:rPr lang="ar-SA" sz="2800" b="1" dirty="0" smtClean="0">
                <a:solidFill>
                  <a:schemeClr val="accent2">
                    <a:lumMod val="50000"/>
                  </a:schemeClr>
                </a:solidFill>
                <a:latin typeface="Times New Roman" pitchFamily="18" charset="0"/>
                <a:cs typeface="Times New Roman" pitchFamily="18" charset="0"/>
              </a:rPr>
              <a:t>ونقصد في نطاق المعنى الثاني تعدد الدائنين او تعدد المدينين؛ مما يعني ان </a:t>
            </a:r>
            <a:r>
              <a:rPr lang="ar-SA" sz="2800" b="1" u="sng" dirty="0" smtClean="0">
                <a:solidFill>
                  <a:srgbClr val="FF0000"/>
                </a:solidFill>
                <a:latin typeface="Times New Roman" pitchFamily="18" charset="0"/>
                <a:cs typeface="Times New Roman" pitchFamily="18" charset="0"/>
              </a:rPr>
              <a:t>الأصل في حالة تعدد </a:t>
            </a:r>
            <a:r>
              <a:rPr lang="ar-SA" sz="2800" b="1" dirty="0" smtClean="0">
                <a:solidFill>
                  <a:srgbClr val="FF0000"/>
                </a:solidFill>
                <a:latin typeface="Times New Roman" pitchFamily="18" charset="0"/>
                <a:cs typeface="Times New Roman" pitchFamily="18" charset="0"/>
              </a:rPr>
              <a:t>الدائنين او المدينين: </a:t>
            </a:r>
            <a:r>
              <a:rPr lang="ar-SA" sz="2800" b="1" u="sng" dirty="0" smtClean="0">
                <a:solidFill>
                  <a:srgbClr val="FF0000"/>
                </a:solidFill>
                <a:latin typeface="Times New Roman" pitchFamily="18" charset="0"/>
                <a:cs typeface="Times New Roman" pitchFamily="18" charset="0"/>
              </a:rPr>
              <a:t>هو انقسام الدين فلا يطالب أي دائن الا بحصته ولا يلتزم كل مدين الا بجزء يعادل حصته.</a:t>
            </a:r>
          </a:p>
          <a:p>
            <a:pPr algn="just">
              <a:buNone/>
            </a:pPr>
            <a:endParaRPr lang="ar-SA" sz="2800" b="1" u="sng" dirty="0" smtClean="0">
              <a:solidFill>
                <a:srgbClr val="FF0000"/>
              </a:solidFill>
              <a:latin typeface="Times New Roman" pitchFamily="18" charset="0"/>
              <a:cs typeface="Times New Roman" pitchFamily="18" charset="0"/>
            </a:endParaRPr>
          </a:p>
          <a:p>
            <a:pPr algn="just"/>
            <a:r>
              <a:rPr lang="ar-SA" sz="2800" b="1" u="sng" dirty="0" smtClean="0">
                <a:solidFill>
                  <a:schemeClr val="accent2">
                    <a:lumMod val="50000"/>
                  </a:schemeClr>
                </a:solidFill>
                <a:latin typeface="Times New Roman" pitchFamily="18" charset="0"/>
                <a:cs typeface="Times New Roman" pitchFamily="18" charset="0"/>
              </a:rPr>
              <a:t>وخلافا لهذا الأصل، </a:t>
            </a:r>
            <a:r>
              <a:rPr lang="ar-SA" sz="2800" b="1" u="sng" dirty="0" smtClean="0">
                <a:solidFill>
                  <a:srgbClr val="002060"/>
                </a:solidFill>
                <a:latin typeface="Times New Roman" pitchFamily="18" charset="0"/>
                <a:cs typeface="Times New Roman" pitchFamily="18" charset="0"/>
              </a:rPr>
              <a:t>قد يتفق اطراف العقد عند ابرامه وقد ينص القانون على استبعاد انقسام الالتزام واثاره في حالة التعدد بجانبيه</a:t>
            </a:r>
            <a:r>
              <a:rPr lang="ar-SA" sz="2800" b="1" u="sng" dirty="0" smtClean="0">
                <a:solidFill>
                  <a:schemeClr val="accent2">
                    <a:lumMod val="50000"/>
                  </a:schemeClr>
                </a:solidFill>
                <a:latin typeface="Times New Roman" pitchFamily="18" charset="0"/>
                <a:cs typeface="Times New Roman" pitchFamily="18" charset="0"/>
              </a:rPr>
              <a:t>،</a:t>
            </a:r>
            <a:r>
              <a:rPr lang="ar-SA" sz="2800" b="1" dirty="0" smtClean="0">
                <a:solidFill>
                  <a:schemeClr val="accent2">
                    <a:lumMod val="50000"/>
                  </a:schemeClr>
                </a:solidFill>
                <a:latin typeface="Times New Roman" pitchFamily="18" charset="0"/>
                <a:cs typeface="Times New Roman" pitchFamily="18" charset="0"/>
              </a:rPr>
              <a:t> ومؤدي ذلك </a:t>
            </a:r>
            <a:r>
              <a:rPr lang="ar-SA" sz="2800" b="1" u="sng" dirty="0" smtClean="0">
                <a:solidFill>
                  <a:srgbClr val="00B050"/>
                </a:solidFill>
                <a:latin typeface="Times New Roman" pitchFamily="18" charset="0"/>
                <a:cs typeface="Times New Roman" pitchFamily="18" charset="0"/>
              </a:rPr>
              <a:t>تصور مطالبة الدائن ضمن دائنين متعددين بكل الدين والتزام المدين ضمن عدة بكل الدين وإمكان هذا التصور يتوفر في حالتين هما </a:t>
            </a:r>
            <a:r>
              <a:rPr lang="ar-SA" sz="2800" b="1" dirty="0" smtClean="0">
                <a:solidFill>
                  <a:srgbClr val="00B050"/>
                </a:solidFill>
                <a:latin typeface="Times New Roman" pitchFamily="18" charset="0"/>
                <a:cs typeface="Times New Roman" pitchFamily="18" charset="0"/>
              </a:rPr>
              <a:t>:</a:t>
            </a:r>
          </a:p>
          <a:p>
            <a:pPr algn="just"/>
            <a:r>
              <a:rPr lang="ar-SA" sz="2800" b="1" dirty="0" smtClean="0">
                <a:solidFill>
                  <a:schemeClr val="accent6">
                    <a:lumMod val="75000"/>
                  </a:schemeClr>
                </a:solidFill>
                <a:latin typeface="Times New Roman" pitchFamily="18" charset="0"/>
                <a:cs typeface="Times New Roman" pitchFamily="18" charset="0"/>
              </a:rPr>
              <a:t>1/ التضامن</a:t>
            </a:r>
          </a:p>
          <a:p>
            <a:pPr algn="just"/>
            <a:r>
              <a:rPr lang="ar-SA" sz="2800" b="1" dirty="0" smtClean="0">
                <a:solidFill>
                  <a:schemeClr val="accent6">
                    <a:lumMod val="75000"/>
                  </a:schemeClr>
                </a:solidFill>
                <a:latin typeface="Times New Roman" pitchFamily="18" charset="0"/>
                <a:cs typeface="Times New Roman" pitchFamily="18" charset="0"/>
              </a:rPr>
              <a:t>2/ عدم الانقسام </a:t>
            </a:r>
            <a:endParaRPr lang="ar-SA" sz="2800" b="1" dirty="0">
              <a:solidFill>
                <a:schemeClr val="accent6">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570492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152400"/>
            <a:ext cx="10972800" cy="655983"/>
          </a:xfrm>
        </p:spPr>
        <p:txBody>
          <a:bodyPr>
            <a:noAutofit/>
          </a:bodyPr>
          <a:lstStyle/>
          <a:p>
            <a:pPr algn="ctr"/>
            <a:r>
              <a:rPr lang="ar-SA" sz="5400" dirty="0">
                <a:solidFill>
                  <a:schemeClr val="accent1">
                    <a:lumMod val="75000"/>
                  </a:schemeClr>
                </a:solidFill>
                <a:cs typeface="Akhbar MT" pitchFamily="2" charset="-78"/>
              </a:rPr>
              <a:t>الالتزام التخييري </a:t>
            </a:r>
          </a:p>
        </p:txBody>
      </p:sp>
      <p:sp>
        <p:nvSpPr>
          <p:cNvPr id="3" name="عنصر نائب للمحتوى 2"/>
          <p:cNvSpPr>
            <a:spLocks noGrp="1"/>
          </p:cNvSpPr>
          <p:nvPr>
            <p:ph sz="quarter" idx="1"/>
          </p:nvPr>
        </p:nvSpPr>
        <p:spPr>
          <a:xfrm>
            <a:off x="397565" y="1192696"/>
            <a:ext cx="11436626" cy="5173800"/>
          </a:xfrm>
        </p:spPr>
        <p:txBody>
          <a:bodyPr>
            <a:normAutofit/>
          </a:bodyPr>
          <a:lstStyle/>
          <a:p>
            <a:r>
              <a:rPr lang="ar-SA" sz="4800" b="1" dirty="0">
                <a:solidFill>
                  <a:schemeClr val="accent1">
                    <a:lumMod val="75000"/>
                  </a:schemeClr>
                </a:solidFill>
                <a:cs typeface="+mj-cs"/>
              </a:rPr>
              <a:t>تعريفه :</a:t>
            </a:r>
            <a:r>
              <a:rPr lang="ar-SA" sz="4800" b="1" dirty="0">
                <a:solidFill>
                  <a:schemeClr val="accent2">
                    <a:lumMod val="75000"/>
                  </a:schemeClr>
                </a:solidFill>
                <a:cs typeface="+mj-cs"/>
              </a:rPr>
              <a:t> </a:t>
            </a:r>
            <a:r>
              <a:rPr lang="ar-SA" sz="4800" b="1" dirty="0">
                <a:solidFill>
                  <a:srgbClr val="FF0000"/>
                </a:solidFill>
                <a:cs typeface="+mj-cs"/>
              </a:rPr>
              <a:t>التزام يتمثل محله في أكثر من أداء بحيث تبرأ ذمة المدين به بأداء واحد منها </a:t>
            </a:r>
            <a:r>
              <a:rPr lang="ar-SA" sz="4800" b="1" dirty="0" smtClean="0">
                <a:solidFill>
                  <a:srgbClr val="FF0000"/>
                </a:solidFill>
                <a:cs typeface="+mj-cs"/>
              </a:rPr>
              <a:t>.</a:t>
            </a:r>
          </a:p>
          <a:p>
            <a:pPr>
              <a:buNone/>
            </a:pPr>
            <a:endParaRPr lang="ar-SA" sz="4800" b="1" dirty="0">
              <a:solidFill>
                <a:srgbClr val="FF0000"/>
              </a:solidFill>
              <a:cs typeface="+mj-cs"/>
            </a:endParaRPr>
          </a:p>
          <a:p>
            <a:r>
              <a:rPr lang="ar-SA" sz="4800" b="1" dirty="0">
                <a:solidFill>
                  <a:schemeClr val="tx1">
                    <a:lumMod val="75000"/>
                    <a:lumOff val="25000"/>
                  </a:schemeClr>
                </a:solidFill>
                <a:cs typeface="+mj-cs"/>
              </a:rPr>
              <a:t> </a:t>
            </a:r>
            <a:r>
              <a:rPr lang="ar-SA" sz="4800" b="1" dirty="0">
                <a:solidFill>
                  <a:schemeClr val="accent1">
                    <a:lumMod val="75000"/>
                  </a:schemeClr>
                </a:solidFill>
                <a:cs typeface="+mj-cs"/>
              </a:rPr>
              <a:t>مثال : </a:t>
            </a:r>
            <a:r>
              <a:rPr lang="ar-SA" sz="4800" b="1" dirty="0">
                <a:solidFill>
                  <a:srgbClr val="0070C0"/>
                </a:solidFill>
                <a:cs typeface="+mj-cs"/>
              </a:rPr>
              <a:t>لو باع شخص فيلا سكنية ضمن ثلاثة يملكها , حيث تبرأ ذمته عن التزامه بالتسليم إذ أدى أداء واحد منها </a:t>
            </a:r>
            <a:r>
              <a:rPr lang="ar-SA" sz="4800" b="1" dirty="0">
                <a:solidFill>
                  <a:schemeClr val="tx2">
                    <a:lumMod val="75000"/>
                  </a:schemeClr>
                </a:solidFill>
                <a:cs typeface="+mj-cs"/>
              </a:rPr>
              <a:t>. </a:t>
            </a:r>
            <a:endParaRPr lang="ar-SA" sz="4800" b="1" dirty="0">
              <a:solidFill>
                <a:schemeClr val="accent1">
                  <a:lumMod val="75000"/>
                </a:schemeClr>
              </a:solidFill>
              <a:cs typeface="+mj-cs"/>
            </a:endParaRPr>
          </a:p>
        </p:txBody>
      </p:sp>
    </p:spTree>
    <p:extLst>
      <p:ext uri="{BB962C8B-B14F-4D97-AF65-F5344CB8AC3E}">
        <p14:creationId xmlns:p14="http://schemas.microsoft.com/office/powerpoint/2010/main" xmlns="" val="25872734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26938" y="209330"/>
            <a:ext cx="8911687" cy="1280890"/>
          </a:xfrm>
        </p:spPr>
        <p:txBody>
          <a:bodyPr>
            <a:normAutofit/>
          </a:bodyPr>
          <a:lstStyle/>
          <a:p>
            <a:pPr algn="ctr"/>
            <a:r>
              <a:rPr lang="ar-SA" b="1" dirty="0" smtClean="0">
                <a:solidFill>
                  <a:schemeClr val="tx1"/>
                </a:solidFill>
              </a:rPr>
              <a:t>التضامن</a:t>
            </a:r>
            <a:endParaRPr lang="ar-SA" b="1" dirty="0">
              <a:solidFill>
                <a:schemeClr val="tx1"/>
              </a:solidFill>
            </a:endParaRPr>
          </a:p>
        </p:txBody>
      </p:sp>
      <p:sp>
        <p:nvSpPr>
          <p:cNvPr id="3" name="عنصر نائب للمحتوى 2"/>
          <p:cNvSpPr>
            <a:spLocks noGrp="1"/>
          </p:cNvSpPr>
          <p:nvPr>
            <p:ph idx="1"/>
          </p:nvPr>
        </p:nvSpPr>
        <p:spPr>
          <a:xfrm>
            <a:off x="424070" y="1033669"/>
            <a:ext cx="11516139" cy="5446643"/>
          </a:xfrm>
        </p:spPr>
        <p:txBody>
          <a:bodyPr>
            <a:noAutofit/>
          </a:bodyPr>
          <a:lstStyle/>
          <a:p>
            <a:pPr algn="just"/>
            <a:r>
              <a:rPr lang="ar-SA" sz="3600" b="1" dirty="0" smtClean="0">
                <a:solidFill>
                  <a:schemeClr val="accent2">
                    <a:lumMod val="50000"/>
                  </a:schemeClr>
                </a:solidFill>
                <a:latin typeface="Times New Roman" pitchFamily="18" charset="0"/>
                <a:cs typeface="Times New Roman" pitchFamily="18" charset="0"/>
              </a:rPr>
              <a:t>تعريفه</a:t>
            </a:r>
            <a:r>
              <a:rPr lang="ar-SA" sz="3600" b="1" dirty="0" smtClean="0">
                <a:latin typeface="Times New Roman" pitchFamily="18" charset="0"/>
                <a:cs typeface="Times New Roman" pitchFamily="18" charset="0"/>
              </a:rPr>
              <a:t>: </a:t>
            </a:r>
            <a:r>
              <a:rPr lang="ar-SA" sz="3600" b="1" dirty="0" smtClean="0">
                <a:solidFill>
                  <a:schemeClr val="accent6">
                    <a:lumMod val="50000"/>
                  </a:schemeClr>
                </a:solidFill>
                <a:latin typeface="Times New Roman" pitchFamily="18" charset="0"/>
                <a:cs typeface="Times New Roman" pitchFamily="18" charset="0"/>
              </a:rPr>
              <a:t>هو وصف يلحق الالتزام في اطرافه فيمتنع معه انقسامه</a:t>
            </a:r>
            <a:r>
              <a:rPr lang="ar-SA" sz="3600" b="1" dirty="0" smtClean="0">
                <a:solidFill>
                  <a:schemeClr val="bg2">
                    <a:lumMod val="50000"/>
                  </a:schemeClr>
                </a:solidFill>
                <a:latin typeface="Times New Roman" pitchFamily="18" charset="0"/>
                <a:cs typeface="Times New Roman" pitchFamily="18" charset="0"/>
              </a:rPr>
              <a:t>.</a:t>
            </a:r>
          </a:p>
          <a:p>
            <a:pPr algn="just"/>
            <a:r>
              <a:rPr lang="ar-SA" sz="3600" b="1" dirty="0" smtClean="0">
                <a:solidFill>
                  <a:schemeClr val="accent2">
                    <a:lumMod val="50000"/>
                  </a:schemeClr>
                </a:solidFill>
                <a:latin typeface="Times New Roman" pitchFamily="18" charset="0"/>
                <a:cs typeface="Times New Roman" pitchFamily="18" charset="0"/>
              </a:rPr>
              <a:t>وله صورتان:</a:t>
            </a:r>
          </a:p>
          <a:p>
            <a:pPr algn="just">
              <a:buNone/>
            </a:pPr>
            <a:endParaRPr lang="ar-SA" sz="3600" b="1" dirty="0" smtClean="0">
              <a:solidFill>
                <a:schemeClr val="accent2">
                  <a:lumMod val="50000"/>
                </a:schemeClr>
              </a:solidFill>
              <a:latin typeface="Times New Roman" pitchFamily="18" charset="0"/>
              <a:cs typeface="Times New Roman" pitchFamily="18" charset="0"/>
            </a:endParaRPr>
          </a:p>
          <a:p>
            <a:pPr algn="just"/>
            <a:r>
              <a:rPr lang="ar-SA" sz="3600" b="1" dirty="0" smtClean="0">
                <a:solidFill>
                  <a:schemeClr val="accent2">
                    <a:lumMod val="75000"/>
                  </a:schemeClr>
                </a:solidFill>
                <a:latin typeface="Times New Roman" pitchFamily="18" charset="0"/>
                <a:cs typeface="Times New Roman" pitchFamily="18" charset="0"/>
              </a:rPr>
              <a:t>1/ </a:t>
            </a:r>
            <a:r>
              <a:rPr lang="ar-SA" sz="3600" b="1" u="sng" dirty="0" smtClean="0">
                <a:solidFill>
                  <a:schemeClr val="tx1"/>
                </a:solidFill>
                <a:latin typeface="Times New Roman" pitchFamily="18" charset="0"/>
                <a:cs typeface="Times New Roman" pitchFamily="18" charset="0"/>
              </a:rPr>
              <a:t>التضامن الإيجابي</a:t>
            </a:r>
            <a:r>
              <a:rPr lang="ar-SA" sz="3600" b="1" dirty="0" smtClean="0">
                <a:solidFill>
                  <a:schemeClr val="bg2">
                    <a:lumMod val="50000"/>
                  </a:schemeClr>
                </a:solidFill>
                <a:latin typeface="Times New Roman" pitchFamily="18" charset="0"/>
                <a:cs typeface="Times New Roman" pitchFamily="18" charset="0"/>
              </a:rPr>
              <a:t>، </a:t>
            </a:r>
            <a:r>
              <a:rPr lang="ar-SA" sz="3600" b="1" dirty="0" smtClean="0">
                <a:solidFill>
                  <a:schemeClr val="accent6">
                    <a:lumMod val="75000"/>
                  </a:schemeClr>
                </a:solidFill>
                <a:latin typeface="Times New Roman" pitchFamily="18" charset="0"/>
                <a:cs typeface="Times New Roman" pitchFamily="18" charset="0"/>
              </a:rPr>
              <a:t>وينشأ بين الدائنين بحيث يكون لكل دائن منهم المطالبة بكل الدين وليس بحصته فقط.</a:t>
            </a:r>
          </a:p>
          <a:p>
            <a:pPr algn="just">
              <a:buNone/>
            </a:pPr>
            <a:endParaRPr lang="ar-SA" sz="3600" b="1" dirty="0" smtClean="0">
              <a:solidFill>
                <a:schemeClr val="accent6">
                  <a:lumMod val="75000"/>
                </a:schemeClr>
              </a:solidFill>
              <a:latin typeface="Times New Roman" pitchFamily="18" charset="0"/>
              <a:cs typeface="Times New Roman" pitchFamily="18" charset="0"/>
            </a:endParaRPr>
          </a:p>
          <a:p>
            <a:pPr algn="just"/>
            <a:r>
              <a:rPr lang="ar-SA" sz="3600" b="1" dirty="0" smtClean="0">
                <a:solidFill>
                  <a:schemeClr val="bg2">
                    <a:lumMod val="50000"/>
                  </a:schemeClr>
                </a:solidFill>
                <a:latin typeface="Times New Roman" pitchFamily="18" charset="0"/>
                <a:cs typeface="Times New Roman" pitchFamily="18" charset="0"/>
              </a:rPr>
              <a:t>2/ </a:t>
            </a:r>
            <a:r>
              <a:rPr lang="ar-SA" sz="3600" b="1" u="sng" dirty="0" smtClean="0">
                <a:solidFill>
                  <a:schemeClr val="tx1"/>
                </a:solidFill>
                <a:latin typeface="Times New Roman" pitchFamily="18" charset="0"/>
                <a:cs typeface="Times New Roman" pitchFamily="18" charset="0"/>
              </a:rPr>
              <a:t>التضامن السلبي</a:t>
            </a:r>
            <a:r>
              <a:rPr lang="ar-SA" sz="3600" b="1" dirty="0" smtClean="0">
                <a:solidFill>
                  <a:schemeClr val="bg2">
                    <a:lumMod val="50000"/>
                  </a:schemeClr>
                </a:solidFill>
                <a:latin typeface="Times New Roman" pitchFamily="18" charset="0"/>
                <a:cs typeface="Times New Roman" pitchFamily="18" charset="0"/>
              </a:rPr>
              <a:t>، </a:t>
            </a:r>
            <a:r>
              <a:rPr lang="ar-SA" sz="3600" b="1" dirty="0" smtClean="0">
                <a:solidFill>
                  <a:schemeClr val="accent2">
                    <a:lumMod val="75000"/>
                  </a:schemeClr>
                </a:solidFill>
                <a:latin typeface="Times New Roman" pitchFamily="18" charset="0"/>
                <a:cs typeface="Times New Roman" pitchFamily="18" charset="0"/>
              </a:rPr>
              <a:t>وينشأ بين المدينين بحيث يلتزم أي مدين منهم بكل الدين</a:t>
            </a:r>
            <a:r>
              <a:rPr lang="ar-SA" sz="3600" b="1" dirty="0" smtClean="0">
                <a:solidFill>
                  <a:schemeClr val="bg2">
                    <a:lumMod val="50000"/>
                  </a:schemeClr>
                </a:solidFill>
                <a:latin typeface="Times New Roman" pitchFamily="18" charset="0"/>
                <a:cs typeface="Times New Roman" pitchFamily="18" charset="0"/>
              </a:rPr>
              <a:t>.</a:t>
            </a:r>
          </a:p>
        </p:txBody>
      </p:sp>
    </p:spTree>
    <p:extLst>
      <p:ext uri="{BB962C8B-B14F-4D97-AF65-F5344CB8AC3E}">
        <p14:creationId xmlns:p14="http://schemas.microsoft.com/office/powerpoint/2010/main" xmlns="" val="27280206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328974" y="105636"/>
            <a:ext cx="8911687" cy="503964"/>
          </a:xfrm>
        </p:spPr>
        <p:txBody>
          <a:bodyPr>
            <a:normAutofit fontScale="90000"/>
          </a:bodyPr>
          <a:lstStyle/>
          <a:p>
            <a:pPr marL="342900" lvl="0" indent="-342900" algn="ctr">
              <a:spcBef>
                <a:spcPts val="1000"/>
              </a:spcBef>
            </a:pPr>
            <a:r>
              <a:rPr lang="ar-SA" sz="3200" b="1" dirty="0" smtClean="0">
                <a:solidFill>
                  <a:prstClr val="black"/>
                </a:solidFill>
                <a:ea typeface="+mn-ea"/>
              </a:rPr>
              <a:t>التضامن الإيجابي</a:t>
            </a:r>
            <a:endParaRPr lang="ar-SA" sz="4000" dirty="0"/>
          </a:p>
        </p:txBody>
      </p:sp>
      <p:sp>
        <p:nvSpPr>
          <p:cNvPr id="4" name="عنصر نائب للمحتوى 3"/>
          <p:cNvSpPr txBox="1">
            <a:spLocks noGrp="1"/>
          </p:cNvSpPr>
          <p:nvPr>
            <p:ph idx="1"/>
          </p:nvPr>
        </p:nvSpPr>
        <p:spPr>
          <a:xfrm>
            <a:off x="185530" y="636105"/>
            <a:ext cx="12006470" cy="6022161"/>
          </a:xfrm>
          <a:prstGeom prst="rect">
            <a:avLst/>
          </a:prstGeom>
          <a:noFill/>
        </p:spPr>
        <p:txBody>
          <a:bodyPr wrap="square" rtlCol="1">
            <a:spAutoFit/>
          </a:bodyPr>
          <a:lstStyle/>
          <a:p>
            <a:pPr algn="just">
              <a:buClr>
                <a:srgbClr val="353535"/>
              </a:buClr>
              <a:buNone/>
            </a:pPr>
            <a:r>
              <a:rPr lang="ar-SA" sz="3200" b="1" u="sng" dirty="0" smtClean="0">
                <a:solidFill>
                  <a:srgbClr val="C00000"/>
                </a:solidFill>
                <a:latin typeface="Times New Roman" pitchFamily="18" charset="0"/>
                <a:cs typeface="Times New Roman" pitchFamily="18" charset="0"/>
              </a:rPr>
              <a:t>يقوم </a:t>
            </a:r>
            <a:r>
              <a:rPr lang="ar-SA" sz="3200" b="1" u="sng" dirty="0">
                <a:solidFill>
                  <a:srgbClr val="C00000"/>
                </a:solidFill>
                <a:latin typeface="Times New Roman" pitchFamily="18" charset="0"/>
                <a:cs typeface="Times New Roman" pitchFamily="18" charset="0"/>
              </a:rPr>
              <a:t>بين عدة دائنين بحيث يكون </a:t>
            </a:r>
            <a:r>
              <a:rPr lang="ar-SA" sz="3200" b="1" u="sng" dirty="0" smtClean="0">
                <a:solidFill>
                  <a:srgbClr val="C00000"/>
                </a:solidFill>
                <a:latin typeface="Times New Roman" pitchFamily="18" charset="0"/>
                <a:cs typeface="Times New Roman" pitchFamily="18" charset="0"/>
              </a:rPr>
              <a:t>لأي </a:t>
            </a:r>
            <a:r>
              <a:rPr lang="ar-SA" sz="3200" b="1" u="sng" dirty="0">
                <a:solidFill>
                  <a:srgbClr val="C00000"/>
                </a:solidFill>
                <a:latin typeface="Times New Roman" pitchFamily="18" charset="0"/>
                <a:cs typeface="Times New Roman" pitchFamily="18" charset="0"/>
              </a:rPr>
              <a:t>منهم ان يطالب بكل الدين ومن ثم </a:t>
            </a:r>
            <a:r>
              <a:rPr lang="ar-SA" sz="3200" b="1" u="sng" dirty="0" smtClean="0">
                <a:solidFill>
                  <a:srgbClr val="C00000"/>
                </a:solidFill>
                <a:latin typeface="Times New Roman" pitchFamily="18" charset="0"/>
                <a:cs typeface="Times New Roman" pitchFamily="18" charset="0"/>
              </a:rPr>
              <a:t>لا تكون </a:t>
            </a:r>
            <a:r>
              <a:rPr lang="ar-SA" sz="3200" b="1" u="sng" dirty="0">
                <a:solidFill>
                  <a:srgbClr val="00B050"/>
                </a:solidFill>
                <a:latin typeface="Times New Roman" pitchFamily="18" charset="0"/>
                <a:cs typeface="Times New Roman" pitchFamily="18" charset="0"/>
              </a:rPr>
              <a:t>المطالبة</a:t>
            </a:r>
            <a:r>
              <a:rPr lang="ar-SA" sz="3200" b="1" u="sng" dirty="0">
                <a:solidFill>
                  <a:srgbClr val="C00000"/>
                </a:solidFill>
                <a:latin typeface="Times New Roman" pitchFamily="18" charset="0"/>
                <a:cs typeface="Times New Roman" pitchFamily="18" charset="0"/>
              </a:rPr>
              <a:t> </a:t>
            </a:r>
            <a:r>
              <a:rPr lang="ar-SA" sz="3200" b="1" u="sng" dirty="0" smtClean="0">
                <a:solidFill>
                  <a:srgbClr val="C00000"/>
                </a:solidFill>
                <a:latin typeface="Times New Roman" pitchFamily="18" charset="0"/>
                <a:cs typeface="Times New Roman" pitchFamily="18" charset="0"/>
              </a:rPr>
              <a:t>مقصورة على </a:t>
            </a:r>
            <a:r>
              <a:rPr lang="ar-SA" sz="3200" b="1" u="sng" dirty="0" smtClean="0">
                <a:solidFill>
                  <a:srgbClr val="C00000"/>
                </a:solidFill>
                <a:latin typeface="Times New Roman" pitchFamily="18" charset="0"/>
                <a:cs typeface="Times New Roman" pitchFamily="18" charset="0"/>
              </a:rPr>
              <a:t>حصته فقط.</a:t>
            </a:r>
          </a:p>
          <a:p>
            <a:pPr algn="just">
              <a:buClr>
                <a:srgbClr val="353535"/>
              </a:buClr>
              <a:buNone/>
            </a:pPr>
            <a:r>
              <a:rPr lang="ar-SA" sz="3200" b="1" dirty="0" smtClean="0">
                <a:solidFill>
                  <a:srgbClr val="7030A0"/>
                </a:solidFill>
                <a:latin typeface="Times New Roman" pitchFamily="18" charset="0"/>
                <a:cs typeface="Times New Roman" pitchFamily="18" charset="0"/>
              </a:rPr>
              <a:t>مثال: قيام مجموعة من </a:t>
            </a:r>
            <a:r>
              <a:rPr lang="ar-SA" sz="3200" b="1" dirty="0" smtClean="0">
                <a:solidFill>
                  <a:srgbClr val="7030A0"/>
                </a:solidFill>
                <a:latin typeface="Times New Roman" pitchFamily="18" charset="0"/>
                <a:cs typeface="Times New Roman" pitchFamily="18" charset="0"/>
              </a:rPr>
              <a:t>الدائنين </a:t>
            </a:r>
            <a:r>
              <a:rPr lang="ar-SA" sz="3200" b="1" dirty="0">
                <a:solidFill>
                  <a:srgbClr val="7030A0"/>
                </a:solidFill>
                <a:latin typeface="Times New Roman" pitchFamily="18" charset="0"/>
                <a:cs typeface="Times New Roman" pitchFamily="18" charset="0"/>
              </a:rPr>
              <a:t>او الأشخاص بتقديم دين لجهة ما، كما لو قامت كل من سامبا </a:t>
            </a:r>
            <a:r>
              <a:rPr lang="ar-SA" sz="3200" b="1" dirty="0" smtClean="0">
                <a:solidFill>
                  <a:srgbClr val="7030A0"/>
                </a:solidFill>
                <a:latin typeface="Times New Roman" pitchFamily="18" charset="0"/>
                <a:cs typeface="Times New Roman" pitchFamily="18" charset="0"/>
              </a:rPr>
              <a:t>والأهلي والراجحي </a:t>
            </a:r>
            <a:r>
              <a:rPr lang="ar-SA" sz="3200" b="1" dirty="0">
                <a:solidFill>
                  <a:srgbClr val="7030A0"/>
                </a:solidFill>
                <a:latin typeface="Times New Roman" pitchFamily="18" charset="0"/>
                <a:cs typeface="Times New Roman" pitchFamily="18" charset="0"/>
              </a:rPr>
              <a:t>بتقديم </a:t>
            </a:r>
            <a:r>
              <a:rPr lang="ar-SA" sz="3200" b="1" dirty="0" smtClean="0">
                <a:solidFill>
                  <a:srgbClr val="7030A0"/>
                </a:solidFill>
                <a:latin typeface="Times New Roman" pitchFamily="18" charset="0"/>
                <a:cs typeface="Times New Roman" pitchFamily="18" charset="0"/>
              </a:rPr>
              <a:t>قرض لشركة </a:t>
            </a:r>
            <a:r>
              <a:rPr lang="ar-SA" sz="3200" b="1" dirty="0">
                <a:solidFill>
                  <a:srgbClr val="7030A0"/>
                </a:solidFill>
                <a:latin typeface="Times New Roman" pitchFamily="18" charset="0"/>
                <a:cs typeface="Times New Roman" pitchFamily="18" charset="0"/>
              </a:rPr>
              <a:t>سابك فهنا يكون الدائنين </a:t>
            </a:r>
            <a:r>
              <a:rPr lang="ar-SA" sz="3200" b="1" dirty="0" smtClean="0">
                <a:solidFill>
                  <a:srgbClr val="7030A0"/>
                </a:solidFill>
                <a:latin typeface="Times New Roman" pitchFamily="18" charset="0"/>
                <a:cs typeface="Times New Roman" pitchFamily="18" charset="0"/>
              </a:rPr>
              <a:t>متضامنين في مواجهة </a:t>
            </a:r>
            <a:r>
              <a:rPr lang="ar-SA" sz="3200" b="1" dirty="0" smtClean="0">
                <a:solidFill>
                  <a:srgbClr val="7030A0"/>
                </a:solidFill>
                <a:latin typeface="Times New Roman" pitchFamily="18" charset="0"/>
                <a:cs typeface="Times New Roman" pitchFamily="18" charset="0"/>
              </a:rPr>
              <a:t>المدين. </a:t>
            </a:r>
            <a:endParaRPr lang="ar-SA" sz="3200" b="1" dirty="0" smtClean="0">
              <a:solidFill>
                <a:srgbClr val="7030A0"/>
              </a:solidFill>
              <a:latin typeface="Times New Roman" pitchFamily="18" charset="0"/>
              <a:cs typeface="Times New Roman" pitchFamily="18" charset="0"/>
            </a:endParaRPr>
          </a:p>
          <a:p>
            <a:pPr algn="just" rtl="1">
              <a:spcBef>
                <a:spcPts val="1000"/>
              </a:spcBef>
              <a:buClr>
                <a:srgbClr val="353535"/>
              </a:buClr>
              <a:buNone/>
            </a:pPr>
            <a:r>
              <a:rPr lang="ar-SA" sz="3200" b="1" dirty="0" smtClean="0">
                <a:solidFill>
                  <a:srgbClr val="002060"/>
                </a:solidFill>
                <a:latin typeface="Times New Roman" pitchFamily="18" charset="0"/>
                <a:cs typeface="Times New Roman" pitchFamily="18" charset="0"/>
              </a:rPr>
              <a:t>والتضامن الإيجابي بخلاف السلبي نادر الحدوث </a:t>
            </a:r>
            <a:r>
              <a:rPr lang="ar-SA" sz="3200" b="1" dirty="0" smtClean="0">
                <a:solidFill>
                  <a:schemeClr val="tx1"/>
                </a:solidFill>
                <a:latin typeface="Times New Roman" pitchFamily="18" charset="0"/>
                <a:cs typeface="Times New Roman" pitchFamily="18" charset="0"/>
              </a:rPr>
              <a:t>عمل</a:t>
            </a:r>
            <a:r>
              <a:rPr lang="ar-SA" sz="3200" b="1" dirty="0" smtClean="0">
                <a:solidFill>
                  <a:srgbClr val="31B4E6">
                    <a:lumMod val="50000"/>
                  </a:srgbClr>
                </a:solidFill>
                <a:latin typeface="Times New Roman" pitchFamily="18" charset="0"/>
                <a:cs typeface="Times New Roman" pitchFamily="18" charset="0"/>
              </a:rPr>
              <a:t>ا؛ </a:t>
            </a:r>
            <a:r>
              <a:rPr lang="ar-SA" sz="3200" b="1" dirty="0" smtClean="0">
                <a:solidFill>
                  <a:srgbClr val="002060"/>
                </a:solidFill>
                <a:latin typeface="Times New Roman" pitchFamily="18" charset="0"/>
                <a:cs typeface="Times New Roman" pitchFamily="18" charset="0"/>
              </a:rPr>
              <a:t>وعلة ذلك ترجع الى:</a:t>
            </a:r>
          </a:p>
          <a:p>
            <a:pPr algn="just">
              <a:buClr>
                <a:srgbClr val="353535"/>
              </a:buClr>
              <a:buNone/>
            </a:pPr>
            <a:r>
              <a:rPr lang="ar-SA" sz="3200" b="1" dirty="0" smtClean="0">
                <a:solidFill>
                  <a:srgbClr val="002060"/>
                </a:solidFill>
                <a:latin typeface="Times New Roman" pitchFamily="18" charset="0"/>
                <a:cs typeface="Times New Roman" pitchFamily="18" charset="0"/>
              </a:rPr>
              <a:t>--  </a:t>
            </a:r>
            <a:r>
              <a:rPr lang="ar-SA" sz="3200" b="1" dirty="0" smtClean="0">
                <a:solidFill>
                  <a:srgbClr val="FF0000"/>
                </a:solidFill>
                <a:latin typeface="Times New Roman" pitchFamily="18" charset="0"/>
                <a:cs typeface="Times New Roman" pitchFamily="18" charset="0"/>
              </a:rPr>
              <a:t>ما قد ينطوي عليه من خطورة من ناحية والتي تتمثل في احتمال اعسار الدائن الذي استوفى الدين كله مما يعرض الباقي لضياع حقوقهم </a:t>
            </a:r>
          </a:p>
          <a:p>
            <a:pPr algn="just" rtl="1">
              <a:spcBef>
                <a:spcPts val="1000"/>
              </a:spcBef>
              <a:buClr>
                <a:srgbClr val="353535"/>
              </a:buClr>
              <a:buNone/>
            </a:pPr>
            <a:r>
              <a:rPr lang="ar-SA" sz="3200" b="1" dirty="0" smtClean="0">
                <a:solidFill>
                  <a:srgbClr val="31B4E6">
                    <a:lumMod val="50000"/>
                  </a:srgbClr>
                </a:solidFill>
                <a:latin typeface="Times New Roman" pitchFamily="18" charset="0"/>
                <a:cs typeface="Times New Roman" pitchFamily="18" charset="0"/>
              </a:rPr>
              <a:t>-- </a:t>
            </a:r>
            <a:r>
              <a:rPr lang="ar-SA" sz="3200" b="1" dirty="0" smtClean="0">
                <a:solidFill>
                  <a:srgbClr val="00B050"/>
                </a:solidFill>
                <a:latin typeface="Times New Roman" pitchFamily="18" charset="0"/>
                <a:cs typeface="Times New Roman" pitchFamily="18" charset="0"/>
              </a:rPr>
              <a:t>ونظرا لوجود الوسائل البديلة التي تحقق نفس الغرض المرجو منه من ناحية أخرى فأنه اذا كان قوام التضامن في المطالبة، فأن يمكن الوصل الى نفس النتيجة بوسائل أخرى مؤداها: توكيل الدائنين لاحدهم في الاستيفاء.</a:t>
            </a:r>
            <a:endParaRPr lang="ar-SA" sz="3200" b="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4120885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65043" y="159027"/>
            <a:ext cx="11767931" cy="6698974"/>
          </a:xfrm>
        </p:spPr>
        <p:txBody>
          <a:bodyPr>
            <a:noAutofit/>
          </a:bodyPr>
          <a:lstStyle/>
          <a:p>
            <a:pPr algn="just">
              <a:buNone/>
            </a:pPr>
            <a:r>
              <a:rPr lang="ar-SA" sz="2800" b="1" dirty="0" smtClean="0">
                <a:solidFill>
                  <a:srgbClr val="00B050"/>
                </a:solidFill>
                <a:latin typeface="Times New Roman" pitchFamily="18" charset="0"/>
                <a:cs typeface="Times New Roman" pitchFamily="18" charset="0"/>
              </a:rPr>
              <a:t>ينحصر مصدر هذا التضامن في الاتفاق، اذ يتعين على الدائنين ان يتفقوا على ان يكون لكل منهم ان يطالب بكل الدين ويستوفيه، وعلى ذلك فأن </a:t>
            </a:r>
            <a:r>
              <a:rPr lang="ar-SA" sz="2800" b="1" u="sng" dirty="0" smtClean="0">
                <a:solidFill>
                  <a:srgbClr val="FF0000"/>
                </a:solidFill>
                <a:latin typeface="Times New Roman" pitchFamily="18" charset="0"/>
                <a:cs typeface="Times New Roman" pitchFamily="18" charset="0"/>
              </a:rPr>
              <a:t>هذا النوع من التضامن لا يفترض وجوده ولا </a:t>
            </a:r>
            <a:r>
              <a:rPr lang="ar-SA" sz="2800" b="1" u="sng" dirty="0" smtClean="0">
                <a:solidFill>
                  <a:srgbClr val="FFFF00"/>
                </a:solidFill>
                <a:latin typeface="Times New Roman" pitchFamily="18" charset="0"/>
                <a:cs typeface="Times New Roman" pitchFamily="18" charset="0"/>
              </a:rPr>
              <a:t>ينشأ أيضا </a:t>
            </a:r>
            <a:r>
              <a:rPr lang="ar-SA" sz="2800" b="1" u="sng" dirty="0" smtClean="0">
                <a:solidFill>
                  <a:srgbClr val="FF0000"/>
                </a:solidFill>
                <a:latin typeface="Times New Roman" pitchFamily="18" charset="0"/>
                <a:cs typeface="Times New Roman" pitchFamily="18" charset="0"/>
              </a:rPr>
              <a:t>بنص في القانون فلا يوجد مثال على ذلك</a:t>
            </a:r>
            <a:r>
              <a:rPr lang="ar-SA" sz="2800" b="1" u="sng" dirty="0" smtClean="0">
                <a:solidFill>
                  <a:schemeClr val="accent2">
                    <a:lumMod val="50000"/>
                  </a:schemeClr>
                </a:solidFill>
                <a:latin typeface="Times New Roman" pitchFamily="18" charset="0"/>
                <a:cs typeface="Times New Roman" pitchFamily="18" charset="0"/>
              </a:rPr>
              <a:t>.</a:t>
            </a:r>
          </a:p>
          <a:p>
            <a:pPr algn="just">
              <a:buNone/>
            </a:pPr>
            <a:r>
              <a:rPr lang="ar-SA" sz="2800" b="1" u="sng" dirty="0" smtClean="0">
                <a:solidFill>
                  <a:schemeClr val="accent2">
                    <a:lumMod val="50000"/>
                  </a:schemeClr>
                </a:solidFill>
                <a:latin typeface="Times New Roman" pitchFamily="18" charset="0"/>
                <a:cs typeface="Times New Roman" pitchFamily="18" charset="0"/>
              </a:rPr>
              <a:t>يتقرر هذا النوع </a:t>
            </a:r>
            <a:r>
              <a:rPr lang="ar-SA" sz="2800" b="1" u="sng" dirty="0">
                <a:solidFill>
                  <a:schemeClr val="accent2">
                    <a:lumMod val="50000"/>
                  </a:schemeClr>
                </a:solidFill>
                <a:latin typeface="Times New Roman" pitchFamily="18" charset="0"/>
                <a:cs typeface="Times New Roman" pitchFamily="18" charset="0"/>
              </a:rPr>
              <a:t>من التضامن لمصلحة </a:t>
            </a:r>
            <a:r>
              <a:rPr lang="ar-SA" sz="2800" b="1" u="sng" dirty="0" smtClean="0">
                <a:solidFill>
                  <a:schemeClr val="accent2">
                    <a:lumMod val="50000"/>
                  </a:schemeClr>
                </a:solidFill>
                <a:latin typeface="Times New Roman" pitchFamily="18" charset="0"/>
                <a:cs typeface="Times New Roman" pitchFamily="18" charset="0"/>
              </a:rPr>
              <a:t>الدائنين </a:t>
            </a:r>
            <a:r>
              <a:rPr lang="ar-SA" sz="2800" b="1" u="sng" dirty="0">
                <a:solidFill>
                  <a:schemeClr val="accent2">
                    <a:lumMod val="50000"/>
                  </a:schemeClr>
                </a:solidFill>
                <a:latin typeface="Times New Roman" pitchFamily="18" charset="0"/>
                <a:cs typeface="Times New Roman" pitchFamily="18" charset="0"/>
              </a:rPr>
              <a:t>او لمصلحة المدين</a:t>
            </a:r>
            <a:r>
              <a:rPr lang="ar-SA" sz="2800" b="1" dirty="0">
                <a:solidFill>
                  <a:schemeClr val="accent2">
                    <a:lumMod val="50000"/>
                  </a:schemeClr>
                </a:solidFill>
                <a:latin typeface="Times New Roman" pitchFamily="18" charset="0"/>
                <a:cs typeface="Times New Roman" pitchFamily="18" charset="0"/>
              </a:rPr>
              <a:t>، </a:t>
            </a:r>
            <a:r>
              <a:rPr lang="ar-SA" sz="2800" b="1" dirty="0" smtClean="0">
                <a:solidFill>
                  <a:schemeClr val="accent2">
                    <a:lumMod val="50000"/>
                  </a:schemeClr>
                </a:solidFill>
                <a:latin typeface="Times New Roman" pitchFamily="18" charset="0"/>
                <a:cs typeface="Times New Roman" pitchFamily="18" charset="0"/>
              </a:rPr>
              <a:t>فيكون </a:t>
            </a:r>
            <a:r>
              <a:rPr lang="ar-SA" sz="2800" b="1" dirty="0">
                <a:solidFill>
                  <a:schemeClr val="accent2">
                    <a:lumMod val="50000"/>
                  </a:schemeClr>
                </a:solidFill>
                <a:latin typeface="Times New Roman" pitchFamily="18" charset="0"/>
                <a:cs typeface="Times New Roman" pitchFamily="18" charset="0"/>
              </a:rPr>
              <a:t>لمصلحة </a:t>
            </a:r>
            <a:r>
              <a:rPr lang="ar-SA" sz="2800" b="1" dirty="0" smtClean="0">
                <a:solidFill>
                  <a:schemeClr val="accent2">
                    <a:lumMod val="50000"/>
                  </a:schemeClr>
                </a:solidFill>
                <a:latin typeface="Times New Roman" pitchFamily="18" charset="0"/>
                <a:cs typeface="Times New Roman" pitchFamily="18" charset="0"/>
              </a:rPr>
              <a:t>الدائنين </a:t>
            </a:r>
            <a:r>
              <a:rPr lang="ar-SA" sz="2800" b="1" dirty="0" smtClean="0">
                <a:solidFill>
                  <a:schemeClr val="accent2">
                    <a:lumMod val="50000"/>
                  </a:schemeClr>
                </a:solidFill>
                <a:latin typeface="Times New Roman" pitchFamily="18" charset="0"/>
                <a:cs typeface="Times New Roman" pitchFamily="18" charset="0"/>
              </a:rPr>
              <a:t>لأنه </a:t>
            </a:r>
            <a:r>
              <a:rPr lang="ar-SA" sz="2800" b="1" dirty="0">
                <a:solidFill>
                  <a:schemeClr val="accent2">
                    <a:lumMod val="50000"/>
                  </a:schemeClr>
                </a:solidFill>
                <a:latin typeface="Times New Roman" pitchFamily="18" charset="0"/>
                <a:cs typeface="Times New Roman" pitchFamily="18" charset="0"/>
              </a:rPr>
              <a:t>يجنبهم</a:t>
            </a:r>
            <a:r>
              <a:rPr lang="ar-SA" sz="2800" b="1" dirty="0">
                <a:solidFill>
                  <a:schemeClr val="tx1"/>
                </a:solidFill>
                <a:latin typeface="Times New Roman" pitchFamily="18" charset="0"/>
                <a:cs typeface="Times New Roman" pitchFamily="18" charset="0"/>
              </a:rPr>
              <a:t> - عدا </a:t>
            </a:r>
            <a:r>
              <a:rPr lang="ar-SA" sz="2800" b="1" dirty="0" smtClean="0">
                <a:solidFill>
                  <a:schemeClr val="tx1"/>
                </a:solidFill>
                <a:latin typeface="Times New Roman" pitchFamily="18" charset="0"/>
                <a:cs typeface="Times New Roman" pitchFamily="18" charset="0"/>
              </a:rPr>
              <a:t>الدائن </a:t>
            </a:r>
            <a:r>
              <a:rPr lang="ar-SA" sz="2800" b="1" dirty="0">
                <a:solidFill>
                  <a:schemeClr val="tx1"/>
                </a:solidFill>
                <a:latin typeface="Times New Roman" pitchFamily="18" charset="0"/>
                <a:cs typeface="Times New Roman" pitchFamily="18" charset="0"/>
              </a:rPr>
              <a:t>الذي يتقدم للاستيفاء - </a:t>
            </a:r>
            <a:r>
              <a:rPr lang="ar-SA" sz="2800" b="1" dirty="0">
                <a:solidFill>
                  <a:schemeClr val="accent2">
                    <a:lumMod val="50000"/>
                  </a:schemeClr>
                </a:solidFill>
                <a:latin typeface="Times New Roman" pitchFamily="18" charset="0"/>
                <a:cs typeface="Times New Roman" pitchFamily="18" charset="0"/>
              </a:rPr>
              <a:t>المشاركة في المطالبة بالدين </a:t>
            </a:r>
            <a:r>
              <a:rPr lang="ar-SA" sz="2800" b="1" dirty="0" smtClean="0">
                <a:solidFill>
                  <a:schemeClr val="accent2">
                    <a:lumMod val="50000"/>
                  </a:schemeClr>
                </a:solidFill>
                <a:latin typeface="Times New Roman" pitchFamily="18" charset="0"/>
                <a:cs typeface="Times New Roman" pitchFamily="18" charset="0"/>
              </a:rPr>
              <a:t>و استيفائه وفي نفس الوقت يتيح للمدين </a:t>
            </a:r>
            <a:r>
              <a:rPr lang="ar-SA" sz="2800" b="1" dirty="0" smtClean="0">
                <a:solidFill>
                  <a:schemeClr val="tx1"/>
                </a:solidFill>
                <a:latin typeface="Times New Roman" pitchFamily="18" charset="0"/>
                <a:cs typeface="Times New Roman" pitchFamily="18" charset="0"/>
              </a:rPr>
              <a:t>– وامام دائن واحد دون الباقي – </a:t>
            </a:r>
            <a:r>
              <a:rPr lang="ar-SA" sz="2800" b="1" dirty="0" smtClean="0">
                <a:solidFill>
                  <a:schemeClr val="accent2">
                    <a:lumMod val="50000"/>
                  </a:schemeClr>
                </a:solidFill>
                <a:latin typeface="Times New Roman" pitchFamily="18" charset="0"/>
                <a:cs typeface="Times New Roman" pitchFamily="18" charset="0"/>
              </a:rPr>
              <a:t>فرصة الوفاء ومن ثم براءة الذمة عن كل الدين وفي مواجهة سائر الدائنين وذلك يجسد مصلحة المدين.</a:t>
            </a:r>
            <a:endParaRPr lang="ar-SA" sz="2800" b="1" dirty="0" smtClean="0">
              <a:solidFill>
                <a:schemeClr val="accent3">
                  <a:lumMod val="50000"/>
                </a:schemeClr>
              </a:solidFill>
              <a:latin typeface="Times New Roman" pitchFamily="18" charset="0"/>
              <a:cs typeface="Times New Roman" pitchFamily="18" charset="0"/>
            </a:endParaRPr>
          </a:p>
          <a:p>
            <a:pPr algn="just">
              <a:buNone/>
            </a:pPr>
            <a:r>
              <a:rPr lang="ar-SA" sz="2800" b="1" u="sng" dirty="0" smtClean="0">
                <a:solidFill>
                  <a:schemeClr val="accent3">
                    <a:lumMod val="50000"/>
                  </a:schemeClr>
                </a:solidFill>
                <a:latin typeface="Times New Roman" pitchFamily="18" charset="0"/>
                <a:cs typeface="Times New Roman" pitchFamily="18" charset="0"/>
              </a:rPr>
              <a:t>اثار التضامن الإيجابي:</a:t>
            </a:r>
          </a:p>
          <a:p>
            <a:pPr algn="just">
              <a:buNone/>
            </a:pPr>
            <a:r>
              <a:rPr lang="ar-SA" sz="3600" b="1" u="sng" dirty="0" smtClean="0">
                <a:solidFill>
                  <a:schemeClr val="accent6">
                    <a:lumMod val="50000"/>
                  </a:schemeClr>
                </a:solidFill>
                <a:latin typeface="Times New Roman" pitchFamily="18" charset="0"/>
                <a:cs typeface="Times New Roman" pitchFamily="18" charset="0"/>
              </a:rPr>
              <a:t>اولا : </a:t>
            </a:r>
            <a:r>
              <a:rPr lang="ar-SA" sz="3600" b="1" u="sng" dirty="0" smtClean="0">
                <a:solidFill>
                  <a:schemeClr val="accent6">
                    <a:lumMod val="50000"/>
                  </a:schemeClr>
                </a:solidFill>
                <a:latin typeface="Times New Roman" pitchFamily="18" charset="0"/>
                <a:cs typeface="Times New Roman" pitchFamily="18" charset="0"/>
              </a:rPr>
              <a:t> </a:t>
            </a:r>
            <a:r>
              <a:rPr lang="ar-SA" sz="3600" b="1" u="sng" dirty="0" smtClean="0">
                <a:solidFill>
                  <a:schemeClr val="accent6">
                    <a:lumMod val="50000"/>
                  </a:schemeClr>
                </a:solidFill>
                <a:latin typeface="Times New Roman" pitchFamily="18" charset="0"/>
                <a:cs typeface="Times New Roman" pitchFamily="18" charset="0"/>
              </a:rPr>
              <a:t>آثاره في العلاقة بين الدائنين والمدين:</a:t>
            </a:r>
          </a:p>
          <a:p>
            <a:pPr marL="0" indent="0" algn="just">
              <a:buNone/>
            </a:pPr>
            <a:r>
              <a:rPr lang="ar-SA" sz="2800" b="1" dirty="0">
                <a:solidFill>
                  <a:schemeClr val="accent2">
                    <a:lumMod val="50000"/>
                  </a:schemeClr>
                </a:solidFill>
                <a:latin typeface="Times New Roman" pitchFamily="18" charset="0"/>
                <a:cs typeface="Times New Roman" pitchFamily="18" charset="0"/>
              </a:rPr>
              <a:t> </a:t>
            </a:r>
            <a:r>
              <a:rPr lang="ar-SA" sz="2800" b="1" dirty="0" smtClean="0">
                <a:solidFill>
                  <a:schemeClr val="accent2">
                    <a:lumMod val="50000"/>
                  </a:schemeClr>
                </a:solidFill>
                <a:latin typeface="Times New Roman" pitchFamily="18" charset="0"/>
                <a:cs typeface="Times New Roman" pitchFamily="18" charset="0"/>
              </a:rPr>
              <a:t>  توجد ثلاث مبادئ تحكم التضامن الإيجابي بآثاره في العلاقة بين الدائنين والمدين:</a:t>
            </a:r>
          </a:p>
          <a:p>
            <a:pPr marL="0" indent="0" algn="just">
              <a:buNone/>
            </a:pPr>
            <a:r>
              <a:rPr lang="ar-SA" sz="2800" b="1" dirty="0" smtClean="0">
                <a:solidFill>
                  <a:schemeClr val="accent2">
                    <a:lumMod val="75000"/>
                  </a:schemeClr>
                </a:solidFill>
                <a:latin typeface="Times New Roman" pitchFamily="18" charset="0"/>
                <a:cs typeface="Times New Roman" pitchFamily="18" charset="0"/>
              </a:rPr>
              <a:t>   </a:t>
            </a:r>
            <a:r>
              <a:rPr lang="ar-SA" sz="2800" b="1" dirty="0" smtClean="0">
                <a:solidFill>
                  <a:srgbClr val="FF0000"/>
                </a:solidFill>
                <a:latin typeface="Times New Roman" pitchFamily="18" charset="0"/>
                <a:cs typeface="Times New Roman" pitchFamily="18" charset="0"/>
              </a:rPr>
              <a:t>أ _ وحدة المحل.</a:t>
            </a:r>
          </a:p>
          <a:p>
            <a:pPr marL="0" indent="0" algn="just">
              <a:buNone/>
            </a:pPr>
            <a:r>
              <a:rPr lang="ar-SA" sz="2800" b="1" dirty="0">
                <a:solidFill>
                  <a:srgbClr val="FF0000"/>
                </a:solidFill>
                <a:latin typeface="Times New Roman" pitchFamily="18" charset="0"/>
                <a:cs typeface="Times New Roman" pitchFamily="18" charset="0"/>
              </a:rPr>
              <a:t> </a:t>
            </a:r>
            <a:r>
              <a:rPr lang="ar-SA" sz="2800" b="1" dirty="0" smtClean="0">
                <a:solidFill>
                  <a:srgbClr val="FF0000"/>
                </a:solidFill>
                <a:latin typeface="Times New Roman" pitchFamily="18" charset="0"/>
                <a:cs typeface="Times New Roman" pitchFamily="18" charset="0"/>
              </a:rPr>
              <a:t>  ب _ تعدد الروابط.</a:t>
            </a:r>
          </a:p>
          <a:p>
            <a:pPr marL="0" indent="0" algn="just">
              <a:buNone/>
            </a:pPr>
            <a:r>
              <a:rPr lang="ar-SA" sz="2800" b="1" dirty="0" smtClean="0">
                <a:solidFill>
                  <a:srgbClr val="FF0000"/>
                </a:solidFill>
                <a:latin typeface="Times New Roman" pitchFamily="18" charset="0"/>
                <a:cs typeface="Times New Roman" pitchFamily="18" charset="0"/>
              </a:rPr>
              <a:t>   ج _ النيابة التبادلية فيما ينفع لا فيما يضر.</a:t>
            </a:r>
          </a:p>
          <a:p>
            <a:pPr marL="0" indent="0">
              <a:buNone/>
            </a:pPr>
            <a:r>
              <a:rPr lang="ar-SA" sz="2800" b="1" dirty="0" smtClean="0">
                <a:solidFill>
                  <a:srgbClr val="FF0000"/>
                </a:solidFill>
                <a:latin typeface="Times New Roman" pitchFamily="18" charset="0"/>
                <a:cs typeface="Times New Roman" pitchFamily="18" charset="0"/>
              </a:rPr>
              <a:t> </a:t>
            </a:r>
          </a:p>
          <a:p>
            <a:endParaRPr lang="ar-SA" sz="2800" b="1" dirty="0" smtClean="0">
              <a:solidFill>
                <a:schemeClr val="accent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7749051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7565" y="159027"/>
            <a:ext cx="11608905" cy="6562284"/>
          </a:xfrm>
        </p:spPr>
        <p:txBody>
          <a:bodyPr>
            <a:noAutofit/>
          </a:bodyPr>
          <a:lstStyle/>
          <a:p>
            <a:r>
              <a:rPr lang="ar-SA" sz="2600" b="1" dirty="0" smtClean="0">
                <a:solidFill>
                  <a:schemeClr val="accent3">
                    <a:lumMod val="50000"/>
                  </a:schemeClr>
                </a:solidFill>
                <a:latin typeface="Times New Roman" pitchFamily="18" charset="0"/>
                <a:cs typeface="Times New Roman" pitchFamily="18" charset="0"/>
              </a:rPr>
              <a:t>أ_ مبدأ وحدة المحل:</a:t>
            </a:r>
          </a:p>
          <a:p>
            <a:pPr marL="0" indent="0">
              <a:buNone/>
            </a:pPr>
            <a:r>
              <a:rPr lang="ar-SA" sz="2600" b="1" dirty="0" smtClean="0">
                <a:solidFill>
                  <a:schemeClr val="accent3">
                    <a:lumMod val="50000"/>
                  </a:schemeClr>
                </a:solidFill>
                <a:latin typeface="Times New Roman" pitchFamily="18" charset="0"/>
                <a:cs typeface="Times New Roman" pitchFamily="18" charset="0"/>
              </a:rPr>
              <a:t>تعريفه:</a:t>
            </a:r>
            <a:r>
              <a:rPr lang="ar-SA" sz="2600" b="1" dirty="0" smtClean="0">
                <a:solidFill>
                  <a:schemeClr val="accent2">
                    <a:lumMod val="50000"/>
                  </a:schemeClr>
                </a:solidFill>
                <a:latin typeface="Times New Roman" pitchFamily="18" charset="0"/>
                <a:cs typeface="Times New Roman" pitchFamily="18" charset="0"/>
              </a:rPr>
              <a:t> </a:t>
            </a:r>
            <a:r>
              <a:rPr lang="ar-SA" sz="2600" b="1" u="sng" dirty="0" smtClean="0">
                <a:solidFill>
                  <a:srgbClr val="FF0000"/>
                </a:solidFill>
                <a:latin typeface="Times New Roman" pitchFamily="18" charset="0"/>
                <a:cs typeface="Times New Roman" pitchFamily="18" charset="0"/>
              </a:rPr>
              <a:t>يكون محل الالتزام واحد لا يتجزأ بالنسبة لجميع الدائنين.</a:t>
            </a:r>
          </a:p>
          <a:p>
            <a:pPr marL="0" indent="0">
              <a:buNone/>
            </a:pPr>
            <a:r>
              <a:rPr lang="ar-SA" sz="2600" b="1" u="sng" dirty="0" smtClean="0">
                <a:solidFill>
                  <a:srgbClr val="FF0000"/>
                </a:solidFill>
                <a:latin typeface="Times New Roman" pitchFamily="18" charset="0"/>
                <a:cs typeface="Times New Roman" pitchFamily="18" charset="0"/>
              </a:rPr>
              <a:t>ويترتب على ذلك التالي:</a:t>
            </a:r>
          </a:p>
          <a:p>
            <a:pPr marL="0" indent="0">
              <a:buNone/>
            </a:pPr>
            <a:r>
              <a:rPr lang="ar-SA" sz="2600" b="1" dirty="0" smtClean="0">
                <a:solidFill>
                  <a:srgbClr val="0070C0"/>
                </a:solidFill>
                <a:latin typeface="Times New Roman" pitchFamily="18" charset="0"/>
                <a:cs typeface="Times New Roman" pitchFamily="18" charset="0"/>
              </a:rPr>
              <a:t>1_ يجوز لأي دائن ان يطالب المدين بكل الدين.</a:t>
            </a:r>
          </a:p>
          <a:p>
            <a:pPr marL="0" indent="0" algn="just">
              <a:buNone/>
            </a:pPr>
            <a:r>
              <a:rPr lang="ar-SA" sz="2600" b="1" dirty="0" smtClean="0">
                <a:solidFill>
                  <a:srgbClr val="00B050"/>
                </a:solidFill>
                <a:latin typeface="Times New Roman" pitchFamily="18" charset="0"/>
                <a:cs typeface="Times New Roman" pitchFamily="18" charset="0"/>
              </a:rPr>
              <a:t>2_ يكون للمدين ان يوفي الدين بتمامه لمن يختاره من دائنيه المتضامنين و</a:t>
            </a:r>
            <a:r>
              <a:rPr lang="ar-SA" sz="2600" b="1" u="sng" dirty="0" smtClean="0">
                <a:solidFill>
                  <a:srgbClr val="00B050"/>
                </a:solidFill>
                <a:latin typeface="Times New Roman" pitchFamily="18" charset="0"/>
                <a:cs typeface="Times New Roman" pitchFamily="18" charset="0"/>
              </a:rPr>
              <a:t>ليس لهذا الدائن ان يرفض استيفاء ما يزيد على نصيبه</a:t>
            </a:r>
            <a:r>
              <a:rPr lang="ar-SA" sz="2600" b="1" dirty="0" smtClean="0">
                <a:solidFill>
                  <a:srgbClr val="00B050"/>
                </a:solidFill>
                <a:latin typeface="Times New Roman" pitchFamily="18" charset="0"/>
                <a:cs typeface="Times New Roman" pitchFamily="18" charset="0"/>
              </a:rPr>
              <a:t> وبنفس القدر </a:t>
            </a:r>
            <a:r>
              <a:rPr lang="ar-SA" sz="2600" b="1" u="sng" dirty="0" smtClean="0">
                <a:solidFill>
                  <a:srgbClr val="00B050"/>
                </a:solidFill>
                <a:latin typeface="Times New Roman" pitchFamily="18" charset="0"/>
                <a:cs typeface="Times New Roman" pitchFamily="18" charset="0"/>
              </a:rPr>
              <a:t>ليس في مكنة المدين ان يفرض على احد دائنيه المتضامنين وفاء بقدر نصيبه في الدين اذ يعد ذلك وفاء جزئيا من حق الدائن ان يرفضه لأنه يتعارض مع جوهر التضامن</a:t>
            </a:r>
            <a:r>
              <a:rPr lang="ar-SA" sz="2600" b="1" dirty="0" smtClean="0">
                <a:solidFill>
                  <a:srgbClr val="00B050"/>
                </a:solidFill>
                <a:latin typeface="Times New Roman" pitchFamily="18" charset="0"/>
                <a:cs typeface="Times New Roman" pitchFamily="18" charset="0"/>
              </a:rPr>
              <a:t>.</a:t>
            </a:r>
          </a:p>
          <a:p>
            <a:pPr marL="0" indent="0" algn="just">
              <a:buNone/>
            </a:pPr>
            <a:r>
              <a:rPr lang="ar-SA" sz="2600" b="1" dirty="0" smtClean="0">
                <a:solidFill>
                  <a:srgbClr val="C00000"/>
                </a:solidFill>
                <a:latin typeface="Times New Roman" pitchFamily="18" charset="0"/>
                <a:cs typeface="Times New Roman" pitchFamily="18" charset="0"/>
              </a:rPr>
              <a:t>3_ يحق لكل من الدائنين المتضامنين ان يعترض على وفاء المدين بكل الدين لأحدهم لعله يتمكن بذلك من </a:t>
            </a:r>
            <a:r>
              <a:rPr lang="ar-SA" sz="2600" b="1" u="sng" dirty="0" smtClean="0">
                <a:solidFill>
                  <a:srgbClr val="C00000"/>
                </a:solidFill>
                <a:latin typeface="Times New Roman" pitchFamily="18" charset="0"/>
                <a:cs typeface="Times New Roman" pitchFamily="18" charset="0"/>
              </a:rPr>
              <a:t>تجنب اعسار من استوفى كل الدين، فاذا حدث الاعتراض تعين على المدين ان يؤدي للمعترض قدر نصيبه من الدين.</a:t>
            </a:r>
          </a:p>
          <a:p>
            <a:pPr marL="0" indent="0" algn="just">
              <a:buNone/>
            </a:pPr>
            <a:r>
              <a:rPr lang="ar-SA" sz="2600" b="1" dirty="0" smtClean="0">
                <a:solidFill>
                  <a:srgbClr val="7030A0"/>
                </a:solidFill>
                <a:latin typeface="Times New Roman" pitchFamily="18" charset="0"/>
                <a:cs typeface="Times New Roman" pitchFamily="18" charset="0"/>
              </a:rPr>
              <a:t>4_ اذا توفي احد الدائنين المتضامنين، فإن التضامن الإيجابي </a:t>
            </a:r>
            <a:r>
              <a:rPr lang="ar-SA" sz="2600" b="1" u="sng" dirty="0" smtClean="0">
                <a:solidFill>
                  <a:srgbClr val="7030A0"/>
                </a:solidFill>
                <a:latin typeface="Times New Roman" pitchFamily="18" charset="0"/>
                <a:cs typeface="Times New Roman" pitchFamily="18" charset="0"/>
              </a:rPr>
              <a:t>لا يمنع انقسام الدين بين ورثته في علاقتهم بالمدين</a:t>
            </a:r>
            <a:r>
              <a:rPr lang="ar-SA" sz="2600" b="1" dirty="0" smtClean="0">
                <a:solidFill>
                  <a:srgbClr val="7030A0"/>
                </a:solidFill>
                <a:latin typeface="Times New Roman" pitchFamily="18" charset="0"/>
                <a:cs typeface="Times New Roman" pitchFamily="18" charset="0"/>
              </a:rPr>
              <a:t>، فلا يستطيع المدين ان </a:t>
            </a:r>
            <a:r>
              <a:rPr lang="ar-SA" sz="2600" b="1" u="sng" dirty="0" smtClean="0">
                <a:solidFill>
                  <a:srgbClr val="7030A0"/>
                </a:solidFill>
                <a:latin typeface="Times New Roman" pitchFamily="18" charset="0"/>
                <a:cs typeface="Times New Roman" pitchFamily="18" charset="0"/>
              </a:rPr>
              <a:t>يؤدي الا لكل وارث على حدة ويقدر حصته في الميراث </a:t>
            </a:r>
            <a:r>
              <a:rPr lang="ar-SA" sz="2600" b="1" dirty="0" smtClean="0">
                <a:solidFill>
                  <a:schemeClr val="tx1"/>
                </a:solidFill>
                <a:latin typeface="Times New Roman" pitchFamily="18" charset="0"/>
                <a:cs typeface="Times New Roman" pitchFamily="18" charset="0"/>
              </a:rPr>
              <a:t>(كل ذلك الا اذا كان الدين غير قابل للانقسام). </a:t>
            </a:r>
          </a:p>
        </p:txBody>
      </p:sp>
    </p:spTree>
    <p:extLst>
      <p:ext uri="{BB962C8B-B14F-4D97-AF65-F5344CB8AC3E}">
        <p14:creationId xmlns:p14="http://schemas.microsoft.com/office/powerpoint/2010/main" xmlns="" val="21398392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p:cNvSpPr>
            <a:spLocks noGrp="1"/>
          </p:cNvSpPr>
          <p:nvPr>
            <p:ph idx="1"/>
          </p:nvPr>
        </p:nvSpPr>
        <p:spPr>
          <a:xfrm>
            <a:off x="225287" y="159027"/>
            <a:ext cx="11781183" cy="6581138"/>
          </a:xfrm>
        </p:spPr>
        <p:txBody>
          <a:bodyPr>
            <a:normAutofit/>
          </a:bodyPr>
          <a:lstStyle/>
          <a:p>
            <a:pPr algn="just"/>
            <a:r>
              <a:rPr lang="ar-SA" sz="2800" b="1" dirty="0">
                <a:solidFill>
                  <a:schemeClr val="accent3">
                    <a:lumMod val="50000"/>
                  </a:schemeClr>
                </a:solidFill>
                <a:latin typeface="Times New Roman" pitchFamily="18" charset="0"/>
                <a:cs typeface="Times New Roman" pitchFamily="18" charset="0"/>
              </a:rPr>
              <a:t>ب_ مبدأ تعدد الروابط</a:t>
            </a:r>
            <a:r>
              <a:rPr lang="ar-SA" sz="2800" b="1" dirty="0" smtClean="0">
                <a:solidFill>
                  <a:schemeClr val="accent3">
                    <a:lumMod val="50000"/>
                  </a:schemeClr>
                </a:solidFill>
                <a:latin typeface="Times New Roman" pitchFamily="18" charset="0"/>
                <a:cs typeface="Times New Roman" pitchFamily="18" charset="0"/>
              </a:rPr>
              <a:t>:</a:t>
            </a:r>
          </a:p>
          <a:p>
            <a:pPr marL="0" indent="0" algn="just">
              <a:buNone/>
            </a:pPr>
            <a:r>
              <a:rPr lang="ar-SA" sz="2800" b="1" dirty="0">
                <a:solidFill>
                  <a:schemeClr val="accent3">
                    <a:lumMod val="50000"/>
                  </a:schemeClr>
                </a:solidFill>
                <a:latin typeface="Times New Roman" pitchFamily="18" charset="0"/>
                <a:cs typeface="Times New Roman" pitchFamily="18" charset="0"/>
              </a:rPr>
              <a:t>ت</a:t>
            </a:r>
            <a:r>
              <a:rPr lang="ar-SA" sz="2800" b="1" dirty="0" smtClean="0">
                <a:solidFill>
                  <a:schemeClr val="accent3">
                    <a:lumMod val="50000"/>
                  </a:schemeClr>
                </a:solidFill>
                <a:latin typeface="Times New Roman" pitchFamily="18" charset="0"/>
                <a:cs typeface="Times New Roman" pitchFamily="18" charset="0"/>
              </a:rPr>
              <a:t>عريفه: </a:t>
            </a:r>
            <a:r>
              <a:rPr lang="ar-SA" sz="2800" b="1" u="sng" dirty="0" smtClean="0">
                <a:solidFill>
                  <a:schemeClr val="accent2">
                    <a:lumMod val="50000"/>
                  </a:schemeClr>
                </a:solidFill>
                <a:latin typeface="Times New Roman" pitchFamily="18" charset="0"/>
                <a:cs typeface="Times New Roman" pitchFamily="18" charset="0"/>
              </a:rPr>
              <a:t>هو استقلال رابطة كل دائن بالمدين عن رابطة غيره من الدائنين به</a:t>
            </a:r>
            <a:r>
              <a:rPr lang="ar-SA" sz="2800" b="1" dirty="0" smtClean="0">
                <a:solidFill>
                  <a:schemeClr val="accent2">
                    <a:lumMod val="50000"/>
                  </a:schemeClr>
                </a:solidFill>
                <a:latin typeface="Times New Roman" pitchFamily="18" charset="0"/>
                <a:cs typeface="Times New Roman" pitchFamily="18" charset="0"/>
              </a:rPr>
              <a:t>. </a:t>
            </a:r>
          </a:p>
          <a:p>
            <a:pPr marL="0" indent="0" algn="just">
              <a:buNone/>
            </a:pPr>
            <a:r>
              <a:rPr lang="ar-SA" sz="2800" b="1" u="sng" dirty="0" smtClean="0">
                <a:solidFill>
                  <a:schemeClr val="accent2">
                    <a:lumMod val="50000"/>
                  </a:schemeClr>
                </a:solidFill>
                <a:latin typeface="Times New Roman" pitchFamily="18" charset="0"/>
                <a:cs typeface="Times New Roman" pitchFamily="18" charset="0"/>
              </a:rPr>
              <a:t>ويترتب على ذلك التالي:</a:t>
            </a:r>
          </a:p>
          <a:p>
            <a:pPr marL="0" indent="0" algn="just">
              <a:buNone/>
            </a:pPr>
            <a:r>
              <a:rPr lang="ar-SA" sz="2800" b="1" dirty="0" smtClean="0">
                <a:solidFill>
                  <a:schemeClr val="accent6">
                    <a:lumMod val="75000"/>
                  </a:schemeClr>
                </a:solidFill>
                <a:latin typeface="Times New Roman" pitchFamily="18" charset="0"/>
                <a:cs typeface="Times New Roman" pitchFamily="18" charset="0"/>
              </a:rPr>
              <a:t>1_ يتعين على كل دائن ان يأخذ في الاعتبار ما قد يلحق رابطته بالمدين – وهي مستقلة – من اوصاف </a:t>
            </a:r>
            <a:r>
              <a:rPr lang="ar-SA" sz="2800" b="1" u="sng" dirty="0" smtClean="0">
                <a:solidFill>
                  <a:schemeClr val="accent6">
                    <a:lumMod val="75000"/>
                  </a:schemeClr>
                </a:solidFill>
                <a:latin typeface="Times New Roman" pitchFamily="18" charset="0"/>
                <a:cs typeface="Times New Roman" pitchFamily="18" charset="0"/>
              </a:rPr>
              <a:t>كما لو كان الدين بالنسبة له اي للدائن معلقا على شرط او مضافا الى اجل</a:t>
            </a:r>
            <a:r>
              <a:rPr lang="ar-SA" sz="2800" b="1" dirty="0" smtClean="0">
                <a:solidFill>
                  <a:schemeClr val="accent6">
                    <a:lumMod val="75000"/>
                  </a:schemeClr>
                </a:solidFill>
                <a:latin typeface="Times New Roman" pitchFamily="18" charset="0"/>
                <a:cs typeface="Times New Roman" pitchFamily="18" charset="0"/>
              </a:rPr>
              <a:t>.</a:t>
            </a:r>
          </a:p>
          <a:p>
            <a:pPr marL="0" indent="0" algn="just">
              <a:buNone/>
            </a:pPr>
            <a:r>
              <a:rPr lang="ar-SA" sz="2800" b="1" dirty="0" smtClean="0">
                <a:solidFill>
                  <a:schemeClr val="accent5">
                    <a:lumMod val="50000"/>
                  </a:schemeClr>
                </a:solidFill>
                <a:latin typeface="Times New Roman" pitchFamily="18" charset="0"/>
                <a:cs typeface="Times New Roman" pitchFamily="18" charset="0"/>
              </a:rPr>
              <a:t>2_ لا يجوز للمدين اذا طالبه دائن من الدائنين المتضامنين ان يحتج ضده بدفوع تخص دائنا اخر، كما لو كان الدين قابلا للإبطال بسبب عيب لحق برضا هذا الاخر، </a:t>
            </a:r>
            <a:r>
              <a:rPr lang="ar-SA" sz="2800" b="1" u="sng" dirty="0" smtClean="0">
                <a:solidFill>
                  <a:schemeClr val="accent5">
                    <a:lumMod val="50000"/>
                  </a:schemeClr>
                </a:solidFill>
                <a:latin typeface="Times New Roman" pitchFamily="18" charset="0"/>
                <a:cs typeface="Times New Roman" pitchFamily="18" charset="0"/>
              </a:rPr>
              <a:t>كل ما هنالك ان المدين يستطيع ان يتمسك ضد هذا الدائن بالدفوع التي تخصه وكذا بالدفوع المشتركة بين كل الدائنين </a:t>
            </a:r>
            <a:r>
              <a:rPr lang="ar-SA" sz="2800" b="1" u="sng" dirty="0" smtClean="0">
                <a:solidFill>
                  <a:schemeClr val="tx1"/>
                </a:solidFill>
                <a:latin typeface="Times New Roman" pitchFamily="18" charset="0"/>
                <a:cs typeface="Times New Roman" pitchFamily="18" charset="0"/>
              </a:rPr>
              <a:t>مثل: الدفع بعدم المشروعية</a:t>
            </a:r>
            <a:r>
              <a:rPr lang="ar-SA" sz="2800" b="1" dirty="0" smtClean="0">
                <a:solidFill>
                  <a:schemeClr val="tx1"/>
                </a:solidFill>
                <a:latin typeface="Times New Roman" pitchFamily="18" charset="0"/>
                <a:cs typeface="Times New Roman" pitchFamily="18" charset="0"/>
              </a:rPr>
              <a:t>.</a:t>
            </a:r>
          </a:p>
          <a:p>
            <a:pPr marL="0" indent="0" algn="just">
              <a:buNone/>
            </a:pPr>
            <a:r>
              <a:rPr lang="ar-SA" sz="2800" b="1" dirty="0" smtClean="0">
                <a:solidFill>
                  <a:srgbClr val="FF0000"/>
                </a:solidFill>
                <a:latin typeface="Times New Roman" pitchFamily="18" charset="0"/>
                <a:cs typeface="Times New Roman" pitchFamily="18" charset="0"/>
              </a:rPr>
              <a:t>3_ اذا برئت ذمة المدين قبل احد الدائنين المتضامنين بسبب غير او اخر </a:t>
            </a:r>
            <a:r>
              <a:rPr lang="ar-SA" sz="2800" b="1" u="sng" dirty="0" smtClean="0">
                <a:solidFill>
                  <a:srgbClr val="FF0000"/>
                </a:solidFill>
                <a:latin typeface="Times New Roman" pitchFamily="18" charset="0"/>
                <a:cs typeface="Times New Roman" pitchFamily="18" charset="0"/>
              </a:rPr>
              <a:t>كالابراء مثلا من قبل الدائن </a:t>
            </a:r>
            <a:r>
              <a:rPr lang="ar-SA" sz="2800" b="1" dirty="0" smtClean="0">
                <a:solidFill>
                  <a:srgbClr val="FF0000"/>
                </a:solidFill>
                <a:latin typeface="Times New Roman" pitchFamily="18" charset="0"/>
                <a:cs typeface="Times New Roman" pitchFamily="18" charset="0"/>
              </a:rPr>
              <a:t>، </a:t>
            </a:r>
            <a:r>
              <a:rPr lang="ar-SA" sz="2800" b="1" u="sng" dirty="0" smtClean="0">
                <a:solidFill>
                  <a:srgbClr val="FF0000"/>
                </a:solidFill>
                <a:latin typeface="Times New Roman" pitchFamily="18" charset="0"/>
                <a:cs typeface="Times New Roman" pitchFamily="18" charset="0"/>
              </a:rPr>
              <a:t>فلا تبرأ ذمته قبل باقي الدائنين الا بقدر حصة الدائن الذي برئت ذمة المدين قبله </a:t>
            </a:r>
            <a:r>
              <a:rPr lang="ar-SA" sz="2800" b="1" dirty="0" smtClean="0">
                <a:solidFill>
                  <a:srgbClr val="FF0000"/>
                </a:solidFill>
                <a:latin typeface="Times New Roman" pitchFamily="18" charset="0"/>
                <a:cs typeface="Times New Roman" pitchFamily="18" charset="0"/>
              </a:rPr>
              <a:t>ولعل تبرير هذا الحكم – تفريعا عن الأثر السابق امر ممكن دون عناء لأن أسباب انقضاء الدين بغير الوفاء هي أسباب خاصة بمن ينقضي التزامه بسبب منها </a:t>
            </a:r>
            <a:r>
              <a:rPr lang="ar-SA" sz="2800" b="1" u="sng" dirty="0" smtClean="0">
                <a:solidFill>
                  <a:srgbClr val="FF0000"/>
                </a:solidFill>
                <a:latin typeface="Times New Roman" pitchFamily="18" charset="0"/>
                <a:cs typeface="Times New Roman" pitchFamily="18" charset="0"/>
              </a:rPr>
              <a:t>فلا يضار بها بقية الدائنين وتظل ذمة المدين مشغولة بباقي الدين بالنسبة لهم</a:t>
            </a:r>
            <a:r>
              <a:rPr lang="ar-SA" sz="2800" b="1" dirty="0" smtClean="0">
                <a:solidFill>
                  <a:srgbClr val="FF0000"/>
                </a:solidFill>
                <a:latin typeface="Times New Roman" pitchFamily="18" charset="0"/>
                <a:cs typeface="Times New Roman" pitchFamily="18" charset="0"/>
              </a:rPr>
              <a:t>. </a:t>
            </a:r>
          </a:p>
          <a:p>
            <a:pPr marL="0" indent="0">
              <a:buNone/>
            </a:pPr>
            <a:endParaRPr lang="ar-SA" sz="2800" b="1" dirty="0">
              <a:solidFill>
                <a:schemeClr val="accent2">
                  <a:lumMod val="75000"/>
                </a:schemeClr>
              </a:solidFill>
              <a:latin typeface="Times New Roman" pitchFamily="18" charset="0"/>
              <a:cs typeface="Times New Roman" pitchFamily="18" charset="0"/>
            </a:endParaRPr>
          </a:p>
          <a:p>
            <a:pPr marL="0" indent="0">
              <a:buNone/>
            </a:pPr>
            <a:endParaRPr lang="ar-SA" sz="2800" b="1" dirty="0">
              <a:solidFill>
                <a:schemeClr val="accent2">
                  <a:lumMod val="50000"/>
                </a:schemeClr>
              </a:solidFill>
              <a:latin typeface="Times New Roman" pitchFamily="18" charset="0"/>
              <a:cs typeface="Times New Roman" pitchFamily="18" charset="0"/>
            </a:endParaRPr>
          </a:p>
        </p:txBody>
      </p:sp>
      <p:sp>
        <p:nvSpPr>
          <p:cNvPr id="2" name="مربع نص 1"/>
          <p:cNvSpPr txBox="1"/>
          <p:nvPr/>
        </p:nvSpPr>
        <p:spPr>
          <a:xfrm>
            <a:off x="672861" y="6297283"/>
            <a:ext cx="1733910" cy="369332"/>
          </a:xfrm>
          <a:prstGeom prst="rect">
            <a:avLst/>
          </a:prstGeom>
          <a:noFill/>
        </p:spPr>
        <p:txBody>
          <a:bodyPr wrap="square" rtlCol="1">
            <a:spAutoFit/>
          </a:bodyPr>
          <a:lstStyle/>
          <a:p>
            <a:pPr algn="r"/>
            <a:r>
              <a:rPr lang="ar-SA" b="1" dirty="0" smtClean="0"/>
              <a:t>سارة الغزي</a:t>
            </a:r>
            <a:endParaRPr lang="ar-SA" b="1" dirty="0"/>
          </a:p>
        </p:txBody>
      </p:sp>
    </p:spTree>
    <p:extLst>
      <p:ext uri="{BB962C8B-B14F-4D97-AF65-F5344CB8AC3E}">
        <p14:creationId xmlns:p14="http://schemas.microsoft.com/office/powerpoint/2010/main" xmlns="" val="7436481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85530"/>
            <a:ext cx="9144000" cy="662609"/>
          </a:xfrm>
        </p:spPr>
        <p:txBody>
          <a:bodyPr>
            <a:normAutofit fontScale="90000"/>
          </a:bodyPr>
          <a:lstStyle/>
          <a:p>
            <a:r>
              <a:rPr lang="ar-SA" sz="4800" dirty="0"/>
              <a:t>3</a:t>
            </a:r>
            <a:r>
              <a:rPr lang="ar-SA" sz="4800" dirty="0" smtClean="0"/>
              <a:t>- مبدا النيابة التبادلية فيما ينفع لا فيما يضر</a:t>
            </a:r>
            <a:endParaRPr lang="en-GB" sz="4800" dirty="0"/>
          </a:p>
        </p:txBody>
      </p:sp>
      <p:sp>
        <p:nvSpPr>
          <p:cNvPr id="3" name="Subtitle 2"/>
          <p:cNvSpPr>
            <a:spLocks noGrp="1"/>
          </p:cNvSpPr>
          <p:nvPr>
            <p:ph type="subTitle" idx="1"/>
          </p:nvPr>
        </p:nvSpPr>
        <p:spPr>
          <a:xfrm>
            <a:off x="198784" y="768626"/>
            <a:ext cx="11820938" cy="5967027"/>
          </a:xfrm>
        </p:spPr>
        <p:txBody>
          <a:bodyPr>
            <a:noAutofit/>
          </a:bodyPr>
          <a:lstStyle/>
          <a:p>
            <a:r>
              <a:rPr lang="ar-SA" sz="2600" b="1" dirty="0" smtClean="0">
                <a:cs typeface="+mj-cs"/>
              </a:rPr>
              <a:t>تضمنت المادة 2\344 من القانون المدني الكويتي مبدأ </a:t>
            </a:r>
            <a:r>
              <a:rPr lang="ar-SA" sz="2600" b="1" dirty="0" smtClean="0">
                <a:solidFill>
                  <a:srgbClr val="FF0000"/>
                </a:solidFill>
                <a:cs typeface="+mj-cs"/>
              </a:rPr>
              <a:t>النيابة التبادلية بين الدائنين فيما ينفع لا فيما يضر </a:t>
            </a:r>
          </a:p>
          <a:p>
            <a:endParaRPr lang="ar-SA" sz="2600" b="1" dirty="0" smtClean="0">
              <a:cs typeface="+mj-cs"/>
            </a:endParaRPr>
          </a:p>
          <a:p>
            <a:r>
              <a:rPr lang="ar-SA" sz="2600" b="1" dirty="0" smtClean="0">
                <a:cs typeface="+mj-cs"/>
              </a:rPr>
              <a:t>وكما يبين فان جوهر هذا المبدأ </a:t>
            </a:r>
            <a:r>
              <a:rPr lang="ar-SA" sz="2600" b="1" dirty="0" smtClean="0">
                <a:solidFill>
                  <a:srgbClr val="0070C0"/>
                </a:solidFill>
                <a:cs typeface="+mj-cs"/>
              </a:rPr>
              <a:t>يتمثل في : تحقيق مصلحة الدائنين المتضامنين بالا ينفذ في حقهم اي عمل يقع من احدهم يكون من شانه الاضرار بهم</a:t>
            </a:r>
          </a:p>
          <a:p>
            <a:endParaRPr lang="ar-SA" sz="2600" b="1" dirty="0" smtClean="0">
              <a:cs typeface="+mj-cs"/>
            </a:endParaRPr>
          </a:p>
          <a:p>
            <a:pPr algn="r"/>
            <a:r>
              <a:rPr lang="ar-SA" sz="2600" b="1" dirty="0" smtClean="0">
                <a:cs typeface="+mj-cs"/>
              </a:rPr>
              <a:t>وتطبيقا لهذا المبدأ :</a:t>
            </a:r>
          </a:p>
          <a:p>
            <a:pPr algn="r"/>
            <a:r>
              <a:rPr lang="ar-SA" sz="2600" b="1" dirty="0" smtClean="0">
                <a:solidFill>
                  <a:srgbClr val="7030A0"/>
                </a:solidFill>
                <a:cs typeface="+mj-cs"/>
              </a:rPr>
              <a:t>-- اذا قطع احد الدائنين المتضامنين سريان التقادم بالمطالبة القضائية مثلا او اعذار المدين استفاد من ذلك بقية هولاء الدائنين </a:t>
            </a:r>
          </a:p>
          <a:p>
            <a:pPr algn="r"/>
            <a:r>
              <a:rPr lang="ar-SA" sz="2600" b="1" dirty="0" smtClean="0">
                <a:solidFill>
                  <a:srgbClr val="7030A0"/>
                </a:solidFill>
                <a:cs typeface="+mj-cs"/>
              </a:rPr>
              <a:t>-- </a:t>
            </a:r>
            <a:r>
              <a:rPr lang="ar-SA" sz="2600" b="1" dirty="0" smtClean="0">
                <a:cs typeface="+mj-cs"/>
              </a:rPr>
              <a:t>وعلى العكس من ذلك فانه </a:t>
            </a:r>
            <a:r>
              <a:rPr lang="ar-SA" sz="2600" b="1" u="sng" dirty="0" smtClean="0">
                <a:solidFill>
                  <a:srgbClr val="00B050"/>
                </a:solidFill>
                <a:cs typeface="+mj-cs"/>
              </a:rPr>
              <a:t>اذا قام احد الدائنين وابرأ المدين من الدين فان ابراء مثل هذا لا يحدث اثره الا بالنسبة للدائن المبرىء فقط وبقدر حصته دون ان يضار </a:t>
            </a:r>
            <a:r>
              <a:rPr lang="ar-SA" sz="2600" b="1" u="sng" dirty="0" smtClean="0">
                <a:solidFill>
                  <a:srgbClr val="00B050"/>
                </a:solidFill>
                <a:cs typeface="+mj-cs"/>
              </a:rPr>
              <a:t>باقي</a:t>
            </a:r>
            <a:r>
              <a:rPr lang="ar-SA" sz="2600" b="1" u="sng" dirty="0" smtClean="0">
                <a:solidFill>
                  <a:srgbClr val="00B050"/>
                </a:solidFill>
                <a:cs typeface="+mj-cs"/>
              </a:rPr>
              <a:t> </a:t>
            </a:r>
            <a:r>
              <a:rPr lang="ar-SA" sz="2600" b="1" u="sng" dirty="0" smtClean="0">
                <a:solidFill>
                  <a:srgbClr val="00B050"/>
                </a:solidFill>
                <a:cs typeface="+mj-cs"/>
              </a:rPr>
              <a:t>الدائنين</a:t>
            </a:r>
            <a:r>
              <a:rPr lang="ar-SA" sz="2600" b="1" dirty="0" smtClean="0">
                <a:cs typeface="+mj-cs"/>
              </a:rPr>
              <a:t> </a:t>
            </a:r>
            <a:endParaRPr lang="ar-SA" sz="2600" b="1" dirty="0" smtClean="0">
              <a:cs typeface="+mj-cs"/>
            </a:endParaRPr>
          </a:p>
          <a:p>
            <a:pPr algn="r"/>
            <a:r>
              <a:rPr lang="ar-SA" sz="2600" b="1" dirty="0" smtClean="0">
                <a:cs typeface="+mj-cs"/>
              </a:rPr>
              <a:t>-- ونفس الامر </a:t>
            </a:r>
            <a:r>
              <a:rPr lang="ar-SA" sz="2600" b="1" u="sng" dirty="0" smtClean="0">
                <a:solidFill>
                  <a:srgbClr val="0070C0"/>
                </a:solidFill>
                <a:cs typeface="+mj-cs"/>
              </a:rPr>
              <a:t>اذا صدر حكم لصالح المدين ضد احدهم كان مقصورا باثاره على المحكوم ضده فقط دون سائر الدائنين</a:t>
            </a:r>
            <a:r>
              <a:rPr lang="ar-SA" sz="2600" b="1" dirty="0" smtClean="0">
                <a:cs typeface="+mj-cs"/>
              </a:rPr>
              <a:t> </a:t>
            </a:r>
          </a:p>
          <a:p>
            <a:pPr algn="r"/>
            <a:r>
              <a:rPr lang="ar-SA" sz="2600" b="1" dirty="0" smtClean="0">
                <a:solidFill>
                  <a:srgbClr val="C00000"/>
                </a:solidFill>
                <a:cs typeface="+mj-cs"/>
              </a:rPr>
              <a:t>-- والعكس صحيح اذا صدر الحكم ضد المدين لصالح احدهم</a:t>
            </a:r>
            <a:r>
              <a:rPr lang="ar-SA" sz="2600" b="1" dirty="0" smtClean="0">
                <a:cs typeface="+mj-cs"/>
              </a:rPr>
              <a:t>.</a:t>
            </a:r>
            <a:endParaRPr lang="en-GB" sz="2600" b="1" dirty="0">
              <a:cs typeface="+mj-cs"/>
            </a:endParaRPr>
          </a:p>
        </p:txBody>
      </p:sp>
    </p:spTree>
    <p:extLst>
      <p:ext uri="{BB962C8B-B14F-4D97-AF65-F5344CB8AC3E}">
        <p14:creationId xmlns:p14="http://schemas.microsoft.com/office/powerpoint/2010/main" xmlns="" val="14214226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8139" y="0"/>
            <a:ext cx="10774018" cy="834887"/>
          </a:xfrm>
        </p:spPr>
        <p:txBody>
          <a:bodyPr>
            <a:normAutofit/>
          </a:bodyPr>
          <a:lstStyle/>
          <a:p>
            <a:r>
              <a:rPr lang="ar-SA" sz="4800" u="sng" dirty="0" smtClean="0">
                <a:solidFill>
                  <a:srgbClr val="7030A0"/>
                </a:solidFill>
              </a:rPr>
              <a:t>ثانيا : اثاره في علاقة الدائنين المتضامنين فيما بينهم</a:t>
            </a:r>
            <a:endParaRPr lang="en-GB" sz="4800" u="sng" dirty="0">
              <a:solidFill>
                <a:srgbClr val="7030A0"/>
              </a:solidFill>
            </a:endParaRPr>
          </a:p>
        </p:txBody>
      </p:sp>
      <p:sp>
        <p:nvSpPr>
          <p:cNvPr id="3" name="Subtitle 2"/>
          <p:cNvSpPr>
            <a:spLocks noGrp="1"/>
          </p:cNvSpPr>
          <p:nvPr>
            <p:ph type="subTitle" idx="1"/>
          </p:nvPr>
        </p:nvSpPr>
        <p:spPr>
          <a:xfrm>
            <a:off x="198783" y="675862"/>
            <a:ext cx="11834191" cy="5866606"/>
          </a:xfrm>
        </p:spPr>
        <p:txBody>
          <a:bodyPr>
            <a:normAutofit/>
          </a:bodyPr>
          <a:lstStyle/>
          <a:p>
            <a:pPr algn="r"/>
            <a:endParaRPr lang="ar-SA" sz="2600" b="1" dirty="0" smtClean="0">
              <a:cs typeface="+mj-cs"/>
            </a:endParaRPr>
          </a:p>
          <a:p>
            <a:pPr algn="r"/>
            <a:r>
              <a:rPr lang="ar-SA" sz="2600" b="1" dirty="0" smtClean="0">
                <a:cs typeface="+mj-cs"/>
              </a:rPr>
              <a:t>لقد ارست المادة 1\345 من القانون المدني الكويتي المبدا الذي يحدد اثار التضامن في علاقة الدائنين المتضامنين فيما بينهم </a:t>
            </a:r>
          </a:p>
          <a:p>
            <a:pPr algn="r"/>
            <a:r>
              <a:rPr lang="ar-SA" sz="2600" b="1" dirty="0" smtClean="0">
                <a:solidFill>
                  <a:srgbClr val="FF0000"/>
                </a:solidFill>
                <a:cs typeface="+mj-cs"/>
              </a:rPr>
              <a:t>كل ما يستوفيه احد الدائنين المتضامنين من الدين يصير من حق الدائنين جميعا ويقتسمونه بالتساوي الا اذا وجد اتفاق او نص يقضي بغير ذلك </a:t>
            </a:r>
            <a:r>
              <a:rPr lang="ar-SA" sz="2600" b="1" dirty="0" smtClean="0">
                <a:cs typeface="+mj-cs"/>
              </a:rPr>
              <a:t>.</a:t>
            </a:r>
          </a:p>
          <a:p>
            <a:pPr algn="r"/>
            <a:r>
              <a:rPr lang="ar-SA" sz="2600" b="1" dirty="0" smtClean="0">
                <a:cs typeface="+mj-cs"/>
              </a:rPr>
              <a:t>وفي ضوء هذا النص يمكننا القول بانه اثار التضامن الايجابي في علاقة الدائنين المتضامنين بالمدين يحكمها ثلاث مبادئ منها وحدة الدين </a:t>
            </a:r>
            <a:r>
              <a:rPr lang="ar-SA" sz="2600" b="1" dirty="0" smtClean="0">
                <a:solidFill>
                  <a:srgbClr val="0070C0"/>
                </a:solidFill>
                <a:cs typeface="+mj-cs"/>
              </a:rPr>
              <a:t>فان مبدأ واحد يحكم اثار هذا التضامن في علاقة هولاء الدائنين ببعضهم وهو مبدأ تقسيم الدين بينهم</a:t>
            </a:r>
            <a:r>
              <a:rPr lang="ar-SA" sz="2600" b="1" dirty="0" smtClean="0">
                <a:cs typeface="+mj-cs"/>
              </a:rPr>
              <a:t> </a:t>
            </a:r>
          </a:p>
          <a:p>
            <a:pPr algn="r"/>
            <a:endParaRPr lang="ar-SA" sz="2600" b="1" dirty="0" smtClean="0">
              <a:cs typeface="+mj-cs"/>
            </a:endParaRPr>
          </a:p>
          <a:p>
            <a:pPr algn="r"/>
            <a:r>
              <a:rPr lang="ar-SA" sz="2600" b="1" dirty="0" smtClean="0">
                <a:cs typeface="+mj-cs"/>
              </a:rPr>
              <a:t>ومفاد انقسام الدين على هذا الوجه ان </a:t>
            </a:r>
            <a:r>
              <a:rPr lang="ar-SA" sz="2600" b="1" dirty="0" smtClean="0">
                <a:solidFill>
                  <a:srgbClr val="00B050"/>
                </a:solidFill>
                <a:cs typeface="+mj-cs"/>
              </a:rPr>
              <a:t>كل ما يستوفيه احد الدائنين المتضامنين يكون من حق سائر الدائنين ايضا </a:t>
            </a:r>
            <a:r>
              <a:rPr lang="ar-SA" sz="2600" b="1" u="sng" dirty="0" smtClean="0">
                <a:solidFill>
                  <a:srgbClr val="FF0000"/>
                </a:solidFill>
                <a:cs typeface="+mj-cs"/>
              </a:rPr>
              <a:t>ويقتسمونه جميعا وفقا لحصصهم </a:t>
            </a:r>
            <a:r>
              <a:rPr lang="ar-SA" sz="2600" b="1" dirty="0" smtClean="0">
                <a:solidFill>
                  <a:srgbClr val="00B050"/>
                </a:solidFill>
                <a:cs typeface="+mj-cs"/>
              </a:rPr>
              <a:t>في الاتفاق المنشئ للتضامن </a:t>
            </a:r>
            <a:r>
              <a:rPr lang="ar-SA" sz="2600" b="1" u="sng" dirty="0" smtClean="0">
                <a:solidFill>
                  <a:srgbClr val="FF0000"/>
                </a:solidFill>
                <a:cs typeface="+mj-cs"/>
              </a:rPr>
              <a:t>والا كانت القسمة بالتساوي </a:t>
            </a:r>
            <a:r>
              <a:rPr lang="ar-SA" sz="2600" b="1" u="sng" dirty="0" smtClean="0">
                <a:solidFill>
                  <a:srgbClr val="FF0000"/>
                </a:solidFill>
                <a:cs typeface="+mj-cs"/>
              </a:rPr>
              <a:t>، </a:t>
            </a:r>
            <a:r>
              <a:rPr lang="ar-SA" sz="2600" b="1" dirty="0" smtClean="0">
                <a:solidFill>
                  <a:srgbClr val="002060"/>
                </a:solidFill>
                <a:cs typeface="+mj-cs"/>
              </a:rPr>
              <a:t>كل </a:t>
            </a:r>
            <a:r>
              <a:rPr lang="ar-SA" sz="2600" b="1" dirty="0" smtClean="0">
                <a:solidFill>
                  <a:srgbClr val="002060"/>
                </a:solidFill>
                <a:cs typeface="+mj-cs"/>
              </a:rPr>
              <a:t>ذلك ما لم يوجد اتفاق او نص يقضي </a:t>
            </a:r>
            <a:r>
              <a:rPr lang="ar-SA" sz="2600" b="1" dirty="0" smtClean="0">
                <a:solidFill>
                  <a:srgbClr val="7030A0"/>
                </a:solidFill>
                <a:cs typeface="+mj-cs"/>
              </a:rPr>
              <a:t>باستئثار </a:t>
            </a:r>
            <a:r>
              <a:rPr lang="ar-SA" sz="2600" b="1" dirty="0" smtClean="0">
                <a:solidFill>
                  <a:srgbClr val="7030A0"/>
                </a:solidFill>
                <a:cs typeface="+mj-cs"/>
              </a:rPr>
              <a:t>الدائن المستوفى بكل الحق كما لو كان سائر الدائنين مجرد وكلاء عن هذا الدائن في القبض.</a:t>
            </a:r>
            <a:endParaRPr lang="en-GB" sz="2600" b="1" dirty="0">
              <a:solidFill>
                <a:srgbClr val="7030A0"/>
              </a:solidFill>
              <a:cs typeface="+mj-cs"/>
            </a:endParaRPr>
          </a:p>
        </p:txBody>
      </p:sp>
    </p:spTree>
    <p:extLst>
      <p:ext uri="{BB962C8B-B14F-4D97-AF65-F5344CB8AC3E}">
        <p14:creationId xmlns:p14="http://schemas.microsoft.com/office/powerpoint/2010/main" xmlns="" val="18003767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36104"/>
          </a:xfrm>
        </p:spPr>
        <p:txBody>
          <a:bodyPr>
            <a:normAutofit fontScale="90000"/>
          </a:bodyPr>
          <a:lstStyle/>
          <a:p>
            <a:pPr algn="ctr"/>
            <a:r>
              <a:rPr lang="ar-SA" sz="4800" b="1" u="sng" dirty="0" smtClean="0">
                <a:solidFill>
                  <a:srgbClr val="002060"/>
                </a:solidFill>
              </a:rPr>
              <a:t>التضامن السلبي </a:t>
            </a:r>
            <a:endParaRPr lang="en-GB" sz="4800" b="1" u="sng" dirty="0">
              <a:solidFill>
                <a:srgbClr val="002060"/>
              </a:solidFill>
            </a:endParaRPr>
          </a:p>
        </p:txBody>
      </p:sp>
      <p:sp>
        <p:nvSpPr>
          <p:cNvPr id="3" name="Content Placeholder 2"/>
          <p:cNvSpPr>
            <a:spLocks noGrp="1"/>
          </p:cNvSpPr>
          <p:nvPr>
            <p:ph idx="1"/>
          </p:nvPr>
        </p:nvSpPr>
        <p:spPr>
          <a:xfrm>
            <a:off x="159026" y="530088"/>
            <a:ext cx="11873949" cy="6149008"/>
          </a:xfrm>
        </p:spPr>
        <p:txBody>
          <a:bodyPr>
            <a:normAutofit lnSpcReduction="10000"/>
          </a:bodyPr>
          <a:lstStyle/>
          <a:p>
            <a:pPr marL="0" indent="0" algn="r">
              <a:buNone/>
            </a:pPr>
            <a:r>
              <a:rPr lang="ar-SA" sz="4000" b="1" dirty="0" smtClean="0">
                <a:solidFill>
                  <a:srgbClr val="FF0000"/>
                </a:solidFill>
                <a:cs typeface="+mj-cs"/>
              </a:rPr>
              <a:t>اولا :</a:t>
            </a:r>
            <a:r>
              <a:rPr lang="ar-SA" sz="2600" b="1" dirty="0" smtClean="0">
                <a:cs typeface="+mj-cs"/>
              </a:rPr>
              <a:t> تعريف التضامن السلبي :</a:t>
            </a:r>
          </a:p>
          <a:p>
            <a:pPr marL="0" indent="0" algn="r">
              <a:buNone/>
            </a:pPr>
            <a:r>
              <a:rPr lang="ar-SA" sz="2600" b="1" dirty="0" smtClean="0">
                <a:solidFill>
                  <a:srgbClr val="0070C0"/>
                </a:solidFill>
                <a:cs typeface="+mj-cs"/>
              </a:rPr>
              <a:t>ينبنى التضامن السلبي على تعدد المدينين بدين واحد في مصدرة بحيث يجوز للدائن مطالبتهم بالدين مجتمعين او منفردين</a:t>
            </a:r>
            <a:r>
              <a:rPr lang="ar-SA" sz="2600" b="1" dirty="0" smtClean="0">
                <a:cs typeface="+mj-cs"/>
              </a:rPr>
              <a:t> </a:t>
            </a:r>
          </a:p>
          <a:p>
            <a:pPr marL="0" indent="0" algn="r">
              <a:buNone/>
            </a:pPr>
            <a:r>
              <a:rPr lang="ar-SA" sz="4000" b="1" dirty="0" smtClean="0">
                <a:solidFill>
                  <a:srgbClr val="FF0000"/>
                </a:solidFill>
                <a:cs typeface="+mj-cs"/>
              </a:rPr>
              <a:t>ثانيا :</a:t>
            </a:r>
            <a:r>
              <a:rPr lang="ar-SA" sz="2600" b="1" dirty="0" smtClean="0">
                <a:cs typeface="+mj-cs"/>
              </a:rPr>
              <a:t> </a:t>
            </a:r>
            <a:r>
              <a:rPr lang="ar-SA" sz="2600" b="1" u="sng" dirty="0" smtClean="0">
                <a:solidFill>
                  <a:srgbClr val="FF0000"/>
                </a:solidFill>
                <a:cs typeface="+mj-cs"/>
              </a:rPr>
              <a:t>ينبغي التفريق بين الالتزام التضامني من ناحية والالتزام التضاممي من ناحية اخرى:</a:t>
            </a:r>
          </a:p>
          <a:p>
            <a:pPr marL="0" indent="0" algn="r">
              <a:buNone/>
            </a:pPr>
            <a:r>
              <a:rPr lang="ar-SA" sz="2600" b="1" u="sng" dirty="0" smtClean="0">
                <a:solidFill>
                  <a:srgbClr val="002060"/>
                </a:solidFill>
                <a:cs typeface="+mj-cs"/>
              </a:rPr>
              <a:t>اولا :</a:t>
            </a:r>
            <a:r>
              <a:rPr lang="ar-SA" sz="2600" b="1" dirty="0" smtClean="0">
                <a:solidFill>
                  <a:srgbClr val="002060"/>
                </a:solidFill>
                <a:cs typeface="+mj-cs"/>
              </a:rPr>
              <a:t> </a:t>
            </a:r>
            <a:r>
              <a:rPr lang="ar-SA" sz="2600" b="1" dirty="0" smtClean="0">
                <a:solidFill>
                  <a:srgbClr val="00B050"/>
                </a:solidFill>
                <a:cs typeface="+mj-cs"/>
              </a:rPr>
              <a:t>ففي الالتزام التضامني نجد الدين واحدا وقد نشأ عن مصدر واحد بالرغم من عدد المدينين ، </a:t>
            </a:r>
            <a:r>
              <a:rPr lang="ar-SA" sz="2600" b="1" dirty="0" smtClean="0">
                <a:solidFill>
                  <a:srgbClr val="7030A0"/>
                </a:solidFill>
                <a:cs typeface="+mj-cs"/>
              </a:rPr>
              <a:t>اما في الالتزام التضاممي ويسمى احيانا بالمسئولية المجتمعه فيتعدد المدينون وبتعدد مصدر الدين او يختلف ولو كان هذا الدين واحدا. </a:t>
            </a:r>
            <a:endParaRPr lang="ar-SA" sz="2600" b="1" dirty="0" smtClean="0">
              <a:solidFill>
                <a:srgbClr val="7030A0"/>
              </a:solidFill>
              <a:cs typeface="+mj-cs"/>
            </a:endParaRPr>
          </a:p>
          <a:p>
            <a:pPr marL="0" indent="0" algn="r">
              <a:buNone/>
            </a:pPr>
            <a:r>
              <a:rPr lang="ar-SA" sz="2600" b="1" dirty="0" smtClean="0">
                <a:solidFill>
                  <a:srgbClr val="C00000"/>
                </a:solidFill>
                <a:cs typeface="+mj-cs"/>
              </a:rPr>
              <a:t>مثل </a:t>
            </a:r>
            <a:r>
              <a:rPr lang="ar-SA" sz="2600" b="1" dirty="0" smtClean="0">
                <a:solidFill>
                  <a:srgbClr val="C00000"/>
                </a:solidFill>
                <a:cs typeface="+mj-cs"/>
              </a:rPr>
              <a:t>التضامم لو التزم شخصان بتعويض ثالث عن ضرر اصابه كأ يقوم شخص بتحريض عامل على ترك العمل ارتبط العامل فيها مع صاحب العمل بعقد عمل ، فيسال العامل بمواجهة صاحب العمل لتعويضه على اساس المسؤولية العقدية ويسال المحرض على اساس المسؤولية التقصيرية . </a:t>
            </a:r>
            <a:endParaRPr lang="ar-SA" sz="2600" b="1" dirty="0" smtClean="0">
              <a:cs typeface="+mj-cs"/>
            </a:endParaRPr>
          </a:p>
          <a:p>
            <a:pPr marL="0" indent="0" algn="r">
              <a:buNone/>
            </a:pPr>
            <a:endParaRPr lang="ar-SA" sz="2600" b="1" u="sng" dirty="0" smtClean="0">
              <a:solidFill>
                <a:srgbClr val="002060"/>
              </a:solidFill>
              <a:cs typeface="+mj-cs"/>
            </a:endParaRPr>
          </a:p>
          <a:p>
            <a:pPr marL="0" indent="0" algn="r">
              <a:buNone/>
            </a:pPr>
            <a:r>
              <a:rPr lang="ar-SA" sz="2600" b="1" u="sng" dirty="0" smtClean="0">
                <a:solidFill>
                  <a:srgbClr val="002060"/>
                </a:solidFill>
                <a:cs typeface="+mj-cs"/>
              </a:rPr>
              <a:t>ثانيا </a:t>
            </a:r>
            <a:r>
              <a:rPr lang="ar-SA" sz="2600" b="1" u="sng" dirty="0" smtClean="0">
                <a:solidFill>
                  <a:srgbClr val="002060"/>
                </a:solidFill>
                <a:cs typeface="+mj-cs"/>
              </a:rPr>
              <a:t>:</a:t>
            </a:r>
            <a:r>
              <a:rPr lang="ar-SA" sz="2600" b="1" dirty="0" smtClean="0">
                <a:cs typeface="+mj-cs"/>
              </a:rPr>
              <a:t> يضاف الى ما تقدم في التفرقة بين التضامن والتضامم </a:t>
            </a:r>
            <a:r>
              <a:rPr lang="ar-SA" sz="2600" b="1" dirty="0" smtClean="0">
                <a:solidFill>
                  <a:srgbClr val="0070C0"/>
                </a:solidFill>
                <a:cs typeface="+mj-cs"/>
              </a:rPr>
              <a:t>ان الاول قد يكون بين الدائنين او المدينين اما الثاني فلا يكون الا بين مدينين</a:t>
            </a:r>
            <a:r>
              <a:rPr lang="ar-SA" sz="2600" b="1" dirty="0" smtClean="0">
                <a:cs typeface="+mj-cs"/>
              </a:rPr>
              <a:t> .</a:t>
            </a:r>
          </a:p>
          <a:p>
            <a:pPr marL="0" indent="0" algn="r">
              <a:buNone/>
            </a:pPr>
            <a:r>
              <a:rPr lang="ar-SA" sz="2600" b="1" u="sng" dirty="0" smtClean="0">
                <a:solidFill>
                  <a:srgbClr val="002060"/>
                </a:solidFill>
                <a:cs typeface="+mj-cs"/>
              </a:rPr>
              <a:t>ثالثا :</a:t>
            </a:r>
            <a:r>
              <a:rPr lang="ar-SA" sz="2600" b="1" dirty="0" smtClean="0">
                <a:cs typeface="+mj-cs"/>
              </a:rPr>
              <a:t> كذلك </a:t>
            </a:r>
            <a:r>
              <a:rPr lang="ar-SA" sz="2600" b="1" dirty="0" smtClean="0">
                <a:solidFill>
                  <a:srgbClr val="7030A0"/>
                </a:solidFill>
                <a:cs typeface="+mj-cs"/>
              </a:rPr>
              <a:t>فالتضامن باعتباره وضعا يلحق الالتزام يتقرر اما باتفاق او نص في القانون بخلاف التضامم وتفرضه طبيعة الاشياء.</a:t>
            </a:r>
            <a:r>
              <a:rPr lang="ar-SA" sz="2600" b="1" dirty="0" smtClean="0">
                <a:cs typeface="+mj-cs"/>
              </a:rPr>
              <a:t> </a:t>
            </a:r>
          </a:p>
          <a:p>
            <a:pPr marL="0" indent="0" algn="r">
              <a:buNone/>
            </a:pPr>
            <a:endParaRPr lang="en-GB" b="1" dirty="0">
              <a:cs typeface="+mj-cs"/>
            </a:endParaRPr>
          </a:p>
        </p:txBody>
      </p:sp>
    </p:spTree>
    <p:extLst>
      <p:ext uri="{BB962C8B-B14F-4D97-AF65-F5344CB8AC3E}">
        <p14:creationId xmlns:p14="http://schemas.microsoft.com/office/powerpoint/2010/main" xmlns="" val="20079266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36104"/>
          </a:xfrm>
        </p:spPr>
        <p:txBody>
          <a:bodyPr>
            <a:normAutofit fontScale="90000"/>
          </a:bodyPr>
          <a:lstStyle/>
          <a:p>
            <a:pPr algn="ctr"/>
            <a:r>
              <a:rPr lang="ar-SA" sz="4800" b="1" u="sng" dirty="0" smtClean="0">
                <a:solidFill>
                  <a:srgbClr val="002060"/>
                </a:solidFill>
              </a:rPr>
              <a:t>التضامن السلبي </a:t>
            </a:r>
            <a:endParaRPr lang="en-GB" sz="4800" b="1" u="sng" dirty="0">
              <a:solidFill>
                <a:srgbClr val="002060"/>
              </a:solidFill>
            </a:endParaRPr>
          </a:p>
        </p:txBody>
      </p:sp>
      <p:sp>
        <p:nvSpPr>
          <p:cNvPr id="3" name="Content Placeholder 2"/>
          <p:cNvSpPr>
            <a:spLocks noGrp="1"/>
          </p:cNvSpPr>
          <p:nvPr>
            <p:ph idx="1"/>
          </p:nvPr>
        </p:nvSpPr>
        <p:spPr>
          <a:xfrm>
            <a:off x="291549" y="530088"/>
            <a:ext cx="11648660" cy="5936973"/>
          </a:xfrm>
        </p:spPr>
        <p:txBody>
          <a:bodyPr>
            <a:normAutofit/>
          </a:bodyPr>
          <a:lstStyle/>
          <a:p>
            <a:pPr marL="0" indent="0" algn="r">
              <a:buNone/>
            </a:pPr>
            <a:r>
              <a:rPr lang="ar-SA" sz="3200" b="1" dirty="0" smtClean="0">
                <a:cs typeface="+mj-cs"/>
              </a:rPr>
              <a:t> </a:t>
            </a:r>
          </a:p>
          <a:p>
            <a:pPr marL="0" indent="0" algn="r">
              <a:buNone/>
            </a:pPr>
            <a:r>
              <a:rPr lang="ar-SA" sz="3200" b="1" u="sng" dirty="0" smtClean="0">
                <a:solidFill>
                  <a:srgbClr val="002060"/>
                </a:solidFill>
                <a:cs typeface="+mj-cs"/>
              </a:rPr>
              <a:t>رابعا : </a:t>
            </a:r>
            <a:r>
              <a:rPr lang="ar-SA" sz="3200" b="1" dirty="0" smtClean="0">
                <a:solidFill>
                  <a:srgbClr val="C00000"/>
                </a:solidFill>
                <a:cs typeface="+mj-cs"/>
              </a:rPr>
              <a:t>وايضا مبدا النيابة التبادلية فيما ينفع لا فيما يضر بحكم علاقة المدينين المتضامنين بخلاف المدينين بالالتزام التضاممى.</a:t>
            </a:r>
          </a:p>
          <a:p>
            <a:pPr marL="0" indent="0" algn="r">
              <a:buNone/>
            </a:pPr>
            <a:endParaRPr lang="ar-SA" sz="3200" b="1" dirty="0" smtClean="0">
              <a:solidFill>
                <a:srgbClr val="C00000"/>
              </a:solidFill>
              <a:cs typeface="+mj-cs"/>
            </a:endParaRPr>
          </a:p>
          <a:p>
            <a:pPr marL="0" indent="0" algn="r">
              <a:buNone/>
            </a:pPr>
            <a:r>
              <a:rPr lang="ar-SA" sz="3200" b="1" u="sng" dirty="0" smtClean="0">
                <a:cs typeface="+mj-cs"/>
              </a:rPr>
              <a:t>خامسا : </a:t>
            </a:r>
            <a:r>
              <a:rPr lang="ar-SA" sz="3200" b="1" dirty="0" smtClean="0">
                <a:solidFill>
                  <a:srgbClr val="00B050"/>
                </a:solidFill>
                <a:cs typeface="+mj-cs"/>
              </a:rPr>
              <a:t>ينقسم الدين في علاقة المدينين المتضامنين فيما بينهم بحيث يكون لمن وفى منهم ان يرجع على سائر المدينين كل بقدر حصته ، </a:t>
            </a:r>
            <a:r>
              <a:rPr lang="ar-SA" sz="3200" b="1" dirty="0" smtClean="0">
                <a:solidFill>
                  <a:srgbClr val="0070C0"/>
                </a:solidFill>
                <a:cs typeface="+mj-cs"/>
              </a:rPr>
              <a:t>اما في الالتزام التضاممي فانه وان كان يقبل الانقسام احيانا بين المدينين كما هو في المسؤولية المجتمعة فليس دائما ، </a:t>
            </a:r>
            <a:r>
              <a:rPr lang="ar-SA" sz="3200" b="1" dirty="0" smtClean="0">
                <a:solidFill>
                  <a:srgbClr val="7030A0"/>
                </a:solidFill>
                <a:cs typeface="+mj-cs"/>
              </a:rPr>
              <a:t>اذ يمكن ان نتصور احد المدينين به وقد اوفى ومع ذلك لا يرجع على غيره من المدينين ويتحمل من ثم العبء النهائي ، </a:t>
            </a:r>
            <a:r>
              <a:rPr lang="ar-SA" sz="3200" b="1" dirty="0" smtClean="0">
                <a:solidFill>
                  <a:srgbClr val="FF0000"/>
                </a:solidFill>
                <a:cs typeface="+mj-cs"/>
              </a:rPr>
              <a:t>كما لو اوفى </a:t>
            </a:r>
            <a:r>
              <a:rPr lang="ar-SA" sz="3200" b="1" dirty="0" smtClean="0">
                <a:solidFill>
                  <a:srgbClr val="FF0000"/>
                </a:solidFill>
                <a:cs typeface="+mj-cs"/>
              </a:rPr>
              <a:t>المؤمن </a:t>
            </a:r>
            <a:r>
              <a:rPr lang="ar-SA" sz="3200" b="1" dirty="0" smtClean="0">
                <a:solidFill>
                  <a:srgbClr val="FF0000"/>
                </a:solidFill>
                <a:cs typeface="+mj-cs"/>
              </a:rPr>
              <a:t>بمبلغ التأمين للمضرور حيث لا يجوز له ان يرجع على المسؤول الاخر بما ادى . </a:t>
            </a:r>
            <a:r>
              <a:rPr lang="ar-SA" sz="3200" b="1" dirty="0" smtClean="0">
                <a:solidFill>
                  <a:srgbClr val="00B050"/>
                </a:solidFill>
                <a:cs typeface="+mj-cs"/>
              </a:rPr>
              <a:t> </a:t>
            </a:r>
          </a:p>
          <a:p>
            <a:pPr marL="0" indent="0" algn="r">
              <a:buNone/>
            </a:pPr>
            <a:endParaRPr lang="en-GB" sz="3200" b="1" dirty="0">
              <a:cs typeface="+mj-cs"/>
            </a:endParaRPr>
          </a:p>
        </p:txBody>
      </p:sp>
    </p:spTree>
    <p:extLst>
      <p:ext uri="{BB962C8B-B14F-4D97-AF65-F5344CB8AC3E}">
        <p14:creationId xmlns:p14="http://schemas.microsoft.com/office/powerpoint/2010/main" xmlns="" val="20079266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675861"/>
          </a:xfrm>
        </p:spPr>
        <p:txBody>
          <a:bodyPr>
            <a:normAutofit fontScale="90000"/>
          </a:bodyPr>
          <a:lstStyle/>
          <a:p>
            <a:pPr algn="ctr"/>
            <a:r>
              <a:rPr lang="ar-SA" dirty="0" smtClean="0"/>
              <a:t>أهمية التضامن السلبي ومصادره</a:t>
            </a:r>
            <a:endParaRPr lang="en-GB" dirty="0"/>
          </a:p>
        </p:txBody>
      </p:sp>
      <p:sp>
        <p:nvSpPr>
          <p:cNvPr id="3" name="Content Placeholder 2"/>
          <p:cNvSpPr>
            <a:spLocks noGrp="1"/>
          </p:cNvSpPr>
          <p:nvPr>
            <p:ph idx="1"/>
          </p:nvPr>
        </p:nvSpPr>
        <p:spPr>
          <a:xfrm>
            <a:off x="198783" y="569843"/>
            <a:ext cx="11754677" cy="6191565"/>
          </a:xfrm>
        </p:spPr>
        <p:txBody>
          <a:bodyPr/>
          <a:lstStyle/>
          <a:p>
            <a:pPr marL="0" indent="0" algn="r">
              <a:buNone/>
            </a:pPr>
            <a:r>
              <a:rPr lang="ar-SA" sz="2600" b="1" dirty="0" smtClean="0">
                <a:cs typeface="+mj-cs"/>
              </a:rPr>
              <a:t>التضامن السلبي ينبنى على :</a:t>
            </a:r>
          </a:p>
          <a:p>
            <a:pPr marL="0" indent="0" algn="r">
              <a:buNone/>
            </a:pPr>
            <a:r>
              <a:rPr lang="ar-SA" sz="2600" b="1" dirty="0" smtClean="0">
                <a:solidFill>
                  <a:srgbClr val="C00000"/>
                </a:solidFill>
                <a:cs typeface="+mj-cs"/>
              </a:rPr>
              <a:t>ينبنى على تعدد المدينين على الرغم من وحدة الدين بحيث يستطيع الدائن ان يطالبهم بالدين مجتمعين او منفردين</a:t>
            </a:r>
            <a:r>
              <a:rPr lang="ar-SA" sz="2600" b="1" dirty="0" smtClean="0">
                <a:cs typeface="+mj-cs"/>
              </a:rPr>
              <a:t> يمكننا ان نقف دون عناء على </a:t>
            </a:r>
            <a:r>
              <a:rPr lang="ar-SA" sz="2600" b="1" dirty="0" smtClean="0">
                <a:solidFill>
                  <a:srgbClr val="0070C0"/>
                </a:solidFill>
                <a:cs typeface="+mj-cs"/>
              </a:rPr>
              <a:t>مبعث أهمية هذا النوع من التضامن:</a:t>
            </a:r>
          </a:p>
          <a:p>
            <a:pPr marL="0" indent="0" algn="r">
              <a:buNone/>
            </a:pPr>
            <a:r>
              <a:rPr lang="ar-SA" sz="2600" b="1" dirty="0" smtClean="0">
                <a:solidFill>
                  <a:srgbClr val="0070C0"/>
                </a:solidFill>
                <a:cs typeface="+mj-cs"/>
              </a:rPr>
              <a:t>--  </a:t>
            </a:r>
            <a:r>
              <a:rPr lang="ar-SA" sz="2600" b="1" dirty="0" smtClean="0">
                <a:solidFill>
                  <a:srgbClr val="7030A0"/>
                </a:solidFill>
                <a:cs typeface="+mj-cs"/>
              </a:rPr>
              <a:t>ففي مطالبة الدائن للمدينين جميعا بكل الدين ضمان حقيقي يؤمنه على خطر اعسار احدهم هذا من جهة</a:t>
            </a:r>
          </a:p>
          <a:p>
            <a:pPr marL="0" indent="0" algn="r">
              <a:buNone/>
            </a:pPr>
            <a:r>
              <a:rPr lang="ar-SA" sz="2600" b="1" dirty="0" smtClean="0">
                <a:solidFill>
                  <a:srgbClr val="00B050"/>
                </a:solidFill>
                <a:cs typeface="+mj-cs"/>
              </a:rPr>
              <a:t>-- وفي مطالبة الدائن احد المدينين بكل الدين واستيفائه منه ما يجنب هذا الدائن مشقه اجراءات التقاضي وعبء نفاقها .</a:t>
            </a:r>
          </a:p>
          <a:p>
            <a:pPr marL="0" indent="0" algn="r">
              <a:buNone/>
            </a:pPr>
            <a:endParaRPr lang="ar-SA" sz="2600" b="1" dirty="0" smtClean="0">
              <a:cs typeface="+mj-cs"/>
            </a:endParaRPr>
          </a:p>
          <a:p>
            <a:pPr marL="0" indent="0" algn="r">
              <a:buNone/>
            </a:pPr>
            <a:r>
              <a:rPr lang="ar-SA" sz="2600" b="1" dirty="0" smtClean="0">
                <a:solidFill>
                  <a:srgbClr val="C00000"/>
                </a:solidFill>
                <a:cs typeface="+mj-cs"/>
              </a:rPr>
              <a:t>مصادر التضامن السلبي </a:t>
            </a:r>
            <a:r>
              <a:rPr lang="ar-SA" sz="2600" b="1" dirty="0" smtClean="0">
                <a:solidFill>
                  <a:srgbClr val="C00000"/>
                </a:solidFill>
                <a:cs typeface="+mj-cs"/>
              </a:rPr>
              <a:t>في القوانين :</a:t>
            </a:r>
            <a:endParaRPr lang="ar-SA" sz="2600" b="1" dirty="0" smtClean="0">
              <a:solidFill>
                <a:srgbClr val="C00000"/>
              </a:solidFill>
              <a:cs typeface="+mj-cs"/>
            </a:endParaRPr>
          </a:p>
          <a:p>
            <a:pPr marL="0" indent="0" algn="r">
              <a:buNone/>
            </a:pPr>
            <a:r>
              <a:rPr lang="ar-SA" sz="2600" b="1" dirty="0" smtClean="0">
                <a:cs typeface="+mj-cs"/>
              </a:rPr>
              <a:t>نصت مادة 342 مدني كويتي بخصوص التضامن بصفة عامة اذا قالت </a:t>
            </a:r>
            <a:r>
              <a:rPr lang="ar-SA" sz="2600" b="1" dirty="0" smtClean="0">
                <a:solidFill>
                  <a:srgbClr val="0070C0"/>
                </a:solidFill>
                <a:cs typeface="+mj-cs"/>
              </a:rPr>
              <a:t>التضامن بين الدائنين او بين المدينين لا يفترض وانما يكون بناء على اتفاق او نص في القانون </a:t>
            </a:r>
            <a:r>
              <a:rPr lang="ar-SA" sz="2600" b="1" dirty="0" smtClean="0">
                <a:cs typeface="+mj-cs"/>
              </a:rPr>
              <a:t>وذلك مع مراعاة قواعد التجارة</a:t>
            </a:r>
          </a:p>
          <a:p>
            <a:pPr marL="0" indent="0" algn="r">
              <a:buNone/>
            </a:pPr>
            <a:endParaRPr lang="ar-SA" sz="2600" b="1" dirty="0">
              <a:cs typeface="+mj-cs"/>
            </a:endParaRPr>
          </a:p>
          <a:p>
            <a:pPr marL="0" indent="0" algn="r">
              <a:buNone/>
            </a:pPr>
            <a:r>
              <a:rPr lang="ar-SA" sz="2600" b="1" dirty="0" smtClean="0">
                <a:cs typeface="+mj-cs"/>
              </a:rPr>
              <a:t>ويتضح من النص ان </a:t>
            </a:r>
            <a:r>
              <a:rPr lang="ar-SA" sz="2600" b="1" dirty="0" smtClean="0">
                <a:solidFill>
                  <a:schemeClr val="accent4">
                    <a:lumMod val="50000"/>
                  </a:schemeClr>
                </a:solidFill>
                <a:cs typeface="+mj-cs"/>
              </a:rPr>
              <a:t>التضامن بصفة عامة ايجابي او سلبي لا يفترض في وجوده وعليه ذلك بالنسبة للتضامن السلبي بصفة خاصة </a:t>
            </a:r>
          </a:p>
          <a:p>
            <a:pPr marL="0" indent="0" algn="r">
              <a:buNone/>
            </a:pPr>
            <a:endParaRPr lang="ar-SA" sz="2600" b="1" dirty="0" smtClean="0">
              <a:solidFill>
                <a:schemeClr val="accent4">
                  <a:lumMod val="50000"/>
                </a:schemeClr>
              </a:solidFill>
              <a:cs typeface="+mj-cs"/>
            </a:endParaRPr>
          </a:p>
          <a:p>
            <a:pPr marL="0" indent="0" algn="r">
              <a:buNone/>
            </a:pPr>
            <a:endParaRPr lang="ar-SA" sz="2600" b="1" dirty="0" smtClean="0">
              <a:cs typeface="+mj-cs"/>
            </a:endParaRPr>
          </a:p>
          <a:p>
            <a:pPr marL="0" indent="0" algn="r">
              <a:buNone/>
            </a:pPr>
            <a:endParaRPr lang="ar-SA" b="1" dirty="0" smtClean="0">
              <a:cs typeface="+mj-cs"/>
            </a:endParaRPr>
          </a:p>
          <a:p>
            <a:pPr marL="0" indent="0" algn="r">
              <a:buNone/>
            </a:pPr>
            <a:endParaRPr lang="en-GB" b="1" dirty="0">
              <a:cs typeface="+mj-cs"/>
            </a:endParaRPr>
          </a:p>
        </p:txBody>
      </p:sp>
    </p:spTree>
    <p:extLst>
      <p:ext uri="{BB962C8B-B14F-4D97-AF65-F5344CB8AC3E}">
        <p14:creationId xmlns:p14="http://schemas.microsoft.com/office/powerpoint/2010/main" xmlns="" val="1322297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072790" y="1571612"/>
            <a:ext cx="8229600" cy="990600"/>
          </a:xfrm>
        </p:spPr>
        <p:txBody>
          <a:bodyPr/>
          <a:lstStyle/>
          <a:p>
            <a:endParaRPr lang="ar-SA" dirty="0"/>
          </a:p>
        </p:txBody>
      </p:sp>
      <p:sp>
        <p:nvSpPr>
          <p:cNvPr id="3" name="عنصر نائب للمحتوى 2"/>
          <p:cNvSpPr>
            <a:spLocks noGrp="1"/>
          </p:cNvSpPr>
          <p:nvPr>
            <p:ph sz="quarter" idx="1"/>
          </p:nvPr>
        </p:nvSpPr>
        <p:spPr>
          <a:xfrm>
            <a:off x="265043" y="331304"/>
            <a:ext cx="11608905" cy="6162261"/>
          </a:xfrm>
        </p:spPr>
        <p:txBody>
          <a:bodyPr>
            <a:normAutofit/>
          </a:bodyPr>
          <a:lstStyle/>
          <a:p>
            <a:r>
              <a:rPr lang="ar-SA" sz="4400" b="1" dirty="0">
                <a:solidFill>
                  <a:schemeClr val="accent1">
                    <a:lumMod val="75000"/>
                  </a:schemeClr>
                </a:solidFill>
                <a:cs typeface="+mj-cs"/>
              </a:rPr>
              <a:t>و على أساس التعريف المقدم :</a:t>
            </a:r>
          </a:p>
          <a:p>
            <a:pPr>
              <a:buNone/>
            </a:pPr>
            <a:r>
              <a:rPr lang="ar-SA" sz="4000" b="1" dirty="0">
                <a:solidFill>
                  <a:schemeClr val="tx2">
                    <a:lumMod val="75000"/>
                  </a:schemeClr>
                </a:solidFill>
                <a:cs typeface="+mj-cs"/>
              </a:rPr>
              <a:t> </a:t>
            </a:r>
            <a:endParaRPr lang="ar-SA" sz="4000" b="1" dirty="0" smtClean="0">
              <a:solidFill>
                <a:schemeClr val="tx2">
                  <a:lumMod val="75000"/>
                </a:schemeClr>
              </a:solidFill>
              <a:cs typeface="+mj-cs"/>
            </a:endParaRPr>
          </a:p>
          <a:p>
            <a:pPr>
              <a:buNone/>
            </a:pPr>
            <a:r>
              <a:rPr lang="ar-SA" sz="4000" b="1" dirty="0" smtClean="0">
                <a:solidFill>
                  <a:srgbClr val="0070C0"/>
                </a:solidFill>
                <a:cs typeface="+mj-cs"/>
              </a:rPr>
              <a:t>يلزم </a:t>
            </a:r>
            <a:r>
              <a:rPr lang="ar-SA" sz="4000" b="1" dirty="0">
                <a:solidFill>
                  <a:srgbClr val="0070C0"/>
                </a:solidFill>
                <a:cs typeface="+mj-cs"/>
              </a:rPr>
              <a:t>أن لا يتداخل في منطقة الالتزام التخييري نظم قانونية أخرى تشتبه به و أخصها الشرط الجزائي </a:t>
            </a:r>
            <a:r>
              <a:rPr lang="ar-SA" sz="4000" b="1" dirty="0" smtClean="0">
                <a:solidFill>
                  <a:srgbClr val="0070C0"/>
                </a:solidFill>
                <a:cs typeface="+mj-cs"/>
              </a:rPr>
              <a:t>؛</a:t>
            </a:r>
          </a:p>
          <a:p>
            <a:pPr>
              <a:buNone/>
            </a:pPr>
            <a:r>
              <a:rPr lang="ar-SA" sz="4000" b="1" dirty="0" smtClean="0">
                <a:solidFill>
                  <a:schemeClr val="tx2">
                    <a:lumMod val="75000"/>
                  </a:schemeClr>
                </a:solidFill>
                <a:cs typeface="+mj-cs"/>
              </a:rPr>
              <a:t> </a:t>
            </a:r>
            <a:r>
              <a:rPr lang="ar-SA" sz="4000" b="1" dirty="0">
                <a:solidFill>
                  <a:srgbClr val="FF0000"/>
                </a:solidFill>
                <a:cs typeface="+mj-cs"/>
              </a:rPr>
              <a:t>فالشرط الجزائي تقدير اتفاقي للتعويض عن إخلال المدين بالتزامه ولا يقوم محلاً ثانياً إلى جانب المحل الأصلي لالتزام المدين </a:t>
            </a:r>
            <a:r>
              <a:rPr lang="ar-SA" sz="4000" b="1" dirty="0" smtClean="0">
                <a:solidFill>
                  <a:schemeClr val="tx2">
                    <a:lumMod val="75000"/>
                  </a:schemeClr>
                </a:solidFill>
                <a:cs typeface="+mj-cs"/>
              </a:rPr>
              <a:t>,</a:t>
            </a:r>
          </a:p>
          <a:p>
            <a:pPr>
              <a:buNone/>
            </a:pPr>
            <a:r>
              <a:rPr lang="ar-SA" sz="4000" b="1" dirty="0" smtClean="0">
                <a:solidFill>
                  <a:schemeClr val="tx2">
                    <a:lumMod val="75000"/>
                  </a:schemeClr>
                </a:solidFill>
                <a:cs typeface="+mj-cs"/>
              </a:rPr>
              <a:t> </a:t>
            </a:r>
            <a:r>
              <a:rPr lang="ar-SA" sz="4000" b="1" dirty="0">
                <a:solidFill>
                  <a:srgbClr val="00B050"/>
                </a:solidFill>
                <a:cs typeface="+mj-cs"/>
              </a:rPr>
              <a:t>اذ يمتنع على الأخير </a:t>
            </a:r>
            <a:r>
              <a:rPr lang="ar-SA" sz="4000" b="1" dirty="0" smtClean="0">
                <a:solidFill>
                  <a:srgbClr val="00B050"/>
                </a:solidFill>
                <a:cs typeface="+mj-cs"/>
              </a:rPr>
              <a:t>( </a:t>
            </a:r>
            <a:r>
              <a:rPr lang="ar-SA" sz="4000" b="1" dirty="0">
                <a:solidFill>
                  <a:srgbClr val="00B050"/>
                </a:solidFill>
                <a:cs typeface="+mj-cs"/>
              </a:rPr>
              <a:t>المدين ) أن يختار التعويض بموجب الشرط الجزائي بديلاً عن التنفيذ العيني لالتزامه ما دام ممكناً و طالب الدائن به </a:t>
            </a:r>
            <a:r>
              <a:rPr lang="ar-SA" sz="4000" b="1" dirty="0">
                <a:solidFill>
                  <a:schemeClr val="tx2">
                    <a:lumMod val="75000"/>
                  </a:schemeClr>
                </a:solidFill>
                <a:cs typeface="+mj-cs"/>
              </a:rPr>
              <a:t>.</a:t>
            </a:r>
          </a:p>
        </p:txBody>
      </p:sp>
    </p:spTree>
    <p:extLst>
      <p:ext uri="{BB962C8B-B14F-4D97-AF65-F5344CB8AC3E}">
        <p14:creationId xmlns:p14="http://schemas.microsoft.com/office/powerpoint/2010/main" xmlns="" val="31180023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9412" y="251792"/>
            <a:ext cx="10515600" cy="6110372"/>
          </a:xfrm>
        </p:spPr>
        <p:txBody>
          <a:bodyPr>
            <a:normAutofit/>
          </a:bodyPr>
          <a:lstStyle/>
          <a:p>
            <a:pPr marL="0" indent="0" algn="ctr">
              <a:buNone/>
            </a:pPr>
            <a:r>
              <a:rPr lang="ar-SA" b="1" dirty="0" smtClean="0">
                <a:cs typeface="+mj-cs"/>
              </a:rPr>
              <a:t>وكما اوضحنا عند بيان اهمية التضامن السلبي الى ان هذا التضامن يخول الدائن ضمانا يجنبه معه اعسار احد المدينين المتضامنين وذلك بمطالبة غيره الموسر منهم ونتيجة ذلك انتقال عبء اعسار احدهم عن عاتق الدائن الى عاتق الموسر منهم.</a:t>
            </a:r>
          </a:p>
          <a:p>
            <a:pPr marL="0" indent="0" algn="ctr">
              <a:buNone/>
            </a:pPr>
            <a:endParaRPr lang="ar-SA" b="1" dirty="0">
              <a:cs typeface="+mj-cs"/>
            </a:endParaRPr>
          </a:p>
          <a:p>
            <a:pPr marL="0" indent="0" algn="ctr">
              <a:buNone/>
            </a:pPr>
            <a:r>
              <a:rPr lang="ar-SA" b="1" dirty="0" smtClean="0">
                <a:cs typeface="+mj-cs"/>
              </a:rPr>
              <a:t>والاهمية هنا ان نبرز ملاحظة نعتقد في أهميتها ذلك ان حظر المشرع المدني الكويتي لافتراض التضامن انما يقتصر فقط على الالتزامات المدنية دون التجارية ويكون بذلك قد حسم خلافا في الفقه.</a:t>
            </a:r>
          </a:p>
          <a:p>
            <a:pPr marL="0" indent="0" algn="ctr">
              <a:buNone/>
            </a:pPr>
            <a:endParaRPr lang="ar-SA" b="1" dirty="0">
              <a:cs typeface="+mj-cs"/>
            </a:endParaRPr>
          </a:p>
          <a:p>
            <a:pPr marL="0" indent="0" algn="ctr">
              <a:buNone/>
            </a:pPr>
            <a:r>
              <a:rPr lang="ar-SA" b="1" dirty="0" smtClean="0">
                <a:solidFill>
                  <a:srgbClr val="FF0000"/>
                </a:solidFill>
                <a:cs typeface="+mj-cs"/>
              </a:rPr>
              <a:t>وينشأ التضامن السلبي عن اتفاق صريح أو ضمني كما يمكن ان يتقرر بنص قانوني.</a:t>
            </a:r>
          </a:p>
          <a:p>
            <a:pPr marL="0" indent="0" algn="ctr">
              <a:buNone/>
            </a:pPr>
            <a:r>
              <a:rPr lang="ar-SA" b="1" dirty="0" smtClean="0">
                <a:solidFill>
                  <a:srgbClr val="0070C0"/>
                </a:solidFill>
                <a:cs typeface="+mj-cs"/>
              </a:rPr>
              <a:t>فاذا تعدد الاشخاص الذين حدث الضرر بخطئهم التزم كل منهم في مواجهة المضرور بتعويض كل الضرر </a:t>
            </a:r>
          </a:p>
          <a:p>
            <a:pPr marL="0" indent="0" algn="ctr">
              <a:buNone/>
            </a:pPr>
            <a:r>
              <a:rPr lang="ar-SA" b="1" dirty="0" smtClean="0">
                <a:solidFill>
                  <a:srgbClr val="00B050"/>
                </a:solidFill>
                <a:cs typeface="+mj-cs"/>
              </a:rPr>
              <a:t>وكذلك تضامن المقاول والمهندس عما يحدث من تهدم او خلل في البناء .</a:t>
            </a:r>
            <a:r>
              <a:rPr lang="ar-SA" b="1" dirty="0" smtClean="0">
                <a:solidFill>
                  <a:srgbClr val="FF0000"/>
                </a:solidFill>
                <a:cs typeface="+mj-cs"/>
              </a:rPr>
              <a:t> </a:t>
            </a:r>
          </a:p>
          <a:p>
            <a:pPr marL="0" indent="0" algn="r">
              <a:buNone/>
            </a:pPr>
            <a:endParaRPr lang="ar-SA" b="1" dirty="0">
              <a:cs typeface="+mj-cs"/>
            </a:endParaRPr>
          </a:p>
          <a:p>
            <a:pPr marL="0" indent="0" algn="r">
              <a:buNone/>
            </a:pPr>
            <a:endParaRPr lang="en-GB" b="1" dirty="0">
              <a:cs typeface="+mj-cs"/>
            </a:endParaRPr>
          </a:p>
        </p:txBody>
      </p:sp>
    </p:spTree>
    <p:extLst>
      <p:ext uri="{BB962C8B-B14F-4D97-AF65-F5344CB8AC3E}">
        <p14:creationId xmlns:p14="http://schemas.microsoft.com/office/powerpoint/2010/main" xmlns="" val="9310688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1565" y="185530"/>
            <a:ext cx="9583047" cy="569844"/>
          </a:xfrm>
        </p:spPr>
        <p:txBody>
          <a:bodyPr>
            <a:normAutofit fontScale="90000"/>
          </a:bodyPr>
          <a:lstStyle/>
          <a:p>
            <a:pPr algn="ctr"/>
            <a:r>
              <a:rPr lang="ar-SA" sz="4400" dirty="0"/>
              <a:t>آثار التضامن السلبي  </a:t>
            </a:r>
          </a:p>
        </p:txBody>
      </p:sp>
      <p:sp>
        <p:nvSpPr>
          <p:cNvPr id="3" name="Content Placeholder 2"/>
          <p:cNvSpPr>
            <a:spLocks noGrp="1"/>
          </p:cNvSpPr>
          <p:nvPr>
            <p:ph idx="1"/>
          </p:nvPr>
        </p:nvSpPr>
        <p:spPr>
          <a:xfrm>
            <a:off x="516835" y="874643"/>
            <a:ext cx="11370365" cy="5446643"/>
          </a:xfrm>
        </p:spPr>
        <p:txBody>
          <a:bodyPr>
            <a:normAutofit/>
          </a:bodyPr>
          <a:lstStyle/>
          <a:p>
            <a:pPr marL="0" indent="0" algn="just">
              <a:buNone/>
            </a:pPr>
            <a:r>
              <a:rPr lang="ar-SA" sz="3200" b="1" u="sng" dirty="0">
                <a:solidFill>
                  <a:srgbClr val="00B050"/>
                </a:solidFill>
                <a:latin typeface="Times New Roman" pitchFamily="18" charset="0"/>
                <a:cs typeface="Times New Roman" pitchFamily="18" charset="0"/>
              </a:rPr>
              <a:t>أولاً : آثار التضامن السلبي في علاقة المدينين  المتضامنين بالدائن :</a:t>
            </a:r>
          </a:p>
          <a:p>
            <a:pPr marL="0" indent="0" algn="just">
              <a:buNone/>
            </a:pPr>
            <a:endParaRPr lang="ar-SA" sz="3200" b="1" dirty="0">
              <a:latin typeface="Times New Roman" pitchFamily="18" charset="0"/>
              <a:cs typeface="Times New Roman" pitchFamily="18" charset="0"/>
            </a:endParaRPr>
          </a:p>
          <a:p>
            <a:pPr marL="0" indent="0" algn="just">
              <a:buNone/>
            </a:pPr>
            <a:r>
              <a:rPr lang="ar-SA" sz="3200" b="1" dirty="0">
                <a:latin typeface="Times New Roman" pitchFamily="18" charset="0"/>
                <a:cs typeface="Times New Roman" pitchFamily="18" charset="0"/>
              </a:rPr>
              <a:t>يحكم هذا التضامن في علاقة المدينين بالدائن ثلاثة مبادئ أساسية هي :</a:t>
            </a:r>
          </a:p>
          <a:p>
            <a:pPr marL="0" indent="0" algn="just">
              <a:buNone/>
            </a:pPr>
            <a:r>
              <a:rPr lang="ar-SA" sz="3200" b="1" dirty="0">
                <a:latin typeface="Times New Roman" pitchFamily="18" charset="0"/>
                <a:cs typeface="Times New Roman" pitchFamily="18" charset="0"/>
              </a:rPr>
              <a:t>1. وحدة المحل   2. تعدد الروابط 3. النيابة التبادلية فيما ينفع ولافيما يضر  </a:t>
            </a:r>
          </a:p>
          <a:p>
            <a:pPr marL="0" indent="0" algn="just">
              <a:buNone/>
            </a:pPr>
            <a:r>
              <a:rPr lang="ar-SA" sz="3200" b="1" dirty="0">
                <a:latin typeface="Times New Roman" pitchFamily="18" charset="0"/>
                <a:cs typeface="Times New Roman" pitchFamily="18" charset="0"/>
              </a:rPr>
              <a:t> </a:t>
            </a:r>
            <a:endParaRPr lang="en-US" sz="3200" b="1" dirty="0">
              <a:latin typeface="Times New Roman" pitchFamily="18" charset="0"/>
              <a:cs typeface="Times New Roman" pitchFamily="18" charset="0"/>
            </a:endParaRPr>
          </a:p>
          <a:p>
            <a:pPr marL="0" indent="0" algn="just">
              <a:buNone/>
            </a:pPr>
            <a:r>
              <a:rPr lang="ar-SA" sz="3200" b="1" u="sng" dirty="0">
                <a:latin typeface="Times New Roman" pitchFamily="18" charset="0"/>
                <a:cs typeface="Times New Roman" pitchFamily="18" charset="0"/>
              </a:rPr>
              <a:t>1. مبدأ وحدة المحل :</a:t>
            </a:r>
          </a:p>
          <a:p>
            <a:pPr marL="0" indent="0" algn="just">
              <a:buNone/>
            </a:pPr>
            <a:r>
              <a:rPr lang="ar-SA" sz="3200" b="1" dirty="0">
                <a:latin typeface="Times New Roman" pitchFamily="18" charset="0"/>
                <a:cs typeface="Times New Roman" pitchFamily="18" charset="0"/>
              </a:rPr>
              <a:t>ومؤدى هذا المبدأ </a:t>
            </a:r>
            <a:r>
              <a:rPr lang="ar-SA" sz="3200" b="1" dirty="0">
                <a:solidFill>
                  <a:srgbClr val="FF0000"/>
                </a:solidFill>
                <a:latin typeface="Times New Roman" pitchFamily="18" charset="0"/>
                <a:cs typeface="Times New Roman" pitchFamily="18" charset="0"/>
              </a:rPr>
              <a:t>أن محل الالتزام واحد بالنسبة لجميع المدينين . فما يلتزم به المدين هو مايلتزم به غيره من المدينين</a:t>
            </a:r>
            <a:r>
              <a:rPr lang="ar-SA" sz="3200" b="1" dirty="0">
                <a:latin typeface="Times New Roman" pitchFamily="18" charset="0"/>
                <a:cs typeface="Times New Roman" pitchFamily="18" charset="0"/>
              </a:rPr>
              <a:t> ويترتب على ذلك مايلي من آثار :</a:t>
            </a:r>
          </a:p>
        </p:txBody>
      </p:sp>
    </p:spTree>
    <p:extLst>
      <p:ext uri="{BB962C8B-B14F-4D97-AF65-F5344CB8AC3E}">
        <p14:creationId xmlns:p14="http://schemas.microsoft.com/office/powerpoint/2010/main" xmlns="" val="27920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0817" y="198783"/>
            <a:ext cx="11539331" cy="6453808"/>
          </a:xfrm>
        </p:spPr>
        <p:txBody>
          <a:bodyPr>
            <a:noAutofit/>
          </a:bodyPr>
          <a:lstStyle/>
          <a:p>
            <a:pPr marL="0" indent="0" algn="just">
              <a:buNone/>
            </a:pPr>
            <a:r>
              <a:rPr lang="ar-SA" sz="2800" b="1" u="sng" dirty="0">
                <a:solidFill>
                  <a:srgbClr val="FF0000"/>
                </a:solidFill>
                <a:latin typeface="Times New Roman" pitchFamily="18" charset="0"/>
                <a:cs typeface="Times New Roman" pitchFamily="18" charset="0"/>
              </a:rPr>
              <a:t>أ. </a:t>
            </a:r>
            <a:r>
              <a:rPr lang="ar-SA" sz="2800" b="1" dirty="0">
                <a:solidFill>
                  <a:srgbClr val="0070C0"/>
                </a:solidFill>
                <a:latin typeface="Times New Roman" pitchFamily="18" charset="0"/>
                <a:cs typeface="Times New Roman" pitchFamily="18" charset="0"/>
              </a:rPr>
              <a:t>أن يكون للدائن الحق في مطالبة مدينيه المتضامنين معاً أو مطالبة أحدهم على سبيل الأفراد أو مطالبة بعضهم دون البعض . وإذا طالب أحدهم </a:t>
            </a:r>
            <a:r>
              <a:rPr lang="ar-SA" sz="2800" b="1" dirty="0" smtClean="0">
                <a:solidFill>
                  <a:srgbClr val="0070C0"/>
                </a:solidFill>
                <a:latin typeface="Times New Roman" pitchFamily="18" charset="0"/>
                <a:cs typeface="Times New Roman" pitchFamily="18" charset="0"/>
              </a:rPr>
              <a:t>لا يجوز </a:t>
            </a:r>
            <a:r>
              <a:rPr lang="ar-SA" sz="2800" b="1" dirty="0">
                <a:solidFill>
                  <a:srgbClr val="0070C0"/>
                </a:solidFill>
                <a:latin typeface="Times New Roman" pitchFamily="18" charset="0"/>
                <a:cs typeface="Times New Roman" pitchFamily="18" charset="0"/>
              </a:rPr>
              <a:t>له </a:t>
            </a:r>
            <a:r>
              <a:rPr lang="ar-SA" sz="2800" b="1" dirty="0" smtClean="0">
                <a:solidFill>
                  <a:srgbClr val="0070C0"/>
                </a:solidFill>
                <a:latin typeface="Times New Roman" pitchFamily="18" charset="0"/>
                <a:cs typeface="Times New Roman" pitchFamily="18" charset="0"/>
              </a:rPr>
              <a:t>( للمدين ) دفع </a:t>
            </a:r>
            <a:r>
              <a:rPr lang="ar-SA" sz="2800" b="1" dirty="0">
                <a:solidFill>
                  <a:srgbClr val="0070C0"/>
                </a:solidFill>
                <a:latin typeface="Times New Roman" pitchFamily="18" charset="0"/>
                <a:cs typeface="Times New Roman" pitchFamily="18" charset="0"/>
              </a:rPr>
              <a:t>مطالبة الدائن </a:t>
            </a:r>
            <a:r>
              <a:rPr lang="ar-SA" sz="2800" b="1" dirty="0">
                <a:solidFill>
                  <a:srgbClr val="00B0F0"/>
                </a:solidFill>
                <a:latin typeface="Times New Roman" pitchFamily="18" charset="0"/>
                <a:cs typeface="Times New Roman" pitchFamily="18" charset="0"/>
              </a:rPr>
              <a:t>بوجوب تقسيم الدين </a:t>
            </a:r>
            <a:r>
              <a:rPr lang="ar-SA" sz="2800" b="1" dirty="0" smtClean="0">
                <a:solidFill>
                  <a:srgbClr val="00B0F0"/>
                </a:solidFill>
                <a:latin typeface="Times New Roman" pitchFamily="18" charset="0"/>
                <a:cs typeface="Times New Roman" pitchFamily="18" charset="0"/>
              </a:rPr>
              <a:t>.</a:t>
            </a:r>
            <a:endParaRPr lang="ar-SA" sz="2800" b="1" dirty="0">
              <a:latin typeface="Times New Roman" pitchFamily="18" charset="0"/>
              <a:cs typeface="Times New Roman" pitchFamily="18" charset="0"/>
            </a:endParaRPr>
          </a:p>
          <a:p>
            <a:pPr marL="0" indent="0" algn="just">
              <a:buNone/>
            </a:pPr>
            <a:r>
              <a:rPr lang="ar-SA" sz="2800" b="1" u="sng" dirty="0">
                <a:solidFill>
                  <a:srgbClr val="FF0000"/>
                </a:solidFill>
                <a:latin typeface="Times New Roman" pitchFamily="18" charset="0"/>
                <a:cs typeface="Times New Roman" pitchFamily="18" charset="0"/>
              </a:rPr>
              <a:t>ب</a:t>
            </a:r>
            <a:r>
              <a:rPr lang="ar-SA" sz="2800" b="1" u="sng" dirty="0" smtClean="0">
                <a:solidFill>
                  <a:srgbClr val="FF0000"/>
                </a:solidFill>
                <a:latin typeface="Times New Roman" pitchFamily="18" charset="0"/>
                <a:cs typeface="Times New Roman" pitchFamily="18" charset="0"/>
              </a:rPr>
              <a:t>. </a:t>
            </a:r>
            <a:r>
              <a:rPr lang="ar-SA" sz="2800" b="1" dirty="0" smtClean="0">
                <a:solidFill>
                  <a:srgbClr val="7030A0"/>
                </a:solidFill>
                <a:latin typeface="Times New Roman" pitchFamily="18" charset="0"/>
                <a:cs typeface="Times New Roman" pitchFamily="18" charset="0"/>
              </a:rPr>
              <a:t>يترتب </a:t>
            </a:r>
            <a:r>
              <a:rPr lang="ar-SA" sz="2800" b="1" dirty="0">
                <a:solidFill>
                  <a:srgbClr val="7030A0"/>
                </a:solidFill>
                <a:latin typeface="Times New Roman" pitchFamily="18" charset="0"/>
                <a:cs typeface="Times New Roman" pitchFamily="18" charset="0"/>
              </a:rPr>
              <a:t>على </a:t>
            </a:r>
            <a:r>
              <a:rPr lang="ar-SA" sz="2800" b="1" u="sng" dirty="0">
                <a:solidFill>
                  <a:srgbClr val="7030A0"/>
                </a:solidFill>
                <a:latin typeface="Times New Roman" pitchFamily="18" charset="0"/>
                <a:cs typeface="Times New Roman" pitchFamily="18" charset="0"/>
              </a:rPr>
              <a:t>وفاء أحد المدينين بالدين عيناً أو بمقابل براءة </a:t>
            </a:r>
            <a:r>
              <a:rPr lang="ar-SA" sz="2800" b="1" dirty="0">
                <a:solidFill>
                  <a:srgbClr val="7030A0"/>
                </a:solidFill>
                <a:latin typeface="Times New Roman" pitchFamily="18" charset="0"/>
                <a:cs typeface="Times New Roman" pitchFamily="18" charset="0"/>
              </a:rPr>
              <a:t>ذمته وبراءة ذمة الباقين </a:t>
            </a:r>
            <a:r>
              <a:rPr lang="ar-SA" sz="2800" b="1" dirty="0" smtClean="0">
                <a:latin typeface="Times New Roman" pitchFamily="18" charset="0"/>
                <a:cs typeface="Times New Roman" pitchFamily="18" charset="0"/>
              </a:rPr>
              <a:t>، </a:t>
            </a:r>
            <a:r>
              <a:rPr lang="ar-SA" sz="2800" b="1" dirty="0" smtClean="0">
                <a:solidFill>
                  <a:srgbClr val="FF0000"/>
                </a:solidFill>
                <a:latin typeface="Times New Roman" pitchFamily="18" charset="0"/>
                <a:cs typeface="Times New Roman" pitchFamily="18" charset="0"/>
              </a:rPr>
              <a:t>فرفض الدائن ان يستوفي الدين كله من اي مدين متضامن فللمدين اجبار الدائن على قبول الوفاء </a:t>
            </a:r>
            <a:endParaRPr lang="en-US" sz="2800" b="1" dirty="0">
              <a:solidFill>
                <a:srgbClr val="FF0000"/>
              </a:solidFill>
              <a:latin typeface="Times New Roman" pitchFamily="18" charset="0"/>
              <a:cs typeface="Times New Roman" pitchFamily="18" charset="0"/>
            </a:endParaRPr>
          </a:p>
          <a:p>
            <a:pPr marL="0" indent="0" algn="just">
              <a:buNone/>
            </a:pPr>
            <a:endParaRPr lang="ar-SA" sz="2800" b="1" dirty="0" smtClean="0">
              <a:solidFill>
                <a:srgbClr val="00B050"/>
              </a:solidFill>
              <a:latin typeface="Times New Roman" pitchFamily="18" charset="0"/>
              <a:cs typeface="Times New Roman" pitchFamily="18" charset="0"/>
            </a:endParaRPr>
          </a:p>
          <a:p>
            <a:pPr marL="0" indent="0" algn="just">
              <a:buNone/>
            </a:pPr>
            <a:r>
              <a:rPr lang="ar-SA" sz="2800" b="1" u="sng" dirty="0" smtClean="0">
                <a:solidFill>
                  <a:srgbClr val="00B050"/>
                </a:solidFill>
                <a:latin typeface="Times New Roman" pitchFamily="18" charset="0"/>
                <a:cs typeface="Times New Roman" pitchFamily="18" charset="0"/>
              </a:rPr>
              <a:t>وتبرأ </a:t>
            </a:r>
            <a:r>
              <a:rPr lang="ar-SA" sz="2800" b="1" u="sng" dirty="0">
                <a:solidFill>
                  <a:srgbClr val="00B050"/>
                </a:solidFill>
                <a:latin typeface="Times New Roman" pitchFamily="18" charset="0"/>
                <a:cs typeface="Times New Roman" pitchFamily="18" charset="0"/>
              </a:rPr>
              <a:t>ذمة المدينين المتضامنين أيضاً إذا تمت حوالة الدين </a:t>
            </a:r>
            <a:r>
              <a:rPr lang="ar-SA" sz="2800" b="1" dirty="0">
                <a:solidFill>
                  <a:srgbClr val="00B050"/>
                </a:solidFill>
                <a:latin typeface="Times New Roman" pitchFamily="18" charset="0"/>
                <a:cs typeface="Times New Roman" pitchFamily="18" charset="0"/>
              </a:rPr>
              <a:t>من أحد المدينين المتضامنين إلى شخص آخر  إلا إذا لم يرض هؤلاء بالحوالة </a:t>
            </a:r>
            <a:r>
              <a:rPr lang="ar-SA" sz="2800" b="1" dirty="0">
                <a:latin typeface="Times New Roman" pitchFamily="18" charset="0"/>
                <a:cs typeface="Times New Roman" pitchFamily="18" charset="0"/>
              </a:rPr>
              <a:t>. </a:t>
            </a:r>
          </a:p>
          <a:p>
            <a:pPr marL="0" indent="0" algn="just">
              <a:buNone/>
            </a:pPr>
            <a:endParaRPr lang="ar-SA" sz="2800" b="1" dirty="0">
              <a:latin typeface="Times New Roman" pitchFamily="18" charset="0"/>
              <a:cs typeface="Times New Roman" pitchFamily="18" charset="0"/>
            </a:endParaRPr>
          </a:p>
          <a:p>
            <a:pPr marL="0" indent="0" algn="just">
              <a:buNone/>
            </a:pPr>
            <a:r>
              <a:rPr lang="ar-SA" sz="2800" b="1" u="sng" dirty="0">
                <a:solidFill>
                  <a:srgbClr val="7030A0"/>
                </a:solidFill>
                <a:latin typeface="Times New Roman" pitchFamily="18" charset="0"/>
                <a:cs typeface="Times New Roman" pitchFamily="18" charset="0"/>
              </a:rPr>
              <a:t>وتبرأ ذمة المدينين المتضامنين جميعاً بتجديد الدين في علاقة الدائن وأحد المدينين المتضامنين</a:t>
            </a:r>
            <a:r>
              <a:rPr lang="ar-SA" sz="2800" b="1" dirty="0">
                <a:solidFill>
                  <a:srgbClr val="7030A0"/>
                </a:solidFill>
                <a:latin typeface="Times New Roman" pitchFamily="18" charset="0"/>
                <a:cs typeface="Times New Roman" pitchFamily="18" charset="0"/>
              </a:rPr>
              <a:t> , ذلك أن مقتضىى التجديد انقضاء الالتزام الأصلي بتوابعه وتأميناته لينشأ مكان التزام جديد  ومن تأمينات الالتزام الذي انقضى تضامن المدينين به . كل ذلك  ما لم يحتفظ الدائن بحقه قبل باقي المدنين المتضامنين رغم انقضاء الدين بالنسبة لأحدهم بالتجديد .</a:t>
            </a:r>
            <a:endParaRPr lang="en-US" sz="2800" b="1" dirty="0">
              <a:solidFill>
                <a:srgbClr val="7030A0"/>
              </a:solidFill>
              <a:latin typeface="Times New Roman" pitchFamily="18" charset="0"/>
              <a:cs typeface="Times New Roman" pitchFamily="18" charset="0"/>
            </a:endParaRPr>
          </a:p>
          <a:p>
            <a:pPr marL="0" indent="0" algn="just">
              <a:buNone/>
            </a:pPr>
            <a:endParaRPr lang="ar-SA" sz="2800" b="1" dirty="0">
              <a:latin typeface="Times New Roman" pitchFamily="18" charset="0"/>
              <a:cs typeface="Times New Roman" pitchFamily="18" charset="0"/>
            </a:endParaRPr>
          </a:p>
          <a:p>
            <a:pPr marL="0" indent="0" algn="r">
              <a:buNone/>
            </a:pPr>
            <a:endParaRPr lang="ar-SA" sz="28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4457764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296" y="212035"/>
            <a:ext cx="11791122" cy="6241774"/>
          </a:xfrm>
        </p:spPr>
        <p:txBody>
          <a:bodyPr>
            <a:noAutofit/>
          </a:bodyPr>
          <a:lstStyle/>
          <a:p>
            <a:pPr marL="0" indent="0" algn="just">
              <a:buNone/>
            </a:pPr>
            <a:endParaRPr lang="ar-SA" sz="2400" b="1" dirty="0" smtClean="0">
              <a:latin typeface="Times New Roman" pitchFamily="18" charset="0"/>
              <a:cs typeface="Times New Roman" pitchFamily="18" charset="0"/>
            </a:endParaRPr>
          </a:p>
          <a:p>
            <a:pPr marL="0" indent="0" algn="just">
              <a:buNone/>
            </a:pPr>
            <a:r>
              <a:rPr lang="ar-SA" sz="2400" b="1" dirty="0" smtClean="0">
                <a:latin typeface="Times New Roman" pitchFamily="18" charset="0"/>
                <a:cs typeface="Times New Roman" pitchFamily="18" charset="0"/>
              </a:rPr>
              <a:t>وفوق </a:t>
            </a:r>
            <a:r>
              <a:rPr lang="ar-SA" sz="2400" b="1" dirty="0">
                <a:latin typeface="Times New Roman" pitchFamily="18" charset="0"/>
                <a:cs typeface="Times New Roman" pitchFamily="18" charset="0"/>
              </a:rPr>
              <a:t>ما تقدم تناول المشرع المدني الكويتي حالتين </a:t>
            </a:r>
            <a:r>
              <a:rPr lang="ar-SA" sz="2400" b="1" u="sng" dirty="0">
                <a:solidFill>
                  <a:srgbClr val="7030A0"/>
                </a:solidFill>
                <a:latin typeface="Times New Roman" pitchFamily="18" charset="0"/>
                <a:cs typeface="Times New Roman" pitchFamily="18" charset="0"/>
              </a:rPr>
              <a:t>ينقضي فيهما الالتزام بالنسبة لأحد المدينين  قبل </a:t>
            </a:r>
            <a:r>
              <a:rPr lang="ar-SA" sz="2400" b="1" u="sng" dirty="0">
                <a:solidFill>
                  <a:srgbClr val="00B0F0"/>
                </a:solidFill>
                <a:latin typeface="Times New Roman" pitchFamily="18" charset="0"/>
                <a:cs typeface="Times New Roman" pitchFamily="18" charset="0"/>
              </a:rPr>
              <a:t>الدائن ويبقى </a:t>
            </a:r>
            <a:r>
              <a:rPr lang="ar-SA" sz="2400" b="1" u="sng" dirty="0">
                <a:solidFill>
                  <a:srgbClr val="7030A0"/>
                </a:solidFill>
                <a:latin typeface="Times New Roman" pitchFamily="18" charset="0"/>
                <a:cs typeface="Times New Roman" pitchFamily="18" charset="0"/>
              </a:rPr>
              <a:t>الالتزام تضامنياً بالنسبة لسائر المدينين المتضامنين على الرغم من ذلك .</a:t>
            </a:r>
          </a:p>
          <a:p>
            <a:pPr marL="0" indent="0" algn="just">
              <a:buNone/>
            </a:pPr>
            <a:endParaRPr lang="ar-SA" sz="2400" b="1" dirty="0">
              <a:latin typeface="Times New Roman" pitchFamily="18" charset="0"/>
              <a:cs typeface="Times New Roman" pitchFamily="18" charset="0"/>
            </a:endParaRPr>
          </a:p>
          <a:p>
            <a:pPr marL="0" indent="0" algn="just">
              <a:buNone/>
            </a:pPr>
            <a:r>
              <a:rPr lang="ar-SA" sz="2400" b="1" u="sng" dirty="0">
                <a:solidFill>
                  <a:srgbClr val="FF0000"/>
                </a:solidFill>
                <a:latin typeface="Times New Roman" pitchFamily="18" charset="0"/>
                <a:cs typeface="Times New Roman" pitchFamily="18" charset="0"/>
              </a:rPr>
              <a:t>الحالة الأولى : </a:t>
            </a:r>
            <a:r>
              <a:rPr lang="ar-SA" sz="2400" b="1" dirty="0">
                <a:latin typeface="Times New Roman" pitchFamily="18" charset="0"/>
                <a:cs typeface="Times New Roman" pitchFamily="18" charset="0"/>
              </a:rPr>
              <a:t>نصت عليها المادة 349  من القانون المدني الكويتي ونصها أنه </a:t>
            </a:r>
            <a:r>
              <a:rPr lang="ar-SA" sz="2400" b="1" u="sng" dirty="0">
                <a:solidFill>
                  <a:srgbClr val="0070C0"/>
                </a:solidFill>
                <a:latin typeface="Times New Roman" pitchFamily="18" charset="0"/>
                <a:cs typeface="Times New Roman" pitchFamily="18" charset="0"/>
              </a:rPr>
              <a:t>لايجوز للمدين المتضامن أن يحتج بالمقاصة التي تقع بين الدائن  ومدين متضامن آخر إلا بقدر حصة هذا المدين الآخر </a:t>
            </a:r>
            <a:r>
              <a:rPr lang="ar-SA" sz="2400" b="1" dirty="0">
                <a:solidFill>
                  <a:srgbClr val="0070C0"/>
                </a:solidFill>
                <a:latin typeface="Times New Roman" pitchFamily="18" charset="0"/>
                <a:cs typeface="Times New Roman" pitchFamily="18" charset="0"/>
              </a:rPr>
              <a:t>، وعليه، </a:t>
            </a:r>
            <a:r>
              <a:rPr lang="ar-SA" sz="2400" b="1" u="sng" dirty="0">
                <a:solidFill>
                  <a:srgbClr val="C00000"/>
                </a:solidFill>
                <a:latin typeface="Times New Roman" pitchFamily="18" charset="0"/>
                <a:cs typeface="Times New Roman" pitchFamily="18" charset="0"/>
              </a:rPr>
              <a:t>فإذا انقضى الدين بالمقاصة  بين الدائن  وأحد المدينين المتضامنين  امتنع على الدائن أن يرجع على هذا المدين ولايبقى له إلا الرجوع على بقية المدينين المتضامنين  فيحق له مطالبة كل منهم بجملة الدين أي أن الدين ينقضي بالنسبة لهم بقدر حصة هذا الدين .</a:t>
            </a:r>
            <a:endParaRPr lang="en-US" sz="2400" b="1" u="sng" dirty="0">
              <a:solidFill>
                <a:srgbClr val="C00000"/>
              </a:solidFill>
              <a:latin typeface="Times New Roman" pitchFamily="18" charset="0"/>
              <a:cs typeface="Times New Roman" pitchFamily="18" charset="0"/>
            </a:endParaRPr>
          </a:p>
          <a:p>
            <a:pPr marL="0" indent="0" algn="just">
              <a:buNone/>
            </a:pPr>
            <a:endParaRPr lang="ar-SA" sz="2400" b="1" dirty="0">
              <a:latin typeface="Times New Roman" pitchFamily="18" charset="0"/>
              <a:cs typeface="Times New Roman" pitchFamily="18" charset="0"/>
            </a:endParaRPr>
          </a:p>
          <a:p>
            <a:pPr marL="0" indent="0" algn="just">
              <a:buNone/>
            </a:pPr>
            <a:endParaRPr lang="ar-SA" sz="2400" b="1" dirty="0">
              <a:latin typeface="Times New Roman" pitchFamily="18" charset="0"/>
              <a:cs typeface="Times New Roman" pitchFamily="18" charset="0"/>
            </a:endParaRPr>
          </a:p>
          <a:p>
            <a:pPr marL="0" indent="0" algn="just">
              <a:buNone/>
            </a:pPr>
            <a:r>
              <a:rPr lang="ar-SA" sz="2400" b="1" u="sng" dirty="0">
                <a:solidFill>
                  <a:srgbClr val="FF0000"/>
                </a:solidFill>
                <a:latin typeface="Times New Roman" pitchFamily="18" charset="0"/>
                <a:cs typeface="Times New Roman" pitchFamily="18" charset="0"/>
              </a:rPr>
              <a:t>أما الحالة الثانية </a:t>
            </a:r>
            <a:r>
              <a:rPr lang="ar-SA" sz="2400" b="1" u="sng" dirty="0" smtClean="0">
                <a:solidFill>
                  <a:srgbClr val="FF0000"/>
                </a:solidFill>
                <a:latin typeface="Times New Roman" pitchFamily="18" charset="0"/>
                <a:cs typeface="Times New Roman" pitchFamily="18" charset="0"/>
              </a:rPr>
              <a:t>: </a:t>
            </a:r>
            <a:r>
              <a:rPr lang="ar-SA" sz="2400" b="1" dirty="0" smtClean="0">
                <a:latin typeface="Times New Roman" pitchFamily="18" charset="0"/>
                <a:cs typeface="Times New Roman" pitchFamily="18" charset="0"/>
              </a:rPr>
              <a:t>فقد </a:t>
            </a:r>
            <a:r>
              <a:rPr lang="ar-SA" sz="2400" b="1" dirty="0">
                <a:latin typeface="Times New Roman" pitchFamily="18" charset="0"/>
                <a:cs typeface="Times New Roman" pitchFamily="18" charset="0"/>
              </a:rPr>
              <a:t>ضمنها المشرع الكويتي نص المادة 350 من القانون المدني هناك، وتخص </a:t>
            </a:r>
            <a:r>
              <a:rPr lang="ar-SA" sz="2400" b="1" u="sng" dirty="0">
                <a:solidFill>
                  <a:srgbClr val="7030A0"/>
                </a:solidFill>
                <a:latin typeface="Times New Roman" pitchFamily="18" charset="0"/>
                <a:cs typeface="Times New Roman" pitchFamily="18" charset="0"/>
              </a:rPr>
              <a:t>انقضاء الدين باتحاد الذمة بين أحد المدينين المتضامنين من جهة والدائن من جهة أخرى </a:t>
            </a:r>
            <a:r>
              <a:rPr lang="ar-SA" sz="2400" b="1" dirty="0">
                <a:solidFill>
                  <a:srgbClr val="7030A0"/>
                </a:solidFill>
                <a:latin typeface="Times New Roman" pitchFamily="18" charset="0"/>
                <a:cs typeface="Times New Roman" pitchFamily="18" charset="0"/>
              </a:rPr>
              <a:t>. واتحاد الذمة عبارة عن اجتماع صفتي الدائن والمدين في شخص واحد بالنسبة إلى دين واحد </a:t>
            </a:r>
            <a:r>
              <a:rPr lang="ar-SA" sz="2400" b="1" dirty="0">
                <a:latin typeface="Times New Roman" pitchFamily="18" charset="0"/>
                <a:cs typeface="Times New Roman" pitchFamily="18" charset="0"/>
              </a:rPr>
              <a:t>. </a:t>
            </a:r>
            <a:r>
              <a:rPr lang="ar-SA" sz="2400" b="1" dirty="0">
                <a:solidFill>
                  <a:srgbClr val="00B0F0"/>
                </a:solidFill>
                <a:latin typeface="Times New Roman" pitchFamily="18" charset="0"/>
                <a:cs typeface="Times New Roman" pitchFamily="18" charset="0"/>
              </a:rPr>
              <a:t>فإذا انقضى دين أحد المدينين المتضامنين قبل الدائن باتحاد الذمة  عن طريق خلافة أحدهما للآخر ، اقتصر هذا الانقضاء بالنسبة لباقي المدينين على قدر حصة هذا المدين فقط .</a:t>
            </a:r>
          </a:p>
        </p:txBody>
      </p:sp>
    </p:spTree>
    <p:extLst>
      <p:ext uri="{BB962C8B-B14F-4D97-AF65-F5344CB8AC3E}">
        <p14:creationId xmlns:p14="http://schemas.microsoft.com/office/powerpoint/2010/main" xmlns="" val="28724908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4061" y="185531"/>
            <a:ext cx="10515600" cy="5978180"/>
          </a:xfrm>
        </p:spPr>
        <p:txBody>
          <a:bodyPr>
            <a:normAutofit/>
          </a:bodyPr>
          <a:lstStyle/>
          <a:p>
            <a:pPr marL="0" indent="0" algn="just">
              <a:buNone/>
            </a:pPr>
            <a:r>
              <a:rPr lang="ar-SA" sz="4000" b="1" u="sng" dirty="0">
                <a:solidFill>
                  <a:srgbClr val="FF0000"/>
                </a:solidFill>
                <a:latin typeface="Times New Roman" pitchFamily="18" charset="0"/>
                <a:cs typeface="Times New Roman" pitchFamily="18" charset="0"/>
              </a:rPr>
              <a:t>ج . </a:t>
            </a:r>
            <a:r>
              <a:rPr lang="ar-SA" sz="4000" b="1" dirty="0">
                <a:solidFill>
                  <a:srgbClr val="7030A0"/>
                </a:solidFill>
                <a:latin typeface="Times New Roman" pitchFamily="18" charset="0"/>
                <a:cs typeface="Times New Roman" pitchFamily="18" charset="0"/>
              </a:rPr>
              <a:t>يجوز للمدين الذي يطالبه الدائن بالوفاء أن يحتج بأوجه الدفع المشتركة بين المدينين جميعاً </a:t>
            </a:r>
            <a:r>
              <a:rPr lang="ar-SA" sz="4000" b="1" dirty="0" smtClean="0">
                <a:solidFill>
                  <a:srgbClr val="00B050"/>
                </a:solidFill>
                <a:latin typeface="Times New Roman" pitchFamily="18" charset="0"/>
                <a:cs typeface="Times New Roman" pitchFamily="18" charset="0"/>
              </a:rPr>
              <a:t>ومثال الدفوع المشتركة الدفع ببطلان الالتزام مطلقاً لعدم المشروعية في السبب أو المحل</a:t>
            </a:r>
            <a:r>
              <a:rPr lang="ar-SA" sz="4000" b="1" dirty="0" smtClean="0">
                <a:latin typeface="Times New Roman" pitchFamily="18" charset="0"/>
                <a:cs typeface="Times New Roman" pitchFamily="18" charset="0"/>
              </a:rPr>
              <a:t> هكذا </a:t>
            </a:r>
            <a:r>
              <a:rPr lang="ar-SA" sz="4000" b="1" dirty="0">
                <a:latin typeface="Times New Roman" pitchFamily="18" charset="0"/>
                <a:cs typeface="Times New Roman" pitchFamily="18" charset="0"/>
              </a:rPr>
              <a:t>نصت المادة 2/346  من القانون المدني الكويتي </a:t>
            </a:r>
            <a:endParaRPr lang="ar-SA" sz="4000" b="1" dirty="0" smtClean="0">
              <a:latin typeface="Times New Roman" pitchFamily="18" charset="0"/>
              <a:cs typeface="Times New Roman" pitchFamily="18" charset="0"/>
            </a:endParaRPr>
          </a:p>
          <a:p>
            <a:pPr marL="0" indent="0" algn="just">
              <a:buNone/>
            </a:pPr>
            <a:endParaRPr lang="ar-SA" sz="4000" b="1" dirty="0" smtClean="0">
              <a:solidFill>
                <a:srgbClr val="FF0000"/>
              </a:solidFill>
              <a:latin typeface="Times New Roman" pitchFamily="18" charset="0"/>
              <a:cs typeface="Times New Roman" pitchFamily="18" charset="0"/>
            </a:endParaRPr>
          </a:p>
          <a:p>
            <a:pPr marL="0" indent="0" algn="just">
              <a:buNone/>
            </a:pPr>
            <a:r>
              <a:rPr lang="ar-SA" sz="4000" b="1" dirty="0" smtClean="0">
                <a:solidFill>
                  <a:srgbClr val="FF0000"/>
                </a:solidFill>
                <a:latin typeface="Times New Roman" pitchFamily="18" charset="0"/>
                <a:cs typeface="Times New Roman" pitchFamily="18" charset="0"/>
              </a:rPr>
              <a:t>وكذلك </a:t>
            </a:r>
            <a:r>
              <a:rPr lang="ar-SA" sz="4000" b="1" dirty="0">
                <a:solidFill>
                  <a:srgbClr val="FF0000"/>
                </a:solidFill>
                <a:latin typeface="Times New Roman" pitchFamily="18" charset="0"/>
                <a:cs typeface="Times New Roman" pitchFamily="18" charset="0"/>
              </a:rPr>
              <a:t>يجوز له أن يحتج حسبما يقضي هذا بأوجه الدفع الخاصة به </a:t>
            </a:r>
            <a:r>
              <a:rPr lang="ar-SA" sz="4000" b="1" dirty="0" smtClean="0">
                <a:latin typeface="Times New Roman" pitchFamily="18" charset="0"/>
                <a:cs typeface="Times New Roman" pitchFamily="18" charset="0"/>
              </a:rPr>
              <a:t>ومثال </a:t>
            </a:r>
            <a:r>
              <a:rPr lang="ar-SA" sz="4000" b="1" dirty="0" smtClean="0">
                <a:solidFill>
                  <a:srgbClr val="002060"/>
                </a:solidFill>
                <a:latin typeface="Times New Roman" pitchFamily="18" charset="0"/>
                <a:cs typeface="Times New Roman" pitchFamily="18" charset="0"/>
              </a:rPr>
              <a:t>الدفوع </a:t>
            </a:r>
            <a:r>
              <a:rPr lang="ar-SA" sz="4000" b="1" dirty="0">
                <a:solidFill>
                  <a:srgbClr val="002060"/>
                </a:solidFill>
                <a:latin typeface="Times New Roman" pitchFamily="18" charset="0"/>
                <a:cs typeface="Times New Roman" pitchFamily="18" charset="0"/>
              </a:rPr>
              <a:t>الخاصة فيمكن أن نمثل لها بالدفع المرتبط بعيوب إرادة المدين وتعرض له في مجال تعدد الروابط </a:t>
            </a:r>
            <a:r>
              <a:rPr lang="ar-SA" sz="4000" b="1" dirty="0">
                <a:latin typeface="Times New Roman" pitchFamily="18" charset="0"/>
                <a:cs typeface="Times New Roman" pitchFamily="18" charset="0"/>
              </a:rPr>
              <a:t>. </a:t>
            </a:r>
          </a:p>
          <a:p>
            <a:pPr marL="0" indent="0" algn="r">
              <a:buNone/>
            </a:pPr>
            <a:r>
              <a:rPr lang="ar-SA" sz="4000" b="1" dirty="0">
                <a:latin typeface="Times New Roman" pitchFamily="18" charset="0"/>
                <a:cs typeface="Times New Roman" pitchFamily="18" charset="0"/>
              </a:rPr>
              <a:t> </a:t>
            </a:r>
          </a:p>
        </p:txBody>
      </p:sp>
    </p:spTree>
    <p:extLst>
      <p:ext uri="{BB962C8B-B14F-4D97-AF65-F5344CB8AC3E}">
        <p14:creationId xmlns:p14="http://schemas.microsoft.com/office/powerpoint/2010/main" xmlns="" val="14617354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061" y="212035"/>
            <a:ext cx="11724861" cy="6414051"/>
          </a:xfrm>
        </p:spPr>
        <p:txBody>
          <a:bodyPr>
            <a:noAutofit/>
          </a:bodyPr>
          <a:lstStyle/>
          <a:p>
            <a:pPr marL="0" indent="0" algn="r">
              <a:buNone/>
            </a:pPr>
            <a:r>
              <a:rPr lang="ar-SA" sz="3200" b="1" u="sng" dirty="0">
                <a:latin typeface="Times New Roman" pitchFamily="18" charset="0"/>
                <a:cs typeface="Times New Roman" pitchFamily="18" charset="0"/>
              </a:rPr>
              <a:t>2. مبدأ تعدد الروابط :</a:t>
            </a:r>
          </a:p>
          <a:p>
            <a:pPr marL="0" indent="0" algn="just">
              <a:buNone/>
            </a:pPr>
            <a:r>
              <a:rPr lang="ar-SA" sz="3200" b="1" dirty="0">
                <a:latin typeface="Times New Roman" pitchFamily="18" charset="0"/>
                <a:cs typeface="Times New Roman" pitchFamily="18" charset="0"/>
              </a:rPr>
              <a:t>تتعدد رابطة المدينين المتضامنين بالدائن مما يعني استقلال رابطة كل مدين منهم </a:t>
            </a:r>
            <a:r>
              <a:rPr lang="ar-SA" sz="3200" b="1" dirty="0">
                <a:solidFill>
                  <a:srgbClr val="00B0F0"/>
                </a:solidFill>
                <a:latin typeface="Times New Roman" pitchFamily="18" charset="0"/>
                <a:cs typeface="Times New Roman" pitchFamily="18" charset="0"/>
              </a:rPr>
              <a:t>بالدائن</a:t>
            </a:r>
            <a:r>
              <a:rPr lang="ar-SA" sz="3200" b="1" dirty="0">
                <a:latin typeface="Times New Roman" pitchFamily="18" charset="0"/>
                <a:cs typeface="Times New Roman" pitchFamily="18" charset="0"/>
              </a:rPr>
              <a:t> عن رابطة غيره به .</a:t>
            </a:r>
          </a:p>
          <a:p>
            <a:pPr marL="0" indent="0" algn="just">
              <a:buNone/>
            </a:pPr>
            <a:r>
              <a:rPr lang="ar-SA" sz="3200" b="1" u="sng" dirty="0">
                <a:solidFill>
                  <a:srgbClr val="FF0000"/>
                </a:solidFill>
                <a:latin typeface="Times New Roman" pitchFamily="18" charset="0"/>
                <a:cs typeface="Times New Roman" pitchFamily="18" charset="0"/>
              </a:rPr>
              <a:t>ويترتب على ذلك ما يأتي من أثار :</a:t>
            </a:r>
          </a:p>
          <a:p>
            <a:pPr marL="0" indent="0" algn="just">
              <a:buNone/>
            </a:pPr>
            <a:r>
              <a:rPr lang="ar-SA" sz="3200" b="1" dirty="0">
                <a:solidFill>
                  <a:srgbClr val="FF0000"/>
                </a:solidFill>
                <a:latin typeface="Times New Roman" pitchFamily="18" charset="0"/>
                <a:cs typeface="Times New Roman" pitchFamily="18" charset="0"/>
              </a:rPr>
              <a:t>أ. </a:t>
            </a:r>
            <a:r>
              <a:rPr lang="ar-SA" sz="3200" b="1" dirty="0">
                <a:solidFill>
                  <a:srgbClr val="7030A0"/>
                </a:solidFill>
                <a:latin typeface="Times New Roman" pitchFamily="18" charset="0"/>
                <a:cs typeface="Times New Roman" pitchFamily="18" charset="0"/>
              </a:rPr>
              <a:t>وجوب </a:t>
            </a:r>
            <a:r>
              <a:rPr lang="ar-SA" sz="3200" b="1" u="sng" dirty="0">
                <a:solidFill>
                  <a:srgbClr val="7030A0"/>
                </a:solidFill>
                <a:latin typeface="Times New Roman" pitchFamily="18" charset="0"/>
                <a:cs typeface="Times New Roman" pitchFamily="18" charset="0"/>
              </a:rPr>
              <a:t>الاعتداد بكل وصف يلحق رابطة التزام أي مدين </a:t>
            </a:r>
            <a:r>
              <a:rPr lang="ar-SA" sz="3200" b="1" dirty="0">
                <a:solidFill>
                  <a:srgbClr val="7030A0"/>
                </a:solidFill>
                <a:latin typeface="Times New Roman" pitchFamily="18" charset="0"/>
                <a:cs typeface="Times New Roman" pitchFamily="18" charset="0"/>
              </a:rPr>
              <a:t>– وهي مستقلة – بالدائن . كما لو </a:t>
            </a:r>
            <a:r>
              <a:rPr lang="ar-SA" sz="3200" b="1" u="sng" dirty="0">
                <a:solidFill>
                  <a:srgbClr val="7030A0"/>
                </a:solidFill>
                <a:latin typeface="Times New Roman" pitchFamily="18" charset="0"/>
                <a:cs typeface="Times New Roman" pitchFamily="18" charset="0"/>
              </a:rPr>
              <a:t>كان التزام أحد المدينين مضافاً إلى أجل دون التزام الباقي </a:t>
            </a:r>
            <a:r>
              <a:rPr lang="ar-SA" sz="3200" b="1" dirty="0">
                <a:solidFill>
                  <a:srgbClr val="7030A0"/>
                </a:solidFill>
                <a:latin typeface="Times New Roman" pitchFamily="18" charset="0"/>
                <a:cs typeface="Times New Roman" pitchFamily="18" charset="0"/>
              </a:rPr>
              <a:t>أو لو كان الالتزام بجملته مضافاً إلى أجل بالنسبة لكل المدينين المتضامنين وسقط الأجل بالنسبة لأحدهم حيث يتعين </a:t>
            </a:r>
            <a:r>
              <a:rPr lang="ar-SA" sz="3200" b="1" u="sng" dirty="0">
                <a:solidFill>
                  <a:srgbClr val="7030A0"/>
                </a:solidFill>
                <a:latin typeface="Times New Roman" pitchFamily="18" charset="0"/>
                <a:cs typeface="Times New Roman" pitchFamily="18" charset="0"/>
              </a:rPr>
              <a:t>على الدائن مراعاة ذلك في المطالبة بحقه </a:t>
            </a:r>
            <a:r>
              <a:rPr lang="ar-SA" sz="3200" b="1" dirty="0">
                <a:solidFill>
                  <a:srgbClr val="7030A0"/>
                </a:solidFill>
                <a:latin typeface="Times New Roman" pitchFamily="18" charset="0"/>
                <a:cs typeface="Times New Roman" pitchFamily="18" charset="0"/>
              </a:rPr>
              <a:t>. </a:t>
            </a:r>
            <a:endParaRPr lang="ar-SA" sz="3200" b="1" dirty="0">
              <a:latin typeface="Times New Roman" pitchFamily="18" charset="0"/>
              <a:cs typeface="Times New Roman" pitchFamily="18" charset="0"/>
            </a:endParaRPr>
          </a:p>
          <a:p>
            <a:pPr marL="0" indent="0" algn="just">
              <a:buNone/>
            </a:pPr>
            <a:r>
              <a:rPr lang="ar-SA" sz="3200" b="1" dirty="0">
                <a:solidFill>
                  <a:srgbClr val="FF0000"/>
                </a:solidFill>
                <a:latin typeface="Times New Roman" pitchFamily="18" charset="0"/>
                <a:cs typeface="Times New Roman" pitchFamily="18" charset="0"/>
              </a:rPr>
              <a:t>ب. </a:t>
            </a:r>
            <a:r>
              <a:rPr lang="ar-SA" sz="3200" b="1" u="sng" dirty="0">
                <a:solidFill>
                  <a:srgbClr val="00B050"/>
                </a:solidFill>
                <a:latin typeface="Times New Roman" pitchFamily="18" charset="0"/>
                <a:cs typeface="Times New Roman" pitchFamily="18" charset="0"/>
              </a:rPr>
              <a:t>إذا طالب الدائن أحد المدينين المتضامنين بالوفاء امتنع عليه أن يدفع هذه المطالبة بدفع يخص مديناً آخر من هؤلاء </a:t>
            </a:r>
            <a:r>
              <a:rPr lang="ar-SA" sz="3200" b="1" dirty="0">
                <a:solidFill>
                  <a:srgbClr val="00B050"/>
                </a:solidFill>
                <a:latin typeface="Times New Roman" pitchFamily="18" charset="0"/>
                <a:cs typeface="Times New Roman" pitchFamily="18" charset="0"/>
              </a:rPr>
              <a:t>. فإذا كان الدين قابلاً للإبطال بالنسبة لأحد المدينين نظراً لعيب شاب إرادته امتنع على أي مدين آخر أن يتمسك بالدفع بالبطلان حال مطالبة الدائن إياه </a:t>
            </a:r>
            <a:r>
              <a:rPr lang="ar-SA" sz="3200" b="1" dirty="0" smtClean="0">
                <a:solidFill>
                  <a:srgbClr val="00B050"/>
                </a:solidFill>
                <a:latin typeface="Times New Roman" pitchFamily="18" charset="0"/>
                <a:cs typeface="Times New Roman" pitchFamily="18" charset="0"/>
              </a:rPr>
              <a:t>بالوفاء.</a:t>
            </a:r>
            <a:endParaRPr lang="ar-SA" sz="3200" b="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006273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078" y="185529"/>
            <a:ext cx="11579088" cy="6440558"/>
          </a:xfrm>
        </p:spPr>
        <p:txBody>
          <a:bodyPr>
            <a:normAutofit fontScale="92500"/>
          </a:bodyPr>
          <a:lstStyle/>
          <a:p>
            <a:pPr marL="0" indent="0" algn="justLow">
              <a:buNone/>
            </a:pPr>
            <a:r>
              <a:rPr lang="ar-SA" sz="2800" b="1" dirty="0">
                <a:solidFill>
                  <a:srgbClr val="FF0000"/>
                </a:solidFill>
                <a:latin typeface="Times New Roman" pitchFamily="18" charset="0"/>
                <a:cs typeface="Times New Roman" pitchFamily="18" charset="0"/>
              </a:rPr>
              <a:t>ج . </a:t>
            </a:r>
            <a:r>
              <a:rPr lang="ar-SA" sz="2800" b="1" u="sng" dirty="0">
                <a:solidFill>
                  <a:schemeClr val="accent1">
                    <a:lumMod val="75000"/>
                  </a:schemeClr>
                </a:solidFill>
                <a:latin typeface="Times New Roman" pitchFamily="18" charset="0"/>
                <a:cs typeface="Times New Roman" pitchFamily="18" charset="0"/>
              </a:rPr>
              <a:t>إذا انقضى التزام بالنسبة لأحد المدينين المتضامنين لسبب لم يتحقق إلا بالنسبة له ، بقي الالتزام تضامنيناً بالنسبة لسائر المدينين </a:t>
            </a:r>
            <a:r>
              <a:rPr lang="ar-SA" sz="2800" b="1" dirty="0">
                <a:solidFill>
                  <a:schemeClr val="accent1">
                    <a:lumMod val="75000"/>
                  </a:schemeClr>
                </a:solidFill>
                <a:latin typeface="Times New Roman" pitchFamily="18" charset="0"/>
                <a:cs typeface="Times New Roman" pitchFamily="18" charset="0"/>
              </a:rPr>
              <a:t>. ومن تطبيقات ذلك ما ذكرنا بخصوص </a:t>
            </a:r>
            <a:r>
              <a:rPr lang="ar-SA" sz="2800" b="1" u="sng" dirty="0">
                <a:solidFill>
                  <a:srgbClr val="FF0000"/>
                </a:solidFill>
                <a:latin typeface="Times New Roman" pitchFamily="18" charset="0"/>
                <a:cs typeface="Times New Roman" pitchFamily="18" charset="0"/>
              </a:rPr>
              <a:t>انقضاء دين أحد هؤلاء المدينين بالمقاصة و اتحاد الذمة</a:t>
            </a:r>
            <a:r>
              <a:rPr lang="ar-SA" sz="2800" b="1" dirty="0">
                <a:solidFill>
                  <a:schemeClr val="accent1">
                    <a:lumMod val="75000"/>
                  </a:schemeClr>
                </a:solidFill>
                <a:latin typeface="Times New Roman" pitchFamily="18" charset="0"/>
                <a:cs typeface="Times New Roman" pitchFamily="18" charset="0"/>
              </a:rPr>
              <a:t> وقد أضاف المشرع المدني الكويتي تطبيقات أخرى لذلك . </a:t>
            </a:r>
            <a:endParaRPr lang="ar-SA" sz="2800" b="1" dirty="0" smtClean="0">
              <a:solidFill>
                <a:schemeClr val="accent1">
                  <a:lumMod val="75000"/>
                </a:schemeClr>
              </a:solidFill>
              <a:latin typeface="Times New Roman" pitchFamily="18" charset="0"/>
              <a:cs typeface="Times New Roman" pitchFamily="18" charset="0"/>
            </a:endParaRPr>
          </a:p>
          <a:p>
            <a:pPr marL="0" indent="0" algn="justLow">
              <a:buNone/>
            </a:pPr>
            <a:r>
              <a:rPr lang="ar-SA" sz="2800" b="1" dirty="0" smtClean="0">
                <a:solidFill>
                  <a:schemeClr val="accent1">
                    <a:lumMod val="75000"/>
                  </a:schemeClr>
                </a:solidFill>
                <a:latin typeface="Times New Roman" pitchFamily="18" charset="0"/>
                <a:cs typeface="Times New Roman" pitchFamily="18" charset="0"/>
              </a:rPr>
              <a:t> </a:t>
            </a:r>
            <a:r>
              <a:rPr lang="ar-SA" sz="2800" b="1" dirty="0">
                <a:solidFill>
                  <a:schemeClr val="accent1">
                    <a:lumMod val="75000"/>
                  </a:schemeClr>
                </a:solidFill>
                <a:latin typeface="Times New Roman" pitchFamily="18" charset="0"/>
                <a:cs typeface="Times New Roman" pitchFamily="18" charset="0"/>
              </a:rPr>
              <a:t>ويلاحظ أنه </a:t>
            </a:r>
            <a:r>
              <a:rPr lang="ar-SA" sz="2800" b="1" u="sng" dirty="0">
                <a:solidFill>
                  <a:srgbClr val="0070C0"/>
                </a:solidFill>
                <a:latin typeface="Times New Roman" pitchFamily="18" charset="0"/>
                <a:cs typeface="Times New Roman" pitchFamily="18" charset="0"/>
              </a:rPr>
              <a:t>إذا قام الدائن وأبرأ أحد المدينين المتضامنين من التضامن </a:t>
            </a:r>
            <a:r>
              <a:rPr lang="ar-SA" sz="2800" b="1" u="sng" dirty="0" smtClean="0">
                <a:solidFill>
                  <a:srgbClr val="0070C0"/>
                </a:solidFill>
                <a:latin typeface="Times New Roman" pitchFamily="18" charset="0"/>
                <a:cs typeface="Times New Roman" pitchFamily="18" charset="0"/>
              </a:rPr>
              <a:t>فقط فلا تبرأ ذمم الباقيين الا اذا صرح الدائن بذلك ،  ويطالبهم بما بقي من الدين بعد خصم حصة المدين المبرئ </a:t>
            </a:r>
            <a:r>
              <a:rPr lang="ar-SA" sz="2800" b="1" u="sng" dirty="0" smtClean="0">
                <a:solidFill>
                  <a:schemeClr val="accent1">
                    <a:lumMod val="75000"/>
                  </a:schemeClr>
                </a:solidFill>
                <a:latin typeface="Times New Roman" pitchFamily="18" charset="0"/>
                <a:cs typeface="Times New Roman" pitchFamily="18" charset="0"/>
              </a:rPr>
              <a:t>، </a:t>
            </a:r>
          </a:p>
          <a:p>
            <a:pPr marL="0" indent="0" algn="justLow">
              <a:buNone/>
            </a:pPr>
            <a:r>
              <a:rPr lang="ar-SA" sz="2800" b="1" u="sng" dirty="0" smtClean="0">
                <a:solidFill>
                  <a:srgbClr val="00B050"/>
                </a:solidFill>
                <a:latin typeface="Times New Roman" pitchFamily="18" charset="0"/>
                <a:cs typeface="Times New Roman" pitchFamily="18" charset="0"/>
              </a:rPr>
              <a:t>وقد يكون للدائن الحق في </a:t>
            </a:r>
            <a:r>
              <a:rPr lang="ar-SA" sz="2800" b="1" u="sng" dirty="0">
                <a:solidFill>
                  <a:srgbClr val="00B050"/>
                </a:solidFill>
                <a:latin typeface="Times New Roman" pitchFamily="18" charset="0"/>
                <a:cs typeface="Times New Roman" pitchFamily="18" charset="0"/>
              </a:rPr>
              <a:t>الرجوع على الباقي بكل الدين </a:t>
            </a:r>
            <a:r>
              <a:rPr lang="ar-SA" sz="2800" b="1" u="sng" dirty="0" smtClean="0">
                <a:solidFill>
                  <a:srgbClr val="00B050"/>
                </a:solidFill>
                <a:latin typeface="Times New Roman" pitchFamily="18" charset="0"/>
                <a:cs typeface="Times New Roman" pitchFamily="18" charset="0"/>
              </a:rPr>
              <a:t>اذا احتفظ لنفسه بذلك مالم </a:t>
            </a:r>
            <a:r>
              <a:rPr lang="ar-SA" sz="2800" b="1" u="sng" dirty="0">
                <a:solidFill>
                  <a:srgbClr val="00B050"/>
                </a:solidFill>
                <a:latin typeface="Times New Roman" pitchFamily="18" charset="0"/>
                <a:cs typeface="Times New Roman" pitchFamily="18" charset="0"/>
              </a:rPr>
              <a:t>يتفق على غير ذلك </a:t>
            </a:r>
            <a:r>
              <a:rPr lang="ar-SA" sz="2800" b="1" u="sng" dirty="0" smtClean="0">
                <a:solidFill>
                  <a:srgbClr val="00B050"/>
                </a:solidFill>
                <a:latin typeface="Times New Roman" pitchFamily="18" charset="0"/>
                <a:cs typeface="Times New Roman" pitchFamily="18" charset="0"/>
              </a:rPr>
              <a:t>وللمدينين الرجوع على المدين المبرئ بمقدار حصته .</a:t>
            </a:r>
            <a:endParaRPr lang="ar-SA" sz="2800" b="1" u="sng" dirty="0">
              <a:solidFill>
                <a:srgbClr val="00B050"/>
              </a:solidFill>
              <a:latin typeface="Times New Roman" pitchFamily="18" charset="0"/>
              <a:cs typeface="Times New Roman" pitchFamily="18" charset="0"/>
            </a:endParaRPr>
          </a:p>
          <a:p>
            <a:pPr marL="0" indent="0" algn="justLow">
              <a:buNone/>
            </a:pPr>
            <a:endParaRPr lang="ar-SA" sz="2800" b="1" dirty="0">
              <a:latin typeface="Times New Roman" pitchFamily="18" charset="0"/>
              <a:cs typeface="Times New Roman" pitchFamily="18" charset="0"/>
            </a:endParaRPr>
          </a:p>
          <a:p>
            <a:pPr marL="0" indent="0" algn="justLow">
              <a:buNone/>
            </a:pPr>
            <a:r>
              <a:rPr lang="ar-SA" sz="2800" b="1" dirty="0">
                <a:latin typeface="Times New Roman" pitchFamily="18" charset="0"/>
                <a:cs typeface="Times New Roman" pitchFamily="18" charset="0"/>
              </a:rPr>
              <a:t>وفي جميع الأحوال التي </a:t>
            </a:r>
            <a:r>
              <a:rPr lang="ar-SA" sz="2800" b="1" dirty="0">
                <a:solidFill>
                  <a:schemeClr val="tx1"/>
                </a:solidFill>
                <a:latin typeface="Times New Roman" pitchFamily="18" charset="0"/>
                <a:cs typeface="Times New Roman" pitchFamily="18" charset="0"/>
              </a:rPr>
              <a:t>يبرئ  فيها الدائن أحد المدينين المتضامنين من الدين أو التضامن يكون لباقي المدينين أن يرجعوا عند الاقتضاء على هذا المدين بنصيبه في حصة من أعسر منهم </a:t>
            </a:r>
            <a:r>
              <a:rPr lang="ar-SA" sz="2800" b="1" dirty="0">
                <a:latin typeface="Times New Roman" pitchFamily="18" charset="0"/>
                <a:cs typeface="Times New Roman" pitchFamily="18" charset="0"/>
              </a:rPr>
              <a:t>على أنه إذا أخذ الدائن المدين الذي أبرأه من كل مسؤولية عن الدين تحمل للدائن نصيب هذا المدين في حصة من أعسر من </a:t>
            </a:r>
            <a:r>
              <a:rPr lang="ar-SA" sz="2800" b="1" dirty="0" smtClean="0">
                <a:latin typeface="Times New Roman" pitchFamily="18" charset="0"/>
                <a:cs typeface="Times New Roman" pitchFamily="18" charset="0"/>
              </a:rPr>
              <a:t>المدينين</a:t>
            </a:r>
          </a:p>
          <a:p>
            <a:pPr marL="0" indent="0" algn="justLow">
              <a:buNone/>
            </a:pPr>
            <a:endParaRPr lang="ar-SA" sz="2800" b="1" dirty="0">
              <a:latin typeface="Times New Roman" pitchFamily="18" charset="0"/>
              <a:cs typeface="Times New Roman" pitchFamily="18" charset="0"/>
            </a:endParaRPr>
          </a:p>
          <a:p>
            <a:pPr marL="0" indent="0" algn="justLow">
              <a:buNone/>
            </a:pPr>
            <a:r>
              <a:rPr lang="ar-SA" sz="2800" b="1" dirty="0" smtClean="0">
                <a:latin typeface="Times New Roman" pitchFamily="18" charset="0"/>
                <a:cs typeface="Times New Roman" pitchFamily="18" charset="0"/>
              </a:rPr>
              <a:t>ومن </a:t>
            </a:r>
            <a:r>
              <a:rPr lang="ar-SA" sz="2800" b="1" dirty="0">
                <a:latin typeface="Times New Roman" pitchFamily="18" charset="0"/>
                <a:cs typeface="Times New Roman" pitchFamily="18" charset="0"/>
              </a:rPr>
              <a:t>التطبيقات أيضاً ما نصت عليه المادة 1/354 مدني كويتي من </a:t>
            </a:r>
            <a:r>
              <a:rPr lang="ar-SA" sz="2800" b="1" u="sng" dirty="0">
                <a:solidFill>
                  <a:srgbClr val="0070C0"/>
                </a:solidFill>
                <a:latin typeface="Times New Roman" pitchFamily="18" charset="0"/>
                <a:cs typeface="Times New Roman" pitchFamily="18" charset="0"/>
              </a:rPr>
              <a:t>أنه إذا امتنع سماع الدعوى بمرور الزمن بالنسبة لأحد المدينين المتضامنين فلا يستفيد من ذلك باقي المدينين إلا بقدر حصة هذا المدين </a:t>
            </a:r>
            <a:r>
              <a:rPr lang="ar-SA" sz="2800" b="1" dirty="0">
                <a:latin typeface="Times New Roman" pitchFamily="18" charset="0"/>
                <a:cs typeface="Times New Roman" pitchFamily="18" charset="0"/>
              </a:rPr>
              <a:t>.   </a:t>
            </a:r>
          </a:p>
        </p:txBody>
      </p:sp>
    </p:spTree>
    <p:extLst>
      <p:ext uri="{BB962C8B-B14F-4D97-AF65-F5344CB8AC3E}">
        <p14:creationId xmlns:p14="http://schemas.microsoft.com/office/powerpoint/2010/main" xmlns="" val="3924792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9113" y="212035"/>
            <a:ext cx="11300791" cy="6308035"/>
          </a:xfrm>
        </p:spPr>
        <p:txBody>
          <a:bodyPr>
            <a:noAutofit/>
          </a:bodyPr>
          <a:lstStyle/>
          <a:p>
            <a:pPr marL="0" indent="0" algn="r">
              <a:buNone/>
            </a:pPr>
            <a:r>
              <a:rPr lang="ar-SA" sz="3200" b="1" dirty="0" smtClean="0">
                <a:latin typeface="Times New Roman" pitchFamily="18" charset="0"/>
                <a:cs typeface="Times New Roman" pitchFamily="18" charset="0"/>
              </a:rPr>
              <a:t>3</a:t>
            </a:r>
            <a:r>
              <a:rPr lang="ar-SA" sz="3200" b="1" u="sng" dirty="0" smtClean="0">
                <a:latin typeface="Times New Roman" pitchFamily="18" charset="0"/>
                <a:cs typeface="Times New Roman" pitchFamily="18" charset="0"/>
              </a:rPr>
              <a:t>. مبدأ النيابة التبادلية بين المدينين المتضامنين فيما ينفع ولا فيما يضر :</a:t>
            </a:r>
          </a:p>
          <a:p>
            <a:pPr marL="0" indent="0" algn="r">
              <a:buNone/>
            </a:pPr>
            <a:endParaRPr lang="ar-SA" sz="3200" b="1" dirty="0" smtClean="0">
              <a:latin typeface="Times New Roman" pitchFamily="18" charset="0"/>
              <a:cs typeface="Times New Roman" pitchFamily="18" charset="0"/>
            </a:endParaRPr>
          </a:p>
          <a:p>
            <a:pPr marL="0" indent="0" algn="justLow">
              <a:buNone/>
            </a:pPr>
            <a:r>
              <a:rPr lang="ar-SA" sz="3200" b="1" dirty="0" smtClean="0">
                <a:latin typeface="Times New Roman" pitchFamily="18" charset="0"/>
                <a:cs typeface="Times New Roman" pitchFamily="18" charset="0"/>
              </a:rPr>
              <a:t>يمكن استخلاص هذا المبدأ من نص المادة 1/355 مدني كويتي إذ قالت : ( لايكون المدين المتضامن مسؤلاً فيما يتعلق بتنفيذ الالتزام إلا على فعله ) ومفهوم ذلك </a:t>
            </a:r>
            <a:r>
              <a:rPr lang="ar-SA" sz="3200" b="1" u="sng" dirty="0" smtClean="0">
                <a:solidFill>
                  <a:srgbClr val="FF0000"/>
                </a:solidFill>
                <a:latin typeface="Times New Roman" pitchFamily="18" charset="0"/>
                <a:cs typeface="Times New Roman" pitchFamily="18" charset="0"/>
              </a:rPr>
              <a:t>أن كل مدين يسأل عن أي فعل يصدر منه بخصوص تنفيذ الالتزام ويكون من شأنه الإضرار بسائر المدينين المتضامنين</a:t>
            </a:r>
            <a:r>
              <a:rPr lang="ar-SA" sz="3200" b="1" u="sng" dirty="0" smtClean="0">
                <a:latin typeface="Times New Roman" pitchFamily="18" charset="0"/>
                <a:cs typeface="Times New Roman" pitchFamily="18" charset="0"/>
              </a:rPr>
              <a:t> </a:t>
            </a:r>
            <a:r>
              <a:rPr lang="ar-SA" sz="3200" b="1" dirty="0" smtClean="0">
                <a:latin typeface="Times New Roman" pitchFamily="18" charset="0"/>
                <a:cs typeface="Times New Roman" pitchFamily="18" charset="0"/>
              </a:rPr>
              <a:t>. وهذا هو جوهر مبدأ النيابة التبادلية بين هؤلاء فيما ينفع لا فيما يضر .</a:t>
            </a:r>
          </a:p>
          <a:p>
            <a:pPr marL="0" indent="0" algn="justLow">
              <a:buNone/>
            </a:pPr>
            <a:endParaRPr lang="ar-SA" sz="3200" b="1" dirty="0" smtClean="0">
              <a:latin typeface="Times New Roman" pitchFamily="18" charset="0"/>
              <a:cs typeface="Times New Roman" pitchFamily="18" charset="0"/>
            </a:endParaRPr>
          </a:p>
          <a:p>
            <a:pPr marL="0" indent="0" algn="justLow">
              <a:buNone/>
            </a:pPr>
            <a:r>
              <a:rPr lang="ar-SA" sz="3200" b="1" u="sng" dirty="0" smtClean="0">
                <a:solidFill>
                  <a:srgbClr val="0070C0"/>
                </a:solidFill>
                <a:latin typeface="Times New Roman" pitchFamily="18" charset="0"/>
                <a:cs typeface="Times New Roman" pitchFamily="18" charset="0"/>
              </a:rPr>
              <a:t>اذا انقطعت المدة المقررة لمنع سماع الدعوى او وقف سريانها بالنسبة لاحد المدينين المتضامنين فلا يجوز للدائن ان يتمسك بذلك قبل باقي المدينين ، فلا نيابة تبادلية بين هؤلاء المدينين فيما يضرهم .</a:t>
            </a:r>
          </a:p>
          <a:p>
            <a:pPr marL="0" indent="0" algn="r">
              <a:buNone/>
            </a:pPr>
            <a:endParaRPr lang="ar-SA" sz="3200" b="1" dirty="0">
              <a:solidFill>
                <a:srgbClr val="0070C0"/>
              </a:solidFill>
              <a:latin typeface="Times New Roman" pitchFamily="18" charset="0"/>
              <a:cs typeface="Times New Roman" pitchFamily="18" charset="0"/>
            </a:endParaRPr>
          </a:p>
        </p:txBody>
      </p:sp>
      <p:sp>
        <p:nvSpPr>
          <p:cNvPr id="4" name="TextBox 3"/>
          <p:cNvSpPr txBox="1"/>
          <p:nvPr/>
        </p:nvSpPr>
        <p:spPr>
          <a:xfrm>
            <a:off x="437322" y="6042991"/>
            <a:ext cx="3949148" cy="646331"/>
          </a:xfrm>
          <a:prstGeom prst="rect">
            <a:avLst/>
          </a:prstGeom>
          <a:noFill/>
        </p:spPr>
        <p:txBody>
          <a:bodyPr wrap="square" rtlCol="1">
            <a:spAutoFit/>
          </a:bodyPr>
          <a:lstStyle/>
          <a:p>
            <a:pPr algn="r" defTabSz="457200"/>
            <a:r>
              <a:rPr lang="ar-SA" dirty="0">
                <a:solidFill>
                  <a:prstClr val="black"/>
                </a:solidFill>
              </a:rPr>
              <a:t>الاسم : شهد بنت إبراهيم السلمان </a:t>
            </a:r>
          </a:p>
          <a:p>
            <a:pPr algn="r" defTabSz="457200"/>
            <a:r>
              <a:rPr lang="ar-SA" dirty="0" smtClean="0">
                <a:solidFill>
                  <a:prstClr val="black"/>
                </a:solidFill>
              </a:rPr>
              <a:t>الشعبة :46743</a:t>
            </a:r>
            <a:endParaRPr lang="ar-SA" dirty="0">
              <a:solidFill>
                <a:prstClr val="black"/>
              </a:solidFill>
            </a:endParaRPr>
          </a:p>
        </p:txBody>
      </p:sp>
    </p:spTree>
    <p:extLst>
      <p:ext uri="{BB962C8B-B14F-4D97-AF65-F5344CB8AC3E}">
        <p14:creationId xmlns:p14="http://schemas.microsoft.com/office/powerpoint/2010/main" xmlns="" val="19217877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0575" y="116632"/>
            <a:ext cx="11171582" cy="1526638"/>
          </a:xfrm>
        </p:spPr>
        <p:txBody>
          <a:bodyPr>
            <a:normAutofit/>
          </a:bodyPr>
          <a:lstStyle/>
          <a:p>
            <a:pPr algn="r"/>
            <a:r>
              <a:rPr lang="ar-SA" sz="2800" b="1" dirty="0">
                <a:solidFill>
                  <a:schemeClr val="tx1"/>
                </a:solidFill>
              </a:rPr>
              <a:t>- </a:t>
            </a:r>
            <a:r>
              <a:rPr lang="ar-SA" sz="2800" b="1" u="sng" dirty="0">
                <a:solidFill>
                  <a:srgbClr val="FF0000"/>
                </a:solidFill>
              </a:rPr>
              <a:t>من تطبيقات انعدام النيابة التبادلية أيضاً بين المدينين المتضامنين فيما يضر </a:t>
            </a:r>
            <a:r>
              <a:rPr lang="ar-SA" sz="2800" b="1" dirty="0">
                <a:solidFill>
                  <a:schemeClr val="tx1"/>
                </a:solidFill>
              </a:rPr>
              <a:t>ما نصت عليه المادة 355\2 مدني كويتي من أنه </a:t>
            </a:r>
            <a:r>
              <a:rPr lang="ar-SA" sz="2800" b="1" u="sng" dirty="0">
                <a:solidFill>
                  <a:srgbClr val="0070C0"/>
                </a:solidFill>
              </a:rPr>
              <a:t>إذا اعذر الدائن أحد المدينين المتضامنين او </a:t>
            </a:r>
            <a:r>
              <a:rPr lang="ar-SA" sz="2800" b="1" u="sng" dirty="0" smtClean="0">
                <a:solidFill>
                  <a:srgbClr val="0070C0"/>
                </a:solidFill>
              </a:rPr>
              <a:t>قاضاه </a:t>
            </a:r>
            <a:r>
              <a:rPr lang="ar-SA" sz="2800" b="1" u="sng" dirty="0">
                <a:solidFill>
                  <a:srgbClr val="0070C0"/>
                </a:solidFill>
              </a:rPr>
              <a:t>فلا يكون لذلك أثر بالنسبة إلى باقي المدينين </a:t>
            </a:r>
            <a:r>
              <a:rPr lang="ar-SA" sz="2800" b="1" dirty="0">
                <a:solidFill>
                  <a:schemeClr val="tx1"/>
                </a:solidFill>
              </a:rPr>
              <a:t>.</a:t>
            </a:r>
          </a:p>
        </p:txBody>
      </p:sp>
      <p:sp>
        <p:nvSpPr>
          <p:cNvPr id="4" name="مربع نص 3"/>
          <p:cNvSpPr txBox="1"/>
          <p:nvPr/>
        </p:nvSpPr>
        <p:spPr>
          <a:xfrm>
            <a:off x="191528" y="1753818"/>
            <a:ext cx="11453218" cy="2246769"/>
          </a:xfrm>
          <a:prstGeom prst="rect">
            <a:avLst/>
          </a:prstGeom>
          <a:noFill/>
        </p:spPr>
        <p:txBody>
          <a:bodyPr wrap="square" rtlCol="1">
            <a:spAutoFit/>
          </a:bodyPr>
          <a:lstStyle/>
          <a:p>
            <a:pPr algn="r" rtl="1">
              <a:buFontTx/>
              <a:buChar char="-"/>
            </a:pPr>
            <a:r>
              <a:rPr lang="ar-SA" sz="2800" b="1" dirty="0" smtClean="0">
                <a:solidFill>
                  <a:prstClr val="black"/>
                </a:solidFill>
              </a:rPr>
              <a:t>أما </a:t>
            </a:r>
            <a:r>
              <a:rPr lang="ar-SA" sz="2800" b="1" u="sng" dirty="0">
                <a:solidFill>
                  <a:srgbClr val="FF0000"/>
                </a:solidFill>
              </a:rPr>
              <a:t>عن تطبيقات وجود النيابة التبادلية بين المدينين المتضامنين فيما ينفع </a:t>
            </a:r>
            <a:r>
              <a:rPr lang="ar-SA" sz="2800" b="1" dirty="0">
                <a:solidFill>
                  <a:prstClr val="black"/>
                </a:solidFill>
              </a:rPr>
              <a:t>ما جاء في نهاية الفقرة الثانية من النص السابق وتقضي بأنه </a:t>
            </a:r>
            <a:r>
              <a:rPr lang="ar-SA" sz="2800" b="1" u="sng" dirty="0">
                <a:solidFill>
                  <a:srgbClr val="0070C0"/>
                </a:solidFill>
              </a:rPr>
              <a:t>اذا اعذر أحد المدينين المتضامنين الدائن استفاد من هذا الاعذار باقي المدينين </a:t>
            </a:r>
            <a:r>
              <a:rPr lang="ar-SA" sz="2800" b="1" u="sng" dirty="0" smtClean="0">
                <a:solidFill>
                  <a:prstClr val="black"/>
                </a:solidFill>
              </a:rPr>
              <a:t>.</a:t>
            </a:r>
          </a:p>
          <a:p>
            <a:pPr algn="r" rtl="1">
              <a:buFontTx/>
              <a:buChar char="-"/>
            </a:pPr>
            <a:r>
              <a:rPr lang="ar-SA" sz="2800" b="1" u="sng" dirty="0" smtClean="0">
                <a:solidFill>
                  <a:srgbClr val="00B050"/>
                </a:solidFill>
              </a:rPr>
              <a:t>كذلك اذا اقتصر الدائن على توجيه اليمين الى احد المدينين المتضامنين استفاد من ذلك باقي المدينين </a:t>
            </a:r>
            <a:r>
              <a:rPr lang="ar-SA" sz="2800" b="1" dirty="0" smtClean="0">
                <a:solidFill>
                  <a:srgbClr val="00B050"/>
                </a:solidFill>
              </a:rPr>
              <a:t>. </a:t>
            </a:r>
            <a:endParaRPr lang="ar-SA" sz="2800" b="1" dirty="0">
              <a:solidFill>
                <a:srgbClr val="00B050"/>
              </a:solidFill>
            </a:endParaRPr>
          </a:p>
        </p:txBody>
      </p:sp>
      <p:sp>
        <p:nvSpPr>
          <p:cNvPr id="5" name="مربع نص 4"/>
          <p:cNvSpPr txBox="1"/>
          <p:nvPr/>
        </p:nvSpPr>
        <p:spPr>
          <a:xfrm>
            <a:off x="450576" y="4134883"/>
            <a:ext cx="11171582" cy="1384995"/>
          </a:xfrm>
          <a:prstGeom prst="rect">
            <a:avLst/>
          </a:prstGeom>
          <a:noFill/>
        </p:spPr>
        <p:txBody>
          <a:bodyPr wrap="square" rtlCol="1">
            <a:spAutoFit/>
          </a:bodyPr>
          <a:lstStyle/>
          <a:p>
            <a:pPr algn="r" rtl="1"/>
            <a:r>
              <a:rPr lang="ar-SA" sz="2800" b="1" dirty="0">
                <a:solidFill>
                  <a:prstClr val="black"/>
                </a:solidFill>
              </a:rPr>
              <a:t>- نضيف أيضاً ما نصت عليه المادة 358\2 مدني كويتي من انه </a:t>
            </a:r>
            <a:r>
              <a:rPr lang="ar-SA" sz="2800" b="1" u="sng" dirty="0">
                <a:solidFill>
                  <a:srgbClr val="7030A0"/>
                </a:solidFill>
              </a:rPr>
              <a:t>اذا صدر حكم لصالح أحد المدينين المتضامنين استفاد منه الباقي ما لم يكن الحكم مبنياً على سبب خاص بالمدين الذي صدر الحكم لصالحه </a:t>
            </a:r>
            <a:r>
              <a:rPr lang="ar-SA" sz="2800" b="1" dirty="0">
                <a:solidFill>
                  <a:prstClr val="black"/>
                </a:solidFill>
              </a:rPr>
              <a:t>.</a:t>
            </a:r>
          </a:p>
        </p:txBody>
      </p:sp>
      <p:sp>
        <p:nvSpPr>
          <p:cNvPr id="6" name="مربع نص 5"/>
          <p:cNvSpPr txBox="1"/>
          <p:nvPr/>
        </p:nvSpPr>
        <p:spPr>
          <a:xfrm>
            <a:off x="418323" y="5473005"/>
            <a:ext cx="11171582" cy="1384995"/>
          </a:xfrm>
          <a:prstGeom prst="rect">
            <a:avLst/>
          </a:prstGeom>
          <a:noFill/>
        </p:spPr>
        <p:txBody>
          <a:bodyPr wrap="square" rtlCol="1">
            <a:spAutoFit/>
          </a:bodyPr>
          <a:lstStyle/>
          <a:p>
            <a:pPr algn="r" rtl="1"/>
            <a:r>
              <a:rPr lang="ar-SA" sz="2800" b="1" dirty="0">
                <a:solidFill>
                  <a:prstClr val="black"/>
                </a:solidFill>
              </a:rPr>
              <a:t>- كذلك ما نصت عليه المادة 356 مدني كويتي من انه </a:t>
            </a:r>
            <a:r>
              <a:rPr lang="ar-SA" sz="2800" b="1" dirty="0">
                <a:solidFill>
                  <a:srgbClr val="00B050"/>
                </a:solidFill>
              </a:rPr>
              <a:t>اذا تصالح الدائن مع احد المدينين المتضامنين وتضمن الصلح الابراء من الدين او براءة الذمة منه بأي وسيلة اخرى استفاد منه الباقون </a:t>
            </a:r>
            <a:r>
              <a:rPr lang="ar-SA" sz="2800" b="1" dirty="0">
                <a:solidFill>
                  <a:prstClr val="black"/>
                </a:solidFill>
              </a:rPr>
              <a:t>.</a:t>
            </a:r>
          </a:p>
        </p:txBody>
      </p:sp>
    </p:spTree>
    <p:extLst>
      <p:ext uri="{BB962C8B-B14F-4D97-AF65-F5344CB8AC3E}">
        <p14:creationId xmlns:p14="http://schemas.microsoft.com/office/powerpoint/2010/main" xmlns="" val="23907580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0" y="1"/>
            <a:ext cx="11900452" cy="3140764"/>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r>
              <a:rPr lang="ar-SA" sz="2800" b="1" u="sng" dirty="0" smtClean="0">
                <a:solidFill>
                  <a:srgbClr val="00B050"/>
                </a:solidFill>
              </a:rPr>
              <a:t>اثار التضامن السلبي في علاقة المدينين المتضامنين فيما بينهم :</a:t>
            </a:r>
          </a:p>
          <a:p>
            <a:pPr algn="r"/>
            <a:endParaRPr lang="ar-SA" sz="2800" b="1" u="sng" dirty="0" smtClean="0">
              <a:solidFill>
                <a:srgbClr val="00B050"/>
              </a:solidFill>
            </a:endParaRPr>
          </a:p>
          <a:p>
            <a:pPr algn="r"/>
            <a:r>
              <a:rPr lang="ar-SA" sz="2800" b="1" dirty="0" smtClean="0">
                <a:solidFill>
                  <a:srgbClr val="0070C0"/>
                </a:solidFill>
              </a:rPr>
              <a:t>اذا كان التضامن يمثل عقبة تمنع انقسام الالتزام فذلك لا يكون الا في علاقة المدينين بالدائن ،</a:t>
            </a:r>
          </a:p>
          <a:p>
            <a:pPr algn="r"/>
            <a:r>
              <a:rPr lang="ar-SA" sz="2800" b="1" dirty="0" smtClean="0">
                <a:solidFill>
                  <a:srgbClr val="0070C0"/>
                </a:solidFill>
              </a:rPr>
              <a:t> </a:t>
            </a:r>
            <a:r>
              <a:rPr lang="ar-SA" sz="2800" b="1" dirty="0" smtClean="0">
                <a:solidFill>
                  <a:srgbClr val="FF0000"/>
                </a:solidFill>
              </a:rPr>
              <a:t>اما في علاقتهم فيما بينهم فالاصل هو انقسام الالتزام .</a:t>
            </a:r>
            <a:r>
              <a:rPr lang="ar-SA" sz="2800" b="1" u="sng" dirty="0" smtClean="0">
                <a:solidFill>
                  <a:srgbClr val="FF0000"/>
                </a:solidFill>
              </a:rPr>
              <a:t> </a:t>
            </a:r>
          </a:p>
          <a:p>
            <a:pPr algn="r"/>
            <a:endParaRPr lang="ar-SA" sz="2800" b="1" u="sng" dirty="0" smtClean="0">
              <a:solidFill>
                <a:srgbClr val="FF0000"/>
              </a:solidFill>
            </a:endParaRPr>
          </a:p>
          <a:p>
            <a:pPr algn="r"/>
            <a:r>
              <a:rPr lang="ar-SA" sz="2800" b="1" u="sng" dirty="0" smtClean="0">
                <a:solidFill>
                  <a:srgbClr val="7030A0"/>
                </a:solidFill>
              </a:rPr>
              <a:t>النتيجة انه اذا قام احد المدينين واوفى بالدين كان له الرجوع على باقي المدينين </a:t>
            </a:r>
            <a:r>
              <a:rPr lang="ar-SA" sz="2800" b="1" u="sng" dirty="0" smtClean="0">
                <a:solidFill>
                  <a:srgbClr val="FF0000"/>
                </a:solidFill>
              </a:rPr>
              <a:t>،  </a:t>
            </a:r>
            <a:r>
              <a:rPr lang="ar-SA" sz="2800" b="1" u="sng" dirty="0" smtClean="0">
                <a:solidFill>
                  <a:srgbClr val="00B050"/>
                </a:solidFill>
              </a:rPr>
              <a:t>واذا كان احد المدينين معسرا في هذا الرجوع نحمل تبعة هذا الاعسار المدين الذي وفى ومعه سائر المدينين . </a:t>
            </a:r>
            <a:endParaRPr lang="ar-SA" sz="2800" b="1" u="sng" dirty="0">
              <a:solidFill>
                <a:srgbClr val="00B050"/>
              </a:solidFill>
            </a:endParaRPr>
          </a:p>
        </p:txBody>
      </p:sp>
      <p:sp>
        <p:nvSpPr>
          <p:cNvPr id="5" name="عنوان فرعي 2"/>
          <p:cNvSpPr txBox="1">
            <a:spLocks/>
          </p:cNvSpPr>
          <p:nvPr/>
        </p:nvSpPr>
        <p:spPr>
          <a:xfrm>
            <a:off x="225287" y="3412436"/>
            <a:ext cx="11635408" cy="3220277"/>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ar-SA" sz="3600" b="1" u="sng" dirty="0" smtClean="0">
                <a:solidFill>
                  <a:srgbClr val="002060"/>
                </a:solidFill>
              </a:rPr>
              <a:t>انقسام الالتزام</a:t>
            </a:r>
            <a:r>
              <a:rPr lang="ar-SA" sz="3600" b="1" u="sng" dirty="0" smtClean="0">
                <a:solidFill>
                  <a:srgbClr val="002060"/>
                </a:solidFill>
              </a:rPr>
              <a:t>:</a:t>
            </a:r>
            <a:endParaRPr lang="ar-SA" sz="3600" b="1" dirty="0" smtClean="0">
              <a:solidFill>
                <a:prstClr val="black"/>
              </a:solidFill>
            </a:endParaRPr>
          </a:p>
          <a:p>
            <a:pPr>
              <a:buNone/>
            </a:pPr>
            <a:r>
              <a:rPr lang="ar-SA" sz="2600" b="1" dirty="0" smtClean="0">
                <a:solidFill>
                  <a:srgbClr val="C00000"/>
                </a:solidFill>
              </a:rPr>
              <a:t>ينقسم </a:t>
            </a:r>
            <a:r>
              <a:rPr lang="ar-SA" sz="2600" b="1" dirty="0">
                <a:solidFill>
                  <a:srgbClr val="C00000"/>
                </a:solidFill>
              </a:rPr>
              <a:t>الالتزام في علاقة المدينين المتضامنين فيما بينهم </a:t>
            </a:r>
            <a:r>
              <a:rPr lang="ar-SA" sz="2600" b="1" dirty="0">
                <a:solidFill>
                  <a:prstClr val="black"/>
                </a:solidFill>
              </a:rPr>
              <a:t>, مما </a:t>
            </a:r>
            <a:r>
              <a:rPr lang="ar-SA" sz="2600" b="1" dirty="0">
                <a:solidFill>
                  <a:srgbClr val="00B0F0"/>
                </a:solidFill>
              </a:rPr>
              <a:t>ينتج معه في النهاية القول بأن كل مدين يلتزم بحصته. </a:t>
            </a:r>
            <a:r>
              <a:rPr lang="ar-SA" sz="2600" b="1" dirty="0">
                <a:solidFill>
                  <a:srgbClr val="7030A0"/>
                </a:solidFill>
              </a:rPr>
              <a:t>والمرجع في تحديد الحصص المصدر المنشئ للتضامن سواء كان اتفاقاً أو نصاً قانونياً </a:t>
            </a:r>
            <a:r>
              <a:rPr lang="ar-SA" sz="2600" b="1" dirty="0">
                <a:solidFill>
                  <a:prstClr val="black"/>
                </a:solidFill>
              </a:rPr>
              <a:t>, </a:t>
            </a:r>
            <a:r>
              <a:rPr lang="ar-SA" sz="2600" b="1" dirty="0">
                <a:solidFill>
                  <a:srgbClr val="FF0000"/>
                </a:solidFill>
              </a:rPr>
              <a:t>فإذا لم تتحدد الحصص في المصدر المنشئ للتضامن كانت الحصص متساوية </a:t>
            </a:r>
            <a:r>
              <a:rPr lang="ar-SA" sz="2600" b="1" dirty="0" smtClean="0">
                <a:solidFill>
                  <a:srgbClr val="FF0000"/>
                </a:solidFill>
              </a:rPr>
              <a:t>.</a:t>
            </a:r>
          </a:p>
          <a:p>
            <a:pPr>
              <a:buNone/>
            </a:pPr>
            <a:r>
              <a:rPr lang="ar-SA" sz="2600" b="1" dirty="0" smtClean="0">
                <a:solidFill>
                  <a:srgbClr val="002060"/>
                </a:solidFill>
              </a:rPr>
              <a:t>واستثناءا على الاصل : في وجوب انقسام بين المدينين المتضامنين : </a:t>
            </a:r>
            <a:r>
              <a:rPr lang="ar-SA" sz="2600" b="1" dirty="0" smtClean="0">
                <a:solidFill>
                  <a:srgbClr val="0070C0"/>
                </a:solidFill>
              </a:rPr>
              <a:t>انه اذا كان احد المدينين هو وحده صاحب المصلحة في الدي تحمل به كله في علاقته بالباقين ،</a:t>
            </a:r>
            <a:r>
              <a:rPr lang="ar-SA" sz="2600" b="1" dirty="0" smtClean="0">
                <a:solidFill>
                  <a:srgbClr val="FF0000"/>
                </a:solidFill>
              </a:rPr>
              <a:t> </a:t>
            </a:r>
            <a:r>
              <a:rPr lang="ar-SA" sz="2600" b="1" dirty="0" smtClean="0">
                <a:solidFill>
                  <a:srgbClr val="00B050"/>
                </a:solidFill>
              </a:rPr>
              <a:t>كما لو كان احد المدينين هو المدين الاصلي والباقيين ضمان وكفلاء له متضامنين معه .</a:t>
            </a:r>
            <a:endParaRPr lang="ar-SA" sz="2600" b="1" dirty="0">
              <a:solidFill>
                <a:srgbClr val="00B050"/>
              </a:solidFill>
            </a:endParaRPr>
          </a:p>
        </p:txBody>
      </p:sp>
    </p:spTree>
    <p:extLst>
      <p:ext uri="{BB962C8B-B14F-4D97-AF65-F5344CB8AC3E}">
        <p14:creationId xmlns:p14="http://schemas.microsoft.com/office/powerpoint/2010/main" xmlns="" val="3891378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01070" y="1285860"/>
            <a:ext cx="8229600" cy="990600"/>
          </a:xfrm>
        </p:spPr>
        <p:txBody>
          <a:bodyPr>
            <a:normAutofit/>
          </a:bodyPr>
          <a:lstStyle/>
          <a:p>
            <a:pPr algn="r"/>
            <a:endParaRPr lang="ar-SA" sz="4400" dirty="0">
              <a:solidFill>
                <a:schemeClr val="accent1">
                  <a:lumMod val="75000"/>
                </a:schemeClr>
              </a:solidFill>
              <a:cs typeface="Akhbar MT" pitchFamily="2" charset="-78"/>
            </a:endParaRPr>
          </a:p>
        </p:txBody>
      </p:sp>
      <p:sp>
        <p:nvSpPr>
          <p:cNvPr id="3" name="عنصر نائب للمحتوى 2"/>
          <p:cNvSpPr>
            <a:spLocks noGrp="1"/>
          </p:cNvSpPr>
          <p:nvPr>
            <p:ph sz="quarter" idx="1"/>
          </p:nvPr>
        </p:nvSpPr>
        <p:spPr>
          <a:xfrm>
            <a:off x="185530" y="214289"/>
            <a:ext cx="11728174" cy="6425049"/>
          </a:xfrm>
        </p:spPr>
        <p:txBody>
          <a:bodyPr>
            <a:normAutofit/>
          </a:bodyPr>
          <a:lstStyle/>
          <a:p>
            <a:r>
              <a:rPr lang="ar-SA" sz="4000" b="1" dirty="0">
                <a:solidFill>
                  <a:schemeClr val="accent1">
                    <a:lumMod val="75000"/>
                  </a:schemeClr>
                </a:solidFill>
                <a:cs typeface="+mj-cs"/>
              </a:rPr>
              <a:t>شروط الالتزام التخييري </a:t>
            </a:r>
            <a:r>
              <a:rPr lang="ar-SA" sz="4000" b="1" dirty="0" err="1">
                <a:solidFill>
                  <a:schemeClr val="accent1">
                    <a:lumMod val="75000"/>
                  </a:schemeClr>
                </a:solidFill>
                <a:cs typeface="+mj-cs"/>
              </a:rPr>
              <a:t>و</a:t>
            </a:r>
            <a:r>
              <a:rPr lang="ar-SA" sz="4000" b="1" dirty="0">
                <a:solidFill>
                  <a:schemeClr val="accent1">
                    <a:lumMod val="75000"/>
                  </a:schemeClr>
                </a:solidFill>
                <a:cs typeface="+mj-cs"/>
              </a:rPr>
              <a:t> لمن يثبت حق الخيار :</a:t>
            </a:r>
          </a:p>
          <a:p>
            <a:pPr>
              <a:buNone/>
            </a:pPr>
            <a:endParaRPr lang="ar-SA" sz="4000" b="1" dirty="0">
              <a:solidFill>
                <a:schemeClr val="tx2">
                  <a:lumMod val="75000"/>
                </a:schemeClr>
              </a:solidFill>
              <a:cs typeface="+mj-cs"/>
            </a:endParaRPr>
          </a:p>
          <a:p>
            <a:pPr>
              <a:buNone/>
            </a:pPr>
            <a:r>
              <a:rPr lang="ar-SA" sz="4000" b="1" dirty="0">
                <a:solidFill>
                  <a:schemeClr val="tx2">
                    <a:lumMod val="75000"/>
                  </a:schemeClr>
                </a:solidFill>
                <a:cs typeface="+mj-cs"/>
              </a:rPr>
              <a:t>يجب أن يتوافر في كل أداء من الأداءات المتعدد لمحل الالتزام التخييري </a:t>
            </a:r>
            <a:r>
              <a:rPr lang="ar-SA" sz="4000" b="1" dirty="0">
                <a:solidFill>
                  <a:srgbClr val="0070C0"/>
                </a:solidFill>
                <a:cs typeface="+mj-cs"/>
              </a:rPr>
              <a:t>ما أوجب القانون توافره بصفة عامة </a:t>
            </a:r>
            <a:r>
              <a:rPr lang="ar-SA" sz="4000" b="1" dirty="0" err="1">
                <a:solidFill>
                  <a:srgbClr val="0070C0"/>
                </a:solidFill>
                <a:cs typeface="+mj-cs"/>
              </a:rPr>
              <a:t>و</a:t>
            </a:r>
            <a:r>
              <a:rPr lang="ar-SA" sz="4000" b="1" dirty="0">
                <a:solidFill>
                  <a:srgbClr val="0070C0"/>
                </a:solidFill>
                <a:cs typeface="+mj-cs"/>
              </a:rPr>
              <a:t> على وجه الخصوص الإمكان </a:t>
            </a:r>
            <a:r>
              <a:rPr lang="ar-SA" sz="4000" b="1" dirty="0" err="1">
                <a:solidFill>
                  <a:srgbClr val="0070C0"/>
                </a:solidFill>
                <a:cs typeface="+mj-cs"/>
              </a:rPr>
              <a:t>و</a:t>
            </a:r>
            <a:r>
              <a:rPr lang="ar-SA" sz="4000" b="1" dirty="0">
                <a:solidFill>
                  <a:srgbClr val="0070C0"/>
                </a:solidFill>
                <a:cs typeface="+mj-cs"/>
              </a:rPr>
              <a:t> المشروعية </a:t>
            </a:r>
            <a:r>
              <a:rPr lang="ar-SA" sz="4000" b="1" dirty="0">
                <a:solidFill>
                  <a:schemeClr val="tx2">
                    <a:lumMod val="75000"/>
                  </a:schemeClr>
                </a:solidFill>
                <a:cs typeface="+mj-cs"/>
              </a:rPr>
              <a:t>. و على ذلك </a:t>
            </a:r>
            <a:r>
              <a:rPr lang="ar-SA" sz="4000" b="1" dirty="0">
                <a:solidFill>
                  <a:srgbClr val="FF0000"/>
                </a:solidFill>
                <a:cs typeface="+mj-cs"/>
              </a:rPr>
              <a:t>فإذا لم يصح الالتزام بأكثر من أداء واحد بسبب عدم توفر هذه الشروط فيما عداه لعدم المشروعية أو الاستحالة كان الالتزام مجرداً من وصف التخيير </a:t>
            </a:r>
            <a:r>
              <a:rPr lang="ar-SA" sz="4000" b="1" dirty="0" err="1">
                <a:solidFill>
                  <a:srgbClr val="FF0000"/>
                </a:solidFill>
                <a:cs typeface="+mj-cs"/>
              </a:rPr>
              <a:t>و</a:t>
            </a:r>
            <a:r>
              <a:rPr lang="ar-SA" sz="4000" b="1" dirty="0">
                <a:solidFill>
                  <a:srgbClr val="FF0000"/>
                </a:solidFill>
                <a:cs typeface="+mj-cs"/>
              </a:rPr>
              <a:t> ليس له إلا محل واحد </a:t>
            </a:r>
            <a:r>
              <a:rPr lang="ar-SA" sz="4000" b="1" dirty="0">
                <a:solidFill>
                  <a:schemeClr val="tx2">
                    <a:lumMod val="75000"/>
                  </a:schemeClr>
                </a:solidFill>
                <a:cs typeface="+mj-cs"/>
              </a:rPr>
              <a:t>وهو ذلك الذي صح الالتزام به . </a:t>
            </a:r>
          </a:p>
          <a:p>
            <a:endParaRPr lang="ar-SA" sz="4000" b="1" dirty="0">
              <a:solidFill>
                <a:schemeClr val="accent1">
                  <a:lumMod val="75000"/>
                </a:schemeClr>
              </a:solidFill>
              <a:cs typeface="+mj-cs"/>
            </a:endParaRPr>
          </a:p>
          <a:p>
            <a:pPr>
              <a:buNone/>
            </a:pPr>
            <a:endParaRPr lang="ar-SA" sz="4000" b="1" dirty="0">
              <a:solidFill>
                <a:schemeClr val="tx1">
                  <a:lumMod val="75000"/>
                  <a:lumOff val="25000"/>
                </a:schemeClr>
              </a:solidFill>
              <a:cs typeface="+mj-cs"/>
            </a:endParaRPr>
          </a:p>
        </p:txBody>
      </p:sp>
    </p:spTree>
    <p:extLst>
      <p:ext uri="{BB962C8B-B14F-4D97-AF65-F5344CB8AC3E}">
        <p14:creationId xmlns:p14="http://schemas.microsoft.com/office/powerpoint/2010/main" xmlns="" val="33724621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19536" y="188640"/>
            <a:ext cx="9212290" cy="553482"/>
          </a:xfrm>
        </p:spPr>
        <p:txBody>
          <a:bodyPr>
            <a:normAutofit fontScale="90000"/>
          </a:bodyPr>
          <a:lstStyle/>
          <a:p>
            <a:pPr algn="r"/>
            <a:r>
              <a:rPr lang="ar-SA" sz="3200" b="1" u="sng" dirty="0">
                <a:solidFill>
                  <a:srgbClr val="00B050"/>
                </a:solidFill>
              </a:rPr>
              <a:t>رجوع المدين </a:t>
            </a:r>
            <a:r>
              <a:rPr lang="ar-SA" sz="3200" b="1" u="sng" dirty="0" err="1">
                <a:solidFill>
                  <a:srgbClr val="00B050"/>
                </a:solidFill>
              </a:rPr>
              <a:t>الموفى</a:t>
            </a:r>
            <a:r>
              <a:rPr lang="ar-SA" sz="3200" b="1" u="sng" dirty="0">
                <a:solidFill>
                  <a:srgbClr val="00B050"/>
                </a:solidFill>
              </a:rPr>
              <a:t> على غيره من المدينين :</a:t>
            </a:r>
          </a:p>
        </p:txBody>
      </p:sp>
      <p:sp>
        <p:nvSpPr>
          <p:cNvPr id="3" name="عنصر نائب للمحتوى 2"/>
          <p:cNvSpPr>
            <a:spLocks noGrp="1"/>
          </p:cNvSpPr>
          <p:nvPr>
            <p:ph sz="quarter" idx="1"/>
          </p:nvPr>
        </p:nvSpPr>
        <p:spPr>
          <a:xfrm>
            <a:off x="238539" y="821635"/>
            <a:ext cx="11476383" cy="5847725"/>
          </a:xfrm>
        </p:spPr>
        <p:txBody>
          <a:bodyPr>
            <a:normAutofit/>
          </a:bodyPr>
          <a:lstStyle/>
          <a:p>
            <a:r>
              <a:rPr lang="ar-SA" sz="3200" b="1" u="sng" dirty="0">
                <a:solidFill>
                  <a:srgbClr val="FF0000"/>
                </a:solidFill>
              </a:rPr>
              <a:t>يكون رجوع أحد المدينين المتضامنين على غيره من المدينين إذا قام بوفاء كل الدين أو حتى جزء منه ما دام هذا الجزء يزيد على حصته , وعليه لا يجوز له هذا الرجوع إذا قام بوفاء حصته فقط . </a:t>
            </a:r>
          </a:p>
          <a:p>
            <a:pPr marL="0" indent="0">
              <a:buNone/>
            </a:pPr>
            <a:r>
              <a:rPr lang="ar-SA" sz="3200" b="1" dirty="0" smtClean="0">
                <a:solidFill>
                  <a:srgbClr val="0070C0"/>
                </a:solidFill>
              </a:rPr>
              <a:t>ويكون رجوع المدين على غيره من المدينين </a:t>
            </a:r>
            <a:r>
              <a:rPr lang="ar-SA" sz="3200" b="1" dirty="0" smtClean="0">
                <a:solidFill>
                  <a:srgbClr val="0070C0"/>
                </a:solidFill>
              </a:rPr>
              <a:t>كل بقدر </a:t>
            </a:r>
            <a:r>
              <a:rPr lang="ar-SA" sz="3200" b="1" dirty="0" smtClean="0">
                <a:solidFill>
                  <a:srgbClr val="0070C0"/>
                </a:solidFill>
              </a:rPr>
              <a:t>حصته ويقيد رجوع المدين بهذا القدر اعسار احد المدينين اذ يستنزل في </a:t>
            </a:r>
            <a:r>
              <a:rPr lang="ar-SA" sz="3200" b="1" dirty="0" smtClean="0">
                <a:solidFill>
                  <a:srgbClr val="0070C0"/>
                </a:solidFill>
              </a:rPr>
              <a:t>رجوعه </a:t>
            </a:r>
            <a:r>
              <a:rPr lang="ar-SA" sz="3200" b="1" dirty="0" smtClean="0">
                <a:solidFill>
                  <a:srgbClr val="0070C0"/>
                </a:solidFill>
              </a:rPr>
              <a:t>على الباقي نصيبه في حصة من اعسر </a:t>
            </a:r>
            <a:endParaRPr lang="ar-SA" sz="3200" b="1" dirty="0" smtClean="0">
              <a:solidFill>
                <a:srgbClr val="0070C0"/>
              </a:solidFill>
            </a:endParaRPr>
          </a:p>
          <a:p>
            <a:pPr marL="0" indent="0">
              <a:buNone/>
            </a:pPr>
            <a:endParaRPr lang="ar-SA" sz="3200" b="1" u="sng" dirty="0" smtClean="0">
              <a:solidFill>
                <a:srgbClr val="0070C0"/>
              </a:solidFill>
            </a:endParaRPr>
          </a:p>
          <a:p>
            <a:pPr marL="0" indent="0">
              <a:buNone/>
            </a:pPr>
            <a:r>
              <a:rPr lang="ar-SA" sz="3200" b="1" u="sng" dirty="0" smtClean="0">
                <a:solidFill>
                  <a:srgbClr val="002060"/>
                </a:solidFill>
              </a:rPr>
              <a:t>يتحدد </a:t>
            </a:r>
            <a:r>
              <a:rPr lang="ar-SA" sz="3200" b="1" u="sng" dirty="0">
                <a:solidFill>
                  <a:srgbClr val="002060"/>
                </a:solidFill>
              </a:rPr>
              <a:t>رجوع المدين على الوجه المتقدم بأكمله بطريقين :</a:t>
            </a:r>
          </a:p>
          <a:p>
            <a:pPr marL="0" indent="0">
              <a:buNone/>
            </a:pPr>
            <a:r>
              <a:rPr lang="ar-SA" sz="3200" b="1" u="sng" dirty="0">
                <a:solidFill>
                  <a:srgbClr val="7030A0"/>
                </a:solidFill>
              </a:rPr>
              <a:t>الأول : يكون بدعوى شخصية اما باعتباره وكيلاً </a:t>
            </a:r>
            <a:r>
              <a:rPr lang="ar-SA" sz="3200" b="1" u="sng" dirty="0" smtClean="0">
                <a:solidFill>
                  <a:srgbClr val="7030A0"/>
                </a:solidFill>
              </a:rPr>
              <a:t>إذا كان مصدر التضامن الاتفاق او </a:t>
            </a:r>
            <a:r>
              <a:rPr lang="ar-SA" sz="3200" b="1" u="sng" dirty="0">
                <a:solidFill>
                  <a:srgbClr val="7030A0"/>
                </a:solidFill>
              </a:rPr>
              <a:t>باعتباره فضولياً </a:t>
            </a:r>
            <a:r>
              <a:rPr lang="ar-SA" sz="3200" b="1" u="sng" dirty="0" smtClean="0">
                <a:solidFill>
                  <a:srgbClr val="7030A0"/>
                </a:solidFill>
              </a:rPr>
              <a:t>إذا كان مصدر التضامن النص .</a:t>
            </a:r>
            <a:endParaRPr lang="ar-SA" sz="3200" b="1" u="sng" dirty="0">
              <a:solidFill>
                <a:srgbClr val="7030A0"/>
              </a:solidFill>
            </a:endParaRPr>
          </a:p>
          <a:p>
            <a:pPr marL="0" indent="0">
              <a:buNone/>
            </a:pPr>
            <a:r>
              <a:rPr lang="ar-SA" sz="3200" b="1" u="sng" dirty="0">
                <a:solidFill>
                  <a:srgbClr val="00B050"/>
                </a:solidFill>
              </a:rPr>
              <a:t>الثاني : ويكون بدعوى الحلول , والحلول هنا قانوني بغض النظر عما إذا كان التضامن اتفاقياً أو قانونياً , وللمدين </a:t>
            </a:r>
            <a:r>
              <a:rPr lang="ar-SA" sz="3200" b="1" u="sng" dirty="0" smtClean="0">
                <a:solidFill>
                  <a:srgbClr val="00B050"/>
                </a:solidFill>
              </a:rPr>
              <a:t>الموفى </a:t>
            </a:r>
            <a:r>
              <a:rPr lang="ar-SA" sz="3200" b="1" u="sng" dirty="0">
                <a:solidFill>
                  <a:srgbClr val="00B050"/>
                </a:solidFill>
              </a:rPr>
              <a:t>الخيار بين الدعويين </a:t>
            </a:r>
            <a:r>
              <a:rPr lang="ar-SA" sz="3200" b="1" u="sng" dirty="0" smtClean="0">
                <a:solidFill>
                  <a:srgbClr val="00B050"/>
                </a:solidFill>
              </a:rPr>
              <a:t>.</a:t>
            </a:r>
          </a:p>
          <a:p>
            <a:pPr marL="0" indent="0">
              <a:buNone/>
            </a:pPr>
            <a:endParaRPr lang="ar-SA" sz="3200" b="1" u="sng" dirty="0">
              <a:solidFill>
                <a:srgbClr val="00B050"/>
              </a:solidFill>
            </a:endParaRPr>
          </a:p>
        </p:txBody>
      </p:sp>
    </p:spTree>
    <p:extLst>
      <p:ext uri="{BB962C8B-B14F-4D97-AF65-F5344CB8AC3E}">
        <p14:creationId xmlns:p14="http://schemas.microsoft.com/office/powerpoint/2010/main" xmlns="" val="32524885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0766" y="103031"/>
            <a:ext cx="9890975" cy="7294305"/>
          </a:xfrm>
          <a:prstGeom prst="rect">
            <a:avLst/>
          </a:prstGeom>
          <a:noFill/>
        </p:spPr>
        <p:txBody>
          <a:bodyPr wrap="square" rtlCol="1">
            <a:spAutoFit/>
          </a:bodyPr>
          <a:lstStyle/>
          <a:p>
            <a:pPr algn="ctr" rtl="1"/>
            <a:r>
              <a:rPr lang="ar-SA" sz="3200" b="1" dirty="0" smtClean="0">
                <a:solidFill>
                  <a:prstClr val="black"/>
                </a:solidFill>
                <a:cs typeface="Arial" panose="020B0604020202020204" pitchFamily="34" charset="0"/>
              </a:rPr>
              <a:t>تطبيقات مبدأ النيابة التباديلة </a:t>
            </a:r>
          </a:p>
          <a:p>
            <a:pPr algn="r" rtl="1"/>
            <a:r>
              <a:rPr lang="ar-SA" sz="2400" b="1" u="sng" dirty="0" smtClean="0">
                <a:solidFill>
                  <a:prstClr val="black"/>
                </a:solidFill>
                <a:cs typeface="Arial" panose="020B0604020202020204" pitchFamily="34" charset="0"/>
              </a:rPr>
              <a:t>التطبيق الأول :</a:t>
            </a:r>
          </a:p>
          <a:p>
            <a:pPr algn="r" rtl="1"/>
            <a:endParaRPr lang="ar-SA" sz="2400" b="1" u="sng" dirty="0" smtClean="0">
              <a:solidFill>
                <a:prstClr val="black"/>
              </a:solidFill>
              <a:cs typeface="Arial" panose="020B0604020202020204" pitchFamily="34" charset="0"/>
            </a:endParaRPr>
          </a:p>
          <a:p>
            <a:pPr marL="342900" indent="-342900" algn="r" rtl="1">
              <a:buFont typeface="Arial" panose="020B0604020202020204" pitchFamily="34" charset="0"/>
              <a:buChar char="•"/>
            </a:pPr>
            <a:r>
              <a:rPr lang="ar-SA" sz="2000" dirty="0" smtClean="0">
                <a:solidFill>
                  <a:prstClr val="black"/>
                </a:solidFill>
                <a:cs typeface="Arial" panose="020B0604020202020204" pitchFamily="34" charset="0"/>
              </a:rPr>
              <a:t>جاء بالمادة 281 ونصها كالآتي ( اذا تصالح الدائن مع أحد المدينين المتضامنين وتضمن الصلح لإبراءه من الدين أو براءة الذمة  منه بأي وسيلة أخرى ، استفاد منه الباقون ، أما اذا كان من شأن هذا الصلح أن يرتب في ذمتهم التزاما أو ما يزيد فيما هم ملتزمون به ، فإنه لا ينفذ في حقهم إلا اذا قبلوه )..</a:t>
            </a:r>
          </a:p>
          <a:p>
            <a:pPr algn="r" rtl="1"/>
            <a:endParaRPr lang="ar-SA" dirty="0" smtClean="0">
              <a:solidFill>
                <a:prstClr val="black"/>
              </a:solidFill>
              <a:cs typeface="Arial" panose="020B0604020202020204" pitchFamily="34" charset="0"/>
            </a:endParaRPr>
          </a:p>
          <a:p>
            <a:pPr algn="r" rtl="1"/>
            <a:r>
              <a:rPr lang="ar-SA" sz="2400" b="1" u="sng" dirty="0" smtClean="0">
                <a:solidFill>
                  <a:prstClr val="black"/>
                </a:solidFill>
                <a:cs typeface="Arial" panose="020B0604020202020204" pitchFamily="34" charset="0"/>
              </a:rPr>
              <a:t>التطبيق الثاني :</a:t>
            </a:r>
          </a:p>
          <a:p>
            <a:pPr algn="r" rtl="1"/>
            <a:endParaRPr lang="ar-SA" sz="2400" b="1" u="sng" dirty="0" smtClean="0">
              <a:solidFill>
                <a:prstClr val="black"/>
              </a:solidFill>
              <a:cs typeface="Arial" panose="020B0604020202020204" pitchFamily="34" charset="0"/>
            </a:endParaRPr>
          </a:p>
          <a:p>
            <a:pPr marL="342900" indent="-342900" algn="r" rtl="1">
              <a:buFont typeface="Arial" panose="020B0604020202020204" pitchFamily="34" charset="0"/>
              <a:buChar char="•"/>
            </a:pPr>
            <a:r>
              <a:rPr lang="ar-SA" sz="2000" dirty="0" smtClean="0">
                <a:solidFill>
                  <a:prstClr val="black"/>
                </a:solidFill>
                <a:cs typeface="Arial" panose="020B0604020202020204" pitchFamily="34" charset="0"/>
              </a:rPr>
              <a:t>وجاء في المادة 282 ونصها كالآتي :</a:t>
            </a:r>
          </a:p>
          <a:p>
            <a:pPr algn="r" rtl="1"/>
            <a:r>
              <a:rPr lang="ar-SA" sz="2000" dirty="0" smtClean="0">
                <a:solidFill>
                  <a:prstClr val="black"/>
                </a:solidFill>
                <a:cs typeface="Arial" panose="020B0604020202020204" pitchFamily="34" charset="0"/>
              </a:rPr>
              <a:t>1- إذا أقر أحد المدينين المتضامنين بالدين فلا يسري هذا القرار في حق الباقين ..</a:t>
            </a:r>
          </a:p>
          <a:p>
            <a:pPr algn="r" rtl="1"/>
            <a:r>
              <a:rPr lang="ar-SA" sz="2000" dirty="0" smtClean="0">
                <a:solidFill>
                  <a:prstClr val="black"/>
                </a:solidFill>
                <a:cs typeface="Arial" panose="020B0604020202020204" pitchFamily="34" charset="0"/>
              </a:rPr>
              <a:t>2- إذا نكل أحد المدينين المتضامنين عن اليمين أو وجه إلى الدائن يميناً حلفها ، فلا يضار بذلك باقي المدينين ..</a:t>
            </a:r>
          </a:p>
          <a:p>
            <a:pPr algn="r" rtl="1"/>
            <a:r>
              <a:rPr lang="ar-SA" sz="2000" dirty="0" smtClean="0">
                <a:solidFill>
                  <a:prstClr val="black"/>
                </a:solidFill>
                <a:cs typeface="Arial" panose="020B0604020202020204" pitchFamily="34" charset="0"/>
              </a:rPr>
              <a:t>3- إذا اقتصر الدائن على توجيه اليمين إلى أحد المدينين المتضامنين  فحلف ، فإن المدينين الآخرين يستفيدون من ذلك ..</a:t>
            </a:r>
          </a:p>
          <a:p>
            <a:pPr algn="r" rtl="1"/>
            <a:endParaRPr lang="ar-SA" sz="2400" b="1" u="sng" dirty="0">
              <a:solidFill>
                <a:prstClr val="black"/>
              </a:solidFill>
              <a:cs typeface="Arial" panose="020B0604020202020204" pitchFamily="34" charset="0"/>
            </a:endParaRPr>
          </a:p>
          <a:p>
            <a:pPr algn="r" rtl="1"/>
            <a:r>
              <a:rPr lang="ar-SA" sz="2400" b="1" u="sng" dirty="0" smtClean="0">
                <a:solidFill>
                  <a:prstClr val="black"/>
                </a:solidFill>
                <a:cs typeface="Arial" panose="020B0604020202020204" pitchFamily="34" charset="0"/>
              </a:rPr>
              <a:t>التطبيق الثالث :</a:t>
            </a:r>
          </a:p>
          <a:p>
            <a:pPr marL="342900" indent="-342900" algn="r" rtl="1">
              <a:buFont typeface="Arial" panose="020B0604020202020204" pitchFamily="34" charset="0"/>
              <a:buChar char="•"/>
            </a:pPr>
            <a:r>
              <a:rPr lang="ar-SA" sz="2000" dirty="0" smtClean="0">
                <a:solidFill>
                  <a:prstClr val="black"/>
                </a:solidFill>
                <a:cs typeface="Arial" panose="020B0604020202020204" pitchFamily="34" charset="0"/>
              </a:rPr>
              <a:t>نصت عليه المادة 283 :</a:t>
            </a:r>
          </a:p>
          <a:p>
            <a:pPr algn="r" rtl="1"/>
            <a:r>
              <a:rPr lang="ar-SA" sz="2000" dirty="0" smtClean="0">
                <a:solidFill>
                  <a:prstClr val="black"/>
                </a:solidFill>
                <a:cs typeface="Arial" panose="020B0604020202020204" pitchFamily="34" charset="0"/>
              </a:rPr>
              <a:t>1- اذا صدر حكم على أحد المدينين المتضامنين فلا يحتج بهذا الحكم على الباقين ..</a:t>
            </a:r>
          </a:p>
          <a:p>
            <a:pPr algn="r" rtl="1"/>
            <a:r>
              <a:rPr lang="ar-SA" sz="2000" dirty="0" smtClean="0">
                <a:solidFill>
                  <a:prstClr val="black"/>
                </a:solidFill>
                <a:cs typeface="Arial" panose="020B0604020202020204" pitchFamily="34" charset="0"/>
              </a:rPr>
              <a:t>2- أما اذا صدر الحكم لصالح أحدهم فيستفيد منه الباقون إلا اذا الحكم مبنياً على سبب خاص بالمدين الذي صدر الحكم لصالحه ..</a:t>
            </a:r>
          </a:p>
          <a:p>
            <a:pPr algn="r" rtl="1"/>
            <a:r>
              <a:rPr lang="ar-SA" dirty="0" smtClean="0">
                <a:solidFill>
                  <a:prstClr val="black"/>
                </a:solidFill>
                <a:cs typeface="Arial" panose="020B0604020202020204" pitchFamily="34" charset="0"/>
              </a:rPr>
              <a:t> </a:t>
            </a:r>
          </a:p>
          <a:p>
            <a:pPr algn="r" rtl="1"/>
            <a:endParaRPr lang="ar-SA" dirty="0" smtClean="0">
              <a:solidFill>
                <a:prstClr val="black"/>
              </a:solidFill>
            </a:endParaRPr>
          </a:p>
          <a:p>
            <a:pPr algn="r" rtl="1"/>
            <a:r>
              <a:rPr lang="ar-SA" dirty="0" smtClean="0">
                <a:solidFill>
                  <a:prstClr val="black"/>
                </a:solidFill>
              </a:rPr>
              <a:t> </a:t>
            </a:r>
            <a:endParaRPr lang="ar-SA" dirty="0">
              <a:solidFill>
                <a:prstClr val="black"/>
              </a:solidFill>
            </a:endParaRPr>
          </a:p>
        </p:txBody>
      </p:sp>
    </p:spTree>
    <p:extLst>
      <p:ext uri="{BB962C8B-B14F-4D97-AF65-F5344CB8AC3E}">
        <p14:creationId xmlns:p14="http://schemas.microsoft.com/office/powerpoint/2010/main" xmlns="" val="24020236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1228" y="283335"/>
            <a:ext cx="8345510" cy="6771084"/>
          </a:xfrm>
          <a:prstGeom prst="rect">
            <a:avLst/>
          </a:prstGeom>
          <a:noFill/>
        </p:spPr>
        <p:txBody>
          <a:bodyPr wrap="square" rtlCol="1">
            <a:spAutoFit/>
          </a:bodyPr>
          <a:lstStyle/>
          <a:p>
            <a:pPr algn="r" rtl="1"/>
            <a:r>
              <a:rPr lang="ar-SA" sz="2800" b="1" dirty="0" smtClean="0">
                <a:solidFill>
                  <a:prstClr val="black"/>
                </a:solidFill>
                <a:cs typeface="Arial" panose="020B0604020202020204" pitchFamily="34" charset="0"/>
              </a:rPr>
              <a:t>سادساً :</a:t>
            </a:r>
          </a:p>
          <a:p>
            <a:pPr marL="342900" indent="-342900" algn="r" rtl="1">
              <a:buFontTx/>
              <a:buChar char="-"/>
            </a:pPr>
            <a:r>
              <a:rPr lang="ar-SA" sz="2000" b="1" dirty="0" smtClean="0">
                <a:solidFill>
                  <a:prstClr val="black"/>
                </a:solidFill>
                <a:cs typeface="Arial" panose="020B0604020202020204" pitchFamily="34" charset="0"/>
              </a:rPr>
              <a:t>في أثار التضامن فيما بين المدينين المتضامنين بعضهم مع بعض نصت المادة 284 على ما يأتي :</a:t>
            </a:r>
          </a:p>
          <a:p>
            <a:pPr algn="r" rtl="1"/>
            <a:endParaRPr lang="ar-SA" sz="2000" dirty="0" smtClean="0">
              <a:solidFill>
                <a:prstClr val="black"/>
              </a:solidFill>
              <a:cs typeface="Arial" panose="020B0604020202020204" pitchFamily="34" charset="0"/>
            </a:endParaRPr>
          </a:p>
          <a:p>
            <a:pPr algn="r" rtl="1"/>
            <a:r>
              <a:rPr lang="ar-SA" sz="2000" dirty="0" smtClean="0">
                <a:solidFill>
                  <a:prstClr val="black"/>
                </a:solidFill>
                <a:cs typeface="Arial" panose="020B0604020202020204" pitchFamily="34" charset="0"/>
              </a:rPr>
              <a:t>1- إذا وفى أحد المدينين المتضامنين كل الدين ، فلا يجوز له أن يرجع على أي من الباقين إلا بقدر حصته في الدين ، ولو كان بما له من حق الحلول قد رجع بدعوى الدائن ..</a:t>
            </a:r>
          </a:p>
          <a:p>
            <a:pPr algn="r" rtl="1"/>
            <a:endParaRPr lang="ar-SA" sz="2000" dirty="0" smtClean="0">
              <a:solidFill>
                <a:prstClr val="black"/>
              </a:solidFill>
              <a:cs typeface="Arial" panose="020B0604020202020204" pitchFamily="34" charset="0"/>
            </a:endParaRPr>
          </a:p>
          <a:p>
            <a:pPr algn="r" rtl="1"/>
            <a:r>
              <a:rPr lang="ar-SA" sz="2000" dirty="0" smtClean="0">
                <a:solidFill>
                  <a:prstClr val="black"/>
                </a:solidFill>
                <a:cs typeface="Arial" panose="020B0604020202020204" pitchFamily="34" charset="0"/>
              </a:rPr>
              <a:t>2- وينقسم الدين إذا وفاه أحد المدينين حصصاً متساوية بين الجميع ، مالم يوجد اتفاق أو نص يقضي بغير ذلك..</a:t>
            </a:r>
          </a:p>
          <a:p>
            <a:pPr algn="r" rtl="1"/>
            <a:endParaRPr lang="ar-SA" dirty="0">
              <a:solidFill>
                <a:prstClr val="black"/>
              </a:solidFill>
              <a:cs typeface="Arial" panose="020B0604020202020204" pitchFamily="34" charset="0"/>
            </a:endParaRPr>
          </a:p>
          <a:p>
            <a:pPr marL="285750" indent="-285750" algn="r" rtl="1">
              <a:buFontTx/>
              <a:buChar char="-"/>
            </a:pPr>
            <a:r>
              <a:rPr lang="ar-SA" sz="2000" b="1" dirty="0" smtClean="0">
                <a:solidFill>
                  <a:prstClr val="black"/>
                </a:solidFill>
                <a:cs typeface="Arial" panose="020B0604020202020204" pitchFamily="34" charset="0"/>
              </a:rPr>
              <a:t>وفي آثار التضامن في علاقة المدينين المتضامنين فيما بينهم أيضا نصت المادة 285على :</a:t>
            </a:r>
          </a:p>
          <a:p>
            <a:pPr marL="285750" indent="-285750" algn="r" rtl="1">
              <a:buFontTx/>
              <a:buChar char="-"/>
            </a:pPr>
            <a:endParaRPr lang="ar-SA" sz="2000" b="1" dirty="0" smtClean="0">
              <a:solidFill>
                <a:prstClr val="black"/>
              </a:solidFill>
              <a:cs typeface="Arial" panose="020B0604020202020204" pitchFamily="34" charset="0"/>
            </a:endParaRPr>
          </a:p>
          <a:p>
            <a:pPr algn="r" rtl="1"/>
            <a:r>
              <a:rPr lang="ar-SA" sz="2000" dirty="0" smtClean="0">
                <a:solidFill>
                  <a:prstClr val="black"/>
                </a:solidFill>
                <a:cs typeface="Arial" panose="020B0604020202020204" pitchFamily="34" charset="0"/>
              </a:rPr>
              <a:t>« إذا أعسر أحد المدينين المتضامنين تحمل تبعة هذا الإعسار المدين الذي وفى بالدين ، وسائر المدينين الموسرين ، كل بقدر حصته « </a:t>
            </a:r>
          </a:p>
          <a:p>
            <a:pPr algn="r" rtl="1"/>
            <a:endParaRPr lang="ar-SA" sz="2000" dirty="0" smtClean="0">
              <a:solidFill>
                <a:prstClr val="black"/>
              </a:solidFill>
              <a:cs typeface="Arial" panose="020B0604020202020204" pitchFamily="34" charset="0"/>
            </a:endParaRPr>
          </a:p>
          <a:p>
            <a:pPr marL="285750" indent="-285750" algn="r" rtl="1">
              <a:buFontTx/>
              <a:buChar char="-"/>
            </a:pPr>
            <a:r>
              <a:rPr lang="ar-SA" sz="2000" b="1" dirty="0" smtClean="0">
                <a:solidFill>
                  <a:prstClr val="black"/>
                </a:solidFill>
                <a:cs typeface="Arial" panose="020B0604020202020204" pitchFamily="34" charset="0"/>
              </a:rPr>
              <a:t>ونصت المادة 286 على :</a:t>
            </a:r>
          </a:p>
          <a:p>
            <a:pPr marL="285750" indent="-285750" algn="r" rtl="1">
              <a:buFontTx/>
              <a:buChar char="-"/>
            </a:pPr>
            <a:r>
              <a:rPr lang="ar-SA" dirty="0" smtClean="0">
                <a:solidFill>
                  <a:prstClr val="black"/>
                </a:solidFill>
                <a:cs typeface="Arial" panose="020B0604020202020204" pitchFamily="34" charset="0"/>
              </a:rPr>
              <a:t>« اذا كان أحد المدينين المتضامنين هو وحده صاحب المصلحة في الدين ، فهو الذي يتحمله كله نحو الباقين «..</a:t>
            </a:r>
          </a:p>
          <a:p>
            <a:pPr marL="285750" indent="-285750" algn="r" rtl="1">
              <a:buFontTx/>
              <a:buChar char="-"/>
            </a:pPr>
            <a:endParaRPr lang="ar-SA" dirty="0" smtClean="0">
              <a:solidFill>
                <a:prstClr val="black"/>
              </a:solidFill>
            </a:endParaRPr>
          </a:p>
          <a:p>
            <a:pPr marL="285750" indent="-285750" algn="r" rtl="1">
              <a:buFontTx/>
              <a:buChar char="-"/>
            </a:pPr>
            <a:endParaRPr lang="ar-SA" dirty="0" smtClean="0">
              <a:solidFill>
                <a:prstClr val="black"/>
              </a:solidFill>
            </a:endParaRPr>
          </a:p>
          <a:p>
            <a:pPr marL="285750" indent="-285750" algn="r" rtl="1">
              <a:buFontTx/>
              <a:buChar char="-"/>
            </a:pPr>
            <a:endParaRPr lang="ar-SA" dirty="0" smtClean="0">
              <a:solidFill>
                <a:prstClr val="black"/>
              </a:solidFill>
            </a:endParaRPr>
          </a:p>
          <a:p>
            <a:pPr marL="285750" indent="-285750" algn="r" rtl="1">
              <a:buFontTx/>
              <a:buChar char="-"/>
            </a:pPr>
            <a:endParaRPr lang="ar-SA" dirty="0">
              <a:solidFill>
                <a:prstClr val="black"/>
              </a:solidFill>
            </a:endParaRPr>
          </a:p>
        </p:txBody>
      </p:sp>
    </p:spTree>
    <p:extLst>
      <p:ext uri="{BB962C8B-B14F-4D97-AF65-F5344CB8AC3E}">
        <p14:creationId xmlns:p14="http://schemas.microsoft.com/office/powerpoint/2010/main" xmlns="" val="24060133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8139" y="0"/>
            <a:ext cx="11012557" cy="7109639"/>
          </a:xfrm>
          <a:prstGeom prst="rect">
            <a:avLst/>
          </a:prstGeom>
          <a:noFill/>
        </p:spPr>
        <p:txBody>
          <a:bodyPr wrap="square" rtlCol="1">
            <a:spAutoFit/>
          </a:bodyPr>
          <a:lstStyle/>
          <a:p>
            <a:pPr algn="r" rtl="1"/>
            <a:r>
              <a:rPr lang="ar-SA" sz="2400" b="1" dirty="0" smtClean="0">
                <a:solidFill>
                  <a:prstClr val="black"/>
                </a:solidFill>
                <a:latin typeface="Times New Roman" pitchFamily="18" charset="0"/>
                <a:cs typeface="Times New Roman" pitchFamily="18" charset="0"/>
              </a:rPr>
              <a:t>التضامن في الفقه الإسلامي :</a:t>
            </a:r>
          </a:p>
          <a:p>
            <a:pPr algn="ctr" rtl="1"/>
            <a:r>
              <a:rPr lang="ar-SA" sz="2400" b="1" u="sng" dirty="0" smtClean="0">
                <a:solidFill>
                  <a:srgbClr val="0070C0"/>
                </a:solidFill>
                <a:latin typeface="Times New Roman" pitchFamily="18" charset="0"/>
                <a:cs typeface="Times New Roman" pitchFamily="18" charset="0"/>
              </a:rPr>
              <a:t>أولاً : تضامن الدائنين</a:t>
            </a:r>
            <a:r>
              <a:rPr lang="ar-SA" sz="2400" b="1" dirty="0" smtClean="0">
                <a:solidFill>
                  <a:prstClr val="black"/>
                </a:solidFill>
                <a:latin typeface="Times New Roman" pitchFamily="18" charset="0"/>
                <a:cs typeface="Times New Roman" pitchFamily="18" charset="0"/>
              </a:rPr>
              <a:t> </a:t>
            </a:r>
          </a:p>
          <a:p>
            <a:pPr marL="285750" indent="-285750" algn="r" rtl="1">
              <a:buFontTx/>
              <a:buChar char="-"/>
            </a:pPr>
            <a:r>
              <a:rPr lang="ar-SA" sz="2400" b="1" u="sng" dirty="0" smtClean="0">
                <a:solidFill>
                  <a:srgbClr val="002060"/>
                </a:solidFill>
                <a:latin typeface="Times New Roman" pitchFamily="18" charset="0"/>
                <a:cs typeface="Times New Roman" pitchFamily="18" charset="0"/>
              </a:rPr>
              <a:t>التضامن بين الدائنين المتعددين في الفقه الإسلامي :</a:t>
            </a:r>
          </a:p>
          <a:p>
            <a:pPr marL="342900" indent="-342900" algn="r" rtl="1">
              <a:buFont typeface="Arial" panose="020B0604020202020204" pitchFamily="34" charset="0"/>
              <a:buChar char="•"/>
            </a:pPr>
            <a:r>
              <a:rPr lang="ar-SA" sz="2400" b="1" dirty="0" smtClean="0">
                <a:solidFill>
                  <a:srgbClr val="FF0000"/>
                </a:solidFill>
                <a:latin typeface="Times New Roman" pitchFamily="18" charset="0"/>
                <a:cs typeface="Times New Roman" pitchFamily="18" charset="0"/>
              </a:rPr>
              <a:t>توكيل أحدهم غيره في قبض الدين ، ويكون ذلك بصفة خاصة في الديون المشتركة حيث يوكل أحد الدائنين غيره في قبض حصته </a:t>
            </a:r>
            <a:r>
              <a:rPr lang="ar-SA" sz="2400" b="1" dirty="0" smtClean="0">
                <a:solidFill>
                  <a:prstClr val="black"/>
                </a:solidFill>
                <a:latin typeface="Times New Roman" pitchFamily="18" charset="0"/>
                <a:cs typeface="Times New Roman" pitchFamily="18" charset="0"/>
              </a:rPr>
              <a:t>..</a:t>
            </a:r>
          </a:p>
          <a:p>
            <a:pPr marL="342900" indent="-342900" algn="r" rtl="1">
              <a:buFont typeface="Arial" panose="020B0604020202020204" pitchFamily="34" charset="0"/>
              <a:buChar char="•"/>
            </a:pPr>
            <a:r>
              <a:rPr lang="ar-SA" sz="2400" b="1" dirty="0" smtClean="0">
                <a:solidFill>
                  <a:srgbClr val="00B050"/>
                </a:solidFill>
                <a:latin typeface="Times New Roman" pitchFamily="18" charset="0"/>
                <a:cs typeface="Times New Roman" pitchFamily="18" charset="0"/>
              </a:rPr>
              <a:t>يعتبر التضامن أداة قانونية فعالة لحماية الدائن ..</a:t>
            </a:r>
          </a:p>
          <a:p>
            <a:pPr marL="342900" indent="-342900" algn="r" rtl="1">
              <a:buFont typeface="Arial" panose="020B0604020202020204" pitchFamily="34" charset="0"/>
              <a:buChar char="•"/>
            </a:pPr>
            <a:r>
              <a:rPr lang="ar-SA" sz="2400" b="1" dirty="0" smtClean="0">
                <a:solidFill>
                  <a:prstClr val="black"/>
                </a:solidFill>
                <a:latin typeface="Times New Roman" pitchFamily="18" charset="0"/>
                <a:cs typeface="Times New Roman" pitchFamily="18" charset="0"/>
              </a:rPr>
              <a:t>- </a:t>
            </a:r>
            <a:r>
              <a:rPr lang="ar-SA" sz="2400" b="1" dirty="0" smtClean="0">
                <a:solidFill>
                  <a:srgbClr val="7030A0"/>
                </a:solidFill>
                <a:latin typeface="Times New Roman" pitchFamily="18" charset="0"/>
                <a:cs typeface="Times New Roman" pitchFamily="18" charset="0"/>
              </a:rPr>
              <a:t>وما ذلك الا تطبيق لقاعدة في الفقه الإسلامي </a:t>
            </a:r>
            <a:r>
              <a:rPr lang="ar-SA" sz="2400" b="1" dirty="0" smtClean="0">
                <a:solidFill>
                  <a:prstClr val="black"/>
                </a:solidFill>
                <a:latin typeface="Times New Roman" pitchFamily="18" charset="0"/>
                <a:cs typeface="Times New Roman" pitchFamily="18" charset="0"/>
              </a:rPr>
              <a:t>نصت عليها مجلة الأحكام العدلية في المادة 1459 :</a:t>
            </a:r>
          </a:p>
          <a:p>
            <a:pPr marL="342900" indent="-342900" algn="r" rtl="1">
              <a:buFont typeface="Arial" panose="020B0604020202020204" pitchFamily="34" charset="0"/>
              <a:buChar char="•"/>
            </a:pPr>
            <a:r>
              <a:rPr lang="ar-SA" sz="2400" b="1" dirty="0" smtClean="0">
                <a:solidFill>
                  <a:srgbClr val="0070C0"/>
                </a:solidFill>
                <a:latin typeface="Times New Roman" pitchFamily="18" charset="0"/>
                <a:cs typeface="Times New Roman" pitchFamily="18" charset="0"/>
              </a:rPr>
              <a:t>« يصح أن يوكل واحد غيره في الأمور التي يجوز له أن يباشرها بنفسه وبإيفاء واستيفاء كل حق متعلق بالمعاملات </a:t>
            </a:r>
            <a:r>
              <a:rPr lang="ar-SA" sz="2400" b="1" dirty="0" smtClean="0">
                <a:solidFill>
                  <a:prstClr val="black"/>
                </a:solidFill>
                <a:latin typeface="Times New Roman" pitchFamily="18" charset="0"/>
                <a:cs typeface="Times New Roman" pitchFamily="18" charset="0"/>
              </a:rPr>
              <a:t>«</a:t>
            </a:r>
          </a:p>
          <a:p>
            <a:pPr marL="342900" indent="-342900" algn="r" rtl="1">
              <a:buFont typeface="Arial" panose="020B0604020202020204" pitchFamily="34" charset="0"/>
              <a:buChar char="•"/>
            </a:pPr>
            <a:r>
              <a:rPr lang="ar-SA" sz="2400" b="1" u="sng" dirty="0" smtClean="0">
                <a:solidFill>
                  <a:srgbClr val="C00000"/>
                </a:solidFill>
                <a:latin typeface="Times New Roman" pitchFamily="18" charset="0"/>
                <a:cs typeface="Times New Roman" pitchFamily="18" charset="0"/>
              </a:rPr>
              <a:t>والجائز في </a:t>
            </a:r>
            <a:r>
              <a:rPr lang="ar-SA" sz="2400" b="1" u="sng" dirty="0" smtClean="0">
                <a:solidFill>
                  <a:srgbClr val="C00000"/>
                </a:solidFill>
                <a:latin typeface="Times New Roman" pitchFamily="18" charset="0"/>
                <a:cs typeface="Times New Roman" pitchFamily="18" charset="0"/>
              </a:rPr>
              <a:t>الفقه الاسلامي ان يوكل الشخص غيره في استيفاء حقه ، فيجو للدائن ضمن الدائنين المنعددين ان يوكل احدهم في قبض حصته .</a:t>
            </a:r>
          </a:p>
          <a:p>
            <a:pPr marL="342900" indent="-342900" algn="r" rtl="1">
              <a:buFont typeface="Arial" panose="020B0604020202020204" pitchFamily="34" charset="0"/>
              <a:buChar char="•"/>
            </a:pPr>
            <a:r>
              <a:rPr lang="ar-SA" sz="2400" b="1" u="sng" dirty="0" smtClean="0">
                <a:solidFill>
                  <a:schemeClr val="accent5">
                    <a:lumMod val="75000"/>
                  </a:schemeClr>
                </a:solidFill>
                <a:latin typeface="Times New Roman" pitchFamily="18" charset="0"/>
                <a:cs typeface="Times New Roman" pitchFamily="18" charset="0"/>
              </a:rPr>
              <a:t>مثال على ذلك :</a:t>
            </a:r>
          </a:p>
          <a:p>
            <a:pPr marL="342900" indent="-342900" algn="r" rtl="1">
              <a:buFont typeface="Arial" panose="020B0604020202020204" pitchFamily="34" charset="0"/>
              <a:buChar char="•"/>
            </a:pPr>
            <a:r>
              <a:rPr lang="ar-SA" sz="2400" b="1" u="sng" dirty="0" smtClean="0">
                <a:solidFill>
                  <a:schemeClr val="accent5">
                    <a:lumMod val="75000"/>
                  </a:schemeClr>
                </a:solidFill>
                <a:latin typeface="Times New Roman" pitchFamily="18" charset="0"/>
                <a:cs typeface="Times New Roman" pitchFamily="18" charset="0"/>
              </a:rPr>
              <a:t>قيام مجموعة من الدائنين أو الأشخاص بتقديم دين لجهة ما ، كما لو قامت كل من سامبا ، الأهلي ، الراجحي بتقديم قرض لشركة سابك فهنا يكون الدائنين متضامنين في مواجهة المدين </a:t>
            </a:r>
            <a:r>
              <a:rPr lang="ar-SA" sz="2400" b="1" dirty="0" smtClean="0">
                <a:solidFill>
                  <a:prstClr val="black"/>
                </a:solidFill>
                <a:latin typeface="Times New Roman" pitchFamily="18" charset="0"/>
                <a:cs typeface="Times New Roman" pitchFamily="18" charset="0"/>
              </a:rPr>
              <a:t>..</a:t>
            </a:r>
          </a:p>
          <a:p>
            <a:pPr marL="342900" indent="-342900" algn="r" rtl="1">
              <a:buFont typeface="Arial" panose="020B0604020202020204" pitchFamily="34" charset="0"/>
              <a:buChar char="•"/>
            </a:pPr>
            <a:r>
              <a:rPr lang="ar-SA" sz="2400" b="1" dirty="0" smtClean="0">
                <a:solidFill>
                  <a:prstClr val="black"/>
                </a:solidFill>
                <a:latin typeface="Times New Roman" pitchFamily="18" charset="0"/>
                <a:cs typeface="Times New Roman" pitchFamily="18" charset="0"/>
              </a:rPr>
              <a:t>- </a:t>
            </a:r>
            <a:r>
              <a:rPr lang="ar-SA" sz="2400" b="1" dirty="0" smtClean="0">
                <a:solidFill>
                  <a:srgbClr val="C00000"/>
                </a:solidFill>
                <a:latin typeface="Times New Roman" pitchFamily="18" charset="0"/>
                <a:cs typeface="Times New Roman" pitchFamily="18" charset="0"/>
              </a:rPr>
              <a:t>يجوز التوكيل بتقاضي الدين وقبضه من غير رضا الخصم سواء كان الموكل حاضراً أم غائباً ، صحيحاً أم مريضاً.</a:t>
            </a:r>
          </a:p>
          <a:p>
            <a:pPr algn="r" rtl="1"/>
            <a:endParaRPr lang="ar-SA" sz="2400" b="1" dirty="0">
              <a:solidFill>
                <a:prstClr val="black"/>
              </a:solidFill>
              <a:latin typeface="Times New Roman" pitchFamily="18" charset="0"/>
              <a:cs typeface="Times New Roman" pitchFamily="18" charset="0"/>
            </a:endParaRPr>
          </a:p>
          <a:p>
            <a:pPr algn="r" rtl="1"/>
            <a:r>
              <a:rPr lang="ar-SA" sz="2400" b="1" dirty="0" smtClean="0">
                <a:solidFill>
                  <a:prstClr val="black"/>
                </a:solidFill>
                <a:latin typeface="Times New Roman" pitchFamily="18" charset="0"/>
                <a:cs typeface="Times New Roman" pitchFamily="18" charset="0"/>
              </a:rPr>
              <a:t> </a:t>
            </a:r>
          </a:p>
          <a:p>
            <a:pPr marL="285750" indent="-285750" algn="r" rtl="1">
              <a:buFontTx/>
              <a:buChar char="-"/>
            </a:pPr>
            <a:endParaRPr lang="ar-SA" sz="24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2591933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8139" y="0"/>
            <a:ext cx="11012557" cy="7478970"/>
          </a:xfrm>
          <a:prstGeom prst="rect">
            <a:avLst/>
          </a:prstGeom>
          <a:noFill/>
        </p:spPr>
        <p:txBody>
          <a:bodyPr wrap="square" rtlCol="1">
            <a:spAutoFit/>
          </a:bodyPr>
          <a:lstStyle/>
          <a:p>
            <a:pPr algn="r" rtl="1"/>
            <a:r>
              <a:rPr lang="ar-SA" sz="3200" b="1" dirty="0" smtClean="0">
                <a:solidFill>
                  <a:prstClr val="black"/>
                </a:solidFill>
                <a:latin typeface="Times New Roman" pitchFamily="18" charset="0"/>
                <a:cs typeface="Times New Roman" pitchFamily="18" charset="0"/>
              </a:rPr>
              <a:t>التضامن في الفقه الإسلامي :</a:t>
            </a:r>
          </a:p>
          <a:p>
            <a:pPr algn="r" rtl="1"/>
            <a:endParaRPr lang="ar-SA" sz="3200" b="1" dirty="0">
              <a:solidFill>
                <a:prstClr val="black"/>
              </a:solidFill>
              <a:latin typeface="Times New Roman" pitchFamily="18" charset="0"/>
              <a:cs typeface="Times New Roman" pitchFamily="18" charset="0"/>
            </a:endParaRPr>
          </a:p>
          <a:p>
            <a:pPr marL="285750" indent="-285750" algn="r" rtl="1">
              <a:buFont typeface="Arial" panose="020B0604020202020204" pitchFamily="34" charset="0"/>
              <a:buChar char="•"/>
            </a:pPr>
            <a:r>
              <a:rPr lang="ar-SA" sz="3200" b="1" u="sng" dirty="0" smtClean="0">
                <a:solidFill>
                  <a:prstClr val="black"/>
                </a:solidFill>
                <a:latin typeface="Times New Roman" pitchFamily="18" charset="0"/>
                <a:cs typeface="Times New Roman" pitchFamily="18" charset="0"/>
              </a:rPr>
              <a:t>تعريف الدين المشترك : </a:t>
            </a:r>
          </a:p>
          <a:p>
            <a:pPr algn="r" rtl="1">
              <a:buFontTx/>
              <a:buChar char="-"/>
            </a:pPr>
            <a:r>
              <a:rPr lang="ar-SA" sz="3200" b="1" u="sng" dirty="0" smtClean="0">
                <a:solidFill>
                  <a:srgbClr val="0070C0"/>
                </a:solidFill>
                <a:latin typeface="Times New Roman" pitchFamily="18" charset="0"/>
                <a:cs typeface="Times New Roman" pitchFamily="18" charset="0"/>
              </a:rPr>
              <a:t>الدين الذي لشخصين فأكثر بذمة ثالث بسبب واحد </a:t>
            </a:r>
            <a:r>
              <a:rPr lang="ar-SA" sz="3200" b="1" dirty="0" smtClean="0">
                <a:solidFill>
                  <a:prstClr val="black"/>
                </a:solidFill>
                <a:latin typeface="Times New Roman" pitchFamily="18" charset="0"/>
                <a:cs typeface="Times New Roman" pitchFamily="18" charset="0"/>
              </a:rPr>
              <a:t>..</a:t>
            </a:r>
          </a:p>
          <a:p>
            <a:pPr algn="r" rtl="1">
              <a:buFontTx/>
              <a:buChar char="-"/>
            </a:pPr>
            <a:r>
              <a:rPr lang="ar-SA" sz="3200" b="1" u="sng" dirty="0" smtClean="0">
                <a:solidFill>
                  <a:srgbClr val="FF0000"/>
                </a:solidFill>
                <a:latin typeface="Times New Roman" pitchFamily="18" charset="0"/>
                <a:cs typeface="Times New Roman" pitchFamily="18" charset="0"/>
              </a:rPr>
              <a:t>فاذا ما بيع او اجر مال مشترك صفقة واحدة فالثمن والاجرة دين مشترك بين الشركاء في ذلك المال ، وكذا لو اقترض اثنان مالا مشتركا بينهما فهو دين مشترك .</a:t>
            </a:r>
          </a:p>
          <a:p>
            <a:pPr algn="r" rtl="1"/>
            <a:r>
              <a:rPr lang="ar-SA" sz="3200" b="1" u="sng" dirty="0" smtClean="0">
                <a:solidFill>
                  <a:srgbClr val="FF0000"/>
                </a:solidFill>
                <a:latin typeface="Times New Roman" pitchFamily="18" charset="0"/>
                <a:cs typeface="Times New Roman" pitchFamily="18" charset="0"/>
              </a:rPr>
              <a:t> </a:t>
            </a:r>
          </a:p>
          <a:p>
            <a:pPr marL="285750" indent="-285750" algn="r" rtl="1">
              <a:buFontTx/>
              <a:buChar char="-"/>
            </a:pPr>
            <a:r>
              <a:rPr lang="ar-SA" sz="3200" b="1" dirty="0" smtClean="0">
                <a:solidFill>
                  <a:prstClr val="black"/>
                </a:solidFill>
                <a:latin typeface="Times New Roman" pitchFamily="18" charset="0"/>
                <a:cs typeface="Times New Roman" pitchFamily="18" charset="0"/>
              </a:rPr>
              <a:t>نصت المادة 1803 من مجلة الأحكام الشرعية من أنه </a:t>
            </a:r>
            <a:r>
              <a:rPr lang="ar-SA" sz="3200" b="1" dirty="0" smtClean="0">
                <a:solidFill>
                  <a:srgbClr val="00B050"/>
                </a:solidFill>
                <a:latin typeface="Times New Roman" pitchFamily="18" charset="0"/>
                <a:cs typeface="Times New Roman" pitchFamily="18" charset="0"/>
              </a:rPr>
              <a:t>إذا أخر أحد الشريكين في الدين المشترك الحال حقه جاز ، وليس له أن يؤخر حق شريكه وهذا التأخير لا يمنعه من مطالبة ولا مقاسمة الشريك الآخر فيما يقبضه من الدين المشترك </a:t>
            </a:r>
            <a:r>
              <a:rPr lang="ar-SA" sz="3200" b="1" dirty="0" smtClean="0">
                <a:solidFill>
                  <a:prstClr val="black"/>
                </a:solidFill>
                <a:latin typeface="Times New Roman" pitchFamily="18" charset="0"/>
                <a:cs typeface="Times New Roman" pitchFamily="18" charset="0"/>
              </a:rPr>
              <a:t>..</a:t>
            </a:r>
          </a:p>
          <a:p>
            <a:pPr marL="285750" indent="-285750" algn="r" rtl="1">
              <a:buFontTx/>
              <a:buChar char="-"/>
            </a:pPr>
            <a:r>
              <a:rPr lang="ar-SA" sz="3200" b="1" dirty="0" smtClean="0">
                <a:solidFill>
                  <a:srgbClr val="7030A0"/>
                </a:solidFill>
                <a:latin typeface="Times New Roman" pitchFamily="18" charset="0"/>
                <a:cs typeface="Times New Roman" pitchFamily="18" charset="0"/>
              </a:rPr>
              <a:t>فاذا قبض احد الشريكين من الدين المشترك دون اذن شريكه فللشريك الاخر ان يأخذ من القابض بنسبة حصته .</a:t>
            </a:r>
            <a:r>
              <a:rPr lang="ar-SA" sz="3200" b="1" dirty="0" smtClean="0">
                <a:solidFill>
                  <a:prstClr val="black"/>
                </a:solidFill>
                <a:latin typeface="Times New Roman" pitchFamily="18" charset="0"/>
                <a:cs typeface="Times New Roman" pitchFamily="18" charset="0"/>
              </a:rPr>
              <a:t>  </a:t>
            </a:r>
          </a:p>
          <a:p>
            <a:pPr algn="r" rtl="1"/>
            <a:endParaRPr lang="ar-SA" sz="3200" b="1" dirty="0">
              <a:solidFill>
                <a:prstClr val="black"/>
              </a:solidFill>
              <a:latin typeface="Times New Roman" pitchFamily="18" charset="0"/>
              <a:cs typeface="Times New Roman" pitchFamily="18" charset="0"/>
            </a:endParaRPr>
          </a:p>
          <a:p>
            <a:pPr algn="r" rtl="1"/>
            <a:r>
              <a:rPr lang="ar-SA" sz="3200" b="1" dirty="0" smtClean="0">
                <a:solidFill>
                  <a:prstClr val="black"/>
                </a:solidFill>
                <a:latin typeface="Times New Roman" pitchFamily="18" charset="0"/>
                <a:cs typeface="Times New Roman" pitchFamily="18" charset="0"/>
              </a:rPr>
              <a:t> </a:t>
            </a:r>
          </a:p>
          <a:p>
            <a:pPr marL="285750" indent="-285750" algn="r" rtl="1">
              <a:buFontTx/>
              <a:buChar char="-"/>
            </a:pPr>
            <a:endParaRPr lang="ar-SA" sz="32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2591933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1391" y="225287"/>
            <a:ext cx="10946296" cy="7294305"/>
          </a:xfrm>
          <a:prstGeom prst="rect">
            <a:avLst/>
          </a:prstGeom>
          <a:noFill/>
        </p:spPr>
        <p:txBody>
          <a:bodyPr wrap="square" rtlCol="1">
            <a:spAutoFit/>
          </a:bodyPr>
          <a:lstStyle/>
          <a:p>
            <a:pPr algn="r" rtl="1"/>
            <a:r>
              <a:rPr lang="ar-SA" sz="2600" b="1" dirty="0" smtClean="0">
                <a:solidFill>
                  <a:prstClr val="black"/>
                </a:solidFill>
                <a:cs typeface="Arial" panose="020B0604020202020204" pitchFamily="34" charset="0"/>
              </a:rPr>
              <a:t>مبادئ تحكم التضامن بين الدائنين في الفقه الإسلامي :</a:t>
            </a:r>
          </a:p>
          <a:p>
            <a:pPr algn="r" rtl="1"/>
            <a:r>
              <a:rPr lang="ar-SA" sz="2600" b="1" u="sng" dirty="0" smtClean="0">
                <a:solidFill>
                  <a:srgbClr val="7030A0"/>
                </a:solidFill>
                <a:cs typeface="Arial" panose="020B0604020202020204" pitchFamily="34" charset="0"/>
              </a:rPr>
              <a:t>1/ مبدأ وحدة المحل ..</a:t>
            </a:r>
          </a:p>
          <a:p>
            <a:pPr algn="r" rtl="1"/>
            <a:r>
              <a:rPr lang="ar-SA" sz="2600" b="1" u="sng" dirty="0" smtClean="0">
                <a:solidFill>
                  <a:srgbClr val="7030A0"/>
                </a:solidFill>
                <a:cs typeface="Arial" panose="020B0604020202020204" pitchFamily="34" charset="0"/>
              </a:rPr>
              <a:t>2/ مبدأ تعدد الروابط ..</a:t>
            </a:r>
          </a:p>
          <a:p>
            <a:pPr algn="r" rtl="1"/>
            <a:r>
              <a:rPr lang="ar-SA" sz="2600" b="1" u="sng" dirty="0" smtClean="0">
                <a:solidFill>
                  <a:srgbClr val="7030A0"/>
                </a:solidFill>
                <a:cs typeface="Arial" panose="020B0604020202020204" pitchFamily="34" charset="0"/>
              </a:rPr>
              <a:t>3/ مبدأ النيابة التباديلة فيما ينفع لا فيما يضر ..</a:t>
            </a:r>
          </a:p>
          <a:p>
            <a:pPr algn="r" rtl="1"/>
            <a:endParaRPr lang="ar-SA" sz="2600" b="1" dirty="0">
              <a:solidFill>
                <a:prstClr val="black"/>
              </a:solidFill>
              <a:cs typeface="Arial" panose="020B0604020202020204" pitchFamily="34" charset="0"/>
            </a:endParaRPr>
          </a:p>
          <a:p>
            <a:pPr algn="r" rtl="1"/>
            <a:endParaRPr lang="ar-SA" sz="2600" b="1" dirty="0" smtClean="0">
              <a:solidFill>
                <a:prstClr val="black"/>
              </a:solidFill>
              <a:cs typeface="Arial" panose="020B0604020202020204" pitchFamily="34" charset="0"/>
            </a:endParaRPr>
          </a:p>
          <a:p>
            <a:pPr algn="r" rtl="1"/>
            <a:r>
              <a:rPr lang="ar-SA" sz="2600" b="1" u="sng" dirty="0" smtClean="0">
                <a:solidFill>
                  <a:srgbClr val="002060"/>
                </a:solidFill>
                <a:cs typeface="Arial" panose="020B0604020202020204" pitchFamily="34" charset="0"/>
              </a:rPr>
              <a:t>أولاً : مبدأ وحدة المحل :</a:t>
            </a:r>
          </a:p>
          <a:p>
            <a:pPr marL="342900" indent="-342900" algn="r" rtl="1">
              <a:buFont typeface="Arial" panose="020B0604020202020204" pitchFamily="34" charset="0"/>
              <a:buChar char="•"/>
            </a:pPr>
            <a:r>
              <a:rPr lang="ar-SA" sz="2600" b="1" u="sng" dirty="0" smtClean="0">
                <a:solidFill>
                  <a:prstClr val="black"/>
                </a:solidFill>
                <a:cs typeface="Arial" panose="020B0604020202020204" pitchFamily="34" charset="0"/>
              </a:rPr>
              <a:t>يقصد به في القانون المدني : </a:t>
            </a:r>
            <a:r>
              <a:rPr lang="ar-SA" sz="2600" b="1" u="sng" dirty="0" smtClean="0">
                <a:solidFill>
                  <a:srgbClr val="0070C0"/>
                </a:solidFill>
                <a:cs typeface="Arial" panose="020B0604020202020204" pitchFamily="34" charset="0"/>
              </a:rPr>
              <a:t>هو أن محل الإلتزام أي الدين واحد بالنسبة لجميع الدائنين المتضامنين .</a:t>
            </a:r>
            <a:r>
              <a:rPr lang="ar-SA" sz="2600" b="1" dirty="0" smtClean="0">
                <a:solidFill>
                  <a:srgbClr val="0070C0"/>
                </a:solidFill>
                <a:cs typeface="Arial" panose="020B0604020202020204" pitchFamily="34" charset="0"/>
              </a:rPr>
              <a:t>.</a:t>
            </a:r>
          </a:p>
          <a:p>
            <a:pPr marL="342900" indent="-342900" algn="r" rtl="1">
              <a:buFont typeface="Arial" panose="020B0604020202020204" pitchFamily="34" charset="0"/>
              <a:buChar char="•"/>
            </a:pPr>
            <a:endParaRPr lang="ar-SA" sz="2600" b="1" dirty="0" smtClean="0">
              <a:solidFill>
                <a:prstClr val="black"/>
              </a:solidFill>
              <a:cs typeface="Arial" panose="020B0604020202020204" pitchFamily="34" charset="0"/>
            </a:endParaRPr>
          </a:p>
          <a:p>
            <a:pPr marL="342900" indent="-342900" algn="r" rtl="1">
              <a:buFont typeface="Arial" panose="020B0604020202020204" pitchFamily="34" charset="0"/>
              <a:buChar char="•"/>
            </a:pPr>
            <a:r>
              <a:rPr lang="ar-SA" sz="2600" b="1" u="sng" dirty="0" smtClean="0">
                <a:solidFill>
                  <a:srgbClr val="C00000"/>
                </a:solidFill>
                <a:cs typeface="Arial" panose="020B0604020202020204" pitchFamily="34" charset="0"/>
              </a:rPr>
              <a:t>ومن آثار ذلك :</a:t>
            </a:r>
          </a:p>
          <a:p>
            <a:pPr marL="342900" indent="-342900" algn="r" rtl="1">
              <a:buFont typeface="Arial" panose="020B0604020202020204" pitchFamily="34" charset="0"/>
              <a:buChar char="•"/>
            </a:pPr>
            <a:r>
              <a:rPr lang="ar-SA" sz="2600" b="1" dirty="0" smtClean="0">
                <a:solidFill>
                  <a:srgbClr val="00B050"/>
                </a:solidFill>
                <a:cs typeface="Arial" panose="020B0604020202020204" pitchFamily="34" charset="0"/>
              </a:rPr>
              <a:t>لا يجوز للمدين أن يفرض على أحد دائنيه المتضامنين وفاء بقدر نصيبه بالدين والسبب في ذلك يرجع إلى أن وفاء مثل هذا يعد جزئياً ويتعارض مع التضامن ..</a:t>
            </a:r>
          </a:p>
          <a:p>
            <a:pPr marL="342900" indent="-342900" algn="r" rtl="1">
              <a:buFont typeface="Arial" panose="020B0604020202020204" pitchFamily="34" charset="0"/>
              <a:buChar char="•"/>
            </a:pPr>
            <a:r>
              <a:rPr lang="ar-SA" sz="2600" b="1" dirty="0" smtClean="0">
                <a:solidFill>
                  <a:prstClr val="black"/>
                </a:solidFill>
                <a:cs typeface="Arial" panose="020B0604020202020204" pitchFamily="34" charset="0"/>
              </a:rPr>
              <a:t>ونرى أن هذا التصور لمبدأ وحدة المحل وما يرتبه من أثر ما هو إلا تطبيقاً لما جاء في المادة 1808 من مجلة الأحكام الشرعية على مذهب الامام أحمد بن حنبل ونصت على أنه : « </a:t>
            </a:r>
            <a:r>
              <a:rPr lang="ar-SA" sz="2600" b="1" u="sng" dirty="0" smtClean="0">
                <a:solidFill>
                  <a:srgbClr val="FF0000"/>
                </a:solidFill>
                <a:cs typeface="Arial" panose="020B0604020202020204" pitchFamily="34" charset="0"/>
              </a:rPr>
              <a:t>ليس للمدين </a:t>
            </a:r>
            <a:r>
              <a:rPr lang="ar-SA" sz="2600" b="1" u="sng" dirty="0" smtClean="0">
                <a:solidFill>
                  <a:srgbClr val="FF0000"/>
                </a:solidFill>
                <a:cs typeface="Arial" panose="020B0604020202020204" pitchFamily="34" charset="0"/>
              </a:rPr>
              <a:t>بديناً </a:t>
            </a:r>
            <a:r>
              <a:rPr lang="ar-SA" sz="2600" b="1" u="sng" dirty="0" smtClean="0">
                <a:solidFill>
                  <a:srgbClr val="FF0000"/>
                </a:solidFill>
                <a:cs typeface="Arial" panose="020B0604020202020204" pitchFamily="34" charset="0"/>
              </a:rPr>
              <a:t>مشتركاً بسبب متحد أن يخص بعض الشركاء بوفاء حقه او بعضه ... «</a:t>
            </a:r>
          </a:p>
          <a:p>
            <a:pPr algn="r" rtl="1"/>
            <a:endParaRPr lang="ar-SA" sz="2600" b="1" dirty="0">
              <a:solidFill>
                <a:prstClr val="black"/>
              </a:solidFill>
            </a:endParaRPr>
          </a:p>
          <a:p>
            <a:pPr marL="285750" indent="-285750" algn="r" rtl="1">
              <a:buFontTx/>
              <a:buChar char="-"/>
            </a:pPr>
            <a:endParaRPr lang="ar-SA" sz="2600" b="1" dirty="0">
              <a:solidFill>
                <a:prstClr val="black"/>
              </a:solidFill>
            </a:endParaRPr>
          </a:p>
        </p:txBody>
      </p:sp>
    </p:spTree>
    <p:extLst>
      <p:ext uri="{BB962C8B-B14F-4D97-AF65-F5344CB8AC3E}">
        <p14:creationId xmlns:p14="http://schemas.microsoft.com/office/powerpoint/2010/main" xmlns="" val="17469304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904" y="159026"/>
            <a:ext cx="10840279" cy="6556507"/>
          </a:xfrm>
          <a:prstGeom prst="rect">
            <a:avLst/>
          </a:prstGeom>
          <a:noFill/>
        </p:spPr>
        <p:txBody>
          <a:bodyPr wrap="square" rtlCol="1">
            <a:spAutoFit/>
          </a:bodyPr>
          <a:lstStyle/>
          <a:p>
            <a:pPr algn="r" rtl="1"/>
            <a:r>
              <a:rPr lang="ar-SA" sz="2400" b="1" u="sng" dirty="0" smtClean="0">
                <a:solidFill>
                  <a:srgbClr val="002060"/>
                </a:solidFill>
                <a:latin typeface="Times New Roman" pitchFamily="18" charset="0"/>
                <a:cs typeface="Times New Roman" pitchFamily="18" charset="0"/>
              </a:rPr>
              <a:t>ثانياً : مبدأ تعدد الروابط : </a:t>
            </a:r>
          </a:p>
          <a:p>
            <a:pPr algn="r" rtl="1"/>
            <a:endParaRPr lang="ar-SA" sz="2400" b="1" dirty="0" smtClean="0">
              <a:solidFill>
                <a:prstClr val="black"/>
              </a:solidFill>
              <a:latin typeface="Times New Roman" pitchFamily="18" charset="0"/>
              <a:cs typeface="Times New Roman" pitchFamily="18" charset="0"/>
            </a:endParaRPr>
          </a:p>
          <a:p>
            <a:pPr marL="285750" indent="-285750" algn="r" rtl="1">
              <a:buFont typeface="Arial" panose="020B0604020202020204" pitchFamily="34" charset="0"/>
              <a:buChar char="•"/>
            </a:pPr>
            <a:r>
              <a:rPr lang="ar-SA" sz="2400" b="1" dirty="0">
                <a:solidFill>
                  <a:prstClr val="black"/>
                </a:solidFill>
                <a:latin typeface="Times New Roman" pitchFamily="18" charset="0"/>
                <a:cs typeface="Times New Roman" pitchFamily="18" charset="0"/>
              </a:rPr>
              <a:t> </a:t>
            </a:r>
            <a:r>
              <a:rPr lang="ar-SA" sz="2400" b="1" dirty="0" smtClean="0">
                <a:solidFill>
                  <a:prstClr val="black"/>
                </a:solidFill>
                <a:latin typeface="Times New Roman" pitchFamily="18" charset="0"/>
                <a:cs typeface="Times New Roman" pitchFamily="18" charset="0"/>
              </a:rPr>
              <a:t>يقصد به في الفقه القانوني : </a:t>
            </a:r>
            <a:r>
              <a:rPr lang="ar-SA" sz="2400" b="1" u="sng" dirty="0" smtClean="0">
                <a:solidFill>
                  <a:srgbClr val="FF0000"/>
                </a:solidFill>
                <a:latin typeface="Times New Roman" pitchFamily="18" charset="0"/>
                <a:cs typeface="Times New Roman" pitchFamily="18" charset="0"/>
              </a:rPr>
              <a:t>أن رابطة كل دائن بالمدين تكون مستقلة عن رابطة غيره من الدائنين به ..</a:t>
            </a:r>
          </a:p>
          <a:p>
            <a:pPr marL="342900" indent="-342900" algn="r" rtl="1">
              <a:buFont typeface="Arial" panose="020B0604020202020204" pitchFamily="34" charset="0"/>
              <a:buChar char="•"/>
            </a:pPr>
            <a:r>
              <a:rPr lang="ar-SA" sz="2400" b="1" u="sng" dirty="0" smtClean="0">
                <a:solidFill>
                  <a:srgbClr val="7030A0"/>
                </a:solidFill>
                <a:latin typeface="Times New Roman" pitchFamily="18" charset="0"/>
                <a:cs typeface="Times New Roman" pitchFamily="18" charset="0"/>
              </a:rPr>
              <a:t>الآثار المترتبة على ذلك :</a:t>
            </a:r>
            <a:r>
              <a:rPr lang="ar-SA" sz="2400" b="1" dirty="0" smtClean="0">
                <a:solidFill>
                  <a:prstClr val="black"/>
                </a:solidFill>
                <a:latin typeface="Times New Roman" pitchFamily="18" charset="0"/>
                <a:cs typeface="Times New Roman" pitchFamily="18" charset="0"/>
              </a:rPr>
              <a:t> </a:t>
            </a:r>
          </a:p>
          <a:p>
            <a:pPr marL="342900" indent="-342900" algn="r" rtl="1">
              <a:buFont typeface="Arial" panose="020B0604020202020204" pitchFamily="34" charset="0"/>
              <a:buChar char="•"/>
            </a:pPr>
            <a:r>
              <a:rPr lang="ar-SA" sz="2400" b="1" dirty="0" smtClean="0">
                <a:solidFill>
                  <a:srgbClr val="0070C0"/>
                </a:solidFill>
                <a:latin typeface="Times New Roman" pitchFamily="18" charset="0"/>
                <a:cs typeface="Times New Roman" pitchFamily="18" charset="0"/>
              </a:rPr>
              <a:t>على الدائن أن يأخذ بالاعتبار ما قد يلحق رابطته بالمدين من اوصاف كأن يكون الدين مضافاً إلى أجل أو معلقاً على شرط ..</a:t>
            </a:r>
          </a:p>
          <a:p>
            <a:pPr marL="285750" indent="-285750" algn="r" rtl="1">
              <a:buFontTx/>
              <a:buChar char="-"/>
            </a:pPr>
            <a:endParaRPr lang="ar-SA" sz="2400" b="1" dirty="0" smtClean="0">
              <a:solidFill>
                <a:prstClr val="black"/>
              </a:solidFill>
              <a:latin typeface="Times New Roman" pitchFamily="18" charset="0"/>
              <a:cs typeface="Times New Roman" pitchFamily="18" charset="0"/>
            </a:endParaRPr>
          </a:p>
          <a:p>
            <a:pPr marL="285750" indent="-285750" algn="r" rtl="1">
              <a:buFontTx/>
              <a:buChar char="-"/>
            </a:pPr>
            <a:r>
              <a:rPr lang="ar-SA" sz="2400" b="1" dirty="0" smtClean="0">
                <a:solidFill>
                  <a:srgbClr val="C00000"/>
                </a:solidFill>
                <a:latin typeface="Times New Roman" pitchFamily="18" charset="0"/>
                <a:cs typeface="Times New Roman" pitchFamily="18" charset="0"/>
              </a:rPr>
              <a:t>ومجلة الاحكام الشرعية اكدت بانه : ليس لاحد الشريكين في الدين المشترك الحال ان يؤخر حق شريكه ، وان هو اخر حقه فيجوز ، فكل دائن مستقل برابطته بالمدين وما يلحقها من اوصاف </a:t>
            </a:r>
            <a:r>
              <a:rPr lang="ar-SA" sz="2400" b="1" dirty="0" smtClean="0">
                <a:solidFill>
                  <a:prstClr val="black"/>
                </a:solidFill>
                <a:latin typeface="Times New Roman" pitchFamily="18" charset="0"/>
                <a:cs typeface="Times New Roman" pitchFamily="18" charset="0"/>
              </a:rPr>
              <a:t>.</a:t>
            </a:r>
          </a:p>
          <a:p>
            <a:pPr marL="285750" indent="-285750" algn="r" rtl="1">
              <a:buFontTx/>
              <a:buChar char="-"/>
            </a:pPr>
            <a:endParaRPr lang="ar-SA" sz="2400" b="1" dirty="0" smtClean="0">
              <a:solidFill>
                <a:prstClr val="black"/>
              </a:solidFill>
              <a:latin typeface="Times New Roman" pitchFamily="18" charset="0"/>
              <a:cs typeface="Times New Roman" pitchFamily="18" charset="0"/>
            </a:endParaRPr>
          </a:p>
          <a:p>
            <a:pPr algn="r" rtl="1"/>
            <a:r>
              <a:rPr lang="ar-SA" sz="2400" b="1" u="sng" dirty="0" smtClean="0">
                <a:solidFill>
                  <a:srgbClr val="002060"/>
                </a:solidFill>
                <a:latin typeface="Times New Roman" pitchFamily="18" charset="0"/>
                <a:cs typeface="Times New Roman" pitchFamily="18" charset="0"/>
              </a:rPr>
              <a:t>ثالثاً : مبدأ النيابة التبادلية بين الدائنين فيما ينفع لا فيما يضر :</a:t>
            </a:r>
          </a:p>
          <a:p>
            <a:pPr marL="342900" indent="-342900" algn="r" rtl="1">
              <a:buFont typeface="Arial" panose="020B0604020202020204" pitchFamily="34" charset="0"/>
              <a:buChar char="•"/>
            </a:pPr>
            <a:r>
              <a:rPr lang="ar-SA" sz="2400" b="1" dirty="0" smtClean="0">
                <a:solidFill>
                  <a:prstClr val="black"/>
                </a:solidFill>
                <a:latin typeface="Times New Roman" pitchFamily="18" charset="0"/>
                <a:cs typeface="Times New Roman" pitchFamily="18" charset="0"/>
              </a:rPr>
              <a:t>يقصد به : </a:t>
            </a:r>
            <a:r>
              <a:rPr lang="ar-SA" sz="2400" b="1" u="sng" dirty="0" smtClean="0">
                <a:solidFill>
                  <a:srgbClr val="00B050"/>
                </a:solidFill>
                <a:latin typeface="Times New Roman" pitchFamily="18" charset="0"/>
                <a:cs typeface="Times New Roman" pitchFamily="18" charset="0"/>
              </a:rPr>
              <a:t>إذا أتى أحد الدائنين المتضامنين عملاً من شأنه الإضرار بغيره من الدائنين لم ينفذ هذا العمل في حقهم ..</a:t>
            </a:r>
          </a:p>
          <a:p>
            <a:pPr marL="342900" indent="-342900" algn="r" rtl="1">
              <a:buFont typeface="Arial" panose="020B0604020202020204" pitchFamily="34" charset="0"/>
              <a:buChar char="•"/>
            </a:pPr>
            <a:r>
              <a:rPr lang="ar-SA" sz="2400" b="1" dirty="0" smtClean="0">
                <a:solidFill>
                  <a:srgbClr val="FF0000"/>
                </a:solidFill>
                <a:latin typeface="Times New Roman" pitchFamily="18" charset="0"/>
                <a:cs typeface="Times New Roman" pitchFamily="18" charset="0"/>
              </a:rPr>
              <a:t>ويجبر الشريك على موافقة شريكه في دفع مضرة او ابقاء منفعة </a:t>
            </a:r>
            <a:r>
              <a:rPr lang="ar-SA" sz="2400" b="1" dirty="0" smtClean="0">
                <a:solidFill>
                  <a:prstClr val="black"/>
                </a:solidFill>
                <a:latin typeface="Times New Roman" pitchFamily="18" charset="0"/>
                <a:cs typeface="Times New Roman" pitchFamily="18" charset="0"/>
              </a:rPr>
              <a:t>.</a:t>
            </a:r>
          </a:p>
          <a:p>
            <a:pPr marL="342900" indent="-342900" algn="r" rtl="1">
              <a:buFont typeface="Arial" panose="020B0604020202020204" pitchFamily="34" charset="0"/>
              <a:buChar char="•"/>
            </a:pPr>
            <a:r>
              <a:rPr lang="ar-SA" sz="2400" b="1" dirty="0" smtClean="0">
                <a:solidFill>
                  <a:srgbClr val="0070C0"/>
                </a:solidFill>
                <a:latin typeface="Times New Roman" pitchFamily="18" charset="0"/>
                <a:cs typeface="Times New Roman" pitchFamily="18" charset="0"/>
              </a:rPr>
              <a:t>فما يأتيه الدائن بدين مشترك لا يسري في حق غيره من الدائنين الا اذا كان نافعا وليس ضارا . فقيام أحد الدائنين بالدين المشترك بإبراء المدين لا ينفذ في حق غيره من الدائنين لأنه ضار بهم .. </a:t>
            </a:r>
          </a:p>
          <a:p>
            <a:pPr marL="342900" indent="-342900" algn="r" rtl="1">
              <a:buFont typeface="Arial" panose="020B0604020202020204" pitchFamily="34" charset="0"/>
              <a:buChar char="•"/>
            </a:pPr>
            <a:r>
              <a:rPr lang="ar-SA" sz="2400" b="1" dirty="0" smtClean="0">
                <a:solidFill>
                  <a:srgbClr val="7030A0"/>
                </a:solidFill>
                <a:latin typeface="Times New Roman" pitchFamily="18" charset="0"/>
                <a:cs typeface="Times New Roman" pitchFamily="18" charset="0"/>
              </a:rPr>
              <a:t>ثم ان ابراء احد الشريكين في الدين المشترك ينفذ في حقه دون حق شريكه </a:t>
            </a:r>
            <a:r>
              <a:rPr lang="ar-SA" sz="2400" b="1" dirty="0" smtClean="0">
                <a:solidFill>
                  <a:prstClr val="black"/>
                </a:solidFill>
                <a:latin typeface="Times New Roman" pitchFamily="18" charset="0"/>
                <a:cs typeface="Times New Roman" pitchFamily="18" charset="0"/>
              </a:rPr>
              <a:t>. </a:t>
            </a:r>
            <a:endParaRPr lang="ar-SA" sz="24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327624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1251678" y="198783"/>
            <a:ext cx="10178322" cy="742121"/>
          </a:xfrm>
        </p:spPr>
        <p:txBody>
          <a:bodyPr>
            <a:normAutofit fontScale="90000"/>
          </a:bodyPr>
          <a:lstStyle/>
          <a:p>
            <a:pPr algn="r"/>
            <a:r>
              <a:rPr lang="ar-SA" dirty="0" smtClean="0">
                <a:solidFill>
                  <a:schemeClr val="accent1">
                    <a:lumMod val="75000"/>
                  </a:schemeClr>
                </a:solidFill>
              </a:rPr>
              <a:t>ثانيا/تضامن المدينين:</a:t>
            </a:r>
            <a:endParaRPr lang="ar-SA" dirty="0">
              <a:solidFill>
                <a:schemeClr val="accent1">
                  <a:lumMod val="75000"/>
                </a:schemeClr>
              </a:solidFill>
            </a:endParaRPr>
          </a:p>
        </p:txBody>
      </p:sp>
      <p:sp>
        <p:nvSpPr>
          <p:cNvPr id="5" name="عنصر نائب للمحتوى 4"/>
          <p:cNvSpPr>
            <a:spLocks noGrp="1"/>
          </p:cNvSpPr>
          <p:nvPr>
            <p:ph idx="1"/>
          </p:nvPr>
        </p:nvSpPr>
        <p:spPr>
          <a:xfrm>
            <a:off x="1007166" y="1060174"/>
            <a:ext cx="10760764" cy="5565913"/>
          </a:xfrm>
        </p:spPr>
        <p:txBody>
          <a:bodyPr>
            <a:noAutofit/>
          </a:bodyPr>
          <a:lstStyle/>
          <a:p>
            <a:pPr>
              <a:buNone/>
            </a:pPr>
            <a:r>
              <a:rPr lang="ar-SA" sz="2800" b="1" dirty="0">
                <a:solidFill>
                  <a:schemeClr val="accent1">
                    <a:lumMod val="75000"/>
                  </a:schemeClr>
                </a:solidFill>
                <a:latin typeface="Times New Roman" pitchFamily="18" charset="0"/>
                <a:cs typeface="Times New Roman" pitchFamily="18" charset="0"/>
              </a:rPr>
              <a:t>تضامن المدينين: </a:t>
            </a:r>
            <a:r>
              <a:rPr lang="ar-SA" sz="2800" b="1" dirty="0">
                <a:solidFill>
                  <a:srgbClr val="FF0000"/>
                </a:solidFill>
                <a:latin typeface="Times New Roman" pitchFamily="18" charset="0"/>
                <a:cs typeface="Times New Roman" pitchFamily="18" charset="0"/>
              </a:rPr>
              <a:t>هو عكس تضامن الدائنين، فالتضامن هنا يكون من جهة المدينين</a:t>
            </a:r>
            <a:r>
              <a:rPr lang="ar-SA" sz="2800" b="1" dirty="0" smtClean="0">
                <a:solidFill>
                  <a:srgbClr val="FF0000"/>
                </a:solidFill>
                <a:latin typeface="Times New Roman" pitchFamily="18" charset="0"/>
                <a:cs typeface="Times New Roman" pitchFamily="18" charset="0"/>
              </a:rPr>
              <a:t>. </a:t>
            </a:r>
            <a:endParaRPr lang="ar-SA" sz="2800" b="1" dirty="0">
              <a:solidFill>
                <a:srgbClr val="FF0000"/>
              </a:solidFill>
              <a:latin typeface="Times New Roman" pitchFamily="18" charset="0"/>
              <a:cs typeface="Times New Roman" pitchFamily="18" charset="0"/>
            </a:endParaRPr>
          </a:p>
          <a:p>
            <a:pPr>
              <a:buNone/>
            </a:pPr>
            <a:r>
              <a:rPr lang="ar-SA" sz="2800" b="1" dirty="0">
                <a:solidFill>
                  <a:schemeClr val="accent1">
                    <a:lumMod val="75000"/>
                  </a:schemeClr>
                </a:solidFill>
                <a:latin typeface="Times New Roman" pitchFamily="18" charset="0"/>
                <a:cs typeface="Times New Roman" pitchFamily="18" charset="0"/>
              </a:rPr>
              <a:t>تعريف تضامن المدينين: </a:t>
            </a:r>
            <a:r>
              <a:rPr lang="ar-SA" sz="2800" b="1" dirty="0">
                <a:solidFill>
                  <a:srgbClr val="0070C0"/>
                </a:solidFill>
                <a:latin typeface="Times New Roman" pitchFamily="18" charset="0"/>
                <a:cs typeface="Times New Roman" pitchFamily="18" charset="0"/>
              </a:rPr>
              <a:t>هو حالة وجود اكثر مدين في مواجهة </a:t>
            </a:r>
            <a:r>
              <a:rPr lang="ar-SA" sz="2800" b="1" dirty="0" smtClean="0">
                <a:solidFill>
                  <a:srgbClr val="0070C0"/>
                </a:solidFill>
                <a:latin typeface="Times New Roman" pitchFamily="18" charset="0"/>
                <a:cs typeface="Times New Roman" pitchFamily="18" charset="0"/>
              </a:rPr>
              <a:t>الدائن ، </a:t>
            </a:r>
            <a:r>
              <a:rPr lang="ar-SA" sz="2800" b="1" dirty="0" smtClean="0">
                <a:solidFill>
                  <a:srgbClr val="7030A0"/>
                </a:solidFill>
                <a:latin typeface="Times New Roman" pitchFamily="18" charset="0"/>
                <a:cs typeface="Times New Roman" pitchFamily="18" charset="0"/>
              </a:rPr>
              <a:t>في </a:t>
            </a:r>
            <a:r>
              <a:rPr lang="ar-SA" sz="2800" b="1" dirty="0">
                <a:solidFill>
                  <a:srgbClr val="7030A0"/>
                </a:solidFill>
                <a:latin typeface="Times New Roman" pitchFamily="18" charset="0"/>
                <a:cs typeface="Times New Roman" pitchFamily="18" charset="0"/>
              </a:rPr>
              <a:t>تضامن المدينين لا يشترط وجود دائن واحد والمهم هنا هو تعدد المدينين. </a:t>
            </a:r>
          </a:p>
          <a:p>
            <a:pPr>
              <a:buNone/>
            </a:pPr>
            <a:r>
              <a:rPr lang="ar-SA" sz="2800" b="1" u="sng" dirty="0">
                <a:solidFill>
                  <a:srgbClr val="002060"/>
                </a:solidFill>
                <a:latin typeface="Times New Roman" pitchFamily="18" charset="0"/>
                <a:cs typeface="Times New Roman" pitchFamily="18" charset="0"/>
              </a:rPr>
              <a:t>مثال</a:t>
            </a:r>
            <a:r>
              <a:rPr lang="ar-SA" sz="2800" b="1" u="sng" dirty="0" smtClean="0">
                <a:solidFill>
                  <a:srgbClr val="002060"/>
                </a:solidFill>
                <a:latin typeface="Times New Roman" pitchFamily="18" charset="0"/>
                <a:cs typeface="Times New Roman" pitchFamily="18" charset="0"/>
              </a:rPr>
              <a:t>:</a:t>
            </a:r>
            <a:r>
              <a:rPr lang="ar-SA" sz="2800" b="1" dirty="0" smtClean="0">
                <a:solidFill>
                  <a:schemeClr val="accent1">
                    <a:lumMod val="75000"/>
                  </a:schemeClr>
                </a:solidFill>
                <a:latin typeface="Times New Roman" pitchFamily="18" charset="0"/>
                <a:cs typeface="Times New Roman" pitchFamily="18" charset="0"/>
              </a:rPr>
              <a:t> </a:t>
            </a:r>
            <a:r>
              <a:rPr lang="ar-SA" sz="2800" b="1" dirty="0" smtClean="0">
                <a:solidFill>
                  <a:srgbClr val="00B050"/>
                </a:solidFill>
                <a:latin typeface="Times New Roman" pitchFamily="18" charset="0"/>
                <a:cs typeface="Times New Roman" pitchFamily="18" charset="0"/>
              </a:rPr>
              <a:t>قيام </a:t>
            </a:r>
            <a:r>
              <a:rPr lang="ar-SA" sz="2800" b="1" dirty="0">
                <a:solidFill>
                  <a:srgbClr val="00B050"/>
                </a:solidFill>
                <a:latin typeface="Times New Roman" pitchFamily="18" charset="0"/>
                <a:cs typeface="Times New Roman" pitchFamily="18" charset="0"/>
              </a:rPr>
              <a:t>كل من زيد، وعبيد، وخالد، ومهند، </a:t>
            </a:r>
            <a:r>
              <a:rPr lang="ar-SA" sz="2800" b="1" dirty="0" smtClean="0">
                <a:solidFill>
                  <a:srgbClr val="00B050"/>
                </a:solidFill>
                <a:latin typeface="Times New Roman" pitchFamily="18" charset="0"/>
                <a:cs typeface="Times New Roman" pitchFamily="18" charset="0"/>
              </a:rPr>
              <a:t>بإخذ </a:t>
            </a:r>
            <a:r>
              <a:rPr lang="ar-SA" sz="2800" b="1" dirty="0">
                <a:solidFill>
                  <a:srgbClr val="00B050"/>
                </a:solidFill>
                <a:latin typeface="Times New Roman" pitchFamily="18" charset="0"/>
                <a:cs typeface="Times New Roman" pitchFamily="18" charset="0"/>
              </a:rPr>
              <a:t>قرض من بنك سامبا، فالتعدد هنا تعدد مدينين. </a:t>
            </a:r>
          </a:p>
          <a:p>
            <a:pPr>
              <a:buNone/>
            </a:pPr>
            <a:r>
              <a:rPr lang="ar-SA" sz="2800" b="1" dirty="0">
                <a:solidFill>
                  <a:srgbClr val="00B050"/>
                </a:solidFill>
                <a:latin typeface="Times New Roman" pitchFamily="18" charset="0"/>
                <a:cs typeface="Times New Roman" pitchFamily="18" charset="0"/>
              </a:rPr>
              <a:t>تضامن المدينين معروف </a:t>
            </a:r>
            <a:r>
              <a:rPr lang="ar-SA" sz="2800" b="1" dirty="0" smtClean="0">
                <a:solidFill>
                  <a:srgbClr val="00B050"/>
                </a:solidFill>
                <a:latin typeface="Times New Roman" pitchFamily="18" charset="0"/>
                <a:cs typeface="Times New Roman" pitchFamily="18" charset="0"/>
              </a:rPr>
              <a:t>بالفقه </a:t>
            </a:r>
            <a:r>
              <a:rPr lang="ar-SA" sz="2800" b="1" dirty="0">
                <a:solidFill>
                  <a:srgbClr val="00B050"/>
                </a:solidFill>
                <a:latin typeface="Times New Roman" pitchFamily="18" charset="0"/>
                <a:cs typeface="Times New Roman" pitchFamily="18" charset="0"/>
              </a:rPr>
              <a:t>الإسلامي ويظهر ذلك بصفة الخاصة في </a:t>
            </a:r>
            <a:r>
              <a:rPr lang="ar-SA" sz="2800" b="1" dirty="0" smtClean="0">
                <a:solidFill>
                  <a:srgbClr val="00B050"/>
                </a:solidFill>
                <a:latin typeface="Times New Roman" pitchFamily="18" charset="0"/>
                <a:cs typeface="Times New Roman" pitchFamily="18" charset="0"/>
              </a:rPr>
              <a:t>الكفالة </a:t>
            </a:r>
            <a:r>
              <a:rPr lang="ar-SA" sz="2800" b="1" dirty="0">
                <a:solidFill>
                  <a:srgbClr val="00B050"/>
                </a:solidFill>
                <a:latin typeface="Times New Roman" pitchFamily="18" charset="0"/>
                <a:cs typeface="Times New Roman" pitchFamily="18" charset="0"/>
              </a:rPr>
              <a:t>ولنا في نصوصه ما يدل </a:t>
            </a:r>
            <a:r>
              <a:rPr lang="ar-SA" sz="2800" b="1" dirty="0" smtClean="0">
                <a:solidFill>
                  <a:srgbClr val="00B050"/>
                </a:solidFill>
                <a:latin typeface="Times New Roman" pitchFamily="18" charset="0"/>
                <a:cs typeface="Times New Roman" pitchFamily="18" charset="0"/>
              </a:rPr>
              <a:t>على ذلك</a:t>
            </a:r>
            <a:r>
              <a:rPr lang="ar-SA" sz="2800" b="1" dirty="0">
                <a:solidFill>
                  <a:srgbClr val="00B050"/>
                </a:solidFill>
                <a:latin typeface="Times New Roman" pitchFamily="18" charset="0"/>
                <a:cs typeface="Times New Roman" pitchFamily="18" charset="0"/>
              </a:rPr>
              <a:t>.</a:t>
            </a:r>
          </a:p>
          <a:p>
            <a:pPr>
              <a:buNone/>
            </a:pPr>
            <a:r>
              <a:rPr lang="ar-SA" sz="2800" b="1" dirty="0">
                <a:latin typeface="Times New Roman" pitchFamily="18" charset="0"/>
                <a:cs typeface="Times New Roman" pitchFamily="18" charset="0"/>
              </a:rPr>
              <a:t>جاء في القواعد في الفقه الإسلامي لأبن رجب الحنبلي" </a:t>
            </a:r>
            <a:r>
              <a:rPr lang="ar-SA" sz="2800" b="1" dirty="0">
                <a:solidFill>
                  <a:srgbClr val="002060"/>
                </a:solidFill>
                <a:latin typeface="Times New Roman" pitchFamily="18" charset="0"/>
                <a:cs typeface="Times New Roman" pitchFamily="18" charset="0"/>
              </a:rPr>
              <a:t>فإذا ضمن اثنان دين رجل لغريمه فهل كل واحد منهما ضامن لجميع الدين او بالحصة؟ على وجهين :أحدهما كل واحد منهما ضامن للجميع</a:t>
            </a:r>
            <a:r>
              <a:rPr lang="ar-SA" sz="2800" b="1" dirty="0">
                <a:latin typeface="Times New Roman" pitchFamily="18" charset="0"/>
                <a:cs typeface="Times New Roman" pitchFamily="18" charset="0"/>
              </a:rPr>
              <a:t>، نص عليه أحمد في رواية </a:t>
            </a:r>
            <a:r>
              <a:rPr lang="ar-SA" sz="2800" b="1" dirty="0">
                <a:solidFill>
                  <a:schemeClr val="accent4">
                    <a:lumMod val="75000"/>
                  </a:schemeClr>
                </a:solidFill>
                <a:latin typeface="Times New Roman" pitchFamily="18" charset="0"/>
                <a:cs typeface="Times New Roman" pitchFamily="18" charset="0"/>
              </a:rPr>
              <a:t>رجل له على الرجل ألف درهم فكفل بها كفيلان كل واحد منهما كفيل ضامن </a:t>
            </a:r>
            <a:r>
              <a:rPr lang="ar-SA" sz="2800" b="1" dirty="0" err="1" smtClean="0">
                <a:solidFill>
                  <a:schemeClr val="accent4">
                    <a:lumMod val="75000"/>
                  </a:schemeClr>
                </a:solidFill>
                <a:latin typeface="Times New Roman" pitchFamily="18" charset="0"/>
                <a:cs typeface="Times New Roman" pitchFamily="18" charset="0"/>
              </a:rPr>
              <a:t>فأيهما</a:t>
            </a:r>
            <a:r>
              <a:rPr lang="ar-SA" sz="2800" b="1" dirty="0" smtClean="0">
                <a:solidFill>
                  <a:schemeClr val="accent4">
                    <a:lumMod val="75000"/>
                  </a:schemeClr>
                </a:solidFill>
                <a:latin typeface="Times New Roman" pitchFamily="18" charset="0"/>
                <a:cs typeface="Times New Roman" pitchFamily="18" charset="0"/>
              </a:rPr>
              <a:t> </a:t>
            </a:r>
            <a:r>
              <a:rPr lang="ar-SA" sz="2800" b="1" dirty="0">
                <a:solidFill>
                  <a:schemeClr val="accent4">
                    <a:lumMod val="75000"/>
                  </a:schemeClr>
                </a:solidFill>
                <a:latin typeface="Times New Roman" pitchFamily="18" charset="0"/>
                <a:cs typeface="Times New Roman" pitchFamily="18" charset="0"/>
              </a:rPr>
              <a:t>شاء أخذ جميع حقه منه".</a:t>
            </a:r>
          </a:p>
          <a:p>
            <a:endParaRPr lang="ar-SA" sz="28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30973521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40904" y="159026"/>
            <a:ext cx="10893287" cy="6533322"/>
          </a:xfrm>
        </p:spPr>
        <p:txBody>
          <a:bodyPr>
            <a:noAutofit/>
          </a:bodyPr>
          <a:lstStyle/>
          <a:p>
            <a:pPr>
              <a:buNone/>
            </a:pPr>
            <a:r>
              <a:rPr lang="ar-SA" sz="2400" b="1" dirty="0" smtClean="0"/>
              <a:t>وجاء في المادة </a:t>
            </a:r>
            <a:r>
              <a:rPr lang="en-US" sz="2400" b="1" dirty="0" smtClean="0"/>
              <a:t>160</a:t>
            </a:r>
            <a:r>
              <a:rPr lang="ar-SA" sz="2400" b="1" dirty="0" smtClean="0"/>
              <a:t> من مرشد الحيران أنه "إذا كان على عدة اشخاص دين وكان كل منهم كفيلا بجميعيه عن أصحابه فللغريم: أن يطالب به من شاء منهم ومطالبته لاحد من منهم لا تمنعه من مطالبة الآخرين فان دفع أحد منهم الدين بتمامه برئ الآخرون وللدافع الرجوع على اصحابه بما دفعه زائدا على </a:t>
            </a:r>
            <a:r>
              <a:rPr lang="ar-SA" sz="2400" b="1" dirty="0" err="1" smtClean="0"/>
              <a:t>ماهو</a:t>
            </a:r>
            <a:r>
              <a:rPr lang="ar-SA" sz="2400" b="1" dirty="0" smtClean="0"/>
              <a:t> واجب عليه إن كانت الكفالة بأمرهم وإذا كان احد منهم معسرا فلا يلزم الآخرين شيء من حصة ".</a:t>
            </a:r>
          </a:p>
          <a:p>
            <a:pPr>
              <a:buNone/>
            </a:pPr>
            <a:r>
              <a:rPr lang="ar-SA" sz="2400" b="1" dirty="0" smtClean="0"/>
              <a:t>يتضح لنا من النص </a:t>
            </a:r>
            <a:r>
              <a:rPr lang="ar-SA" sz="2400" b="1" dirty="0" smtClean="0">
                <a:solidFill>
                  <a:srgbClr val="00B050"/>
                </a:solidFill>
              </a:rPr>
              <a:t>أنه لو تعدد المسؤولون عن دين واحد وكان كل منهم كفيلا أي ضامنا لكل الدين وعن جميع الكفلاء </a:t>
            </a:r>
            <a:r>
              <a:rPr lang="ar-SA" sz="2400" b="1" dirty="0" smtClean="0">
                <a:solidFill>
                  <a:srgbClr val="0070C0"/>
                </a:solidFill>
              </a:rPr>
              <a:t>جاز للدائن أن يطالب </a:t>
            </a:r>
            <a:r>
              <a:rPr lang="ar-SA" sz="2400" b="1" dirty="0">
                <a:solidFill>
                  <a:srgbClr val="0070C0"/>
                </a:solidFill>
              </a:rPr>
              <a:t>أ</a:t>
            </a:r>
            <a:r>
              <a:rPr lang="ar-SA" sz="2400" b="1" dirty="0" smtClean="0">
                <a:solidFill>
                  <a:srgbClr val="0070C0"/>
                </a:solidFill>
              </a:rPr>
              <a:t>يا منهم بكل الدين</a:t>
            </a:r>
            <a:r>
              <a:rPr lang="ar-SA" sz="2400" b="1" dirty="0" smtClean="0"/>
              <a:t>. </a:t>
            </a:r>
            <a:r>
              <a:rPr lang="ar-SA" sz="2400" b="1" dirty="0" smtClean="0">
                <a:solidFill>
                  <a:srgbClr val="FF0000"/>
                </a:solidFill>
              </a:rPr>
              <a:t>وليس من شك في أن مفهوم التضامن السلبي في القانون المدني الذي عرضنا له من قبل لا يختلف عن هذه الصورة للتضامن بين المدينين في الفقه الإسلامي. فالتضامن بين المدينين ينبني- في الفقه الإسلامي والقانون- </a:t>
            </a:r>
            <a:r>
              <a:rPr lang="ar-SA" sz="2400" b="1" u="sng" dirty="0" smtClean="0">
                <a:solidFill>
                  <a:srgbClr val="FF0000"/>
                </a:solidFill>
              </a:rPr>
              <a:t>على تعدد المدينين بدين واحد في مصدره بحيث يجوز للدائن مطالبتهم بالدين مجتمعين او منفردين.</a:t>
            </a:r>
          </a:p>
          <a:p>
            <a:pPr>
              <a:buNone/>
            </a:pPr>
            <a:r>
              <a:rPr lang="ar-SA" sz="2400" b="1" dirty="0" smtClean="0">
                <a:latin typeface="Arial" panose="020B0604020202020204" pitchFamily="34" charset="0"/>
                <a:cs typeface="Arial" panose="020B0604020202020204" pitchFamily="34" charset="0"/>
              </a:rPr>
              <a:t>وبخصوص </a:t>
            </a:r>
            <a:r>
              <a:rPr lang="ar-SA" sz="2400" b="1" u="sng" dirty="0" smtClean="0">
                <a:solidFill>
                  <a:srgbClr val="002060"/>
                </a:solidFill>
                <a:latin typeface="Arial" panose="020B0604020202020204" pitchFamily="34" charset="0"/>
                <a:cs typeface="Arial" panose="020B0604020202020204" pitchFamily="34" charset="0"/>
              </a:rPr>
              <a:t>أحكام التضامن بين المدينين واثاره نجدها لا تختلف في القانون عنها في الفقه الإسلامي</a:t>
            </a:r>
            <a:r>
              <a:rPr lang="ar-SA" sz="2400" b="1" dirty="0" smtClean="0">
                <a:latin typeface="Arial" panose="020B0604020202020204" pitchFamily="34" charset="0"/>
                <a:cs typeface="Arial" panose="020B0604020202020204" pitchFamily="34" charset="0"/>
              </a:rPr>
              <a:t>. في الاخير وحسب ما يتضح لنا من النصوص المذكورة :</a:t>
            </a:r>
            <a:endParaRPr lang="ar-SA" sz="2400" b="1" u="sng" dirty="0" smtClean="0">
              <a:latin typeface="Arial" panose="020B0604020202020204" pitchFamily="34" charset="0"/>
              <a:cs typeface="Arial" panose="020B0604020202020204" pitchFamily="34" charset="0"/>
            </a:endParaRPr>
          </a:p>
          <a:p>
            <a:pPr>
              <a:buNone/>
            </a:pPr>
            <a:r>
              <a:rPr lang="ar-SA" sz="2400" b="1" u="sng" dirty="0" smtClean="0">
                <a:solidFill>
                  <a:srgbClr val="7030A0"/>
                </a:solidFill>
                <a:latin typeface="Arial" panose="020B0604020202020204" pitchFamily="34" charset="0"/>
                <a:cs typeface="Arial" panose="020B0604020202020204" pitchFamily="34" charset="0"/>
              </a:rPr>
              <a:t>-- </a:t>
            </a:r>
            <a:r>
              <a:rPr lang="ar-SA" sz="2400" b="1" u="sng" dirty="0" smtClean="0">
                <a:solidFill>
                  <a:srgbClr val="7030A0"/>
                </a:solidFill>
                <a:latin typeface="Arial" panose="020B0604020202020204" pitchFamily="34" charset="0"/>
                <a:cs typeface="Arial" panose="020B0604020202020204" pitchFamily="34" charset="0"/>
              </a:rPr>
              <a:t>يجوز للدائن ان يطالب بالدين كل المدينين مجتمعين او يطالبهم على سبيل الأفراد. </a:t>
            </a:r>
          </a:p>
          <a:p>
            <a:pPr>
              <a:buNone/>
            </a:pPr>
            <a:r>
              <a:rPr lang="ar-SA" sz="2400" b="1" u="sng" dirty="0" smtClean="0">
                <a:solidFill>
                  <a:srgbClr val="0070C0"/>
                </a:solidFill>
                <a:latin typeface="Arial" panose="020B0604020202020204" pitchFamily="34" charset="0"/>
                <a:cs typeface="Arial" panose="020B0604020202020204" pitchFamily="34" charset="0"/>
              </a:rPr>
              <a:t>-- </a:t>
            </a:r>
            <a:r>
              <a:rPr lang="ar-SA" sz="2400" b="1" u="sng" dirty="0" smtClean="0">
                <a:solidFill>
                  <a:srgbClr val="0070C0"/>
                </a:solidFill>
                <a:latin typeface="Arial" panose="020B0604020202020204" pitchFamily="34" charset="0"/>
                <a:cs typeface="Arial" panose="020B0604020202020204" pitchFamily="34" charset="0"/>
              </a:rPr>
              <a:t>وإذا أوفى أحد منهم بكل الدين كان له حق الرجوع على باقي المدينين كل بقدر حصته.</a:t>
            </a:r>
          </a:p>
          <a:p>
            <a:pPr>
              <a:buNone/>
            </a:pPr>
            <a:r>
              <a:rPr lang="ar-SA" sz="2400" b="1" u="sng" dirty="0" smtClean="0">
                <a:solidFill>
                  <a:srgbClr val="00B050"/>
                </a:solidFill>
                <a:latin typeface="Arial" panose="020B0604020202020204" pitchFamily="34" charset="0"/>
                <a:cs typeface="Arial" panose="020B0604020202020204" pitchFamily="34" charset="0"/>
              </a:rPr>
              <a:t>-- </a:t>
            </a:r>
            <a:r>
              <a:rPr lang="ar-SA" sz="2400" b="1" u="sng" dirty="0" smtClean="0">
                <a:solidFill>
                  <a:srgbClr val="00B050"/>
                </a:solidFill>
                <a:latin typeface="Arial" panose="020B0604020202020204" pitchFamily="34" charset="0"/>
                <a:cs typeface="Arial" panose="020B0604020202020204" pitchFamily="34" charset="0"/>
              </a:rPr>
              <a:t> ليس هذا فحسب بل إن المدين الذي اوفى على هذا الوجه يتقيد في رجوعه بنصيبه في حصة من اعسر من المدينين</a:t>
            </a:r>
            <a:r>
              <a:rPr lang="ar-SA" sz="2400" b="1" dirty="0" smtClean="0">
                <a:solidFill>
                  <a:srgbClr val="00B05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xmlns="" val="28815632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51678" y="159026"/>
            <a:ext cx="10178322" cy="516835"/>
          </a:xfrm>
        </p:spPr>
        <p:txBody>
          <a:bodyPr>
            <a:normAutofit fontScale="90000"/>
          </a:bodyPr>
          <a:lstStyle/>
          <a:p>
            <a:pPr algn="r"/>
            <a:r>
              <a:rPr lang="ar-SA" dirty="0" smtClean="0">
                <a:solidFill>
                  <a:schemeClr val="accent1">
                    <a:lumMod val="75000"/>
                  </a:schemeClr>
                </a:solidFill>
              </a:rPr>
              <a:t>عدم قابلية الالتزام للانقسام:</a:t>
            </a:r>
            <a:r>
              <a:rPr lang="ar-SA" dirty="0" smtClean="0"/>
              <a:t/>
            </a:r>
            <a:br>
              <a:rPr lang="ar-SA" dirty="0" smtClean="0"/>
            </a:br>
            <a:endParaRPr lang="ar-SA" dirty="0"/>
          </a:p>
        </p:txBody>
      </p:sp>
      <p:sp>
        <p:nvSpPr>
          <p:cNvPr id="3" name="عنصر نائب للمحتوى 2"/>
          <p:cNvSpPr>
            <a:spLocks noGrp="1"/>
          </p:cNvSpPr>
          <p:nvPr>
            <p:ph idx="1"/>
          </p:nvPr>
        </p:nvSpPr>
        <p:spPr>
          <a:xfrm>
            <a:off x="927652" y="675862"/>
            <a:ext cx="10946296" cy="6016486"/>
          </a:xfrm>
        </p:spPr>
        <p:txBody>
          <a:bodyPr>
            <a:noAutofit/>
          </a:bodyPr>
          <a:lstStyle/>
          <a:p>
            <a:pPr>
              <a:buNone/>
            </a:pPr>
            <a:r>
              <a:rPr lang="ar-SA" sz="2800" b="1" dirty="0" smtClean="0">
                <a:solidFill>
                  <a:schemeClr val="accent1">
                    <a:lumMod val="75000"/>
                  </a:schemeClr>
                </a:solidFill>
              </a:rPr>
              <a:t>تعريف عدم القابلية للانقسام وأنواعه:</a:t>
            </a:r>
          </a:p>
          <a:p>
            <a:pPr>
              <a:buNone/>
            </a:pPr>
            <a:r>
              <a:rPr lang="ar-SA" sz="2800" b="1" u="sng" dirty="0" smtClean="0">
                <a:solidFill>
                  <a:srgbClr val="002060"/>
                </a:solidFill>
              </a:rPr>
              <a:t>يكون </a:t>
            </a:r>
            <a:r>
              <a:rPr lang="ar-SA" sz="2800" b="1" u="sng" dirty="0">
                <a:solidFill>
                  <a:srgbClr val="002060"/>
                </a:solidFill>
              </a:rPr>
              <a:t>الالتزام غير قابل للانقسام </a:t>
            </a:r>
            <a:r>
              <a:rPr lang="ar-SA" sz="2800" b="1" u="sng" dirty="0" smtClean="0">
                <a:solidFill>
                  <a:srgbClr val="002060"/>
                </a:solidFill>
              </a:rPr>
              <a:t>: </a:t>
            </a:r>
            <a:r>
              <a:rPr lang="ar-SA" sz="2800" b="1" dirty="0" smtClean="0">
                <a:solidFill>
                  <a:srgbClr val="0070C0"/>
                </a:solidFill>
              </a:rPr>
              <a:t>اذا </a:t>
            </a:r>
            <a:r>
              <a:rPr lang="ar-SA" sz="2800" b="1" dirty="0">
                <a:solidFill>
                  <a:srgbClr val="0070C0"/>
                </a:solidFill>
              </a:rPr>
              <a:t>امتنع تجزئة الوفاء به بالنسبة </a:t>
            </a:r>
            <a:r>
              <a:rPr lang="ar-SA" sz="2800" b="1" dirty="0" smtClean="0">
                <a:solidFill>
                  <a:srgbClr val="0070C0"/>
                </a:solidFill>
              </a:rPr>
              <a:t>لأطرافه </a:t>
            </a:r>
            <a:r>
              <a:rPr lang="ar-SA" sz="2800" b="1" dirty="0">
                <a:solidFill>
                  <a:srgbClr val="0070C0"/>
                </a:solidFill>
              </a:rPr>
              <a:t>المتعددين من الناحية الإيجابية (الدائنين) او من الناحية السلبية (المدينين) وذلك لأن طبيعة المحل الذي يرد عليه لا تقبل التجزئة</a:t>
            </a:r>
            <a:r>
              <a:rPr lang="ar-SA" sz="2800" b="1" dirty="0" smtClean="0">
                <a:solidFill>
                  <a:srgbClr val="0070C0"/>
                </a:solidFill>
              </a:rPr>
              <a:t>.</a:t>
            </a:r>
          </a:p>
          <a:p>
            <a:pPr>
              <a:buNone/>
            </a:pPr>
            <a:r>
              <a:rPr lang="ar-SA" sz="2800" b="1" u="sng" dirty="0" smtClean="0">
                <a:solidFill>
                  <a:srgbClr val="C00000"/>
                </a:solidFill>
              </a:rPr>
              <a:t>وعدم قابلية الالتزام للانقسام ترجع إلى :</a:t>
            </a:r>
          </a:p>
          <a:p>
            <a:pPr>
              <a:buNone/>
            </a:pPr>
            <a:r>
              <a:rPr lang="ar-SA" sz="2800" b="1" dirty="0" smtClean="0">
                <a:solidFill>
                  <a:srgbClr val="00B050"/>
                </a:solidFill>
              </a:rPr>
              <a:t>-- طبيعة المحل الذي يرد عليه ليقال ان عدم الانقسام طبيعي ، </a:t>
            </a:r>
            <a:r>
              <a:rPr lang="ar-SA" sz="2800" b="1" dirty="0" smtClean="0">
                <a:solidFill>
                  <a:srgbClr val="7030A0"/>
                </a:solidFill>
              </a:rPr>
              <a:t>فيكون عدم الانقسام طبيعيا اذا كان المحل الذي يرد عليه الالتزام غير قابل للتجزئة عند التنفيذ.</a:t>
            </a:r>
            <a:r>
              <a:rPr lang="ar-SA" sz="2800" b="1" dirty="0" smtClean="0"/>
              <a:t> وفي هذا المعنى نصت المادة </a:t>
            </a:r>
            <a:r>
              <a:rPr lang="en-US" sz="2800" b="1" dirty="0" smtClean="0"/>
              <a:t>1/361</a:t>
            </a:r>
            <a:r>
              <a:rPr lang="ar-SA" sz="2800" b="1" dirty="0" smtClean="0"/>
              <a:t> مدني كويتي (مادة من </a:t>
            </a:r>
            <a:r>
              <a:rPr lang="en-US" sz="2800" b="1" dirty="0" smtClean="0"/>
              <a:t>1/300</a:t>
            </a:r>
            <a:r>
              <a:rPr lang="ar-SA" sz="2800" b="1" dirty="0" smtClean="0"/>
              <a:t> مدني مصر). </a:t>
            </a:r>
            <a:r>
              <a:rPr lang="ar-SA" sz="2800" b="1" dirty="0" smtClean="0">
                <a:solidFill>
                  <a:srgbClr val="002060"/>
                </a:solidFill>
              </a:rPr>
              <a:t>كما لو كان محل الالتزام يتمثل في تسليم حيوان حي.</a:t>
            </a:r>
          </a:p>
          <a:p>
            <a:pPr>
              <a:buNone/>
            </a:pPr>
            <a:r>
              <a:rPr lang="ar-SA" sz="2800" b="1" dirty="0" smtClean="0">
                <a:solidFill>
                  <a:srgbClr val="00B050"/>
                </a:solidFill>
              </a:rPr>
              <a:t>-- وقد ترجع أيضا إلى الاتفاق عليها ليقال عن عدم الانقسام اتفاقي </a:t>
            </a:r>
            <a:r>
              <a:rPr lang="ar-SA" sz="2800" b="1" dirty="0" smtClean="0"/>
              <a:t>، </a:t>
            </a:r>
            <a:r>
              <a:rPr lang="ar-SA" sz="2800" b="1" dirty="0" smtClean="0">
                <a:solidFill>
                  <a:srgbClr val="7030A0"/>
                </a:solidFill>
              </a:rPr>
              <a:t>ويكون عدم الانقسام اتفاقيا ، إذا اتجهت ارادة ذوي الشأن صراحة او ضمنا الى عدم تجزئة الالتزام عند الوفاء او التنفيذ </a:t>
            </a:r>
            <a:r>
              <a:rPr lang="ar-SA" sz="2800" b="1" dirty="0" smtClean="0">
                <a:solidFill>
                  <a:srgbClr val="002060"/>
                </a:solidFill>
              </a:rPr>
              <a:t>ولو كان طبيعة المحل الذي يرد عليه تقبل مثل هذه التجزئة.</a:t>
            </a:r>
          </a:p>
          <a:p>
            <a:pPr>
              <a:buNone/>
            </a:pPr>
            <a:endParaRPr lang="ar-SA" sz="2800" b="1" dirty="0" smtClean="0">
              <a:solidFill>
                <a:srgbClr val="0070C0"/>
              </a:solidFill>
            </a:endParaRPr>
          </a:p>
        </p:txBody>
      </p:sp>
    </p:spTree>
    <p:extLst>
      <p:ext uri="{BB962C8B-B14F-4D97-AF65-F5344CB8AC3E}">
        <p14:creationId xmlns:p14="http://schemas.microsoft.com/office/powerpoint/2010/main" xmlns="" val="3340928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429716" y="857232"/>
            <a:ext cx="8229600" cy="990600"/>
          </a:xfrm>
        </p:spPr>
        <p:txBody>
          <a:bodyPr/>
          <a:lstStyle/>
          <a:p>
            <a:endParaRPr lang="ar-SA" dirty="0"/>
          </a:p>
        </p:txBody>
      </p:sp>
      <p:sp>
        <p:nvSpPr>
          <p:cNvPr id="3" name="عنصر نائب للمحتوى 2"/>
          <p:cNvSpPr>
            <a:spLocks noGrp="1"/>
          </p:cNvSpPr>
          <p:nvPr>
            <p:ph sz="quarter" idx="1"/>
          </p:nvPr>
        </p:nvSpPr>
        <p:spPr>
          <a:xfrm>
            <a:off x="225287" y="285728"/>
            <a:ext cx="11754677" cy="6274098"/>
          </a:xfrm>
        </p:spPr>
        <p:txBody>
          <a:bodyPr>
            <a:normAutofit lnSpcReduction="10000"/>
          </a:bodyPr>
          <a:lstStyle/>
          <a:p>
            <a:r>
              <a:rPr lang="ar-SA" sz="4000" b="1" dirty="0">
                <a:solidFill>
                  <a:schemeClr val="accent1">
                    <a:lumMod val="75000"/>
                  </a:schemeClr>
                </a:solidFill>
                <a:cs typeface="+mj-cs"/>
              </a:rPr>
              <a:t>لمن يثبت حق الخيار </a:t>
            </a:r>
            <a:r>
              <a:rPr lang="ar-SA" sz="4000" b="1" dirty="0" smtClean="0">
                <a:solidFill>
                  <a:schemeClr val="accent1">
                    <a:lumMod val="75000"/>
                  </a:schemeClr>
                </a:solidFill>
                <a:cs typeface="+mj-cs"/>
              </a:rPr>
              <a:t>؟</a:t>
            </a:r>
          </a:p>
          <a:p>
            <a:pPr>
              <a:buNone/>
            </a:pPr>
            <a:endParaRPr lang="ar-SA" sz="4000" b="1" dirty="0">
              <a:solidFill>
                <a:schemeClr val="tx2">
                  <a:lumMod val="75000"/>
                </a:schemeClr>
              </a:solidFill>
              <a:cs typeface="+mj-cs"/>
            </a:endParaRPr>
          </a:p>
          <a:p>
            <a:pPr>
              <a:buNone/>
            </a:pPr>
            <a:r>
              <a:rPr lang="ar-SA" sz="4000" b="1" dirty="0">
                <a:solidFill>
                  <a:schemeClr val="tx2">
                    <a:lumMod val="75000"/>
                  </a:schemeClr>
                </a:solidFill>
                <a:cs typeface="+mj-cs"/>
              </a:rPr>
              <a:t>تحديد من له حق اختيار الأداء </a:t>
            </a:r>
            <a:r>
              <a:rPr lang="ar-SA" sz="4000" b="1" dirty="0" smtClean="0">
                <a:solidFill>
                  <a:schemeClr val="tx2">
                    <a:lumMod val="75000"/>
                  </a:schemeClr>
                </a:solidFill>
                <a:cs typeface="+mj-cs"/>
              </a:rPr>
              <a:t>:</a:t>
            </a:r>
          </a:p>
          <a:p>
            <a:pPr>
              <a:buNone/>
            </a:pPr>
            <a:r>
              <a:rPr lang="ar-SA" sz="4000" b="1" dirty="0" smtClean="0">
                <a:solidFill>
                  <a:srgbClr val="FF0000"/>
                </a:solidFill>
                <a:cs typeface="+mj-cs"/>
              </a:rPr>
              <a:t>-- قد </a:t>
            </a:r>
            <a:r>
              <a:rPr lang="ar-SA" sz="4000" b="1" u="sng" dirty="0">
                <a:solidFill>
                  <a:srgbClr val="FF0000"/>
                </a:solidFill>
                <a:cs typeface="+mj-cs"/>
              </a:rPr>
              <a:t>يتم باتفاق الدائن و المدين </a:t>
            </a:r>
            <a:r>
              <a:rPr lang="ar-SA" sz="4000" b="1" dirty="0">
                <a:solidFill>
                  <a:srgbClr val="FF0000"/>
                </a:solidFill>
                <a:cs typeface="+mj-cs"/>
              </a:rPr>
              <a:t>, و قد يتفقان على أن الخيار لأحدهما أو لشخص ثالث </a:t>
            </a:r>
            <a:endParaRPr lang="ar-SA" sz="4000" b="1" dirty="0" smtClean="0">
              <a:solidFill>
                <a:srgbClr val="FF0000"/>
              </a:solidFill>
              <a:cs typeface="+mj-cs"/>
            </a:endParaRPr>
          </a:p>
          <a:p>
            <a:pPr>
              <a:buNone/>
            </a:pPr>
            <a:r>
              <a:rPr lang="ar-SA" sz="4000" b="1" dirty="0" smtClean="0">
                <a:solidFill>
                  <a:srgbClr val="7030A0"/>
                </a:solidFill>
                <a:cs typeface="+mj-cs"/>
              </a:rPr>
              <a:t>-- و </a:t>
            </a:r>
            <a:r>
              <a:rPr lang="ar-SA" sz="4000" b="1" dirty="0">
                <a:solidFill>
                  <a:srgbClr val="7030A0"/>
                </a:solidFill>
                <a:cs typeface="+mj-cs"/>
              </a:rPr>
              <a:t>قد يتحدد من له الخيار </a:t>
            </a:r>
            <a:r>
              <a:rPr lang="ar-SA" sz="4000" b="1" u="sng" dirty="0">
                <a:solidFill>
                  <a:srgbClr val="7030A0"/>
                </a:solidFill>
                <a:cs typeface="+mj-cs"/>
              </a:rPr>
              <a:t>بنص القانون </a:t>
            </a:r>
            <a:r>
              <a:rPr lang="ar-SA" sz="4000" b="1" dirty="0">
                <a:solidFill>
                  <a:srgbClr val="7030A0"/>
                </a:solidFill>
                <a:cs typeface="+mj-cs"/>
              </a:rPr>
              <a:t>.</a:t>
            </a:r>
          </a:p>
          <a:p>
            <a:pPr>
              <a:buNone/>
            </a:pPr>
            <a:r>
              <a:rPr lang="ar-SA" sz="4000" b="1" dirty="0" smtClean="0">
                <a:solidFill>
                  <a:srgbClr val="0070C0"/>
                </a:solidFill>
                <a:cs typeface="+mj-cs"/>
              </a:rPr>
              <a:t>-- </a:t>
            </a:r>
            <a:r>
              <a:rPr lang="ar-SA" sz="4000" b="1" u="sng" dirty="0" smtClean="0">
                <a:solidFill>
                  <a:srgbClr val="0070C0"/>
                </a:solidFill>
                <a:cs typeface="+mj-cs"/>
              </a:rPr>
              <a:t>إذا </a:t>
            </a:r>
            <a:r>
              <a:rPr lang="ar-SA" sz="4000" b="1" u="sng" dirty="0">
                <a:solidFill>
                  <a:srgbClr val="0070C0"/>
                </a:solidFill>
                <a:cs typeface="+mj-cs"/>
              </a:rPr>
              <a:t>لم يتحدد لا بالاتفاق ولا بالنص كان الخيار مطلقاً </a:t>
            </a:r>
            <a:r>
              <a:rPr lang="ar-SA" sz="4000" b="1" u="sng" dirty="0" smtClean="0">
                <a:solidFill>
                  <a:srgbClr val="0070C0"/>
                </a:solidFill>
                <a:cs typeface="+mj-cs"/>
              </a:rPr>
              <a:t>:</a:t>
            </a:r>
          </a:p>
          <a:p>
            <a:pPr>
              <a:buNone/>
            </a:pPr>
            <a:r>
              <a:rPr lang="ar-SA" sz="4000" b="1" u="sng" dirty="0" smtClean="0">
                <a:solidFill>
                  <a:schemeClr val="accent4">
                    <a:lumMod val="50000"/>
                  </a:schemeClr>
                </a:solidFill>
                <a:cs typeface="+mj-cs"/>
              </a:rPr>
              <a:t>** </a:t>
            </a:r>
            <a:r>
              <a:rPr lang="ar-SA" sz="4000" b="1" u="sng" dirty="0" smtClean="0">
                <a:solidFill>
                  <a:schemeClr val="accent4">
                    <a:lumMod val="50000"/>
                  </a:schemeClr>
                </a:solidFill>
                <a:cs typeface="+mj-cs"/>
              </a:rPr>
              <a:t>و </a:t>
            </a:r>
            <a:r>
              <a:rPr lang="ar-SA" sz="4000" b="1" u="sng" dirty="0">
                <a:solidFill>
                  <a:schemeClr val="accent4">
                    <a:lumMod val="50000"/>
                  </a:schemeClr>
                </a:solidFill>
                <a:cs typeface="+mj-cs"/>
              </a:rPr>
              <a:t>يثبت للمدين </a:t>
            </a:r>
            <a:endParaRPr lang="ar-SA" sz="4000" b="1" u="sng" dirty="0" smtClean="0">
              <a:solidFill>
                <a:schemeClr val="accent4">
                  <a:lumMod val="50000"/>
                </a:schemeClr>
              </a:solidFill>
              <a:cs typeface="+mj-cs"/>
            </a:endParaRPr>
          </a:p>
          <a:p>
            <a:pPr>
              <a:buNone/>
            </a:pPr>
            <a:r>
              <a:rPr lang="ar-SA" sz="4000" b="1" u="sng" dirty="0" smtClean="0">
                <a:solidFill>
                  <a:schemeClr val="accent4">
                    <a:lumMod val="50000"/>
                  </a:schemeClr>
                </a:solidFill>
                <a:cs typeface="+mj-cs"/>
              </a:rPr>
              <a:t>** </a:t>
            </a:r>
            <a:r>
              <a:rPr lang="ar-SA" sz="4000" b="1" u="sng" dirty="0" smtClean="0">
                <a:solidFill>
                  <a:schemeClr val="accent4">
                    <a:lumMod val="50000"/>
                  </a:schemeClr>
                </a:solidFill>
                <a:cs typeface="+mj-cs"/>
              </a:rPr>
              <a:t>و </a:t>
            </a:r>
            <a:r>
              <a:rPr lang="ar-SA" sz="4000" b="1" u="sng" dirty="0">
                <a:solidFill>
                  <a:schemeClr val="accent4">
                    <a:lumMod val="50000"/>
                  </a:schemeClr>
                </a:solidFill>
                <a:cs typeface="+mj-cs"/>
              </a:rPr>
              <a:t>يلزم تحديد المدة التي يكون فيها الخيار </a:t>
            </a:r>
            <a:endParaRPr lang="ar-SA" sz="4000" b="1" u="sng" dirty="0" smtClean="0">
              <a:solidFill>
                <a:schemeClr val="accent4">
                  <a:lumMod val="50000"/>
                </a:schemeClr>
              </a:solidFill>
              <a:cs typeface="+mj-cs"/>
            </a:endParaRPr>
          </a:p>
          <a:p>
            <a:pPr>
              <a:buNone/>
            </a:pPr>
            <a:r>
              <a:rPr lang="ar-SA" sz="4000" b="1" dirty="0" smtClean="0">
                <a:solidFill>
                  <a:srgbClr val="00B050"/>
                </a:solidFill>
                <a:cs typeface="+mj-cs"/>
              </a:rPr>
              <a:t>-- و </a:t>
            </a:r>
            <a:r>
              <a:rPr lang="ar-SA" sz="4000" b="1" dirty="0">
                <a:solidFill>
                  <a:srgbClr val="00B050"/>
                </a:solidFill>
                <a:cs typeface="+mj-cs"/>
              </a:rPr>
              <a:t>إذا أطلق حددت المحكمة المدة المناسبة بناءً على أحد الطرفين .</a:t>
            </a:r>
          </a:p>
          <a:p>
            <a:endParaRPr lang="ar-SA" sz="4000" b="1" dirty="0">
              <a:cs typeface="+mj-cs"/>
            </a:endParaRPr>
          </a:p>
        </p:txBody>
      </p:sp>
    </p:spTree>
    <p:extLst>
      <p:ext uri="{BB962C8B-B14F-4D97-AF65-F5344CB8AC3E}">
        <p14:creationId xmlns:p14="http://schemas.microsoft.com/office/powerpoint/2010/main" xmlns="" val="14649670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08383" y="159026"/>
            <a:ext cx="11039059" cy="6698974"/>
          </a:xfrm>
        </p:spPr>
        <p:txBody>
          <a:bodyPr>
            <a:noAutofit/>
          </a:bodyPr>
          <a:lstStyle/>
          <a:p>
            <a:pPr>
              <a:buNone/>
            </a:pPr>
            <a:r>
              <a:rPr lang="ar-SA" sz="2200" b="1" u="sng" dirty="0" smtClean="0">
                <a:solidFill>
                  <a:srgbClr val="002060"/>
                </a:solidFill>
              </a:rPr>
              <a:t>ويستفاد </a:t>
            </a:r>
            <a:r>
              <a:rPr lang="ar-SA" sz="2200" b="1" u="sng" dirty="0">
                <a:solidFill>
                  <a:srgbClr val="002060"/>
                </a:solidFill>
              </a:rPr>
              <a:t>الاتجاه الضمني </a:t>
            </a:r>
            <a:r>
              <a:rPr lang="ar-SA" sz="2200" b="1" u="sng" dirty="0" smtClean="0">
                <a:solidFill>
                  <a:srgbClr val="002060"/>
                </a:solidFill>
              </a:rPr>
              <a:t>للإرادة </a:t>
            </a:r>
            <a:r>
              <a:rPr lang="ar-SA" sz="2200" b="1" u="sng" dirty="0">
                <a:solidFill>
                  <a:srgbClr val="002060"/>
                </a:solidFill>
              </a:rPr>
              <a:t>إذا تبين من الغرض الذي رمى إليه المتعاقدان ان الالتزام لا يمكن تنفيذه على سبيل التجزئة.</a:t>
            </a:r>
          </a:p>
          <a:p>
            <a:pPr>
              <a:buNone/>
            </a:pPr>
            <a:r>
              <a:rPr lang="ar-SA" sz="2200" b="1" dirty="0">
                <a:solidFill>
                  <a:srgbClr val="FF0000"/>
                </a:solidFill>
              </a:rPr>
              <a:t>كما لو اشترى شخص قطعة ارض وكان البائع عدة اشخاص كانت الأرض على ملكيتهم. فالتزام هؤلاء بتسليم الأرض لا يتجزأ في تنفيذه سيما اذا بان ان غرض المشتري هو البناء عليها</a:t>
            </a:r>
            <a:r>
              <a:rPr lang="ar-SA" sz="2200" b="1" dirty="0" smtClean="0">
                <a:solidFill>
                  <a:srgbClr val="FF0000"/>
                </a:solidFill>
              </a:rPr>
              <a:t>.</a:t>
            </a:r>
          </a:p>
          <a:p>
            <a:pPr>
              <a:buNone/>
            </a:pPr>
            <a:r>
              <a:rPr lang="ar-SA" sz="2800" b="1" u="sng" dirty="0" smtClean="0">
                <a:solidFill>
                  <a:schemeClr val="accent1">
                    <a:lumMod val="75000"/>
                  </a:schemeClr>
                </a:solidFill>
                <a:latin typeface="Arial" panose="020B0604020202020204" pitchFamily="34" charset="0"/>
                <a:cs typeface="Arial" panose="020B0604020202020204" pitchFamily="34" charset="0"/>
              </a:rPr>
              <a:t>أثار عدم القابلية للانقسام</a:t>
            </a:r>
            <a:r>
              <a:rPr lang="ar-SA" sz="2800" b="1" u="sng" dirty="0" smtClean="0">
                <a:solidFill>
                  <a:schemeClr val="accent1">
                    <a:lumMod val="75000"/>
                  </a:schemeClr>
                </a:solidFill>
                <a:latin typeface="Arial" panose="020B0604020202020204" pitchFamily="34" charset="0"/>
                <a:cs typeface="Arial" panose="020B0604020202020204" pitchFamily="34" charset="0"/>
              </a:rPr>
              <a:t>:</a:t>
            </a:r>
          </a:p>
          <a:p>
            <a:pPr>
              <a:buNone/>
            </a:pPr>
            <a:r>
              <a:rPr lang="ar-SA" sz="2400" b="1" dirty="0" smtClean="0">
                <a:solidFill>
                  <a:schemeClr val="accent1">
                    <a:lumMod val="75000"/>
                  </a:schemeClr>
                </a:solidFill>
              </a:rPr>
              <a:t>في بيان آثار عدم القابلية للانقسام نفرق -حسبما تقضي به النصوص- بين حالة تعدد المدينين وتعدد الدائنين:</a:t>
            </a:r>
          </a:p>
          <a:p>
            <a:pPr>
              <a:buNone/>
            </a:pPr>
            <a:r>
              <a:rPr lang="ar-SA" sz="2400" b="1" u="sng" dirty="0" smtClean="0">
                <a:solidFill>
                  <a:srgbClr val="0070C0"/>
                </a:solidFill>
              </a:rPr>
              <a:t>١- اذا تعدد المدينون في التزام غير قابل للانقسام كان كل منهم ملزما بوفاء الالتزام كاملا، وللمدين الذي وفى حق الرجوع على الباقين كل بقدر حصته </a:t>
            </a:r>
            <a:r>
              <a:rPr lang="ar-SA" sz="2400" b="1" u="sng" dirty="0" smtClean="0">
                <a:solidFill>
                  <a:srgbClr val="C00000"/>
                </a:solidFill>
              </a:rPr>
              <a:t>الا اذا تبين من الظروف غير ذلك</a:t>
            </a:r>
            <a:r>
              <a:rPr lang="ar-SA" sz="2400" b="1" u="sng" dirty="0" smtClean="0"/>
              <a:t>. </a:t>
            </a:r>
            <a:r>
              <a:rPr lang="ar-SA" sz="2400" b="1" u="sng" dirty="0" smtClean="0">
                <a:solidFill>
                  <a:srgbClr val="7030A0"/>
                </a:solidFill>
              </a:rPr>
              <a:t>ومن هذه الظروف اذا كان محل الالتزام تسليم حيوان حي وقام احد المدينين المتعددين بالالتزام بالتسليم بتنفيذه. اذ لا رجوع له على </a:t>
            </a:r>
            <a:r>
              <a:rPr lang="ar-SA" sz="2400" b="1" u="sng" dirty="0" smtClean="0">
                <a:solidFill>
                  <a:srgbClr val="7030A0"/>
                </a:solidFill>
              </a:rPr>
              <a:t>الباقين.</a:t>
            </a:r>
            <a:endParaRPr lang="ar-SA" sz="2400" b="1" u="sng" dirty="0" smtClean="0">
              <a:solidFill>
                <a:srgbClr val="7030A0"/>
              </a:solidFill>
            </a:endParaRPr>
          </a:p>
          <a:p>
            <a:pPr>
              <a:buNone/>
            </a:pPr>
            <a:r>
              <a:rPr lang="ar-SA" sz="2400" b="1" u="sng" dirty="0" smtClean="0">
                <a:solidFill>
                  <a:srgbClr val="0070C0"/>
                </a:solidFill>
              </a:rPr>
              <a:t>٢- اذا تعدد الدائنون في التزام غير قابل للانقسام او تعدد ورثة الدائن في هذا الالتزام جاز لكل دائن او وارث ان يطالب باداء الالتزام كاملا. </a:t>
            </a:r>
          </a:p>
          <a:p>
            <a:pPr>
              <a:buNone/>
            </a:pPr>
            <a:r>
              <a:rPr lang="ar-SA" sz="2400" b="1" dirty="0" smtClean="0">
                <a:solidFill>
                  <a:srgbClr val="002060"/>
                </a:solidFill>
              </a:rPr>
              <a:t>فاذا اعترض احد الدائنين او الورثة على ذلك كان المدين ملزما باداء الالتزام للدائنين مجتمعين او بايداع الشيء محل الالتزام خزانة ادارة التنفيذ .</a:t>
            </a:r>
          </a:p>
          <a:p>
            <a:pPr>
              <a:buNone/>
            </a:pPr>
            <a:r>
              <a:rPr lang="ar-SA" sz="2400" b="1" dirty="0" smtClean="0">
                <a:solidFill>
                  <a:srgbClr val="00B050"/>
                </a:solidFill>
              </a:rPr>
              <a:t>واذا استوفى الالتزام احد الدائنين رجع عليه الباقي منهم كل بقدر حصته هكذا نصت المادة ٣٦٣ مدني كويتي في عجزها. </a:t>
            </a:r>
          </a:p>
          <a:p>
            <a:pPr>
              <a:buNone/>
            </a:pPr>
            <a:endParaRPr lang="ar-SA" sz="2200" b="1" dirty="0">
              <a:solidFill>
                <a:srgbClr val="FF0000"/>
              </a:solidFill>
            </a:endParaRPr>
          </a:p>
        </p:txBody>
      </p:sp>
    </p:spTree>
    <p:extLst>
      <p:ext uri="{BB962C8B-B14F-4D97-AF65-F5344CB8AC3E}">
        <p14:creationId xmlns:p14="http://schemas.microsoft.com/office/powerpoint/2010/main" xmlns="" val="33409281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74643" y="382385"/>
            <a:ext cx="10853531" cy="916328"/>
          </a:xfrm>
        </p:spPr>
        <p:txBody>
          <a:bodyPr/>
          <a:lstStyle/>
          <a:p>
            <a:pPr algn="r"/>
            <a:r>
              <a:rPr lang="ar-SA" dirty="0">
                <a:solidFill>
                  <a:schemeClr val="accent1">
                    <a:lumMod val="75000"/>
                  </a:schemeClr>
                </a:solidFill>
              </a:rPr>
              <a:t>الالتزام غير القابل للانقسام في الفقه الاسلامي:</a:t>
            </a:r>
          </a:p>
        </p:txBody>
      </p:sp>
      <p:sp>
        <p:nvSpPr>
          <p:cNvPr id="3" name="عنصر نائب للمحتوى 2"/>
          <p:cNvSpPr>
            <a:spLocks noGrp="1"/>
          </p:cNvSpPr>
          <p:nvPr>
            <p:ph idx="1"/>
          </p:nvPr>
        </p:nvSpPr>
        <p:spPr>
          <a:xfrm>
            <a:off x="887897" y="1258958"/>
            <a:ext cx="10880034" cy="5261112"/>
          </a:xfrm>
        </p:spPr>
        <p:txBody>
          <a:bodyPr/>
          <a:lstStyle/>
          <a:p>
            <a:pPr>
              <a:buNone/>
            </a:pPr>
            <a:r>
              <a:rPr lang="ar-SA" sz="3200" b="1" dirty="0" smtClean="0">
                <a:solidFill>
                  <a:srgbClr val="002060"/>
                </a:solidFill>
              </a:rPr>
              <a:t>ان </a:t>
            </a:r>
            <a:r>
              <a:rPr lang="ar-SA" sz="3200" b="1" dirty="0">
                <a:solidFill>
                  <a:srgbClr val="002060"/>
                </a:solidFill>
              </a:rPr>
              <a:t>فكرة الالتزام غير القابل للانقسام معروفة في </a:t>
            </a:r>
            <a:r>
              <a:rPr lang="ar-SA" sz="3200" b="1" dirty="0" smtClean="0">
                <a:solidFill>
                  <a:srgbClr val="002060"/>
                </a:solidFill>
              </a:rPr>
              <a:t>الفقه الاسلامي</a:t>
            </a:r>
            <a:r>
              <a:rPr lang="ar-SA" sz="3200" b="1" dirty="0"/>
              <a:t>. ونبرز هنا </a:t>
            </a:r>
            <a:r>
              <a:rPr lang="ar-SA" sz="3200" b="1" dirty="0" smtClean="0"/>
              <a:t>ما </a:t>
            </a:r>
            <a:r>
              <a:rPr lang="ar-SA" sz="3200" b="1" dirty="0" err="1" smtClean="0"/>
              <a:t>نعتقده</a:t>
            </a:r>
            <a:r>
              <a:rPr lang="ar-SA" sz="3200" b="1" dirty="0" smtClean="0"/>
              <a:t> </a:t>
            </a:r>
            <a:r>
              <a:rPr lang="ar-SA" sz="3200" b="1" dirty="0"/>
              <a:t>من تطبيقاتها فيه. فقد نصت المادة ١٦٤٢ من مجلة الاحكام العدلية على انه "..... </a:t>
            </a:r>
            <a:r>
              <a:rPr lang="ar-SA" sz="3200" b="1" dirty="0">
                <a:solidFill>
                  <a:srgbClr val="FF0000"/>
                </a:solidFill>
              </a:rPr>
              <a:t>يصح لاحد الورثة ان يدعي بدين للميت في ذمة اخر وبعد الثبوت يحكم بكل الدين المذكور لجميع الورثة </a:t>
            </a:r>
            <a:r>
              <a:rPr lang="ar-SA" sz="3200" b="1" dirty="0"/>
              <a:t>ولكن </a:t>
            </a:r>
            <a:r>
              <a:rPr lang="ar-SA" sz="3200" b="1" dirty="0">
                <a:solidFill>
                  <a:srgbClr val="0070C0"/>
                </a:solidFill>
              </a:rPr>
              <a:t>ليس لوراث المدعي ان يقبض منه الا حصته ولا يمكنه ان يقبض حصص سائر الورثة".</a:t>
            </a:r>
          </a:p>
          <a:p>
            <a:pPr>
              <a:buNone/>
            </a:pPr>
            <a:endParaRPr lang="ar-SA" sz="3200" b="1" dirty="0" smtClean="0"/>
          </a:p>
          <a:p>
            <a:pPr>
              <a:buNone/>
            </a:pPr>
            <a:r>
              <a:rPr lang="ar-SA" sz="3200" b="1" dirty="0" smtClean="0"/>
              <a:t>ومفهومنا للنص، انه </a:t>
            </a:r>
            <a:r>
              <a:rPr lang="ar-SA" sz="3200" b="1" dirty="0" smtClean="0">
                <a:solidFill>
                  <a:srgbClr val="00B050"/>
                </a:solidFill>
              </a:rPr>
              <a:t>يجوز لوراث الدائن- وفي حالة تعدد الورثة- ان يطالب، ابتداء، بكل الدين، لكنه لا يأخذ في الاستيفاء الا حصته فقط</a:t>
            </a:r>
            <a:r>
              <a:rPr lang="ar-SA" sz="3200" b="1" dirty="0">
                <a:solidFill>
                  <a:srgbClr val="00B050"/>
                </a:solidFill>
              </a:rPr>
              <a:t>. وفي هذا الفرض ما يعني ان الدين وحتى الحكم به </a:t>
            </a:r>
            <a:r>
              <a:rPr lang="ar-SA" sz="3200" b="1" dirty="0" smtClean="0">
                <a:solidFill>
                  <a:srgbClr val="00B050"/>
                </a:solidFill>
              </a:rPr>
              <a:t>غير </a:t>
            </a:r>
            <a:r>
              <a:rPr lang="ar-SA" sz="3200" b="1" dirty="0">
                <a:solidFill>
                  <a:srgbClr val="00B050"/>
                </a:solidFill>
              </a:rPr>
              <a:t>منقسم بالنسبة </a:t>
            </a:r>
            <a:r>
              <a:rPr lang="ar-SA" sz="3200" b="1" dirty="0" smtClean="0">
                <a:solidFill>
                  <a:srgbClr val="00B050"/>
                </a:solidFill>
              </a:rPr>
              <a:t>لأطرافه </a:t>
            </a:r>
            <a:r>
              <a:rPr lang="ar-SA" sz="3200" b="1" dirty="0">
                <a:solidFill>
                  <a:srgbClr val="00B050"/>
                </a:solidFill>
              </a:rPr>
              <a:t>من الناحية الايجابية</a:t>
            </a:r>
            <a:r>
              <a:rPr lang="ar-SA" sz="3200" b="1" dirty="0"/>
              <a:t>.</a:t>
            </a:r>
            <a:endParaRPr lang="en" sz="3200" b="1" dirty="0"/>
          </a:p>
          <a:p>
            <a:endParaRPr lang="ar-SA" dirty="0"/>
          </a:p>
        </p:txBody>
      </p:sp>
    </p:spTree>
    <p:extLst>
      <p:ext uri="{BB962C8B-B14F-4D97-AF65-F5344CB8AC3E}">
        <p14:creationId xmlns:p14="http://schemas.microsoft.com/office/powerpoint/2010/main" xmlns="" val="23370298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3670" y="278296"/>
            <a:ext cx="10668000" cy="6414051"/>
          </a:xfrm>
        </p:spPr>
        <p:txBody>
          <a:bodyPr>
            <a:normAutofit fontScale="92500"/>
          </a:bodyPr>
          <a:lstStyle/>
          <a:p>
            <a:pPr>
              <a:buNone/>
            </a:pPr>
            <a:r>
              <a:rPr lang="ar-SA" sz="2800" b="1" u="sng" dirty="0" smtClean="0">
                <a:solidFill>
                  <a:srgbClr val="002060"/>
                </a:solidFill>
              </a:rPr>
              <a:t>احكام عامة :</a:t>
            </a:r>
          </a:p>
          <a:p>
            <a:pPr>
              <a:buNone/>
            </a:pPr>
            <a:r>
              <a:rPr lang="ar-SA" sz="2800" b="1" dirty="0" smtClean="0">
                <a:solidFill>
                  <a:srgbClr val="00B050"/>
                </a:solidFill>
              </a:rPr>
              <a:t>-- تضامن المدينين يكون في الدين المؤجل او بالتقسيط ، اما في الدين الحال فلا يوجد تضامن .</a:t>
            </a:r>
          </a:p>
          <a:p>
            <a:pPr>
              <a:buNone/>
            </a:pPr>
            <a:r>
              <a:rPr lang="ar-SA" sz="2800" b="1" dirty="0" smtClean="0">
                <a:solidFill>
                  <a:srgbClr val="0070C0"/>
                </a:solidFill>
              </a:rPr>
              <a:t>-- فكل مدين يعد مسؤولا مسؤولية فردية وجماعية عن سداد الدين . لو طولب احد المدينين بكل الدين فعليه الوفاء ولا يجوز له الدفع بالقسمة او التجريد .</a:t>
            </a:r>
          </a:p>
          <a:p>
            <a:pPr>
              <a:buNone/>
            </a:pPr>
            <a:r>
              <a:rPr lang="ar-SA" sz="2800" b="1" dirty="0" smtClean="0">
                <a:solidFill>
                  <a:srgbClr val="00B050"/>
                </a:solidFill>
              </a:rPr>
              <a:t>-- لو كان مع المدينين المتضامنين كفيل متضامن ، فيجوز للدائن مطالبة الكفيل وحده بكل الدين ، ولا يجوز للكفي الدفع بالتجريد ولا الدفع بالتقسيم الا بالاتفاق صراحة لى ذلك وقت التعاقد .</a:t>
            </a:r>
          </a:p>
          <a:p>
            <a:pPr>
              <a:buNone/>
            </a:pPr>
            <a:r>
              <a:rPr lang="ar-SA" sz="2800" b="1" dirty="0" smtClean="0">
                <a:solidFill>
                  <a:srgbClr val="FF0000"/>
                </a:solidFill>
              </a:rPr>
              <a:t>-- التضامن مفترض في الاعمال التجارية ولا يستبعد الا بالنص على استبعاده ، وغير مفترض بالاعمال المدنية حيث كل مدين مسؤول عن الدين مسؤولية فردية عن حصته بالدين الا اذا اشترط التضامن  صراحة ، </a:t>
            </a:r>
            <a:r>
              <a:rPr lang="ar-SA" sz="2800" b="1" dirty="0" smtClean="0">
                <a:solidFill>
                  <a:srgbClr val="7030A0"/>
                </a:solidFill>
              </a:rPr>
              <a:t>فلا يحق للدائن مطالبة احد المدينين بدين مدني بكل الدين فللمدين الدفع بالقسمة بان يدفع فقط نصيبه وحصته من الدين الا اذا اتفق صراحة في العقد على التضامن  .</a:t>
            </a:r>
          </a:p>
          <a:p>
            <a:pPr>
              <a:buNone/>
            </a:pPr>
            <a:endParaRPr lang="ar-SA" sz="2800" b="1" dirty="0" smtClean="0">
              <a:solidFill>
                <a:srgbClr val="7030A0"/>
              </a:solidFill>
            </a:endParaRPr>
          </a:p>
          <a:p>
            <a:pPr>
              <a:buNone/>
            </a:pPr>
            <a:r>
              <a:rPr lang="ar-SA" sz="2800" b="1" dirty="0" smtClean="0">
                <a:solidFill>
                  <a:srgbClr val="00B050"/>
                </a:solidFill>
              </a:rPr>
              <a:t>--</a:t>
            </a:r>
            <a:r>
              <a:rPr lang="ar-SA" sz="2800" b="1" dirty="0" smtClean="0">
                <a:solidFill>
                  <a:srgbClr val="7030A0"/>
                </a:solidFill>
              </a:rPr>
              <a:t>  </a:t>
            </a:r>
            <a:r>
              <a:rPr lang="ar-SA" sz="2800" b="1" dirty="0" smtClean="0">
                <a:solidFill>
                  <a:srgbClr val="00B050"/>
                </a:solidFill>
              </a:rPr>
              <a:t>التضامن المدني والتجاري ليس من النظام فيجوز الاتفاق على استبعاد التضامن في العمل التجاري ، ويجوز الاتفاق على اشتراط التضامن في العمل المدني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7896" y="225287"/>
            <a:ext cx="10880034" cy="6361043"/>
          </a:xfrm>
        </p:spPr>
        <p:txBody>
          <a:bodyPr>
            <a:normAutofit/>
          </a:bodyPr>
          <a:lstStyle/>
          <a:p>
            <a:pPr>
              <a:buNone/>
            </a:pPr>
            <a:r>
              <a:rPr lang="ar-SA" sz="2400" b="1" dirty="0" smtClean="0">
                <a:solidFill>
                  <a:srgbClr val="00B050"/>
                </a:solidFill>
                <a:latin typeface="Times New Roman" pitchFamily="18" charset="0"/>
                <a:cs typeface="Times New Roman" pitchFamily="18" charset="0"/>
              </a:rPr>
              <a:t>-- مبدأ التضامن مطبق في المملكة  في الاعمال المدنية والتجارية .</a:t>
            </a:r>
          </a:p>
          <a:p>
            <a:pPr>
              <a:buNone/>
            </a:pPr>
            <a:r>
              <a:rPr lang="ar-SA" sz="2400" b="1" dirty="0" smtClean="0">
                <a:solidFill>
                  <a:srgbClr val="0070C0"/>
                </a:solidFill>
                <a:latin typeface="Times New Roman" pitchFamily="18" charset="0"/>
                <a:cs typeface="Times New Roman" pitchFamily="18" charset="0"/>
              </a:rPr>
              <a:t>-- يحق للكفيل -- على عكس المدين -- تجزئة الدين عند التعاقد  كما في الكفيل الصرفي وهو الضامن الاحتياطي بان يلتزم بجزء من الدين بالاشتراط عند التعاقد او التوقيع على الورقة ، لكن بعد التعاقد لا يجوز ذلك لانه يبقى مسؤول عن كل الدين .</a:t>
            </a:r>
          </a:p>
          <a:p>
            <a:pPr>
              <a:buNone/>
            </a:pPr>
            <a:r>
              <a:rPr lang="ar-SA" sz="2400" b="1" dirty="0" smtClean="0">
                <a:solidFill>
                  <a:srgbClr val="00B050"/>
                </a:solidFill>
                <a:latin typeface="Times New Roman" pitchFamily="18" charset="0"/>
                <a:cs typeface="Times New Roman" pitchFamily="18" charset="0"/>
              </a:rPr>
              <a:t>-- يجوز تعدد الكفلاء على نفس الدين .</a:t>
            </a:r>
          </a:p>
          <a:p>
            <a:pPr>
              <a:buNone/>
            </a:pPr>
            <a:r>
              <a:rPr lang="ar-SA" sz="2400" b="1" dirty="0" smtClean="0">
                <a:solidFill>
                  <a:srgbClr val="FF0000"/>
                </a:solidFill>
                <a:latin typeface="Times New Roman" pitchFamily="18" charset="0"/>
                <a:cs typeface="Times New Roman" pitchFamily="18" charset="0"/>
              </a:rPr>
              <a:t>-- يجوز للكفيل الاشتراط  عند التعاقد رجوع الدائن اولا على المدين قبل الرجوع عليه ، والا فانه يحق للدائن الرجوع عليه اولا .</a:t>
            </a:r>
          </a:p>
          <a:p>
            <a:pPr>
              <a:buNone/>
            </a:pPr>
            <a:r>
              <a:rPr lang="ar-SA" sz="2400" b="1" dirty="0" smtClean="0">
                <a:solidFill>
                  <a:srgbClr val="00B050"/>
                </a:solidFill>
                <a:latin typeface="Times New Roman" pitchFamily="18" charset="0"/>
                <a:cs typeface="Times New Roman" pitchFamily="18" charset="0"/>
              </a:rPr>
              <a:t>--في العمل المدني يجوز للكفيل الدفع بالتجريد والتقسيم .</a:t>
            </a:r>
          </a:p>
          <a:p>
            <a:pPr>
              <a:buNone/>
            </a:pPr>
            <a:r>
              <a:rPr lang="ar-SA" sz="2400" b="1" dirty="0" smtClean="0">
                <a:solidFill>
                  <a:srgbClr val="7030A0"/>
                </a:solidFill>
                <a:latin typeface="Times New Roman" pitchFamily="18" charset="0"/>
                <a:cs typeface="Times New Roman" pitchFamily="18" charset="0"/>
              </a:rPr>
              <a:t>-- يجوز للدائن الرجوع على المدينين قبل الكفيل في العمل المدني .</a:t>
            </a:r>
          </a:p>
          <a:p>
            <a:pPr>
              <a:buNone/>
            </a:pPr>
            <a:r>
              <a:rPr lang="ar-SA" sz="2400" b="1" dirty="0" smtClean="0">
                <a:solidFill>
                  <a:srgbClr val="00B050"/>
                </a:solidFill>
                <a:latin typeface="Times New Roman" pitchFamily="18" charset="0"/>
                <a:cs typeface="Times New Roman" pitchFamily="18" charset="0"/>
              </a:rPr>
              <a:t>-- في العمل التجاري يجوز للكفيل التقسيم والتجريد يوم التعاقد فقط والا فانه يسال عن كل الدين لانه الاصل عدم جواز الدفع بالتجريد والتقسيم .</a:t>
            </a:r>
          </a:p>
          <a:p>
            <a:pPr>
              <a:buNone/>
            </a:pPr>
            <a:r>
              <a:rPr lang="ar-SA" sz="2400" b="1" dirty="0" smtClean="0">
                <a:solidFill>
                  <a:schemeClr val="accent4">
                    <a:lumMod val="75000"/>
                  </a:schemeClr>
                </a:solidFill>
                <a:latin typeface="Times New Roman" pitchFamily="18" charset="0"/>
                <a:cs typeface="Times New Roman" pitchFamily="18" charset="0"/>
              </a:rPr>
              <a:t>--في الكفالة المدنية لو قام المدين بكفالة كل الدين فللدائن الحق في المطالبة بكامل الدين ، ويجوز للكفيل الدفع بالتجريد دون التقسيم .</a:t>
            </a:r>
          </a:p>
          <a:p>
            <a:pPr>
              <a:buNone/>
            </a:pPr>
            <a:endParaRPr lang="en-US" sz="2400" b="1" dirty="0">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4157" y="225287"/>
            <a:ext cx="10747513" cy="6467061"/>
          </a:xfrm>
        </p:spPr>
        <p:txBody>
          <a:bodyPr>
            <a:normAutofit fontScale="92500" lnSpcReduction="20000"/>
          </a:bodyPr>
          <a:lstStyle/>
          <a:p>
            <a:pPr>
              <a:buNone/>
            </a:pPr>
            <a:r>
              <a:rPr lang="ar-SA" sz="2800" b="1" dirty="0" smtClean="0">
                <a:solidFill>
                  <a:srgbClr val="00B050"/>
                </a:solidFill>
              </a:rPr>
              <a:t>-- التضامن في المملكة يخضع لاحكام الفقه الاسلامي وللعرف التجاري .</a:t>
            </a:r>
          </a:p>
          <a:p>
            <a:pPr>
              <a:buNone/>
            </a:pPr>
            <a:endParaRPr lang="ar-SA" sz="2800" b="1" dirty="0" smtClean="0"/>
          </a:p>
          <a:p>
            <a:pPr>
              <a:buNone/>
            </a:pPr>
            <a:r>
              <a:rPr lang="ar-SA" sz="2800" b="1" dirty="0" smtClean="0">
                <a:solidFill>
                  <a:srgbClr val="C00000"/>
                </a:solidFill>
              </a:rPr>
              <a:t>-- قيام احد المدينين بالوفاء يؤدي الى سقوط الدين عن بقية المدينين .</a:t>
            </a:r>
          </a:p>
          <a:p>
            <a:pPr>
              <a:buNone/>
            </a:pPr>
            <a:endParaRPr lang="ar-SA" sz="2800" b="1" dirty="0" smtClean="0"/>
          </a:p>
          <a:p>
            <a:pPr>
              <a:buNone/>
            </a:pPr>
            <a:r>
              <a:rPr lang="ar-SA" sz="2800" b="1" dirty="0" smtClean="0">
                <a:solidFill>
                  <a:srgbClr val="00B050"/>
                </a:solidFill>
              </a:rPr>
              <a:t>-- عد امكان المدين الدفع بالتجريد او التقسيم .</a:t>
            </a:r>
          </a:p>
          <a:p>
            <a:pPr>
              <a:buNone/>
            </a:pPr>
            <a:endParaRPr lang="ar-SA" sz="2800" b="1" dirty="0" smtClean="0"/>
          </a:p>
          <a:p>
            <a:pPr>
              <a:buNone/>
            </a:pPr>
            <a:r>
              <a:rPr lang="ar-SA" sz="2800" b="1" dirty="0" smtClean="0">
                <a:solidFill>
                  <a:srgbClr val="0070C0"/>
                </a:solidFill>
              </a:rPr>
              <a:t>-- بسداد الدين من احد المدينين يزول التضان ويرجع الموفي على باقي المدينين كل واحد بمقدار حصته وليس بالدين كامل .</a:t>
            </a:r>
          </a:p>
          <a:p>
            <a:pPr>
              <a:buNone/>
            </a:pPr>
            <a:endParaRPr lang="ar-SA" sz="2800" b="1" dirty="0" smtClean="0"/>
          </a:p>
          <a:p>
            <a:pPr>
              <a:buNone/>
            </a:pPr>
            <a:r>
              <a:rPr lang="ar-SA" sz="2800" b="1" dirty="0" smtClean="0">
                <a:solidFill>
                  <a:srgbClr val="00B050"/>
                </a:solidFill>
              </a:rPr>
              <a:t>-- لكن استثناءا على ذلك يبقى التضامن موجود رغم الوفاء من احد المدينين ولا يزول حتى نهاية الالتزام وذلك في الكمبيالة ، فيبقى جميع الملتزمين الصرفيين ملتزميين مجتمعين في مواجهة الحامل الشرعي او الموفي للحامل الشرعي  للوفاء بكامل قيمة الكمبيالة.</a:t>
            </a:r>
          </a:p>
          <a:p>
            <a:pPr>
              <a:buNone/>
            </a:pPr>
            <a:endParaRPr lang="ar-SA" sz="2800" b="1" dirty="0" smtClean="0"/>
          </a:p>
          <a:p>
            <a:pPr>
              <a:buNone/>
            </a:pPr>
            <a:r>
              <a:rPr lang="ar-SA" sz="2800" b="1" dirty="0" smtClean="0">
                <a:solidFill>
                  <a:srgbClr val="7030A0"/>
                </a:solidFill>
              </a:rPr>
              <a:t>-- اعسار احد المدينين او افلاسه فحصته توزع على جميع المدينين الاخرين ومن ضمنهم الموفي .</a:t>
            </a:r>
          </a:p>
          <a:p>
            <a:pPr>
              <a:buNone/>
            </a:pPr>
            <a:endParaRPr lang="en-US" sz="2800" b="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8870" y="159026"/>
            <a:ext cx="11118573" cy="6533322"/>
          </a:xfrm>
        </p:spPr>
        <p:txBody>
          <a:bodyPr>
            <a:noAutofit/>
          </a:bodyPr>
          <a:lstStyle/>
          <a:p>
            <a:pPr>
              <a:buNone/>
            </a:pPr>
            <a:r>
              <a:rPr lang="ar-SA" sz="2100" b="1" u="sng" dirty="0" smtClean="0">
                <a:solidFill>
                  <a:srgbClr val="002060"/>
                </a:solidFill>
              </a:rPr>
              <a:t>-- التضامن يقوم على اساس تبادل المنافع وليس تبادل المضار ، فاذا كان االتصرف نافع فيسري على الجميع وان كان ضارا فلا يسري الا على الشخص الذي تم الاجراء في مواجهته </a:t>
            </a:r>
            <a:r>
              <a:rPr lang="ar-SA" sz="2100" b="1" dirty="0" smtClean="0"/>
              <a:t>، </a:t>
            </a:r>
            <a:r>
              <a:rPr lang="ar-SA" sz="2100" b="1" u="sng" dirty="0" smtClean="0">
                <a:solidFill>
                  <a:srgbClr val="FF0000"/>
                </a:solidFill>
              </a:rPr>
              <a:t>ومن ذلك :</a:t>
            </a:r>
          </a:p>
          <a:p>
            <a:pPr>
              <a:buNone/>
            </a:pPr>
            <a:r>
              <a:rPr lang="ar-SA" sz="2100" b="1" u="sng" dirty="0" smtClean="0">
                <a:solidFill>
                  <a:srgbClr val="FF0000"/>
                </a:solidFill>
              </a:rPr>
              <a:t>-- منح احد المدينين مهلة الوفاء او تقسيط الدين :</a:t>
            </a:r>
          </a:p>
          <a:p>
            <a:pPr>
              <a:buNone/>
            </a:pPr>
            <a:r>
              <a:rPr lang="ar-SA" sz="2100" b="1" dirty="0" smtClean="0">
                <a:solidFill>
                  <a:srgbClr val="0070C0"/>
                </a:solidFill>
              </a:rPr>
              <a:t>اذا منح الدائن احد المدينين مهلة للوفاء فهذا عمل نافع فيستفيد منه باقي المدينين ، فلا يطالبهم الدائن بالدفع الحال او قبل نهاية مهلة الوفاء المعطاة للمدين الاول .</a:t>
            </a:r>
            <a:endParaRPr lang="ar-SA" sz="2100" b="1" dirty="0" smtClean="0">
              <a:solidFill>
                <a:srgbClr val="0070C0"/>
              </a:solidFill>
            </a:endParaRPr>
          </a:p>
          <a:p>
            <a:pPr>
              <a:buNone/>
            </a:pPr>
            <a:r>
              <a:rPr lang="ar-SA" sz="2100" b="1" u="sng" dirty="0" smtClean="0">
                <a:solidFill>
                  <a:srgbClr val="FF0000"/>
                </a:solidFill>
              </a:rPr>
              <a:t>-- الصلح :</a:t>
            </a:r>
          </a:p>
          <a:p>
            <a:pPr>
              <a:buNone/>
            </a:pPr>
            <a:r>
              <a:rPr lang="ar-SA" sz="2100" b="1" dirty="0" smtClean="0">
                <a:solidFill>
                  <a:srgbClr val="00B050"/>
                </a:solidFill>
              </a:rPr>
              <a:t>فاذا تنازل الدائن لاحد المدينين عن جزء من الدين او ابراه ، فالدائن لا يرجع على هذا المدين لكن حقه محفوظ بالرجوع على باقي المدينين، لكن لو اسقط الدين كامل فذلك يؤدي الى ابراء الجميع لسقوط كامل الدين .</a:t>
            </a:r>
          </a:p>
          <a:p>
            <a:pPr>
              <a:buNone/>
            </a:pPr>
            <a:r>
              <a:rPr lang="ar-SA" sz="2100" b="1" dirty="0" smtClean="0">
                <a:solidFill>
                  <a:srgbClr val="7030A0"/>
                </a:solidFill>
              </a:rPr>
              <a:t>ولو تضمن االصلح شروط اضافية لم تكن موجودة في العقد ؛ كالصلح على تأجيل السداد مع اضافة غرامة او شرط جزائي ، فالصلح فيه ضرر فلا يسري هذا الصلح الا على من اتفق معه عليه ، ولا يسري على باقي المدينين الا باتفاقهم ورضاهم . </a:t>
            </a:r>
            <a:endParaRPr lang="ar-SA" sz="2100" b="1" dirty="0" smtClean="0">
              <a:solidFill>
                <a:srgbClr val="7030A0"/>
              </a:solidFill>
            </a:endParaRPr>
          </a:p>
          <a:p>
            <a:pPr>
              <a:buNone/>
            </a:pPr>
            <a:r>
              <a:rPr lang="ar-SA" sz="2100" b="1" u="sng" dirty="0" smtClean="0">
                <a:solidFill>
                  <a:srgbClr val="FF0000"/>
                </a:solidFill>
              </a:rPr>
              <a:t>-- الاقرار :</a:t>
            </a:r>
          </a:p>
          <a:p>
            <a:pPr>
              <a:buNone/>
            </a:pPr>
            <a:r>
              <a:rPr lang="ar-SA" sz="2100" b="1" dirty="0" smtClean="0">
                <a:solidFill>
                  <a:schemeClr val="accent4">
                    <a:lumMod val="75000"/>
                  </a:schemeClr>
                </a:solidFill>
              </a:rPr>
              <a:t>الاقرار القضائي له حجية قوية وقطعية لا يمكن اثبات عكسها الا بالتزوير ، على عكس الاقرار العادي الذي يكون له حجية بسيطة يجوز اثباتها بكافة وسائل الاثبات.</a:t>
            </a:r>
          </a:p>
          <a:p>
            <a:pPr>
              <a:buNone/>
            </a:pPr>
            <a:r>
              <a:rPr lang="ar-SA" sz="2100" b="1" dirty="0" smtClean="0">
                <a:solidFill>
                  <a:srgbClr val="0070C0"/>
                </a:solidFill>
              </a:rPr>
              <a:t>والاقرا حجة على المقر نفسه ولا يعتبر حجة على الغير فلا يسري الا على المدبين الذي اقر دون باقي المدينين . </a:t>
            </a:r>
          </a:p>
          <a:p>
            <a:pPr>
              <a:buNone/>
            </a:pPr>
            <a:r>
              <a:rPr lang="ar-SA" sz="2100" b="1" dirty="0" smtClean="0">
                <a:solidFill>
                  <a:srgbClr val="00B050"/>
                </a:solidFill>
              </a:rPr>
              <a:t>واقرار السلف حجة على الخلف العام وهم الورثة اذا مات مورثهم قبل اداء الثمن ، لكن اقرار احد الخلف العام بان بذمة مورثهم دين للدائن وذلك لما يخالف ما عليه باقي افراد  الخلف العام فاقراره حجة عليه فقط دون باقي الورثة .</a:t>
            </a:r>
            <a:endParaRPr lang="ar-SA" sz="2100" b="1" dirty="0" smtClean="0">
              <a:solidFill>
                <a:srgbClr val="00B050"/>
              </a:solidFill>
            </a:endParaRPr>
          </a:p>
          <a:p>
            <a:pPr>
              <a:buNone/>
            </a:pPr>
            <a:endParaRPr lang="en-US" sz="2100" b="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1879" y="159026"/>
            <a:ext cx="11078818" cy="6533322"/>
          </a:xfrm>
        </p:spPr>
        <p:txBody>
          <a:bodyPr>
            <a:noAutofit/>
          </a:bodyPr>
          <a:lstStyle/>
          <a:p>
            <a:pPr>
              <a:buNone/>
            </a:pPr>
            <a:r>
              <a:rPr lang="ar-SA" sz="2400" b="1" u="sng" dirty="0" smtClean="0">
                <a:solidFill>
                  <a:srgbClr val="FF0000"/>
                </a:solidFill>
              </a:rPr>
              <a:t>-- الدفوع الخاثصة :</a:t>
            </a:r>
          </a:p>
          <a:p>
            <a:pPr>
              <a:buNone/>
            </a:pPr>
            <a:r>
              <a:rPr lang="ar-SA" sz="2400" b="1" dirty="0" smtClean="0">
                <a:solidFill>
                  <a:srgbClr val="0070C0"/>
                </a:solidFill>
              </a:rPr>
              <a:t>اذا ابطل التزام احد المدينين في مواجهة الدائن بسببب الاكراه او التدليس ، دون باقي المدينين الذين يبقى التزامهم صحيح في مواجهة الدائن ، فهذا الدفع لا يثار الا من المدين الذي بطل التزامه. </a:t>
            </a:r>
            <a:endParaRPr lang="ar-SA" sz="2400" b="1" dirty="0" smtClean="0">
              <a:solidFill>
                <a:srgbClr val="0070C0"/>
              </a:solidFill>
            </a:endParaRPr>
          </a:p>
          <a:p>
            <a:pPr>
              <a:buNone/>
            </a:pPr>
            <a:r>
              <a:rPr lang="ar-SA" sz="2400" b="1" u="sng" dirty="0" smtClean="0">
                <a:solidFill>
                  <a:srgbClr val="FF0000"/>
                </a:solidFill>
              </a:rPr>
              <a:t>-- الدفوع المشتركة :</a:t>
            </a:r>
          </a:p>
          <a:p>
            <a:pPr>
              <a:buNone/>
            </a:pPr>
            <a:r>
              <a:rPr lang="ar-SA" sz="2400" b="1" dirty="0" smtClean="0">
                <a:solidFill>
                  <a:srgbClr val="7030A0"/>
                </a:solidFill>
              </a:rPr>
              <a:t>تكون اذا كان محل الالتزام او سببه غير مشروع كأن يكون التزام المدينين في مواجهة الدائن بسبب صفقة مخدرات فيجوز لاي مدين ان يدفع بمواجهة الدائن بعد الوفاء لبطلان التزامهم .</a:t>
            </a:r>
            <a:endParaRPr lang="ar-SA" sz="2400" b="1" dirty="0" smtClean="0">
              <a:solidFill>
                <a:srgbClr val="7030A0"/>
              </a:solidFill>
            </a:endParaRPr>
          </a:p>
          <a:p>
            <a:pPr>
              <a:buNone/>
            </a:pPr>
            <a:r>
              <a:rPr lang="ar-SA" sz="2400" b="1" u="sng" dirty="0" smtClean="0">
                <a:solidFill>
                  <a:srgbClr val="FF0000"/>
                </a:solidFill>
              </a:rPr>
              <a:t>--الاعذار :</a:t>
            </a:r>
          </a:p>
          <a:p>
            <a:pPr>
              <a:buNone/>
            </a:pPr>
            <a:r>
              <a:rPr lang="ar-SA" sz="2400" b="1" dirty="0" smtClean="0">
                <a:solidFill>
                  <a:schemeClr val="tx2">
                    <a:lumMod val="75000"/>
                    <a:lumOff val="25000"/>
                  </a:schemeClr>
                </a:solidFill>
              </a:rPr>
              <a:t>فقيام الدائن باعذار احد المدينين للوفاء بالدين دون باقي المدينين ، فالاعذار لا يسري الا على المدين الذي تم اعذاره دون باقي المدينين لوجود مخاطر تترتب على الاعذار مثل حساب الغرامة من تاريخ الاعذار.</a:t>
            </a:r>
          </a:p>
          <a:p>
            <a:pPr>
              <a:buNone/>
            </a:pPr>
            <a:r>
              <a:rPr lang="ar-SA" sz="2400" b="1" dirty="0" smtClean="0">
                <a:solidFill>
                  <a:srgbClr val="0070C0"/>
                </a:solidFill>
              </a:rPr>
              <a:t>وبالمخالفة اذا قام احد المدينين باعذار  الدائن بذكر اوصاف المبيع او دفع قيمة التأمين فهذا الاعذار نافع يسري على باقي المدينين ويستفيدوا من هذا الاعذار ، ولا داعي لقيام الباقي بالاعذار </a:t>
            </a:r>
            <a:endParaRPr lang="ar-SA" sz="2400" b="1" dirty="0" smtClean="0">
              <a:solidFill>
                <a:srgbClr val="0070C0"/>
              </a:solidFill>
            </a:endParaRPr>
          </a:p>
          <a:p>
            <a:pPr>
              <a:buNone/>
            </a:pPr>
            <a:r>
              <a:rPr lang="ar-SA" sz="2400" b="1" u="sng" dirty="0" smtClean="0">
                <a:solidFill>
                  <a:srgbClr val="FF0000"/>
                </a:solidFill>
              </a:rPr>
              <a:t>--حلف اليمين </a:t>
            </a:r>
          </a:p>
          <a:p>
            <a:pPr>
              <a:buNone/>
            </a:pPr>
            <a:r>
              <a:rPr lang="ar-SA" sz="2400" b="1" dirty="0" smtClean="0">
                <a:solidFill>
                  <a:srgbClr val="00B050"/>
                </a:solidFill>
              </a:rPr>
              <a:t>طلب الدائن توجيه اليمين الحاسمة الى  احد المدين بحلف اليمين ويحلف المدين بانه اوفى الدين فهذا  تصرف نافع للمدينين جميعهم فيسثط الدين عنهم جميعا ، لانها تحسم النزاع ولا يجوز للدائن منطالبة اي منهم بالدين.</a:t>
            </a:r>
            <a:endParaRPr lang="ar-SA" sz="2400" b="1" dirty="0" smtClean="0">
              <a:solidFill>
                <a:srgbClr val="00B050"/>
              </a:solidFill>
            </a:endParaRPr>
          </a:p>
          <a:p>
            <a:pPr>
              <a:buNone/>
            </a:pPr>
            <a:endParaRPr lang="en-US" sz="24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095472" y="4786322"/>
            <a:ext cx="8229600" cy="990600"/>
          </a:xfrm>
        </p:spPr>
        <p:txBody>
          <a:bodyPr>
            <a:normAutofit fontScale="90000"/>
          </a:bodyPr>
          <a:lstStyle/>
          <a:p>
            <a:pPr algn="r"/>
            <a:r>
              <a:rPr lang="ar-SA" b="1" dirty="0" smtClean="0"/>
              <a:t>و النص يتصدى لفرض يمتنع فيه من ثبت له حق الخيار عن استعماله أو يتعدد فيه من لهم الخيار دون أن يتفقوا . </a:t>
            </a:r>
            <a:endParaRPr lang="ar-SA" b="1" dirty="0"/>
          </a:p>
        </p:txBody>
      </p:sp>
      <p:graphicFrame>
        <p:nvGraphicFramePr>
          <p:cNvPr id="4" name="عنصر نائب للمحتوى 3"/>
          <p:cNvGraphicFramePr>
            <a:graphicFrameLocks noGrp="1"/>
          </p:cNvGraphicFramePr>
          <p:nvPr>
            <p:ph sz="quarter" idx="1"/>
          </p:nvPr>
        </p:nvGraphicFramePr>
        <p:xfrm>
          <a:off x="2095472" y="1928803"/>
          <a:ext cx="8229600" cy="2712720"/>
        </p:xfrm>
        <a:graphic>
          <a:graphicData uri="http://schemas.openxmlformats.org/drawingml/2006/table">
            <a:tbl>
              <a:tblPr rtl="1" firstRow="1" bandRow="1">
                <a:tableStyleId>{5C22544A-7EE6-4342-B048-85BDC9FD1C3A}</a:tableStyleId>
              </a:tblPr>
              <a:tblGrid>
                <a:gridCol w="4114800"/>
                <a:gridCol w="4114800"/>
              </a:tblGrid>
              <a:tr h="857256">
                <a:tc>
                  <a:txBody>
                    <a:bodyPr/>
                    <a:lstStyle/>
                    <a:p>
                      <a:pPr algn="ctr" rtl="1"/>
                      <a:r>
                        <a:rPr lang="ar-SA" sz="3600" b="1" dirty="0" smtClean="0">
                          <a:solidFill>
                            <a:schemeClr val="bg1">
                              <a:lumMod val="85000"/>
                            </a:schemeClr>
                          </a:solidFill>
                          <a:cs typeface="+mj-cs"/>
                        </a:rPr>
                        <a:t>إذا</a:t>
                      </a:r>
                      <a:r>
                        <a:rPr lang="ar-SA" sz="3600" b="1" baseline="0" dirty="0" smtClean="0">
                          <a:solidFill>
                            <a:schemeClr val="bg1">
                              <a:lumMod val="85000"/>
                            </a:schemeClr>
                          </a:solidFill>
                          <a:cs typeface="+mj-cs"/>
                        </a:rPr>
                        <a:t> كان الخيار للمدين </a:t>
                      </a:r>
                      <a:endParaRPr lang="ar-SA" sz="3600" b="1" dirty="0">
                        <a:solidFill>
                          <a:schemeClr val="bg1">
                            <a:lumMod val="85000"/>
                          </a:schemeClr>
                        </a:solidFill>
                        <a:cs typeface="+mj-cs"/>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3600" b="1" dirty="0" smtClean="0">
                          <a:solidFill>
                            <a:schemeClr val="bg1">
                              <a:lumMod val="85000"/>
                            </a:schemeClr>
                          </a:solidFill>
                          <a:cs typeface="+mj-cs"/>
                        </a:rPr>
                        <a:t>إذا</a:t>
                      </a:r>
                      <a:r>
                        <a:rPr lang="ar-SA" sz="3600" b="1" baseline="0" dirty="0" smtClean="0">
                          <a:solidFill>
                            <a:schemeClr val="bg1">
                              <a:lumMod val="85000"/>
                            </a:schemeClr>
                          </a:solidFill>
                          <a:cs typeface="+mj-cs"/>
                        </a:rPr>
                        <a:t> كان الخيار للدائن </a:t>
                      </a:r>
                      <a:endParaRPr lang="ar-SA" sz="3600" b="1" dirty="0" smtClean="0">
                        <a:solidFill>
                          <a:schemeClr val="bg1">
                            <a:lumMod val="85000"/>
                          </a:schemeClr>
                        </a:solidFill>
                        <a:cs typeface="+mj-cs"/>
                      </a:endParaRPr>
                    </a:p>
                    <a:p>
                      <a:pPr algn="ctr" rtl="1"/>
                      <a:endParaRPr lang="ar-SA" b="1" dirty="0">
                        <a:cs typeface="+mj-cs"/>
                      </a:endParaRPr>
                    </a:p>
                  </a:txBody>
                  <a:tcPr/>
                </a:tc>
              </a:tr>
              <a:tr h="1464479">
                <a:tc>
                  <a:txBody>
                    <a:bodyPr/>
                    <a:lstStyle/>
                    <a:p>
                      <a:pPr algn="ctr" rtl="1"/>
                      <a:r>
                        <a:rPr lang="ar-SA" sz="2800" baseline="0" dirty="0" smtClean="0">
                          <a:solidFill>
                            <a:srgbClr val="FF0000"/>
                          </a:solidFill>
                          <a:cs typeface="Akhbar MT" pitchFamily="2" charset="-78"/>
                        </a:rPr>
                        <a:t> </a:t>
                      </a:r>
                      <a:r>
                        <a:rPr lang="ar-SA" sz="2800" b="1" baseline="0" dirty="0" smtClean="0">
                          <a:solidFill>
                            <a:srgbClr val="FF0000"/>
                          </a:solidFill>
                          <a:cs typeface="+mj-cs"/>
                        </a:rPr>
                        <a:t>و امتنع عن الاختيار أو تعدد المدينون </a:t>
                      </a:r>
                      <a:r>
                        <a:rPr lang="ar-SA" sz="2800" b="1" baseline="0" dirty="0" err="1" smtClean="0">
                          <a:solidFill>
                            <a:srgbClr val="FF0000"/>
                          </a:solidFill>
                          <a:cs typeface="+mj-cs"/>
                        </a:rPr>
                        <a:t>و</a:t>
                      </a:r>
                      <a:r>
                        <a:rPr lang="ar-SA" sz="2800" b="1" baseline="0" dirty="0" smtClean="0">
                          <a:solidFill>
                            <a:srgbClr val="FF0000"/>
                          </a:solidFill>
                          <a:cs typeface="+mj-cs"/>
                        </a:rPr>
                        <a:t> لم يتفقوا بينهم جاز للدائن أن يطلب من المحكمة تعيين محل التزام </a:t>
                      </a:r>
                      <a:endParaRPr lang="ar-SA" sz="2800" b="1" dirty="0">
                        <a:solidFill>
                          <a:srgbClr val="FF0000"/>
                        </a:solidFill>
                        <a:cs typeface="+mj-cs"/>
                      </a:endParaRPr>
                    </a:p>
                  </a:txBody>
                  <a:tcPr/>
                </a:tc>
                <a:tc>
                  <a:txBody>
                    <a:bodyPr/>
                    <a:lstStyle/>
                    <a:p>
                      <a:pPr algn="ctr" rtl="1"/>
                      <a:r>
                        <a:rPr lang="ar-SA" sz="2800" b="1" dirty="0" smtClean="0">
                          <a:solidFill>
                            <a:srgbClr val="0070C0"/>
                          </a:solidFill>
                          <a:cs typeface="+mj-cs"/>
                        </a:rPr>
                        <a:t>و امتنع عن الاختيار أو تعدد الدائنون</a:t>
                      </a:r>
                      <a:r>
                        <a:rPr lang="ar-SA" sz="2800" b="1" baseline="0" dirty="0" smtClean="0">
                          <a:solidFill>
                            <a:srgbClr val="0070C0"/>
                          </a:solidFill>
                          <a:cs typeface="+mj-cs"/>
                        </a:rPr>
                        <a:t> ولم يتفقوا انتقل الخيار للمدين </a:t>
                      </a:r>
                      <a:endParaRPr lang="ar-SA" sz="2800" b="1" dirty="0">
                        <a:solidFill>
                          <a:srgbClr val="0070C0"/>
                        </a:solidFill>
                        <a:cs typeface="+mj-cs"/>
                      </a:endParaRPr>
                    </a:p>
                  </a:txBody>
                  <a:tcPr/>
                </a:tc>
              </a:tr>
            </a:tbl>
          </a:graphicData>
        </a:graphic>
      </p:graphicFrame>
    </p:spTree>
    <p:extLst>
      <p:ext uri="{BB962C8B-B14F-4D97-AF65-F5344CB8AC3E}">
        <p14:creationId xmlns:p14="http://schemas.microsoft.com/office/powerpoint/2010/main" xmlns="" val="3424930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397565" y="357166"/>
            <a:ext cx="11502887" cy="6215912"/>
          </a:xfrm>
        </p:spPr>
        <p:txBody>
          <a:bodyPr>
            <a:normAutofit fontScale="92500" lnSpcReduction="20000"/>
          </a:bodyPr>
          <a:lstStyle/>
          <a:p>
            <a:r>
              <a:rPr lang="ar-SA" sz="4400" b="1" dirty="0">
                <a:solidFill>
                  <a:schemeClr val="accent1">
                    <a:lumMod val="75000"/>
                  </a:schemeClr>
                </a:solidFill>
                <a:cs typeface="+mj-cs"/>
              </a:rPr>
              <a:t>استعمال حق الخيار </a:t>
            </a:r>
          </a:p>
          <a:p>
            <a:pPr>
              <a:buNone/>
            </a:pPr>
            <a:endParaRPr lang="ar-SA" sz="3600" b="1" dirty="0">
              <a:solidFill>
                <a:schemeClr val="tx2">
                  <a:lumMod val="75000"/>
                </a:schemeClr>
              </a:solidFill>
              <a:cs typeface="+mj-cs"/>
            </a:endParaRPr>
          </a:p>
          <a:p>
            <a:pPr>
              <a:buNone/>
            </a:pPr>
            <a:r>
              <a:rPr lang="ar-SA" sz="3600" b="1" dirty="0" smtClean="0">
                <a:solidFill>
                  <a:srgbClr val="FF0000"/>
                </a:solidFill>
                <a:cs typeface="+mj-cs"/>
              </a:rPr>
              <a:t>لم </a:t>
            </a:r>
            <a:r>
              <a:rPr lang="ar-SA" sz="3600" b="1" dirty="0">
                <a:solidFill>
                  <a:srgbClr val="FF0000"/>
                </a:solidFill>
                <a:cs typeface="+mj-cs"/>
              </a:rPr>
              <a:t>يحدد القانون طريقة معينة يجب اتباعها في استعمال حق الخيار </a:t>
            </a:r>
            <a:r>
              <a:rPr lang="ar-SA" sz="3600" b="1" dirty="0" smtClean="0">
                <a:solidFill>
                  <a:srgbClr val="FF0000"/>
                </a:solidFill>
                <a:cs typeface="+mj-cs"/>
              </a:rPr>
              <a:t>؛</a:t>
            </a:r>
          </a:p>
          <a:p>
            <a:pPr>
              <a:buNone/>
            </a:pPr>
            <a:r>
              <a:rPr lang="ar-SA" sz="3600" b="1" dirty="0" smtClean="0">
                <a:solidFill>
                  <a:srgbClr val="00B050"/>
                </a:solidFill>
                <a:cs typeface="+mj-cs"/>
              </a:rPr>
              <a:t>-- و </a:t>
            </a:r>
            <a:r>
              <a:rPr lang="ar-SA" sz="3600" b="1" dirty="0">
                <a:solidFill>
                  <a:srgbClr val="00B050"/>
                </a:solidFill>
                <a:cs typeface="+mj-cs"/>
              </a:rPr>
              <a:t>يمكن للخيار أن يتم اذا عرض المدين - و الفرض أن له الخيار – الوفاء بأحد الأداءات المتعددة </a:t>
            </a:r>
            <a:r>
              <a:rPr lang="ar-SA" sz="3600" b="1" dirty="0">
                <a:solidFill>
                  <a:schemeClr val="tx2">
                    <a:lumMod val="75000"/>
                  </a:schemeClr>
                </a:solidFill>
                <a:cs typeface="+mj-cs"/>
              </a:rPr>
              <a:t>. </a:t>
            </a:r>
            <a:endParaRPr lang="ar-SA" sz="3600" b="1" dirty="0" smtClean="0">
              <a:solidFill>
                <a:schemeClr val="tx2">
                  <a:lumMod val="75000"/>
                </a:schemeClr>
              </a:solidFill>
              <a:cs typeface="+mj-cs"/>
            </a:endParaRPr>
          </a:p>
          <a:p>
            <a:pPr>
              <a:buNone/>
            </a:pPr>
            <a:r>
              <a:rPr lang="ar-SA" sz="3600" b="1" dirty="0" smtClean="0">
                <a:solidFill>
                  <a:srgbClr val="7030A0"/>
                </a:solidFill>
                <a:cs typeface="+mj-cs"/>
              </a:rPr>
              <a:t>-- و </a:t>
            </a:r>
            <a:r>
              <a:rPr lang="ar-SA" sz="3600" b="1" dirty="0">
                <a:solidFill>
                  <a:srgbClr val="7030A0"/>
                </a:solidFill>
                <a:cs typeface="+mj-cs"/>
              </a:rPr>
              <a:t>يمكن أن يتم إذا طالب الدائن – و له الخيار – المدين بالوفاء بأحد هذه الأداءات المتعددة </a:t>
            </a:r>
            <a:endParaRPr lang="ar-SA" sz="3600" b="1" dirty="0" smtClean="0">
              <a:solidFill>
                <a:srgbClr val="7030A0"/>
              </a:solidFill>
              <a:cs typeface="+mj-cs"/>
            </a:endParaRPr>
          </a:p>
          <a:p>
            <a:pPr>
              <a:buNone/>
            </a:pPr>
            <a:endParaRPr lang="ar-SA" sz="3600" b="1" dirty="0" smtClean="0">
              <a:solidFill>
                <a:schemeClr val="tx2">
                  <a:lumMod val="75000"/>
                </a:schemeClr>
              </a:solidFill>
              <a:cs typeface="+mj-cs"/>
            </a:endParaRPr>
          </a:p>
          <a:p>
            <a:pPr>
              <a:buNone/>
            </a:pPr>
            <a:r>
              <a:rPr lang="ar-SA" sz="3600" b="1" dirty="0" smtClean="0">
                <a:solidFill>
                  <a:srgbClr val="0070C0"/>
                </a:solidFill>
                <a:cs typeface="+mj-cs"/>
              </a:rPr>
              <a:t>كل </a:t>
            </a:r>
            <a:r>
              <a:rPr lang="ar-SA" sz="3600" b="1" dirty="0">
                <a:solidFill>
                  <a:srgbClr val="0070C0"/>
                </a:solidFill>
                <a:cs typeface="+mj-cs"/>
              </a:rPr>
              <a:t>ما هنالك أنه يتعين على من له الخيار أن يقوم بإخطار الطرف الآخر بما استقر عليه </a:t>
            </a:r>
            <a:r>
              <a:rPr lang="ar-SA" sz="3600" b="1" dirty="0">
                <a:solidFill>
                  <a:schemeClr val="tx2">
                    <a:lumMod val="75000"/>
                  </a:schemeClr>
                </a:solidFill>
                <a:cs typeface="+mj-cs"/>
              </a:rPr>
              <a:t>. </a:t>
            </a:r>
            <a:endParaRPr lang="ar-SA" sz="3600" b="1" dirty="0" smtClean="0">
              <a:solidFill>
                <a:schemeClr val="tx2">
                  <a:lumMod val="75000"/>
                </a:schemeClr>
              </a:solidFill>
              <a:cs typeface="+mj-cs"/>
            </a:endParaRPr>
          </a:p>
          <a:p>
            <a:pPr>
              <a:buNone/>
            </a:pPr>
            <a:r>
              <a:rPr lang="ar-SA" sz="3600" b="1" dirty="0" smtClean="0">
                <a:solidFill>
                  <a:srgbClr val="FF0000"/>
                </a:solidFill>
                <a:cs typeface="+mj-cs"/>
              </a:rPr>
              <a:t>و </a:t>
            </a:r>
            <a:r>
              <a:rPr lang="ar-SA" sz="3600" b="1" dirty="0">
                <a:solidFill>
                  <a:srgbClr val="FF0000"/>
                </a:solidFill>
                <a:cs typeface="+mj-cs"/>
              </a:rPr>
              <a:t>عندئذ يمتنع على من استعمل حق الخيار أن يعدل فيه إلا برضا الآخر </a:t>
            </a:r>
            <a:r>
              <a:rPr lang="ar-SA" sz="3600" b="1" dirty="0" smtClean="0">
                <a:solidFill>
                  <a:schemeClr val="tx2">
                    <a:lumMod val="75000"/>
                  </a:schemeClr>
                </a:solidFill>
                <a:cs typeface="+mj-cs"/>
              </a:rPr>
              <a:t>.</a:t>
            </a:r>
          </a:p>
          <a:p>
            <a:pPr>
              <a:buNone/>
            </a:pPr>
            <a:r>
              <a:rPr lang="ar-SA" sz="3600" b="1" dirty="0" smtClean="0">
                <a:solidFill>
                  <a:schemeClr val="tx2">
                    <a:lumMod val="75000"/>
                  </a:schemeClr>
                </a:solidFill>
                <a:cs typeface="+mj-cs"/>
              </a:rPr>
              <a:t> </a:t>
            </a:r>
            <a:r>
              <a:rPr lang="ar-SA" sz="3600" b="1" dirty="0">
                <a:solidFill>
                  <a:schemeClr val="tx2">
                    <a:lumMod val="75000"/>
                  </a:schemeClr>
                </a:solidFill>
                <a:cs typeface="+mj-cs"/>
              </a:rPr>
              <a:t>و </a:t>
            </a:r>
            <a:r>
              <a:rPr lang="ar-SA" sz="3600" b="1" dirty="0">
                <a:solidFill>
                  <a:srgbClr val="00B050"/>
                </a:solidFill>
                <a:cs typeface="+mj-cs"/>
              </a:rPr>
              <a:t>بحصول الخيار أي باستعماله فإن الأثر الجوهري لذلك صيرورة الالتزام بسيطاً . و الراجح في الفقه أن يترتب ذلك دون أثر رجعي </a:t>
            </a:r>
            <a:r>
              <a:rPr lang="ar-SA" sz="3600" b="1" dirty="0">
                <a:solidFill>
                  <a:schemeClr val="tx2">
                    <a:lumMod val="75000"/>
                  </a:schemeClr>
                </a:solidFill>
                <a:cs typeface="+mj-cs"/>
              </a:rPr>
              <a:t>.</a:t>
            </a:r>
          </a:p>
        </p:txBody>
      </p:sp>
    </p:spTree>
    <p:extLst>
      <p:ext uri="{BB962C8B-B14F-4D97-AF65-F5344CB8AC3E}">
        <p14:creationId xmlns:p14="http://schemas.microsoft.com/office/powerpoint/2010/main" xmlns="" val="3866950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152400"/>
            <a:ext cx="10972800" cy="669235"/>
          </a:xfrm>
        </p:spPr>
        <p:txBody>
          <a:bodyPr>
            <a:noAutofit/>
          </a:bodyPr>
          <a:lstStyle/>
          <a:p>
            <a:pPr algn="r"/>
            <a:r>
              <a:rPr lang="ar-SA" sz="4000" b="1" dirty="0">
                <a:solidFill>
                  <a:schemeClr val="accent1">
                    <a:lumMod val="75000"/>
                  </a:schemeClr>
                </a:solidFill>
              </a:rPr>
              <a:t>هلاك شيء مما هو موضع خيار :</a:t>
            </a:r>
          </a:p>
        </p:txBody>
      </p:sp>
      <p:sp>
        <p:nvSpPr>
          <p:cNvPr id="3" name="عنصر نائب للمحتوى 2"/>
          <p:cNvSpPr>
            <a:spLocks noGrp="1"/>
          </p:cNvSpPr>
          <p:nvPr>
            <p:ph sz="quarter" idx="1"/>
          </p:nvPr>
        </p:nvSpPr>
        <p:spPr/>
        <p:txBody>
          <a:bodyPr>
            <a:normAutofit/>
          </a:bodyPr>
          <a:lstStyle/>
          <a:p>
            <a:pPr>
              <a:buNone/>
            </a:pPr>
            <a:r>
              <a:rPr lang="ar-SA" sz="3600" b="1" dirty="0" smtClean="0">
                <a:solidFill>
                  <a:srgbClr val="7030A0"/>
                </a:solidFill>
                <a:cs typeface="+mj-cs"/>
              </a:rPr>
              <a:t>يتصل باستعمال حق الخيار هلاك الشيء فباستعماله يتحول الالتزام الى بسيط :</a:t>
            </a:r>
            <a:r>
              <a:rPr lang="ar-SA" sz="3600" b="1" dirty="0" smtClean="0">
                <a:solidFill>
                  <a:schemeClr val="tx2">
                    <a:lumMod val="75000"/>
                  </a:schemeClr>
                </a:solidFill>
                <a:cs typeface="+mj-cs"/>
              </a:rPr>
              <a:t> </a:t>
            </a:r>
          </a:p>
          <a:p>
            <a:pPr>
              <a:buNone/>
            </a:pPr>
            <a:r>
              <a:rPr lang="ar-SA" sz="3600" b="1" u="sng" dirty="0" smtClean="0">
                <a:solidFill>
                  <a:srgbClr val="0070C0"/>
                </a:solidFill>
                <a:cs typeface="+mj-cs"/>
              </a:rPr>
              <a:t>الفرض </a:t>
            </a:r>
            <a:r>
              <a:rPr lang="ar-SA" sz="3600" b="1" u="sng" dirty="0">
                <a:solidFill>
                  <a:srgbClr val="0070C0"/>
                </a:solidFill>
                <a:cs typeface="+mj-cs"/>
              </a:rPr>
              <a:t>الأول : إذا كان الهلاك بسبب أجنبي :</a:t>
            </a:r>
          </a:p>
          <a:p>
            <a:pPr>
              <a:buFontTx/>
              <a:buChar char="-"/>
            </a:pPr>
            <a:r>
              <a:rPr lang="ar-SA" sz="3600" b="1" dirty="0">
                <a:solidFill>
                  <a:srgbClr val="FF0000"/>
                </a:solidFill>
                <a:cs typeface="+mj-cs"/>
              </a:rPr>
              <a:t>أن يتمثل موضع الخيار في شيئين يهلك أحدهما فينحصر محل الالتزام في الشيء المتبقي ولا يكون أمام المدين إلا أن يختاره .</a:t>
            </a:r>
          </a:p>
          <a:p>
            <a:pPr>
              <a:buFontTx/>
              <a:buChar char="-"/>
            </a:pPr>
            <a:r>
              <a:rPr lang="ar-SA" sz="3600" b="1" dirty="0">
                <a:solidFill>
                  <a:srgbClr val="7030A0"/>
                </a:solidFill>
                <a:cs typeface="+mj-cs"/>
              </a:rPr>
              <a:t>أن يشمل الخيار أكثر من شيئين يهلك واحد منها </a:t>
            </a:r>
            <a:r>
              <a:rPr lang="ar-SA" sz="3600" b="1" dirty="0" err="1">
                <a:solidFill>
                  <a:srgbClr val="7030A0"/>
                </a:solidFill>
                <a:cs typeface="+mj-cs"/>
              </a:rPr>
              <a:t>و</a:t>
            </a:r>
            <a:r>
              <a:rPr lang="ar-SA" sz="3600" b="1" dirty="0">
                <a:solidFill>
                  <a:srgbClr val="7030A0"/>
                </a:solidFill>
                <a:cs typeface="+mj-cs"/>
              </a:rPr>
              <a:t> يكون للمدين أن يعين محل الالتزام في شيء من الخيارات الباقية </a:t>
            </a:r>
            <a:r>
              <a:rPr lang="ar-SA" sz="3600" b="1" dirty="0">
                <a:solidFill>
                  <a:schemeClr val="tx2">
                    <a:lumMod val="75000"/>
                  </a:schemeClr>
                </a:solidFill>
                <a:cs typeface="+mj-cs"/>
              </a:rPr>
              <a:t>.</a:t>
            </a:r>
          </a:p>
          <a:p>
            <a:pPr>
              <a:buFontTx/>
              <a:buChar char="-"/>
            </a:pPr>
            <a:r>
              <a:rPr lang="ar-SA" sz="3600" b="1" dirty="0">
                <a:solidFill>
                  <a:srgbClr val="00B050"/>
                </a:solidFill>
                <a:cs typeface="+mj-cs"/>
              </a:rPr>
              <a:t>أن تهلك كل الخيارات فينقضي الالتزام لاستحالة التنفيذ </a:t>
            </a:r>
            <a:r>
              <a:rPr lang="ar-SA" sz="3600" b="1" dirty="0">
                <a:solidFill>
                  <a:schemeClr val="tx2">
                    <a:lumMod val="75000"/>
                  </a:schemeClr>
                </a:solidFill>
                <a:cs typeface="+mj-cs"/>
              </a:rPr>
              <a:t>.</a:t>
            </a:r>
          </a:p>
          <a:p>
            <a:pPr>
              <a:buNone/>
            </a:pPr>
            <a:endParaRPr lang="ar-SA" sz="3600" b="1" dirty="0">
              <a:solidFill>
                <a:schemeClr val="tx2">
                  <a:lumMod val="75000"/>
                </a:schemeClr>
              </a:solidFill>
              <a:cs typeface="+mj-cs"/>
            </a:endParaRPr>
          </a:p>
        </p:txBody>
      </p:sp>
    </p:spTree>
    <p:extLst>
      <p:ext uri="{BB962C8B-B14F-4D97-AF65-F5344CB8AC3E}">
        <p14:creationId xmlns:p14="http://schemas.microsoft.com/office/powerpoint/2010/main" xmlns="" val="3343474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858344" y="714356"/>
            <a:ext cx="8229600" cy="990600"/>
          </a:xfrm>
        </p:spPr>
        <p:txBody>
          <a:bodyPr/>
          <a:lstStyle/>
          <a:p>
            <a:endParaRPr lang="ar-SA" dirty="0"/>
          </a:p>
        </p:txBody>
      </p:sp>
      <p:sp>
        <p:nvSpPr>
          <p:cNvPr id="3" name="عنصر نائب للمحتوى 2"/>
          <p:cNvSpPr>
            <a:spLocks noGrp="1"/>
          </p:cNvSpPr>
          <p:nvPr>
            <p:ph sz="quarter" idx="1"/>
          </p:nvPr>
        </p:nvSpPr>
        <p:spPr>
          <a:xfrm>
            <a:off x="304800" y="357166"/>
            <a:ext cx="11555896" cy="5857916"/>
          </a:xfrm>
        </p:spPr>
        <p:txBody>
          <a:bodyPr>
            <a:normAutofit fontScale="92500"/>
          </a:bodyPr>
          <a:lstStyle/>
          <a:p>
            <a:r>
              <a:rPr lang="ar-SA" sz="3600" b="1" u="sng" dirty="0">
                <a:solidFill>
                  <a:srgbClr val="0070C0"/>
                </a:solidFill>
                <a:cs typeface="+mj-cs"/>
              </a:rPr>
              <a:t>الفرض الثاني : أن يكون الهلاك بخطأ المدين </a:t>
            </a:r>
            <a:r>
              <a:rPr lang="ar-SA" sz="3600" b="1" u="sng" dirty="0" smtClean="0">
                <a:solidFill>
                  <a:srgbClr val="0070C0"/>
                </a:solidFill>
                <a:cs typeface="+mj-cs"/>
              </a:rPr>
              <a:t>:</a:t>
            </a:r>
          </a:p>
          <a:p>
            <a:pPr>
              <a:buNone/>
            </a:pPr>
            <a:endParaRPr lang="ar-SA" sz="3600" b="1" u="sng" dirty="0">
              <a:solidFill>
                <a:srgbClr val="0070C0"/>
              </a:solidFill>
              <a:cs typeface="+mj-cs"/>
            </a:endParaRPr>
          </a:p>
          <a:p>
            <a:pPr>
              <a:buFontTx/>
              <a:buChar char="-"/>
            </a:pPr>
            <a:r>
              <a:rPr lang="ar-SA" sz="3600" b="1" dirty="0">
                <a:solidFill>
                  <a:srgbClr val="FF0000"/>
                </a:solidFill>
                <a:cs typeface="+mj-cs"/>
              </a:rPr>
              <a:t>أن يشمل الخيار شيئين يهلك أحدهما , حيث يتركز في الشيء الثاني .</a:t>
            </a:r>
          </a:p>
          <a:p>
            <a:pPr>
              <a:buFontTx/>
              <a:buChar char="-"/>
            </a:pPr>
            <a:r>
              <a:rPr lang="ar-SA" sz="3600" b="1" dirty="0">
                <a:solidFill>
                  <a:srgbClr val="7030A0"/>
                </a:solidFill>
                <a:cs typeface="+mj-cs"/>
              </a:rPr>
              <a:t>أن يشمل الخيار أكثر من شيئين يهلك واحد منها </a:t>
            </a:r>
            <a:r>
              <a:rPr lang="ar-SA" sz="3600" b="1" dirty="0" err="1">
                <a:solidFill>
                  <a:srgbClr val="7030A0"/>
                </a:solidFill>
                <a:cs typeface="+mj-cs"/>
              </a:rPr>
              <a:t>و</a:t>
            </a:r>
            <a:r>
              <a:rPr lang="ar-SA" sz="3600" b="1" dirty="0">
                <a:solidFill>
                  <a:srgbClr val="7030A0"/>
                </a:solidFill>
                <a:cs typeface="+mj-cs"/>
              </a:rPr>
              <a:t> يبقى للمدين خياره فيما تبقى . </a:t>
            </a:r>
          </a:p>
          <a:p>
            <a:pPr>
              <a:buFontTx/>
              <a:buChar char="-"/>
            </a:pPr>
            <a:r>
              <a:rPr lang="ar-SA" sz="3600" b="1" dirty="0">
                <a:solidFill>
                  <a:srgbClr val="00B050"/>
                </a:solidFill>
                <a:cs typeface="+mj-cs"/>
              </a:rPr>
              <a:t>أن تهلك كل الخيارات , حيث ينحصر التزام المدين في آخر ما هلك منها </a:t>
            </a:r>
            <a:r>
              <a:rPr lang="ar-SA" sz="3600" b="1" dirty="0" err="1">
                <a:solidFill>
                  <a:srgbClr val="00B050"/>
                </a:solidFill>
                <a:cs typeface="+mj-cs"/>
              </a:rPr>
              <a:t>و</a:t>
            </a:r>
            <a:r>
              <a:rPr lang="ar-SA" sz="3600" b="1" dirty="0">
                <a:solidFill>
                  <a:srgbClr val="00B050"/>
                </a:solidFill>
                <a:cs typeface="+mj-cs"/>
              </a:rPr>
              <a:t> </a:t>
            </a:r>
            <a:r>
              <a:rPr lang="ar-SA" sz="3600" b="1" dirty="0" err="1">
                <a:solidFill>
                  <a:srgbClr val="00B050"/>
                </a:solidFill>
                <a:cs typeface="+mj-cs"/>
              </a:rPr>
              <a:t>يتلزم</a:t>
            </a:r>
            <a:r>
              <a:rPr lang="ar-SA" sz="3600" b="1" dirty="0">
                <a:solidFill>
                  <a:srgbClr val="00B050"/>
                </a:solidFill>
                <a:cs typeface="+mj-cs"/>
              </a:rPr>
              <a:t> بدفع قيمته .</a:t>
            </a:r>
          </a:p>
          <a:p>
            <a:pPr>
              <a:buNone/>
            </a:pPr>
            <a:endParaRPr lang="ar-SA" sz="3600" b="1" dirty="0">
              <a:solidFill>
                <a:schemeClr val="tx2">
                  <a:lumMod val="75000"/>
                </a:schemeClr>
              </a:solidFill>
              <a:cs typeface="+mj-cs"/>
            </a:endParaRPr>
          </a:p>
          <a:p>
            <a:pPr>
              <a:buFont typeface="Arial" charset="0"/>
              <a:buChar char="•"/>
            </a:pPr>
            <a:r>
              <a:rPr lang="ar-SA" sz="3600" b="1" dirty="0">
                <a:solidFill>
                  <a:srgbClr val="0070C0"/>
                </a:solidFill>
                <a:cs typeface="+mj-cs"/>
              </a:rPr>
              <a:t>حق الخيار للمدين ينتقل إلى الورثة في حال وفاته </a:t>
            </a:r>
            <a:r>
              <a:rPr lang="ar-SA" sz="3600" b="1" dirty="0">
                <a:solidFill>
                  <a:schemeClr val="tx2">
                    <a:lumMod val="75000"/>
                  </a:schemeClr>
                </a:solidFill>
                <a:cs typeface="+mj-cs"/>
              </a:rPr>
              <a:t>.</a:t>
            </a:r>
          </a:p>
          <a:p>
            <a:pPr>
              <a:buNone/>
            </a:pPr>
            <a:endParaRPr lang="ar-SA" sz="3600" b="1" dirty="0">
              <a:solidFill>
                <a:schemeClr val="tx2">
                  <a:lumMod val="75000"/>
                </a:schemeClr>
              </a:solidFill>
              <a:cs typeface="+mj-cs"/>
            </a:endParaRPr>
          </a:p>
          <a:p>
            <a:pPr>
              <a:buNone/>
            </a:pPr>
            <a:r>
              <a:rPr lang="ar-SA" sz="3600" b="1" dirty="0">
                <a:solidFill>
                  <a:schemeClr val="accent1">
                    <a:lumMod val="75000"/>
                  </a:schemeClr>
                </a:solidFill>
                <a:cs typeface="+mj-cs"/>
              </a:rPr>
              <a:t>                                                          </a:t>
            </a:r>
            <a:r>
              <a:rPr lang="ar-SA" sz="3600" b="1" dirty="0" smtClean="0">
                <a:solidFill>
                  <a:schemeClr val="accent1">
                    <a:lumMod val="75000"/>
                  </a:schemeClr>
                </a:solidFill>
                <a:cs typeface="+mj-cs"/>
              </a:rPr>
              <a:t>                        لينا </a:t>
            </a:r>
            <a:r>
              <a:rPr lang="ar-SA" sz="3600" b="1" dirty="0">
                <a:solidFill>
                  <a:schemeClr val="accent1">
                    <a:lumMod val="75000"/>
                  </a:schemeClr>
                </a:solidFill>
                <a:cs typeface="+mj-cs"/>
              </a:rPr>
              <a:t>الباحوث </a:t>
            </a:r>
          </a:p>
        </p:txBody>
      </p:sp>
    </p:spTree>
    <p:extLst>
      <p:ext uri="{BB962C8B-B14F-4D97-AF65-F5344CB8AC3E}">
        <p14:creationId xmlns:p14="http://schemas.microsoft.com/office/powerpoint/2010/main" xmlns="" val="198685787"/>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7.jpeg"/></Relationships>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_rels/theme4.xml.rels><?xml version="1.0" encoding="UTF-8" standalone="yes"?>
<Relationships xmlns="http://schemas.openxmlformats.org/package/2006/relationships"><Relationship Id="rId1" Type="http://schemas.openxmlformats.org/officeDocument/2006/relationships/image" Target="../media/image7.jpeg"/></Relationships>
</file>

<file path=ppt/theme/_rels/theme8.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Stitched Border 16x9">
  <a:themeElements>
    <a:clrScheme name="Stitched Border">
      <a:dk1>
        <a:srgbClr val="000000"/>
      </a:dk1>
      <a:lt1>
        <a:srgbClr val="FFFFFF"/>
      </a:lt1>
      <a:dk2>
        <a:srgbClr val="115981"/>
      </a:dk2>
      <a:lt2>
        <a:srgbClr val="E4DAC9"/>
      </a:lt2>
      <a:accent1>
        <a:srgbClr val="115981"/>
      </a:accent1>
      <a:accent2>
        <a:srgbClr val="4D5E31"/>
      </a:accent2>
      <a:accent3>
        <a:srgbClr val="B96934"/>
      </a:accent3>
      <a:accent4>
        <a:srgbClr val="458192"/>
      </a:accent4>
      <a:accent5>
        <a:srgbClr val="8D1120"/>
      </a:accent5>
      <a:accent6>
        <a:srgbClr val="AF9F8B"/>
      </a:accent6>
      <a:hlink>
        <a:srgbClr val="B96934"/>
      </a:hlink>
      <a:folHlink>
        <a:srgbClr val="7F7F7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StitchedBorder_16x9_TP103431335" id="{9DB584F7-DB3E-416A-9E2E-68113E75AD48}" vid="{91D74E8D-7BA1-4F66-ADDF-CDA5781FAA4D}"/>
    </a:ext>
  </a:extLst>
</a:theme>
</file>

<file path=ppt/theme/theme10.xml><?xml version="1.0" encoding="utf-8"?>
<a:theme xmlns:a="http://schemas.openxmlformats.org/drawingml/2006/main" name="Office Theme">
  <a:themeElements>
    <a:clrScheme name="Stitched Border">
      <a:dk1>
        <a:srgbClr val="000000"/>
      </a:dk1>
      <a:lt1>
        <a:srgbClr val="FFFFFF"/>
      </a:lt1>
      <a:dk2>
        <a:srgbClr val="115981"/>
      </a:dk2>
      <a:lt2>
        <a:srgbClr val="E4DAC9"/>
      </a:lt2>
      <a:accent1>
        <a:srgbClr val="115981"/>
      </a:accent1>
      <a:accent2>
        <a:srgbClr val="4D5E31"/>
      </a:accent2>
      <a:accent3>
        <a:srgbClr val="B96934"/>
      </a:accent3>
      <a:accent4>
        <a:srgbClr val="458192"/>
      </a:accent4>
      <a:accent5>
        <a:srgbClr val="8D1120"/>
      </a:accent5>
      <a:accent6>
        <a:srgbClr val="AF9F8B"/>
      </a:accent6>
      <a:hlink>
        <a:srgbClr val="B96934"/>
      </a:hlink>
      <a:folHlink>
        <a:srgbClr val="7F7F7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Stitched Border">
      <a:dk1>
        <a:srgbClr val="000000"/>
      </a:dk1>
      <a:lt1>
        <a:srgbClr val="FFFFFF"/>
      </a:lt1>
      <a:dk2>
        <a:srgbClr val="115981"/>
      </a:dk2>
      <a:lt2>
        <a:srgbClr val="E4DAC9"/>
      </a:lt2>
      <a:accent1>
        <a:srgbClr val="115981"/>
      </a:accent1>
      <a:accent2>
        <a:srgbClr val="4D5E31"/>
      </a:accent2>
      <a:accent3>
        <a:srgbClr val="B96934"/>
      </a:accent3>
      <a:accent4>
        <a:srgbClr val="458192"/>
      </a:accent4>
      <a:accent5>
        <a:srgbClr val="8D1120"/>
      </a:accent5>
      <a:accent6>
        <a:srgbClr val="AF9F8B"/>
      </a:accent6>
      <a:hlink>
        <a:srgbClr val="B96934"/>
      </a:hlink>
      <a:folHlink>
        <a:srgbClr val="7F7F7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أصل">
  <a:themeElements>
    <a:clrScheme name="أصل">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أصل">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أصل">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1_أصل">
  <a:themeElements>
    <a:clrScheme name="أصل">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أصل">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أصل">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4.xml><?xml version="1.0" encoding="utf-8"?>
<a:theme xmlns:a="http://schemas.openxmlformats.org/drawingml/2006/main" name="2_أصل">
  <a:themeElements>
    <a:clrScheme name="أصل">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أصل">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أصل">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5.xml><?xml version="1.0" encoding="utf-8"?>
<a:theme xmlns:a="http://schemas.openxmlformats.org/drawingml/2006/main" name="ربطة">
  <a:themeElements>
    <a:clrScheme name="ربطة">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ربطة">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ربطة">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4F34B87B-9C7A-41AE-A6CB-48536223DFF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txDef>
      <a:spPr>
        <a:noFill/>
      </a:spPr>
      <a:bodyPr wrap="square" rtlCol="1">
        <a:spAutoFit/>
      </a:bodyPr>
      <a:lstStyle>
        <a:defPPr>
          <a:defRPr dirty="0"/>
        </a:defPPr>
      </a:lstStyle>
    </a:txDef>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8.xml><?xml version="1.0" encoding="utf-8"?>
<a:theme xmlns:a="http://schemas.openxmlformats.org/drawingml/2006/main" name="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9.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Badge" id="{71A07785-5930-41D4-9A83-E23602B48E98}" vid="{A1A3E1F0-B5EF-49C5-810A-B1B32AEDDC8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4DB5B3F-8133-4C47-A120-6F3ACAE5D1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عرض تقديمي ذو حدود بلون نسيج الجينز مع درزات (شاشة عريضة)</Template>
  <TotalTime>0</TotalTime>
  <Words>7158</Words>
  <Application>Microsoft Office PowerPoint</Application>
  <PresentationFormat>Custom</PresentationFormat>
  <Paragraphs>417</Paragraphs>
  <Slides>56</Slides>
  <Notes>0</Notes>
  <HiddenSlides>0</HiddenSlides>
  <MMClips>0</MMClips>
  <ScaleCrop>false</ScaleCrop>
  <HeadingPairs>
    <vt:vector size="4" baseType="variant">
      <vt:variant>
        <vt:lpstr>Theme</vt:lpstr>
      </vt:variant>
      <vt:variant>
        <vt:i4>9</vt:i4>
      </vt:variant>
      <vt:variant>
        <vt:lpstr>Slide Titles</vt:lpstr>
      </vt:variant>
      <vt:variant>
        <vt:i4>56</vt:i4>
      </vt:variant>
    </vt:vector>
  </HeadingPairs>
  <TitlesOfParts>
    <vt:vector size="65" baseType="lpstr">
      <vt:lpstr>Stitched Border 16x9</vt:lpstr>
      <vt:lpstr>أصل</vt:lpstr>
      <vt:lpstr>1_أصل</vt:lpstr>
      <vt:lpstr>2_أصل</vt:lpstr>
      <vt:lpstr>ربطة</vt:lpstr>
      <vt:lpstr>Office Theme</vt:lpstr>
      <vt:lpstr>Wisp</vt:lpstr>
      <vt:lpstr>مشربية</vt:lpstr>
      <vt:lpstr>Badge</vt:lpstr>
      <vt:lpstr> الالتزام البدلي و التخييري </vt:lpstr>
      <vt:lpstr>الالتزام التخييري </vt:lpstr>
      <vt:lpstr>Slide 3</vt:lpstr>
      <vt:lpstr>Slide 4</vt:lpstr>
      <vt:lpstr>Slide 5</vt:lpstr>
      <vt:lpstr>و النص يتصدى لفرض يمتنع فيه من ثبت له حق الخيار عن استعماله أو يتعدد فيه من لهم الخيار دون أن يتفقوا . </vt:lpstr>
      <vt:lpstr>Slide 7</vt:lpstr>
      <vt:lpstr>هلاك شيء مما هو موضع خيار :</vt:lpstr>
      <vt:lpstr>Slide 9</vt:lpstr>
      <vt:lpstr>ثالثا: اما عن حكم هلاك شئ مما هو موضع الخيار ويتصل باستعمال هذا الخيار كما اوضحنا نصت المادة 264 علي ما يأتي:</vt:lpstr>
      <vt:lpstr>الالتزام البدلي </vt:lpstr>
      <vt:lpstr>Slide 12</vt:lpstr>
      <vt:lpstr>احكام الالتزام البدلي  </vt:lpstr>
      <vt:lpstr>خيار التعيين في الفقه الاسلامي </vt:lpstr>
      <vt:lpstr>Slide 15</vt:lpstr>
      <vt:lpstr>Slide 16</vt:lpstr>
      <vt:lpstr>Slide 17</vt:lpstr>
      <vt:lpstr>Slide 18</vt:lpstr>
      <vt:lpstr>التضامن وعدم القابلية للانقسام</vt:lpstr>
      <vt:lpstr>التضامن</vt:lpstr>
      <vt:lpstr>التضامن الإيجابي</vt:lpstr>
      <vt:lpstr>Slide 22</vt:lpstr>
      <vt:lpstr>Slide 23</vt:lpstr>
      <vt:lpstr>Slide 24</vt:lpstr>
      <vt:lpstr>3- مبدا النيابة التبادلية فيما ينفع لا فيما يضر</vt:lpstr>
      <vt:lpstr>ثانيا : اثاره في علاقة الدائنين المتضامنين فيما بينهم</vt:lpstr>
      <vt:lpstr>التضامن السلبي </vt:lpstr>
      <vt:lpstr>التضامن السلبي </vt:lpstr>
      <vt:lpstr>أهمية التضامن السلبي ومصادره</vt:lpstr>
      <vt:lpstr>Slide 30</vt:lpstr>
      <vt:lpstr>آثار التضامن السلبي  </vt:lpstr>
      <vt:lpstr>Slide 32</vt:lpstr>
      <vt:lpstr>Slide 33</vt:lpstr>
      <vt:lpstr>Slide 34</vt:lpstr>
      <vt:lpstr>Slide 35</vt:lpstr>
      <vt:lpstr>Slide 36</vt:lpstr>
      <vt:lpstr>Slide 37</vt:lpstr>
      <vt:lpstr>- من تطبيقات انعدام النيابة التبادلية أيضاً بين المدينين المتضامنين فيما يضر ما نصت عليه المادة 355\2 مدني كويتي من أنه إذا اعذر الدائن أحد المدينين المتضامنين او قاضاه فلا يكون لذلك أثر بالنسبة إلى باقي المدينين .</vt:lpstr>
      <vt:lpstr>Slide 39</vt:lpstr>
      <vt:lpstr>رجوع المدين الموفى على غيره من المدينين :</vt:lpstr>
      <vt:lpstr>Slide 41</vt:lpstr>
      <vt:lpstr>Slide 42</vt:lpstr>
      <vt:lpstr>Slide 43</vt:lpstr>
      <vt:lpstr>Slide 44</vt:lpstr>
      <vt:lpstr>Slide 45</vt:lpstr>
      <vt:lpstr>Slide 46</vt:lpstr>
      <vt:lpstr>ثانيا/تضامن المدينين:</vt:lpstr>
      <vt:lpstr>Slide 48</vt:lpstr>
      <vt:lpstr>عدم قابلية الالتزام للانقسام: </vt:lpstr>
      <vt:lpstr>Slide 50</vt:lpstr>
      <vt:lpstr>الالتزام غير القابل للانقسام في الفقه الاسلامي:</vt:lpstr>
      <vt:lpstr>Slide 52</vt:lpstr>
      <vt:lpstr>Slide 53</vt:lpstr>
      <vt:lpstr>Slide 54</vt:lpstr>
      <vt:lpstr>Slide 55</vt:lpstr>
      <vt:lpstr>Slide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2016-10-09T11:52:58Z</dcterms:created>
  <dcterms:modified xsi:type="dcterms:W3CDTF">2016-11-23T03:43:29Z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TC034313719991</vt:lpwstr>
  </property>
</Properties>
</file>