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67" r:id="rId2"/>
    <p:sldId id="256" r:id="rId3"/>
    <p:sldId id="257" r:id="rId4"/>
    <p:sldId id="258" r:id="rId5"/>
    <p:sldId id="259" r:id="rId6"/>
    <p:sldId id="260" r:id="rId7"/>
    <p:sldId id="261" r:id="rId8"/>
    <p:sldId id="262" r:id="rId9"/>
    <p:sldId id="263" r:id="rId10"/>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86D1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p:scale>
          <a:sx n="72" d="100"/>
          <a:sy n="72" d="100"/>
        </p:scale>
        <p:origin x="-780" y="-26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F3B3F590-09B3-4636-B3AB-82C180A95423}" type="datetimeFigureOut">
              <a:rPr lang="ar-SA" smtClean="0"/>
              <a:t>10/01/38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E27A9E7D-7F6C-4060-AF11-5D334F67E2D6}" type="slidenum">
              <a:rPr lang="ar-SA" smtClean="0"/>
              <a:t>‹#›</a:t>
            </a:fld>
            <a:endParaRPr lang="ar-SA"/>
          </a:p>
        </p:txBody>
      </p:sp>
    </p:spTree>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B3F590-09B3-4636-B3AB-82C180A95423}" type="datetimeFigureOut">
              <a:rPr lang="ar-SA" smtClean="0"/>
              <a:t>10/01/38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E27A9E7D-7F6C-4060-AF11-5D334F67E2D6}" type="slidenum">
              <a:rPr lang="ar-SA" smtClean="0"/>
              <a:t>‹#›</a:t>
            </a:fld>
            <a:endParaRPr lang="ar-SA"/>
          </a:p>
        </p:txBody>
      </p:sp>
    </p:spTree>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B3F590-09B3-4636-B3AB-82C180A95423}" type="datetimeFigureOut">
              <a:rPr lang="ar-SA" smtClean="0"/>
              <a:t>10/01/38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E27A9E7D-7F6C-4060-AF11-5D334F67E2D6}" type="slidenum">
              <a:rPr lang="ar-SA" smtClean="0"/>
              <a:t>‹#›</a:t>
            </a:fld>
            <a:endParaRPr lang="ar-SA"/>
          </a:p>
        </p:txBody>
      </p:sp>
    </p:spTree>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3B3F590-09B3-4636-B3AB-82C180A95423}" type="datetimeFigureOut">
              <a:rPr lang="ar-SA" smtClean="0"/>
              <a:t>10/01/38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E27A9E7D-7F6C-4060-AF11-5D334F67E2D6}" type="slidenum">
              <a:rPr lang="ar-SA" smtClean="0"/>
              <a:t>‹#›</a:t>
            </a:fld>
            <a:endParaRPr lang="ar-SA"/>
          </a:p>
        </p:txBody>
      </p:sp>
    </p:spTree>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3B3F590-09B3-4636-B3AB-82C180A95423}" type="datetimeFigureOut">
              <a:rPr lang="ar-SA" smtClean="0"/>
              <a:t>10/01/38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E27A9E7D-7F6C-4060-AF11-5D334F67E2D6}" type="slidenum">
              <a:rPr lang="ar-SA" smtClean="0"/>
              <a:t>‹#›</a:t>
            </a:fld>
            <a:endParaRPr lang="ar-SA"/>
          </a:p>
        </p:txBody>
      </p:sp>
    </p:spTree>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F3B3F590-09B3-4636-B3AB-82C180A95423}" type="datetimeFigureOut">
              <a:rPr lang="ar-SA" smtClean="0"/>
              <a:t>10/01/38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E27A9E7D-7F6C-4060-AF11-5D334F67E2D6}" type="slidenum">
              <a:rPr lang="ar-SA" smtClean="0"/>
              <a:t>‹#›</a:t>
            </a:fld>
            <a:endParaRPr lang="ar-SA"/>
          </a:p>
        </p:txBody>
      </p:sp>
    </p:spTree>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3B3F590-09B3-4636-B3AB-82C180A95423}" type="datetimeFigureOut">
              <a:rPr lang="ar-SA" smtClean="0"/>
              <a:t>10/01/38</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E27A9E7D-7F6C-4060-AF11-5D334F67E2D6}" type="slidenum">
              <a:rPr lang="ar-SA" smtClean="0"/>
              <a:t>‹#›</a:t>
            </a:fld>
            <a:endParaRPr lang="ar-SA"/>
          </a:p>
        </p:txBody>
      </p:sp>
    </p:spTree>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3B3F590-09B3-4636-B3AB-82C180A95423}" type="datetimeFigureOut">
              <a:rPr lang="ar-SA" smtClean="0"/>
              <a:t>10/01/38</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E27A9E7D-7F6C-4060-AF11-5D334F67E2D6}" type="slidenum">
              <a:rPr lang="ar-SA" smtClean="0"/>
              <a:t>‹#›</a:t>
            </a:fld>
            <a:endParaRPr lang="ar-SA"/>
          </a:p>
        </p:txBody>
      </p:sp>
    </p:spTree>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3B3F590-09B3-4636-B3AB-82C180A95423}" type="datetimeFigureOut">
              <a:rPr lang="ar-SA" smtClean="0"/>
              <a:t>10/01/38</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E27A9E7D-7F6C-4060-AF11-5D334F67E2D6}" type="slidenum">
              <a:rPr lang="ar-SA" smtClean="0"/>
              <a:t>‹#›</a:t>
            </a:fld>
            <a:endParaRPr lang="ar-SA"/>
          </a:p>
        </p:txBody>
      </p:sp>
    </p:spTree>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en-US" smtClean="0"/>
              <a:t>Click to edit Master title style</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3B3F590-09B3-4636-B3AB-82C180A95423}" type="datetimeFigureOut">
              <a:rPr lang="ar-SA" smtClean="0"/>
              <a:t>10/01/38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E27A9E7D-7F6C-4060-AF11-5D334F67E2D6}" type="slidenum">
              <a:rPr lang="ar-SA" smtClean="0"/>
              <a:t>‹#›</a:t>
            </a:fld>
            <a:endParaRPr lang="ar-SA"/>
          </a:p>
        </p:txBody>
      </p:sp>
      <p:sp>
        <p:nvSpPr>
          <p:cNvPr id="9" name="Content Placeholder 8"/>
          <p:cNvSpPr>
            <a:spLocks noGrp="1"/>
          </p:cNvSpPr>
          <p:nvPr>
            <p:ph sz="quarter" idx="13"/>
          </p:nvPr>
        </p:nvSpPr>
        <p:spPr>
          <a:xfrm>
            <a:off x="304800" y="381000"/>
            <a:ext cx="7772400" cy="494284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en-US" smtClean="0"/>
              <a:t>Click to edit Master title style</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7"/>
          <p:cNvSpPr>
            <a:spLocks noGrp="1"/>
          </p:cNvSpPr>
          <p:nvPr>
            <p:ph type="dt" sz="half" idx="10"/>
          </p:nvPr>
        </p:nvSpPr>
        <p:spPr/>
        <p:txBody>
          <a:bodyPr/>
          <a:lstStyle/>
          <a:p>
            <a:fld id="{F3B3F590-09B3-4636-B3AB-82C180A95423}" type="datetimeFigureOut">
              <a:rPr lang="ar-SA" smtClean="0"/>
              <a:t>10/01/38</a:t>
            </a:fld>
            <a:endParaRPr lang="ar-SA"/>
          </a:p>
        </p:txBody>
      </p:sp>
      <p:sp>
        <p:nvSpPr>
          <p:cNvPr id="9" name="Slide Number Placeholder 8"/>
          <p:cNvSpPr>
            <a:spLocks noGrp="1"/>
          </p:cNvSpPr>
          <p:nvPr>
            <p:ph type="sldNum" sz="quarter" idx="11"/>
          </p:nvPr>
        </p:nvSpPr>
        <p:spPr/>
        <p:txBody>
          <a:bodyPr/>
          <a:lstStyle/>
          <a:p>
            <a:fld id="{E27A9E7D-7F6C-4060-AF11-5D334F67E2D6}" type="slidenum">
              <a:rPr lang="ar-SA" smtClean="0"/>
              <a:t>‹#›</a:t>
            </a:fld>
            <a:endParaRPr lang="ar-SA"/>
          </a:p>
        </p:txBody>
      </p:sp>
      <p:sp>
        <p:nvSpPr>
          <p:cNvPr id="10" name="Footer Placeholder 9"/>
          <p:cNvSpPr>
            <a:spLocks noGrp="1"/>
          </p:cNvSpPr>
          <p:nvPr>
            <p:ph type="ftr" sz="quarter" idx="12"/>
          </p:nvPr>
        </p:nvSpPr>
        <p:spPr/>
        <p:txBody>
          <a:bodyPr/>
          <a:lstStyle/>
          <a:p>
            <a:endParaRPr lang="ar-SA"/>
          </a:p>
        </p:txBody>
      </p:sp>
    </p:spTree>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E27A9E7D-7F6C-4060-AF11-5D334F67E2D6}" type="slidenum">
              <a:rPr lang="ar-SA" smtClean="0"/>
              <a:t>‹#›</a:t>
            </a:fld>
            <a:endParaRPr lang="ar-SA"/>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endParaRPr lang="ar-SA"/>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F3B3F590-09B3-4636-B3AB-82C180A95423}" type="datetimeFigureOut">
              <a:rPr lang="ar-SA" smtClean="0"/>
              <a:t>10/01/38</a:t>
            </a:fld>
            <a:endParaRPr lang="ar-S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txStyles>
    <p:titleStyle>
      <a:lvl1pPr algn="l" defTabSz="914400" rtl="1"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r" defTabSz="914400" rtl="1"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r" defTabSz="914400" rtl="1"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r" defTabSz="914400" rtl="1"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r" defTabSz="914400" rtl="1"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r" defTabSz="914400" rtl="1"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r" defTabSz="914400" rtl="1"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r" defTabSz="914400" rtl="1"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r" defTabSz="914400" rtl="1"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r" defTabSz="914400" rtl="1"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ln w="57150"/>
        </p:spPr>
        <p:style>
          <a:lnRef idx="2">
            <a:schemeClr val="accent6"/>
          </a:lnRef>
          <a:fillRef idx="1">
            <a:schemeClr val="lt1"/>
          </a:fillRef>
          <a:effectRef idx="0">
            <a:schemeClr val="accent6"/>
          </a:effectRef>
          <a:fontRef idx="minor">
            <a:schemeClr val="dk1"/>
          </a:fontRef>
        </p:style>
        <p:txBody>
          <a:bodyPr/>
          <a:lstStyle/>
          <a:p>
            <a:pPr algn="ctr"/>
            <a:r>
              <a:rPr lang="ar-SA" b="1" u="sng" dirty="0" smtClean="0">
                <a:effectLst>
                  <a:outerShdw blurRad="38100" dist="38100" dir="2700000" algn="tl">
                    <a:srgbClr val="000000">
                      <a:alpha val="43137"/>
                    </a:srgbClr>
                  </a:outerShdw>
                </a:effectLst>
              </a:rPr>
              <a:t>علاقة الكفيل بالمدين</a:t>
            </a:r>
            <a:endParaRPr lang="ar-SA" b="1" u="sng" dirty="0">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1691680" y="1628800"/>
            <a:ext cx="5616624" cy="3629000"/>
          </a:xfrm>
          <a:ln w="38100"/>
        </p:spPr>
        <p:style>
          <a:lnRef idx="2">
            <a:schemeClr val="accent6"/>
          </a:lnRef>
          <a:fillRef idx="1">
            <a:schemeClr val="lt1"/>
          </a:fillRef>
          <a:effectRef idx="0">
            <a:schemeClr val="accent6"/>
          </a:effectRef>
          <a:fontRef idx="minor">
            <a:schemeClr val="dk1"/>
          </a:fontRef>
        </p:style>
        <p:txBody>
          <a:bodyPr>
            <a:normAutofit/>
          </a:bodyPr>
          <a:lstStyle/>
          <a:p>
            <a:r>
              <a:rPr lang="ar-SA" sz="3600" dirty="0" smtClean="0"/>
              <a:t>إعــداد :</a:t>
            </a:r>
          </a:p>
          <a:p>
            <a:r>
              <a:rPr lang="ar-SA" sz="3600" dirty="0" smtClean="0"/>
              <a:t>سلسبيل المزيني </a:t>
            </a:r>
          </a:p>
          <a:p>
            <a:r>
              <a:rPr lang="ar-SA" sz="3600" dirty="0" smtClean="0"/>
              <a:t>شهد الدخيل </a:t>
            </a:r>
          </a:p>
          <a:p>
            <a:r>
              <a:rPr lang="ar-SA" sz="3600" dirty="0" smtClean="0"/>
              <a:t>وجدان الحارثي </a:t>
            </a:r>
            <a:endParaRPr lang="ar-SA" sz="3600" dirty="0"/>
          </a:p>
        </p:txBody>
      </p:sp>
    </p:spTree>
    <p:extLst>
      <p:ext uri="{BB962C8B-B14F-4D97-AF65-F5344CB8AC3E}">
        <p14:creationId xmlns:p14="http://schemas.microsoft.com/office/powerpoint/2010/main" val="3566198400"/>
      </p:ext>
    </p:extLst>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11560" y="188641"/>
            <a:ext cx="7543800" cy="1008111"/>
          </a:xfrm>
          <a:ln w="57150"/>
        </p:spPr>
        <p:style>
          <a:lnRef idx="2">
            <a:schemeClr val="accent6"/>
          </a:lnRef>
          <a:fillRef idx="1">
            <a:schemeClr val="lt1"/>
          </a:fillRef>
          <a:effectRef idx="0">
            <a:schemeClr val="accent6"/>
          </a:effectRef>
          <a:fontRef idx="minor">
            <a:schemeClr val="dk1"/>
          </a:fontRef>
        </p:style>
        <p:txBody>
          <a:bodyPr/>
          <a:lstStyle/>
          <a:p>
            <a:pPr algn="ctr"/>
            <a:r>
              <a:rPr lang="ar-SA" dirty="0" smtClean="0"/>
              <a:t>علاقة الكفيل بالمدين </a:t>
            </a:r>
            <a:endParaRPr lang="ar-SA" dirty="0"/>
          </a:p>
        </p:txBody>
      </p:sp>
      <p:sp>
        <p:nvSpPr>
          <p:cNvPr id="3" name="Subtitle 2"/>
          <p:cNvSpPr>
            <a:spLocks noGrp="1"/>
          </p:cNvSpPr>
          <p:nvPr>
            <p:ph type="subTitle" idx="1"/>
          </p:nvPr>
        </p:nvSpPr>
        <p:spPr>
          <a:xfrm>
            <a:off x="179512" y="1412776"/>
            <a:ext cx="8064896" cy="5184576"/>
          </a:xfrm>
          <a:ln/>
        </p:spPr>
        <p:style>
          <a:lnRef idx="2">
            <a:schemeClr val="accent6"/>
          </a:lnRef>
          <a:fillRef idx="1">
            <a:schemeClr val="lt1"/>
          </a:fillRef>
          <a:effectRef idx="0">
            <a:schemeClr val="accent6"/>
          </a:effectRef>
          <a:fontRef idx="minor">
            <a:schemeClr val="dk1"/>
          </a:fontRef>
        </p:style>
        <p:txBody>
          <a:bodyPr>
            <a:normAutofit/>
          </a:bodyPr>
          <a:lstStyle/>
          <a:p>
            <a:pPr algn="r"/>
            <a:r>
              <a:rPr lang="ar-SA" sz="3200" dirty="0" smtClean="0"/>
              <a:t>إذا قام الكفيل بأداء الدين للدائن كان له , إن لم يكن متبرعا بالوفاء , أن يرجع على المدين الأصلي بما أداه إذا توافرت شروط معينة .</a:t>
            </a:r>
          </a:p>
          <a:p>
            <a:pPr algn="r"/>
            <a:endParaRPr lang="ar-SA" sz="3200" dirty="0"/>
          </a:p>
          <a:p>
            <a:pPr algn="r"/>
            <a:r>
              <a:rPr lang="ar-SA" sz="3200" dirty="0" smtClean="0"/>
              <a:t>محور الدرس :</a:t>
            </a:r>
          </a:p>
          <a:p>
            <a:pPr algn="r"/>
            <a:r>
              <a:rPr lang="ar-SA" sz="3200" dirty="0" smtClean="0"/>
              <a:t>أولا» شروط رجوع الكفيل على المدين .</a:t>
            </a:r>
          </a:p>
          <a:p>
            <a:pPr algn="r"/>
            <a:r>
              <a:rPr lang="ar-SA" sz="3200" dirty="0" smtClean="0"/>
              <a:t>ثانياً» رجوع الكفيل عى المدينين في حالة تعددهم. </a:t>
            </a:r>
            <a:endParaRPr lang="ar-SA" sz="3200" dirty="0"/>
          </a:p>
        </p:txBody>
      </p:sp>
    </p:spTree>
    <p:extLst>
      <p:ext uri="{BB962C8B-B14F-4D97-AF65-F5344CB8AC3E}">
        <p14:creationId xmlns:p14="http://schemas.microsoft.com/office/powerpoint/2010/main" val="2066622850"/>
      </p:ext>
    </p:extLst>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620000" cy="706090"/>
          </a:xfrm>
          <a:ln w="57150"/>
        </p:spPr>
        <p:style>
          <a:lnRef idx="2">
            <a:schemeClr val="accent6"/>
          </a:lnRef>
          <a:fillRef idx="1">
            <a:schemeClr val="lt1"/>
          </a:fillRef>
          <a:effectRef idx="0">
            <a:schemeClr val="accent6"/>
          </a:effectRef>
          <a:fontRef idx="minor">
            <a:schemeClr val="dk1"/>
          </a:fontRef>
        </p:style>
        <p:txBody>
          <a:bodyPr/>
          <a:lstStyle/>
          <a:p>
            <a:pPr algn="ctr"/>
            <a:r>
              <a:rPr lang="ar-SA" sz="4000" dirty="0" smtClean="0"/>
              <a:t>رجوع الكفيل على المدين في الفقه الإسلامي</a:t>
            </a:r>
            <a:endParaRPr lang="ar-SA" sz="4000" dirty="0"/>
          </a:p>
        </p:txBody>
      </p:sp>
      <p:sp>
        <p:nvSpPr>
          <p:cNvPr id="3" name="Content Placeholder 2"/>
          <p:cNvSpPr>
            <a:spLocks noGrp="1"/>
          </p:cNvSpPr>
          <p:nvPr>
            <p:ph idx="1"/>
          </p:nvPr>
        </p:nvSpPr>
        <p:spPr>
          <a:xfrm>
            <a:off x="457200" y="1340768"/>
            <a:ext cx="7620000" cy="5060032"/>
          </a:xfrm>
          <a:ln/>
        </p:spPr>
        <p:style>
          <a:lnRef idx="2">
            <a:schemeClr val="accent6"/>
          </a:lnRef>
          <a:fillRef idx="1">
            <a:schemeClr val="lt1"/>
          </a:fillRef>
          <a:effectRef idx="0">
            <a:schemeClr val="accent6"/>
          </a:effectRef>
          <a:fontRef idx="minor">
            <a:schemeClr val="dk1"/>
          </a:fontRef>
        </p:style>
        <p:txBody>
          <a:bodyPr/>
          <a:lstStyle/>
          <a:p>
            <a:r>
              <a:rPr lang="ar-SA" u="sng" dirty="0" smtClean="0">
                <a:solidFill>
                  <a:srgbClr val="C86D12"/>
                </a:solidFill>
              </a:rPr>
              <a:t>الشروط العامة التي يجب توفرها لرجوع الكفيل على المدين :-</a:t>
            </a:r>
          </a:p>
          <a:p>
            <a:r>
              <a:rPr lang="ar-SA" u="sng" dirty="0" smtClean="0">
                <a:solidFill>
                  <a:srgbClr val="C86D12"/>
                </a:solidFill>
              </a:rPr>
              <a:t>الشرط الأول : قضاء الدين المكفول : </a:t>
            </a:r>
            <a:r>
              <a:rPr lang="ar-SA" dirty="0" smtClean="0"/>
              <a:t>المراد بقضاء الدين المكفول , هو أداء الدين إلى الدائن بطريقة اختيارية أو إجبارية أو بما يعادل الوفاء .</a:t>
            </a:r>
          </a:p>
          <a:p>
            <a:r>
              <a:rPr lang="ar-SA" u="sng" dirty="0" smtClean="0">
                <a:solidFill>
                  <a:srgbClr val="C86D12"/>
                </a:solidFill>
              </a:rPr>
              <a:t>سؤال : </a:t>
            </a:r>
            <a:r>
              <a:rPr lang="ar-SA" dirty="0" smtClean="0"/>
              <a:t>هل ينبغي أن يقوم الكفيل بأداء ذات الدين إلى دائن أو يجوز له أن يقوم بالوفاء بطريقة المقاصة أو اتحاد الذمة أو الوفاء بمقابل أو التجديد وغيرهما ؟</a:t>
            </a:r>
          </a:p>
          <a:p>
            <a:pPr marL="114300" indent="0">
              <a:buNone/>
            </a:pPr>
            <a:r>
              <a:rPr lang="ar-SA" dirty="0" smtClean="0"/>
              <a:t>لو أصبح الكفيل دائناً للدائن بنفس قيمة الدين , سقط الدينان بالمقاصة , والكفيل يكون قد قضى الدين قصاصاً و يكون له الرجوع على المدين الأصلي بما أداه .</a:t>
            </a:r>
          </a:p>
          <a:p>
            <a:pPr marL="114300" indent="0">
              <a:buNone/>
            </a:pPr>
            <a:r>
              <a:rPr lang="ar-SA" dirty="0" smtClean="0"/>
              <a:t>وكذلك الحال بالنسبة لاتحاد الذمة بين الكفيل و الدائن .</a:t>
            </a:r>
          </a:p>
          <a:p>
            <a:pPr marL="114300" indent="0">
              <a:buNone/>
            </a:pPr>
            <a:r>
              <a:rPr lang="ar-SA" u="sng" dirty="0" smtClean="0"/>
              <a:t>الإبراء :</a:t>
            </a:r>
          </a:p>
          <a:p>
            <a:pPr marL="114300" indent="0">
              <a:buNone/>
            </a:pPr>
            <a:r>
              <a:rPr lang="ar-SA" dirty="0" smtClean="0"/>
              <a:t>إذا أبرأ الدائن الكفيل برئت ذمته , لكنه لا يمتلك الدين ولا يرجع بشيء على المدين , فالإبراء مقابل الضمان بخلاف الهبة التي هي تصرف ناقل للملكية بموجبها يمتلك الكفيل حق الدائن و يرجع به على المدين .</a:t>
            </a:r>
            <a:endParaRPr lang="ar-SA" dirty="0"/>
          </a:p>
        </p:txBody>
      </p:sp>
    </p:spTree>
    <p:extLst>
      <p:ext uri="{BB962C8B-B14F-4D97-AF65-F5344CB8AC3E}">
        <p14:creationId xmlns:p14="http://schemas.microsoft.com/office/powerpoint/2010/main" val="251945680"/>
      </p:ext>
    </p:extLst>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animEffect transition="in" filter="fade">
                                      <p:cBhvr>
                                        <p:cTn id="7" dur="500"/>
                                        <p:tgtEl>
                                          <p:spTgt spid="3">
                                            <p:txEl>
                                              <p:pRg st="3" end="3"/>
                                            </p:txEl>
                                          </p:spTgt>
                                        </p:tgtEl>
                                      </p:cBhvr>
                                    </p:animEffect>
                                  </p:childTnLst>
                                </p:cTn>
                              </p:par>
                              <p:par>
                                <p:cTn id="8" presetID="10" presetClass="entr" presetSubtype="0" fill="hold" nodeType="withEffect">
                                  <p:stCondLst>
                                    <p:cond delay="0"/>
                                  </p:stCondLst>
                                  <p:childTnLst>
                                    <p:set>
                                      <p:cBhvr>
                                        <p:cTn id="9" dur="1" fill="hold">
                                          <p:stCondLst>
                                            <p:cond delay="0"/>
                                          </p:stCondLst>
                                        </p:cTn>
                                        <p:tgtEl>
                                          <p:spTgt spid="3">
                                            <p:txEl>
                                              <p:pRg st="4" end="4"/>
                                            </p:txEl>
                                          </p:spTgt>
                                        </p:tgtEl>
                                        <p:attrNameLst>
                                          <p:attrName>style.visibility</p:attrName>
                                        </p:attrNameLst>
                                      </p:cBhvr>
                                      <p:to>
                                        <p:strVal val="visible"/>
                                      </p:to>
                                    </p:set>
                                    <p:animEffect transition="in" filter="fade">
                                      <p:cBhvr>
                                        <p:cTn id="10" dur="500"/>
                                        <p:tgtEl>
                                          <p:spTgt spid="3">
                                            <p:txEl>
                                              <p:pRg st="4" end="4"/>
                                            </p:txEl>
                                          </p:spTgt>
                                        </p:tgtEl>
                                      </p:cBhvr>
                                    </p:animEffect>
                                  </p:childTnLst>
                                </p:cTn>
                              </p:par>
                              <p:par>
                                <p:cTn id="11" presetID="10" presetClass="entr" presetSubtype="0" fill="hold" nodeType="withEffect">
                                  <p:stCondLst>
                                    <p:cond delay="0"/>
                                  </p:stCondLst>
                                  <p:childTnLst>
                                    <p:set>
                                      <p:cBhvr>
                                        <p:cTn id="12" dur="1" fill="hold">
                                          <p:stCondLst>
                                            <p:cond delay="0"/>
                                          </p:stCondLst>
                                        </p:cTn>
                                        <p:tgtEl>
                                          <p:spTgt spid="3">
                                            <p:txEl>
                                              <p:pRg st="5" end="5"/>
                                            </p:txEl>
                                          </p:spTgt>
                                        </p:tgtEl>
                                        <p:attrNameLst>
                                          <p:attrName>style.visibility</p:attrName>
                                        </p:attrNameLst>
                                      </p:cBhvr>
                                      <p:to>
                                        <p:strVal val="visible"/>
                                      </p:to>
                                    </p:set>
                                    <p:animEffect transition="in" filter="fade">
                                      <p:cBhvr>
                                        <p:cTn id="13" dur="500"/>
                                        <p:tgtEl>
                                          <p:spTgt spid="3">
                                            <p:txEl>
                                              <p:pRg st="5" end="5"/>
                                            </p:txEl>
                                          </p:spTgt>
                                        </p:tgtEl>
                                      </p:cBhvr>
                                    </p:animEffect>
                                  </p:childTnLst>
                                </p:cTn>
                              </p:par>
                              <p:par>
                                <p:cTn id="14" presetID="10" presetClass="entr" presetSubtype="0" fill="hold" nodeType="withEffect">
                                  <p:stCondLst>
                                    <p:cond delay="0"/>
                                  </p:stCondLst>
                                  <p:childTnLst>
                                    <p:set>
                                      <p:cBhvr>
                                        <p:cTn id="15" dur="1" fill="hold">
                                          <p:stCondLst>
                                            <p:cond delay="0"/>
                                          </p:stCondLst>
                                        </p:cTn>
                                        <p:tgtEl>
                                          <p:spTgt spid="3">
                                            <p:txEl>
                                              <p:pRg st="6" end="6"/>
                                            </p:txEl>
                                          </p:spTgt>
                                        </p:tgtEl>
                                        <p:attrNameLst>
                                          <p:attrName>style.visibility</p:attrName>
                                        </p:attrNameLst>
                                      </p:cBhvr>
                                      <p:to>
                                        <p:strVal val="visible"/>
                                      </p:to>
                                    </p:set>
                                    <p:animEffect transition="in" filter="fade">
                                      <p:cBhvr>
                                        <p:cTn id="16"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7504" y="116632"/>
            <a:ext cx="8208912" cy="6552728"/>
          </a:xfrm>
          <a:ln/>
        </p:spPr>
        <p:style>
          <a:lnRef idx="2">
            <a:schemeClr val="accent6"/>
          </a:lnRef>
          <a:fillRef idx="1">
            <a:schemeClr val="lt1"/>
          </a:fillRef>
          <a:effectRef idx="0">
            <a:schemeClr val="accent6"/>
          </a:effectRef>
          <a:fontRef idx="minor">
            <a:schemeClr val="dk1"/>
          </a:fontRef>
        </p:style>
        <p:txBody>
          <a:bodyPr>
            <a:normAutofit lnSpcReduction="10000"/>
          </a:bodyPr>
          <a:lstStyle/>
          <a:p>
            <a:r>
              <a:rPr lang="ar-SA" dirty="0" smtClean="0"/>
              <a:t>الوفاء بمقابل : </a:t>
            </a:r>
          </a:p>
          <a:p>
            <a:pPr marL="114300" indent="0">
              <a:buNone/>
            </a:pPr>
            <a:r>
              <a:rPr lang="ar-SA" dirty="0" smtClean="0"/>
              <a:t>وهو أن يقابل الدائن مختاراً شيئاً غير الشيء الواجب إيفاء لدينه .</a:t>
            </a:r>
            <a:endParaRPr lang="ar-SA" dirty="0"/>
          </a:p>
          <a:p>
            <a:pPr marL="114300" indent="0">
              <a:buNone/>
            </a:pPr>
            <a:r>
              <a:rPr lang="ar-SA" u="sng" dirty="0" smtClean="0">
                <a:solidFill>
                  <a:srgbClr val="C86D12"/>
                </a:solidFill>
              </a:rPr>
              <a:t>1- الوفاء بمقابل من قبل المدين :</a:t>
            </a:r>
          </a:p>
          <a:p>
            <a:pPr marL="114300" indent="0">
              <a:buNone/>
            </a:pPr>
            <a:r>
              <a:rPr lang="ar-SA" dirty="0" smtClean="0"/>
              <a:t>إذا قبل الدائن أن يقوم المدين بالوفاء بشيء غير محل الدين الأصلي وذلك بنقل الكفيل ملكية شيء آخر من المدين إلى الدائن انقضى بذلك الدين الأصلي و برئت ذمة المدين كما تبرأ ذمة الكفيل وتنقضي الكفالة حتى لو استحق الشيء بيد الدائن .</a:t>
            </a:r>
          </a:p>
          <a:p>
            <a:pPr marL="114300" indent="0">
              <a:buNone/>
            </a:pPr>
            <a:r>
              <a:rPr lang="ar-SA" dirty="0" smtClean="0"/>
              <a:t>إذا استحق الشيء بيد الدائن كان له أن يرجع على المدين بالضمان لكن لا يرجع بالدين الأصلي ؛ لأن الدين الأصلي قد انقضى بتجديد محله فحل الدين الجديد محل الدين القديم و يترتب على ذلك انقضاء الدين القديم بجميع ضماناته .</a:t>
            </a:r>
          </a:p>
          <a:p>
            <a:pPr marL="114300" indent="0">
              <a:buNone/>
            </a:pPr>
            <a:r>
              <a:rPr lang="ar-SA" dirty="0" smtClean="0"/>
              <a:t>لكن لو كان مقابل الوفاء ملكاً للكفيل , وكان الكفيل يعلم أن الأصيل قد أعطى هذا المقابل للدائن في هذه الحاةل لا تنقضي الكفالة بهذا الوفاء ولا تبرأ ذمة الكفيل من الضمان ؛ لأنه بفعله تسبب في ضمان الاستحقاق .</a:t>
            </a:r>
          </a:p>
          <a:p>
            <a:pPr marL="114300" indent="0">
              <a:buNone/>
            </a:pPr>
            <a:r>
              <a:rPr lang="ar-SA" u="sng" dirty="0" smtClean="0">
                <a:solidFill>
                  <a:srgbClr val="C86D12"/>
                </a:solidFill>
              </a:rPr>
              <a:t>2- الوفاء بمقابل من قبل الكفيل : </a:t>
            </a:r>
            <a:r>
              <a:rPr lang="ar-SA" dirty="0" smtClean="0">
                <a:solidFill>
                  <a:schemeClr val="tx1"/>
                </a:solidFill>
              </a:rPr>
              <a:t>إذا أدى الكفيل الدين للدائن بشيء مملوك له مقابل الدين , صح الوفاء و عاد الكفيل على المدين بقيمة الدين الأصلي ,فإذا استحق المقابل في يد الدائن كان للدائن الرجوع على الكفيل بضمان الاستحقاق على المدين الأصلي بقيمة الدين ,على أساس أن الوفاء بمقابل من قبل الكفيل لا يبرأ ذمة المدين ولا ينقضي الدين الأصلي , بخلاف استحقاق المقابل حيث تنقضي الكفالة تبعاً لذلك ويرجع الدائن على المدين دون الكفيل .لكن لو كان المقابل ملكا للكفيل و استحق في يد الدائن وكان الكفيل يعلم أن الأصيل قد أعطى المقابل للدائن في هذه الحالة لا تنقضي الكفالة .</a:t>
            </a:r>
            <a:endParaRPr lang="ar-SA" u="sng" dirty="0" smtClean="0">
              <a:solidFill>
                <a:srgbClr val="C86D12"/>
              </a:solidFill>
            </a:endParaRPr>
          </a:p>
          <a:p>
            <a:pPr marL="114300" indent="0">
              <a:buNone/>
            </a:pPr>
            <a:endParaRPr lang="ar-SA" dirty="0" smtClean="0"/>
          </a:p>
        </p:txBody>
      </p:sp>
    </p:spTree>
    <p:extLst>
      <p:ext uri="{BB962C8B-B14F-4D97-AF65-F5344CB8AC3E}">
        <p14:creationId xmlns:p14="http://schemas.microsoft.com/office/powerpoint/2010/main" val="4134927719"/>
      </p:ext>
    </p:extLst>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ln w="57150"/>
        </p:spPr>
        <p:style>
          <a:lnRef idx="2">
            <a:schemeClr val="accent6"/>
          </a:lnRef>
          <a:fillRef idx="1">
            <a:schemeClr val="lt1"/>
          </a:fillRef>
          <a:effectRef idx="0">
            <a:schemeClr val="accent6"/>
          </a:effectRef>
          <a:fontRef idx="minor">
            <a:schemeClr val="dk1"/>
          </a:fontRef>
        </p:style>
        <p:txBody>
          <a:bodyPr/>
          <a:lstStyle/>
          <a:p>
            <a:pPr algn="ctr"/>
            <a:r>
              <a:rPr lang="ar-SA" dirty="0" smtClean="0">
                <a:solidFill>
                  <a:schemeClr val="tx2">
                    <a:lumMod val="60000"/>
                    <a:lumOff val="40000"/>
                  </a:schemeClr>
                </a:solidFill>
              </a:rPr>
              <a:t>تجديد الدين المكفول </a:t>
            </a:r>
            <a:endParaRPr lang="ar-SA" dirty="0">
              <a:solidFill>
                <a:schemeClr val="tx2">
                  <a:lumMod val="60000"/>
                  <a:lumOff val="40000"/>
                </a:schemeClr>
              </a:solidFill>
            </a:endParaRPr>
          </a:p>
        </p:txBody>
      </p:sp>
      <p:sp>
        <p:nvSpPr>
          <p:cNvPr id="3" name="Content Placeholder 2"/>
          <p:cNvSpPr>
            <a:spLocks noGrp="1"/>
          </p:cNvSpPr>
          <p:nvPr>
            <p:ph idx="1"/>
          </p:nvPr>
        </p:nvSpPr>
        <p:spPr>
          <a:ln w="38100"/>
        </p:spPr>
        <p:style>
          <a:lnRef idx="2">
            <a:schemeClr val="accent6"/>
          </a:lnRef>
          <a:fillRef idx="1">
            <a:schemeClr val="lt1"/>
          </a:fillRef>
          <a:effectRef idx="0">
            <a:schemeClr val="accent6"/>
          </a:effectRef>
          <a:fontRef idx="minor">
            <a:schemeClr val="dk1"/>
          </a:fontRef>
        </p:style>
        <p:txBody>
          <a:bodyPr>
            <a:normAutofit/>
          </a:bodyPr>
          <a:lstStyle/>
          <a:p>
            <a:r>
              <a:rPr lang="ar-SA" sz="2800" dirty="0" smtClean="0"/>
              <a:t>يراد بتجديد الدين : استبدال دين جديد بدين قديم , وذلك بتغيير أشخاص الدين أو بتغير محل الدين أو مصدره . </a:t>
            </a:r>
          </a:p>
          <a:p>
            <a:r>
              <a:rPr lang="ar-SA" sz="2800" dirty="0" smtClean="0"/>
              <a:t>فإذا كان الدين مضموناً بكفالة فإن الكفالة تنقضي بانقضاء الدين المكفول بطريق التجديد ؛ لأن التجديد تقييد للدين فيحل محله دين جديدلا تنقل إليه ضمانات الدين المكفول .</a:t>
            </a:r>
            <a:endParaRPr lang="ar-SA" sz="2800" dirty="0"/>
          </a:p>
        </p:txBody>
      </p:sp>
    </p:spTree>
    <p:extLst>
      <p:ext uri="{BB962C8B-B14F-4D97-AF65-F5344CB8AC3E}">
        <p14:creationId xmlns:p14="http://schemas.microsoft.com/office/powerpoint/2010/main" val="594399375"/>
      </p:ext>
    </p:extLst>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79512" y="260648"/>
            <a:ext cx="8136904" cy="6408712"/>
          </a:xfrm>
          <a:ln w="38100"/>
        </p:spPr>
        <p:style>
          <a:lnRef idx="2">
            <a:schemeClr val="accent6"/>
          </a:lnRef>
          <a:fillRef idx="1">
            <a:schemeClr val="lt1"/>
          </a:fillRef>
          <a:effectRef idx="0">
            <a:schemeClr val="accent6"/>
          </a:effectRef>
          <a:fontRef idx="minor">
            <a:schemeClr val="dk1"/>
          </a:fontRef>
        </p:style>
        <p:txBody>
          <a:bodyPr>
            <a:noAutofit/>
          </a:bodyPr>
          <a:lstStyle/>
          <a:p>
            <a:r>
              <a:rPr lang="ar-SA" sz="2400" u="sng" dirty="0" smtClean="0">
                <a:solidFill>
                  <a:srgbClr val="C86D12"/>
                </a:solidFill>
              </a:rPr>
              <a:t>الشرط الثاني : قضاء الدين المكفول في الأجل : </a:t>
            </a:r>
          </a:p>
          <a:p>
            <a:r>
              <a:rPr lang="ar-SA" sz="2400" dirty="0" smtClean="0"/>
              <a:t>القاعدة : لا يجوز للكفيل الرجوعل على المدين , بما أداه للدائن المكفول له , إلا عند حلول الأجل الأصلي .</a:t>
            </a:r>
          </a:p>
          <a:p>
            <a:r>
              <a:rPr lang="ar-SA" sz="2400" dirty="0" smtClean="0"/>
              <a:t>إذا تعجل الكفيل بالوفاء للدائن فيكون متبرعاً بالتعجيل وعليه أن ينتظر إلى أن يحل الأجل الأصلي .  </a:t>
            </a:r>
          </a:p>
          <a:p>
            <a:r>
              <a:rPr lang="ar-SA" sz="2400" dirty="0" smtClean="0"/>
              <a:t>العبرة بالأجل الأصلي للدين لا بالأجل الإضافي , فلو أن الدائن منح المدين مهلة إضافية للوفاء أو نظرة ميسرة  فلا عبرة بهذه المهلة الإضافية في رجوع الكفيل على المدين ,و يكون للكفيل أن يرجع على المدين في وقت الأجل الأصلي </a:t>
            </a:r>
          </a:p>
          <a:p>
            <a:r>
              <a:rPr lang="ar-SA" sz="2400" dirty="0" smtClean="0">
                <a:solidFill>
                  <a:srgbClr val="C86D12"/>
                </a:solidFill>
              </a:rPr>
              <a:t>ويرد على هذه القاعدة استثناءان :</a:t>
            </a:r>
          </a:p>
          <a:p>
            <a:r>
              <a:rPr lang="ar-SA" sz="2400" u="sng" dirty="0" smtClean="0">
                <a:solidFill>
                  <a:srgbClr val="C86D12"/>
                </a:solidFill>
              </a:rPr>
              <a:t>الأول : الوفاء المعجل بإذن المدين :</a:t>
            </a:r>
          </a:p>
          <a:p>
            <a:pPr marL="114300" indent="0">
              <a:buNone/>
            </a:pPr>
            <a:r>
              <a:rPr lang="ar-SA" sz="2400" dirty="0" smtClean="0">
                <a:solidFill>
                  <a:schemeClr val="tx1"/>
                </a:solidFill>
              </a:rPr>
              <a:t>يحق الكفيل أن يرجع على المدين قبل وقت الأجل الأصلي .</a:t>
            </a:r>
          </a:p>
          <a:p>
            <a:r>
              <a:rPr lang="ar-SA" sz="2400" u="sng" dirty="0" smtClean="0">
                <a:solidFill>
                  <a:srgbClr val="C86D12"/>
                </a:solidFill>
              </a:rPr>
              <a:t>الثاني : دعوى الحلول القانوني :</a:t>
            </a:r>
          </a:p>
          <a:p>
            <a:pPr marL="114300" indent="0">
              <a:buNone/>
            </a:pPr>
            <a:r>
              <a:rPr lang="ar-SA" sz="2400" dirty="0" smtClean="0">
                <a:solidFill>
                  <a:schemeClr val="tx1"/>
                </a:solidFill>
              </a:rPr>
              <a:t>إذا رجعل الكفيل على المدين في نطاق دعوى الحلول , يلتزم الأجل الإضافي للدين لا بالأجل الأصلي ؛ لأن الكفيل في هذه الحالة يحل مكان الدائن ويرجع على المدين كما يرجع الدائن , والدائن ملتزم بالأجل الإضافي . </a:t>
            </a:r>
            <a:endParaRPr lang="ar-SA" sz="2400" dirty="0">
              <a:solidFill>
                <a:schemeClr val="tx1"/>
              </a:solidFill>
            </a:endParaRPr>
          </a:p>
        </p:txBody>
      </p:sp>
    </p:spTree>
    <p:extLst>
      <p:ext uri="{BB962C8B-B14F-4D97-AF65-F5344CB8AC3E}">
        <p14:creationId xmlns:p14="http://schemas.microsoft.com/office/powerpoint/2010/main" val="1735463495"/>
      </p:ext>
    </p:extLst>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z="4400" dirty="0" smtClean="0"/>
              <a:t>الوسائل القانونية في رجوع الكفيل على المدين</a:t>
            </a:r>
            <a:endParaRPr lang="ar-SA" sz="4400" dirty="0"/>
          </a:p>
        </p:txBody>
      </p:sp>
      <p:sp>
        <p:nvSpPr>
          <p:cNvPr id="3" name="Content Placeholder 2"/>
          <p:cNvSpPr>
            <a:spLocks noGrp="1"/>
          </p:cNvSpPr>
          <p:nvPr>
            <p:ph idx="1"/>
          </p:nvPr>
        </p:nvSpPr>
        <p:spPr/>
        <p:txBody>
          <a:bodyPr>
            <a:normAutofit lnSpcReduction="10000"/>
          </a:bodyPr>
          <a:lstStyle/>
          <a:p>
            <a:r>
              <a:rPr lang="ar-SA" sz="2800" dirty="0" smtClean="0"/>
              <a:t>أن الكفيل اذا قام بوفاء الدين الاصلي الى الدائن المكفول له , جاز له ان لم يكن متبرعاً بالوفاء , ان يرجع على المدين بما اداه للدائن , اذا توفرت شروط معينه .</a:t>
            </a:r>
          </a:p>
          <a:p>
            <a:r>
              <a:rPr lang="ar-SA" sz="2800" dirty="0" smtClean="0"/>
              <a:t>وضع المشرع بين يدي الكفيل بعض الوسائل القانونية في رجوعه على المدين وحدد شروطاً لابد من توافرها لصحة هذا الرجوع.</a:t>
            </a:r>
          </a:p>
          <a:p>
            <a:r>
              <a:rPr lang="ar-SA" sz="2800" b="1" u="sng" dirty="0" smtClean="0">
                <a:solidFill>
                  <a:srgbClr val="C86D12"/>
                </a:solidFill>
              </a:rPr>
              <a:t>الوسائل القانونية واحكام الدعاوى لها ثلاث فروع :</a:t>
            </a:r>
          </a:p>
          <a:p>
            <a:r>
              <a:rPr lang="ar-SA" sz="2800" dirty="0" smtClean="0">
                <a:solidFill>
                  <a:schemeClr val="tx1">
                    <a:lumMod val="95000"/>
                    <a:lumOff val="5000"/>
                  </a:schemeClr>
                </a:solidFill>
              </a:rPr>
              <a:t>1-الفرع الاول : رجوع الكفيل على المدين بالدعوى الشخصية</a:t>
            </a:r>
          </a:p>
          <a:p>
            <a:r>
              <a:rPr lang="ar-SA" sz="2600" dirty="0" smtClean="0">
                <a:solidFill>
                  <a:schemeClr val="tx1">
                    <a:lumMod val="95000"/>
                    <a:lumOff val="5000"/>
                  </a:schemeClr>
                </a:solidFill>
              </a:rPr>
              <a:t>2-الفرع الثاني: رجوع الكفيل على المدين بدعوى الحلول القانوني</a:t>
            </a:r>
          </a:p>
          <a:p>
            <a:r>
              <a:rPr lang="ar-SA" sz="2800" dirty="0" smtClean="0">
                <a:solidFill>
                  <a:schemeClr val="tx1">
                    <a:lumMod val="95000"/>
                    <a:lumOff val="5000"/>
                  </a:schemeClr>
                </a:solidFill>
              </a:rPr>
              <a:t>3-الفرع الثالث: رجوع الكفيل على المدين بدعوى الاثراء بلا سبب</a:t>
            </a:r>
            <a:endParaRPr lang="ar-SA" sz="2800" dirty="0">
              <a:solidFill>
                <a:schemeClr val="tx1">
                  <a:lumMod val="95000"/>
                  <a:lumOff val="5000"/>
                </a:schemeClr>
              </a:solidFill>
            </a:endParaRPr>
          </a:p>
        </p:txBody>
      </p:sp>
    </p:spTree>
    <p:extLst>
      <p:ext uri="{BB962C8B-B14F-4D97-AF65-F5344CB8AC3E}">
        <p14:creationId xmlns:p14="http://schemas.microsoft.com/office/powerpoint/2010/main" val="234942898"/>
      </p:ext>
    </p:extLst>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9552" y="116632"/>
            <a:ext cx="7620000" cy="1143000"/>
          </a:xfrm>
        </p:spPr>
        <p:txBody>
          <a:bodyPr/>
          <a:lstStyle/>
          <a:p>
            <a:r>
              <a:rPr lang="ar-SA" sz="3200" dirty="0" smtClean="0"/>
              <a:t>الفرع الاول :رجوع الكفيل على المدين بالدعوى الشخصية .</a:t>
            </a:r>
            <a:endParaRPr lang="ar-SA" sz="3200" dirty="0"/>
          </a:p>
        </p:txBody>
      </p:sp>
      <p:sp>
        <p:nvSpPr>
          <p:cNvPr id="3" name="Content Placeholder 2"/>
          <p:cNvSpPr>
            <a:spLocks noGrp="1"/>
          </p:cNvSpPr>
          <p:nvPr>
            <p:ph idx="1"/>
          </p:nvPr>
        </p:nvSpPr>
        <p:spPr>
          <a:xfrm>
            <a:off x="457200" y="1268760"/>
            <a:ext cx="7715200" cy="5132040"/>
          </a:xfrm>
        </p:spPr>
        <p:txBody>
          <a:bodyPr>
            <a:normAutofit fontScale="92500" lnSpcReduction="20000"/>
          </a:bodyPr>
          <a:lstStyle/>
          <a:p>
            <a:r>
              <a:rPr lang="ar-SA" sz="2400" dirty="0" smtClean="0"/>
              <a:t>اذا ادى الكفيل عن المدين , رجع عليه بما اداه بموجب الدعوى الشخصية.</a:t>
            </a:r>
          </a:p>
          <a:p>
            <a:r>
              <a:rPr lang="ar-SA" sz="2400" dirty="0" smtClean="0"/>
              <a:t>ويتعين البحث في الدعوى الشخصية ان نتناول اساسها القانوني والاتجاهات الفقهية بهذا الصدد ونعرض الشروط القانونية الواجب توافرها لقيام الدعوى وللمقدار الذي يرجع به الكفيل على المدين بموجب هذه الدعوى .</a:t>
            </a:r>
          </a:p>
          <a:p>
            <a:r>
              <a:rPr lang="ar-SA" sz="2600" b="1" u="sng" dirty="0" smtClean="0">
                <a:solidFill>
                  <a:srgbClr val="C86D12"/>
                </a:solidFill>
              </a:rPr>
              <a:t>1- الاساس القانوني للدعوى الشخصية </a:t>
            </a:r>
            <a:r>
              <a:rPr lang="ar-SA" dirty="0" smtClean="0"/>
              <a:t>:</a:t>
            </a:r>
            <a:r>
              <a:rPr lang="ar-SA" sz="2600" dirty="0" smtClean="0"/>
              <a:t>اختلف الفقه القانوني حول الاساس الذي تقوم عليه الدعوى الشخصية , ويمكن رد هذا الاختلاف الى اتجاهين .</a:t>
            </a:r>
          </a:p>
          <a:p>
            <a:r>
              <a:rPr lang="ar-SA" sz="2600" b="1" dirty="0" smtClean="0">
                <a:solidFill>
                  <a:srgbClr val="C86D12"/>
                </a:solidFill>
              </a:rPr>
              <a:t>الاتجاه الاول : </a:t>
            </a:r>
            <a:r>
              <a:rPr lang="ar-SA" sz="2600" dirty="0" smtClean="0"/>
              <a:t>الدعوى الشخصية التي يرجع بها الكفيل على المدين على دعوى الكفالة اذا عقدت بعلم المدين دون معارضة سواء رضي المدين بالكفالة صراحاً او ضمناً , وعلى دعوى الفضالة اذا عقدت الكفالة بغير علم المدين ولصالحه يعتبر الكفيل فضولياً. ويكون المدين ملزماً بتعويض الكفيل عما يكون قد اداه للدائن من جراء هذا الوفاء .</a:t>
            </a:r>
          </a:p>
          <a:p>
            <a:r>
              <a:rPr lang="ar-SA" sz="2600" b="1" dirty="0" smtClean="0">
                <a:solidFill>
                  <a:srgbClr val="C86D12"/>
                </a:solidFill>
              </a:rPr>
              <a:t>الاتجاه الثاني : </a:t>
            </a:r>
            <a:r>
              <a:rPr lang="ar-SA" sz="2600" dirty="0" smtClean="0"/>
              <a:t>الدعوى الشخصية التي يرجع بها الكفيل على المدين اذا عقدت الكفالة بعلم المدين او بغير علمه لكن دون معارضته هي دعوى متميزة عن دعوى الوكالة والفضالة ومستقله عنها وتسمى دعوى الكفالة .</a:t>
            </a:r>
            <a:endParaRPr lang="ar-SA" sz="2600" b="1" dirty="0" smtClean="0">
              <a:solidFill>
                <a:srgbClr val="C86D12"/>
              </a:solidFill>
            </a:endParaRPr>
          </a:p>
        </p:txBody>
      </p:sp>
    </p:spTree>
    <p:extLst>
      <p:ext uri="{BB962C8B-B14F-4D97-AF65-F5344CB8AC3E}">
        <p14:creationId xmlns:p14="http://schemas.microsoft.com/office/powerpoint/2010/main" val="1790036475"/>
      </p:ext>
    </p:extLst>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260648"/>
            <a:ext cx="7620000" cy="6140152"/>
          </a:xfrm>
        </p:spPr>
        <p:txBody>
          <a:bodyPr>
            <a:normAutofit fontScale="92500" lnSpcReduction="20000"/>
          </a:bodyPr>
          <a:lstStyle/>
          <a:p>
            <a:r>
              <a:rPr lang="ar-SA" sz="2800" b="1" u="sng" dirty="0" smtClean="0">
                <a:solidFill>
                  <a:srgbClr val="C86D12"/>
                </a:solidFill>
              </a:rPr>
              <a:t>2-الشروط التي يجب توافرها لقيام الدعوى الشخصية :</a:t>
            </a:r>
          </a:p>
          <a:p>
            <a:r>
              <a:rPr lang="ar-SA" sz="2800" dirty="0" smtClean="0">
                <a:solidFill>
                  <a:srgbClr val="C86D12"/>
                </a:solidFill>
              </a:rPr>
              <a:t>1</a:t>
            </a:r>
            <a:r>
              <a:rPr lang="ar-SA" sz="2400" dirty="0" smtClean="0">
                <a:solidFill>
                  <a:srgbClr val="C86D12"/>
                </a:solidFill>
              </a:rPr>
              <a:t>-ان تجري الكفالة بدون معارضة من المدين سواء قامت بعلم المدين او بدون علمه</a:t>
            </a:r>
          </a:p>
          <a:p>
            <a:r>
              <a:rPr lang="ar-SA" sz="2400" dirty="0" smtClean="0"/>
              <a:t> – يشترط الفقه القانوني عدم معارضة المدين للكفالة لقيام الدعوى الشخصية – واذا عارض المدين الكفالة فان الكفالة تكون صحيحه مرتبه لجميع آثارها ولكن يسقط حق الكفيل في الرجوع على المدين بموجب الدعوى الشخصية .</a:t>
            </a:r>
          </a:p>
          <a:p>
            <a:r>
              <a:rPr lang="ar-SA" sz="2400" b="1" dirty="0" smtClean="0">
                <a:solidFill>
                  <a:srgbClr val="C86D12"/>
                </a:solidFill>
              </a:rPr>
              <a:t>2-</a:t>
            </a:r>
            <a:r>
              <a:rPr lang="ar-SA" sz="2400" dirty="0" smtClean="0">
                <a:solidFill>
                  <a:srgbClr val="C86D12"/>
                </a:solidFill>
              </a:rPr>
              <a:t> ان تجري الكفالة لمصلحة المدين او لمصلحة المدين والدائن معاً.</a:t>
            </a:r>
          </a:p>
          <a:p>
            <a:r>
              <a:rPr lang="ar-SA" sz="2400" dirty="0" smtClean="0">
                <a:solidFill>
                  <a:srgbClr val="C86D12"/>
                </a:solidFill>
              </a:rPr>
              <a:t> </a:t>
            </a:r>
            <a:r>
              <a:rPr lang="ar-SA" sz="2400" dirty="0" smtClean="0"/>
              <a:t>يذهب بعض الفقه الاسلامي الى ضرورة ان تعقد الكفالة لصالح المدين او لمصلحة المدين والدائن معاً لا لمصلة الدائن فقط , فإذا ابرمت الكفالة لصالح الدائن فقط يسقط حق الكفيل في الرجوع على المدين بالدعوى الشخصية ولا يرجع الا بدعوى الاثراء بلا سبب .</a:t>
            </a:r>
          </a:p>
          <a:p>
            <a:r>
              <a:rPr lang="ar-SA" sz="2400" dirty="0" smtClean="0">
                <a:solidFill>
                  <a:srgbClr val="C86D12"/>
                </a:solidFill>
              </a:rPr>
              <a:t>3- إخطار الكفيل للمدين المكفول .</a:t>
            </a:r>
          </a:p>
          <a:p>
            <a:r>
              <a:rPr lang="ar-SA" sz="2400" dirty="0" smtClean="0"/>
              <a:t>يتعين على الكفيل من الناحية القانونية ان يخطر المدين قبل ان يقوم بأداء الدين للدائن المكفول له , والا سقط حقه في الرجوع على المدين بالدعوى الشخصية اذا كان عند المدين وقت استحقاق الدين اسباب تقضي ببطلان الدين او بانقضائه.</a:t>
            </a:r>
          </a:p>
          <a:p>
            <a:r>
              <a:rPr lang="ar-SA" sz="2800" b="1" u="sng" dirty="0" smtClean="0">
                <a:solidFill>
                  <a:srgbClr val="C86D12"/>
                </a:solidFill>
              </a:rPr>
              <a:t>3- مقدار ما يرجع به الكفيل على المدين في الدعوى الشخصية .</a:t>
            </a:r>
          </a:p>
          <a:p>
            <a:r>
              <a:rPr lang="ar-SA" sz="2400" dirty="0" smtClean="0"/>
              <a:t>للكفيل الذي وفى للدائن الحق في الرجوع على المدين بما دفعه من اصل الدين وتوابعه وبالمصروفات من وقت اخطاره بالإجراءات المتخذة ضده.</a:t>
            </a:r>
            <a:endParaRPr lang="ar-SA" sz="2400" dirty="0"/>
          </a:p>
        </p:txBody>
      </p:sp>
    </p:spTree>
    <p:extLst>
      <p:ext uri="{BB962C8B-B14F-4D97-AF65-F5344CB8AC3E}">
        <p14:creationId xmlns:p14="http://schemas.microsoft.com/office/powerpoint/2010/main" val="4270193581"/>
      </p:ext>
    </p:extLst>
  </p:cSld>
  <p:clrMapOvr>
    <a:masterClrMapping/>
  </p:clrMapOvr>
  <mc:AlternateContent xmlns:mc="http://schemas.openxmlformats.org/markup-compatibility/2006" xmlns:p14="http://schemas.microsoft.com/office/powerpoint/2010/main">
    <mc:Choice Requires="p14">
      <p:transition spd="slow">
        <p14:flash/>
      </p:transition>
    </mc:Choice>
    <mc:Fallback xmlns="">
      <p:transition spd="slow">
        <p:fade/>
      </p:transition>
    </mc:Fallback>
  </mc:AlternateContent>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jacency">
  <a:themeElements>
    <a:clrScheme name="Civic">
      <a:dk1>
        <a:sysClr val="windowText" lastClr="000000"/>
      </a:dk1>
      <a:lt1>
        <a:sysClr val="window" lastClr="FFFFFF"/>
      </a:lt1>
      <a:dk2>
        <a:srgbClr val="646B86"/>
      </a:dk2>
      <a:lt2>
        <a:srgbClr val="C5D1D7"/>
      </a:lt2>
      <a:accent1>
        <a:srgbClr val="D16349"/>
      </a:accent1>
      <a:accent2>
        <a:srgbClr val="CCB400"/>
      </a:accent2>
      <a:accent3>
        <a:srgbClr val="8CADAE"/>
      </a:accent3>
      <a:accent4>
        <a:srgbClr val="8C7B70"/>
      </a:accent4>
      <a:accent5>
        <a:srgbClr val="8FB08C"/>
      </a:accent5>
      <a:accent6>
        <a:srgbClr val="D19049"/>
      </a:accent6>
      <a:hlink>
        <a:srgbClr val="00A3D6"/>
      </a:hlink>
      <a:folHlink>
        <a:srgbClr val="694F07"/>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jacency">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Adjacency</Template>
  <TotalTime>6127</TotalTime>
  <Words>1142</Words>
  <Application>Microsoft Office PowerPoint</Application>
  <PresentationFormat>عرض على الشاشة (3:4)‏</PresentationFormat>
  <Paragraphs>60</Paragraphs>
  <Slides>9</Slides>
  <Notes>0</Notes>
  <HiddenSlides>0</HiddenSlides>
  <MMClips>0</MMClips>
  <ScaleCrop>false</ScaleCrop>
  <HeadingPairs>
    <vt:vector size="4" baseType="variant">
      <vt:variant>
        <vt:lpstr>نسق</vt:lpstr>
      </vt:variant>
      <vt:variant>
        <vt:i4>1</vt:i4>
      </vt:variant>
      <vt:variant>
        <vt:lpstr>عناوين الشرائح</vt:lpstr>
      </vt:variant>
      <vt:variant>
        <vt:i4>9</vt:i4>
      </vt:variant>
    </vt:vector>
  </HeadingPairs>
  <TitlesOfParts>
    <vt:vector size="10" baseType="lpstr">
      <vt:lpstr>Adjacency</vt:lpstr>
      <vt:lpstr>علاقة الكفيل بالمدين</vt:lpstr>
      <vt:lpstr>علاقة الكفيل بالمدين </vt:lpstr>
      <vt:lpstr>رجوع الكفيل على المدين في الفقه الإسلامي</vt:lpstr>
      <vt:lpstr>عرض تقديمي في PowerPoint</vt:lpstr>
      <vt:lpstr>تجديد الدين المكفول </vt:lpstr>
      <vt:lpstr>عرض تقديمي في PowerPoint</vt:lpstr>
      <vt:lpstr>الوسائل القانونية في رجوع الكفيل على المدين</vt:lpstr>
      <vt:lpstr>الفرع الاول :رجوع الكفيل على المدين بالدعوى الشخصية .</vt:lpstr>
      <vt:lpstr>عرض تقديمي في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inspiron</dc:creator>
  <cp:lastModifiedBy>Eiman shloul</cp:lastModifiedBy>
  <cp:revision>34</cp:revision>
  <dcterms:created xsi:type="dcterms:W3CDTF">2016-09-29T16:28:18Z</dcterms:created>
  <dcterms:modified xsi:type="dcterms:W3CDTF">2016-10-11T06:02:39Z</dcterms:modified>
</cp:coreProperties>
</file>

<file path=docProps/thumbnail.jpeg>
</file>