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7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4A2100-18A1-49AE-B560-2F6C09C67311}" type="doc">
      <dgm:prSet loTypeId="urn:microsoft.com/office/officeart/2005/8/layout/radial2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AC90DD5E-FA99-4606-AC6E-19778AB11030}">
      <dgm:prSet phldrT="[نص]"/>
      <dgm:spPr/>
      <dgm:t>
        <a:bodyPr/>
        <a:lstStyle/>
        <a:p>
          <a:pPr rtl="1"/>
          <a:r>
            <a:rPr lang="ar-SA" dirty="0" smtClean="0"/>
            <a:t>معتقدات</a:t>
          </a:r>
          <a:endParaRPr lang="ar-SA" dirty="0"/>
        </a:p>
      </dgm:t>
    </dgm:pt>
    <dgm:pt modelId="{8E40BC73-4D0F-4637-8A59-BD302C00A5AE}" type="parTrans" cxnId="{C724E8CD-BBB5-49E5-984A-BD03E0439381}">
      <dgm:prSet/>
      <dgm:spPr/>
      <dgm:t>
        <a:bodyPr/>
        <a:lstStyle/>
        <a:p>
          <a:pPr rtl="1"/>
          <a:endParaRPr lang="ar-SA"/>
        </a:p>
      </dgm:t>
    </dgm:pt>
    <dgm:pt modelId="{B367B832-63CF-4B64-810F-3745F2611163}" type="sibTrans" cxnId="{C724E8CD-BBB5-49E5-984A-BD03E0439381}">
      <dgm:prSet/>
      <dgm:spPr/>
      <dgm:t>
        <a:bodyPr/>
        <a:lstStyle/>
        <a:p>
          <a:pPr rtl="1"/>
          <a:endParaRPr lang="ar-SA"/>
        </a:p>
      </dgm:t>
    </dgm:pt>
    <dgm:pt modelId="{5C079F55-1122-4990-9B4A-8BEDF6C3416E}">
      <dgm:prSet phldrT="[نص]"/>
      <dgm:spPr/>
      <dgm:t>
        <a:bodyPr/>
        <a:lstStyle/>
        <a:p>
          <a:pPr rtl="1"/>
          <a:r>
            <a:rPr lang="ar-SA" dirty="0" smtClean="0"/>
            <a:t>اتجاهات</a:t>
          </a:r>
          <a:endParaRPr lang="ar-SA" dirty="0"/>
        </a:p>
      </dgm:t>
    </dgm:pt>
    <dgm:pt modelId="{40D63376-C39A-4BF4-A66C-B96C4D60E3B8}" type="parTrans" cxnId="{7CB403EA-2746-4428-99AE-1AF81672FD40}">
      <dgm:prSet/>
      <dgm:spPr/>
      <dgm:t>
        <a:bodyPr/>
        <a:lstStyle/>
        <a:p>
          <a:pPr rtl="1"/>
          <a:endParaRPr lang="ar-SA"/>
        </a:p>
      </dgm:t>
    </dgm:pt>
    <dgm:pt modelId="{AE57C563-38B2-4D5C-BD43-C628B0017597}" type="sibTrans" cxnId="{7CB403EA-2746-4428-99AE-1AF81672FD40}">
      <dgm:prSet/>
      <dgm:spPr/>
      <dgm:t>
        <a:bodyPr/>
        <a:lstStyle/>
        <a:p>
          <a:pPr rtl="1"/>
          <a:endParaRPr lang="ar-SA"/>
        </a:p>
      </dgm:t>
    </dgm:pt>
    <dgm:pt modelId="{D0899DFF-3E26-4EE3-A8EE-FC19C6A0809B}">
      <dgm:prSet phldrT="[نص]"/>
      <dgm:spPr/>
      <dgm:t>
        <a:bodyPr/>
        <a:lstStyle/>
        <a:p>
          <a:pPr rtl="1"/>
          <a:r>
            <a:rPr lang="ar-SA" dirty="0" smtClean="0"/>
            <a:t>قيم </a:t>
          </a:r>
          <a:endParaRPr lang="ar-SA" dirty="0"/>
        </a:p>
      </dgm:t>
    </dgm:pt>
    <dgm:pt modelId="{1F7336D3-1D4C-44F0-9D26-CA7FC32352FE}" type="parTrans" cxnId="{023814AD-F16F-49BF-8049-36A05691ED19}">
      <dgm:prSet/>
      <dgm:spPr/>
      <dgm:t>
        <a:bodyPr/>
        <a:lstStyle/>
        <a:p>
          <a:pPr rtl="1"/>
          <a:endParaRPr lang="ar-SA"/>
        </a:p>
      </dgm:t>
    </dgm:pt>
    <dgm:pt modelId="{98BFC943-4691-41F0-A2D4-125B458A61CC}" type="sibTrans" cxnId="{023814AD-F16F-49BF-8049-36A05691ED19}">
      <dgm:prSet/>
      <dgm:spPr/>
      <dgm:t>
        <a:bodyPr/>
        <a:lstStyle/>
        <a:p>
          <a:pPr rtl="1"/>
          <a:endParaRPr lang="ar-SA"/>
        </a:p>
      </dgm:t>
    </dgm:pt>
    <dgm:pt modelId="{629879B6-B862-459B-96A7-FAEAC92A0A8D}" type="pres">
      <dgm:prSet presAssocID="{EC4A2100-18A1-49AE-B560-2F6C09C67311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74E70AA-4059-46BC-837A-D751FA5A7525}" type="pres">
      <dgm:prSet presAssocID="{EC4A2100-18A1-49AE-B560-2F6C09C67311}" presName="cycle" presStyleCnt="0"/>
      <dgm:spPr/>
    </dgm:pt>
    <dgm:pt modelId="{5F3A4B57-E141-4B5C-8790-668BD24603D0}" type="pres">
      <dgm:prSet presAssocID="{EC4A2100-18A1-49AE-B560-2F6C09C67311}" presName="centerShape" presStyleCnt="0"/>
      <dgm:spPr/>
    </dgm:pt>
    <dgm:pt modelId="{54AB40DD-151C-4273-B452-4128D5FD9A7A}" type="pres">
      <dgm:prSet presAssocID="{EC4A2100-18A1-49AE-B560-2F6C09C67311}" presName="connSite" presStyleLbl="node1" presStyleIdx="0" presStyleCnt="4"/>
      <dgm:spPr/>
    </dgm:pt>
    <dgm:pt modelId="{DC9F4495-49F2-4F70-8953-F1466B4DFB52}" type="pres">
      <dgm:prSet presAssocID="{EC4A2100-18A1-49AE-B560-2F6C09C67311}" presName="visible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6F190C9-F0E7-46DF-AE76-0248CECFC4FF}" type="pres">
      <dgm:prSet presAssocID="{8E40BC73-4D0F-4637-8A59-BD302C00A5AE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23845498-E464-49FA-ACE3-E8ED70E4C047}" type="pres">
      <dgm:prSet presAssocID="{AC90DD5E-FA99-4606-AC6E-19778AB11030}" presName="node" presStyleCnt="0"/>
      <dgm:spPr/>
    </dgm:pt>
    <dgm:pt modelId="{D1F8D88F-21D5-480A-BE65-D39B1CE4EBF9}" type="pres">
      <dgm:prSet presAssocID="{AC90DD5E-FA99-4606-AC6E-19778AB11030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958FD7-9D2C-4EB6-9E83-E7CCCE10DCAD}" type="pres">
      <dgm:prSet presAssocID="{AC90DD5E-FA99-4606-AC6E-19778AB1103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21CBD2-298F-4586-8C89-342B7CF45BF8}" type="pres">
      <dgm:prSet presAssocID="{40D63376-C39A-4BF4-A66C-B96C4D60E3B8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19B405A3-AEBC-473A-8690-0941AF8BD128}" type="pres">
      <dgm:prSet presAssocID="{5C079F55-1122-4990-9B4A-8BEDF6C3416E}" presName="node" presStyleCnt="0"/>
      <dgm:spPr/>
    </dgm:pt>
    <dgm:pt modelId="{77D9AA88-834C-48CB-B061-73E188A101E7}" type="pres">
      <dgm:prSet presAssocID="{5C079F55-1122-4990-9B4A-8BEDF6C3416E}" presName="parentNode" presStyleLbl="node1" presStyleIdx="2" presStyleCnt="4" custLinFactNeighborX="2302" custLinFactNeighborY="-489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90A97F-F0E3-46C7-808E-D782856699F9}" type="pres">
      <dgm:prSet presAssocID="{5C079F55-1122-4990-9B4A-8BEDF6C3416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2DE2D7-F21C-4EF1-9093-31554AAAF6BB}" type="pres">
      <dgm:prSet presAssocID="{1F7336D3-1D4C-44F0-9D26-CA7FC32352FE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3FEFA2A6-D70D-4423-8A55-7D09A89C3C61}" type="pres">
      <dgm:prSet presAssocID="{D0899DFF-3E26-4EE3-A8EE-FC19C6A0809B}" presName="node" presStyleCnt="0"/>
      <dgm:spPr/>
    </dgm:pt>
    <dgm:pt modelId="{4C1ECA56-126F-4B39-BCE7-EE28E5BDB89E}" type="pres">
      <dgm:prSet presAssocID="{D0899DFF-3E26-4EE3-A8EE-FC19C6A0809B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2F64E7-ADDA-4002-A9F6-8A0390F89D98}" type="pres">
      <dgm:prSet presAssocID="{D0899DFF-3E26-4EE3-A8EE-FC19C6A0809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47E814F-29F5-47FB-B9A1-AA968948EE4E}" type="presOf" srcId="{AC90DD5E-FA99-4606-AC6E-19778AB11030}" destId="{D1F8D88F-21D5-480A-BE65-D39B1CE4EBF9}" srcOrd="0" destOrd="0" presId="urn:microsoft.com/office/officeart/2005/8/layout/radial2"/>
    <dgm:cxn modelId="{609F1330-FE90-4AAE-B6C6-BC7FBFC735BB}" type="presOf" srcId="{40D63376-C39A-4BF4-A66C-B96C4D60E3B8}" destId="{5521CBD2-298F-4586-8C89-342B7CF45BF8}" srcOrd="0" destOrd="0" presId="urn:microsoft.com/office/officeart/2005/8/layout/radial2"/>
    <dgm:cxn modelId="{C724E8CD-BBB5-49E5-984A-BD03E0439381}" srcId="{EC4A2100-18A1-49AE-B560-2F6C09C67311}" destId="{AC90DD5E-FA99-4606-AC6E-19778AB11030}" srcOrd="0" destOrd="0" parTransId="{8E40BC73-4D0F-4637-8A59-BD302C00A5AE}" sibTransId="{B367B832-63CF-4B64-810F-3745F2611163}"/>
    <dgm:cxn modelId="{7CB403EA-2746-4428-99AE-1AF81672FD40}" srcId="{EC4A2100-18A1-49AE-B560-2F6C09C67311}" destId="{5C079F55-1122-4990-9B4A-8BEDF6C3416E}" srcOrd="1" destOrd="0" parTransId="{40D63376-C39A-4BF4-A66C-B96C4D60E3B8}" sibTransId="{AE57C563-38B2-4D5C-BD43-C628B0017597}"/>
    <dgm:cxn modelId="{02B90853-8D44-42AC-A84C-DB3047355764}" type="presOf" srcId="{1F7336D3-1D4C-44F0-9D26-CA7FC32352FE}" destId="{AB2DE2D7-F21C-4EF1-9093-31554AAAF6BB}" srcOrd="0" destOrd="0" presId="urn:microsoft.com/office/officeart/2005/8/layout/radial2"/>
    <dgm:cxn modelId="{717847B7-954D-4ED0-9EBF-3F863644B605}" type="presOf" srcId="{EC4A2100-18A1-49AE-B560-2F6C09C67311}" destId="{629879B6-B862-459B-96A7-FAEAC92A0A8D}" srcOrd="0" destOrd="0" presId="urn:microsoft.com/office/officeart/2005/8/layout/radial2"/>
    <dgm:cxn modelId="{6ED05181-A5FA-46F9-BFD0-476A94E537E0}" type="presOf" srcId="{8E40BC73-4D0F-4637-8A59-BD302C00A5AE}" destId="{E6F190C9-F0E7-46DF-AE76-0248CECFC4FF}" srcOrd="0" destOrd="0" presId="urn:microsoft.com/office/officeart/2005/8/layout/radial2"/>
    <dgm:cxn modelId="{954740E9-EEB5-4353-B775-2DB6BB8AA052}" type="presOf" srcId="{D0899DFF-3E26-4EE3-A8EE-FC19C6A0809B}" destId="{4C1ECA56-126F-4B39-BCE7-EE28E5BDB89E}" srcOrd="0" destOrd="0" presId="urn:microsoft.com/office/officeart/2005/8/layout/radial2"/>
    <dgm:cxn modelId="{1E7453DA-0288-4D96-BFE1-2EDE4BAC1802}" type="presOf" srcId="{5C079F55-1122-4990-9B4A-8BEDF6C3416E}" destId="{77D9AA88-834C-48CB-B061-73E188A101E7}" srcOrd="0" destOrd="0" presId="urn:microsoft.com/office/officeart/2005/8/layout/radial2"/>
    <dgm:cxn modelId="{023814AD-F16F-49BF-8049-36A05691ED19}" srcId="{EC4A2100-18A1-49AE-B560-2F6C09C67311}" destId="{D0899DFF-3E26-4EE3-A8EE-FC19C6A0809B}" srcOrd="2" destOrd="0" parTransId="{1F7336D3-1D4C-44F0-9D26-CA7FC32352FE}" sibTransId="{98BFC943-4691-41F0-A2D4-125B458A61CC}"/>
    <dgm:cxn modelId="{CD783DFB-6EF7-4898-8E22-19DE7F9E49AD}" type="presParOf" srcId="{629879B6-B862-459B-96A7-FAEAC92A0A8D}" destId="{D74E70AA-4059-46BC-837A-D751FA5A7525}" srcOrd="0" destOrd="0" presId="urn:microsoft.com/office/officeart/2005/8/layout/radial2"/>
    <dgm:cxn modelId="{ECD5389B-9611-473D-B654-30A99C7FD583}" type="presParOf" srcId="{D74E70AA-4059-46BC-837A-D751FA5A7525}" destId="{5F3A4B57-E141-4B5C-8790-668BD24603D0}" srcOrd="0" destOrd="0" presId="urn:microsoft.com/office/officeart/2005/8/layout/radial2"/>
    <dgm:cxn modelId="{F9AE8EAA-5482-4079-A777-78F76696979A}" type="presParOf" srcId="{5F3A4B57-E141-4B5C-8790-668BD24603D0}" destId="{54AB40DD-151C-4273-B452-4128D5FD9A7A}" srcOrd="0" destOrd="0" presId="urn:microsoft.com/office/officeart/2005/8/layout/radial2"/>
    <dgm:cxn modelId="{38F2854D-8E37-4B1F-8E85-2BCCB61F6ECB}" type="presParOf" srcId="{5F3A4B57-E141-4B5C-8790-668BD24603D0}" destId="{DC9F4495-49F2-4F70-8953-F1466B4DFB52}" srcOrd="1" destOrd="0" presId="urn:microsoft.com/office/officeart/2005/8/layout/radial2"/>
    <dgm:cxn modelId="{7676F993-7241-4378-9B90-3D919D84299A}" type="presParOf" srcId="{D74E70AA-4059-46BC-837A-D751FA5A7525}" destId="{E6F190C9-F0E7-46DF-AE76-0248CECFC4FF}" srcOrd="1" destOrd="0" presId="urn:microsoft.com/office/officeart/2005/8/layout/radial2"/>
    <dgm:cxn modelId="{AEB09E76-D931-4DF4-976E-D43FD4912C4C}" type="presParOf" srcId="{D74E70AA-4059-46BC-837A-D751FA5A7525}" destId="{23845498-E464-49FA-ACE3-E8ED70E4C047}" srcOrd="2" destOrd="0" presId="urn:microsoft.com/office/officeart/2005/8/layout/radial2"/>
    <dgm:cxn modelId="{E135AE01-81A8-4627-A110-8B41D9BA8535}" type="presParOf" srcId="{23845498-E464-49FA-ACE3-E8ED70E4C047}" destId="{D1F8D88F-21D5-480A-BE65-D39B1CE4EBF9}" srcOrd="0" destOrd="0" presId="urn:microsoft.com/office/officeart/2005/8/layout/radial2"/>
    <dgm:cxn modelId="{3D855EB3-0F87-4AED-9659-D0E07B5E81FE}" type="presParOf" srcId="{23845498-E464-49FA-ACE3-E8ED70E4C047}" destId="{45958FD7-9D2C-4EB6-9E83-E7CCCE10DCAD}" srcOrd="1" destOrd="0" presId="urn:microsoft.com/office/officeart/2005/8/layout/radial2"/>
    <dgm:cxn modelId="{F3657924-81DB-4A36-820A-01B708C12638}" type="presParOf" srcId="{D74E70AA-4059-46BC-837A-D751FA5A7525}" destId="{5521CBD2-298F-4586-8C89-342B7CF45BF8}" srcOrd="3" destOrd="0" presId="urn:microsoft.com/office/officeart/2005/8/layout/radial2"/>
    <dgm:cxn modelId="{D4C87ADB-FDBF-4AAD-BD54-BE80D0FA266F}" type="presParOf" srcId="{D74E70AA-4059-46BC-837A-D751FA5A7525}" destId="{19B405A3-AEBC-473A-8690-0941AF8BD128}" srcOrd="4" destOrd="0" presId="urn:microsoft.com/office/officeart/2005/8/layout/radial2"/>
    <dgm:cxn modelId="{79546A67-6168-43A6-8597-AD25B4F7A471}" type="presParOf" srcId="{19B405A3-AEBC-473A-8690-0941AF8BD128}" destId="{77D9AA88-834C-48CB-B061-73E188A101E7}" srcOrd="0" destOrd="0" presId="urn:microsoft.com/office/officeart/2005/8/layout/radial2"/>
    <dgm:cxn modelId="{B8E475FE-7D45-4B57-BC70-6913097B490F}" type="presParOf" srcId="{19B405A3-AEBC-473A-8690-0941AF8BD128}" destId="{3390A97F-F0E3-46C7-808E-D782856699F9}" srcOrd="1" destOrd="0" presId="urn:microsoft.com/office/officeart/2005/8/layout/radial2"/>
    <dgm:cxn modelId="{F95A6A80-9EE6-4FFE-9819-F8D04C40FBAD}" type="presParOf" srcId="{D74E70AA-4059-46BC-837A-D751FA5A7525}" destId="{AB2DE2D7-F21C-4EF1-9093-31554AAAF6BB}" srcOrd="5" destOrd="0" presId="urn:microsoft.com/office/officeart/2005/8/layout/radial2"/>
    <dgm:cxn modelId="{D0D999E7-FA44-4DB7-8D78-D0EFD3DE2DA8}" type="presParOf" srcId="{D74E70AA-4059-46BC-837A-D751FA5A7525}" destId="{3FEFA2A6-D70D-4423-8A55-7D09A89C3C61}" srcOrd="6" destOrd="0" presId="urn:microsoft.com/office/officeart/2005/8/layout/radial2"/>
    <dgm:cxn modelId="{79659834-3219-4FB5-92A1-A4B73D84F745}" type="presParOf" srcId="{3FEFA2A6-D70D-4423-8A55-7D09A89C3C61}" destId="{4C1ECA56-126F-4B39-BCE7-EE28E5BDB89E}" srcOrd="0" destOrd="0" presId="urn:microsoft.com/office/officeart/2005/8/layout/radial2"/>
    <dgm:cxn modelId="{CB293982-EB38-4414-ACAE-55391A01703F}" type="presParOf" srcId="{3FEFA2A6-D70D-4423-8A55-7D09A89C3C61}" destId="{AA2F64E7-ADDA-4002-A9F6-8A0390F89D9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DE2D7-F21C-4EF1-9093-31554AAAF6BB}">
      <dsp:nvSpPr>
        <dsp:cNvPr id="0" name=""/>
        <dsp:cNvSpPr/>
      </dsp:nvSpPr>
      <dsp:spPr>
        <a:xfrm rot="2562110">
          <a:off x="2705303" y="2848176"/>
          <a:ext cx="615389" cy="45966"/>
        </a:xfrm>
        <a:custGeom>
          <a:avLst/>
          <a:gdLst/>
          <a:ahLst/>
          <a:cxnLst/>
          <a:rect l="0" t="0" r="0" b="0"/>
          <a:pathLst>
            <a:path>
              <a:moveTo>
                <a:pt x="0" y="22983"/>
              </a:moveTo>
              <a:lnTo>
                <a:pt x="615389" y="22983"/>
              </a:lnTo>
            </a:path>
          </a:pathLst>
        </a:custGeom>
        <a:noFill/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1CBD2-298F-4586-8C89-342B7CF45BF8}">
      <dsp:nvSpPr>
        <dsp:cNvPr id="0" name=""/>
        <dsp:cNvSpPr/>
      </dsp:nvSpPr>
      <dsp:spPr>
        <a:xfrm rot="21500486">
          <a:off x="2786726" y="1978934"/>
          <a:ext cx="711683" cy="45966"/>
        </a:xfrm>
        <a:custGeom>
          <a:avLst/>
          <a:gdLst/>
          <a:ahLst/>
          <a:cxnLst/>
          <a:rect l="0" t="0" r="0" b="0"/>
          <a:pathLst>
            <a:path>
              <a:moveTo>
                <a:pt x="0" y="22983"/>
              </a:moveTo>
              <a:lnTo>
                <a:pt x="711683" y="22983"/>
              </a:lnTo>
            </a:path>
          </a:pathLst>
        </a:custGeom>
        <a:noFill/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F190C9-F0E7-46DF-AE76-0248CECFC4FF}">
      <dsp:nvSpPr>
        <dsp:cNvPr id="0" name=""/>
        <dsp:cNvSpPr/>
      </dsp:nvSpPr>
      <dsp:spPr>
        <a:xfrm rot="19037890">
          <a:off x="2705303" y="1169856"/>
          <a:ext cx="615389" cy="45966"/>
        </a:xfrm>
        <a:custGeom>
          <a:avLst/>
          <a:gdLst/>
          <a:ahLst/>
          <a:cxnLst/>
          <a:rect l="0" t="0" r="0" b="0"/>
          <a:pathLst>
            <a:path>
              <a:moveTo>
                <a:pt x="0" y="22983"/>
              </a:moveTo>
              <a:lnTo>
                <a:pt x="615389" y="22983"/>
              </a:lnTo>
            </a:path>
          </a:pathLst>
        </a:custGeom>
        <a:noFill/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F4495-49F2-4F70-8953-F1466B4DFB52}">
      <dsp:nvSpPr>
        <dsp:cNvPr id="0" name=""/>
        <dsp:cNvSpPr/>
      </dsp:nvSpPr>
      <dsp:spPr>
        <a:xfrm>
          <a:off x="1127656" y="1055988"/>
          <a:ext cx="1952022" cy="195202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1F8D88F-21D5-480A-BE65-D39B1CE4EBF9}">
      <dsp:nvSpPr>
        <dsp:cNvPr id="0" name=""/>
        <dsp:cNvSpPr/>
      </dsp:nvSpPr>
      <dsp:spPr>
        <a:xfrm>
          <a:off x="3083872" y="1411"/>
          <a:ext cx="1171213" cy="11712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معتقدات</a:t>
          </a:r>
          <a:endParaRPr lang="ar-SA" sz="2400" kern="1200" dirty="0"/>
        </a:p>
      </dsp:txBody>
      <dsp:txXfrm>
        <a:off x="3255392" y="172931"/>
        <a:ext cx="828173" cy="828173"/>
      </dsp:txXfrm>
    </dsp:sp>
    <dsp:sp modelId="{77D9AA88-834C-48CB-B061-73E188A101E7}">
      <dsp:nvSpPr>
        <dsp:cNvPr id="0" name=""/>
        <dsp:cNvSpPr/>
      </dsp:nvSpPr>
      <dsp:spPr>
        <a:xfrm>
          <a:off x="3498015" y="1389062"/>
          <a:ext cx="1171213" cy="11712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اتجاهات</a:t>
          </a:r>
          <a:endParaRPr lang="ar-SA" sz="2400" kern="1200" dirty="0"/>
        </a:p>
      </dsp:txBody>
      <dsp:txXfrm>
        <a:off x="3669535" y="1560582"/>
        <a:ext cx="828173" cy="828173"/>
      </dsp:txXfrm>
    </dsp:sp>
    <dsp:sp modelId="{4C1ECA56-126F-4B39-BCE7-EE28E5BDB89E}">
      <dsp:nvSpPr>
        <dsp:cNvPr id="0" name=""/>
        <dsp:cNvSpPr/>
      </dsp:nvSpPr>
      <dsp:spPr>
        <a:xfrm>
          <a:off x="3083872" y="2891375"/>
          <a:ext cx="1171213" cy="117121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قيم </a:t>
          </a:r>
          <a:endParaRPr lang="ar-SA" sz="2400" kern="1200" dirty="0"/>
        </a:p>
      </dsp:txBody>
      <dsp:txXfrm>
        <a:off x="3255392" y="3062895"/>
        <a:ext cx="828173" cy="828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A595D98-3B6C-4DFD-A5AE-1B2074A89835}" type="datetimeFigureOut">
              <a:rPr lang="ar-SA" smtClean="0"/>
              <a:pPr/>
              <a:t>06/04/35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43C29D-E87A-4EBA-95BE-A5499583C4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E-ZfHdGFwk" TargetMode="External"/><Relationship Id="rId2" Type="http://schemas.openxmlformats.org/officeDocument/2006/relationships/hyperlink" Target="Downloads/&#1583;&#1593;&#1575;&#1610;&#1577;%20&#1581;&#1586;&#1575;&#1605;%20&#1575;&#1604;&#1575;&#1605;&#1575;&#1606;%20-%20YouTube.mp4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O5bm5LCmlQ" TargetMode="External"/><Relationship Id="rId2" Type="http://schemas.openxmlformats.org/officeDocument/2006/relationships/hyperlink" Target="http://www.youtube.com/watch?v=3380c9qLnm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poWbA2mCbc" TargetMode="External"/><Relationship Id="rId2" Type="http://schemas.openxmlformats.org/officeDocument/2006/relationships/hyperlink" Target="&#1575;&#1601;&#1590;&#1604;%20&#1575;&#1593;&#1604;&#1575;&#1606;%20&#1578;&#1580;&#1575;&#1585;&#1610;%20&#1593;&#1604;&#1609;%20&#1575;&#1604;&#1575;&#1591;&#1604;&#1575;&#1602;%20-great%20commercial-%20-%20YouTube2.mp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T3WjxJ_2EkI" TargetMode="External"/><Relationship Id="rId4" Type="http://schemas.openxmlformats.org/officeDocument/2006/relationships/hyperlink" Target="&#1573;&#1593;&#1604;&#1575;&#1606;%20&#1573;&#1580;&#1578;&#1605;&#1575;&#1593;&#1610;%20&#1593;&#1606;%20&#1575;&#1604;&#1578;&#1601;&#1603;&#1603;%20&#1575;&#1604;&#1575;&#1587;&#1585;&#1610;%20&#1605;&#1606;%20&#1591;&#1604;&#1576;&#1577;%20&#1602;&#1587;&#1605;%20&#1575;&#1604;&#1573;&#1593;&#1604;&#1575;&#1605;%20-%20YouTube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l1m-9vV5lo" TargetMode="External"/><Relationship Id="rId2" Type="http://schemas.openxmlformats.org/officeDocument/2006/relationships/hyperlink" Target="Downloads/&#1605;&#1606;%20&#1575;&#1593;&#1604;&#1575;&#1606;&#1575;&#1578;%20&#1575;&#1604;&#1581;&#1605;&#1604;&#1577;%20&#1575;&#1604;&#1608;&#1591;&#1606;&#1610;&#1577;%20&#1575;&#1576;&#1583;&#1571;%20&#1576;&#1606;&#1601;&#1587;&#1603;%20-%20YouTube.mp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7_Dk3BANKN0" TargetMode="External"/><Relationship Id="rId4" Type="http://schemas.openxmlformats.org/officeDocument/2006/relationships/hyperlink" Target="Downloads/&#1610;&#1608;&#1605;%20&#1604;&#1575;%20&#1610;&#1606;&#1601;&#1593;%20&#1575;&#1604;&#1606;&#1583;&#1605;%20-%20&#1571;&#1602;&#1605;%20&#1589;&#1604;&#1575;&#1578;&#1603;%20&#1602;&#1576;&#1604;%20&#1605;&#1605;&#1575;&#1578;&#1603;%20-%20YouTube.mp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XcBz8p2OO8" TargetMode="External"/><Relationship Id="rId2" Type="http://schemas.openxmlformats.org/officeDocument/2006/relationships/hyperlink" Target="Downloads/&#1582;&#1604;&#1610;&#1607;&#1575;%20&#1608;&#1585;&#1583;&#1610;&#1577;%20-%20&#1575;&#1604;&#1581;&#1605;&#1604;&#1577;%20&#1575;&#1604;&#1578;&#1608;&#1593;&#1608;&#1610;&#1577;%20&#1590;&#1583;%20&#1587;&#1585;&#1591;&#1575;&#1606;%20&#1575;&#1604;&#1579;&#1583;&#1610;%20-%20YouTube.mp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nj4uXzhJr5Q" TargetMode="External"/><Relationship Id="rId5" Type="http://schemas.openxmlformats.org/officeDocument/2006/relationships/hyperlink" Target="http://www.youtube.com/watch?v=vnOwBIg6pMo&amp;list=PLM7DHPAGxHOGZ4-Nmd9iyrK0CfYnel3v8" TargetMode="External"/><Relationship Id="rId4" Type="http://schemas.openxmlformats.org/officeDocument/2006/relationships/hyperlink" Target="&#1575;&#1604;&#1578;&#1571;&#1582;&#1610;&#1585;%20-%20&#1571;&#1603;&#1604;&#1603;%20&#1581;&#1604;&#1575;&#1604;%20-%20YouTube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OotFpej-WQ" TargetMode="External"/><Relationship Id="rId2" Type="http://schemas.openxmlformats.org/officeDocument/2006/relationships/hyperlink" Target="Downloads/&#1575;&#1604;&#1573;&#1593;&#1604;&#1575;&#1606;%20&#1575;&#1604;&#1578;&#1579;&#1602;&#1610;&#1601;&#1610;%20&#1604;&#1587;&#1575;&#1605;&#1610;%20&#1575;&#1604;&#1580;&#1575;&#1576;&#1585;%20&#1593;&#1606;%20&#1573;&#1606;&#1601;&#1604;&#1608;&#1606;&#1586;&#1575;%20&#1575;&#1604;&#1582;&#1606;&#1575;&#1586;&#1610;&#1585;%20-%20YouTube.mp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488272" y="714356"/>
            <a:ext cx="134043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u="sng" dirty="0" smtClean="0">
                <a:solidFill>
                  <a:srgbClr val="FF0000"/>
                </a:solidFill>
                <a:cs typeface="Arabic Transparent" pitchFamily="2" charset="-78"/>
              </a:rPr>
              <a:t>التسويق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3" name="صورة 2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071678"/>
            <a:ext cx="2438400" cy="15621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5857884" y="714356"/>
            <a:ext cx="171451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الاجتماعي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5" name="صورة 4" descr="تنزيل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928670"/>
            <a:ext cx="4445031" cy="2857520"/>
          </a:xfrm>
          <a:prstGeom prst="rect">
            <a:avLst/>
          </a:prstGeom>
        </p:spPr>
      </p:pic>
      <p:pic>
        <p:nvPicPr>
          <p:cNvPr id="7" name="صورة 6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959" y="3857628"/>
            <a:ext cx="3209463" cy="2000264"/>
          </a:xfrm>
          <a:prstGeom prst="rect">
            <a:avLst/>
          </a:prstGeom>
        </p:spPr>
      </p:pic>
      <p:pic>
        <p:nvPicPr>
          <p:cNvPr id="8" name="صورة 7" descr="تنزيل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143380"/>
            <a:ext cx="435771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665731" y="928670"/>
            <a:ext cx="202010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accent5">
                    <a:lumMod val="75000"/>
                  </a:schemeClr>
                </a:solidFill>
              </a:rPr>
              <a:t>ج/ الشيء الملموس : </a:t>
            </a:r>
            <a:endParaRPr lang="ar-SA" sz="20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853992" y="2571744"/>
            <a:ext cx="5474640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Downloads\</a:t>
            </a:r>
            <a:r>
              <a:rPr lang="ar-SA" dirty="0" smtClean="0">
                <a:hlinkClick r:id="rId2" action="ppaction://hlinkfile"/>
              </a:rPr>
              <a:t>دعاية حزام الامان - </a:t>
            </a:r>
            <a:r>
              <a:rPr lang="en-US" dirty="0" smtClean="0">
                <a:hlinkClick r:id="rId2" action="ppaction://hlinkfile"/>
              </a:rPr>
              <a:t>YouTube.mp4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www.youtube.com/watch?v=KE-ZfHdGFwk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49686" y="642918"/>
            <a:ext cx="285046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2- المتبنون –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المستهدفون : </a:t>
            </a:r>
            <a:endParaRPr lang="ar-SA" sz="20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971994" y="1785926"/>
            <a:ext cx="3642408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1- القائم بالاتصال ( المسوق الاجتماعي )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2- الجمهور المستهدف </a:t>
            </a:r>
            <a:endParaRPr lang="ar-SA" sz="20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966265" y="3429000"/>
            <a:ext cx="586250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b="1" u="sng" dirty="0" smtClean="0">
                <a:solidFill>
                  <a:srgbClr val="FF0000"/>
                </a:solidFill>
              </a:rPr>
              <a:t> المعلومات الخاصة بالجمهور المستهدف التي يحتاجها التسويق الاجتماعي :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442671" y="4214818"/>
            <a:ext cx="6314614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أ/ </a:t>
            </a:r>
            <a:r>
              <a:rPr lang="ar-SA" sz="2000" dirty="0" smtClean="0"/>
              <a:t>الخصائص الاجتماعية </a:t>
            </a:r>
            <a:r>
              <a:rPr lang="ar-SA" sz="2000" dirty="0" err="1" smtClean="0"/>
              <a:t>الديمجرافية</a:t>
            </a:r>
            <a:r>
              <a:rPr lang="ar-SA" sz="2000" dirty="0" smtClean="0"/>
              <a:t>   ( السن .. الحالة/ الطبقة  الاجتماعية .)</a:t>
            </a:r>
          </a:p>
          <a:p>
            <a:endParaRPr lang="ar-SA" sz="2000" dirty="0" smtClean="0"/>
          </a:p>
          <a:p>
            <a:r>
              <a:rPr lang="ar-SA" sz="2000" dirty="0" smtClean="0"/>
              <a:t>ب/ الخصائص النفسية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السيكولوجية ( سمات الشخصية  </a:t>
            </a:r>
            <a:r>
              <a:rPr lang="ar-SA" sz="2000" smtClean="0"/>
              <a:t>/ القلق ) </a:t>
            </a:r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ج/ الخصائص السلوكية  ( اتخاذ القرار )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16064" y="1484784"/>
            <a:ext cx="541693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www.youtube.com/watch?v=3380c9qLnmA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181296" y="3501008"/>
            <a:ext cx="559165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www.youtube.com/watch?v=OO5bm5LCmlQ</a:t>
            </a:r>
            <a:r>
              <a:rPr lang="ar-SA" smtClean="0"/>
              <a:t> </a:t>
            </a:r>
          </a:p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326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921097" y="928670"/>
            <a:ext cx="219322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التسويق الاجتماعي: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628880" y="2571744"/>
            <a:ext cx="6413999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err="1" smtClean="0">
                <a:hlinkClick r:id="rId2" action="ppaction://hlinkfile"/>
              </a:rPr>
              <a:t>افضل</a:t>
            </a:r>
            <a:r>
              <a:rPr lang="ar-SA" dirty="0" smtClean="0">
                <a:hlinkClick r:id="rId2" action="ppaction://hlinkfile"/>
              </a:rPr>
              <a:t> </a:t>
            </a:r>
            <a:r>
              <a:rPr lang="ar-SA" dirty="0" err="1" smtClean="0">
                <a:hlinkClick r:id="rId2" action="ppaction://hlinkfile"/>
              </a:rPr>
              <a:t>اعلان</a:t>
            </a:r>
            <a:r>
              <a:rPr lang="ar-SA" dirty="0" smtClean="0">
                <a:hlinkClick r:id="rId2" action="ppaction://hlinkfile"/>
              </a:rPr>
              <a:t> تجاري على </a:t>
            </a:r>
            <a:r>
              <a:rPr lang="ar-SA" dirty="0" err="1" smtClean="0">
                <a:hlinkClick r:id="rId2" action="ppaction://hlinkfile"/>
              </a:rPr>
              <a:t>الاطلاق</a:t>
            </a:r>
            <a:r>
              <a:rPr lang="ar-SA" dirty="0" smtClean="0">
                <a:hlinkClick r:id="rId2" action="ppaction://hlinkfile"/>
              </a:rPr>
              <a:t> -</a:t>
            </a:r>
            <a:r>
              <a:rPr lang="en-US" dirty="0" smtClean="0">
                <a:hlinkClick r:id="rId2" action="ppaction://hlinkfile"/>
              </a:rPr>
              <a:t>great commercial- - </a:t>
            </a:r>
            <a:r>
              <a:rPr lang="en-US" dirty="0" smtClean="0">
                <a:hlinkClick r:id="rId2" action="ppaction://hlinkfile"/>
              </a:rPr>
              <a:t>YouTube2.mp4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www.youtube.com/watch?v=vpoWbA2mCbc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073609" y="3929066"/>
            <a:ext cx="5897832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hlinkClick r:id="rId4" action="ppaction://hlinkfile"/>
              </a:rPr>
              <a:t>إعلان </a:t>
            </a:r>
            <a:r>
              <a:rPr lang="ar-SA" dirty="0" err="1" smtClean="0">
                <a:hlinkClick r:id="rId4" action="ppaction://hlinkfile"/>
              </a:rPr>
              <a:t>إجتماعي</a:t>
            </a:r>
            <a:r>
              <a:rPr lang="ar-SA" dirty="0" smtClean="0">
                <a:hlinkClick r:id="rId4" action="ppaction://hlinkfile"/>
              </a:rPr>
              <a:t> عن التفكك الاسري من طلبة قسم الإعلام - </a:t>
            </a:r>
            <a:r>
              <a:rPr lang="en-US" dirty="0" smtClean="0">
                <a:hlinkClick r:id="rId4" action="ppaction://hlinkfile"/>
              </a:rPr>
              <a:t>YouTube.mp4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www.youtube.com/watch?v=T3WjxJ_2EkI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565856" y="1071546"/>
            <a:ext cx="1834220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التسويق الاجتماعي </a:t>
            </a:r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554794" y="1857364"/>
            <a:ext cx="57984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Downloads\</a:t>
            </a:r>
            <a:r>
              <a:rPr lang="ar-SA" dirty="0" smtClean="0">
                <a:hlinkClick r:id="rId2" action="ppaction://hlinkfile"/>
              </a:rPr>
              <a:t>من اعلانات الحملة الوطنية ابدأ بنفسك - </a:t>
            </a:r>
            <a:r>
              <a:rPr lang="en-US" dirty="0" smtClean="0">
                <a:hlinkClick r:id="rId2" action="ppaction://hlinkfile"/>
              </a:rPr>
              <a:t>YouTube.mp4</a:t>
            </a:r>
            <a:endParaRPr lang="ar-SA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www.youtube.com/watch?v=6l1m-9vV5lo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71472" y="4714884"/>
            <a:ext cx="7971527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يهتم التسويق الاجتماعي بتغيير ردود فعل الأفراد تجاه فكرة معينة </a:t>
            </a:r>
            <a:r>
              <a:rPr lang="ar-SA" sz="2000" b="1" dirty="0" err="1" smtClean="0"/>
              <a:t>او</a:t>
            </a:r>
            <a:r>
              <a:rPr lang="ar-SA" sz="2000" b="1" dirty="0" smtClean="0"/>
              <a:t> هدف ما </a:t>
            </a:r>
            <a:r>
              <a:rPr lang="ar-SA" sz="2000" b="1" dirty="0" err="1" smtClean="0"/>
              <a:t>او</a:t>
            </a:r>
            <a:r>
              <a:rPr lang="ar-SA" sz="2000" b="1" dirty="0" smtClean="0"/>
              <a:t> سلوك محدد لصالح المجموع والمجتمع .</a:t>
            </a:r>
          </a:p>
          <a:p>
            <a:pPr>
              <a:buFont typeface="Arial" pitchFamily="34" charset="0"/>
              <a:buChar char="•"/>
            </a:pPr>
            <a:r>
              <a:rPr lang="ar-SA" sz="2000" b="1" dirty="0" smtClean="0"/>
              <a:t>في أوقات السلم والاستقرار,,,</a:t>
            </a:r>
          </a:p>
          <a:p>
            <a:pPr>
              <a:buFont typeface="Arial" pitchFamily="34" charset="0"/>
              <a:buChar char="•"/>
            </a:pPr>
            <a:r>
              <a:rPr lang="ar-SA" sz="2000" b="1" dirty="0" smtClean="0"/>
              <a:t>وفي أوقات الأزمات والحروب والصراعات,,</a:t>
            </a:r>
            <a:endParaRPr lang="ar-SA" sz="2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311270" y="3071810"/>
            <a:ext cx="594592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hlinkClick r:id="rId4" action="ppaction://hlinkfile"/>
              </a:rPr>
              <a:t>Downloads\</a:t>
            </a:r>
            <a:r>
              <a:rPr lang="ar-SA" dirty="0" smtClean="0">
                <a:hlinkClick r:id="rId4" action="ppaction://hlinkfile"/>
              </a:rPr>
              <a:t>يوم لا ينفع الندم - أقم صلاتك قبل مماتك - </a:t>
            </a:r>
            <a:r>
              <a:rPr lang="en-US" dirty="0" smtClean="0">
                <a:hlinkClick r:id="rId4" action="ppaction://hlinkfile"/>
              </a:rPr>
              <a:t>YouTube.mp4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www.youtube.com/watch?v=7_Dk3BANKN0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34669" y="714356"/>
            <a:ext cx="405117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الجذور التاريخية  لمفهوم التسويق الاجتماعي :</a:t>
            </a:r>
          </a:p>
          <a:p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536628" y="1785926"/>
            <a:ext cx="6934912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dirty="0" smtClean="0"/>
              <a:t> ظهر مصطلح التسويق الاجتماعي في بداية السبعينيات من القرن العشرين </a:t>
            </a:r>
            <a:r>
              <a:rPr lang="ar-SA" sz="2000" b="1" dirty="0" smtClean="0">
                <a:solidFill>
                  <a:srgbClr val="FF0000"/>
                </a:solidFill>
              </a:rPr>
              <a:t>1971</a:t>
            </a:r>
            <a:r>
              <a:rPr lang="ar-SA" dirty="0" smtClean="0"/>
              <a:t>م 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  <a:p>
            <a:pPr>
              <a:buFont typeface="Arial" pitchFamily="34" charset="0"/>
              <a:buChar char="•"/>
            </a:pPr>
            <a:r>
              <a:rPr lang="ar-SA" dirty="0"/>
              <a:t> </a:t>
            </a:r>
            <a:r>
              <a:rPr lang="ar-SA" dirty="0" smtClean="0"/>
              <a:t>عقد مؤتمر بروكسل عام 1975 .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031636" y="3714752"/>
            <a:ext cx="258275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تعريف التسويق الاجتماعي :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500166" y="4572008"/>
            <a:ext cx="718569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يستخدم مصطلح التسويق الاجتماعي مفاهيم تجزئة السوق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أبحاث المستهلكين وتطور مفهوم المنتج والاتصال المباشر والتسهيلات والحوافز ونظريات التبادل من اجل زيادة استجابة الجمهور المستهدف 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989959" y="1000108"/>
            <a:ext cx="26244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عناصر التسويق الاجتماعي : </a:t>
            </a:r>
            <a:endParaRPr lang="ar-SA" sz="20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819230" y="1928802"/>
            <a:ext cx="4652300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1- الفكرة الاجتماعية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الممارسة ” المنتج الاجتماعي“ </a:t>
            </a:r>
          </a:p>
          <a:p>
            <a:endParaRPr lang="ar-SA" sz="2000" dirty="0"/>
          </a:p>
          <a:p>
            <a:r>
              <a:rPr lang="ar-SA" sz="2000" dirty="0" smtClean="0"/>
              <a:t>2- مجموعة أو أكثر من المتبنين المستهدفين.</a:t>
            </a:r>
          </a:p>
          <a:p>
            <a:endParaRPr lang="ar-SA" sz="2000" dirty="0"/>
          </a:p>
          <a:p>
            <a:r>
              <a:rPr lang="ar-SA" sz="2000" dirty="0" smtClean="0"/>
              <a:t>3- استخدام تكنولوجيا أساليب التغير الاجتماعي.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517343" y="857232"/>
            <a:ext cx="209704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1- المنتج الاجتماعي : </a:t>
            </a:r>
            <a:endParaRPr lang="ar-SA" sz="20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67773" y="1571612"/>
            <a:ext cx="764664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يعني تغير </a:t>
            </a:r>
            <a:r>
              <a:rPr lang="ar-SA" sz="2400" b="1" dirty="0" smtClean="0">
                <a:solidFill>
                  <a:srgbClr val="FF0000"/>
                </a:solidFill>
              </a:rPr>
              <a:t>الأفكار والسلوكيات </a:t>
            </a:r>
            <a:r>
              <a:rPr lang="ar-SA" sz="2000" b="1" dirty="0" smtClean="0"/>
              <a:t>الخاطئة أو تبني الأفكار المستحدثة أو السلوكيات الجديدة .</a:t>
            </a:r>
            <a:endParaRPr lang="ar-SA" sz="20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52666" y="2928934"/>
            <a:ext cx="789030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rgbClr val="FF0000"/>
                </a:solidFill>
              </a:rPr>
              <a:t> أنواع المنتجات الاجتماعية </a:t>
            </a:r>
            <a:r>
              <a:rPr lang="ar-SA" sz="2000" b="1" dirty="0" smtClean="0"/>
              <a:t>كما حددها </a:t>
            </a:r>
            <a:r>
              <a:rPr lang="ar-SA" sz="2000" b="1" dirty="0" err="1" smtClean="0"/>
              <a:t>كوتلر</a:t>
            </a:r>
            <a:r>
              <a:rPr lang="ar-SA" sz="2000" b="1" dirty="0" smtClean="0"/>
              <a:t> و روبرتو </a:t>
            </a:r>
            <a:r>
              <a:rPr lang="en-US" sz="2400" b="1" dirty="0" err="1" smtClean="0">
                <a:solidFill>
                  <a:srgbClr val="FF0000"/>
                </a:solidFill>
              </a:rPr>
              <a:t>Kotler</a:t>
            </a:r>
            <a:r>
              <a:rPr lang="en-US" sz="2400" b="1" dirty="0" smtClean="0">
                <a:solidFill>
                  <a:srgbClr val="FF0000"/>
                </a:solidFill>
              </a:rPr>
              <a:t> &amp; Roberto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715140" y="5214950"/>
            <a:ext cx="1901483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المنتجات الاجتماعية </a:t>
            </a:r>
            <a:endParaRPr lang="ar-SA" sz="2000" b="1" dirty="0"/>
          </a:p>
        </p:txBody>
      </p:sp>
      <p:cxnSp>
        <p:nvCxnSpPr>
          <p:cNvPr id="7" name="رابط مستقيم 6"/>
          <p:cNvCxnSpPr/>
          <p:nvPr/>
        </p:nvCxnSpPr>
        <p:spPr>
          <a:xfrm rot="10800000">
            <a:off x="4286248" y="4357694"/>
            <a:ext cx="2357454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>
            <a:endCxn id="15" idx="3"/>
          </p:cNvCxnSpPr>
          <p:nvPr/>
        </p:nvCxnSpPr>
        <p:spPr>
          <a:xfrm rot="10800000" flipV="1">
            <a:off x="4971046" y="5429263"/>
            <a:ext cx="1672657" cy="700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10800000">
            <a:off x="3857620" y="5286388"/>
            <a:ext cx="278608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2857488" y="4071942"/>
            <a:ext cx="132773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   </a:t>
            </a:r>
            <a:r>
              <a:rPr lang="ar-SA" sz="2000" b="1" dirty="0" smtClean="0"/>
              <a:t>الأفكار</a:t>
            </a:r>
            <a:endParaRPr lang="ar-SA" sz="2000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2714612" y="5072074"/>
            <a:ext cx="157163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       الممارسات</a:t>
            </a:r>
            <a:endParaRPr lang="ar-SA" sz="20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2928926" y="5929330"/>
            <a:ext cx="204211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الأشياء الملموسة</a:t>
            </a:r>
            <a:endParaRPr lang="ar-SA" sz="2000" b="1" dirty="0"/>
          </a:p>
        </p:txBody>
      </p:sp>
      <p:cxnSp>
        <p:nvCxnSpPr>
          <p:cNvPr id="18" name="رابط مستقيم 17"/>
          <p:cNvCxnSpPr/>
          <p:nvPr/>
        </p:nvCxnSpPr>
        <p:spPr>
          <a:xfrm flipV="1">
            <a:off x="1928794" y="4214818"/>
            <a:ext cx="135732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rot="10800000">
            <a:off x="2285984" y="3714752"/>
            <a:ext cx="1000132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مستقيم 28"/>
          <p:cNvCxnSpPr/>
          <p:nvPr/>
        </p:nvCxnSpPr>
        <p:spPr>
          <a:xfrm rot="10800000" flipV="1">
            <a:off x="2214546" y="4214818"/>
            <a:ext cx="107157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1071538" y="3571876"/>
            <a:ext cx="11848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معتقدات</a:t>
            </a:r>
            <a:endParaRPr lang="ar-SA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785786" y="4071942"/>
            <a:ext cx="111342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اتجاهات</a:t>
            </a:r>
            <a:endParaRPr lang="ar-SA" b="1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1000100" y="4572008"/>
            <a:ext cx="9705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قيم </a:t>
            </a:r>
            <a:endParaRPr lang="ar-SA" b="1" dirty="0"/>
          </a:p>
        </p:txBody>
      </p:sp>
      <p:cxnSp>
        <p:nvCxnSpPr>
          <p:cNvPr id="44" name="رابط مستقيم 43"/>
          <p:cNvCxnSpPr>
            <a:stCxn id="13" idx="1"/>
            <a:endCxn id="48" idx="3"/>
          </p:cNvCxnSpPr>
          <p:nvPr/>
        </p:nvCxnSpPr>
        <p:spPr>
          <a:xfrm rot="10800000">
            <a:off x="1300672" y="5185303"/>
            <a:ext cx="1413940" cy="868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>
            <a:stCxn id="13" idx="1"/>
          </p:cNvCxnSpPr>
          <p:nvPr/>
        </p:nvCxnSpPr>
        <p:spPr>
          <a:xfrm rot="10800000" flipV="1">
            <a:off x="1428728" y="5272128"/>
            <a:ext cx="1285884" cy="514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مربع نص 47"/>
          <p:cNvSpPr txBox="1"/>
          <p:nvPr/>
        </p:nvSpPr>
        <p:spPr>
          <a:xfrm>
            <a:off x="500034" y="5000636"/>
            <a:ext cx="8006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عمل</a:t>
            </a:r>
            <a:endParaRPr lang="ar-SA" b="1" dirty="0"/>
          </a:p>
        </p:txBody>
      </p:sp>
      <p:sp>
        <p:nvSpPr>
          <p:cNvPr id="55" name="مربع نص 54"/>
          <p:cNvSpPr txBox="1"/>
          <p:nvPr/>
        </p:nvSpPr>
        <p:spPr>
          <a:xfrm>
            <a:off x="357158" y="5572140"/>
            <a:ext cx="8277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سلوك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/>
      <p:bldP spid="13" grpId="0"/>
      <p:bldP spid="15" grpId="0"/>
      <p:bldP spid="40" grpId="0"/>
      <p:bldP spid="41" grpId="0"/>
      <p:bldP spid="42" grpId="0"/>
      <p:bldP spid="48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92864" y="928670"/>
            <a:ext cx="3464411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accent5">
                    <a:lumMod val="75000"/>
                  </a:schemeClr>
                </a:solidFill>
              </a:rPr>
              <a:t>أ/ الفكرة الاجتماعية  </a:t>
            </a:r>
            <a:r>
              <a:rPr lang="en-US" sz="2000" b="1" u="sng" dirty="0" smtClean="0">
                <a:solidFill>
                  <a:schemeClr val="accent5">
                    <a:lumMod val="75000"/>
                  </a:schemeClr>
                </a:solidFill>
              </a:rPr>
              <a:t>social idea </a:t>
            </a:r>
            <a:r>
              <a:rPr lang="ar-SA" sz="2000" b="1" u="sng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ar-SA" sz="20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928662" y="1397000"/>
          <a:ext cx="764386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000232" y="3929066"/>
            <a:ext cx="175636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التسويق الاجتماعي</a:t>
            </a:r>
            <a:endParaRPr lang="ar-SA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98406" y="1214422"/>
            <a:ext cx="6615978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Downloads\</a:t>
            </a:r>
            <a:r>
              <a:rPr lang="ar-SA" dirty="0" smtClean="0">
                <a:hlinkClick r:id="rId2" action="ppaction://hlinkfile"/>
              </a:rPr>
              <a:t>خليها وردية - الحملة التوعوية ضد سرطان الثدي - </a:t>
            </a:r>
            <a:r>
              <a:rPr lang="en-US" dirty="0" smtClean="0">
                <a:hlinkClick r:id="rId2" action="ppaction://hlinkfile"/>
              </a:rPr>
              <a:t>YouTube.mp4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www.youtube.com/watch?v=VXcBz8p2OO8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072066" y="5715016"/>
            <a:ext cx="327205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hlinkClick r:id="rId4" action="ppaction://hlinkfile"/>
              </a:rPr>
              <a:t>التأخير - أكلك حلال - </a:t>
            </a:r>
            <a:r>
              <a:rPr lang="en-US" dirty="0" smtClean="0">
                <a:hlinkClick r:id="rId4" action="ppaction://hlinkfile"/>
              </a:rPr>
              <a:t>YouTube.mp4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8596" y="4786322"/>
            <a:ext cx="820393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hlinkClick r:id="rId5"/>
              </a:rPr>
              <a:t>http://www.youtube.com/watch?v=vnOwBIg6pMo&amp;list=PLM7DHPAGxHOGZ4-Nmd9iyrK0CfYnel3v8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822022" y="3212976"/>
            <a:ext cx="53190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www.youtube.com/watch?v=nj4uXzhJr5Q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419936" y="785794"/>
            <a:ext cx="426591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accent5">
                    <a:lumMod val="75000"/>
                  </a:schemeClr>
                </a:solidFill>
              </a:rPr>
              <a:t>ب/ الممارسة الاجتماعية  </a:t>
            </a:r>
            <a:r>
              <a:rPr lang="en-US" sz="2000" b="1" u="sng" dirty="0" smtClean="0">
                <a:solidFill>
                  <a:schemeClr val="accent5">
                    <a:lumMod val="75000"/>
                  </a:schemeClr>
                </a:solidFill>
              </a:rPr>
              <a:t>social practice </a:t>
            </a:r>
            <a:endParaRPr lang="ar-SA" sz="20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201578" y="2500306"/>
            <a:ext cx="6769866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Downloads\</a:t>
            </a:r>
            <a:r>
              <a:rPr lang="ar-SA" dirty="0" smtClean="0">
                <a:hlinkClick r:id="rId2" action="ppaction://hlinkfile"/>
              </a:rPr>
              <a:t>الإعلان التثقيفي لسامي الجابر عن إنفلونزا الخنازير - </a:t>
            </a:r>
            <a:r>
              <a:rPr lang="en-US" dirty="0" smtClean="0">
                <a:hlinkClick r:id="rId2" action="ppaction://hlinkfile"/>
              </a:rPr>
              <a:t>YouTube.mp4</a:t>
            </a:r>
            <a:endParaRPr lang="ar-SA" dirty="0" smtClean="0"/>
          </a:p>
          <a:p>
            <a:endParaRPr lang="ar-SA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www.youtube.com/watch?v=fOotFpej-WQ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368</TotalTime>
  <Words>352</Words>
  <Application>Microsoft Office PowerPoint</Application>
  <PresentationFormat>عرض على الشاشة (3:4)‏</PresentationFormat>
  <Paragraphs>73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مدني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سعود بن عبد العزيز العقيل</dc:creator>
  <cp:lastModifiedBy>aljawhara</cp:lastModifiedBy>
  <cp:revision>61</cp:revision>
  <dcterms:created xsi:type="dcterms:W3CDTF">2014-01-30T10:19:21Z</dcterms:created>
  <dcterms:modified xsi:type="dcterms:W3CDTF">2014-02-06T04:26:03Z</dcterms:modified>
</cp:coreProperties>
</file>