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3" r:id="rId6"/>
    <p:sldId id="260" r:id="rId7"/>
    <p:sldId id="261" r:id="rId8"/>
    <p:sldId id="262" r:id="rId9"/>
    <p:sldId id="264" r:id="rId10"/>
    <p:sldId id="265" r:id="rId11"/>
    <p:sldId id="266" r:id="rId12"/>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85000" autoAdjust="0"/>
    <p:restoredTop sz="94660"/>
  </p:normalViewPr>
  <p:slideViewPr>
    <p:cSldViewPr snapToGrid="0">
      <p:cViewPr varScale="1">
        <p:scale>
          <a:sx n="80" d="100"/>
          <a:sy n="80" d="100"/>
        </p:scale>
        <p:origin x="-145" y="-75"/>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AA1245C-341B-414B-95D2-576F36D4B056}" type="datetimeFigureOut">
              <a:rPr lang="ar-SA" smtClean="0"/>
              <a:pPr/>
              <a:t>09/02/38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660D716-AD53-472D-AF57-A72A6D054B89}" type="slidenum">
              <a:rPr lang="ar-SA" smtClean="0"/>
              <a:pPr/>
              <a:t>‹#›</a:t>
            </a:fld>
            <a:endParaRPr lang="ar-SA"/>
          </a:p>
        </p:txBody>
      </p:sp>
    </p:spTree>
    <p:extLst>
      <p:ext uri="{BB962C8B-B14F-4D97-AF65-F5344CB8AC3E}">
        <p14:creationId xmlns:p14="http://schemas.microsoft.com/office/powerpoint/2010/main" xmlns="" val="242324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AA1245C-341B-414B-95D2-576F36D4B056}" type="datetimeFigureOut">
              <a:rPr lang="ar-SA" smtClean="0"/>
              <a:pPr/>
              <a:t>09/02/38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660D716-AD53-472D-AF57-A72A6D054B89}" type="slidenum">
              <a:rPr lang="ar-SA" smtClean="0"/>
              <a:pPr/>
              <a:t>‹#›</a:t>
            </a:fld>
            <a:endParaRPr lang="ar-SA"/>
          </a:p>
        </p:txBody>
      </p:sp>
    </p:spTree>
    <p:extLst>
      <p:ext uri="{BB962C8B-B14F-4D97-AF65-F5344CB8AC3E}">
        <p14:creationId xmlns:p14="http://schemas.microsoft.com/office/powerpoint/2010/main" xmlns="" val="521282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AA1245C-341B-414B-95D2-576F36D4B056}" type="datetimeFigureOut">
              <a:rPr lang="ar-SA" smtClean="0"/>
              <a:pPr/>
              <a:t>09/02/38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660D716-AD53-472D-AF57-A72A6D054B89}" type="slidenum">
              <a:rPr lang="ar-SA" smtClean="0"/>
              <a:pPr/>
              <a:t>‹#›</a:t>
            </a:fld>
            <a:endParaRPr lang="ar-SA"/>
          </a:p>
        </p:txBody>
      </p:sp>
    </p:spTree>
    <p:extLst>
      <p:ext uri="{BB962C8B-B14F-4D97-AF65-F5344CB8AC3E}">
        <p14:creationId xmlns:p14="http://schemas.microsoft.com/office/powerpoint/2010/main" xmlns="" val="1659223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AA1245C-341B-414B-95D2-576F36D4B056}" type="datetimeFigureOut">
              <a:rPr lang="ar-SA" smtClean="0"/>
              <a:pPr/>
              <a:t>09/02/38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660D716-AD53-472D-AF57-A72A6D054B89}" type="slidenum">
              <a:rPr lang="ar-SA" smtClean="0"/>
              <a:pPr/>
              <a:t>‹#›</a:t>
            </a:fld>
            <a:endParaRPr lang="ar-SA"/>
          </a:p>
        </p:txBody>
      </p:sp>
    </p:spTree>
    <p:extLst>
      <p:ext uri="{BB962C8B-B14F-4D97-AF65-F5344CB8AC3E}">
        <p14:creationId xmlns:p14="http://schemas.microsoft.com/office/powerpoint/2010/main" xmlns="" val="36503929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AA1245C-341B-414B-95D2-576F36D4B056}" type="datetimeFigureOut">
              <a:rPr lang="ar-SA" smtClean="0"/>
              <a:pPr/>
              <a:t>09/02/38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660D716-AD53-472D-AF57-A72A6D054B89}" type="slidenum">
              <a:rPr lang="ar-SA" smtClean="0"/>
              <a:pPr/>
              <a:t>‹#›</a:t>
            </a:fld>
            <a:endParaRPr lang="ar-SA"/>
          </a:p>
        </p:txBody>
      </p:sp>
    </p:spTree>
    <p:extLst>
      <p:ext uri="{BB962C8B-B14F-4D97-AF65-F5344CB8AC3E}">
        <p14:creationId xmlns:p14="http://schemas.microsoft.com/office/powerpoint/2010/main" xmlns="" val="3112117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BAA1245C-341B-414B-95D2-576F36D4B056}" type="datetimeFigureOut">
              <a:rPr lang="ar-SA" smtClean="0"/>
              <a:pPr/>
              <a:t>09/02/38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660D716-AD53-472D-AF57-A72A6D054B89}" type="slidenum">
              <a:rPr lang="ar-SA" smtClean="0"/>
              <a:pPr/>
              <a:t>‹#›</a:t>
            </a:fld>
            <a:endParaRPr lang="ar-SA"/>
          </a:p>
        </p:txBody>
      </p:sp>
    </p:spTree>
    <p:extLst>
      <p:ext uri="{BB962C8B-B14F-4D97-AF65-F5344CB8AC3E}">
        <p14:creationId xmlns:p14="http://schemas.microsoft.com/office/powerpoint/2010/main" xmlns="" val="738203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BAA1245C-341B-414B-95D2-576F36D4B056}" type="datetimeFigureOut">
              <a:rPr lang="ar-SA" smtClean="0"/>
              <a:pPr/>
              <a:t>09/02/38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B660D716-AD53-472D-AF57-A72A6D054B89}" type="slidenum">
              <a:rPr lang="ar-SA" smtClean="0"/>
              <a:pPr/>
              <a:t>‹#›</a:t>
            </a:fld>
            <a:endParaRPr lang="ar-SA"/>
          </a:p>
        </p:txBody>
      </p:sp>
    </p:spTree>
    <p:extLst>
      <p:ext uri="{BB962C8B-B14F-4D97-AF65-F5344CB8AC3E}">
        <p14:creationId xmlns:p14="http://schemas.microsoft.com/office/powerpoint/2010/main" xmlns="" val="29637271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BAA1245C-341B-414B-95D2-576F36D4B056}" type="datetimeFigureOut">
              <a:rPr lang="ar-SA" smtClean="0"/>
              <a:pPr/>
              <a:t>09/02/38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B660D716-AD53-472D-AF57-A72A6D054B89}" type="slidenum">
              <a:rPr lang="ar-SA" smtClean="0"/>
              <a:pPr/>
              <a:t>‹#›</a:t>
            </a:fld>
            <a:endParaRPr lang="ar-SA"/>
          </a:p>
        </p:txBody>
      </p:sp>
    </p:spTree>
    <p:extLst>
      <p:ext uri="{BB962C8B-B14F-4D97-AF65-F5344CB8AC3E}">
        <p14:creationId xmlns:p14="http://schemas.microsoft.com/office/powerpoint/2010/main" xmlns="" val="19667232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AA1245C-341B-414B-95D2-576F36D4B056}" type="datetimeFigureOut">
              <a:rPr lang="ar-SA" smtClean="0"/>
              <a:pPr/>
              <a:t>09/02/38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B660D716-AD53-472D-AF57-A72A6D054B89}" type="slidenum">
              <a:rPr lang="ar-SA" smtClean="0"/>
              <a:pPr/>
              <a:t>‹#›</a:t>
            </a:fld>
            <a:endParaRPr lang="ar-SA"/>
          </a:p>
        </p:txBody>
      </p:sp>
    </p:spTree>
    <p:extLst>
      <p:ext uri="{BB962C8B-B14F-4D97-AF65-F5344CB8AC3E}">
        <p14:creationId xmlns:p14="http://schemas.microsoft.com/office/powerpoint/2010/main" xmlns="" val="1057159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AA1245C-341B-414B-95D2-576F36D4B056}" type="datetimeFigureOut">
              <a:rPr lang="ar-SA" smtClean="0"/>
              <a:pPr/>
              <a:t>09/02/38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660D716-AD53-472D-AF57-A72A6D054B89}" type="slidenum">
              <a:rPr lang="ar-SA" smtClean="0"/>
              <a:pPr/>
              <a:t>‹#›</a:t>
            </a:fld>
            <a:endParaRPr lang="ar-SA"/>
          </a:p>
        </p:txBody>
      </p:sp>
    </p:spTree>
    <p:extLst>
      <p:ext uri="{BB962C8B-B14F-4D97-AF65-F5344CB8AC3E}">
        <p14:creationId xmlns:p14="http://schemas.microsoft.com/office/powerpoint/2010/main" xmlns="" val="5556125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AA1245C-341B-414B-95D2-576F36D4B056}" type="datetimeFigureOut">
              <a:rPr lang="ar-SA" smtClean="0"/>
              <a:pPr/>
              <a:t>09/02/38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660D716-AD53-472D-AF57-A72A6D054B89}" type="slidenum">
              <a:rPr lang="ar-SA" smtClean="0"/>
              <a:pPr/>
              <a:t>‹#›</a:t>
            </a:fld>
            <a:endParaRPr lang="ar-SA"/>
          </a:p>
        </p:txBody>
      </p:sp>
    </p:spTree>
    <p:extLst>
      <p:ext uri="{BB962C8B-B14F-4D97-AF65-F5344CB8AC3E}">
        <p14:creationId xmlns:p14="http://schemas.microsoft.com/office/powerpoint/2010/main" xmlns="" val="3338583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44000"/>
            <a:lum/>
          </a:blip>
          <a:srcRect/>
          <a:stretch>
            <a:fillRect t="-16000" b="-16000"/>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AA1245C-341B-414B-95D2-576F36D4B056}" type="datetimeFigureOut">
              <a:rPr lang="ar-SA" smtClean="0"/>
              <a:pPr/>
              <a:t>09/02/38</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660D716-AD53-472D-AF57-A72A6D054B89}" type="slidenum">
              <a:rPr lang="ar-SA" smtClean="0"/>
              <a:pPr/>
              <a:t>‹#›</a:t>
            </a:fld>
            <a:endParaRPr lang="ar-SA"/>
          </a:p>
        </p:txBody>
      </p:sp>
    </p:spTree>
    <p:extLst>
      <p:ext uri="{BB962C8B-B14F-4D97-AF65-F5344CB8AC3E}">
        <p14:creationId xmlns:p14="http://schemas.microsoft.com/office/powerpoint/2010/main" xmlns="" val="19109230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b="1" dirty="0" smtClean="0">
                <a:solidFill>
                  <a:srgbClr val="C00000"/>
                </a:solidFill>
              </a:rPr>
              <a:t>التجارب الكيميائية </a:t>
            </a:r>
            <a:endParaRPr lang="ar-SA" b="1" dirty="0">
              <a:solidFill>
                <a:srgbClr val="C00000"/>
              </a:solidFill>
            </a:endParaRPr>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xmlns="" val="29088652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Thermo Electron Corporation Waterproof and Intrinsically Safe Portable pH Meters">
            <a:hlinkClick r:id="" action="ppaction://noaction"/>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221071" y="363070"/>
            <a:ext cx="3221224" cy="2595282"/>
          </a:xfrm>
          <a:prstGeom prst="rect">
            <a:avLst/>
          </a:prstGeom>
          <a:noFill/>
          <a:extLst>
            <a:ext uri="{909E8E84-426E-40DD-AFC4-6F175D3DCCD1}">
              <a14:hiddenFill xmlns:a14="http://schemas.microsoft.com/office/drawing/2010/main" xmlns="">
                <a:solidFill>
                  <a:srgbClr val="FFFFFF"/>
                </a:solidFill>
              </a14:hiddenFill>
            </a:ext>
          </a:extLst>
        </p:spPr>
      </p:pic>
      <p:pic>
        <p:nvPicPr>
          <p:cNvPr id="1026" name="Picture 2" descr="Image result for ‫جهاز الحموضه‬‎"/>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64857" y="586161"/>
            <a:ext cx="5734050" cy="5705476"/>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Image result for ‫جهاز الحموضه‬‎"/>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7221071" y="3254190"/>
            <a:ext cx="3913093" cy="274754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80128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xmlns="" val="39302759"/>
              </p:ext>
            </p:extLst>
          </p:nvPr>
        </p:nvGraphicFramePr>
        <p:xfrm>
          <a:off x="2326340" y="900952"/>
          <a:ext cx="8337178" cy="5150224"/>
        </p:xfrm>
        <a:graphic>
          <a:graphicData uri="http://schemas.openxmlformats.org/drawingml/2006/table">
            <a:tbl>
              <a:tblPr firstRow="1" firstCol="1" bandRow="1">
                <a:tableStyleId>{5C22544A-7EE6-4342-B048-85BDC9FD1C3A}</a:tableStyleId>
              </a:tblPr>
              <a:tblGrid>
                <a:gridCol w="1668023"/>
                <a:gridCol w="1668023"/>
                <a:gridCol w="1667044"/>
                <a:gridCol w="1667044"/>
                <a:gridCol w="1667044"/>
              </a:tblGrid>
              <a:tr h="2992021">
                <a:tc>
                  <a:txBody>
                    <a:bodyPr/>
                    <a:lstStyle/>
                    <a:p>
                      <a:pPr algn="ctr" rtl="1">
                        <a:lnSpc>
                          <a:spcPct val="107000"/>
                        </a:lnSpc>
                        <a:spcBef>
                          <a:spcPts val="600"/>
                        </a:spcBef>
                        <a:spcAft>
                          <a:spcPts val="600"/>
                        </a:spcAft>
                      </a:pPr>
                      <a:r>
                        <a:rPr lang="ar-SA" sz="1800" b="1" dirty="0">
                          <a:effectLst/>
                        </a:rPr>
                        <a:t>تصنيـــف التربـــــة</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Bef>
                          <a:spcPts val="600"/>
                        </a:spcBef>
                        <a:spcAft>
                          <a:spcPts val="600"/>
                        </a:spcAft>
                      </a:pPr>
                      <a:r>
                        <a:rPr lang="ar-SA" sz="1800" b="1">
                          <a:effectLst/>
                        </a:rPr>
                        <a:t>تركيز أيونات الهيدروجين </a:t>
                      </a:r>
                      <a:r>
                        <a:rPr lang="en-US" sz="1800" b="1">
                          <a:effectLst/>
                        </a:rPr>
                        <a:t>[H</a:t>
                      </a:r>
                      <a:r>
                        <a:rPr lang="en-US" sz="1800" b="1" baseline="30000">
                          <a:effectLst/>
                        </a:rPr>
                        <a:t>+</a:t>
                      </a:r>
                      <a:r>
                        <a:rPr lang="en-US" sz="1800" b="1">
                          <a:effectLst/>
                        </a:rPr>
                        <a:t>]</a:t>
                      </a:r>
                      <a:r>
                        <a:rPr lang="en-US" sz="1800" b="1" baseline="-25000">
                          <a:effectLst/>
                        </a:rPr>
                        <a:t>(aq)</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Bef>
                          <a:spcPts val="600"/>
                        </a:spcBef>
                        <a:spcAft>
                          <a:spcPts val="600"/>
                        </a:spcAft>
                      </a:pPr>
                      <a:r>
                        <a:rPr lang="ar-SA" sz="1800" b="1">
                          <a:effectLst/>
                        </a:rPr>
                        <a:t>الرقم الهيدروجيني</a:t>
                      </a:r>
                      <a:r>
                        <a:rPr lang="en-US" sz="1800" b="1">
                          <a:effectLst/>
                        </a:rPr>
                        <a:t>pH</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Bef>
                          <a:spcPts val="600"/>
                        </a:spcBef>
                        <a:spcAft>
                          <a:spcPts val="600"/>
                        </a:spcAft>
                      </a:pPr>
                      <a:r>
                        <a:rPr lang="ar-SA" sz="1800" b="1">
                          <a:effectLst/>
                        </a:rPr>
                        <a:t>اللون الذي ظهر على ورقة الكاشف لكل عينة</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Bef>
                          <a:spcPts val="600"/>
                        </a:spcBef>
                        <a:spcAft>
                          <a:spcPts val="600"/>
                        </a:spcAft>
                      </a:pPr>
                      <a:r>
                        <a:rPr lang="ar-SA" sz="1800" b="1">
                          <a:effectLst/>
                        </a:rPr>
                        <a:t>عينــــات</a:t>
                      </a:r>
                      <a:endParaRPr lang="en-US" sz="1800" b="1">
                        <a:effectLst/>
                      </a:endParaRPr>
                    </a:p>
                    <a:p>
                      <a:pPr algn="ctr" rtl="1">
                        <a:lnSpc>
                          <a:spcPct val="107000"/>
                        </a:lnSpc>
                        <a:spcBef>
                          <a:spcPts val="600"/>
                        </a:spcBef>
                        <a:spcAft>
                          <a:spcPts val="600"/>
                        </a:spcAft>
                      </a:pPr>
                      <a:r>
                        <a:rPr lang="ar-SA" sz="1800" b="1">
                          <a:effectLst/>
                        </a:rPr>
                        <a:t>التربـــة</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719401">
                <a:tc>
                  <a:txBody>
                    <a:bodyPr/>
                    <a:lstStyle/>
                    <a:p>
                      <a:pPr algn="just" rtl="1">
                        <a:lnSpc>
                          <a:spcPct val="107000"/>
                        </a:lnSpc>
                        <a:spcBef>
                          <a:spcPts val="600"/>
                        </a:spcBef>
                        <a:spcAft>
                          <a:spcPts val="600"/>
                        </a:spcAft>
                      </a:pPr>
                      <a:r>
                        <a:rPr lang="ar-SA" sz="1800" b="1">
                          <a:effectLst/>
                        </a:rPr>
                        <a:t> </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07000"/>
                        </a:lnSpc>
                        <a:spcBef>
                          <a:spcPts val="600"/>
                        </a:spcBef>
                        <a:spcAft>
                          <a:spcPts val="600"/>
                        </a:spcAft>
                      </a:pPr>
                      <a:r>
                        <a:rPr lang="ar-SA" sz="1800" b="1">
                          <a:effectLst/>
                        </a:rPr>
                        <a:t> </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07000"/>
                        </a:lnSpc>
                        <a:spcBef>
                          <a:spcPts val="600"/>
                        </a:spcBef>
                        <a:spcAft>
                          <a:spcPts val="600"/>
                        </a:spcAft>
                      </a:pPr>
                      <a:r>
                        <a:rPr lang="ar-SA" sz="1800" b="1">
                          <a:effectLst/>
                        </a:rPr>
                        <a:t> </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07000"/>
                        </a:lnSpc>
                        <a:spcBef>
                          <a:spcPts val="600"/>
                        </a:spcBef>
                        <a:spcAft>
                          <a:spcPts val="600"/>
                        </a:spcAft>
                      </a:pPr>
                      <a:r>
                        <a:rPr lang="ar-SA" sz="1800" b="1">
                          <a:effectLst/>
                        </a:rPr>
                        <a:t> </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07000"/>
                        </a:lnSpc>
                        <a:spcBef>
                          <a:spcPts val="600"/>
                        </a:spcBef>
                        <a:spcAft>
                          <a:spcPts val="600"/>
                        </a:spcAft>
                      </a:pPr>
                      <a:r>
                        <a:rPr lang="ar-SA" sz="1800" b="1">
                          <a:effectLst/>
                        </a:rPr>
                        <a:t>العينة ( 1 )</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719401">
                <a:tc>
                  <a:txBody>
                    <a:bodyPr/>
                    <a:lstStyle/>
                    <a:p>
                      <a:pPr algn="just" rtl="1">
                        <a:lnSpc>
                          <a:spcPct val="107000"/>
                        </a:lnSpc>
                        <a:spcBef>
                          <a:spcPts val="600"/>
                        </a:spcBef>
                        <a:spcAft>
                          <a:spcPts val="600"/>
                        </a:spcAft>
                      </a:pPr>
                      <a:r>
                        <a:rPr lang="ar-SA" sz="1800" b="1">
                          <a:effectLst/>
                        </a:rPr>
                        <a:t> </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07000"/>
                        </a:lnSpc>
                        <a:spcBef>
                          <a:spcPts val="600"/>
                        </a:spcBef>
                        <a:spcAft>
                          <a:spcPts val="600"/>
                        </a:spcAft>
                      </a:pPr>
                      <a:r>
                        <a:rPr lang="ar-SA" sz="1800" b="1">
                          <a:effectLst/>
                        </a:rPr>
                        <a:t> </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07000"/>
                        </a:lnSpc>
                        <a:spcBef>
                          <a:spcPts val="600"/>
                        </a:spcBef>
                        <a:spcAft>
                          <a:spcPts val="600"/>
                        </a:spcAft>
                      </a:pPr>
                      <a:r>
                        <a:rPr lang="ar-SA" sz="1800" b="1">
                          <a:effectLst/>
                        </a:rPr>
                        <a:t> </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07000"/>
                        </a:lnSpc>
                        <a:spcBef>
                          <a:spcPts val="600"/>
                        </a:spcBef>
                        <a:spcAft>
                          <a:spcPts val="600"/>
                        </a:spcAft>
                      </a:pPr>
                      <a:r>
                        <a:rPr lang="ar-SA" sz="1800" b="1">
                          <a:effectLst/>
                        </a:rPr>
                        <a:t> </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07000"/>
                        </a:lnSpc>
                        <a:spcBef>
                          <a:spcPts val="600"/>
                        </a:spcBef>
                        <a:spcAft>
                          <a:spcPts val="600"/>
                        </a:spcAft>
                      </a:pPr>
                      <a:r>
                        <a:rPr lang="ar-SA" sz="1800" b="1">
                          <a:effectLst/>
                        </a:rPr>
                        <a:t>العينة ( 2 )</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719401">
                <a:tc>
                  <a:txBody>
                    <a:bodyPr/>
                    <a:lstStyle/>
                    <a:p>
                      <a:pPr algn="just" rtl="1">
                        <a:lnSpc>
                          <a:spcPct val="107000"/>
                        </a:lnSpc>
                        <a:spcBef>
                          <a:spcPts val="600"/>
                        </a:spcBef>
                        <a:spcAft>
                          <a:spcPts val="600"/>
                        </a:spcAft>
                      </a:pPr>
                      <a:r>
                        <a:rPr lang="ar-SA" sz="1800" b="1">
                          <a:effectLst/>
                        </a:rPr>
                        <a:t> </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07000"/>
                        </a:lnSpc>
                        <a:spcBef>
                          <a:spcPts val="600"/>
                        </a:spcBef>
                        <a:spcAft>
                          <a:spcPts val="600"/>
                        </a:spcAft>
                      </a:pPr>
                      <a:r>
                        <a:rPr lang="ar-SA" sz="1800" b="1">
                          <a:effectLst/>
                        </a:rPr>
                        <a:t> </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07000"/>
                        </a:lnSpc>
                        <a:spcBef>
                          <a:spcPts val="600"/>
                        </a:spcBef>
                        <a:spcAft>
                          <a:spcPts val="600"/>
                        </a:spcAft>
                      </a:pPr>
                      <a:r>
                        <a:rPr lang="ar-SA" sz="1800" b="1">
                          <a:effectLst/>
                        </a:rPr>
                        <a:t> </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07000"/>
                        </a:lnSpc>
                        <a:spcBef>
                          <a:spcPts val="600"/>
                        </a:spcBef>
                        <a:spcAft>
                          <a:spcPts val="600"/>
                        </a:spcAft>
                      </a:pPr>
                      <a:r>
                        <a:rPr lang="ar-SA" sz="1800" b="1">
                          <a:effectLst/>
                        </a:rPr>
                        <a:t> </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07000"/>
                        </a:lnSpc>
                        <a:spcBef>
                          <a:spcPts val="600"/>
                        </a:spcBef>
                        <a:spcAft>
                          <a:spcPts val="600"/>
                        </a:spcAft>
                      </a:pPr>
                      <a:r>
                        <a:rPr lang="ar-SA" sz="1800" b="1" dirty="0">
                          <a:effectLst/>
                        </a:rPr>
                        <a:t>العينة ( 3 )</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xmlns="" val="1748238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رسم تخطيطي 1"/>
          <p:cNvPicPr>
            <a:picLocks noChangeArrowheads="1"/>
          </p:cNvPicPr>
          <p:nvPr/>
        </p:nvPicPr>
        <p:blipFill>
          <a:blip r:embed="rId2"/>
          <a:srcRect l="-3665" r="-2715" b="-32658"/>
          <a:stretch>
            <a:fillRect/>
          </a:stretch>
        </p:blipFill>
        <p:spPr bwMode="auto">
          <a:xfrm>
            <a:off x="658906" y="242047"/>
            <a:ext cx="10972799" cy="63873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4087999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34035" y="163419"/>
            <a:ext cx="10515600" cy="1325563"/>
          </a:xfrm>
        </p:spPr>
        <p:txBody>
          <a:bodyPr/>
          <a:lstStyle/>
          <a:p>
            <a:r>
              <a:rPr lang="ar-SA" b="1" dirty="0" smtClean="0">
                <a:solidFill>
                  <a:srgbClr val="C00000"/>
                </a:solidFill>
              </a:rPr>
              <a:t>تجربة تحضير محلول التربة</a:t>
            </a:r>
            <a:endParaRPr lang="ar-SA" b="1" dirty="0">
              <a:solidFill>
                <a:srgbClr val="C00000"/>
              </a:solidFill>
            </a:endParaRPr>
          </a:p>
        </p:txBody>
      </p:sp>
      <p:sp>
        <p:nvSpPr>
          <p:cNvPr id="3" name="عنصر نائب للمحتوى 2"/>
          <p:cNvSpPr>
            <a:spLocks noGrp="1"/>
          </p:cNvSpPr>
          <p:nvPr>
            <p:ph idx="1"/>
          </p:nvPr>
        </p:nvSpPr>
        <p:spPr>
          <a:xfrm>
            <a:off x="215153" y="1385048"/>
            <a:ext cx="11631706" cy="5190564"/>
          </a:xfrm>
        </p:spPr>
        <p:txBody>
          <a:bodyPr>
            <a:normAutofit fontScale="92500" lnSpcReduction="10000"/>
          </a:bodyPr>
          <a:lstStyle/>
          <a:p>
            <a:pPr>
              <a:lnSpc>
                <a:spcPct val="150000"/>
              </a:lnSpc>
            </a:pPr>
            <a:r>
              <a:rPr lang="ar-SA" altLang="ar-SA" b="1" dirty="0"/>
              <a:t>يعرف محلول التربة </a:t>
            </a:r>
            <a:r>
              <a:rPr lang="ar-SA" altLang="ar-SA" b="1" dirty="0" err="1"/>
              <a:t>بأنة</a:t>
            </a:r>
            <a:r>
              <a:rPr lang="ar-SA" altLang="ar-SA" b="1" dirty="0"/>
              <a:t> الماء المذاب </a:t>
            </a:r>
            <a:r>
              <a:rPr lang="ar-SA" altLang="ar-SA" b="1" dirty="0" err="1"/>
              <a:t>فية</a:t>
            </a:r>
            <a:r>
              <a:rPr lang="ar-SA" altLang="ar-SA" b="1" dirty="0"/>
              <a:t> الاملاح والغازات والممسوك بحبيبات التربة ضد قوى الجاذبية الارضية ويحتوي على العناصر التي تلزم لنمو النبات نموا طبيعيا .</a:t>
            </a:r>
          </a:p>
          <a:p>
            <a:pPr>
              <a:lnSpc>
                <a:spcPct val="150000"/>
              </a:lnSpc>
            </a:pPr>
            <a:r>
              <a:rPr lang="ar-SA" altLang="ar-SA" b="1" dirty="0"/>
              <a:t>ويستخلص محلول التربة في المختبر اما من عجينة التربة المشبعة او من خليط عينة التربة مع الماء على النحو التالي </a:t>
            </a:r>
          </a:p>
          <a:p>
            <a:pPr>
              <a:lnSpc>
                <a:spcPct val="150000"/>
              </a:lnSpc>
              <a:buNone/>
            </a:pPr>
            <a:r>
              <a:rPr lang="ar-SA" altLang="ar-SA" b="1" dirty="0" smtClean="0"/>
              <a:t>(</a:t>
            </a:r>
            <a:r>
              <a:rPr lang="ar-SA" altLang="ar-SA" b="1" dirty="0" smtClean="0">
                <a:solidFill>
                  <a:srgbClr val="0070C0"/>
                </a:solidFill>
              </a:rPr>
              <a:t>4:2 </a:t>
            </a:r>
            <a:r>
              <a:rPr lang="ar-SA" altLang="ar-SA" b="1" dirty="0" smtClean="0"/>
              <a:t>:</a:t>
            </a:r>
            <a:r>
              <a:rPr lang="ar-SA" altLang="ar-SA" b="1" dirty="0" smtClean="0">
                <a:solidFill>
                  <a:srgbClr val="C00000"/>
                </a:solidFill>
              </a:rPr>
              <a:t>5:1 </a:t>
            </a:r>
            <a:r>
              <a:rPr lang="ar-SA" altLang="ar-SA" b="1" dirty="0" smtClean="0"/>
              <a:t>,</a:t>
            </a:r>
            <a:r>
              <a:rPr lang="ar-SA" altLang="ar-SA" b="1" dirty="0" smtClean="0">
                <a:solidFill>
                  <a:srgbClr val="7030A0"/>
                </a:solidFill>
              </a:rPr>
              <a:t>10:1</a:t>
            </a:r>
            <a:r>
              <a:rPr lang="ar-SA" altLang="ar-SA" b="1" dirty="0" smtClean="0"/>
              <a:t>) وتجري </a:t>
            </a:r>
            <a:r>
              <a:rPr lang="ar-SA" altLang="ar-SA" b="1" dirty="0"/>
              <a:t>عملية مستخلص التربة في المختبر لعدة اغراض منها:</a:t>
            </a:r>
          </a:p>
          <a:p>
            <a:pPr>
              <a:lnSpc>
                <a:spcPct val="150000"/>
              </a:lnSpc>
              <a:buNone/>
            </a:pPr>
            <a:r>
              <a:rPr lang="ar-SA" altLang="ar-SA" b="1" dirty="0"/>
              <a:t>1-تقدير درجة الحموضة (</a:t>
            </a:r>
            <a:r>
              <a:rPr lang="en-US" altLang="ar-SA" b="1" dirty="0"/>
              <a:t>pH</a:t>
            </a:r>
            <a:r>
              <a:rPr lang="ar-SA" altLang="ar-SA" b="1" dirty="0"/>
              <a:t>)للتربة</a:t>
            </a:r>
          </a:p>
          <a:p>
            <a:pPr>
              <a:lnSpc>
                <a:spcPct val="150000"/>
              </a:lnSpc>
              <a:buNone/>
            </a:pPr>
            <a:r>
              <a:rPr lang="ar-SA" altLang="ar-SA" b="1" dirty="0"/>
              <a:t>2-تقديرالاملاح الذائبة في محلول التربة</a:t>
            </a:r>
          </a:p>
          <a:p>
            <a:pPr>
              <a:lnSpc>
                <a:spcPct val="150000"/>
              </a:lnSpc>
              <a:buNone/>
            </a:pPr>
            <a:r>
              <a:rPr lang="ar-SA" altLang="ar-SA" b="1" dirty="0"/>
              <a:t>3-تقديرالكاتيونات </a:t>
            </a:r>
            <a:r>
              <a:rPr lang="ar-SA" altLang="ar-SA" b="1" dirty="0" smtClean="0"/>
              <a:t>و </a:t>
            </a:r>
            <a:r>
              <a:rPr lang="ar-SA" altLang="ar-SA" b="1" dirty="0" err="1" smtClean="0"/>
              <a:t>الانيونات</a:t>
            </a:r>
            <a:r>
              <a:rPr lang="ar-SA" altLang="ar-SA" b="1" dirty="0" smtClean="0"/>
              <a:t> </a:t>
            </a:r>
            <a:r>
              <a:rPr lang="ar-SA" altLang="ar-SA" b="1" dirty="0"/>
              <a:t>الذائبة في محلول التربة</a:t>
            </a:r>
          </a:p>
          <a:p>
            <a:pPr marL="0" indent="0">
              <a:lnSpc>
                <a:spcPct val="150000"/>
              </a:lnSpc>
              <a:buNone/>
            </a:pPr>
            <a:endParaRPr lang="ar-SA" b="1" dirty="0"/>
          </a:p>
        </p:txBody>
      </p:sp>
    </p:spTree>
    <p:extLst>
      <p:ext uri="{BB962C8B-B14F-4D97-AF65-F5344CB8AC3E}">
        <p14:creationId xmlns:p14="http://schemas.microsoft.com/office/powerpoint/2010/main" xmlns="" val="13062090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ltLang="ar-SA" b="1" dirty="0" smtClean="0">
                <a:solidFill>
                  <a:srgbClr val="C00000"/>
                </a:solidFill>
              </a:rPr>
              <a:t>تحضير المستخلص المائي للتربة</a:t>
            </a:r>
            <a:br>
              <a:rPr lang="ar-SA" altLang="ar-SA" b="1" dirty="0" smtClean="0">
                <a:solidFill>
                  <a:srgbClr val="C00000"/>
                </a:solidFill>
              </a:rPr>
            </a:br>
            <a:r>
              <a:rPr lang="en-US" altLang="ar-SA" b="1" dirty="0" smtClean="0">
                <a:solidFill>
                  <a:srgbClr val="C00000"/>
                </a:solidFill>
              </a:rPr>
              <a:t>soil water extract</a:t>
            </a:r>
            <a:endParaRPr lang="ar-SA" b="1" dirty="0">
              <a:solidFill>
                <a:srgbClr val="C00000"/>
              </a:solidFill>
            </a:endParaRPr>
          </a:p>
        </p:txBody>
      </p:sp>
      <p:sp>
        <p:nvSpPr>
          <p:cNvPr id="3" name="عنصر نائب للمحتوى 2"/>
          <p:cNvSpPr>
            <a:spLocks noGrp="1"/>
          </p:cNvSpPr>
          <p:nvPr>
            <p:ph idx="1"/>
          </p:nvPr>
        </p:nvSpPr>
        <p:spPr/>
        <p:txBody>
          <a:bodyPr/>
          <a:lstStyle/>
          <a:p>
            <a:pPr>
              <a:lnSpc>
                <a:spcPct val="150000"/>
              </a:lnSpc>
            </a:pPr>
            <a:r>
              <a:rPr lang="ar-SA" altLang="ar-SA" b="1" dirty="0" smtClean="0"/>
              <a:t>يوزن </a:t>
            </a:r>
            <a:r>
              <a:rPr lang="ar-SA" altLang="ar-SA" b="1" dirty="0" smtClean="0"/>
              <a:t>40 </a:t>
            </a:r>
            <a:r>
              <a:rPr lang="ar-SA" altLang="ar-SA" b="1" dirty="0" smtClean="0"/>
              <a:t>جرام من التربة في كأس سعة 250مل</a:t>
            </a:r>
          </a:p>
          <a:p>
            <a:pPr>
              <a:lnSpc>
                <a:spcPct val="150000"/>
              </a:lnSpc>
            </a:pPr>
            <a:r>
              <a:rPr lang="ar-SA" altLang="ar-SA" b="1" dirty="0" smtClean="0"/>
              <a:t>يضاف 100مل من الماء المقطر, وتخلط العينة مع التقليب المستمر </a:t>
            </a:r>
            <a:r>
              <a:rPr lang="ar-SA" altLang="ar-SA" b="1" u="sng" dirty="0" smtClean="0">
                <a:solidFill>
                  <a:srgbClr val="FF0000"/>
                </a:solidFill>
              </a:rPr>
              <a:t>ثم يكمل الماء</a:t>
            </a:r>
            <a:r>
              <a:rPr lang="ar-SA" altLang="ar-SA" b="1" dirty="0" smtClean="0"/>
              <a:t> الى </a:t>
            </a:r>
            <a:r>
              <a:rPr lang="ar-SA" altLang="ar-SA" b="1" dirty="0" smtClean="0"/>
              <a:t>200مل </a:t>
            </a:r>
            <a:r>
              <a:rPr lang="ar-SA" altLang="ar-SA" b="1" dirty="0" smtClean="0"/>
              <a:t>عند النسبة </a:t>
            </a:r>
            <a:r>
              <a:rPr lang="ar-SA" altLang="ar-SA" b="1" dirty="0" smtClean="0"/>
              <a:t>200:40 اي </a:t>
            </a:r>
            <a:r>
              <a:rPr lang="ar-SA" altLang="ar-SA" b="1" dirty="0" smtClean="0"/>
              <a:t>(5:1</a:t>
            </a:r>
            <a:r>
              <a:rPr lang="ar-SA" altLang="ar-SA" b="1" dirty="0" smtClean="0"/>
              <a:t>) ثم يقلب بساق زجاجية او على الهزاز الكهربائي 30دقيقة.</a:t>
            </a:r>
          </a:p>
          <a:p>
            <a:pPr>
              <a:lnSpc>
                <a:spcPct val="150000"/>
              </a:lnSpc>
            </a:pPr>
            <a:r>
              <a:rPr lang="ar-SA" altLang="ar-SA" b="1" dirty="0" smtClean="0"/>
              <a:t>وللحصول </a:t>
            </a:r>
            <a:r>
              <a:rPr lang="ar-SA" altLang="ar-SA" b="1" dirty="0" smtClean="0"/>
              <a:t>على المستخلص يرشح المعلق في دورق .</a:t>
            </a:r>
          </a:p>
          <a:p>
            <a:pPr>
              <a:lnSpc>
                <a:spcPct val="150000"/>
              </a:lnSpc>
            </a:pPr>
            <a:r>
              <a:rPr lang="ar-SA" altLang="ar-SA" b="1" dirty="0" smtClean="0"/>
              <a:t>يحفظ المستخلص في </a:t>
            </a:r>
            <a:r>
              <a:rPr lang="ar-SA" altLang="ar-SA" b="1" smtClean="0"/>
              <a:t>زجاجة </a:t>
            </a:r>
            <a:r>
              <a:rPr lang="ar-SA" altLang="ar-SA" b="1" smtClean="0"/>
              <a:t>بعد تغطيته بسدادة نظيفة .</a:t>
            </a:r>
            <a:endParaRPr lang="en-US" altLang="ar-SA" b="1" dirty="0" smtClean="0"/>
          </a:p>
          <a:p>
            <a:pPr>
              <a:lnSpc>
                <a:spcPct val="150000"/>
              </a:lnSpc>
            </a:pPr>
            <a:endParaRPr lang="ar-SA" b="1" dirty="0"/>
          </a:p>
        </p:txBody>
      </p:sp>
    </p:spTree>
    <p:extLst>
      <p:ext uri="{BB962C8B-B14F-4D97-AF65-F5344CB8AC3E}">
        <p14:creationId xmlns:p14="http://schemas.microsoft.com/office/powerpoint/2010/main" xmlns="" val="299019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14718" y="136525"/>
            <a:ext cx="10515600" cy="1325563"/>
          </a:xfrm>
        </p:spPr>
        <p:txBody>
          <a:bodyPr/>
          <a:lstStyle/>
          <a:p>
            <a:pPr algn="ctr"/>
            <a:r>
              <a:rPr lang="ar-SA" altLang="ar-SA" dirty="0" smtClean="0">
                <a:solidFill>
                  <a:srgbClr val="C00000"/>
                </a:solidFill>
              </a:rPr>
              <a:t>تقدير رقم حموضة التربة </a:t>
            </a:r>
            <a:r>
              <a:rPr lang="en-US" altLang="ar-SA" dirty="0" smtClean="0">
                <a:solidFill>
                  <a:srgbClr val="C00000"/>
                </a:solidFill>
              </a:rPr>
              <a:t>pH)</a:t>
            </a:r>
            <a:r>
              <a:rPr lang="ar-SA" altLang="ar-SA" dirty="0" smtClean="0">
                <a:solidFill>
                  <a:srgbClr val="C00000"/>
                </a:solidFill>
              </a:rPr>
              <a:t>)</a:t>
            </a:r>
            <a:endParaRPr lang="ar-SA" dirty="0"/>
          </a:p>
        </p:txBody>
      </p:sp>
      <p:sp>
        <p:nvSpPr>
          <p:cNvPr id="3" name="عنصر نائب للمحتوى 2"/>
          <p:cNvSpPr>
            <a:spLocks noGrp="1"/>
          </p:cNvSpPr>
          <p:nvPr>
            <p:ph idx="1"/>
          </p:nvPr>
        </p:nvSpPr>
        <p:spPr>
          <a:xfrm>
            <a:off x="268941" y="1462088"/>
            <a:ext cx="11672047" cy="5247993"/>
          </a:xfrm>
        </p:spPr>
        <p:txBody>
          <a:bodyPr>
            <a:normAutofit lnSpcReduction="10000"/>
          </a:bodyPr>
          <a:lstStyle/>
          <a:p>
            <a:pPr>
              <a:lnSpc>
                <a:spcPct val="150000"/>
              </a:lnSpc>
            </a:pPr>
            <a:r>
              <a:rPr lang="ar-SA" altLang="ar-SA" b="1" dirty="0"/>
              <a:t>يعبر عن حموضة التربة بالرقم الهيدروجيني وهو اللوغاريتم السالب لتركيز ايونات الهيدروجين النشطة في محلول التربة.</a:t>
            </a:r>
          </a:p>
          <a:p>
            <a:pPr>
              <a:lnSpc>
                <a:spcPct val="150000"/>
              </a:lnSpc>
            </a:pPr>
            <a:r>
              <a:rPr lang="ar-SA" altLang="ar-SA" b="1" dirty="0">
                <a:solidFill>
                  <a:srgbClr val="7030A0"/>
                </a:solidFill>
              </a:rPr>
              <a:t>تختلف التربة في حموضتها ويرجع سبب الاختلاف بنسبة كبيرة الى اختلاف محتواها من الاملاح المختلفة الذائبة في محلول التربة  (في حالة زيادة الصوديوم المتبادل في محلول التربة يرتفع الرقم الهيدروجيني ويصبح تفاعل التربة قاعديا ويتمثل هذا خاصة في المناطق الجافة اما زيادة الهيدروجين او الالمونيوم ينخفض الرقم الهيدروجيني ويصبح تفاعل التربة حامضيا)</a:t>
            </a:r>
          </a:p>
          <a:p>
            <a:pPr>
              <a:lnSpc>
                <a:spcPct val="150000"/>
              </a:lnSpc>
            </a:pPr>
            <a:r>
              <a:rPr lang="ar-SA" altLang="ar-SA" b="1" dirty="0">
                <a:solidFill>
                  <a:srgbClr val="C00000"/>
                </a:solidFill>
              </a:rPr>
              <a:t>ويختلف رقم حموضة التربة في المناطق المختلفة ففي تربة المناطق الرطبة وشبة الرطبة يكون منخفض (حامضية)اما الاراضي الجافة  يكون مرتفع.</a:t>
            </a:r>
            <a:endParaRPr lang="en-US" altLang="ar-SA" b="1" dirty="0">
              <a:solidFill>
                <a:srgbClr val="C00000"/>
              </a:solidFill>
            </a:endParaRPr>
          </a:p>
          <a:p>
            <a:pPr>
              <a:lnSpc>
                <a:spcPct val="150000"/>
              </a:lnSpc>
            </a:pPr>
            <a:endParaRPr lang="ar-SA" b="1" dirty="0"/>
          </a:p>
        </p:txBody>
      </p:sp>
    </p:spTree>
    <p:extLst>
      <p:ext uri="{BB962C8B-B14F-4D97-AF65-F5344CB8AC3E}">
        <p14:creationId xmlns:p14="http://schemas.microsoft.com/office/powerpoint/2010/main" xmlns="" val="33167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2389" y="524435"/>
            <a:ext cx="11537576" cy="6118412"/>
          </a:xfrm>
        </p:spPr>
        <p:txBody>
          <a:bodyPr>
            <a:normAutofit/>
          </a:bodyPr>
          <a:lstStyle/>
          <a:p>
            <a:pPr marL="0" indent="0">
              <a:lnSpc>
                <a:spcPct val="150000"/>
              </a:lnSpc>
              <a:buNone/>
            </a:pPr>
            <a:r>
              <a:rPr lang="ar-SA" b="1" dirty="0"/>
              <a:t>   ينمو النبات في تربة يتراوح الرقم الهيدروجيني لها بين (6.5 – 7.5) فحموضة التربة أو قاعديتها تؤثر في جاهزية العناصر الغذائية للنبات، واحتمال حدوث نقص أو سمية للنبات بسبب انخفاض أو زيادة تركيز الأيونات الذائبة في محلول التربة. وتعتمد حموضة التربة على مقدار تركيز أيونات الهيدروجين في محلولها، الذي يعرف بالرقم الهيدروجيني، ويقاس باللوغاريتم السالب لتركيز أيونات الهيدروجين في المحلول بالمول / لتر، ويعبر عنه على النحو الآتي: </a:t>
            </a:r>
            <a:endParaRPr lang="en-US" b="1" dirty="0"/>
          </a:p>
          <a:p>
            <a:pPr marL="0" indent="0" algn="ctr">
              <a:lnSpc>
                <a:spcPct val="150000"/>
              </a:lnSpc>
              <a:buNone/>
            </a:pPr>
            <a:r>
              <a:rPr lang="ar-SA" b="1" dirty="0" smtClean="0"/>
              <a:t>[ </a:t>
            </a:r>
            <a:r>
              <a:rPr lang="en-US" b="1" dirty="0" smtClean="0"/>
              <a:t>H</a:t>
            </a:r>
            <a:r>
              <a:rPr lang="en-US" sz="4400" b="1" dirty="0" smtClean="0"/>
              <a:t>ᶧ</a:t>
            </a:r>
            <a:r>
              <a:rPr lang="ar-SA" b="1" dirty="0" smtClean="0"/>
              <a:t> ]</a:t>
            </a:r>
            <a:r>
              <a:rPr lang="en-US" b="1" dirty="0" smtClean="0"/>
              <a:t> PH= - log</a:t>
            </a:r>
            <a:endParaRPr lang="ar-SA" b="1" dirty="0" smtClean="0"/>
          </a:p>
          <a:p>
            <a:pPr marL="0" indent="0">
              <a:lnSpc>
                <a:spcPct val="150000"/>
              </a:lnSpc>
              <a:buNone/>
            </a:pPr>
            <a:endParaRPr lang="ar-SA" b="1" dirty="0"/>
          </a:p>
        </p:txBody>
      </p:sp>
    </p:spTree>
    <p:extLst>
      <p:ext uri="{BB962C8B-B14F-4D97-AF65-F5344CB8AC3E}">
        <p14:creationId xmlns:p14="http://schemas.microsoft.com/office/powerpoint/2010/main" xmlns="" val="28497172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جدول 2"/>
          <p:cNvGraphicFramePr>
            <a:graphicFrameLocks noGrp="1"/>
          </p:cNvGraphicFramePr>
          <p:nvPr>
            <p:extLst>
              <p:ext uri="{D42A27DB-BD31-4B8C-83A1-F6EECF244321}">
                <p14:modId xmlns:p14="http://schemas.microsoft.com/office/powerpoint/2010/main" xmlns="" val="2861781797"/>
              </p:ext>
            </p:extLst>
          </p:nvPr>
        </p:nvGraphicFramePr>
        <p:xfrm>
          <a:off x="739588" y="403414"/>
          <a:ext cx="10905564" cy="6320115"/>
        </p:xfrm>
        <a:graphic>
          <a:graphicData uri="http://schemas.openxmlformats.org/drawingml/2006/table">
            <a:tbl>
              <a:tblPr rtl="1" firstRow="1" bandRow="1">
                <a:tableStyleId>{7DF18680-E054-41AD-8BC1-D1AEF772440D}</a:tableStyleId>
              </a:tblPr>
              <a:tblGrid>
                <a:gridCol w="2726391"/>
                <a:gridCol w="2726391"/>
                <a:gridCol w="2726391"/>
                <a:gridCol w="2726391"/>
              </a:tblGrid>
              <a:tr h="1264023">
                <a:tc>
                  <a:txBody>
                    <a:bodyPr/>
                    <a:lstStyle/>
                    <a:p>
                      <a:pPr algn="ctr" rtl="1"/>
                      <a:r>
                        <a:rPr lang="ar-SA" sz="2800" dirty="0" smtClean="0"/>
                        <a:t>نوع التربة</a:t>
                      </a:r>
                      <a:endParaRPr lang="ar-SA" sz="2800" b="1" dirty="0"/>
                    </a:p>
                  </a:txBody>
                  <a:tcPr anchor="ctr"/>
                </a:tc>
                <a:tc>
                  <a:txBody>
                    <a:bodyPr/>
                    <a:lstStyle/>
                    <a:p>
                      <a:pPr algn="ctr" rtl="1"/>
                      <a:r>
                        <a:rPr lang="en-US" sz="2800" dirty="0" smtClean="0"/>
                        <a:t>PH</a:t>
                      </a:r>
                      <a:endParaRPr lang="ar-SA" sz="2800" b="1" dirty="0"/>
                    </a:p>
                  </a:txBody>
                  <a:tcPr anchor="ctr"/>
                </a:tc>
                <a:tc>
                  <a:txBody>
                    <a:bodyPr/>
                    <a:lstStyle/>
                    <a:p>
                      <a:pPr algn="ctr" rtl="1"/>
                      <a:r>
                        <a:rPr lang="ar-SA" sz="2800" dirty="0" smtClean="0"/>
                        <a:t>نوع التربة</a:t>
                      </a:r>
                      <a:endParaRPr lang="ar-SA" sz="2800" b="1" dirty="0"/>
                    </a:p>
                  </a:txBody>
                  <a:tcPr anchor="ctr"/>
                </a:tc>
                <a:tc>
                  <a:txBody>
                    <a:bodyPr/>
                    <a:lstStyle/>
                    <a:p>
                      <a:pPr algn="ctr" rtl="1"/>
                      <a:r>
                        <a:rPr lang="en-US" sz="2800" dirty="0" smtClean="0"/>
                        <a:t>PH</a:t>
                      </a:r>
                      <a:endParaRPr lang="ar-SA" sz="2800" b="1" dirty="0"/>
                    </a:p>
                  </a:txBody>
                  <a:tcPr anchor="ctr"/>
                </a:tc>
              </a:tr>
              <a:tr h="1264023">
                <a:tc>
                  <a:txBody>
                    <a:bodyPr/>
                    <a:lstStyle/>
                    <a:p>
                      <a:pPr algn="ctr" rtl="1"/>
                      <a:r>
                        <a:rPr lang="ar-SA" sz="2800" dirty="0" smtClean="0"/>
                        <a:t>حموضه خفيفة</a:t>
                      </a:r>
                      <a:endParaRPr lang="ar-SA" sz="2800" b="1" dirty="0"/>
                    </a:p>
                  </a:txBody>
                  <a:tcPr anchor="ct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sz="2800" dirty="0" smtClean="0"/>
                        <a:t>6-7</a:t>
                      </a:r>
                      <a:endParaRPr lang="ar-SA" sz="2800" b="1" dirty="0"/>
                    </a:p>
                  </a:txBody>
                  <a:tcPr anchor="ctr"/>
                </a:tc>
                <a:tc>
                  <a:txBody>
                    <a:bodyPr/>
                    <a:lstStyle/>
                    <a:p>
                      <a:pPr algn="ctr" rtl="1"/>
                      <a:r>
                        <a:rPr lang="ar-SA" sz="2800" dirty="0" smtClean="0"/>
                        <a:t>قلوية خفيفة</a:t>
                      </a:r>
                      <a:endParaRPr lang="ar-SA" sz="2800" b="1" dirty="0"/>
                    </a:p>
                  </a:txBody>
                  <a:tcPr anchor="ctr"/>
                </a:tc>
                <a:tc>
                  <a:txBody>
                    <a:bodyPr/>
                    <a:lstStyle/>
                    <a:p>
                      <a:pPr algn="ctr" rtl="1"/>
                      <a:r>
                        <a:rPr lang="ar-SA" sz="2800" dirty="0" smtClean="0"/>
                        <a:t>7-8</a:t>
                      </a:r>
                      <a:endParaRPr lang="ar-SA" sz="2800" b="1" dirty="0"/>
                    </a:p>
                  </a:txBody>
                  <a:tcPr anchor="ctr"/>
                </a:tc>
              </a:tr>
              <a:tr h="1264023">
                <a:tc>
                  <a:txBody>
                    <a:bodyPr/>
                    <a:lstStyle/>
                    <a:p>
                      <a:pPr algn="ctr" rtl="1"/>
                      <a:r>
                        <a:rPr lang="ar-SA" sz="2800" dirty="0" smtClean="0"/>
                        <a:t>حموضه معتدلة</a:t>
                      </a:r>
                      <a:endParaRPr lang="ar-SA" sz="2800" b="1" dirty="0"/>
                    </a:p>
                  </a:txBody>
                  <a:tcPr anchor="ctr"/>
                </a:tc>
                <a:tc>
                  <a:txBody>
                    <a:bodyPr/>
                    <a:lstStyle/>
                    <a:p>
                      <a:pPr algn="ctr" rtl="1"/>
                      <a:r>
                        <a:rPr lang="ar-SA" sz="2800" dirty="0" smtClean="0"/>
                        <a:t>5-6</a:t>
                      </a:r>
                      <a:endParaRPr lang="ar-SA" sz="2800" b="1" dirty="0"/>
                    </a:p>
                  </a:txBody>
                  <a:tcPr anchor="ctr"/>
                </a:tc>
                <a:tc>
                  <a:txBody>
                    <a:bodyPr/>
                    <a:lstStyle/>
                    <a:p>
                      <a:pPr algn="ctr" rtl="1"/>
                      <a:r>
                        <a:rPr lang="ar-SA" sz="2800" dirty="0" smtClean="0"/>
                        <a:t>قلوية معتدلة</a:t>
                      </a:r>
                      <a:endParaRPr lang="ar-SA" sz="2800" b="1" dirty="0"/>
                    </a:p>
                  </a:txBody>
                  <a:tcPr anchor="ctr"/>
                </a:tc>
                <a:tc>
                  <a:txBody>
                    <a:bodyPr/>
                    <a:lstStyle/>
                    <a:p>
                      <a:pPr algn="ctr" rtl="1"/>
                      <a:r>
                        <a:rPr lang="ar-SA" sz="2800" dirty="0" smtClean="0"/>
                        <a:t>8-9</a:t>
                      </a:r>
                      <a:endParaRPr lang="ar-SA" sz="2800" b="1" dirty="0"/>
                    </a:p>
                  </a:txBody>
                  <a:tcPr anchor="ctr"/>
                </a:tc>
              </a:tr>
              <a:tr h="1264023">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sz="2800" dirty="0" smtClean="0"/>
                        <a:t>حموضه قوية</a:t>
                      </a:r>
                    </a:p>
                    <a:p>
                      <a:pPr algn="ctr" rtl="1"/>
                      <a:endParaRPr lang="ar-SA" sz="2800" b="1" dirty="0"/>
                    </a:p>
                  </a:txBody>
                  <a:tcPr anchor="ctr"/>
                </a:tc>
                <a:tc>
                  <a:txBody>
                    <a:bodyPr/>
                    <a:lstStyle/>
                    <a:p>
                      <a:pPr algn="ctr" rtl="1"/>
                      <a:r>
                        <a:rPr lang="ar-SA" sz="2800" dirty="0" smtClean="0"/>
                        <a:t>4-5</a:t>
                      </a:r>
                      <a:endParaRPr lang="ar-SA" sz="2800" b="1" dirty="0"/>
                    </a:p>
                  </a:txBody>
                  <a:tcPr anchor="ct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sz="2800" dirty="0" smtClean="0"/>
                        <a:t>قلوية قوية</a:t>
                      </a:r>
                      <a:endParaRPr lang="ar-SA" sz="2800" b="1" dirty="0" smtClean="0"/>
                    </a:p>
                  </a:txBody>
                  <a:tcPr anchor="ctr"/>
                </a:tc>
                <a:tc>
                  <a:txBody>
                    <a:bodyPr/>
                    <a:lstStyle/>
                    <a:p>
                      <a:pPr algn="ctr" rtl="1"/>
                      <a:r>
                        <a:rPr lang="ar-SA" sz="2800" dirty="0" smtClean="0"/>
                        <a:t>9-10</a:t>
                      </a:r>
                      <a:endParaRPr lang="ar-SA" sz="2800" b="1" dirty="0"/>
                    </a:p>
                  </a:txBody>
                  <a:tcPr anchor="ctr"/>
                </a:tc>
              </a:tr>
              <a:tr h="1264023">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sz="2800" dirty="0" smtClean="0"/>
                        <a:t>حموضه قوية جدا</a:t>
                      </a:r>
                    </a:p>
                    <a:p>
                      <a:pPr algn="ctr" rtl="1"/>
                      <a:endParaRPr lang="ar-SA" sz="2800" b="1" dirty="0"/>
                    </a:p>
                  </a:txBody>
                  <a:tcPr anchor="ctr"/>
                </a:tc>
                <a:tc>
                  <a:txBody>
                    <a:bodyPr/>
                    <a:lstStyle/>
                    <a:p>
                      <a:pPr algn="ctr" rtl="1"/>
                      <a:r>
                        <a:rPr lang="ar-SA" sz="2800" dirty="0" smtClean="0"/>
                        <a:t>3-4</a:t>
                      </a:r>
                      <a:endParaRPr lang="ar-SA" sz="2800" b="1" dirty="0"/>
                    </a:p>
                  </a:txBody>
                  <a:tcPr anchor="ct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sz="2800" dirty="0" smtClean="0"/>
                        <a:t>قلوية قوية جدا</a:t>
                      </a:r>
                      <a:endParaRPr lang="ar-SA" sz="2800" b="1" dirty="0" smtClean="0"/>
                    </a:p>
                  </a:txBody>
                  <a:tcPr anchor="ctr"/>
                </a:tc>
                <a:tc>
                  <a:txBody>
                    <a:bodyPr/>
                    <a:lstStyle/>
                    <a:p>
                      <a:pPr algn="ctr" rtl="1"/>
                      <a:r>
                        <a:rPr lang="ar-SA" sz="2800" dirty="0" smtClean="0"/>
                        <a:t>10-11</a:t>
                      </a:r>
                      <a:endParaRPr lang="ar-SA" sz="2800" b="1" dirty="0"/>
                    </a:p>
                  </a:txBody>
                  <a:tcPr anchor="ctr"/>
                </a:tc>
              </a:tr>
            </a:tbl>
          </a:graphicData>
        </a:graphic>
      </p:graphicFrame>
    </p:spTree>
    <p:extLst>
      <p:ext uri="{BB962C8B-B14F-4D97-AF65-F5344CB8AC3E}">
        <p14:creationId xmlns:p14="http://schemas.microsoft.com/office/powerpoint/2010/main" xmlns="" val="35005438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38199" y="389965"/>
            <a:ext cx="11008659" cy="5786998"/>
          </a:xfrm>
        </p:spPr>
        <p:txBody>
          <a:bodyPr/>
          <a:lstStyle/>
          <a:p>
            <a:pPr marL="0" indent="0">
              <a:buNone/>
            </a:pPr>
            <a:r>
              <a:rPr lang="ar-SA" altLang="ar-SA" b="1" dirty="0" smtClean="0">
                <a:solidFill>
                  <a:srgbClr val="C00000"/>
                </a:solidFill>
              </a:rPr>
              <a:t>من الطرق المتبعة لتقدير </a:t>
            </a:r>
            <a:r>
              <a:rPr lang="en-US" altLang="ar-SA" b="1" dirty="0" smtClean="0">
                <a:solidFill>
                  <a:srgbClr val="C00000"/>
                </a:solidFill>
              </a:rPr>
              <a:t>pH</a:t>
            </a:r>
            <a:r>
              <a:rPr lang="ar-SA" altLang="ar-SA" b="1" dirty="0" smtClean="0">
                <a:solidFill>
                  <a:srgbClr val="C00000"/>
                </a:solidFill>
              </a:rPr>
              <a:t>التربة في المختبرات:</a:t>
            </a:r>
          </a:p>
          <a:p>
            <a:pPr>
              <a:lnSpc>
                <a:spcPct val="150000"/>
              </a:lnSpc>
              <a:buNone/>
            </a:pPr>
            <a:r>
              <a:rPr lang="ar-SA" altLang="ar-SA" b="1" dirty="0" smtClean="0">
                <a:solidFill>
                  <a:srgbClr val="C00000"/>
                </a:solidFill>
              </a:rPr>
              <a:t>1-الطريقة اللونية</a:t>
            </a:r>
          </a:p>
          <a:p>
            <a:pPr>
              <a:lnSpc>
                <a:spcPct val="150000"/>
              </a:lnSpc>
              <a:buNone/>
            </a:pPr>
            <a:r>
              <a:rPr lang="ar-SA" altLang="ar-SA" b="1" dirty="0" smtClean="0">
                <a:solidFill>
                  <a:schemeClr val="accent6">
                    <a:lumMod val="75000"/>
                  </a:schemeClr>
                </a:solidFill>
              </a:rPr>
              <a:t>تعتمد على غمس شريط مثبت علية دلائل كيمائية يتغير لونها حسب ال </a:t>
            </a:r>
            <a:r>
              <a:rPr lang="en-US" altLang="ar-SA" b="1" dirty="0" smtClean="0">
                <a:solidFill>
                  <a:schemeClr val="accent6">
                    <a:lumMod val="75000"/>
                  </a:schemeClr>
                </a:solidFill>
              </a:rPr>
              <a:t>pH</a:t>
            </a:r>
            <a:r>
              <a:rPr lang="ar-SA" altLang="ar-SA" b="1" dirty="0" smtClean="0">
                <a:solidFill>
                  <a:schemeClr val="accent6">
                    <a:lumMod val="75000"/>
                  </a:schemeClr>
                </a:solidFill>
              </a:rPr>
              <a:t> في مستخلص التربة ويقارن اللون الناتج </a:t>
            </a:r>
            <a:r>
              <a:rPr lang="ar-SA" altLang="ar-SA" b="1" dirty="0" err="1" smtClean="0">
                <a:solidFill>
                  <a:schemeClr val="accent6">
                    <a:lumMod val="75000"/>
                  </a:schemeClr>
                </a:solidFill>
              </a:rPr>
              <a:t>بالالوان</a:t>
            </a:r>
            <a:r>
              <a:rPr lang="ar-SA" altLang="ar-SA" b="1" dirty="0" smtClean="0">
                <a:solidFill>
                  <a:schemeClr val="accent6">
                    <a:lumMod val="75000"/>
                  </a:schemeClr>
                </a:solidFill>
              </a:rPr>
              <a:t> القياسية المرفقة مع تلك الشرائط حيث يتم تحديد رقم ال </a:t>
            </a:r>
            <a:r>
              <a:rPr lang="en-US" altLang="ar-SA" b="1" dirty="0" smtClean="0">
                <a:solidFill>
                  <a:schemeClr val="accent6">
                    <a:lumMod val="75000"/>
                  </a:schemeClr>
                </a:solidFill>
              </a:rPr>
              <a:t>      </a:t>
            </a:r>
            <a:r>
              <a:rPr lang="ar-SA" altLang="ar-SA" b="1" dirty="0" smtClean="0">
                <a:solidFill>
                  <a:schemeClr val="accent6">
                    <a:lumMod val="75000"/>
                  </a:schemeClr>
                </a:solidFill>
              </a:rPr>
              <a:t>     </a:t>
            </a:r>
            <a:r>
              <a:rPr lang="en-US" altLang="ar-SA" b="1" dirty="0" err="1" smtClean="0">
                <a:solidFill>
                  <a:schemeClr val="accent6">
                    <a:lumMod val="75000"/>
                  </a:schemeClr>
                </a:solidFill>
              </a:rPr>
              <a:t>Ph</a:t>
            </a:r>
            <a:r>
              <a:rPr lang="ar-SA" altLang="ar-SA" b="1" dirty="0" smtClean="0">
                <a:solidFill>
                  <a:schemeClr val="accent6">
                    <a:lumMod val="75000"/>
                  </a:schemeClr>
                </a:solidFill>
              </a:rPr>
              <a:t> </a:t>
            </a:r>
            <a:r>
              <a:rPr lang="ar-SA" altLang="ar-SA" b="1" dirty="0" err="1" smtClean="0">
                <a:solidFill>
                  <a:schemeClr val="accent6">
                    <a:lumMod val="75000"/>
                  </a:schemeClr>
                </a:solidFill>
              </a:rPr>
              <a:t>لمستخص</a:t>
            </a:r>
            <a:r>
              <a:rPr lang="ar-SA" altLang="ar-SA" b="1" dirty="0" smtClean="0">
                <a:solidFill>
                  <a:schemeClr val="accent6">
                    <a:lumMod val="75000"/>
                  </a:schemeClr>
                </a:solidFill>
              </a:rPr>
              <a:t> التربة.</a:t>
            </a:r>
            <a:endParaRPr lang="en-US" altLang="ar-SA" b="1" dirty="0" smtClean="0">
              <a:solidFill>
                <a:schemeClr val="accent6">
                  <a:lumMod val="75000"/>
                </a:schemeClr>
              </a:solidFill>
            </a:endParaRPr>
          </a:p>
          <a:p>
            <a:endParaRPr lang="ar-SA" dirty="0"/>
          </a:p>
        </p:txBody>
      </p:sp>
      <p:pic>
        <p:nvPicPr>
          <p:cNvPr id="2050" name="Picture 2" descr="Image result for ‫جهاز الحموضه‬‎"/>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365810" y="3390900"/>
            <a:ext cx="3012141" cy="301214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339769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185084"/>
            <a:ext cx="12191999" cy="6363634"/>
          </a:xfrm>
        </p:spPr>
        <p:txBody>
          <a:bodyPr>
            <a:normAutofit/>
          </a:bodyPr>
          <a:lstStyle/>
          <a:p>
            <a:pPr>
              <a:lnSpc>
                <a:spcPct val="150000"/>
              </a:lnSpc>
              <a:buNone/>
            </a:pPr>
            <a:r>
              <a:rPr lang="ar-SA" altLang="ar-SA" b="1" dirty="0">
                <a:solidFill>
                  <a:srgbClr val="C00000"/>
                </a:solidFill>
              </a:rPr>
              <a:t>2-الطريقة الكهربائية </a:t>
            </a:r>
          </a:p>
          <a:p>
            <a:pPr>
              <a:lnSpc>
                <a:spcPct val="150000"/>
              </a:lnSpc>
              <a:buNone/>
            </a:pPr>
            <a:r>
              <a:rPr lang="ar-SA" altLang="ar-SA" b="1" dirty="0">
                <a:solidFill>
                  <a:srgbClr val="002060"/>
                </a:solidFill>
              </a:rPr>
              <a:t>هي اكثر الطرق المتبعة دقة باستخدام جهاز</a:t>
            </a:r>
            <a:r>
              <a:rPr lang="en-US" altLang="ar-SA" b="1" dirty="0" err="1" smtClean="0">
                <a:solidFill>
                  <a:srgbClr val="002060"/>
                </a:solidFill>
              </a:rPr>
              <a:t>pHmeter</a:t>
            </a:r>
            <a:r>
              <a:rPr lang="ar-SA" altLang="ar-SA" b="1" dirty="0" smtClean="0">
                <a:solidFill>
                  <a:srgbClr val="002060"/>
                </a:solidFill>
              </a:rPr>
              <a:t> والذي </a:t>
            </a:r>
            <a:r>
              <a:rPr lang="ar-SA" altLang="ar-SA" b="1" dirty="0">
                <a:solidFill>
                  <a:srgbClr val="002060"/>
                </a:solidFill>
              </a:rPr>
              <a:t>يعتمد على قياس الجهد الكهربائي بين طرفين كهربيين يوجدان داخل قطب زجاجي وهو الجزء الحساس في الجهاز.</a:t>
            </a:r>
          </a:p>
          <a:p>
            <a:pPr>
              <a:lnSpc>
                <a:spcPct val="150000"/>
              </a:lnSpc>
              <a:buNone/>
            </a:pPr>
            <a:r>
              <a:rPr lang="ar-SA" altLang="ar-SA" b="1" dirty="0">
                <a:solidFill>
                  <a:srgbClr val="002060"/>
                </a:solidFill>
              </a:rPr>
              <a:t>طريقة العمل :-</a:t>
            </a:r>
          </a:p>
          <a:p>
            <a:pPr>
              <a:lnSpc>
                <a:spcPct val="150000"/>
              </a:lnSpc>
              <a:buNone/>
            </a:pPr>
            <a:r>
              <a:rPr lang="ar-SA" altLang="ar-SA" b="1" dirty="0">
                <a:solidFill>
                  <a:srgbClr val="002060"/>
                </a:solidFill>
              </a:rPr>
              <a:t>1-يشغل </a:t>
            </a:r>
            <a:r>
              <a:rPr lang="ar-SA" altLang="ar-SA" b="1" dirty="0" smtClean="0">
                <a:solidFill>
                  <a:srgbClr val="002060"/>
                </a:solidFill>
              </a:rPr>
              <a:t>الجهاز و </a:t>
            </a:r>
            <a:r>
              <a:rPr lang="ar-SA" altLang="ar-SA" b="1" dirty="0" err="1" smtClean="0">
                <a:solidFill>
                  <a:srgbClr val="002060"/>
                </a:solidFill>
              </a:rPr>
              <a:t>تظبط</a:t>
            </a:r>
            <a:r>
              <a:rPr lang="ar-SA" altLang="ar-SA" b="1" dirty="0" smtClean="0">
                <a:solidFill>
                  <a:srgbClr val="002060"/>
                </a:solidFill>
              </a:rPr>
              <a:t> </a:t>
            </a:r>
            <a:r>
              <a:rPr lang="ar-SA" altLang="ar-SA" b="1" dirty="0" err="1">
                <a:solidFill>
                  <a:srgbClr val="002060"/>
                </a:solidFill>
              </a:rPr>
              <a:t>قراءتة</a:t>
            </a:r>
            <a:r>
              <a:rPr lang="ar-SA" altLang="ar-SA" b="1" dirty="0">
                <a:solidFill>
                  <a:srgbClr val="002060"/>
                </a:solidFill>
              </a:rPr>
              <a:t> باستخدام المحاليل القياسية ذات ارقام (4,7,10)عند درجة حرارة 25</a:t>
            </a:r>
            <a:r>
              <a:rPr lang="en-US" altLang="ar-SA" b="1" dirty="0">
                <a:solidFill>
                  <a:srgbClr val="002060"/>
                </a:solidFill>
              </a:rPr>
              <a:t>°</a:t>
            </a:r>
            <a:r>
              <a:rPr lang="ar-SA" altLang="ar-SA" b="1" dirty="0">
                <a:solidFill>
                  <a:srgbClr val="002060"/>
                </a:solidFill>
              </a:rPr>
              <a:t>م</a:t>
            </a:r>
          </a:p>
          <a:p>
            <a:pPr>
              <a:lnSpc>
                <a:spcPct val="150000"/>
              </a:lnSpc>
              <a:buNone/>
            </a:pPr>
            <a:r>
              <a:rPr lang="ar-SA" altLang="ar-SA" b="1" dirty="0">
                <a:solidFill>
                  <a:srgbClr val="002060"/>
                </a:solidFill>
              </a:rPr>
              <a:t>2-يغسل قطب الجهاز بالماء المقطر ويجفف ثم يغمس القطب الزجاجي </a:t>
            </a:r>
            <a:r>
              <a:rPr lang="ar-SA" altLang="ar-SA" b="1" dirty="0" err="1">
                <a:solidFill>
                  <a:srgbClr val="002060"/>
                </a:solidFill>
              </a:rPr>
              <a:t>دقيقية</a:t>
            </a:r>
            <a:r>
              <a:rPr lang="ar-SA" altLang="ar-SA" b="1" dirty="0">
                <a:solidFill>
                  <a:srgbClr val="002060"/>
                </a:solidFill>
              </a:rPr>
              <a:t> او دقيقتين في مستخلص التربة وينتظر حتى تستقر قراءة الجهاز ثم تسجل القراءة التي تعبر عن </a:t>
            </a:r>
            <a:r>
              <a:rPr lang="ar-SA" altLang="ar-SA" b="1" dirty="0" smtClean="0">
                <a:solidFill>
                  <a:srgbClr val="002060"/>
                </a:solidFill>
              </a:rPr>
              <a:t>حموضة المستخلص</a:t>
            </a:r>
            <a:r>
              <a:rPr lang="ar-SA" altLang="ar-SA" b="1" dirty="0">
                <a:solidFill>
                  <a:srgbClr val="002060"/>
                </a:solidFill>
              </a:rPr>
              <a:t>.</a:t>
            </a:r>
            <a:endParaRPr lang="en-US" altLang="ar-SA" b="1" dirty="0">
              <a:solidFill>
                <a:srgbClr val="002060"/>
              </a:solidFill>
            </a:endParaRPr>
          </a:p>
          <a:p>
            <a:endParaRPr lang="ar-SA" dirty="0"/>
          </a:p>
        </p:txBody>
      </p:sp>
    </p:spTree>
    <p:extLst>
      <p:ext uri="{BB962C8B-B14F-4D97-AF65-F5344CB8AC3E}">
        <p14:creationId xmlns:p14="http://schemas.microsoft.com/office/powerpoint/2010/main" xmlns="" val="913544140"/>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TotalTime>
  <Words>436</Words>
  <Application>Microsoft Office PowerPoint</Application>
  <PresentationFormat>Custom</PresentationFormat>
  <Paragraphs>68</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نسق Office</vt:lpstr>
      <vt:lpstr>التجارب الكيميائية </vt:lpstr>
      <vt:lpstr>Slide 2</vt:lpstr>
      <vt:lpstr>تجربة تحضير محلول التربة</vt:lpstr>
      <vt:lpstr>تحضير المستخلص المائي للتربة soil water extract</vt:lpstr>
      <vt:lpstr>تقدير رقم حموضة التربة pH))</vt:lpstr>
      <vt:lpstr>Slide 6</vt:lpstr>
      <vt:lpstr>Slide 7</vt:lpstr>
      <vt:lpstr>Slide 8</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التجارب الكيميائية</dc:title>
  <dc:creator>hala</dc:creator>
  <cp:lastModifiedBy>halrabeah</cp:lastModifiedBy>
  <cp:revision>14</cp:revision>
  <dcterms:created xsi:type="dcterms:W3CDTF">2016-11-08T15:07:43Z</dcterms:created>
  <dcterms:modified xsi:type="dcterms:W3CDTF">2016-11-09T04:59:18Z</dcterms:modified>
</cp:coreProperties>
</file>