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0" r:id="rId10"/>
    <p:sldId id="264" r:id="rId11"/>
    <p:sldId id="265" r:id="rId12"/>
    <p:sldId id="266" r:id="rId13"/>
    <p:sldId id="267" r:id="rId14"/>
    <p:sldId id="271" r:id="rId15"/>
    <p:sldId id="268" r:id="rId16"/>
    <p:sldId id="269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98" d="100"/>
          <a:sy n="98" d="100"/>
        </p:scale>
        <p:origin x="-2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D5EC-1A82-4D0D-BD57-70D8E058FD10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2E01-6E1B-4A58-83DD-13F889A092B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D5EC-1A82-4D0D-BD57-70D8E058FD10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2E01-6E1B-4A58-83DD-13F889A092B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D5EC-1A82-4D0D-BD57-70D8E058FD10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2E01-6E1B-4A58-83DD-13F889A092B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D5EC-1A82-4D0D-BD57-70D8E058FD10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2E01-6E1B-4A58-83DD-13F889A092B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D5EC-1A82-4D0D-BD57-70D8E058FD10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2E01-6E1B-4A58-83DD-13F889A092B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D5EC-1A82-4D0D-BD57-70D8E058FD10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2E01-6E1B-4A58-83DD-13F889A092B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D5EC-1A82-4D0D-BD57-70D8E058FD10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2E01-6E1B-4A58-83DD-13F889A092B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D5EC-1A82-4D0D-BD57-70D8E058FD10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2E01-6E1B-4A58-83DD-13F889A092B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D5EC-1A82-4D0D-BD57-70D8E058FD10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2E01-6E1B-4A58-83DD-13F889A092B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D5EC-1A82-4D0D-BD57-70D8E058FD10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2E01-6E1B-4A58-83DD-13F889A092B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D5EC-1A82-4D0D-BD57-70D8E058FD10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7032E01-6E1B-4A58-83DD-13F889A092B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A07D5EC-1A82-4D0D-BD57-70D8E058FD10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032E01-6E1B-4A58-83DD-13F889A092B2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33400" y="1844824"/>
            <a:ext cx="7851648" cy="1355576"/>
          </a:xfrm>
        </p:spPr>
        <p:txBody>
          <a:bodyPr/>
          <a:lstStyle/>
          <a:p>
            <a:r>
              <a:rPr lang="ar-SA" dirty="0" smtClean="0"/>
              <a:t>الاهداف السلوكية لمنهج التربية البدنية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33400" y="3933056"/>
            <a:ext cx="7854696" cy="1048080"/>
          </a:xfrm>
        </p:spPr>
        <p:txBody>
          <a:bodyPr/>
          <a:lstStyle/>
          <a:p>
            <a:r>
              <a:rPr lang="ar-SA" dirty="0" smtClean="0">
                <a:solidFill>
                  <a:srgbClr val="FFC000"/>
                </a:solidFill>
              </a:rPr>
              <a:t>د</a:t>
            </a:r>
            <a:r>
              <a:rPr lang="ar-SA" dirty="0" smtClean="0">
                <a:solidFill>
                  <a:srgbClr val="FFC000"/>
                </a:solidFill>
              </a:rPr>
              <a:t>. راشد محمد </a:t>
            </a:r>
            <a:r>
              <a:rPr lang="ar-SA" dirty="0" smtClean="0">
                <a:solidFill>
                  <a:srgbClr val="FFC000"/>
                </a:solidFill>
              </a:rPr>
              <a:t>الجساس</a:t>
            </a:r>
            <a:endParaRPr lang="ar-SA" dirty="0" smtClean="0">
              <a:solidFill>
                <a:srgbClr val="FFC000"/>
              </a:solidFill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906503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/>
          <a:lstStyle/>
          <a:p>
            <a:pPr algn="ctr"/>
            <a:r>
              <a:rPr lang="ar-SA" b="1" dirty="0" smtClean="0"/>
              <a:t>ثانياً: المجال الانفعالي الوجداني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92922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ar-SA" dirty="0" smtClean="0"/>
              <a:t>يشمل على الاهداف و النتاجات الدالة على المشاعر و الانفعالات و القيم كالإهتمامات والميول والاتجاهات. </a:t>
            </a:r>
          </a:p>
          <a:p>
            <a:endParaRPr lang="ar-SA" dirty="0" smtClean="0"/>
          </a:p>
          <a:p>
            <a:pPr>
              <a:buNone/>
            </a:pPr>
            <a:r>
              <a:rPr lang="ar-SA" b="1" dirty="0" smtClean="0"/>
              <a:t>مستوياته: </a:t>
            </a:r>
          </a:p>
          <a:p>
            <a:pPr>
              <a:buNone/>
            </a:pPr>
            <a:endParaRPr lang="ar-SA" b="1" dirty="0" smtClean="0"/>
          </a:p>
          <a:p>
            <a:pPr marL="0" indent="0">
              <a:buNone/>
            </a:pPr>
            <a:r>
              <a:rPr lang="ar-SA" b="1" dirty="0" smtClean="0"/>
              <a:t>1- الاستقبال</a:t>
            </a:r>
            <a:r>
              <a:rPr lang="ar-SA" dirty="0" smtClean="0"/>
              <a:t>. </a:t>
            </a:r>
          </a:p>
          <a:p>
            <a:pPr>
              <a:buNone/>
            </a:pPr>
            <a:r>
              <a:rPr lang="ar-SA" dirty="0" smtClean="0"/>
              <a:t>اي الانتباه، والوعي دون التعبير عن الميل والرغبه بأداء امر ما. </a:t>
            </a:r>
          </a:p>
          <a:p>
            <a:pPr>
              <a:buNone/>
            </a:pPr>
            <a:r>
              <a:rPr lang="ar-SA" b="1" dirty="0" smtClean="0"/>
              <a:t>مثال: </a:t>
            </a:r>
            <a:r>
              <a:rPr lang="ar-SA" dirty="0" smtClean="0"/>
              <a:t>يصغى التلميذ إلى اهمية ارتداء الحذاء الرياضي اثناء ممارسة النشاط الرياضي والبدني . </a:t>
            </a:r>
          </a:p>
          <a:p>
            <a:pPr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b="1" dirty="0" smtClean="0"/>
              <a:t>2- الاستجابة</a:t>
            </a:r>
            <a:r>
              <a:rPr lang="ar-SA" dirty="0" smtClean="0"/>
              <a:t> . </a:t>
            </a:r>
          </a:p>
          <a:p>
            <a:pPr>
              <a:buNone/>
            </a:pPr>
            <a:r>
              <a:rPr lang="ar-SA" dirty="0" smtClean="0"/>
              <a:t>يبدي التلميذ اهتماما بسيطاً و يستجيب استجابة اولية تعبر عن ميل ورغبة اوليه تجاه الظواهر والاشياء . </a:t>
            </a:r>
          </a:p>
          <a:p>
            <a:pPr>
              <a:buNone/>
            </a:pPr>
            <a:r>
              <a:rPr lang="ar-SA" b="1" dirty="0" smtClean="0"/>
              <a:t>مثال</a:t>
            </a:r>
            <a:r>
              <a:rPr lang="ar-SA" dirty="0" smtClean="0"/>
              <a:t>: يسأل التلميذ عن خصائص الاحذية الرياضية  وطبيعة ارضيات الملاعب . </a:t>
            </a:r>
          </a:p>
        </p:txBody>
      </p:sp>
    </p:spTree>
    <p:extLst>
      <p:ext uri="{BB962C8B-B14F-4D97-AF65-F5344CB8AC3E}">
        <p14:creationId xmlns:p14="http://schemas.microsoft.com/office/powerpoint/2010/main" val="19311150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3679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ar-SA" b="1" dirty="0" smtClean="0"/>
              <a:t>3- التثمين او تقبل القيمة 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 يظهر سلوك تتفق مع نزعة او قيمة معينة بشكل إختياري دون ان يكون ذلك مطلوباً. </a:t>
            </a:r>
          </a:p>
          <a:p>
            <a:pPr>
              <a:buNone/>
            </a:pPr>
            <a:r>
              <a:rPr lang="ar-SA" b="1" dirty="0" smtClean="0"/>
              <a:t>مثال</a:t>
            </a:r>
            <a:r>
              <a:rPr lang="ar-SA" dirty="0" smtClean="0"/>
              <a:t>: يبدأ التلميذ بالتسمية و المقارنة بين احذية رياضية يرتيدها زملائه في الصف او بالمجتمع المحلي . </a:t>
            </a:r>
          </a:p>
          <a:p>
            <a:pPr>
              <a:buNone/>
            </a:pPr>
            <a:endParaRPr lang="ar-SA" b="1" dirty="0" smtClean="0"/>
          </a:p>
          <a:p>
            <a:pPr marL="0" indent="0">
              <a:buNone/>
            </a:pPr>
            <a:r>
              <a:rPr lang="ar-SA" b="1" dirty="0" smtClean="0"/>
              <a:t>4- التنظيم</a:t>
            </a:r>
            <a:r>
              <a:rPr lang="ar-SA" dirty="0" smtClean="0"/>
              <a:t> </a:t>
            </a:r>
          </a:p>
          <a:p>
            <a:pPr>
              <a:buNone/>
            </a:pPr>
            <a:r>
              <a:rPr lang="ar-SA" dirty="0" smtClean="0"/>
              <a:t>اي تنظيم الاتجاهات والقيم في منظومة او نسق معين بحسب قيمتها . </a:t>
            </a:r>
          </a:p>
          <a:p>
            <a:pPr>
              <a:buNone/>
            </a:pPr>
            <a:r>
              <a:rPr lang="ar-SA" b="1" dirty="0" smtClean="0"/>
              <a:t>مثال</a:t>
            </a:r>
            <a:r>
              <a:rPr lang="ar-SA" dirty="0" smtClean="0"/>
              <a:t> : يرتدي الزي الرياضي كاملاً بدرس التربية البدنية. </a:t>
            </a:r>
          </a:p>
          <a:p>
            <a:pPr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b="1" dirty="0" smtClean="0"/>
              <a:t>5- تمثل القيمة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 أي اشهار القيمة والاعتزاز بها والثبات في أدائها و ممارستها . </a:t>
            </a:r>
          </a:p>
          <a:p>
            <a:pPr>
              <a:buNone/>
            </a:pPr>
            <a:r>
              <a:rPr lang="ar-SA" b="1" dirty="0" smtClean="0"/>
              <a:t>مثال</a:t>
            </a:r>
            <a:r>
              <a:rPr lang="ar-SA" dirty="0" smtClean="0"/>
              <a:t> : يلبس الزي الرياضي عند ممارسة النشاط الرياضي او البدني خارج المدرسة .</a:t>
            </a:r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المجال النفس حركي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ar-SA" dirty="0" smtClean="0"/>
              <a:t>يتضمن الاهداف والنتاجات الدالة على المهارات الحركية كالجري بالكرة ، والمرواغة ، والتنسيق للتحرك الفريق في حالة الهجموم المضاد او الدفاع عن المرمى. </a:t>
            </a:r>
          </a:p>
          <a:p>
            <a:endParaRPr lang="ar-SA" dirty="0" smtClean="0"/>
          </a:p>
          <a:p>
            <a:r>
              <a:rPr lang="ar-SA" b="1" dirty="0" smtClean="0"/>
              <a:t>مستوياته :</a:t>
            </a:r>
          </a:p>
          <a:p>
            <a:pPr>
              <a:buNone/>
            </a:pPr>
            <a:r>
              <a:rPr lang="ar-SA" b="1" dirty="0" smtClean="0"/>
              <a:t>1- أهداف تتصل بالحركات الجسمية الكبرى. </a:t>
            </a:r>
          </a:p>
          <a:p>
            <a:pPr>
              <a:buNone/>
            </a:pPr>
            <a:r>
              <a:rPr lang="ar-SA" dirty="0" smtClean="0"/>
              <a:t>وهي حركات الجسم العامة و التي يتطلب اداؤها التنسيق بين عضوين . </a:t>
            </a:r>
          </a:p>
          <a:p>
            <a:pPr>
              <a:buNone/>
            </a:pPr>
            <a:r>
              <a:rPr lang="ar-SA" b="1" dirty="0" smtClean="0"/>
              <a:t>مثال</a:t>
            </a:r>
            <a:r>
              <a:rPr lang="ar-SA" dirty="0" smtClean="0"/>
              <a:t>: يجري التلميذ مسافة 50 م بسرعة 25 ثانية.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b="1" dirty="0" smtClean="0"/>
              <a:t>2- اهداف تتصل بالمهارات دقيقة التناسق . </a:t>
            </a:r>
          </a:p>
          <a:p>
            <a:pPr>
              <a:buNone/>
            </a:pPr>
            <a:r>
              <a:rPr lang="ar-SA" dirty="0" smtClean="0"/>
              <a:t>وهي حركات تتطلب مستوى ارقى من التنسيق والتركيز بين أعضاء الجسم المختلفة لاداء مهارة معينة. غالباً ، يستخدم التنسيق العضلي العصبي .</a:t>
            </a:r>
          </a:p>
          <a:p>
            <a:pPr>
              <a:buNone/>
            </a:pPr>
            <a:r>
              <a:rPr lang="ar-SA" b="1" dirty="0" smtClean="0"/>
              <a:t>مثال</a:t>
            </a:r>
            <a:r>
              <a:rPr lang="ar-SA" dirty="0" smtClean="0"/>
              <a:t>: يراوغ التلميذ مدافعين في منطقة الجزاء .</a:t>
            </a:r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b="1" dirty="0" smtClean="0"/>
              <a:t>3- اهداف تتصل بمنظومات الإتصال غير اللفظي </a:t>
            </a:r>
          </a:p>
          <a:p>
            <a:pPr>
              <a:buNone/>
            </a:pPr>
            <a:r>
              <a:rPr lang="ar-SA" dirty="0" smtClean="0"/>
              <a:t>تتضمن نقل الافكار و المعلومات جميعها دون اللجوء إلى الكلام و الاصوات من خلال تعابير الوجه ، التعابير الحركية ، وحركات الجسم وذلك بإستخدام اليدين ، الرأس ، الوجه</a:t>
            </a:r>
          </a:p>
          <a:p>
            <a:pPr>
              <a:buNone/>
            </a:pPr>
            <a:r>
              <a:rPr lang="ar-SA" sz="2400" b="1" dirty="0" smtClean="0"/>
              <a:t>مثال</a:t>
            </a:r>
            <a:r>
              <a:rPr lang="ar-SA" sz="2400" dirty="0" smtClean="0"/>
              <a:t>: </a:t>
            </a:r>
            <a:r>
              <a:rPr lang="ar-SA" sz="2400" dirty="0"/>
              <a:t>تواصل لا لفظي </a:t>
            </a:r>
            <a:r>
              <a:rPr lang="ar-SA" sz="2400" dirty="0" smtClean="0"/>
              <a:t>بين اللاعبين لمهارة </a:t>
            </a:r>
            <a:r>
              <a:rPr lang="ar-SA" sz="2400" dirty="0"/>
              <a:t>الضربة غير المباشرة بكرة القدم</a:t>
            </a:r>
          </a:p>
          <a:p>
            <a:pPr>
              <a:buNone/>
            </a:pPr>
            <a:endParaRPr lang="ar-SA" dirty="0" smtClean="0"/>
          </a:p>
        </p:txBody>
      </p:sp>
      <p:pic>
        <p:nvPicPr>
          <p:cNvPr id="4" name="عنصر نائب للمحتوى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645024"/>
            <a:ext cx="3816424" cy="2808312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107" y="3694494"/>
            <a:ext cx="3870357" cy="275884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b="1" dirty="0" smtClean="0"/>
              <a:t>4- </a:t>
            </a:r>
            <a:r>
              <a:rPr lang="ar-SA" b="1" dirty="0"/>
              <a:t>اهداف تتصل بمنظومات الاتصال اللفظي </a:t>
            </a:r>
          </a:p>
          <a:p>
            <a:pPr>
              <a:buNone/>
            </a:pPr>
            <a:r>
              <a:rPr lang="ar-SA" dirty="0"/>
              <a:t>تشمل التواصل عبر الالفاظ الكلامية الشفوية </a:t>
            </a:r>
            <a:r>
              <a:rPr lang="ar-SA" dirty="0" smtClean="0"/>
              <a:t>للتعبير </a:t>
            </a:r>
            <a:r>
              <a:rPr lang="ar-SA" dirty="0"/>
              <a:t>الافكار و المشاعر </a:t>
            </a:r>
            <a:r>
              <a:rPr lang="ar-SA" dirty="0" smtClean="0"/>
              <a:t>والآراء </a:t>
            </a:r>
            <a:r>
              <a:rPr lang="ar-SA" dirty="0"/>
              <a:t>و المواقف . ومن ذلك اصدار اصوات و تشكيلات الصوت </a:t>
            </a:r>
            <a:r>
              <a:rPr lang="ar-SA" dirty="0" smtClean="0"/>
              <a:t>والكلمة.</a:t>
            </a:r>
            <a:endParaRPr lang="ar-SA" dirty="0"/>
          </a:p>
          <a:p>
            <a:pPr>
              <a:buNone/>
            </a:pPr>
            <a:r>
              <a:rPr lang="ar-SA" sz="2400" b="1" dirty="0"/>
              <a:t>مثال</a:t>
            </a:r>
            <a:r>
              <a:rPr lang="ar-SA" sz="2400" dirty="0"/>
              <a:t>: يوحي التلميذ لزميله لاعب الوسط </a:t>
            </a:r>
            <a:r>
              <a:rPr lang="ar-SA" sz="2400" dirty="0" smtClean="0"/>
              <a:t>باستعداده لاستلام </a:t>
            </a:r>
            <a:r>
              <a:rPr lang="ar-SA" sz="2400" dirty="0"/>
              <a:t>الكرة من خلال النداء </a:t>
            </a:r>
            <a:r>
              <a:rPr lang="ar-SA" dirty="0"/>
              <a:t>.  </a:t>
            </a:r>
          </a:p>
          <a:p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221089"/>
            <a:ext cx="6336704" cy="252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3168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نشاط صفي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أكتب اهدافاً سلوكية في المجالات الثلاثة ، حسب مستوياتها:</a:t>
            </a:r>
          </a:p>
          <a:p>
            <a:pPr>
              <a:buNone/>
            </a:pPr>
            <a:r>
              <a:rPr lang="ar-SA" dirty="0" smtClean="0"/>
              <a:t>أ- ستة أهداف في المجال المعرفي .</a:t>
            </a:r>
          </a:p>
          <a:p>
            <a:pPr>
              <a:buNone/>
            </a:pPr>
            <a:r>
              <a:rPr lang="ar-SA" dirty="0" smtClean="0"/>
              <a:t>ب- أربعة أهداف في المجال الإنفعالي.</a:t>
            </a:r>
          </a:p>
          <a:p>
            <a:pPr>
              <a:buNone/>
            </a:pPr>
            <a:r>
              <a:rPr lang="ar-SA" dirty="0" smtClean="0"/>
              <a:t>ج- أربعة اهداف في المجال </a:t>
            </a:r>
            <a:r>
              <a:rPr lang="ar-SA" dirty="0" err="1" smtClean="0"/>
              <a:t>النفسحركي</a:t>
            </a:r>
            <a:r>
              <a:rPr lang="ar-SA" dirty="0" smtClean="0"/>
              <a:t>. 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المراجع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ابو نمرة ، محمد و سعادة ، نايف (2009) التربية البدنية وطرق تدريسها ، القاهرة : الشركة العربية المتحدة 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عناصر المحاضرة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طبيعة الاهداف السلوكية بمنهج التربية البدنية (مراجعة)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اجزاء درس التربية البدنية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مخطط الدرس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85345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564904"/>
            <a:ext cx="7698928" cy="3960440"/>
          </a:xfrm>
        </p:spPr>
      </p:pic>
      <p:sp>
        <p:nvSpPr>
          <p:cNvPr id="5" name="مربع نص 4"/>
          <p:cNvSpPr txBox="1"/>
          <p:nvPr/>
        </p:nvSpPr>
        <p:spPr>
          <a:xfrm>
            <a:off x="1259632" y="980728"/>
            <a:ext cx="7416824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صنف بلوم الاهداف التعليمية إلى مجالات كبرى ثلاثة هي :</a:t>
            </a:r>
          </a:p>
          <a:p>
            <a:pPr marL="342900" indent="-342900">
              <a:buFont typeface="+mj-lt"/>
              <a:buAutoNum type="arabicPeriod"/>
            </a:pPr>
            <a:r>
              <a:rPr lang="ar-SA" dirty="0" smtClean="0"/>
              <a:t>المعرفي </a:t>
            </a:r>
          </a:p>
          <a:p>
            <a:pPr marL="342900" indent="-342900">
              <a:buFont typeface="+mj-lt"/>
              <a:buAutoNum type="arabicPeriod"/>
            </a:pPr>
            <a:r>
              <a:rPr lang="ar-SA" dirty="0" smtClean="0"/>
              <a:t>الانفعالي الوجداني </a:t>
            </a:r>
          </a:p>
          <a:p>
            <a:pPr marL="342900" indent="-342900">
              <a:buFont typeface="+mj-lt"/>
              <a:buAutoNum type="arabicPeriod"/>
            </a:pPr>
            <a:r>
              <a:rPr lang="ar-SA" dirty="0" smtClean="0"/>
              <a:t>النفس حركي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09221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أولاً: المجال المعرفي </a:t>
            </a:r>
            <a:endParaRPr lang="ar-SA" b="1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988840"/>
            <a:ext cx="8928992" cy="4869160"/>
          </a:xfrm>
        </p:spPr>
      </p:pic>
    </p:spTree>
    <p:extLst>
      <p:ext uri="{BB962C8B-B14F-4D97-AF65-F5344CB8AC3E}">
        <p14:creationId xmlns:p14="http://schemas.microsoft.com/office/powerpoint/2010/main" val="3586784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ar-SA" b="1" dirty="0" smtClean="0"/>
              <a:t>يتكون المجال المعرفي من ستة مستويات مرتبة من الادنى إلى الاعلى :</a:t>
            </a:r>
          </a:p>
          <a:p>
            <a:pPr marL="0" indent="0">
              <a:buNone/>
            </a:pPr>
            <a:r>
              <a:rPr lang="ar-SA" sz="2000" b="1" dirty="0" smtClean="0"/>
              <a:t>1- المعرفة </a:t>
            </a:r>
            <a:r>
              <a:rPr lang="ar-SA" sz="2000" b="1" dirty="0"/>
              <a:t>: </a:t>
            </a:r>
          </a:p>
          <a:p>
            <a:pPr marL="0" indent="0">
              <a:buNone/>
            </a:pPr>
            <a:r>
              <a:rPr lang="ar-SA" sz="2000" dirty="0"/>
              <a:t>ويشمل معرفة مكونات الاشياء و خصائصها . ويتصل هذا المجال في المقام الاول بالعمليات العقلية الخاصة بالتذكر والاسترجاع و التعرف . </a:t>
            </a:r>
          </a:p>
          <a:p>
            <a:pPr marL="0" indent="0">
              <a:buNone/>
            </a:pPr>
            <a:r>
              <a:rPr lang="ar-SA" sz="2000" b="1" dirty="0"/>
              <a:t>مثال </a:t>
            </a:r>
            <a:r>
              <a:rPr lang="ar-SA" sz="2000" b="1" dirty="0" smtClean="0"/>
              <a:t>: </a:t>
            </a:r>
            <a:endParaRPr lang="ar-SA" sz="2000" b="1" dirty="0"/>
          </a:p>
          <a:p>
            <a:pPr marL="0" indent="0">
              <a:buNone/>
            </a:pPr>
            <a:r>
              <a:rPr lang="ar-SA" sz="2000" dirty="0"/>
              <a:t>ان يذكر الطالب الخطوات الفنية لإداء الإرسال من اعلى بكرة الطائرة . </a:t>
            </a:r>
          </a:p>
          <a:p>
            <a:pPr marL="0" indent="0">
              <a:buNone/>
            </a:pPr>
            <a:r>
              <a:rPr lang="ar-SA" sz="2000" dirty="0"/>
              <a:t>ان يعرف الطالب الاخطاء الشائعة لأداء مهارة الجري بالكرة في خط مستقيم</a:t>
            </a:r>
            <a:r>
              <a:rPr lang="ar-SA" sz="2000" dirty="0" smtClean="0"/>
              <a:t>.</a:t>
            </a:r>
          </a:p>
          <a:p>
            <a:pPr marL="0" indent="0">
              <a:buNone/>
            </a:pPr>
            <a:endParaRPr lang="ar-SA" sz="2000" dirty="0"/>
          </a:p>
          <a:p>
            <a:pPr marL="0" indent="0">
              <a:buNone/>
            </a:pPr>
            <a:r>
              <a:rPr lang="ar-SA" sz="2000" b="1" dirty="0" smtClean="0"/>
              <a:t>2- الاستيعاب </a:t>
            </a:r>
            <a:r>
              <a:rPr lang="ar-SA" sz="2000" b="1" dirty="0"/>
              <a:t>والفهم </a:t>
            </a:r>
          </a:p>
          <a:p>
            <a:pPr marL="0" indent="0">
              <a:buNone/>
            </a:pPr>
            <a:r>
              <a:rPr lang="ar-SA" sz="2000" dirty="0"/>
              <a:t>ويشير الى  القدرة على الشرح والتفسير و التنبؤ بالأشياء. </a:t>
            </a:r>
          </a:p>
          <a:p>
            <a:pPr marL="0" indent="0">
              <a:buNone/>
            </a:pPr>
            <a:r>
              <a:rPr lang="ar-SA" sz="2000" b="1" dirty="0"/>
              <a:t>مثال:</a:t>
            </a:r>
          </a:p>
          <a:p>
            <a:pPr marL="0" indent="0">
              <a:buNone/>
            </a:pPr>
            <a:r>
              <a:rPr lang="ar-SA" sz="2000" dirty="0"/>
              <a:t>أن يشرح التلميذ الخطوات الفنية لمهارة تمرير الكرة بوجه القدم الامامي.</a:t>
            </a:r>
          </a:p>
        </p:txBody>
      </p:sp>
    </p:spTree>
    <p:extLst>
      <p:ext uri="{BB962C8B-B14F-4D97-AF65-F5344CB8AC3E}">
        <p14:creationId xmlns:p14="http://schemas.microsoft.com/office/powerpoint/2010/main" val="2268588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b="1" dirty="0" smtClean="0"/>
              <a:t>3- التطبيق:</a:t>
            </a:r>
          </a:p>
          <a:p>
            <a:pPr marL="0" indent="0">
              <a:buNone/>
            </a:pPr>
            <a:r>
              <a:rPr lang="ar-SA" dirty="0" smtClean="0"/>
              <a:t>يشمل قدرة التلميذ على تطبيق المفاهيم و الحقائق و المبادئ والقوانين والنظريات . </a:t>
            </a:r>
          </a:p>
          <a:p>
            <a:pPr marL="0" indent="0">
              <a:buNone/>
            </a:pPr>
            <a:r>
              <a:rPr lang="ar-SA" b="1" dirty="0" smtClean="0"/>
              <a:t>مثال</a:t>
            </a:r>
            <a:r>
              <a:rPr lang="ar-SA" dirty="0" smtClean="0"/>
              <a:t>: </a:t>
            </a:r>
          </a:p>
          <a:p>
            <a:pPr marL="0" indent="0">
              <a:buNone/>
            </a:pPr>
            <a:r>
              <a:rPr lang="ar-SA" dirty="0" smtClean="0"/>
              <a:t>قاعدة التسلل في كرة القدم . </a:t>
            </a: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996953"/>
            <a:ext cx="4790460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584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ar-SA" b="1" dirty="0" smtClean="0"/>
              <a:t>4- التحليل </a:t>
            </a:r>
          </a:p>
          <a:p>
            <a:pPr marL="0" indent="0">
              <a:buNone/>
            </a:pPr>
            <a:r>
              <a:rPr lang="ar-SA" dirty="0" smtClean="0"/>
              <a:t>ويتضمن القدرة على تحليل العناصر والعلاقات والمبادئ التنظيمية . </a:t>
            </a:r>
            <a:endParaRPr lang="ar-SA" dirty="0"/>
          </a:p>
          <a:p>
            <a:pPr marL="0" indent="0">
              <a:buNone/>
            </a:pPr>
            <a:r>
              <a:rPr lang="ar-SA" b="1" dirty="0" smtClean="0"/>
              <a:t>مثال:</a:t>
            </a:r>
          </a:p>
          <a:p>
            <a:pPr marL="0" indent="0">
              <a:buNone/>
            </a:pPr>
            <a:r>
              <a:rPr lang="ar-SA" dirty="0" smtClean="0"/>
              <a:t>يحلل احداث مباراة رياضية و يوضح اسباب فوز فريقه. 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b="1" dirty="0" smtClean="0"/>
              <a:t>5- التركيب: </a:t>
            </a:r>
          </a:p>
          <a:p>
            <a:pPr marL="0" indent="0">
              <a:buNone/>
            </a:pPr>
            <a:r>
              <a:rPr lang="ar-SA" dirty="0" smtClean="0"/>
              <a:t>ويشير الى القدرة على اشتقاق مجموعة من العلاقات المفاهيم والحقائق المجردة ، وإنتاج أفكار جديدة ، وإنتاج خطط فريدة. </a:t>
            </a:r>
          </a:p>
          <a:p>
            <a:pPr marL="0" indent="0">
              <a:buNone/>
            </a:pPr>
            <a:r>
              <a:rPr lang="ar-SA" b="1" dirty="0" smtClean="0"/>
              <a:t>مثال :</a:t>
            </a:r>
          </a:p>
          <a:p>
            <a:pPr marL="0" indent="0">
              <a:buNone/>
            </a:pPr>
            <a:r>
              <a:rPr lang="ar-SA" dirty="0" smtClean="0"/>
              <a:t>ان يؤدي الطالب تمرين الوثب لأعلى مع العد بمضاعفات الرقم ثلاثة. (بدني +رياضي)</a:t>
            </a:r>
          </a:p>
          <a:p>
            <a:pPr marL="0" indent="0">
              <a:buNone/>
            </a:pP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3526540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b="1" dirty="0" smtClean="0"/>
              <a:t>6- التقويم </a:t>
            </a:r>
          </a:p>
          <a:p>
            <a:pPr marL="0" indent="0">
              <a:buNone/>
            </a:pPr>
            <a:r>
              <a:rPr lang="ar-SA" dirty="0" smtClean="0"/>
              <a:t>ويشمل تقويم ادائه التعليمي بناءً على استمارة معايير او رأي شخصي. </a:t>
            </a:r>
          </a:p>
          <a:p>
            <a:pPr marL="0" indent="0">
              <a:buNone/>
            </a:pPr>
            <a:r>
              <a:rPr lang="ar-SA" b="1" dirty="0" smtClean="0"/>
              <a:t>مثال:</a:t>
            </a:r>
          </a:p>
          <a:p>
            <a:pPr marL="0" indent="0">
              <a:buNone/>
            </a:pPr>
            <a:r>
              <a:rPr lang="ar-SA" dirty="0" smtClean="0"/>
              <a:t>ان يقوم الطالب </a:t>
            </a:r>
            <a:r>
              <a:rPr lang="ar-SA" dirty="0"/>
              <a:t>اداء زميله لمهارة الوثب </a:t>
            </a:r>
            <a:r>
              <a:rPr lang="ar-SA" dirty="0" smtClean="0"/>
              <a:t>الطويل من خلال تفصيل نقاط القوة والضعف .</a:t>
            </a:r>
          </a:p>
          <a:p>
            <a:pPr marL="0" indent="0">
              <a:buNone/>
            </a:pPr>
            <a:r>
              <a:rPr lang="ar-SA" dirty="0" smtClean="0"/>
              <a:t>ان يشرح التلميذ طرق تحسين أداء زميله بمهارة الوثب العالي.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105009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لحظة تأمل</a:t>
            </a:r>
            <a:endParaRPr lang="ar-SA" b="1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132856"/>
            <a:ext cx="5858862" cy="4389437"/>
          </a:xfrm>
        </p:spPr>
      </p:pic>
    </p:spTree>
    <p:extLst>
      <p:ext uri="{BB962C8B-B14F-4D97-AF65-F5344CB8AC3E}">
        <p14:creationId xmlns:p14="http://schemas.microsoft.com/office/powerpoint/2010/main" val="41888082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503</TotalTime>
  <Words>693</Words>
  <Application>Microsoft Office PowerPoint</Application>
  <PresentationFormat>عرض على الشاشة (3:4)‏</PresentationFormat>
  <Paragraphs>88</Paragraphs>
  <Slides>16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تدفق</vt:lpstr>
      <vt:lpstr>الاهداف السلوكية لمنهج التربية البدنية</vt:lpstr>
      <vt:lpstr>عناصر المحاضرة </vt:lpstr>
      <vt:lpstr>عرض تقديمي في PowerPoint</vt:lpstr>
      <vt:lpstr>أولاً: المجال المعرفي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لحظة تأمل</vt:lpstr>
      <vt:lpstr>ثانياً: المجال الانفعالي الوجداني </vt:lpstr>
      <vt:lpstr>عرض تقديمي في PowerPoint</vt:lpstr>
      <vt:lpstr>المجال النفس حركي </vt:lpstr>
      <vt:lpstr>عرض تقديمي في PowerPoint</vt:lpstr>
      <vt:lpstr>عرض تقديمي في PowerPoint</vt:lpstr>
      <vt:lpstr>نشاط صفي</vt:lpstr>
      <vt:lpstr>المراجع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خطة يومية لمنهج التربية البدنية</dc:title>
  <dc:creator>user</dc:creator>
  <cp:lastModifiedBy>user</cp:lastModifiedBy>
  <cp:revision>38</cp:revision>
  <dcterms:created xsi:type="dcterms:W3CDTF">2013-04-21T07:38:23Z</dcterms:created>
  <dcterms:modified xsi:type="dcterms:W3CDTF">2014-03-03T06:26:04Z</dcterms:modified>
</cp:coreProperties>
</file>