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7" r:id="rId3"/>
    <p:sldId id="266" r:id="rId4"/>
    <p:sldId id="268" r:id="rId5"/>
    <p:sldId id="269" r:id="rId6"/>
    <p:sldId id="270" r:id="rId7"/>
    <p:sldId id="272" r:id="rId8"/>
    <p:sldId id="271" r:id="rId9"/>
    <p:sldId id="258" r:id="rId10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FF"/>
    <a:srgbClr val="6633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206DD436-2D5E-4A91-9597-F74347219F5B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06A6C046-645C-43F8-9CEC-27483E1D88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4893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486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353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722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826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981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526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508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156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922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976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30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04ACF-68FD-457E-9160-CCAF2687E668}" type="datetimeFigureOut">
              <a:rPr lang="en-US" smtClean="0"/>
              <a:pPr/>
              <a:t>1/18/2016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76CA4-4BCA-49CF-8C5D-706E8D6121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88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image" Target="../media/image42.png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Indeterminate Forms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 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𝑎𝑛𝑑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4985" y="4419600"/>
                <a:ext cx="9143999" cy="1096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660033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𝑢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0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0</m:t>
                            </m:r>
                          </m:den>
                        </m:f>
                      </m:e>
                    </m:func>
                    <m:r>
                      <a:rPr lang="en-US" sz="2400" b="0" i="0" smtClean="0">
                        <a:solidFill>
                          <a:srgbClr val="660033"/>
                        </a:solidFill>
                        <a:latin typeface="Cambria Math"/>
                      </a:rPr>
                      <m:t>     </m:t>
                    </m:r>
                  </m:oMath>
                </a14:m>
                <a:r>
                  <a:rPr lang="en-US" sz="2400" dirty="0" smtClean="0">
                    <a:solidFill>
                      <a:srgbClr val="660033"/>
                    </a:solidFill>
                  </a:rPr>
                  <a:t>then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0" i="1" smtClean="0">
                            <a:solidFill>
                              <a:srgbClr val="660033"/>
                            </a:solidFill>
                            <a:latin typeface="Cambria Math"/>
                          </a:rPr>
                          <m:t>   </m:t>
                        </m:r>
                        <m:limLow>
                          <m:limLow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𝑢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  <a:ea typeface="Cambria Math"/>
                                  </a:rPr>
                                  <m:t>→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</m:lim>
                            </m:limLow>
                          </m:fName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en-US" sz="2400" i="1" smtClean="0">
                                    <a:solidFill>
                                      <a:srgbClr val="660033"/>
                                    </a:solidFill>
                                    <a:latin typeface="Cambria Math"/>
                                    <a:sym typeface="Symbol"/>
                                  </a:rPr>
                                  <m:t>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sz="2400" i="1" smtClean="0">
                                    <a:solidFill>
                                      <a:srgbClr val="660033"/>
                                    </a:solidFill>
                                    <a:latin typeface="Cambria Math"/>
                                    <a:sym typeface="Symbol"/>
                                  </a:rPr>
                                  <m:t>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den>
                            </m:f>
                          </m:e>
                        </m:func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rgbClr val="660033"/>
                            </a:solidFill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>
                  <a:solidFill>
                    <a:srgbClr val="660033"/>
                  </a:solidFill>
                </a:endParaRPr>
              </a:p>
              <a:p>
                <a:pPr algn="ctr"/>
                <a:endParaRPr lang="en-US" sz="2400" dirty="0">
                  <a:solidFill>
                    <a:srgbClr val="660033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" y="4419600"/>
                <a:ext cx="9143999" cy="109651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14243" y="1711718"/>
                <a:ext cx="3962400" cy="855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−3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+5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3" y="1711718"/>
                <a:ext cx="3962400" cy="85594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4" name="TextBox 33"/>
              <p:cNvSpPr txBox="1"/>
              <p:nvPr/>
            </p:nvSpPr>
            <p:spPr>
              <a:xfrm>
                <a:off x="14243" y="5516119"/>
                <a:ext cx="9143999" cy="1096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660033"/>
                    </a:solidFill>
                  </a:rPr>
                  <a:t>If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𝑢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 smtClean="0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num>
                          <m:den>
                            <m:r>
                              <a:rPr lang="en-US" sz="2400" i="1" smtClean="0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den>
                        </m:f>
                      </m:e>
                    </m:func>
                    <m:r>
                      <a:rPr lang="en-US" sz="2400" b="0" i="0" smtClean="0">
                        <a:solidFill>
                          <a:srgbClr val="660033"/>
                        </a:solidFill>
                        <a:latin typeface="Cambria Math"/>
                      </a:rPr>
                      <m:t>     </m:t>
                    </m:r>
                  </m:oMath>
                </a14:m>
                <a:r>
                  <a:rPr lang="en-US" sz="2400" dirty="0" smtClean="0">
                    <a:solidFill>
                      <a:srgbClr val="660033"/>
                    </a:solidFill>
                  </a:rPr>
                  <a:t>then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0" i="1" smtClean="0">
                            <a:solidFill>
                              <a:srgbClr val="660033"/>
                            </a:solidFill>
                            <a:latin typeface="Cambria Math"/>
                          </a:rPr>
                          <m:t>   </m:t>
                        </m:r>
                        <m:limLow>
                          <m:limLow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  <a:ea typeface="Cambria Math"/>
                              </a:rPr>
                              <m:t>𝑢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US" sz="2400" i="1">
                            <a:solidFill>
                              <a:srgbClr val="660033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rgbClr val="660033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  <a:ea typeface="Cambria Math"/>
                                  </a:rPr>
                                  <m:t>→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  <a:ea typeface="Cambria Math"/>
                                  </a:rPr>
                                  <m:t>𝑢</m:t>
                                </m:r>
                              </m:lim>
                            </m:limLow>
                          </m:fName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  <m:r>
                                  <a:rPr lang="en-US" sz="2400" i="1" smtClean="0">
                                    <a:solidFill>
                                      <a:srgbClr val="660033"/>
                                    </a:solidFill>
                                    <a:latin typeface="Cambria Math"/>
                                    <a:sym typeface="Symbol"/>
                                  </a:rPr>
                                  <m:t>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sz="2400" i="1" smtClean="0">
                                    <a:solidFill>
                                      <a:srgbClr val="660033"/>
                                    </a:solidFill>
                                    <a:latin typeface="Cambria Math"/>
                                    <a:sym typeface="Symbol"/>
                                  </a:rPr>
                                  <m:t>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400" i="1">
                                    <a:solidFill>
                                      <a:srgbClr val="660033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den>
                            </m:f>
                          </m:e>
                        </m:func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rgbClr val="660033"/>
                            </a:solidFill>
                          </a:rPr>
                          <m:t> </m:t>
                        </m:r>
                      </m:e>
                    </m:func>
                  </m:oMath>
                </a14:m>
                <a:endParaRPr lang="en-US" sz="2400" dirty="0">
                  <a:solidFill>
                    <a:srgbClr val="660033"/>
                  </a:solidFill>
                </a:endParaRPr>
              </a:p>
              <a:p>
                <a:pPr algn="ctr"/>
                <a:endParaRPr lang="en-US" sz="2400" dirty="0">
                  <a:solidFill>
                    <a:srgbClr val="660033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3" y="5516119"/>
                <a:ext cx="9143999" cy="1096519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TextBox 34"/>
              <p:cNvSpPr txBox="1"/>
              <p:nvPr/>
            </p:nvSpPr>
            <p:spPr>
              <a:xfrm>
                <a:off x="5181600" y="1711718"/>
                <a:ext cx="3962400" cy="786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711718"/>
                <a:ext cx="3962400" cy="78624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14243" y="2547838"/>
                <a:ext cx="3962400" cy="80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3" y="2547838"/>
                <a:ext cx="3962400" cy="80342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7" name="TextBox 36"/>
              <p:cNvSpPr txBox="1"/>
              <p:nvPr/>
            </p:nvSpPr>
            <p:spPr>
              <a:xfrm>
                <a:off x="5181600" y="2567658"/>
                <a:ext cx="3962400" cy="89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𝑠𝑒𝑐𝑥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𝑡𝑎𝑛𝑥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2567658"/>
                <a:ext cx="3962400" cy="893963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-14955" y="3657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L’Hopital’s</a:t>
            </a:r>
            <a:r>
              <a:rPr lang="en-US" sz="2400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 Rule</a:t>
            </a:r>
            <a:endParaRPr lang="en-US" sz="2400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94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" grpId="0" animBg="1"/>
      <p:bldP spid="3" grpId="0" animBg="1"/>
      <p:bldP spid="34" grpId="0" animBg="1"/>
      <p:bldP spid="35" grpId="0" animBg="1"/>
      <p:bldP spid="36" grpId="0" animBg="1"/>
      <p:bldP spid="37" grpId="0" animBg="1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Indeterminate Forms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 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𝑎𝑛𝑑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14243" y="1927867"/>
                <a:ext cx="3962400" cy="855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−3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+5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3" y="1927867"/>
                <a:ext cx="3962400" cy="85594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7" name="TextBox 36"/>
              <p:cNvSpPr txBox="1"/>
              <p:nvPr/>
            </p:nvSpPr>
            <p:spPr>
              <a:xfrm>
                <a:off x="5518090" y="1927867"/>
                <a:ext cx="2881357" cy="89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𝑠𝑒𝑐𝑥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𝑡𝑎𝑛𝑥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3300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090" y="1927867"/>
                <a:ext cx="2881357" cy="89396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14243" y="2999956"/>
                <a:ext cx="2766701" cy="833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6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−6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+5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43" y="2999956"/>
                <a:ext cx="2766701" cy="83349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533399" y="3937417"/>
                <a:ext cx="1462043" cy="79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99" y="3937417"/>
                <a:ext cx="1462043" cy="79130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5743841" y="2821830"/>
                <a:ext cx="2392112" cy="925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𝑠𝑒𝑐𝑥𝑡𝑎𝑛𝑥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𝑠𝑒𝑐𝑥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3300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841" y="2821830"/>
                <a:ext cx="2392112" cy="925253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6025497" y="3747083"/>
                <a:ext cx="1828800" cy="925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  <m:r>
                            <a:rPr lang="en-US" sz="2400" i="1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𝑡𝑎𝑛𝑥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𝑠𝑒𝑐𝑥</m:t>
                              </m:r>
                            </m:den>
                          </m:f>
                          <m:r>
                            <a:rPr lang="en-US" sz="2400" i="1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330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497" y="3747083"/>
                <a:ext cx="1828800" cy="925253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6044368" y="4730094"/>
                <a:ext cx="1828800" cy="758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i="1">
                                  <a:solidFill>
                                    <a:srgbClr val="00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i="1">
                                      <a:solidFill>
                                        <a:srgbClr val="00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  <m:r>
                            <a:rPr lang="en-US" sz="2400" i="1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r>
                            <a:rPr lang="en-US" sz="2400" b="0" i="1" smtClean="0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𝑠𝑖𝑛𝑥</m:t>
                          </m:r>
                          <m:r>
                            <a:rPr lang="en-US" sz="2400" i="1">
                              <a:solidFill>
                                <a:srgbClr val="00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330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368" y="4730094"/>
                <a:ext cx="1828800" cy="75886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6741919" y="5488956"/>
                <a:ext cx="3959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3300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sz="2400" dirty="0">
                  <a:solidFill>
                    <a:srgbClr val="00330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1919" y="5488956"/>
                <a:ext cx="395955" cy="461665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l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07929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Indeterminate Forms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den>
                      </m:f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 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𝑎𝑛𝑑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num>
                        <m:den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78617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TextBox 34"/>
              <p:cNvSpPr txBox="1"/>
              <p:nvPr/>
            </p:nvSpPr>
            <p:spPr>
              <a:xfrm>
                <a:off x="166643" y="1711718"/>
                <a:ext cx="1981200" cy="786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43" y="1711718"/>
                <a:ext cx="1981200" cy="78624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5284861" y="1771481"/>
                <a:ext cx="1981200" cy="803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861" y="1771481"/>
                <a:ext cx="1981200" cy="80342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234297" y="2590800"/>
                <a:ext cx="1738357" cy="72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297" y="2590800"/>
                <a:ext cx="1738357" cy="72244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509543" y="3409757"/>
                <a:ext cx="9906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43" y="3409757"/>
                <a:ext cx="990600" cy="783804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Box 19"/>
              <p:cNvSpPr txBox="1"/>
              <p:nvPr/>
            </p:nvSpPr>
            <p:spPr>
              <a:xfrm>
                <a:off x="5284861" y="2819400"/>
                <a:ext cx="1981200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861" y="2819400"/>
                <a:ext cx="1981200" cy="82586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5503847" y="3808726"/>
                <a:ext cx="1543228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847" y="3808726"/>
                <a:ext cx="1543228" cy="825867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TextBox 21"/>
              <p:cNvSpPr txBox="1"/>
              <p:nvPr/>
            </p:nvSpPr>
            <p:spPr>
              <a:xfrm>
                <a:off x="5665860" y="4800600"/>
                <a:ext cx="1344539" cy="725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rgbClr val="663300"/>
                          </a:solidFill>
                          <a:latin typeface="Cambria Math"/>
                        </a:rPr>
                        <m:t>= 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860" y="4800600"/>
                <a:ext cx="1344539" cy="725776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419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Other Indeterminate Forms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∙∞ 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𝑎𝑛𝑑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∞−∞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TextBox 34"/>
              <p:cNvSpPr txBox="1"/>
              <p:nvPr/>
            </p:nvSpPr>
            <p:spPr>
              <a:xfrm>
                <a:off x="2684447" y="1686926"/>
                <a:ext cx="3109958" cy="758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</m:fName>
                        <m: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𝑡𝑎𝑛𝑥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𝑠𝑖𝑛𝑥</m:t>
                                  </m:r>
                                </m:e>
                              </m:d>
                            </m:e>
                          </m:func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447" y="1686926"/>
                <a:ext cx="3109958" cy="75886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3027347" y="2537050"/>
                <a:ext cx="2737503" cy="9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𝑠𝑖𝑛𝑥𝑙𝑛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347" y="2537050"/>
                <a:ext cx="2737503" cy="96161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5868468" y="5031061"/>
                <a:ext cx="14478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468" y="5031061"/>
                <a:ext cx="1447800" cy="78380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5732447" y="1686926"/>
                <a:ext cx="990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∞∙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2447" y="1686926"/>
                <a:ext cx="990600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3" name="TextBox 12"/>
              <p:cNvSpPr txBox="1"/>
              <p:nvPr/>
            </p:nvSpPr>
            <p:spPr>
              <a:xfrm>
                <a:off x="5795472" y="2572203"/>
                <a:ext cx="426578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472" y="2572203"/>
                <a:ext cx="426578" cy="783804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TextBox 13"/>
              <p:cNvSpPr txBox="1"/>
              <p:nvPr/>
            </p:nvSpPr>
            <p:spPr>
              <a:xfrm>
                <a:off x="2099060" y="3672983"/>
                <a:ext cx="5247830" cy="1193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𝑐𝑜𝑠𝑥𝑙𝑛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𝑠𝑖𝑛𝑥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𝑠𝑖𝑛𝑥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9060" y="3672983"/>
                <a:ext cx="5247830" cy="119372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1980487" y="5029200"/>
                <a:ext cx="3955279" cy="974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f>
                                <m:fPr>
                                  <m:ctrlP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𝑐𝑜𝑠𝑥𝑙𝑛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𝑠𝑖𝑛𝑥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+ 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487" y="5029200"/>
                <a:ext cx="3955279" cy="974882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54624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8" grpId="0" animBg="1"/>
      <p:bldP spid="19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Other Indeterminate Forms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∙∞ 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𝑎𝑛𝑑</m:t>
                      </m:r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 ∞−∞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2143572" y="1613470"/>
                <a:ext cx="2268553" cy="808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572" y="1613470"/>
                <a:ext cx="2268553" cy="80868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TextBox 21"/>
              <p:cNvSpPr txBox="1"/>
              <p:nvPr/>
            </p:nvSpPr>
            <p:spPr>
              <a:xfrm>
                <a:off x="6829338" y="3489434"/>
                <a:ext cx="487111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338" y="3489434"/>
                <a:ext cx="487111" cy="78380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4254737" y="1613472"/>
                <a:ext cx="1406140" cy="808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0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4737" y="1613472"/>
                <a:ext cx="1406140" cy="808683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5572572" y="1800254"/>
                <a:ext cx="1219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srgbClr val="663300"/>
                          </a:solidFill>
                          <a:latin typeface="Cambria Math"/>
                          <a:ea typeface="Cambria Math"/>
                          <a:cs typeface="Arial" pitchFamily="34" charset="0"/>
                        </a:rPr>
                        <m:t>∞−∞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572" y="1800254"/>
                <a:ext cx="1219200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0" y="258377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Find a common denominator</a:t>
            </a:r>
            <a:endParaRPr lang="en-US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3" name="TextBox 22"/>
              <p:cNvSpPr txBox="1"/>
              <p:nvPr/>
            </p:nvSpPr>
            <p:spPr>
              <a:xfrm>
                <a:off x="0" y="307160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𝑥𝑠𝑖𝑛𝑥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71605"/>
                <a:ext cx="9144000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TextBox 24"/>
              <p:cNvSpPr txBox="1"/>
              <p:nvPr/>
            </p:nvSpPr>
            <p:spPr>
              <a:xfrm>
                <a:off x="1723938" y="3502691"/>
                <a:ext cx="2971800" cy="781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938" y="3502691"/>
                <a:ext cx="2971800" cy="781368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TextBox 25"/>
              <p:cNvSpPr txBox="1"/>
              <p:nvPr/>
            </p:nvSpPr>
            <p:spPr>
              <a:xfrm>
                <a:off x="4619538" y="3493387"/>
                <a:ext cx="2295615" cy="781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538" y="3493387"/>
                <a:ext cx="2295615" cy="781368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TextBox 27"/>
              <p:cNvSpPr txBox="1"/>
              <p:nvPr/>
            </p:nvSpPr>
            <p:spPr>
              <a:xfrm>
                <a:off x="2775248" y="4495800"/>
                <a:ext cx="2885629" cy="792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𝑥𝑐𝑜𝑠𝑥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5248" y="4495800"/>
                <a:ext cx="2885629" cy="792396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TextBox 28"/>
              <p:cNvSpPr txBox="1"/>
              <p:nvPr/>
            </p:nvSpPr>
            <p:spPr>
              <a:xfrm>
                <a:off x="5747049" y="4509997"/>
                <a:ext cx="487111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7049" y="4509997"/>
                <a:ext cx="487111" cy="783804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2126836" y="5510482"/>
                <a:ext cx="3810000" cy="787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→0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𝑠𝑖𝑛𝑥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𝑐𝑜𝑠𝑥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𝑥𝑠𝑖𝑛𝑥</m:t>
                              </m:r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836" y="5510482"/>
                <a:ext cx="3810000" cy="787395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TextBox 30"/>
              <p:cNvSpPr txBox="1"/>
              <p:nvPr/>
            </p:nvSpPr>
            <p:spPr>
              <a:xfrm>
                <a:off x="5846572" y="5514073"/>
                <a:ext cx="919387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572" y="5514073"/>
                <a:ext cx="919387" cy="783804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1853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2" grpId="0" animBg="1"/>
      <p:bldP spid="16" grpId="0" animBg="1"/>
      <p:bldP spid="2" grpId="0" animBg="1"/>
      <p:bldP spid="3" grpId="0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6166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Other Indeterminate Forms – Indeterminate Powers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, 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0</m:t>
                          </m:r>
                        </m:sup>
                      </m:sSup>
                      <m:r>
                        <a:rPr lang="en-US" sz="2400" b="0" i="1" dirty="0" smtClean="0">
                          <a:solidFill>
                            <a:srgbClr val="FF0000"/>
                          </a:solidFill>
                          <a:latin typeface="Cambria Math"/>
                          <a:cs typeface="Arial" pitchFamily="34" charset="0"/>
                        </a:rPr>
                        <m:t>,</m:t>
                      </m:r>
                      <m:sSup>
                        <m:sSupPr>
                          <m:ctrlP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∞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5541"/>
                <a:ext cx="914400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9259" y="1387206"/>
                <a:ext cx="1438542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" y="1387206"/>
                <a:ext cx="1438542" cy="58342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5508" b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1447801" y="1387753"/>
                <a:ext cx="555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1" y="1387753"/>
                <a:ext cx="555296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9258" y="1970204"/>
                <a:ext cx="2352942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" y="1970204"/>
                <a:ext cx="2352942" cy="583429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777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9258" y="2550649"/>
                <a:ext cx="2765989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" y="2550649"/>
                <a:ext cx="2765989" cy="583429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l="-1987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TextBox 18"/>
              <p:cNvSpPr txBox="1"/>
              <p:nvPr/>
            </p:nvSpPr>
            <p:spPr>
              <a:xfrm>
                <a:off x="9257" y="3134078"/>
                <a:ext cx="2765989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7" y="3134078"/>
                <a:ext cx="2765989" cy="583429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1987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Box 19"/>
              <p:cNvSpPr txBox="1"/>
              <p:nvPr/>
            </p:nvSpPr>
            <p:spPr>
              <a:xfrm>
                <a:off x="0" y="3688471"/>
                <a:ext cx="2971799" cy="464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663300"/>
                        </a:solidFill>
                        <a:latin typeface="Cambria Math"/>
                      </a:rPr>
                      <m:t>𝑙𝑛𝑦</m:t>
                    </m:r>
                    <m:r>
                      <a:rPr lang="en-US" sz="2400" b="0" i="1" smtClean="0">
                        <a:solidFill>
                          <a:srgbClr val="663300"/>
                        </a:solidFill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2400" i="1" smtClean="0">
                                <a:solidFill>
                                  <a:srgbClr val="663300"/>
                                </a:solidFill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663300"/>
                                </a:solidFill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2400" b="0" i="1" smtClean="0">
                                <a:solidFill>
                                  <a:srgbClr val="663300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b="0" i="1" smtClean="0">
                                <a:solidFill>
                                  <a:srgbClr val="663300"/>
                                </a:solidFill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6633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663300"/>
                                    </a:solidFill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663300"/>
                                    </a:solidFill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</m:sup>
                            </m:sSup>
                          </m:lim>
                        </m:limLow>
                        <m:r>
                          <a:rPr lang="en-US" sz="2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𝑥𝑙𝑛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400" dirty="0" smtClean="0">
                    <a:solidFill>
                      <a:srgbClr val="663300"/>
                    </a:solidFill>
                  </a:rPr>
                  <a:t>=</a:t>
                </a:r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88471"/>
                <a:ext cx="2971799" cy="464038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l="-1643" t="-10526" r="-2053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TextBox 20"/>
              <p:cNvSpPr txBox="1"/>
              <p:nvPr/>
            </p:nvSpPr>
            <p:spPr>
              <a:xfrm>
                <a:off x="2971799" y="3698356"/>
                <a:ext cx="14955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663300"/>
                        </a:solidFill>
                        <a:latin typeface="Cambria Math"/>
                        <a:ea typeface="Cambria Math"/>
                      </a:rPr>
                      <m:t>0∙(−</m:t>
                    </m:r>
                    <m:r>
                      <a:rPr lang="en-US" sz="2400" i="1" smtClean="0">
                        <a:solidFill>
                          <a:srgbClr val="663300"/>
                        </a:solidFill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en-US" sz="2400" dirty="0" smtClean="0">
                    <a:solidFill>
                      <a:srgbClr val="663300"/>
                    </a:solidFill>
                  </a:rPr>
                  <a:t>)</a:t>
                </a:r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799" y="3698356"/>
                <a:ext cx="1495514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l="-813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TextBox 23"/>
              <p:cNvSpPr txBox="1"/>
              <p:nvPr/>
            </p:nvSpPr>
            <p:spPr>
              <a:xfrm>
                <a:off x="9257" y="4269208"/>
                <a:ext cx="2581543" cy="1091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𝑙𝑛𝑥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den>
                          </m:f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7" y="4269208"/>
                <a:ext cx="2581543" cy="1091581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TextBox 26"/>
              <p:cNvSpPr txBox="1"/>
              <p:nvPr/>
            </p:nvSpPr>
            <p:spPr>
              <a:xfrm>
                <a:off x="2438400" y="4330719"/>
                <a:ext cx="744909" cy="7281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330719"/>
                <a:ext cx="744909" cy="728148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TextBox 31"/>
              <p:cNvSpPr txBox="1"/>
              <p:nvPr/>
            </p:nvSpPr>
            <p:spPr>
              <a:xfrm>
                <a:off x="9259" y="5360789"/>
                <a:ext cx="2765987" cy="1380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num>
                            <m:den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den>
                          </m:f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" y="5360789"/>
                <a:ext cx="2765987" cy="1380314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3" name="TextBox 32"/>
              <p:cNvSpPr txBox="1"/>
              <p:nvPr/>
            </p:nvSpPr>
            <p:spPr>
              <a:xfrm>
                <a:off x="5333374" y="1386774"/>
                <a:ext cx="2592049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−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𝑥</m:t>
                          </m:r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374" y="1386774"/>
                <a:ext cx="2592049" cy="583429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l="-2118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4" name="TextBox 33"/>
              <p:cNvSpPr txBox="1"/>
              <p:nvPr/>
            </p:nvSpPr>
            <p:spPr>
              <a:xfrm>
                <a:off x="7957113" y="1388955"/>
                <a:ext cx="4871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113" y="1388955"/>
                <a:ext cx="487111" cy="461665"/>
              </a:xfrm>
              <a:prstGeom prst="rect">
                <a:avLst/>
              </a:prstGeom>
              <a:blipFill rotWithShape="1">
                <a:blip r:embed="rId14" cstate="print"/>
                <a:stretch>
                  <a:fillRect l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5" name="TextBox 34"/>
              <p:cNvSpPr txBox="1"/>
              <p:nvPr/>
            </p:nvSpPr>
            <p:spPr>
              <a:xfrm>
                <a:off x="5365065" y="2122603"/>
                <a:ext cx="14161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065" y="2122603"/>
                <a:ext cx="1416110" cy="461665"/>
              </a:xfrm>
              <a:prstGeom prst="rect">
                <a:avLst/>
              </a:prstGeom>
              <a:blipFill rotWithShape="1">
                <a:blip r:embed="rId15" cstate="print"/>
                <a:stretch>
                  <a:fillRect l="-3448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7" name="TextBox 36"/>
              <p:cNvSpPr txBox="1"/>
              <p:nvPr/>
            </p:nvSpPr>
            <p:spPr>
              <a:xfrm>
                <a:off x="5432008" y="2584268"/>
                <a:ext cx="1806365" cy="468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008" y="2584268"/>
                <a:ext cx="1806365" cy="468205"/>
              </a:xfrm>
              <a:prstGeom prst="rect">
                <a:avLst/>
              </a:prstGeom>
              <a:blipFill rotWithShape="1">
                <a:blip r:embed="rId1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8" name="TextBox 37"/>
              <p:cNvSpPr txBox="1"/>
              <p:nvPr/>
            </p:nvSpPr>
            <p:spPr>
              <a:xfrm>
                <a:off x="5432008" y="3052473"/>
                <a:ext cx="18063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2008" y="3052473"/>
                <a:ext cx="1806365" cy="461665"/>
              </a:xfrm>
              <a:prstGeom prst="rect">
                <a:avLst/>
              </a:prstGeom>
              <a:blipFill rotWithShape="1">
                <a:blip r:embed="rId17" cstate="print"/>
                <a:stretch>
                  <a:fillRect l="-676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9" name="TextBox 38"/>
              <p:cNvSpPr txBox="1"/>
              <p:nvPr/>
            </p:nvSpPr>
            <p:spPr>
              <a:xfrm>
                <a:off x="5365064" y="3569079"/>
                <a:ext cx="2635309" cy="58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064" y="3569079"/>
                <a:ext cx="2635309" cy="583429"/>
              </a:xfrm>
              <a:prstGeom prst="rect">
                <a:avLst/>
              </a:prstGeom>
              <a:blipFill rotWithShape="1">
                <a:blip r:embed="rId18" cstate="print"/>
                <a:stretch>
                  <a:fillRect l="-463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16639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7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0" y="46166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Other Indeterminate Forms – Indeterminate Powers: </a:t>
                </a:r>
                <a:r>
                  <a:rPr lang="en-US" sz="2400" dirty="0" smtClean="0">
                    <a:solidFill>
                      <a:srgbClr val="FF00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p>
                    </m:sSup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, 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p>
                    </m:sSup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,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1665"/>
                <a:ext cx="914400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2000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3127405" y="1066800"/>
                <a:ext cx="2395672" cy="96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7405" y="1066800"/>
                <a:ext cx="2395672" cy="96507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5582275" y="1318503"/>
                <a:ext cx="555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1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2275" y="1318503"/>
                <a:ext cx="555296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3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TextBox 21"/>
              <p:cNvSpPr txBox="1"/>
              <p:nvPr/>
            </p:nvSpPr>
            <p:spPr>
              <a:xfrm>
                <a:off x="3264138" y="2333522"/>
                <a:ext cx="2775246" cy="96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138" y="2333522"/>
                <a:ext cx="2775246" cy="96507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3" name="TextBox 22"/>
              <p:cNvSpPr txBox="1"/>
              <p:nvPr/>
            </p:nvSpPr>
            <p:spPr>
              <a:xfrm>
                <a:off x="3155891" y="3429000"/>
                <a:ext cx="3276600" cy="96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891" y="3429000"/>
                <a:ext cx="3276600" cy="96507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5" name="TextBox 24"/>
              <p:cNvSpPr txBox="1"/>
              <p:nvPr/>
            </p:nvSpPr>
            <p:spPr>
              <a:xfrm>
                <a:off x="3212863" y="4467725"/>
                <a:ext cx="3276600" cy="96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863" y="4467725"/>
                <a:ext cx="3276600" cy="965072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TextBox 27"/>
              <p:cNvSpPr txBox="1"/>
              <p:nvPr/>
            </p:nvSpPr>
            <p:spPr>
              <a:xfrm>
                <a:off x="2667000" y="5562600"/>
                <a:ext cx="3505200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5562600"/>
                <a:ext cx="3505200" cy="92217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TextBox 28"/>
              <p:cNvSpPr txBox="1"/>
              <p:nvPr/>
            </p:nvSpPr>
            <p:spPr>
              <a:xfrm>
                <a:off x="6185731" y="5792855"/>
                <a:ext cx="8524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  <a:ea typeface="Cambria Math"/>
                        </a:rPr>
                        <m:t>∞∙0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731" y="5792855"/>
                <a:ext cx="852444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3868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6" grpId="0" animBg="1"/>
      <p:bldP spid="22" grpId="0" animBg="1"/>
      <p:bldP spid="23" grpId="0" animBg="1"/>
      <p:bldP spid="25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4.5 – Indeterminate Forms and </a:t>
            </a:r>
            <a:r>
              <a:rPr lang="en-US" sz="2400" b="1" dirty="0" err="1" smtClean="0"/>
              <a:t>L’Hopital’s</a:t>
            </a:r>
            <a:r>
              <a:rPr lang="en-US" sz="2400" b="1" dirty="0" smtClean="0"/>
              <a:t> Rule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0" y="461665"/>
                <a:ext cx="9144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Other Indeterminate Forms – Indeterminate Powers: </a:t>
                </a:r>
                <a:r>
                  <a:rPr lang="en-US" sz="2400" dirty="0" smtClean="0">
                    <a:solidFill>
                      <a:srgbClr val="FF0000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p>
                    </m:sSup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, 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0</m:t>
                        </m:r>
                      </m:sup>
                    </m:sSup>
                    <m:r>
                      <a:rPr lang="en-US" sz="2400" i="1" dirty="0">
                        <a:solidFill>
                          <a:srgbClr val="FF0000"/>
                        </a:solidFill>
                        <a:latin typeface="Cambria Math"/>
                        <a:cs typeface="Arial" pitchFamily="34" charset="0"/>
                      </a:rPr>
                      <m:t>,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1</m:t>
                        </m:r>
                      </m:e>
                      <m:sup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1665"/>
                <a:ext cx="914400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2000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5602437" y="1021937"/>
                <a:ext cx="2765989" cy="927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1+</m:t>
                              </m:r>
                              <m:box>
                                <m:box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box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437" y="1021937"/>
                <a:ext cx="2765989" cy="92749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2" name="TextBox 31"/>
              <p:cNvSpPr txBox="1"/>
              <p:nvPr/>
            </p:nvSpPr>
            <p:spPr>
              <a:xfrm>
                <a:off x="12107" y="3048000"/>
                <a:ext cx="3695254" cy="1520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box>
                                    <m:box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</m:e>
                                  </m:box>
                                </m:den>
                              </m:f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box>
                                <m:box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−2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box>
                            </m:num>
                            <m:den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den>
                          </m:f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7" y="3048000"/>
                <a:ext cx="3695254" cy="152092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TextBox 27"/>
              <p:cNvSpPr txBox="1"/>
              <p:nvPr/>
            </p:nvSpPr>
            <p:spPr>
              <a:xfrm>
                <a:off x="0" y="923330"/>
                <a:ext cx="3505200" cy="922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lim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𝑙𝑛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3330"/>
                <a:ext cx="3505200" cy="92217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TextBox 28"/>
              <p:cNvSpPr txBox="1"/>
              <p:nvPr/>
            </p:nvSpPr>
            <p:spPr>
              <a:xfrm>
                <a:off x="3518731" y="1153585"/>
                <a:ext cx="8524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∞∙0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731" y="1153585"/>
                <a:ext cx="852444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TextBox 29"/>
              <p:cNvSpPr txBox="1"/>
              <p:nvPr/>
            </p:nvSpPr>
            <p:spPr>
              <a:xfrm>
                <a:off x="12107" y="4624186"/>
                <a:ext cx="3281496" cy="1011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box>
                                    <m:boxPr>
                                      <m:ctrlPr>
                                        <a:rPr lang="en-US" sz="2400" i="1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num>
                            <m:den>
                              <m:box>
                                <m:box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40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box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7" y="4624186"/>
                <a:ext cx="3281496" cy="101181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1" name="TextBox 30"/>
              <p:cNvSpPr txBox="1"/>
              <p:nvPr/>
            </p:nvSpPr>
            <p:spPr>
              <a:xfrm>
                <a:off x="3212238" y="2046104"/>
                <a:ext cx="372454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238" y="2046104"/>
                <a:ext cx="372454" cy="783804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" name="TextBox 39"/>
              <p:cNvSpPr txBox="1"/>
              <p:nvPr/>
            </p:nvSpPr>
            <p:spPr>
              <a:xfrm>
                <a:off x="12107" y="1949435"/>
                <a:ext cx="3289149" cy="10118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f>
                            <m:f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𝑙𝑛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box>
                                    <m:boxPr>
                                      <m:ctrlPr>
                                        <a:rPr lang="en-US" sz="2400" i="1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argPr>
                                        <m:argSz m:val="-1"/>
                                      </m:argPr>
                                      <m:f>
                                        <m:fPr>
                                          <m:ctrlP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en-US" sz="2400" i="1">
                                              <a:solidFill>
                                                <a:srgbClr val="663300"/>
                                              </a:solidFill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den>
                                      </m:f>
                                    </m:e>
                                  </m:box>
                                </m:e>
                              </m:d>
                            </m:num>
                            <m:den>
                              <m:box>
                                <m:box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US" sz="240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box>
                            </m:den>
                          </m:f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7" y="1949435"/>
                <a:ext cx="3289149" cy="101181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1" name="TextBox 40"/>
              <p:cNvSpPr txBox="1"/>
              <p:nvPr/>
            </p:nvSpPr>
            <p:spPr>
              <a:xfrm>
                <a:off x="8229600" y="1254852"/>
                <a:ext cx="8155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1254852"/>
                <a:ext cx="815500" cy="461665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2" name="TextBox 41"/>
              <p:cNvSpPr txBox="1"/>
              <p:nvPr/>
            </p:nvSpPr>
            <p:spPr>
              <a:xfrm>
                <a:off x="6629400" y="2046104"/>
                <a:ext cx="1281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𝑙𝑛𝑦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2046104"/>
                <a:ext cx="1281826" cy="461665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l="-4286"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3" name="TextBox 42"/>
              <p:cNvSpPr txBox="1"/>
              <p:nvPr/>
            </p:nvSpPr>
            <p:spPr>
              <a:xfrm>
                <a:off x="6508313" y="2595805"/>
                <a:ext cx="1524000" cy="468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𝑙𝑛𝑦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8313" y="2595805"/>
                <a:ext cx="1524000" cy="468205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TextBox 43"/>
              <p:cNvSpPr txBox="1"/>
              <p:nvPr/>
            </p:nvSpPr>
            <p:spPr>
              <a:xfrm>
                <a:off x="6695075" y="3064010"/>
                <a:ext cx="11504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075" y="3064010"/>
                <a:ext cx="1150476" cy="461665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l="-1058" b="-1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6" name="TextBox 45"/>
              <p:cNvSpPr txBox="1"/>
              <p:nvPr/>
            </p:nvSpPr>
            <p:spPr>
              <a:xfrm>
                <a:off x="5507921" y="3525675"/>
                <a:ext cx="3524784" cy="965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40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limLow>
                            <m:limLow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 </m:t>
                          </m:r>
                        </m:fName>
                        <m:e>
                          <m:sSup>
                            <m:sSupPr>
                              <m:ctrlPr>
                                <a:rPr lang="en-US" sz="240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663300"/>
                                      </a:solidFill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solidFill>
                                            <a:srgbClr val="663300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663300"/>
                              </a:solidFill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6633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sz="2400" dirty="0">
                  <a:solidFill>
                    <a:srgbClr val="663300"/>
                  </a:solidFill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921" y="3525675"/>
                <a:ext cx="3524784" cy="965072"/>
              </a:xfrm>
              <a:prstGeom prst="rect">
                <a:avLst/>
              </a:prstGeom>
              <a:blipFill rotWithShape="1">
                <a:blip r:embed="rId1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1354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2" grpId="0" animBg="1"/>
      <p:bldP spid="28" grpId="0" animBg="1"/>
      <p:bldP spid="29" grpId="0" animBg="1"/>
      <p:bldP spid="30" grpId="0" animBg="1"/>
      <p:bldP spid="31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 4.6 – Applied Optimization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0" y="461665"/>
                <a:ext cx="9144000" cy="2037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1) The position function of a projectile launched vertically upward from an elevated position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=−16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+87</m:t>
                    </m:r>
                    <m:r>
                      <a:rPr lang="en-US" i="1">
                        <a:latin typeface="Cambria Math"/>
                      </a:rPr>
                      <m:t>𝑡</m:t>
                    </m:r>
                    <m:r>
                      <a:rPr lang="en-US" i="1">
                        <a:latin typeface="Cambria Math"/>
                      </a:rPr>
                      <m:t>+129</m:t>
                    </m:r>
                  </m:oMath>
                </a14:m>
                <a:r>
                  <a:rPr lang="en-US" dirty="0"/>
                  <a:t>.  Position (s) is measured in feet and time (t) is measured in seconds.</a:t>
                </a:r>
              </a:p>
              <a:p>
                <a:r>
                  <a:rPr lang="en-US" dirty="0"/>
                  <a:t>	a) When will the projectile hit the ground?</a:t>
                </a:r>
              </a:p>
              <a:p>
                <a:r>
                  <a:rPr lang="en-US" dirty="0"/>
                  <a:t>	b) What is the impact velocity?</a:t>
                </a:r>
              </a:p>
              <a:p>
                <a:r>
                  <a:rPr lang="en-US" dirty="0"/>
                  <a:t>	c) When will the projectile reach its maximum height?</a:t>
                </a:r>
              </a:p>
              <a:p>
                <a:r>
                  <a:rPr lang="en-US" dirty="0"/>
                  <a:t>	d) What is its maximum height?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1665"/>
                <a:ext cx="9144000" cy="203754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33" t="-1497" b="-3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424" y="2667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2) A </a:t>
            </a:r>
            <a:r>
              <a:rPr lang="en-US" dirty="0">
                <a:solidFill>
                  <a:srgbClr val="0000FF"/>
                </a:solidFill>
              </a:rPr>
              <a:t>cardboard box manufacturing company has to maximize the volume of a box made from a 24-inch by 9-inch sheet of cardboard.  What are the dimensions of the box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8516" y="351413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3) A box is to be constructed where the base length is 3 times the base width.  The material used to build the top and bottom cost $10 per square foot and the material used to build the sides cost $6 per square foot.  If the box must have a volume of 50 cubic feet, determine the dimensions that will minimize the cost to build the box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4" y="4953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60033"/>
                </a:solidFill>
              </a:rPr>
              <a:t>4) A printer need to make a poster that will have a total area of 200 in</a:t>
            </a:r>
            <a:r>
              <a:rPr lang="en-US" baseline="30000" dirty="0">
                <a:solidFill>
                  <a:srgbClr val="660033"/>
                </a:solidFill>
              </a:rPr>
              <a:t>2</a:t>
            </a:r>
            <a:r>
              <a:rPr lang="en-US" dirty="0">
                <a:solidFill>
                  <a:srgbClr val="660033"/>
                </a:solidFill>
              </a:rPr>
              <a:t> and will have 1 inch margins on the sides, a 2 inch margin on the top and a 1.5 inch margin on the bottom.  What dimensions will give the largest printed area</a:t>
            </a:r>
            <a:r>
              <a:rPr lang="en-US" dirty="0" smtClean="0">
                <a:solidFill>
                  <a:srgbClr val="660033"/>
                </a:solidFill>
              </a:rPr>
              <a:t>?</a:t>
            </a:r>
            <a:endParaRPr lang="en-US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84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189</Words>
  <Application>Microsoft Office PowerPoint</Application>
  <PresentationFormat>On-screen Show (4:3)</PresentationFormat>
  <Paragraphs>103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wedad babiker</cp:lastModifiedBy>
  <cp:revision>44</cp:revision>
  <cp:lastPrinted>2013-03-06T03:38:16Z</cp:lastPrinted>
  <dcterms:created xsi:type="dcterms:W3CDTF">2013-03-03T14:59:15Z</dcterms:created>
  <dcterms:modified xsi:type="dcterms:W3CDTF">2016-01-18T05:56:45Z</dcterms:modified>
</cp:coreProperties>
</file>