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322" r:id="rId3"/>
    <p:sldId id="304" r:id="rId4"/>
    <p:sldId id="302" r:id="rId5"/>
    <p:sldId id="303" r:id="rId6"/>
    <p:sldId id="324" r:id="rId7"/>
    <p:sldId id="292" r:id="rId8"/>
    <p:sldId id="323" r:id="rId9"/>
    <p:sldId id="284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77" autoAdjust="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emf"/><Relationship Id="rId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096EC-35E8-407A-ABD5-C54C912B2760}" type="datetimeFigureOut">
              <a:rPr lang="en-US" smtClean="0"/>
              <a:pPr/>
              <a:t>5/11/2014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855A5-317C-4D70-925B-E9C58DEBCE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0786E-E857-49FD-A8AA-A6395799F49C}" type="datetimeFigureOut">
              <a:rPr lang="en-US"/>
              <a:pPr>
                <a:defRPr/>
              </a:pPr>
              <a:t>5/11/2014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2C4BD-F392-42D3-BDCC-9A0FEBC5A1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CC748-CB7D-4E5A-B1E3-275EA8E97D7F}" type="datetimeFigureOut">
              <a:rPr lang="en-US"/>
              <a:pPr>
                <a:defRPr/>
              </a:pPr>
              <a:t>5/11/2014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5CA5E-4C15-47E4-BECB-80FC66C945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78E85-0A48-4AC4-887A-6ACAC2CA0BBF}" type="datetimeFigureOut">
              <a:rPr lang="en-US"/>
              <a:pPr>
                <a:defRPr/>
              </a:pPr>
              <a:t>5/11/2014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23987-F17B-459C-AE14-1959E41582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FE460-190A-41D0-97E0-9F980C999C8F}" type="datetimeFigureOut">
              <a:rPr lang="en-US"/>
              <a:pPr>
                <a:defRPr/>
              </a:pPr>
              <a:t>5/11/2014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123C1-DCAF-45D7-8F9B-61244C082B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D3C07-955D-4B95-8763-BDE6508EE159}" type="datetimeFigureOut">
              <a:rPr lang="en-US"/>
              <a:pPr>
                <a:defRPr/>
              </a:pPr>
              <a:t>5/11/2014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8DD50-80DA-4BDF-A2DC-3131AB926C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B54BD-4753-4D8A-850C-A9E73CCBAEF2}" type="datetimeFigureOut">
              <a:rPr lang="en-US"/>
              <a:pPr>
                <a:defRPr/>
              </a:pPr>
              <a:t>5/11/2014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AA549-9298-4D19-B4CA-F89A3DBC10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6E61B-CCB9-449E-828F-BA322630EF81}" type="datetimeFigureOut">
              <a:rPr lang="en-US"/>
              <a:pPr>
                <a:defRPr/>
              </a:pPr>
              <a:t>5/11/2014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987BF-1224-41E5-B9A1-B6FFCD74DB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3181A-7D07-41F3-9D08-1693EF54E6F8}" type="datetimeFigureOut">
              <a:rPr lang="en-US"/>
              <a:pPr>
                <a:defRPr/>
              </a:pPr>
              <a:t>5/11/2014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3A1DF-48CB-4E53-9232-B5563DE941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6BF5B-2482-4718-A2C8-418553791CC8}" type="datetimeFigureOut">
              <a:rPr lang="en-US"/>
              <a:pPr>
                <a:defRPr/>
              </a:pPr>
              <a:t>5/11/2014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062E2-280C-40A4-8AAB-B64C0E3D4F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57A0F-F6BC-4CAD-973A-D62929150CA6}" type="datetimeFigureOut">
              <a:rPr lang="en-US"/>
              <a:pPr>
                <a:defRPr/>
              </a:pPr>
              <a:t>5/11/2014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F5079-BC02-4B8E-A86D-4D35A14413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B23C5-6112-4E8E-882F-E4BE5DD9326E}" type="datetimeFigureOut">
              <a:rPr lang="en-US"/>
              <a:pPr>
                <a:defRPr/>
              </a:pPr>
              <a:t>5/11/2014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86B1D-FE88-4352-AE12-EC9852E0A1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35C960-87A7-4233-B7EE-9AA53E44DA13}" type="datetimeFigureOut">
              <a:rPr lang="en-US"/>
              <a:pPr>
                <a:defRPr/>
              </a:pPr>
              <a:t>5/11/2014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285763-5E8A-4912-BC09-C50FF225F7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5" descr="business_analysis1_xri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pe 15"/>
          <p:cNvGrpSpPr/>
          <p:nvPr/>
        </p:nvGrpSpPr>
        <p:grpSpPr>
          <a:xfrm>
            <a:off x="1586" y="0"/>
            <a:ext cx="9142414" cy="1524000"/>
            <a:chOff x="-1" y="4286250"/>
            <a:chExt cx="9142414" cy="214757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3" name="Gruppe 13"/>
            <p:cNvGrpSpPr/>
            <p:nvPr/>
          </p:nvGrpSpPr>
          <p:grpSpPr>
            <a:xfrm>
              <a:off x="-1" y="4286250"/>
              <a:ext cx="9142414" cy="2014220"/>
              <a:chOff x="-1" y="4286250"/>
              <a:chExt cx="9142414" cy="2014220"/>
            </a:xfrm>
          </p:grpSpPr>
          <p:sp>
            <p:nvSpPr>
              <p:cNvPr id="41" name="Rektangel 40"/>
              <p:cNvSpPr>
                <a:spLocks noChangeArrowheads="1"/>
              </p:cNvSpPr>
              <p:nvPr/>
            </p:nvSpPr>
            <p:spPr bwMode="auto">
              <a:xfrm>
                <a:off x="-1" y="4427220"/>
                <a:ext cx="9142413" cy="1873250"/>
              </a:xfrm>
              <a:prstGeom prst="rect">
                <a:avLst/>
              </a:prstGeom>
              <a:gradFill flip="none" rotWithShape="1">
                <a:gsLst>
                  <a:gs pos="0">
                    <a:srgbClr val="171717">
                      <a:alpha val="50000"/>
                    </a:srgbClr>
                  </a:gs>
                  <a:gs pos="100000">
                    <a:srgbClr val="232323">
                      <a:alpha val="86000"/>
                    </a:srgbClr>
                  </a:gs>
                </a:gsLst>
                <a:lin ang="10800000" scaled="1"/>
                <a:tileRect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+mn-cs"/>
                </a:endParaRPr>
              </a:p>
            </p:txBody>
          </p:sp>
          <p:sp>
            <p:nvSpPr>
              <p:cNvPr id="42" name="Rektangel 41"/>
              <p:cNvSpPr/>
              <p:nvPr/>
            </p:nvSpPr>
            <p:spPr>
              <a:xfrm>
                <a:off x="0" y="4286250"/>
                <a:ext cx="9142413" cy="14097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+mn-cs"/>
                </a:endParaRPr>
              </a:p>
            </p:txBody>
          </p:sp>
        </p:grpSp>
        <p:sp>
          <p:nvSpPr>
            <p:cNvPr id="40" name="Rektangel 39"/>
            <p:cNvSpPr/>
            <p:nvPr/>
          </p:nvSpPr>
          <p:spPr>
            <a:xfrm>
              <a:off x="0" y="6292850"/>
              <a:ext cx="9142413" cy="14097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 dirty="0">
                <a:solidFill>
                  <a:srgbClr val="FFFFFF"/>
                </a:solidFill>
                <a:latin typeface="Arial Narrow" pitchFamily="-97" charset="0"/>
                <a:ea typeface="ＭＳ Ｐゴシック" pitchFamily="-97" charset="-128"/>
                <a:cs typeface="+mn-cs"/>
              </a:endParaRPr>
            </a:p>
          </p:txBody>
        </p:sp>
      </p:grpSp>
      <p:sp>
        <p:nvSpPr>
          <p:cNvPr id="4100" name="Rectangle 4"/>
          <p:cNvSpPr>
            <a:spLocks noChangeArrowheads="1"/>
          </p:cNvSpPr>
          <p:nvPr/>
        </p:nvSpPr>
        <p:spPr bwMode="gray">
          <a:xfrm>
            <a:off x="381000" y="8382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/>
            <a:r>
              <a:rPr lang="da-DK" sz="2500" dirty="0" smtClean="0">
                <a:solidFill>
                  <a:srgbClr val="FFFFFF"/>
                </a:solidFill>
                <a:latin typeface="Arial Narrow" pitchFamily="34" charset="0"/>
              </a:rPr>
              <a:t>Supply Chain </a:t>
            </a:r>
            <a:r>
              <a:rPr lang="da-DK" sz="2500" dirty="0">
                <a:solidFill>
                  <a:srgbClr val="FFFFFF"/>
                </a:solidFill>
                <a:latin typeface="Arial Narrow" pitchFamily="34" charset="0"/>
              </a:rPr>
              <a:t>Management</a:t>
            </a:r>
          </a:p>
          <a:p>
            <a:pPr defTabSz="801688"/>
            <a:endParaRPr lang="en-US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4101" name="Rectangle 5"/>
          <p:cNvSpPr txBox="1">
            <a:spLocks noChangeArrowheads="1"/>
          </p:cNvSpPr>
          <p:nvPr/>
        </p:nvSpPr>
        <p:spPr bwMode="gray">
          <a:xfrm>
            <a:off x="381000" y="152400"/>
            <a:ext cx="738028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IE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214</a:t>
            </a: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: Operations Management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4102" name="Group 10"/>
          <p:cNvGrpSpPr>
            <a:grpSpLocks/>
          </p:cNvGrpSpPr>
          <p:nvPr/>
        </p:nvGrpSpPr>
        <p:grpSpPr bwMode="auto">
          <a:xfrm>
            <a:off x="7894638" y="0"/>
            <a:ext cx="1249362" cy="1171575"/>
            <a:chOff x="7629525" y="44450"/>
            <a:chExt cx="1317625" cy="1300163"/>
          </a:xfrm>
        </p:grpSpPr>
        <p:sp>
          <p:nvSpPr>
            <p:cNvPr id="4103" name="Rectangle 24"/>
            <p:cNvSpPr>
              <a:spLocks noChangeArrowheads="1"/>
            </p:cNvSpPr>
            <p:nvPr/>
          </p:nvSpPr>
          <p:spPr bwMode="auto">
            <a:xfrm>
              <a:off x="7785100" y="1104900"/>
              <a:ext cx="1027113" cy="23971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400">
                  <a:solidFill>
                    <a:schemeClr val="accent2"/>
                  </a:solidFill>
                  <a:latin typeface="Calibri" pitchFamily="34" charset="0"/>
                </a:rPr>
                <a:t>KAMAL</a:t>
              </a:r>
            </a:p>
          </p:txBody>
        </p:sp>
        <p:pic>
          <p:nvPicPr>
            <p:cNvPr id="4104" name="Picture 31" descr="iStock_000001597092Small"/>
            <p:cNvPicPr>
              <a:picLocks noChangeAspect="1" noChangeArrowheads="1"/>
            </p:cNvPicPr>
            <p:nvPr/>
          </p:nvPicPr>
          <p:blipFill>
            <a:blip r:embed="rId3" cstate="print">
              <a:lum bright="6000"/>
            </a:blip>
            <a:srcRect/>
            <a:stretch>
              <a:fillRect/>
            </a:stretch>
          </p:blipFill>
          <p:spPr bwMode="auto">
            <a:xfrm>
              <a:off x="7629525" y="44450"/>
              <a:ext cx="1317625" cy="1127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5" name="Text Box 6"/>
            <p:cNvSpPr txBox="1">
              <a:spLocks noChangeArrowheads="1"/>
            </p:cNvSpPr>
            <p:nvPr/>
          </p:nvSpPr>
          <p:spPr bwMode="auto">
            <a:xfrm>
              <a:off x="7859713" y="620713"/>
              <a:ext cx="527050" cy="188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r>
                <a:rPr lang="en-US" sz="900">
                  <a:solidFill>
                    <a:schemeClr val="bg1"/>
                  </a:solidFill>
                  <a:latin typeface="Calibri" pitchFamily="34" charset="0"/>
                </a:rPr>
                <a:t>Lecture</a:t>
              </a:r>
            </a:p>
          </p:txBody>
        </p:sp>
        <p:sp>
          <p:nvSpPr>
            <p:cNvPr id="4106" name="Oval 33"/>
            <p:cNvSpPr>
              <a:spLocks noChangeArrowheads="1"/>
            </p:cNvSpPr>
            <p:nvPr/>
          </p:nvSpPr>
          <p:spPr bwMode="auto">
            <a:xfrm>
              <a:off x="8337550" y="633413"/>
              <a:ext cx="395288" cy="395287"/>
            </a:xfrm>
            <a:prstGeom prst="ellipse">
              <a:avLst/>
            </a:prstGeom>
            <a:noFill/>
            <a:ln w="9525">
              <a:solidFill>
                <a:srgbClr val="9F9F9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de-DE">
                  <a:solidFill>
                    <a:schemeClr val="bg1"/>
                  </a:solidFill>
                  <a:latin typeface="Calibri" pitchFamily="34" charset="0"/>
                </a:rPr>
                <a:t>7</a:t>
              </a:r>
              <a:endParaRPr lang="de-DE" noProof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 1 (1).JPG"/>
          <p:cNvPicPr>
            <a:picLocks noChangeAspect="1"/>
          </p:cNvPicPr>
          <p:nvPr/>
        </p:nvPicPr>
        <p:blipFill>
          <a:blip r:embed="rId2" cstate="print"/>
          <a:srcRect b="46667"/>
          <a:stretch>
            <a:fillRect/>
          </a:stretch>
        </p:blipFill>
        <p:spPr>
          <a:xfrm>
            <a:off x="0" y="1981200"/>
            <a:ext cx="9144000" cy="4876800"/>
          </a:xfrm>
          <a:prstGeom prst="rect">
            <a:avLst/>
          </a:prstGeom>
        </p:spPr>
      </p:pic>
      <p:pic>
        <p:nvPicPr>
          <p:cNvPr id="6" name="Picture 5" descr="photo 2 (1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457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7171" name="Rectangle 5"/>
          <p:cNvSpPr txBox="1">
            <a:spLocks noChangeArrowheads="1"/>
          </p:cNvSpPr>
          <p:nvPr/>
        </p:nvSpPr>
        <p:spPr bwMode="gray">
          <a:xfrm>
            <a:off x="1981200" y="685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11.6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38100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600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457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Rectangle 4"/>
          <p:cNvSpPr>
            <a:spLocks noChangeArrowheads="1"/>
          </p:cNvSpPr>
          <p:nvPr/>
        </p:nvSpPr>
        <p:spPr bwMode="gray">
          <a:xfrm>
            <a:off x="228600" y="2209800"/>
            <a:ext cx="8915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3200" dirty="0" smtClean="0"/>
              <a:t>(a) Net </a:t>
            </a:r>
            <a:r>
              <a:rPr lang="en-US" sz="3200" dirty="0" smtClean="0"/>
              <a:t>profit of 4%, spends 40% of its revenue on purchases. It will take $3.13 in sales to equal $1 saved through purchasing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r>
              <a:rPr lang="en-US" sz="3200" dirty="0" smtClean="0"/>
              <a:t>(b) Net profit of 6%, spends 80% of its revenue on purchases. It will take $7.69 in sales to equal $1 saved through purchasing.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photo 4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57400"/>
            <a:ext cx="9144000" cy="4800600"/>
          </a:xfrm>
          <a:prstGeom prst="rect">
            <a:avLst/>
          </a:prstGeom>
        </p:spPr>
      </p:pic>
      <p:pic>
        <p:nvPicPr>
          <p:cNvPr id="13" name="Picture 12" descr="photo 3 (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11.2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0" y="0"/>
          <a:ext cx="9143999" cy="6868152"/>
        </p:xfrm>
        <a:graphic>
          <a:graphicData uri="http://schemas.openxmlformats.org/drawingml/2006/table">
            <a:tbl>
              <a:tblPr/>
              <a:tblGrid>
                <a:gridCol w="2831688"/>
                <a:gridCol w="3480623"/>
                <a:gridCol w="2831688"/>
              </a:tblGrid>
              <a:tr h="235752">
                <a:tc>
                  <a:txBody>
                    <a:bodyPr/>
                    <a:lstStyle/>
                    <a:p>
                      <a:pPr algn="ctr" fontAlgn="t"/>
                      <a:r>
                        <a:rPr lang="fr-FR" sz="1400" b="1" i="0" u="none" strike="noStrike" dirty="0" err="1" smtClean="0">
                          <a:solidFill>
                            <a:srgbClr val="000000"/>
                          </a:solidFill>
                          <a:latin typeface="Arial"/>
                        </a:rPr>
                        <a:t>Company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Donna Inc.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Kay Corp.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12 * 0.2 = 2.4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18 * 0.2 = 3.6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kern="12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                     Service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8 * 0.2 = 1.6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9 *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0.2 = 1.8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kern="12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                     Products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8 * 0.4 = 3.2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8 * 0.4 = 3.2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kern="12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                   </a:t>
                      </a:r>
                      <a:r>
                        <a:rPr lang="en-US" sz="1400" b="1" i="0" u="none" strike="noStrike" kern="1200" baseline="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i="0" u="none" strike="noStrike" kern="12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Sales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 * 0.2 = 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6 * 0.2 = 1.2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kern="12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                  </a:t>
                      </a:r>
                      <a:r>
                        <a:rPr lang="en-US" sz="1400" b="1" i="0" u="none" strike="noStrike" kern="1200" baseline="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i="0" u="none" strike="noStrike" kern="12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Total</a:t>
                      </a:r>
                      <a:r>
                        <a:rPr lang="en-US" sz="1400" b="1" i="0" u="none" strike="noStrike" kern="1200" baseline="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                                                             </a:t>
                      </a:r>
                      <a:r>
                        <a:rPr lang="en-US" sz="1400" b="1" i="0" u="none" strike="noStrike" kern="12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8.2                                                           9.8     Higher rating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t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hoto 2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0"/>
            <a:ext cx="9144000" cy="3352800"/>
          </a:xfrm>
          <a:prstGeom prst="rect">
            <a:avLst/>
          </a:prstGeom>
        </p:spPr>
      </p:pic>
      <p:pic>
        <p:nvPicPr>
          <p:cNvPr id="4" name="Picture 3" descr="photo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2545111"/>
          </a:xfrm>
          <a:prstGeom prst="rect">
            <a:avLst/>
          </a:prstGeom>
        </p:spPr>
      </p:pic>
      <p:pic>
        <p:nvPicPr>
          <p:cNvPr id="6" name="Picture 5" descr="photo 3 (7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861611"/>
            <a:ext cx="9144000" cy="996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11.8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1524000"/>
            <a:ext cx="9144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(a) Daily holding cost = (Annual holding cost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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Cost)/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Days in year = (.3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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$100,000)/365 = $82.20.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Difference in cost per day between shipping options =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sym typeface="Symbol" pitchFamily="18" charset="2"/>
              </a:rPr>
            </a:b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($4,800 – $3,800)/10 days = $100.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Since the daily holding cost ($82.20) is less than the daily cost of faster shipping with option b ($100), use the slower shipping, option a.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sym typeface="Symbol" pitchFamily="18" charset="2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4611231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   (</a:t>
            </a:r>
            <a:r>
              <a:rPr lang="en-US" sz="2800" dirty="0" smtClean="0"/>
              <a:t>b) Implications of added in-transit time to the customer: delivery of this product or of a major product of which this is a component may have repercussions well beyond the cost savings and a very unhappy customer.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hoto 4 (5).JPG"/>
          <p:cNvPicPr>
            <a:picLocks noChangeAspect="1"/>
          </p:cNvPicPr>
          <p:nvPr/>
        </p:nvPicPr>
        <p:blipFill>
          <a:blip r:embed="rId2" cstate="print"/>
          <a:srcRect b="29730"/>
          <a:stretch>
            <a:fillRect/>
          </a:stretch>
        </p:blipFill>
        <p:spPr>
          <a:xfrm>
            <a:off x="0" y="1"/>
            <a:ext cx="9144000" cy="2285999"/>
          </a:xfrm>
          <a:prstGeom prst="rect">
            <a:avLst/>
          </a:prstGeom>
        </p:spPr>
      </p:pic>
      <p:pic>
        <p:nvPicPr>
          <p:cNvPr id="7" name="Picture 6" descr="photo 5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86000"/>
            <a:ext cx="9144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33400" y="2590800"/>
            <a:ext cx="861060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dirty="0" smtClean="0"/>
              <a:t>a</a:t>
            </a:r>
            <a:r>
              <a:rPr lang="en-US" sz="2200" dirty="0" smtClean="0"/>
              <a:t>)</a:t>
            </a:r>
            <a:endParaRPr lang="en-US" sz="2200" dirty="0" smtClean="0"/>
          </a:p>
          <a:p>
            <a:endParaRPr lang="en-US" sz="2200" dirty="0" smtClean="0"/>
          </a:p>
          <a:p>
            <a:endParaRPr lang="en-US" sz="2200" dirty="0" smtClean="0"/>
          </a:p>
          <a:p>
            <a:endParaRPr lang="en-US" sz="2200" dirty="0" smtClean="0"/>
          </a:p>
          <a:p>
            <a:endParaRPr lang="en-US" sz="2200" dirty="0" smtClean="0"/>
          </a:p>
          <a:p>
            <a:r>
              <a:rPr lang="en-US" sz="2200" dirty="0" smtClean="0"/>
              <a:t>b)</a:t>
            </a:r>
          </a:p>
          <a:p>
            <a:endParaRPr lang="en-US" sz="2200" dirty="0" smtClean="0"/>
          </a:p>
          <a:p>
            <a:endParaRPr lang="en-US" sz="2200" dirty="0" smtClean="0"/>
          </a:p>
          <a:p>
            <a:endParaRPr lang="en-US" sz="2200" dirty="0" smtClean="0"/>
          </a:p>
          <a:p>
            <a:endParaRPr lang="en-US" sz="2200" dirty="0" smtClean="0"/>
          </a:p>
          <a:p>
            <a:r>
              <a:rPr lang="en-US" sz="2200" dirty="0" smtClean="0"/>
              <a:t>c)</a:t>
            </a:r>
            <a:endParaRPr lang="en-US" sz="2200" dirty="0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0" y="2146"/>
          <a:ext cx="9144000" cy="2360054"/>
        </p:xfrm>
        <a:graphic>
          <a:graphicData uri="http://schemas.openxmlformats.org/presentationml/2006/ole">
            <p:oleObj spid="_x0000_s47105" name="Worksheet" r:id="rId3" imgW="3543244" imgH="1200125" progId="Excel.Sheet.12">
              <p:embed/>
            </p:oleObj>
          </a:graphicData>
        </a:graphic>
      </p:graphicFrame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914400" y="2438400"/>
          <a:ext cx="7467600" cy="1600200"/>
        </p:xfrm>
        <a:graphic>
          <a:graphicData uri="http://schemas.openxmlformats.org/presentationml/2006/ole">
            <p:oleObj spid="_x0000_s47106" r:id="rId4" imgW="2273040" imgH="672840" progId="">
              <p:embed/>
            </p:oleObj>
          </a:graphicData>
        </a:graphic>
      </p:graphicFrame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990600" y="4114800"/>
          <a:ext cx="7543800" cy="1447800"/>
        </p:xfrm>
        <a:graphic>
          <a:graphicData uri="http://schemas.openxmlformats.org/presentationml/2006/ole">
            <p:oleObj spid="_x0000_s47107" r:id="rId5" imgW="2323800" imgH="622080" progId="">
              <p:embed/>
            </p:oleObj>
          </a:graphicData>
        </a:graphic>
      </p:graphicFrame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990600" y="5791200"/>
          <a:ext cx="7035800" cy="838200"/>
        </p:xfrm>
        <a:graphic>
          <a:graphicData uri="http://schemas.openxmlformats.org/presentationml/2006/ole">
            <p:oleObj spid="_x0000_s47108" r:id="rId6" imgW="1968480" imgH="33012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</TotalTime>
  <Words>125</Words>
  <Application>Microsoft Office PowerPoint</Application>
  <PresentationFormat>On-screen Show (4:3)</PresentationFormat>
  <Paragraphs>73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Microsoft Office Excel Worksheet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Kamal</cp:lastModifiedBy>
  <cp:revision>105</cp:revision>
  <dcterms:created xsi:type="dcterms:W3CDTF">2006-08-16T00:00:00Z</dcterms:created>
  <dcterms:modified xsi:type="dcterms:W3CDTF">2014-05-11T23:35:35Z</dcterms:modified>
</cp:coreProperties>
</file>