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335" r:id="rId2"/>
    <p:sldId id="314" r:id="rId3"/>
    <p:sldId id="317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  <p:sldId id="330" r:id="rId18"/>
    <p:sldId id="370" r:id="rId19"/>
    <p:sldId id="332" r:id="rId20"/>
    <p:sldId id="331" r:id="rId21"/>
    <p:sldId id="333" r:id="rId22"/>
    <p:sldId id="336" r:id="rId23"/>
    <p:sldId id="337" r:id="rId24"/>
    <p:sldId id="338" r:id="rId25"/>
    <p:sldId id="339" r:id="rId26"/>
    <p:sldId id="340" r:id="rId27"/>
    <p:sldId id="341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3" r:id="rId38"/>
    <p:sldId id="352" r:id="rId39"/>
    <p:sldId id="354" r:id="rId40"/>
    <p:sldId id="355" r:id="rId41"/>
    <p:sldId id="356" r:id="rId42"/>
    <p:sldId id="358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8" r:id="rId51"/>
    <p:sldId id="369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3FF8B-EA9B-4211-B064-13FDFFF30F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AFEC4-4C36-4A73-A815-D5920869646E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/>
            <a:t>Cover Page and Table of Contents</a:t>
          </a:r>
          <a:endParaRPr lang="en-US" dirty="0"/>
        </a:p>
      </dgm:t>
    </dgm:pt>
    <dgm:pt modelId="{D993CCBB-EADC-41FE-A137-16D0E423473B}" type="parTrans" cxnId="{508F308E-0C45-4AD6-A70B-667A74EBEF9F}">
      <dgm:prSet/>
      <dgm:spPr/>
      <dgm:t>
        <a:bodyPr/>
        <a:lstStyle/>
        <a:p>
          <a:endParaRPr lang="en-US"/>
        </a:p>
      </dgm:t>
    </dgm:pt>
    <dgm:pt modelId="{C573081D-BAD3-47A2-A64B-AA0FBFAAF71F}" type="sibTrans" cxnId="{508F308E-0C45-4AD6-A70B-667A74EBEF9F}">
      <dgm:prSet/>
      <dgm:spPr/>
      <dgm:t>
        <a:bodyPr/>
        <a:lstStyle/>
        <a:p>
          <a:endParaRPr lang="en-US"/>
        </a:p>
      </dgm:t>
    </dgm:pt>
    <dgm:pt modelId="{E2010636-1FB2-46AD-9BB6-4DBC3F3956C4}">
      <dgm:prSet phldrT="[Text]"/>
      <dgm:spPr/>
      <dgm:t>
        <a:bodyPr/>
        <a:lstStyle/>
        <a:p>
          <a:r>
            <a:rPr lang="en-US" i="1" dirty="0" smtClean="0">
              <a:solidFill>
                <a:srgbClr val="00CC99"/>
              </a:solidFill>
            </a:rPr>
            <a:t>The cover page should be professional, neat, and attractive</a:t>
          </a:r>
          <a:endParaRPr lang="en-US" i="1" dirty="0">
            <a:solidFill>
              <a:srgbClr val="00CC99"/>
            </a:solidFill>
          </a:endParaRPr>
        </a:p>
      </dgm:t>
    </dgm:pt>
    <dgm:pt modelId="{4A698BAB-0799-4361-8FD7-185055613542}" type="parTrans" cxnId="{06BDBB0C-B5CC-42F5-9567-E00718582E8D}">
      <dgm:prSet/>
      <dgm:spPr/>
      <dgm:t>
        <a:bodyPr/>
        <a:lstStyle/>
        <a:p>
          <a:endParaRPr lang="en-US"/>
        </a:p>
      </dgm:t>
    </dgm:pt>
    <dgm:pt modelId="{CC8C08BB-813D-4DC8-8635-F99C121DE9A4}" type="sibTrans" cxnId="{06BDBB0C-B5CC-42F5-9567-E00718582E8D}">
      <dgm:prSet/>
      <dgm:spPr/>
      <dgm:t>
        <a:bodyPr/>
        <a:lstStyle/>
        <a:p>
          <a:endParaRPr lang="en-US"/>
        </a:p>
      </dgm:t>
    </dgm:pt>
    <dgm:pt modelId="{45E2EB86-3F1E-4ADD-BCA4-387CE733410A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/>
            <a:t>Executive Summary: A Snapshot of Your Business</a:t>
          </a:r>
          <a:endParaRPr lang="en-US" dirty="0"/>
        </a:p>
      </dgm:t>
    </dgm:pt>
    <dgm:pt modelId="{A86CE600-355C-45F6-BD1B-574CB80F55E9}" type="parTrans" cxnId="{3C4AAC3C-2E63-4273-9752-B7A7A31FEB03}">
      <dgm:prSet/>
      <dgm:spPr/>
      <dgm:t>
        <a:bodyPr/>
        <a:lstStyle/>
        <a:p>
          <a:endParaRPr lang="en-US"/>
        </a:p>
      </dgm:t>
    </dgm:pt>
    <dgm:pt modelId="{1DFEDE4E-ADA7-4C65-A366-A34906E3D689}" type="sibTrans" cxnId="{3C4AAC3C-2E63-4273-9752-B7A7A31FEB03}">
      <dgm:prSet/>
      <dgm:spPr/>
      <dgm:t>
        <a:bodyPr/>
        <a:lstStyle/>
        <a:p>
          <a:endParaRPr lang="en-US"/>
        </a:p>
      </dgm:t>
    </dgm:pt>
    <dgm:pt modelId="{567BACA7-83E9-44F6-8880-F74E8E936D83}">
      <dgm:prSet phldrT="[Text]"/>
      <dgm:spPr/>
      <dgm:t>
        <a:bodyPr/>
        <a:lstStyle/>
        <a:p>
          <a:r>
            <a:rPr lang="en-US" i="1" dirty="0" smtClean="0">
              <a:solidFill>
                <a:srgbClr val="00CC99"/>
              </a:solidFill>
            </a:rPr>
            <a:t>The executive summary has to be compelling and comprehensive.</a:t>
          </a:r>
          <a:endParaRPr lang="en-US" i="1" dirty="0">
            <a:solidFill>
              <a:srgbClr val="00CC99"/>
            </a:solidFill>
          </a:endParaRPr>
        </a:p>
      </dgm:t>
    </dgm:pt>
    <dgm:pt modelId="{4406670B-632A-41CE-A4F6-2D05EBEA891D}" type="parTrans" cxnId="{B480AD36-58D8-466F-AB60-324CED190BFE}">
      <dgm:prSet/>
      <dgm:spPr/>
      <dgm:t>
        <a:bodyPr/>
        <a:lstStyle/>
        <a:p>
          <a:endParaRPr lang="en-US"/>
        </a:p>
      </dgm:t>
    </dgm:pt>
    <dgm:pt modelId="{958D4688-DED8-4892-9939-94AC96B4F0DE}" type="sibTrans" cxnId="{B480AD36-58D8-466F-AB60-324CED190BFE}">
      <dgm:prSet/>
      <dgm:spPr/>
      <dgm:t>
        <a:bodyPr/>
        <a:lstStyle/>
        <a:p>
          <a:endParaRPr lang="en-US"/>
        </a:p>
      </dgm:t>
    </dgm:pt>
    <dgm:pt modelId="{061AAD11-A589-465A-9C73-476A6018B485}">
      <dgm:prSet phldrT="[Text]"/>
      <dgm:spPr/>
      <dgm:t>
        <a:bodyPr/>
        <a:lstStyle/>
        <a:p>
          <a:endParaRPr lang="en-US" i="1" dirty="0">
            <a:solidFill>
              <a:srgbClr val="00CC99"/>
            </a:solidFill>
          </a:endParaRPr>
        </a:p>
      </dgm:t>
    </dgm:pt>
    <dgm:pt modelId="{16C9F1DA-00D2-4642-A540-584BC3FEA85E}" type="parTrans" cxnId="{F4766C1A-4713-46BB-B34E-7FAA708A286D}">
      <dgm:prSet/>
      <dgm:spPr/>
      <dgm:t>
        <a:bodyPr/>
        <a:lstStyle/>
        <a:p>
          <a:endParaRPr lang="en-US"/>
        </a:p>
      </dgm:t>
    </dgm:pt>
    <dgm:pt modelId="{53D46FCD-AE72-4AE6-8B53-981F2A41CC25}" type="sibTrans" cxnId="{F4766C1A-4713-46BB-B34E-7FAA708A286D}">
      <dgm:prSet/>
      <dgm:spPr/>
      <dgm:t>
        <a:bodyPr/>
        <a:lstStyle/>
        <a:p>
          <a:endParaRPr lang="en-US"/>
        </a:p>
      </dgm:t>
    </dgm:pt>
    <dgm:pt modelId="{122B4928-509D-4AA6-ADCA-B26F29C74441}" type="pres">
      <dgm:prSet presAssocID="{4293FF8B-EA9B-4211-B064-13FDFFF30F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66F5F-8309-4992-A219-E56B7DE7DE43}" type="pres">
      <dgm:prSet presAssocID="{B4AAFEC4-4C36-4A73-A815-D5920869646E}" presName="parentText" presStyleLbl="node1" presStyleIdx="0" presStyleCnt="2" custLinFactNeighborY="-11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6E573-6C97-42E4-9BA3-AB15572FC2C8}" type="pres">
      <dgm:prSet presAssocID="{B4AAFEC4-4C36-4A73-A815-D5920869646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5A177-78A5-4F8E-B806-E5C4F861C778}" type="pres">
      <dgm:prSet presAssocID="{45E2EB86-3F1E-4ADD-BCA4-387CE73341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94D3F-ABFC-4E87-97A1-40273E7FC0D3}" type="pres">
      <dgm:prSet presAssocID="{45E2EB86-3F1E-4ADD-BCA4-387CE73341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DBB0C-B5CC-42F5-9567-E00718582E8D}" srcId="{B4AAFEC4-4C36-4A73-A815-D5920869646E}" destId="{E2010636-1FB2-46AD-9BB6-4DBC3F3956C4}" srcOrd="0" destOrd="0" parTransId="{4A698BAB-0799-4361-8FD7-185055613542}" sibTransId="{CC8C08BB-813D-4DC8-8635-F99C121DE9A4}"/>
    <dgm:cxn modelId="{3C4AAC3C-2E63-4273-9752-B7A7A31FEB03}" srcId="{4293FF8B-EA9B-4211-B064-13FDFFF30FBD}" destId="{45E2EB86-3F1E-4ADD-BCA4-387CE733410A}" srcOrd="1" destOrd="0" parTransId="{A86CE600-355C-45F6-BD1B-574CB80F55E9}" sibTransId="{1DFEDE4E-ADA7-4C65-A366-A34906E3D689}"/>
    <dgm:cxn modelId="{799148C2-6BDF-4E8A-AF1F-D3D897336A71}" type="presOf" srcId="{061AAD11-A589-465A-9C73-476A6018B485}" destId="{A846E573-6C97-42E4-9BA3-AB15572FC2C8}" srcOrd="0" destOrd="1" presId="urn:microsoft.com/office/officeart/2005/8/layout/vList2"/>
    <dgm:cxn modelId="{F4766C1A-4713-46BB-B34E-7FAA708A286D}" srcId="{B4AAFEC4-4C36-4A73-A815-D5920869646E}" destId="{061AAD11-A589-465A-9C73-476A6018B485}" srcOrd="1" destOrd="0" parTransId="{16C9F1DA-00D2-4642-A540-584BC3FEA85E}" sibTransId="{53D46FCD-AE72-4AE6-8B53-981F2A41CC25}"/>
    <dgm:cxn modelId="{DB775B8B-A18C-41FD-8A3C-289EC6404EBC}" type="presOf" srcId="{B4AAFEC4-4C36-4A73-A815-D5920869646E}" destId="{43366F5F-8309-4992-A219-E56B7DE7DE43}" srcOrd="0" destOrd="0" presId="urn:microsoft.com/office/officeart/2005/8/layout/vList2"/>
    <dgm:cxn modelId="{508F308E-0C45-4AD6-A70B-667A74EBEF9F}" srcId="{4293FF8B-EA9B-4211-B064-13FDFFF30FBD}" destId="{B4AAFEC4-4C36-4A73-A815-D5920869646E}" srcOrd="0" destOrd="0" parTransId="{D993CCBB-EADC-41FE-A137-16D0E423473B}" sibTransId="{C573081D-BAD3-47A2-A64B-AA0FBFAAF71F}"/>
    <dgm:cxn modelId="{E834C682-A875-43D3-9E01-4A995A03E150}" type="presOf" srcId="{4293FF8B-EA9B-4211-B064-13FDFFF30FBD}" destId="{122B4928-509D-4AA6-ADCA-B26F29C74441}" srcOrd="0" destOrd="0" presId="urn:microsoft.com/office/officeart/2005/8/layout/vList2"/>
    <dgm:cxn modelId="{B480AD36-58D8-466F-AB60-324CED190BFE}" srcId="{45E2EB86-3F1E-4ADD-BCA4-387CE733410A}" destId="{567BACA7-83E9-44F6-8880-F74E8E936D83}" srcOrd="0" destOrd="0" parTransId="{4406670B-632A-41CE-A4F6-2D05EBEA891D}" sibTransId="{958D4688-DED8-4892-9939-94AC96B4F0DE}"/>
    <dgm:cxn modelId="{541929FC-A07C-4BD6-BFCB-5540F4A9A187}" type="presOf" srcId="{45E2EB86-3F1E-4ADD-BCA4-387CE733410A}" destId="{9065A177-78A5-4F8E-B806-E5C4F861C778}" srcOrd="0" destOrd="0" presId="urn:microsoft.com/office/officeart/2005/8/layout/vList2"/>
    <dgm:cxn modelId="{49FC914A-878B-48AD-AE54-01CC1AD349F1}" type="presOf" srcId="{567BACA7-83E9-44F6-8880-F74E8E936D83}" destId="{80194D3F-ABFC-4E87-97A1-40273E7FC0D3}" srcOrd="0" destOrd="0" presId="urn:microsoft.com/office/officeart/2005/8/layout/vList2"/>
    <dgm:cxn modelId="{C03DE71D-AEEA-4625-8487-D827AD9A63E4}" type="presOf" srcId="{E2010636-1FB2-46AD-9BB6-4DBC3F3956C4}" destId="{A846E573-6C97-42E4-9BA3-AB15572FC2C8}" srcOrd="0" destOrd="0" presId="urn:microsoft.com/office/officeart/2005/8/layout/vList2"/>
    <dgm:cxn modelId="{C45CE33A-4547-457A-848A-215A2A8BDAB2}" type="presParOf" srcId="{122B4928-509D-4AA6-ADCA-B26F29C74441}" destId="{43366F5F-8309-4992-A219-E56B7DE7DE43}" srcOrd="0" destOrd="0" presId="urn:microsoft.com/office/officeart/2005/8/layout/vList2"/>
    <dgm:cxn modelId="{D7D04582-8519-40CE-A820-E314CE8E6130}" type="presParOf" srcId="{122B4928-509D-4AA6-ADCA-B26F29C74441}" destId="{A846E573-6C97-42E4-9BA3-AB15572FC2C8}" srcOrd="1" destOrd="0" presId="urn:microsoft.com/office/officeart/2005/8/layout/vList2"/>
    <dgm:cxn modelId="{D3F9B15C-55B2-408A-BD0E-020463FBD03B}" type="presParOf" srcId="{122B4928-509D-4AA6-ADCA-B26F29C74441}" destId="{9065A177-78A5-4F8E-B806-E5C4F861C778}" srcOrd="2" destOrd="0" presId="urn:microsoft.com/office/officeart/2005/8/layout/vList2"/>
    <dgm:cxn modelId="{EE1E532D-6A8D-46EC-AE08-39605A142E11}" type="presParOf" srcId="{122B4928-509D-4AA6-ADCA-B26F29C74441}" destId="{80194D3F-ABFC-4E87-97A1-40273E7FC0D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1785F-EA3A-4C2C-9AC4-4DC966139B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9AFEF-0F55-4E4C-9C54-7A27BEDDA717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Marketing Mix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257A6-54F7-4FFE-8102-9E3A8A044D84}" type="parTrans" cxnId="{AF8A1EA2-76CC-4B9A-A85A-7E5CFFE422AB}">
      <dgm:prSet/>
      <dgm:spPr/>
      <dgm:t>
        <a:bodyPr/>
        <a:lstStyle/>
        <a:p>
          <a:endParaRPr lang="en-US"/>
        </a:p>
      </dgm:t>
    </dgm:pt>
    <dgm:pt modelId="{4C473C9F-30DA-411A-82DE-98ECD5B8282C}" type="sibTrans" cxnId="{AF8A1EA2-76CC-4B9A-A85A-7E5CFFE422AB}">
      <dgm:prSet/>
      <dgm:spPr/>
      <dgm:t>
        <a:bodyPr/>
        <a:lstStyle/>
        <a:p>
          <a:endParaRPr lang="en-US"/>
        </a:p>
      </dgm:t>
    </dgm:pt>
    <dgm:pt modelId="{32FA008F-9A7F-4429-A244-DC8127BEB87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223E9-5B75-46C3-998F-94AF3BC40880}" type="parTrans" cxnId="{2D01D668-579C-476D-93DF-F271FE1D5643}">
      <dgm:prSet/>
      <dgm:spPr/>
      <dgm:t>
        <a:bodyPr/>
        <a:lstStyle/>
        <a:p>
          <a:endParaRPr lang="en-US"/>
        </a:p>
      </dgm:t>
    </dgm:pt>
    <dgm:pt modelId="{D8F2FAF7-EAE3-4284-BEFE-6B4DAC0B752F}" type="sibTrans" cxnId="{2D01D668-579C-476D-93DF-F271FE1D5643}">
      <dgm:prSet/>
      <dgm:spPr/>
      <dgm:t>
        <a:bodyPr/>
        <a:lstStyle/>
        <a:p>
          <a:endParaRPr lang="en-US"/>
        </a:p>
      </dgm:t>
    </dgm:pt>
    <dgm:pt modelId="{AD2469EF-02AD-4E68-8C1A-B51CA08B7D4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7C118-66D5-4713-8125-2B9E7D4E7675}" type="parTrans" cxnId="{8484B964-D189-4A98-A9F0-36F5F5A15393}">
      <dgm:prSet/>
      <dgm:spPr/>
      <dgm:t>
        <a:bodyPr/>
        <a:lstStyle/>
        <a:p>
          <a:endParaRPr lang="en-US"/>
        </a:p>
      </dgm:t>
    </dgm:pt>
    <dgm:pt modelId="{B854F27A-D439-455F-A740-5C1448F7070B}" type="sibTrans" cxnId="{8484B964-D189-4A98-A9F0-36F5F5A15393}">
      <dgm:prSet/>
      <dgm:spPr/>
      <dgm:t>
        <a:bodyPr/>
        <a:lstStyle/>
        <a:p>
          <a:endParaRPr lang="en-US"/>
        </a:p>
      </dgm:t>
    </dgm:pt>
    <dgm:pt modelId="{586FE515-46B9-43FC-A694-0499551A808D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Place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D7CD3-9428-4DAE-B4A6-395E32DF3830}" type="parTrans" cxnId="{A1D96249-A8F9-43F0-955B-8CDBE9926CE8}">
      <dgm:prSet/>
      <dgm:spPr/>
      <dgm:t>
        <a:bodyPr/>
        <a:lstStyle/>
        <a:p>
          <a:endParaRPr lang="en-US"/>
        </a:p>
      </dgm:t>
    </dgm:pt>
    <dgm:pt modelId="{DAD2900A-68AB-4ECA-ACAA-0258A34B6E8C}" type="sibTrans" cxnId="{A1D96249-A8F9-43F0-955B-8CDBE9926CE8}">
      <dgm:prSet/>
      <dgm:spPr/>
      <dgm:t>
        <a:bodyPr/>
        <a:lstStyle/>
        <a:p>
          <a:endParaRPr lang="en-US"/>
        </a:p>
      </dgm:t>
    </dgm:pt>
    <dgm:pt modelId="{761F4DB1-DB5E-4165-9B3D-71016BC22787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FFB68-2CEF-4F8B-B65F-69CFA5596E4C}" type="parTrans" cxnId="{46E028E3-FE47-4AA1-83A1-CA6E6630C8A8}">
      <dgm:prSet/>
      <dgm:spPr/>
      <dgm:t>
        <a:bodyPr/>
        <a:lstStyle/>
        <a:p>
          <a:endParaRPr lang="en-US"/>
        </a:p>
      </dgm:t>
    </dgm:pt>
    <dgm:pt modelId="{32550662-E277-4091-ADE0-E606244ECD9A}" type="sibTrans" cxnId="{46E028E3-FE47-4AA1-83A1-CA6E6630C8A8}">
      <dgm:prSet/>
      <dgm:spPr/>
      <dgm:t>
        <a:bodyPr/>
        <a:lstStyle/>
        <a:p>
          <a:endParaRPr lang="en-US"/>
        </a:p>
      </dgm:t>
    </dgm:pt>
    <dgm:pt modelId="{3492D0FF-517B-4A39-8251-8359006E00F4}" type="pres">
      <dgm:prSet presAssocID="{97C1785F-EA3A-4C2C-9AC4-4DC966139B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ED6E5-7A6B-4322-86B3-75500070A6A4}" type="pres">
      <dgm:prSet presAssocID="{BE99AFEF-0F55-4E4C-9C54-7A27BEDDA717}" presName="centerShape" presStyleLbl="node0" presStyleIdx="0" presStyleCnt="1" custScaleX="132712"/>
      <dgm:spPr/>
      <dgm:t>
        <a:bodyPr/>
        <a:lstStyle/>
        <a:p>
          <a:endParaRPr lang="en-US"/>
        </a:p>
      </dgm:t>
    </dgm:pt>
    <dgm:pt modelId="{F29B186D-A8A6-4B94-A6B1-04A6DDD30EF3}" type="pres">
      <dgm:prSet presAssocID="{32FA008F-9A7F-4429-A244-DC8127BEB879}" presName="node" presStyleLbl="node1" presStyleIdx="0" presStyleCnt="4" custScaleX="171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1BA49-54F4-4A6C-A8A0-6EDDC00C7BE2}" type="pres">
      <dgm:prSet presAssocID="{32FA008F-9A7F-4429-A244-DC8127BEB879}" presName="dummy" presStyleCnt="0"/>
      <dgm:spPr/>
    </dgm:pt>
    <dgm:pt modelId="{CCFCE93D-4908-437F-9523-7176EF1C0F4A}" type="pres">
      <dgm:prSet presAssocID="{D8F2FAF7-EAE3-4284-BEFE-6B4DAC0B752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D608FD-E6AC-443C-8F05-B63379A0BC9E}" type="pres">
      <dgm:prSet presAssocID="{AD2469EF-02AD-4E68-8C1A-B51CA08B7D4E}" presName="node" presStyleLbl="node1" presStyleIdx="1" presStyleCnt="4" custScaleX="156162" custRadScaleRad="125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ABFEA-9BFA-482C-A646-B1FCEB27BA26}" type="pres">
      <dgm:prSet presAssocID="{AD2469EF-02AD-4E68-8C1A-B51CA08B7D4E}" presName="dummy" presStyleCnt="0"/>
      <dgm:spPr/>
    </dgm:pt>
    <dgm:pt modelId="{B9F7320A-9BB0-49F7-AD38-4905B7F315A2}" type="pres">
      <dgm:prSet presAssocID="{B854F27A-D439-455F-A740-5C1448F7070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B0A6D9F-A1FC-4857-BDF4-6EFBE379D6E7}" type="pres">
      <dgm:prSet presAssocID="{586FE515-46B9-43FC-A694-0499551A808D}" presName="node" presStyleLbl="node1" presStyleIdx="2" presStyleCnt="4" custScaleX="159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C158A-6AFC-4C07-9136-32B0FA488DD0}" type="pres">
      <dgm:prSet presAssocID="{586FE515-46B9-43FC-A694-0499551A808D}" presName="dummy" presStyleCnt="0"/>
      <dgm:spPr/>
    </dgm:pt>
    <dgm:pt modelId="{E0D1D472-6C21-4CEF-B04B-9DB55D7C42F6}" type="pres">
      <dgm:prSet presAssocID="{DAD2900A-68AB-4ECA-ACAA-0258A34B6E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BF9E8A4-E59A-44AC-9C3E-0D759F7152A5}" type="pres">
      <dgm:prSet presAssocID="{761F4DB1-DB5E-4165-9B3D-71016BC22787}" presName="node" presStyleLbl="node1" presStyleIdx="3" presStyleCnt="4" custScaleX="170308" custScaleY="115980" custRadScaleRad="125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C87EB-15FA-4C91-8123-DCE95756A63B}" type="pres">
      <dgm:prSet presAssocID="{761F4DB1-DB5E-4165-9B3D-71016BC22787}" presName="dummy" presStyleCnt="0"/>
      <dgm:spPr/>
    </dgm:pt>
    <dgm:pt modelId="{6F541490-4920-483F-8616-B7FB46FDD408}" type="pres">
      <dgm:prSet presAssocID="{32550662-E277-4091-ADE0-E606244ECD9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E9C4124-4BD9-4376-8C91-F2B07C93C045}" type="presOf" srcId="{32FA008F-9A7F-4429-A244-DC8127BEB879}" destId="{F29B186D-A8A6-4B94-A6B1-04A6DDD30EF3}" srcOrd="0" destOrd="0" presId="urn:microsoft.com/office/officeart/2005/8/layout/radial6"/>
    <dgm:cxn modelId="{DAC88762-3954-464C-80D0-0796CFA75FDE}" type="presOf" srcId="{B854F27A-D439-455F-A740-5C1448F7070B}" destId="{B9F7320A-9BB0-49F7-AD38-4905B7F315A2}" srcOrd="0" destOrd="0" presId="urn:microsoft.com/office/officeart/2005/8/layout/radial6"/>
    <dgm:cxn modelId="{95A168CB-F108-4ECF-9F26-93341E1116ED}" type="presOf" srcId="{586FE515-46B9-43FC-A694-0499551A808D}" destId="{4B0A6D9F-A1FC-4857-BDF4-6EFBE379D6E7}" srcOrd="0" destOrd="0" presId="urn:microsoft.com/office/officeart/2005/8/layout/radial6"/>
    <dgm:cxn modelId="{2D01D668-579C-476D-93DF-F271FE1D5643}" srcId="{BE99AFEF-0F55-4E4C-9C54-7A27BEDDA717}" destId="{32FA008F-9A7F-4429-A244-DC8127BEB879}" srcOrd="0" destOrd="0" parTransId="{576223E9-5B75-46C3-998F-94AF3BC40880}" sibTransId="{D8F2FAF7-EAE3-4284-BEFE-6B4DAC0B752F}"/>
    <dgm:cxn modelId="{46E028E3-FE47-4AA1-83A1-CA6E6630C8A8}" srcId="{BE99AFEF-0F55-4E4C-9C54-7A27BEDDA717}" destId="{761F4DB1-DB5E-4165-9B3D-71016BC22787}" srcOrd="3" destOrd="0" parTransId="{EE1FFB68-2CEF-4F8B-B65F-69CFA5596E4C}" sibTransId="{32550662-E277-4091-ADE0-E606244ECD9A}"/>
    <dgm:cxn modelId="{5A2E57CC-C567-4E41-B0E5-48A6F9396345}" type="presOf" srcId="{97C1785F-EA3A-4C2C-9AC4-4DC966139BB9}" destId="{3492D0FF-517B-4A39-8251-8359006E00F4}" srcOrd="0" destOrd="0" presId="urn:microsoft.com/office/officeart/2005/8/layout/radial6"/>
    <dgm:cxn modelId="{1BCBBEE0-8BBB-4899-B360-DB93124E8883}" type="presOf" srcId="{DAD2900A-68AB-4ECA-ACAA-0258A34B6E8C}" destId="{E0D1D472-6C21-4CEF-B04B-9DB55D7C42F6}" srcOrd="0" destOrd="0" presId="urn:microsoft.com/office/officeart/2005/8/layout/radial6"/>
    <dgm:cxn modelId="{A1D96249-A8F9-43F0-955B-8CDBE9926CE8}" srcId="{BE99AFEF-0F55-4E4C-9C54-7A27BEDDA717}" destId="{586FE515-46B9-43FC-A694-0499551A808D}" srcOrd="2" destOrd="0" parTransId="{36ED7CD3-9428-4DAE-B4A6-395E32DF3830}" sibTransId="{DAD2900A-68AB-4ECA-ACAA-0258A34B6E8C}"/>
    <dgm:cxn modelId="{8484B964-D189-4A98-A9F0-36F5F5A15393}" srcId="{BE99AFEF-0F55-4E4C-9C54-7A27BEDDA717}" destId="{AD2469EF-02AD-4E68-8C1A-B51CA08B7D4E}" srcOrd="1" destOrd="0" parTransId="{9A07C118-66D5-4713-8125-2B9E7D4E7675}" sibTransId="{B854F27A-D439-455F-A740-5C1448F7070B}"/>
    <dgm:cxn modelId="{A96C1BB3-6DFD-4321-9B9F-39C2F702DF07}" type="presOf" srcId="{BE99AFEF-0F55-4E4C-9C54-7A27BEDDA717}" destId="{85AED6E5-7A6B-4322-86B3-75500070A6A4}" srcOrd="0" destOrd="0" presId="urn:microsoft.com/office/officeart/2005/8/layout/radial6"/>
    <dgm:cxn modelId="{6AC6A618-480C-4839-B708-C5DB818609C2}" type="presOf" srcId="{761F4DB1-DB5E-4165-9B3D-71016BC22787}" destId="{EBF9E8A4-E59A-44AC-9C3E-0D759F7152A5}" srcOrd="0" destOrd="0" presId="urn:microsoft.com/office/officeart/2005/8/layout/radial6"/>
    <dgm:cxn modelId="{83B01671-96C9-4237-B522-0DEEED1F5989}" type="presOf" srcId="{32550662-E277-4091-ADE0-E606244ECD9A}" destId="{6F541490-4920-483F-8616-B7FB46FDD408}" srcOrd="0" destOrd="0" presId="urn:microsoft.com/office/officeart/2005/8/layout/radial6"/>
    <dgm:cxn modelId="{AF8A1EA2-76CC-4B9A-A85A-7E5CFFE422AB}" srcId="{97C1785F-EA3A-4C2C-9AC4-4DC966139BB9}" destId="{BE99AFEF-0F55-4E4C-9C54-7A27BEDDA717}" srcOrd="0" destOrd="0" parTransId="{2DA257A6-54F7-4FFE-8102-9E3A8A044D84}" sibTransId="{4C473C9F-30DA-411A-82DE-98ECD5B8282C}"/>
    <dgm:cxn modelId="{62E73CE0-D22E-45B1-A41B-EF1A1D4CE7BE}" type="presOf" srcId="{AD2469EF-02AD-4E68-8C1A-B51CA08B7D4E}" destId="{C5D608FD-E6AC-443C-8F05-B63379A0BC9E}" srcOrd="0" destOrd="0" presId="urn:microsoft.com/office/officeart/2005/8/layout/radial6"/>
    <dgm:cxn modelId="{9C34CBC0-9FAD-450F-8DA1-6939E8C36DCA}" type="presOf" srcId="{D8F2FAF7-EAE3-4284-BEFE-6B4DAC0B752F}" destId="{CCFCE93D-4908-437F-9523-7176EF1C0F4A}" srcOrd="0" destOrd="0" presId="urn:microsoft.com/office/officeart/2005/8/layout/radial6"/>
    <dgm:cxn modelId="{178AE76E-02CB-41E3-ADB7-FB3CCD0AC546}" type="presParOf" srcId="{3492D0FF-517B-4A39-8251-8359006E00F4}" destId="{85AED6E5-7A6B-4322-86B3-75500070A6A4}" srcOrd="0" destOrd="0" presId="urn:microsoft.com/office/officeart/2005/8/layout/radial6"/>
    <dgm:cxn modelId="{C1FE7B91-3FC9-4D5A-A87A-D4A3A3649ACB}" type="presParOf" srcId="{3492D0FF-517B-4A39-8251-8359006E00F4}" destId="{F29B186D-A8A6-4B94-A6B1-04A6DDD30EF3}" srcOrd="1" destOrd="0" presId="urn:microsoft.com/office/officeart/2005/8/layout/radial6"/>
    <dgm:cxn modelId="{179357EB-C6E1-47C8-9101-548872A1E751}" type="presParOf" srcId="{3492D0FF-517B-4A39-8251-8359006E00F4}" destId="{7AB1BA49-54F4-4A6C-A8A0-6EDDC00C7BE2}" srcOrd="2" destOrd="0" presId="urn:microsoft.com/office/officeart/2005/8/layout/radial6"/>
    <dgm:cxn modelId="{DF41D668-BBD5-4E47-A477-3DC2692577E8}" type="presParOf" srcId="{3492D0FF-517B-4A39-8251-8359006E00F4}" destId="{CCFCE93D-4908-437F-9523-7176EF1C0F4A}" srcOrd="3" destOrd="0" presId="urn:microsoft.com/office/officeart/2005/8/layout/radial6"/>
    <dgm:cxn modelId="{0A499402-5A16-49BF-BBDE-E18027732416}" type="presParOf" srcId="{3492D0FF-517B-4A39-8251-8359006E00F4}" destId="{C5D608FD-E6AC-443C-8F05-B63379A0BC9E}" srcOrd="4" destOrd="0" presId="urn:microsoft.com/office/officeart/2005/8/layout/radial6"/>
    <dgm:cxn modelId="{EA16D02E-9740-41EF-B0C8-0A7DB66774C1}" type="presParOf" srcId="{3492D0FF-517B-4A39-8251-8359006E00F4}" destId="{A65ABFEA-9BFA-482C-A646-B1FCEB27BA26}" srcOrd="5" destOrd="0" presId="urn:microsoft.com/office/officeart/2005/8/layout/radial6"/>
    <dgm:cxn modelId="{076BE696-168C-486D-918B-587589E780E8}" type="presParOf" srcId="{3492D0FF-517B-4A39-8251-8359006E00F4}" destId="{B9F7320A-9BB0-49F7-AD38-4905B7F315A2}" srcOrd="6" destOrd="0" presId="urn:microsoft.com/office/officeart/2005/8/layout/radial6"/>
    <dgm:cxn modelId="{520845FE-058F-42A6-A59F-0271D2E6A7DB}" type="presParOf" srcId="{3492D0FF-517B-4A39-8251-8359006E00F4}" destId="{4B0A6D9F-A1FC-4857-BDF4-6EFBE379D6E7}" srcOrd="7" destOrd="0" presId="urn:microsoft.com/office/officeart/2005/8/layout/radial6"/>
    <dgm:cxn modelId="{AB17A231-66A4-4756-AC32-9BF2EBA66A04}" type="presParOf" srcId="{3492D0FF-517B-4A39-8251-8359006E00F4}" destId="{3DEC158A-6AFC-4C07-9136-32B0FA488DD0}" srcOrd="8" destOrd="0" presId="urn:microsoft.com/office/officeart/2005/8/layout/radial6"/>
    <dgm:cxn modelId="{012742C7-62B0-4FE9-8AD1-0A9728811A7C}" type="presParOf" srcId="{3492D0FF-517B-4A39-8251-8359006E00F4}" destId="{E0D1D472-6C21-4CEF-B04B-9DB55D7C42F6}" srcOrd="9" destOrd="0" presId="urn:microsoft.com/office/officeart/2005/8/layout/radial6"/>
    <dgm:cxn modelId="{74F7F23C-C8D6-4538-923E-396B355854AF}" type="presParOf" srcId="{3492D0FF-517B-4A39-8251-8359006E00F4}" destId="{EBF9E8A4-E59A-44AC-9C3E-0D759F7152A5}" srcOrd="10" destOrd="0" presId="urn:microsoft.com/office/officeart/2005/8/layout/radial6"/>
    <dgm:cxn modelId="{4DA20A66-6BA0-4D85-88D6-D8550D9B8FEF}" type="presParOf" srcId="{3492D0FF-517B-4A39-8251-8359006E00F4}" destId="{8E5C87EB-15FA-4C91-8123-DCE95756A63B}" srcOrd="11" destOrd="0" presId="urn:microsoft.com/office/officeart/2005/8/layout/radial6"/>
    <dgm:cxn modelId="{2F594418-27AB-453C-BFAB-16DE341E0B6A}" type="presParOf" srcId="{3492D0FF-517B-4A39-8251-8359006E00F4}" destId="{6F541490-4920-483F-8616-B7FB46FDD40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6F5F-8309-4992-A219-E56B7DE7DE43}">
      <dsp:nvSpPr>
        <dsp:cNvPr id="0" name=""/>
        <dsp:cNvSpPr/>
      </dsp:nvSpPr>
      <dsp:spPr>
        <a:xfrm>
          <a:off x="0" y="0"/>
          <a:ext cx="8382000" cy="139038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Cover Page and Table of Contents</a:t>
          </a:r>
          <a:endParaRPr lang="en-US" sz="3500" kern="1200" dirty="0"/>
        </a:p>
      </dsp:txBody>
      <dsp:txXfrm>
        <a:off x="67873" y="67873"/>
        <a:ext cx="8246254" cy="1254634"/>
      </dsp:txXfrm>
    </dsp:sp>
    <dsp:sp modelId="{A846E573-6C97-42E4-9BA3-AB15572FC2C8}">
      <dsp:nvSpPr>
        <dsp:cNvPr id="0" name=""/>
        <dsp:cNvSpPr/>
      </dsp:nvSpPr>
      <dsp:spPr>
        <a:xfrm>
          <a:off x="0" y="1475006"/>
          <a:ext cx="83820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i="1" kern="1200" dirty="0" smtClean="0">
              <a:solidFill>
                <a:srgbClr val="00CC99"/>
              </a:solidFill>
            </a:rPr>
            <a:t>The cover page should be professional, neat, and attractive</a:t>
          </a:r>
          <a:endParaRPr lang="en-US" sz="2700" i="1" kern="1200" dirty="0">
            <a:solidFill>
              <a:srgbClr val="00CC99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700" i="1" kern="1200" dirty="0">
            <a:solidFill>
              <a:srgbClr val="00CC99"/>
            </a:solidFill>
          </a:endParaRPr>
        </a:p>
      </dsp:txBody>
      <dsp:txXfrm>
        <a:off x="0" y="1475006"/>
        <a:ext cx="8382000" cy="1304100"/>
      </dsp:txXfrm>
    </dsp:sp>
    <dsp:sp modelId="{9065A177-78A5-4F8E-B806-E5C4F861C778}">
      <dsp:nvSpPr>
        <dsp:cNvPr id="0" name=""/>
        <dsp:cNvSpPr/>
      </dsp:nvSpPr>
      <dsp:spPr>
        <a:xfrm>
          <a:off x="0" y="2779106"/>
          <a:ext cx="8382000" cy="139038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Executive Summary: A Snapshot of Your Business</a:t>
          </a:r>
          <a:endParaRPr lang="en-US" sz="3500" kern="1200" dirty="0"/>
        </a:p>
      </dsp:txBody>
      <dsp:txXfrm>
        <a:off x="67873" y="2846979"/>
        <a:ext cx="8246254" cy="1254634"/>
      </dsp:txXfrm>
    </dsp:sp>
    <dsp:sp modelId="{80194D3F-ABFC-4E87-97A1-40273E7FC0D3}">
      <dsp:nvSpPr>
        <dsp:cNvPr id="0" name=""/>
        <dsp:cNvSpPr/>
      </dsp:nvSpPr>
      <dsp:spPr>
        <a:xfrm>
          <a:off x="0" y="4169486"/>
          <a:ext cx="83820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i="1" kern="1200" dirty="0" smtClean="0">
              <a:solidFill>
                <a:srgbClr val="00CC99"/>
              </a:solidFill>
            </a:rPr>
            <a:t>The executive summary has to be compelling and comprehensive.</a:t>
          </a:r>
          <a:endParaRPr lang="en-US" sz="2700" i="1" kern="1200" dirty="0">
            <a:solidFill>
              <a:srgbClr val="00CC99"/>
            </a:solidFill>
          </a:endParaRPr>
        </a:p>
      </dsp:txBody>
      <dsp:txXfrm>
        <a:off x="0" y="4169486"/>
        <a:ext cx="8382000" cy="851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41490-4920-483F-8616-B7FB46FDD408}">
      <dsp:nvSpPr>
        <dsp:cNvPr id="0" name=""/>
        <dsp:cNvSpPr/>
      </dsp:nvSpPr>
      <dsp:spPr>
        <a:xfrm>
          <a:off x="1125497" y="417181"/>
          <a:ext cx="3125428" cy="3125428"/>
        </a:xfrm>
        <a:prstGeom prst="blockArc">
          <a:avLst>
            <a:gd name="adj1" fmla="val 10682633"/>
            <a:gd name="adj2" fmla="val 1710079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1D472-6C21-4CEF-B04B-9DB55D7C42F6}">
      <dsp:nvSpPr>
        <dsp:cNvPr id="0" name=""/>
        <dsp:cNvSpPr/>
      </dsp:nvSpPr>
      <dsp:spPr>
        <a:xfrm>
          <a:off x="1125497" y="521389"/>
          <a:ext cx="3125428" cy="3125428"/>
        </a:xfrm>
        <a:prstGeom prst="blockArc">
          <a:avLst>
            <a:gd name="adj1" fmla="val 4499204"/>
            <a:gd name="adj2" fmla="val 109173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7320A-9BB0-49F7-AD38-4905B7F315A2}">
      <dsp:nvSpPr>
        <dsp:cNvPr id="0" name=""/>
        <dsp:cNvSpPr/>
      </dsp:nvSpPr>
      <dsp:spPr>
        <a:xfrm>
          <a:off x="1916327" y="521389"/>
          <a:ext cx="3125428" cy="3125428"/>
        </a:xfrm>
        <a:prstGeom prst="blockArc">
          <a:avLst>
            <a:gd name="adj1" fmla="val 21482633"/>
            <a:gd name="adj2" fmla="val 630079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CE93D-4908-437F-9523-7176EF1C0F4A}">
      <dsp:nvSpPr>
        <dsp:cNvPr id="0" name=""/>
        <dsp:cNvSpPr/>
      </dsp:nvSpPr>
      <dsp:spPr>
        <a:xfrm>
          <a:off x="1916327" y="417181"/>
          <a:ext cx="3125428" cy="3125428"/>
        </a:xfrm>
        <a:prstGeom prst="blockArc">
          <a:avLst>
            <a:gd name="adj1" fmla="val 15299204"/>
            <a:gd name="adj2" fmla="val 1173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ED6E5-7A6B-4322-86B3-75500070A6A4}">
      <dsp:nvSpPr>
        <dsp:cNvPr id="0" name=""/>
        <dsp:cNvSpPr/>
      </dsp:nvSpPr>
      <dsp:spPr>
        <a:xfrm>
          <a:off x="2128653" y="1312416"/>
          <a:ext cx="1909948" cy="1439167"/>
        </a:xfrm>
        <a:prstGeom prst="ellipse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Marketing Mix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8358" y="1523177"/>
        <a:ext cx="1350538" cy="1017645"/>
      </dsp:txXfrm>
    </dsp:sp>
    <dsp:sp modelId="{F29B186D-A8A6-4B94-A6B1-04A6DDD30EF3}">
      <dsp:nvSpPr>
        <dsp:cNvPr id="0" name=""/>
        <dsp:cNvSpPr/>
      </dsp:nvSpPr>
      <dsp:spPr>
        <a:xfrm>
          <a:off x="2218376" y="1843"/>
          <a:ext cx="1730501" cy="1007417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1802" y="149376"/>
        <a:ext cx="1223649" cy="712351"/>
      </dsp:txXfrm>
    </dsp:sp>
    <dsp:sp modelId="{C5D608FD-E6AC-443C-8F05-B63379A0BC9E}">
      <dsp:nvSpPr>
        <dsp:cNvPr id="0" name=""/>
        <dsp:cNvSpPr/>
      </dsp:nvSpPr>
      <dsp:spPr>
        <a:xfrm>
          <a:off x="4217998" y="1528291"/>
          <a:ext cx="1573203" cy="1007417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8388" y="1675824"/>
        <a:ext cx="1112423" cy="712351"/>
      </dsp:txXfrm>
    </dsp:sp>
    <dsp:sp modelId="{4B0A6D9F-A1FC-4857-BDF4-6EFBE379D6E7}">
      <dsp:nvSpPr>
        <dsp:cNvPr id="0" name=""/>
        <dsp:cNvSpPr/>
      </dsp:nvSpPr>
      <dsp:spPr>
        <a:xfrm>
          <a:off x="2281052" y="3054738"/>
          <a:ext cx="1605148" cy="1007417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6120" y="3202271"/>
        <a:ext cx="1135012" cy="712351"/>
      </dsp:txXfrm>
    </dsp:sp>
    <dsp:sp modelId="{EBF9E8A4-E59A-44AC-9C3E-0D759F7152A5}">
      <dsp:nvSpPr>
        <dsp:cNvPr id="0" name=""/>
        <dsp:cNvSpPr/>
      </dsp:nvSpPr>
      <dsp:spPr>
        <a:xfrm>
          <a:off x="304797" y="1447798"/>
          <a:ext cx="1715712" cy="1168402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057" y="1618907"/>
        <a:ext cx="1213192" cy="82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software packages and their sample business plans will provide guidance in developing your own unique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formal presentation, an attractive multimedia presentation, free from errors, excessive animation, and other distractions is advisable.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foremost reason to write a business plan is to organize your thoughts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a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serious professional investor will agree even to see you unless you have put together a comprehensive, convincing business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software packages and their sample business plans will provide guidance in developing your own unique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plan should be so thoughtful and well written that the only question it raises in an investor’s mind is: “How much can I invest?”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2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software packages and their sample business plans will provide guidance in developing your own unique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software packages and their sample business plans will provide guidance in developing your own unique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software packages and their sample business plans will provide guidance in developing your own unique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lanpro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s-usa.com/" TargetMode="External"/><Relationship Id="rId5" Type="http://schemas.openxmlformats.org/officeDocument/2006/relationships/hyperlink" Target="http://www.bizplanbuilder.com/" TargetMode="External"/><Relationship Id="rId4" Type="http://schemas.openxmlformats.org/officeDocument/2006/relationships/hyperlink" Target="http://www.bizplan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228601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2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Business  Plan: Road Map to Success</a:t>
            </a:r>
            <a:endParaRPr lang="en-US" sz="5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Entry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an industry the threat of new entrants is largely defined by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barriers erected to prevent them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Porter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sources of barriers to entry include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Capital requirements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Economies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Access to distribution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Government policy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of Substitutes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level of threat posed by alternative products and services to industry customers matters.</a:t>
            </a: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Some defining factors include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Convenience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Price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Supply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Switching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Public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Power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less bargaining power and control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raw materials, components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labor have over competitors, the more attractive the industry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Porter suggests that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suppliers are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more powerful when the following industry factors apply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There is domination by a few companies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products are differentiated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Switching costs are high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Substitutes are not readily available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They can threaten to move into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themselves.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industry is not important to the supplier.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 Power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force is similar to that of suppliers, but on the demand side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According to Porter, buyers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are more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powerful in an industry if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They are concentrated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They purchase a lot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Products are undifferentiated or standard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Products are not a big part of the overall cost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Profits are low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Product quality is not important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Products do not save money for the buyer.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Financial Feasibility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1" y="782472"/>
            <a:ext cx="8775511" cy="6227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Having completed the product or service feasibility analysis and also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one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the market and industry, you can complete the process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by assessing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financial viability of your business idea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analysis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need to be detailed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amount of start-up capital required will be a function of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size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type of organization you are starting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entrepreneur can assess feasibility better with a reasonable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revenues, based on anticipated pricing and volume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Finally, cost factors should be calculated and returns on investment projected.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0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company’s plan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generate revenue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make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profit from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canvas includes nine core building blocks that are intended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supply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answers to critical questions. These building blocks are meant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 implemented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the company.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4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" y="990600"/>
            <a:ext cx="9089409" cy="533400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Segments (CS): the consumers for whom the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company creates value</a:t>
            </a: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Mass market—large, broadly similar group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Niche market—narrow, specialized,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Segmented market—groups with slightly different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needs 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and problems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Diversified markets—segments that aren’t related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have very different needs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Multi-sided markets—generally are composed of supplier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and customer segments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are all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served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2. Value Proposition (VP): the reason customers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select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the products/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a.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Newness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b.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c. “Getting the job done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d.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Brand/status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f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3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Cost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Risk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Accessibility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j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Convenience/usability</a:t>
            </a:r>
          </a:p>
          <a:p>
            <a:pPr marL="0" indent="0">
              <a:buNone/>
            </a:pPr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3. Channels (CN): how the company reaches and   </a:t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   communicates with customer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a. Own channels versus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b. Direct (sales force, Web sales, own stores) versus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    indirect (partner stores, wholesalers)</a:t>
            </a:r>
            <a:endParaRPr lang="en-US" sz="25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8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685800"/>
            <a:ext cx="8454788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 Customer Relationships (CR): types established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through consumer segments reached</a:t>
            </a: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Personal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Dedicated personal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Self-service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Automated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User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f . Co-creation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7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CC99"/>
                </a:solidFill>
              </a:rPr>
              <a:t>Chapter Learning Objectives</a:t>
            </a:r>
            <a:endParaRPr lang="en-US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763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a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feasibility analysis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and   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choose when to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create one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Business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Canvas.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plan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Summarize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purposes for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business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plan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audiences for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of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business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plan.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proper  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development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formatting of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business plan.</a:t>
            </a:r>
          </a:p>
        </p:txBody>
      </p:sp>
    </p:spTree>
    <p:extLst>
      <p:ext uri="{BB962C8B-B14F-4D97-AF65-F5344CB8AC3E}">
        <p14:creationId xmlns:p14="http://schemas.microsoft.com/office/powerpoint/2010/main" val="40325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5. Revenue Streams (R$): how funds are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Asset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Usage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Subscription fees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Lending/renting/leasing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Licensing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Brokerage fees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Advertising fees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Key Resources (KR): that which is critical to making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model function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2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Model Canvas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7. Key Activities (KA): critical actions for success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Problem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Platform/network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Key Partnerships (KP): the particular suppliers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needed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network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Strategic alliances between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non-competitors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Cooperation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(strategic alliances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competitors)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Joint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ventures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Buyer–supplier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9. Cost Structure (C$): all costs of operations</a:t>
            </a:r>
          </a:p>
        </p:txBody>
      </p:sp>
    </p:spTree>
    <p:extLst>
      <p:ext uri="{BB962C8B-B14F-4D97-AF65-F5344CB8AC3E}">
        <p14:creationId xmlns:p14="http://schemas.microsoft.com/office/powerpoint/2010/main" val="98186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Business Plan?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7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-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document that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thoroughly explains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business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idea and how it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carried out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plan should include the following:</a:t>
            </a:r>
          </a:p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story of what the business is and will be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costs and a marketing plan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of how the business will be financed,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estimate of projected earnings.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5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Need a Business Plan?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Whether you are planning a microenterprise with virtually no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start-up costs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multimillion-dollar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venture, you will find a business plan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 essential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plan can also help you determine on paper whether your business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 viable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before you make mistakes in the real world—allowing you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adjust accordingly.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business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plan is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vital to current and proposed businesses as a guide to operations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direction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which can be modified as the organization evolves.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3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Business Plan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Will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 Time and Money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144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Before you serve your first customer, you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will have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answered every question you can think of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How much should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 charge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your product or service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exactly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product or service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What is one unit of sale?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will your costs be?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are you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going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market your product or service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where will you sell it?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Figuring all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out in advance will save you time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Pro® (Palo Alto Software,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www.BusinessPlanPro.com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also a Social Enterprise Edition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LivePlan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available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BizPlan.com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(by the Go BIG Network team,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www.bizplan.com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Builder (JIAN,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www.BizPlanBuilder.com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PlanMaker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Professional (Individual Software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Inc.).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Ultimate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Planner (Atlas Business Solutions,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www.abs-usa.com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b="1" dirty="0" smtClean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599" y="1153180"/>
            <a:ext cx="8751627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Business Plan Software Packages: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Business Plan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Will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 Time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Money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 Plan Is the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Capital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953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5692914"/>
            <a:ext cx="559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business plan </a:t>
            </a:r>
            <a:r>
              <a:rPr lang="en-US" sz="20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allow </a:t>
            </a:r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 address </a:t>
            </a:r>
            <a:r>
              <a:rPr lang="en-US" sz="20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angles of </a:t>
            </a:r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 idea.</a:t>
            </a:r>
            <a:endParaRPr lang="en-US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4" y="685800"/>
            <a:ext cx="4031776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mentioned, bankers and other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investors will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refuse to see an entrepreneur who does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not have a business plan (unless the loan or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you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seeking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is very small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/>
              <a:t>The financial projections should be realistic and attainable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Plan Is an Operations Guide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Whether or not you need to raise capital, a business plan will be 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vital tool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guiding the internal operations of your enterprise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owners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managers increase the probability of success by taking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plan 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their heads and committing it to paper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With your business plan as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benchmarking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tool, you can compare your company’s progress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stated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US" sz="25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Mission, Vision, and Culture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Company Description</a:t>
            </a: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4.0 Opportunity Analysis and Research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4.1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Industry Analysis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4.2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Environmental Analysis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4.3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Exhibit </a:t>
            </a:r>
            <a:r>
              <a:rPr lang="en-US" sz="2800" dirty="0" smtClean="0">
                <a:solidFill>
                  <a:schemeClr val="bg1"/>
                </a:solidFill>
              </a:rPr>
              <a:t>2-1 </a:t>
            </a:r>
            <a:r>
              <a:rPr lang="en-US" sz="2800" i="1" dirty="0" smtClean="0">
                <a:solidFill>
                  <a:schemeClr val="bg1"/>
                </a:solidFill>
              </a:rPr>
              <a:t>Business Plan Outline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Components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5.0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Marketing Strategy and Plan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5.1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Products/Services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5.2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5.3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5.4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6.0 Management and Operations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6.1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Management Team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6.2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6.3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Physical Location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6.4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6.5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Inventory, Production, and Quality Assurance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86868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Exhibit </a:t>
            </a:r>
            <a:r>
              <a:rPr lang="en-US" sz="2800" dirty="0" smtClean="0">
                <a:solidFill>
                  <a:schemeClr val="bg1"/>
                </a:solidFill>
              </a:rPr>
              <a:t>2-1 </a:t>
            </a:r>
            <a:r>
              <a:rPr lang="en-US" sz="2800" i="1" dirty="0" smtClean="0">
                <a:solidFill>
                  <a:schemeClr val="bg1"/>
                </a:solidFill>
              </a:rPr>
              <a:t>Business Plan Outline    (cont.)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Components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time and energy involved in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exploring business ideas can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 extensive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with the SBA reporting that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many entrepreneurs, the process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can take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Analysis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Does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Idea Work?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629401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638800"/>
            <a:ext cx="815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don’t know where you are going, any road will get you there</a:t>
            </a:r>
            <a:r>
              <a:rPr lang="en-US" sz="1900" b="1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 </a:t>
            </a:r>
            <a:r>
              <a:rPr lang="en-US" sz="19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19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 Carroll, English author</a:t>
            </a:r>
            <a:endParaRPr lang="en-US" sz="19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6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7.0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Financial Analysis and Projections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7.1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Sources and Uses of Capital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Cash Flow Projections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Balance Sheet Projections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7.4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Income Statement Projections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7.5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Breakeven Analysis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7.6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Ratio Analysis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7.7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Risks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8.0 Funding Request and Exit Strategy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8.1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Amount and Type of Funds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Exhibit </a:t>
            </a:r>
            <a:r>
              <a:rPr lang="en-US" sz="2800" dirty="0" smtClean="0">
                <a:solidFill>
                  <a:schemeClr val="bg1"/>
                </a:solidFill>
              </a:rPr>
              <a:t>2-1 </a:t>
            </a:r>
            <a:r>
              <a:rPr lang="en-US" sz="2800" i="1" dirty="0" smtClean="0">
                <a:solidFill>
                  <a:schemeClr val="bg1"/>
                </a:solidFill>
              </a:rPr>
              <a:t>Business Plan Outline    (cont.)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Components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9075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8.2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Exit Plan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8.3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Resumes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Sample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Promotional Materials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Product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Illustrations/Diagrams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Detailed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Projections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848380"/>
            <a:ext cx="86868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Exhibit </a:t>
            </a:r>
            <a:r>
              <a:rPr lang="en-US" sz="2800" dirty="0" smtClean="0">
                <a:solidFill>
                  <a:schemeClr val="bg1"/>
                </a:solidFill>
              </a:rPr>
              <a:t>2-1 </a:t>
            </a:r>
            <a:r>
              <a:rPr lang="en-US" sz="2800" i="1" dirty="0" smtClean="0">
                <a:solidFill>
                  <a:schemeClr val="bg1"/>
                </a:solidFill>
              </a:rPr>
              <a:t>Business Plan Outline    (cont.)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Components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28791"/>
              </p:ext>
            </p:extLst>
          </p:nvPr>
        </p:nvGraphicFramePr>
        <p:xfrm>
          <a:off x="228600" y="10668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Components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and Culture: Your Dreams for the Organization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Each company has the opportunity to create its own unique mission, vision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ission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concise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on of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strategy,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a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business definition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and explanation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advantage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brief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written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statement that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informs customers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 what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organization’s goal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describes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tactics to meet 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ision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broader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comprehensive perspective 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organization than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its mission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; built on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core values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belief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organization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ulture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beliefs, values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behavioral norms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 organization.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and Culture: Your Dreams for the Organization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47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Description—Background and Track Record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If the company is already established, is a franchise, or is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reincarnation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previous business, there will be a history to share with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reader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If this is a start-up venture, this section should describe briefly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background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story of the company, explaining what you have done thus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far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why you have done it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legal form of the business (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sole proprietorship, corporation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LLC, partnership) should also be noted.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2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Analysis and Research—Testing Ideas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view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industry definition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industry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size and growth (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 decline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), product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life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cycle, and any current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 anticipated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legal or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concerns.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review that addresses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roles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the community, region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nation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or the rest of the world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they relate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business.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 investigation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evidence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opportunity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4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Analysis and Research—Testing Ideas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defined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by common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such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as demographics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psychographics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age,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 geography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are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interest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a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compares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 organization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direct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indirect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competitors by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name in a manner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meaningful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customers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Strategy and Plan: Reaching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en-US" sz="29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90678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combination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factors: product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price, place,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promotion—that communicates 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marketing vision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4011007"/>
              </p:ext>
            </p:extLst>
          </p:nvPr>
        </p:nvGraphicFramePr>
        <p:xfrm>
          <a:off x="1219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0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Products/Services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product or service should meet or create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customer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Pricing.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product or service has to be priced so that 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customers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will buy it and the business will make a profit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Promotion.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Promotion consists of advertising, publicity,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other promotional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methods, such as discount coupons or giveaways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This is the venue from which you will sell and distribute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product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Strategy and Plan: Reaching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en-US" sz="29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Analysis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Does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Idea Work?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study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assist in making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go/no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 decision based 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close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examination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product/service, market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industry,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data in a 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detail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confidence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the results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feasibility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essentially tests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concept for viability in three areas:</a:t>
            </a: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product and/or service feasibility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market and industry feasibility,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3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financial feasibility.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4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marketing goals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objectives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intended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tactics to attain them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dvertising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through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media outlets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activities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enhance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organization’s image.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publicity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free promotion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telemarketing, direct mail, in-person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selling,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other personalized promotional efforts.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Strategy and Plan: Reaching</a:t>
            </a:r>
            <a:r>
              <a:rPr lang="en-US" sz="3000" b="1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en-US" sz="29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Operations: Making the Plan Happen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people you hire and the processes you plan to implement will be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part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your business plan. This is where the rubber meets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road 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planning process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management team is often the deciding factor for a potential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investor’s decision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financially support a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team must be composed of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balance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members with technical expertise (e.g., engineering, marketing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accounting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and operations), experience in the field, and life experience.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Operations: Making the Plan Happen</a:t>
            </a:r>
            <a:endParaRPr lang="en-US" sz="27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2" y="1752600"/>
            <a:ext cx="366064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562600"/>
            <a:ext cx="929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facilities and </a:t>
            </a:r>
            <a:r>
              <a:rPr lang="en-US" sz="20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for </a:t>
            </a:r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 should </a:t>
            </a:r>
            <a:r>
              <a:rPr lang="en-US" sz="20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planned </a:t>
            </a:r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team</a:t>
            </a:r>
            <a:r>
              <a:rPr lang="en-US" sz="20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description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physical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 is similar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discussion of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marketing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mix but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emphasis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logistics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workforce readiness.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Analysis and Projections:</a:t>
            </a:r>
            <a:b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Action into Money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2895600" cy="50292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1219200"/>
            <a:ext cx="2819400" cy="5105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1219200"/>
            <a:ext cx="2667000" cy="5082654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1295400"/>
            <a:ext cx="2133600" cy="1524000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Sources and uses of capital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295400"/>
            <a:ext cx="2209800" cy="1524000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Cash flow projections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295400"/>
            <a:ext cx="2209800" cy="1524000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Balance sheet projections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152400" y="2895600"/>
            <a:ext cx="2895600" cy="2514600"/>
          </a:xfrm>
          <a:prstGeom prst="triangl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Income statements for three years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3276600" y="2895599"/>
            <a:ext cx="2819400" cy="2514599"/>
          </a:xfrm>
          <a:prstGeom prst="triangl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Breakeven analysis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6324600" y="2895599"/>
            <a:ext cx="2667000" cy="2514599"/>
          </a:xfrm>
          <a:prstGeom prst="triangl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Ratio analysis</a:t>
            </a:r>
          </a:p>
        </p:txBody>
      </p:sp>
      <p:sp>
        <p:nvSpPr>
          <p:cNvPr id="18" name="Minus 17"/>
          <p:cNvSpPr/>
          <p:nvPr/>
        </p:nvSpPr>
        <p:spPr>
          <a:xfrm>
            <a:off x="-76200" y="5638800"/>
            <a:ext cx="9220200" cy="762000"/>
          </a:xfrm>
          <a:prstGeom prst="mathMinus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Risks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1423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7"/>
            <a:ext cx="85344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-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showing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cash receipts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less cash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disbursements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 a business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over a period of time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statement summarizing the assets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liabilities,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net worth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a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sset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any item of value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iability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business debt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-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assets and liabilities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and Projections:</a:t>
            </a:r>
            <a:b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Action into Money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 -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net worth.</a:t>
            </a:r>
          </a:p>
          <a:p>
            <a:pPr marL="0" indent="0">
              <a:buNone/>
            </a:pPr>
            <a:endParaRPr lang="en-U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statement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document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summarizes income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expense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over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specified period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shows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net profit or loss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and loss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(</a:t>
            </a: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P&amp;L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income statement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breakeven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volume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sales exactly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covers 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fixed costs.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and Projections:</a:t>
            </a:r>
            <a:b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Action into Money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8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Request and Exit Strategy:</a:t>
            </a:r>
            <a:b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Ask and the Return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exit strategy is the way in which you and/or your investors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leave the company someday in a planned and orderly way.</a:t>
            </a: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(</a:t>
            </a:r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first offering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stock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investors 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open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(public) market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2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Appendices: Making the Case in Greater Detail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appendices will provide you with an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strengthen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business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plan with examples and details that are not critical for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main portions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Each appendix should be numbered and placed in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plan according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the order of reference in the text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appendices should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 listed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your table of contents.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6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Suggestions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 you put together your business plan, a number of guidelines and suggestions can help you get the most value for your time and effort.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Write for your audience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Show that you have skin in the game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 clear and concise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Use current data and reports for your industry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 voice and stick with it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Use a consistent, easy-to-read format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Number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Present it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professionally</a:t>
            </a:r>
          </a:p>
          <a:p>
            <a:endParaRPr lang="en-US" sz="25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0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Your Business Plan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written business plan is only one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business-planning process.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 plan presentations may be formal or informal,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have anywhere from a few minutes to a couple of hours for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complete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presentation and discussion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Presentations to venture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capitalists may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 limited to as little as 5 to 20 minutes.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 </a:t>
            </a:r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 -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30-second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2-minute presentation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that conveys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an engaging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way what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business is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proposing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why the listener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interested.</a:t>
            </a: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Product and/or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Feasibility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Entrepreneurs are often described as committed to their business idea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take on an almost religious zeal and essentially fall in love with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concept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the product or service, creating a fantasy of what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will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product or service is only worthwhile pursuing if it can be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delivered at a profit in an ongoing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manner.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order to avoid such unwelcome surprises, you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can create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production design for your product and create a working model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called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fabricated for testing by laboratories and prospective customers.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Your Business Plan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129"/>
            <a:ext cx="9144000" cy="5800725"/>
          </a:xfrm>
          <a:prstGeom prst="rect">
            <a:avLst/>
          </a:prstGeom>
          <a:solidFill>
            <a:srgbClr val="FF66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and Venture Competitions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 plan and venture-funding competitions are held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each year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young people, undergraduate students, graduate students (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MBAs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), and nonstudent professionals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Many business schools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classes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competitions and then advance winners to regional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national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and even international events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Prizes may range from $500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financing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professional-services packages worth millions.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64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It is important to perform this feasibility study in order to avoid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wasting valuable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resources.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amazing product or innovative service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would not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necessarily translate into enough sales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 your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Product and/or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Feasibility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52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9600" y="5445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prototype of new technology</a:t>
            </a:r>
          </a:p>
          <a:p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(Patrick </a:t>
            </a:r>
            <a:r>
              <a:rPr lang="en-US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Breig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26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Feasibility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One tool that is frequently used for industry analysis is the “five forces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” model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created by Michael Porter of Harvard University, which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focuses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competitive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intensity of a market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five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forces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identified by Porter are essentially: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existing competitive rivalry,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barriers to entry,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threat of substitutes,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supplier power, and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buyer power.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</a:t>
            </a:r>
            <a:r>
              <a:rPr lang="en-US" sz="30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</a:t>
            </a:r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Feasibility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867400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US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Michael E. Porter, “How Competitive Forces Shape Strategy,” </a:t>
            </a:r>
            <a:r>
              <a:rPr lang="en-US" sz="15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Business Review</a:t>
            </a:r>
            <a:r>
              <a:rPr lang="en-US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March/April 1979</a:t>
            </a:r>
            <a:r>
              <a:rPr lang="en-US" sz="1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pp</a:t>
            </a:r>
            <a:r>
              <a:rPr lang="en-US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137–145.</a:t>
            </a:r>
          </a:p>
        </p:txBody>
      </p:sp>
    </p:spTree>
    <p:extLst>
      <p:ext uri="{BB962C8B-B14F-4D97-AF65-F5344CB8AC3E}">
        <p14:creationId xmlns:p14="http://schemas.microsoft.com/office/powerpoint/2010/main" val="34352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Competitive Rivalry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aspects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intense rivalry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according to Porter, include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firms of approximately the same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industry experiencing slow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Low switching costs for customers</a:t>
            </a:r>
          </a:p>
          <a:p>
            <a:pPr marL="0" indent="0">
              <a:buNone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fixed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Perishable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marL="0" indent="0">
              <a:buNone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need to create new production capacity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  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increments</a:t>
            </a: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barriers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exiting</a:t>
            </a: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Diverse rivals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3529</Words>
  <Application>Microsoft Office PowerPoint</Application>
  <PresentationFormat>On-screen Show (4:3)</PresentationFormat>
  <Paragraphs>549</Paragraphs>
  <Slides>52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Chapter 2 The Business  Plan: Road Map to Success</vt:lpstr>
      <vt:lpstr>Chapter Learning Objectives</vt:lpstr>
      <vt:lpstr>Feasibility Analysis: Does My Idea Work?</vt:lpstr>
      <vt:lpstr>Feasibility Analysis: Does My Idea Work?</vt:lpstr>
      <vt:lpstr>Analyzing Product and/or Service Feasibility</vt:lpstr>
      <vt:lpstr>Analyzing Product and/or Service Feasibility</vt:lpstr>
      <vt:lpstr>Analyzing Market and Industry Feasibility</vt:lpstr>
      <vt:lpstr>Analyzing Market and Industry Feasibility</vt:lpstr>
      <vt:lpstr>Existing Competitive Rivalry</vt:lpstr>
      <vt:lpstr>Barriers to Entry</vt:lpstr>
      <vt:lpstr>Threat of Substitutes</vt:lpstr>
      <vt:lpstr>Supplier Power</vt:lpstr>
      <vt:lpstr>Buyer Power</vt:lpstr>
      <vt:lpstr>Analyzing Financial Feasibility</vt:lpstr>
      <vt:lpstr>Creating a Business Model Canvas</vt:lpstr>
      <vt:lpstr>Creating a Business Model Canvas</vt:lpstr>
      <vt:lpstr>Creating a Business Model Canvas</vt:lpstr>
      <vt:lpstr> Creating a Business Model Canvas</vt:lpstr>
      <vt:lpstr> Creating a Business Model Canvas</vt:lpstr>
      <vt:lpstr> Creating a Business Model Canvas</vt:lpstr>
      <vt:lpstr> Creating a Business Model Canvas</vt:lpstr>
      <vt:lpstr>What Is a Business Plan?</vt:lpstr>
      <vt:lpstr> Why Do You Need a Business Plan?</vt:lpstr>
      <vt:lpstr>Writing a Business Plan Early Will Save You Time and Money</vt:lpstr>
      <vt:lpstr>Writing a Business Plan Early Will Save You Time  and Money</vt:lpstr>
      <vt:lpstr>Your Business Plan Is the Key to Raising Capital</vt:lpstr>
      <vt:lpstr>The Business Plan Is an Operations Guide</vt:lpstr>
      <vt:lpstr>Business Plan Components</vt:lpstr>
      <vt:lpstr>Business Plan Components</vt:lpstr>
      <vt:lpstr>Business Plan Components</vt:lpstr>
      <vt:lpstr>Business Plan Components</vt:lpstr>
      <vt:lpstr>Business Plan Components</vt:lpstr>
      <vt:lpstr>Mission and Culture: Your Dreams for the Organization</vt:lpstr>
      <vt:lpstr>Mission and Culture: Your Dreams for the Organization</vt:lpstr>
      <vt:lpstr>Company Description—Background and Track Record</vt:lpstr>
      <vt:lpstr>Opportunity Analysis and Research—Testing Ideas</vt:lpstr>
      <vt:lpstr>Opportunity Analysis and Research—Testing Ideas</vt:lpstr>
      <vt:lpstr>Marketing Strategy and Plan: Reaching Customers</vt:lpstr>
      <vt:lpstr>Marketing Strategy and Plan: Reaching Customers</vt:lpstr>
      <vt:lpstr>PowerPoint Presentation</vt:lpstr>
      <vt:lpstr>Management and Operations: Making the Plan Happen</vt:lpstr>
      <vt:lpstr>PowerPoint Presentation</vt:lpstr>
      <vt:lpstr>Financial Analysis and Projections: Translating Action into Money</vt:lpstr>
      <vt:lpstr> Financial Analysis and Projections: Translating Action into Money</vt:lpstr>
      <vt:lpstr> Financial Analysis and Projections: Translating Action into Money</vt:lpstr>
      <vt:lpstr>Funding Request and Exit Strategy: The Ask and the Return</vt:lpstr>
      <vt:lpstr>Appendices: Making the Case in Greater Detail</vt:lpstr>
      <vt:lpstr>Business Plan Suggestions</vt:lpstr>
      <vt:lpstr>Presenting Your Business Plan</vt:lpstr>
      <vt:lpstr>Presenting Your Business Plan</vt:lpstr>
      <vt:lpstr>Business Plan and Venture Competitions</vt:lpstr>
      <vt:lpstr>PowerPoint Presentation</vt:lpstr>
    </vt:vector>
  </TitlesOfParts>
  <Company>Des Moines Area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Grantham, Vada</cp:lastModifiedBy>
  <cp:revision>286</cp:revision>
  <dcterms:created xsi:type="dcterms:W3CDTF">2014-09-07T17:36:24Z</dcterms:created>
  <dcterms:modified xsi:type="dcterms:W3CDTF">2014-09-10T21:39:12Z</dcterms:modified>
</cp:coreProperties>
</file>