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diagrams/colors6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diagrams/drawing3.xml" ContentType="application/vnd.ms-office.drawingml.diagramDrawing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5.xml" ContentType="application/vnd.openxmlformats-officedocument.drawingml.diagramStyl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diagrams/colors3.xml" ContentType="application/vnd.openxmlformats-officedocument.drawingml.diagramColors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quickStyle2.xml" ContentType="application/vnd.openxmlformats-officedocument.drawingml.diagramStyl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diagrams/colors4.xml" ContentType="application/vnd.openxmlformats-officedocument.drawingml.diagramColors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diagrams/drawing5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3.xml" ContentType="application/vnd.openxmlformats-officedocument.drawingml.diagramStyl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diagrams/colors5.xml" ContentType="application/vnd.openxmlformats-officedocument.drawingml.diagramColors+xml"/>
  <Override PartName="/ppt/slides/slide55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diagrams/drawing6.xml" ContentType="application/vnd.ms-office.drawingml.diagramDrawing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quickStyle4.xml" ContentType="application/vnd.openxmlformats-officedocument.drawingml.diagramStyl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57"/>
  </p:notesMasterIdLst>
  <p:handoutMasterIdLst>
    <p:handoutMasterId r:id="rId58"/>
  </p:handoutMasterIdLst>
  <p:sldIdLst>
    <p:sldId id="335" r:id="rId2"/>
    <p:sldId id="344" r:id="rId3"/>
    <p:sldId id="345" r:id="rId4"/>
    <p:sldId id="348" r:id="rId5"/>
    <p:sldId id="346" r:id="rId6"/>
    <p:sldId id="349" r:id="rId7"/>
    <p:sldId id="350" r:id="rId8"/>
    <p:sldId id="351" r:id="rId9"/>
    <p:sldId id="352" r:id="rId10"/>
    <p:sldId id="353" r:id="rId11"/>
    <p:sldId id="354" r:id="rId12"/>
    <p:sldId id="343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9" r:id="rId26"/>
    <p:sldId id="371" r:id="rId27"/>
    <p:sldId id="370" r:id="rId28"/>
    <p:sldId id="372" r:id="rId29"/>
    <p:sldId id="368" r:id="rId30"/>
    <p:sldId id="373" r:id="rId31"/>
    <p:sldId id="375" r:id="rId32"/>
    <p:sldId id="374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8" r:id="rId45"/>
    <p:sldId id="389" r:id="rId46"/>
    <p:sldId id="387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CC99"/>
    <a:srgbClr val="FF6600"/>
    <a:srgbClr val="FF33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400" y="-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2F1CF-90BF-4BDA-AAA1-0AC15B2B995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8B6C38-DEA7-4B0F-893D-8D30BE98DD5A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Business Definition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DE5D97-E9B9-4C3E-A493-06EE9EE31F65}" type="parTrans" cxnId="{4898B44F-408A-4579-8DF7-E7A37C75118D}">
      <dgm:prSet/>
      <dgm:spPr/>
      <dgm:t>
        <a:bodyPr/>
        <a:lstStyle/>
        <a:p>
          <a:endParaRPr lang="en-US"/>
        </a:p>
      </dgm:t>
    </dgm:pt>
    <dgm:pt modelId="{4464A9A0-6F5F-4562-99AB-AD8AFF6E620E}" type="sibTrans" cxnId="{4898B44F-408A-4579-8DF7-E7A37C75118D}">
      <dgm:prSet/>
      <dgm:spPr/>
      <dgm:t>
        <a:bodyPr/>
        <a:lstStyle/>
        <a:p>
          <a:endParaRPr lang="en-US"/>
        </a:p>
      </dgm:t>
    </dgm:pt>
    <dgm:pt modelId="{6ABBCA22-8EAC-4711-BA35-8C86B026D3C7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pPr algn="ct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1. The offer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7E5C6-FD70-496A-BE65-F797666C16E7}" type="parTrans" cxnId="{BBC85B0A-2206-4A25-8500-91CE9808B855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ECF7E92C-79BF-4B66-9D98-829F6631D851}" type="sibTrans" cxnId="{BBC85B0A-2206-4A25-8500-91CE9808B855}">
      <dgm:prSet/>
      <dgm:spPr/>
      <dgm:t>
        <a:bodyPr/>
        <a:lstStyle/>
        <a:p>
          <a:endParaRPr lang="en-US"/>
        </a:p>
      </dgm:t>
    </dgm:pt>
    <dgm:pt modelId="{ED6588CA-0EA2-4644-AE66-1AA951F58AA1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pPr algn="l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3. Production and delivery capability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A6EC84-BE5C-45C1-AA36-C5B1F92F58DF}" type="parTrans" cxnId="{EC000E2A-92A3-4DE9-B5D3-ABE498249B99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6246D53F-D7D8-45C8-AFCA-621D84BD6F53}" type="sibTrans" cxnId="{EC000E2A-92A3-4DE9-B5D3-ABE498249B99}">
      <dgm:prSet/>
      <dgm:spPr/>
      <dgm:t>
        <a:bodyPr/>
        <a:lstStyle/>
        <a:p>
          <a:endParaRPr lang="en-US"/>
        </a:p>
      </dgm:t>
    </dgm:pt>
    <dgm:pt modelId="{BA57F4E2-0B37-49FD-984B-8FBBEA99675E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pPr algn="ct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2. Target market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6D794-4919-43E3-B016-279784621ABC}" type="parTrans" cxnId="{0E04C842-C6CF-40EB-9474-A0E376D38E5F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2E267EB8-6A2A-4218-B7F2-20054A9C7FEE}" type="sibTrans" cxnId="{0E04C842-C6CF-40EB-9474-A0E376D38E5F}">
      <dgm:prSet/>
      <dgm:spPr/>
      <dgm:t>
        <a:bodyPr/>
        <a:lstStyle/>
        <a:p>
          <a:endParaRPr lang="en-US"/>
        </a:p>
      </dgm:t>
    </dgm:pt>
    <dgm:pt modelId="{3C000AB4-B359-489A-87B1-B461B2352D24}" type="pres">
      <dgm:prSet presAssocID="{FFA2F1CF-90BF-4BDA-AAA1-0AC15B2B995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46E51FB-751A-4667-95DC-CEE786BDD6DF}" type="pres">
      <dgm:prSet presAssocID="{CD8B6C38-DEA7-4B0F-893D-8D30BE98DD5A}" presName="singleCycle" presStyleCnt="0"/>
      <dgm:spPr/>
    </dgm:pt>
    <dgm:pt modelId="{109820E5-EB75-410F-86B2-CAD5D073300C}" type="pres">
      <dgm:prSet presAssocID="{CD8B6C38-DEA7-4B0F-893D-8D30BE98DD5A}" presName="singleCenter" presStyleLbl="node1" presStyleIdx="0" presStyleCnt="4" custScaleX="131132" custLinFactNeighborY="-1114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56A2328-0E56-4BC2-82D6-595609439011}" type="pres">
      <dgm:prSet presAssocID="{2777E5C6-FD70-496A-BE65-F797666C16E7}" presName="Name56" presStyleLbl="parChTrans1D2" presStyleIdx="0" presStyleCnt="3"/>
      <dgm:spPr/>
      <dgm:t>
        <a:bodyPr/>
        <a:lstStyle/>
        <a:p>
          <a:endParaRPr lang="en-US"/>
        </a:p>
      </dgm:t>
    </dgm:pt>
    <dgm:pt modelId="{216FD1CC-04BF-412E-A856-A8E575CF30D3}" type="pres">
      <dgm:prSet presAssocID="{6ABBCA22-8EAC-4711-BA35-8C86B026D3C7}" presName="text0" presStyleLbl="node1" presStyleIdx="1" presStyleCnt="4" custScaleX="325112" custScaleY="119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EB6EF-B690-42D7-A78D-8EA10EBF153A}" type="pres">
      <dgm:prSet presAssocID="{86A6EC84-BE5C-45C1-AA36-C5B1F92F58DF}" presName="Name56" presStyleLbl="parChTrans1D2" presStyleIdx="1" presStyleCnt="3"/>
      <dgm:spPr/>
      <dgm:t>
        <a:bodyPr/>
        <a:lstStyle/>
        <a:p>
          <a:endParaRPr lang="en-US"/>
        </a:p>
      </dgm:t>
    </dgm:pt>
    <dgm:pt modelId="{B71CDCC0-50EE-4503-9318-045FED1AC6CC}" type="pres">
      <dgm:prSet presAssocID="{ED6588CA-0EA2-4644-AE66-1AA951F58AA1}" presName="text0" presStyleLbl="node1" presStyleIdx="2" presStyleCnt="4" custScaleX="289240" custScaleY="128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66C6E-446D-4AFA-887A-62CD9D8B930E}" type="pres">
      <dgm:prSet presAssocID="{15D6D794-4919-43E3-B016-279784621ABC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2DA6847-9F77-40D0-A38D-D47C5DC4EDA9}" type="pres">
      <dgm:prSet presAssocID="{BA57F4E2-0B37-49FD-984B-8FBBEA99675E}" presName="text0" presStyleLbl="node1" presStyleIdx="3" presStyleCnt="4" custScaleX="310658" custScaleY="131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CAEA03-135C-4CE5-986D-362D0C0CFA43}" type="presOf" srcId="{ED6588CA-0EA2-4644-AE66-1AA951F58AA1}" destId="{B71CDCC0-50EE-4503-9318-045FED1AC6CC}" srcOrd="0" destOrd="0" presId="urn:microsoft.com/office/officeart/2008/layout/RadialCluster"/>
    <dgm:cxn modelId="{E07AB2D2-9341-4F20-A739-4E984D5B0C44}" type="presOf" srcId="{CD8B6C38-DEA7-4B0F-893D-8D30BE98DD5A}" destId="{109820E5-EB75-410F-86B2-CAD5D073300C}" srcOrd="0" destOrd="0" presId="urn:microsoft.com/office/officeart/2008/layout/RadialCluster"/>
    <dgm:cxn modelId="{BBC85B0A-2206-4A25-8500-91CE9808B855}" srcId="{CD8B6C38-DEA7-4B0F-893D-8D30BE98DD5A}" destId="{6ABBCA22-8EAC-4711-BA35-8C86B026D3C7}" srcOrd="0" destOrd="0" parTransId="{2777E5C6-FD70-496A-BE65-F797666C16E7}" sibTransId="{ECF7E92C-79BF-4B66-9D98-829F6631D851}"/>
    <dgm:cxn modelId="{96D69EC9-E966-4A9C-B044-1A09B1013807}" type="presOf" srcId="{86A6EC84-BE5C-45C1-AA36-C5B1F92F58DF}" destId="{E35EB6EF-B690-42D7-A78D-8EA10EBF153A}" srcOrd="0" destOrd="0" presId="urn:microsoft.com/office/officeart/2008/layout/RadialCluster"/>
    <dgm:cxn modelId="{C971EB08-DC33-4C09-90BC-E4656B808658}" type="presOf" srcId="{2777E5C6-FD70-496A-BE65-F797666C16E7}" destId="{756A2328-0E56-4BC2-82D6-595609439011}" srcOrd="0" destOrd="0" presId="urn:microsoft.com/office/officeart/2008/layout/RadialCluster"/>
    <dgm:cxn modelId="{42CB21A2-A707-4CD6-BE34-010AC46B270F}" type="presOf" srcId="{BA57F4E2-0B37-49FD-984B-8FBBEA99675E}" destId="{C2DA6847-9F77-40D0-A38D-D47C5DC4EDA9}" srcOrd="0" destOrd="0" presId="urn:microsoft.com/office/officeart/2008/layout/RadialCluster"/>
    <dgm:cxn modelId="{9B2E8E2B-E0CC-482A-9D1A-FBDAC7FAA38F}" type="presOf" srcId="{FFA2F1CF-90BF-4BDA-AAA1-0AC15B2B9952}" destId="{3C000AB4-B359-489A-87B1-B461B2352D24}" srcOrd="0" destOrd="0" presId="urn:microsoft.com/office/officeart/2008/layout/RadialCluster"/>
    <dgm:cxn modelId="{8A136724-9E6A-4725-B734-13F161E6C69C}" type="presOf" srcId="{15D6D794-4919-43E3-B016-279784621ABC}" destId="{C0966C6E-446D-4AFA-887A-62CD9D8B930E}" srcOrd="0" destOrd="0" presId="urn:microsoft.com/office/officeart/2008/layout/RadialCluster"/>
    <dgm:cxn modelId="{D862E190-7445-47AF-8BC8-8A9419196E03}" type="presOf" srcId="{6ABBCA22-8EAC-4711-BA35-8C86B026D3C7}" destId="{216FD1CC-04BF-412E-A856-A8E575CF30D3}" srcOrd="0" destOrd="0" presId="urn:microsoft.com/office/officeart/2008/layout/RadialCluster"/>
    <dgm:cxn modelId="{EC000E2A-92A3-4DE9-B5D3-ABE498249B99}" srcId="{CD8B6C38-DEA7-4B0F-893D-8D30BE98DD5A}" destId="{ED6588CA-0EA2-4644-AE66-1AA951F58AA1}" srcOrd="1" destOrd="0" parTransId="{86A6EC84-BE5C-45C1-AA36-C5B1F92F58DF}" sibTransId="{6246D53F-D7D8-45C8-AFCA-621D84BD6F53}"/>
    <dgm:cxn modelId="{4898B44F-408A-4579-8DF7-E7A37C75118D}" srcId="{FFA2F1CF-90BF-4BDA-AAA1-0AC15B2B9952}" destId="{CD8B6C38-DEA7-4B0F-893D-8D30BE98DD5A}" srcOrd="0" destOrd="0" parTransId="{F7DE5D97-E9B9-4C3E-A493-06EE9EE31F65}" sibTransId="{4464A9A0-6F5F-4562-99AB-AD8AFF6E620E}"/>
    <dgm:cxn modelId="{0E04C842-C6CF-40EB-9474-A0E376D38E5F}" srcId="{CD8B6C38-DEA7-4B0F-893D-8D30BE98DD5A}" destId="{BA57F4E2-0B37-49FD-984B-8FBBEA99675E}" srcOrd="2" destOrd="0" parTransId="{15D6D794-4919-43E3-B016-279784621ABC}" sibTransId="{2E267EB8-6A2A-4218-B7F2-20054A9C7FEE}"/>
    <dgm:cxn modelId="{4F31AABB-9732-4ACB-8A34-B09940886BF4}" type="presParOf" srcId="{3C000AB4-B359-489A-87B1-B461B2352D24}" destId="{F46E51FB-751A-4667-95DC-CEE786BDD6DF}" srcOrd="0" destOrd="0" presId="urn:microsoft.com/office/officeart/2008/layout/RadialCluster"/>
    <dgm:cxn modelId="{9ADBBCB2-6898-4778-B436-A91E59351625}" type="presParOf" srcId="{F46E51FB-751A-4667-95DC-CEE786BDD6DF}" destId="{109820E5-EB75-410F-86B2-CAD5D073300C}" srcOrd="0" destOrd="0" presId="urn:microsoft.com/office/officeart/2008/layout/RadialCluster"/>
    <dgm:cxn modelId="{AB4A5F59-EB02-4DEC-9408-20E81798E7B7}" type="presParOf" srcId="{F46E51FB-751A-4667-95DC-CEE786BDD6DF}" destId="{756A2328-0E56-4BC2-82D6-595609439011}" srcOrd="1" destOrd="0" presId="urn:microsoft.com/office/officeart/2008/layout/RadialCluster"/>
    <dgm:cxn modelId="{2949FB79-9243-49B1-A741-B916EF9BDB70}" type="presParOf" srcId="{F46E51FB-751A-4667-95DC-CEE786BDD6DF}" destId="{216FD1CC-04BF-412E-A856-A8E575CF30D3}" srcOrd="2" destOrd="0" presId="urn:microsoft.com/office/officeart/2008/layout/RadialCluster"/>
    <dgm:cxn modelId="{7F739AB8-CE0E-41FC-9703-B214DC5B67C2}" type="presParOf" srcId="{F46E51FB-751A-4667-95DC-CEE786BDD6DF}" destId="{E35EB6EF-B690-42D7-A78D-8EA10EBF153A}" srcOrd="3" destOrd="0" presId="urn:microsoft.com/office/officeart/2008/layout/RadialCluster"/>
    <dgm:cxn modelId="{15AB61A8-C0F5-4B3D-8ED7-92975C742334}" type="presParOf" srcId="{F46E51FB-751A-4667-95DC-CEE786BDD6DF}" destId="{B71CDCC0-50EE-4503-9318-045FED1AC6CC}" srcOrd="4" destOrd="0" presId="urn:microsoft.com/office/officeart/2008/layout/RadialCluster"/>
    <dgm:cxn modelId="{EB63F4C7-F561-4AEF-8569-C072CFBA07FE}" type="presParOf" srcId="{F46E51FB-751A-4667-95DC-CEE786BDD6DF}" destId="{C0966C6E-446D-4AFA-887A-62CD9D8B930E}" srcOrd="5" destOrd="0" presId="urn:microsoft.com/office/officeart/2008/layout/RadialCluster"/>
    <dgm:cxn modelId="{02CF411C-2989-44D1-BDC1-27513435C77E}" type="presParOf" srcId="{F46E51FB-751A-4667-95DC-CEE786BDD6DF}" destId="{C2DA6847-9F77-40D0-A38D-D47C5DC4EDA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6965D-C5E3-4823-BEE8-344C063934B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111222-6AF7-4740-BCBA-345115659C61}">
      <dgm:prSet phldrT="[Text]" phldr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endParaRPr lang="en-US" dirty="0">
            <a:solidFill>
              <a:srgbClr val="00CC99"/>
            </a:solidFill>
          </a:endParaRPr>
        </a:p>
      </dgm:t>
    </dgm:pt>
    <dgm:pt modelId="{C644984A-D048-42E6-BDC1-837BC04E1379}" type="parTrans" cxnId="{A2A22648-9F97-4587-B7F2-ABB81CF180D9}">
      <dgm:prSet/>
      <dgm:spPr/>
      <dgm:t>
        <a:bodyPr/>
        <a:lstStyle/>
        <a:p>
          <a:endParaRPr lang="en-US"/>
        </a:p>
      </dgm:t>
    </dgm:pt>
    <dgm:pt modelId="{3F5D79CE-8926-465A-A713-ED5E9186832E}" type="sibTrans" cxnId="{A2A22648-9F97-4587-B7F2-ABB81CF180D9}">
      <dgm:prSet/>
      <dgm:spPr/>
      <dgm:t>
        <a:bodyPr/>
        <a:lstStyle/>
        <a:p>
          <a:endParaRPr lang="en-US"/>
        </a:p>
      </dgm:t>
    </dgm:pt>
    <dgm:pt modelId="{EAB37935-AC8D-4CF1-ABD3-A2999866DF9A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Price</a:t>
          </a:r>
          <a:endParaRPr lang="en-US" sz="2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8EA3E4-6C19-49A3-B29B-BF9B66CEB03C}" type="parTrans" cxnId="{E10A9C55-4889-4CEC-A901-7738C2791ACD}">
      <dgm:prSet/>
      <dgm:spPr/>
      <dgm:t>
        <a:bodyPr/>
        <a:lstStyle/>
        <a:p>
          <a:endParaRPr lang="en-US"/>
        </a:p>
      </dgm:t>
    </dgm:pt>
    <dgm:pt modelId="{B9C95467-A0E6-4635-A267-A4D2E2AAFDC9}" type="sibTrans" cxnId="{E10A9C55-4889-4CEC-A901-7738C2791ACD}">
      <dgm:prSet/>
      <dgm:spPr/>
      <dgm:t>
        <a:bodyPr/>
        <a:lstStyle/>
        <a:p>
          <a:endParaRPr lang="en-US"/>
        </a:p>
      </dgm:t>
    </dgm:pt>
    <dgm:pt modelId="{4C6A94E8-AE1E-4EE4-A587-688C94EFDE8D}">
      <dgm:prSet phldrT="[Text]" phldr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endParaRPr lang="en-US" dirty="0">
            <a:solidFill>
              <a:srgbClr val="00CC99"/>
            </a:solidFill>
          </a:endParaRPr>
        </a:p>
      </dgm:t>
    </dgm:pt>
    <dgm:pt modelId="{128DABF5-CD1E-4AD0-BB48-F50A5E1948AF}" type="parTrans" cxnId="{A5359748-4FF1-488D-95C0-2C6C9BA192EA}">
      <dgm:prSet/>
      <dgm:spPr/>
      <dgm:t>
        <a:bodyPr/>
        <a:lstStyle/>
        <a:p>
          <a:endParaRPr lang="en-US"/>
        </a:p>
      </dgm:t>
    </dgm:pt>
    <dgm:pt modelId="{BC4F2945-10B2-4AE9-AB88-702F08A787D3}" type="sibTrans" cxnId="{A5359748-4FF1-488D-95C0-2C6C9BA192EA}">
      <dgm:prSet/>
      <dgm:spPr/>
      <dgm:t>
        <a:bodyPr/>
        <a:lstStyle/>
        <a:p>
          <a:endParaRPr lang="en-US"/>
        </a:p>
      </dgm:t>
    </dgm:pt>
    <dgm:pt modelId="{9B026F11-67E0-4EB8-A786-B7F6D3E350E5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Location</a:t>
          </a:r>
          <a:endParaRPr lang="en-US" sz="2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D040D9-2F8C-4492-9684-4308538AD29C}" type="parTrans" cxnId="{FF9CB922-C5DA-4B19-B701-6FDAC01E588D}">
      <dgm:prSet/>
      <dgm:spPr/>
      <dgm:t>
        <a:bodyPr/>
        <a:lstStyle/>
        <a:p>
          <a:endParaRPr lang="en-US"/>
        </a:p>
      </dgm:t>
    </dgm:pt>
    <dgm:pt modelId="{09EE7F72-F34F-4C7A-A920-281AD2D8BA14}" type="sibTrans" cxnId="{FF9CB922-C5DA-4B19-B701-6FDAC01E588D}">
      <dgm:prSet/>
      <dgm:spPr/>
      <dgm:t>
        <a:bodyPr/>
        <a:lstStyle/>
        <a:p>
          <a:endParaRPr lang="en-US"/>
        </a:p>
      </dgm:t>
    </dgm:pt>
    <dgm:pt modelId="{94D5B671-E8F1-475A-9D56-14690E262DED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 Selection</a:t>
          </a:r>
          <a:endParaRPr lang="en-US" sz="3000" dirty="0"/>
        </a:p>
      </dgm:t>
    </dgm:pt>
    <dgm:pt modelId="{3EF2C9A1-39AA-4345-986D-A9DB29813944}" type="parTrans" cxnId="{7F93C422-74C0-4FDC-8D2F-4F5E41C25C93}">
      <dgm:prSet/>
      <dgm:spPr/>
      <dgm:t>
        <a:bodyPr/>
        <a:lstStyle/>
        <a:p>
          <a:endParaRPr lang="en-US"/>
        </a:p>
      </dgm:t>
    </dgm:pt>
    <dgm:pt modelId="{D1EDE459-8ABF-4F83-85C4-3BECDD3FD2C9}" type="sibTrans" cxnId="{7F93C422-74C0-4FDC-8D2F-4F5E41C25C93}">
      <dgm:prSet/>
      <dgm:spPr/>
      <dgm:t>
        <a:bodyPr/>
        <a:lstStyle/>
        <a:p>
          <a:endParaRPr lang="en-US"/>
        </a:p>
      </dgm:t>
    </dgm:pt>
    <dgm:pt modelId="{5E5A58D0-4C7B-41D3-A5A7-7CC03634FED4}">
      <dgm:prSet phldrT="[Text]" phldr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endParaRPr lang="en-US" dirty="0">
            <a:solidFill>
              <a:srgbClr val="00CC99"/>
            </a:solidFill>
          </a:endParaRPr>
        </a:p>
      </dgm:t>
    </dgm:pt>
    <dgm:pt modelId="{E44E25DD-2964-4EA2-AFF0-3169D8A8D6D4}" type="parTrans" cxnId="{EF1310E4-08EA-40D7-83F1-A5B8DC569FE4}">
      <dgm:prSet/>
      <dgm:spPr/>
      <dgm:t>
        <a:bodyPr/>
        <a:lstStyle/>
        <a:p>
          <a:endParaRPr lang="en-US"/>
        </a:p>
      </dgm:t>
    </dgm:pt>
    <dgm:pt modelId="{4E1B4D11-7D0D-43DD-8D9E-9A1107B926A6}" type="sibTrans" cxnId="{EF1310E4-08EA-40D7-83F1-A5B8DC569FE4}">
      <dgm:prSet/>
      <dgm:spPr/>
      <dgm:t>
        <a:bodyPr/>
        <a:lstStyle/>
        <a:p>
          <a:endParaRPr lang="en-US"/>
        </a:p>
      </dgm:t>
    </dgm:pt>
    <dgm:pt modelId="{7F0C8244-6F45-4621-82D0-6EA3D5486E95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5. Service</a:t>
          </a:r>
          <a:endParaRPr lang="en-US" sz="2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560A31-AC64-4CA2-A567-9D5415F73CF0}" type="parTrans" cxnId="{164763EE-101F-4A86-9FBA-F91602D57807}">
      <dgm:prSet/>
      <dgm:spPr/>
      <dgm:t>
        <a:bodyPr/>
        <a:lstStyle/>
        <a:p>
          <a:endParaRPr lang="en-US"/>
        </a:p>
      </dgm:t>
    </dgm:pt>
    <dgm:pt modelId="{3BE30C38-59C3-4C6B-917F-10BDEFA8993F}" type="sibTrans" cxnId="{164763EE-101F-4A86-9FBA-F91602D57807}">
      <dgm:prSet/>
      <dgm:spPr/>
      <dgm:t>
        <a:bodyPr/>
        <a:lstStyle/>
        <a:p>
          <a:endParaRPr lang="en-US"/>
        </a:p>
      </dgm:t>
    </dgm:pt>
    <dgm:pt modelId="{45A56B5A-15BC-4AEF-9499-0243A9EC178B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6. Speed/turnaround</a:t>
          </a:r>
          <a:endParaRPr lang="en-US" sz="3100" dirty="0"/>
        </a:p>
      </dgm:t>
    </dgm:pt>
    <dgm:pt modelId="{D02EA009-759A-4F1E-9CFF-83316FA31637}" type="parTrans" cxnId="{0943BB69-7896-4490-BD61-FECCB74ACC16}">
      <dgm:prSet/>
      <dgm:spPr/>
      <dgm:t>
        <a:bodyPr/>
        <a:lstStyle/>
        <a:p>
          <a:endParaRPr lang="en-US"/>
        </a:p>
      </dgm:t>
    </dgm:pt>
    <dgm:pt modelId="{7335C316-1C1C-4A45-9F84-7AE6F98189DC}" type="sibTrans" cxnId="{0943BB69-7896-4490-BD61-FECCB74ACC16}">
      <dgm:prSet/>
      <dgm:spPr/>
      <dgm:t>
        <a:bodyPr/>
        <a:lstStyle/>
        <a:p>
          <a:endParaRPr lang="en-US"/>
        </a:p>
      </dgm:t>
    </dgm:pt>
    <dgm:pt modelId="{02AD2237-6F99-4CDF-8A70-A3FFD9DC74A8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Quality</a:t>
          </a:r>
          <a:endParaRPr lang="en-US" sz="2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511209-BB71-4A4C-A865-702F59AD1885}" type="sibTrans" cxnId="{D7CB930A-BBEB-46D0-B33E-5A97C63F50B7}">
      <dgm:prSet/>
      <dgm:spPr/>
      <dgm:t>
        <a:bodyPr/>
        <a:lstStyle/>
        <a:p>
          <a:endParaRPr lang="en-US"/>
        </a:p>
      </dgm:t>
    </dgm:pt>
    <dgm:pt modelId="{44ED1F0F-F5FB-4613-A146-5E50271CA113}" type="parTrans" cxnId="{D7CB930A-BBEB-46D0-B33E-5A97C63F50B7}">
      <dgm:prSet/>
      <dgm:spPr/>
      <dgm:t>
        <a:bodyPr/>
        <a:lstStyle/>
        <a:p>
          <a:endParaRPr lang="en-US"/>
        </a:p>
      </dgm:t>
    </dgm:pt>
    <dgm:pt modelId="{26294740-F59E-4E6B-A83D-B07FF4FBC830}" type="pres">
      <dgm:prSet presAssocID="{F7E6965D-C5E3-4823-BEE8-344C063934B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C5CC3A-5369-442D-BAB7-92D51D2B7B4F}" type="pres">
      <dgm:prSet presAssocID="{8A111222-6AF7-4740-BCBA-345115659C61}" presName="composite" presStyleCnt="0"/>
      <dgm:spPr/>
    </dgm:pt>
    <dgm:pt modelId="{5B1CAA1A-49AA-4C3E-93BC-457C1E574FE0}" type="pres">
      <dgm:prSet presAssocID="{8A111222-6AF7-4740-BCBA-345115659C6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76E80-DA18-48E4-9110-4AF951E17C63}" type="pres">
      <dgm:prSet presAssocID="{8A111222-6AF7-4740-BCBA-345115659C6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72364-AC2B-46B5-8A55-A4358C8944AA}" type="pres">
      <dgm:prSet presAssocID="{3F5D79CE-8926-465A-A713-ED5E9186832E}" presName="sp" presStyleCnt="0"/>
      <dgm:spPr/>
    </dgm:pt>
    <dgm:pt modelId="{5FACE9A7-59F2-4DE7-B665-3CBE7D6844B5}" type="pres">
      <dgm:prSet presAssocID="{4C6A94E8-AE1E-4EE4-A587-688C94EFDE8D}" presName="composite" presStyleCnt="0"/>
      <dgm:spPr/>
    </dgm:pt>
    <dgm:pt modelId="{47AD3A97-94C6-492A-BD05-FDA6A3F7C08D}" type="pres">
      <dgm:prSet presAssocID="{4C6A94E8-AE1E-4EE4-A587-688C94EFDE8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25C48-ECD9-4055-8077-A4B2425C4650}" type="pres">
      <dgm:prSet presAssocID="{4C6A94E8-AE1E-4EE4-A587-688C94EFDE8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E223E-E8D6-42A0-98F3-192452A0EFAB}" type="pres">
      <dgm:prSet presAssocID="{BC4F2945-10B2-4AE9-AB88-702F08A787D3}" presName="sp" presStyleCnt="0"/>
      <dgm:spPr/>
    </dgm:pt>
    <dgm:pt modelId="{846BD5FC-E691-45B8-B759-F6E774B911D2}" type="pres">
      <dgm:prSet presAssocID="{5E5A58D0-4C7B-41D3-A5A7-7CC03634FED4}" presName="composite" presStyleCnt="0"/>
      <dgm:spPr/>
    </dgm:pt>
    <dgm:pt modelId="{B9281D16-26A4-4373-88AA-7BCB3FD0AB7C}" type="pres">
      <dgm:prSet presAssocID="{5E5A58D0-4C7B-41D3-A5A7-7CC03634FED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0AC8D-1CAC-4BB8-894B-BC7B223BD45E}" type="pres">
      <dgm:prSet presAssocID="{5E5A58D0-4C7B-41D3-A5A7-7CC03634FED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310E4-08EA-40D7-83F1-A5B8DC569FE4}" srcId="{F7E6965D-C5E3-4823-BEE8-344C063934BD}" destId="{5E5A58D0-4C7B-41D3-A5A7-7CC03634FED4}" srcOrd="2" destOrd="0" parTransId="{E44E25DD-2964-4EA2-AFF0-3169D8A8D6D4}" sibTransId="{4E1B4D11-7D0D-43DD-8D9E-9A1107B926A6}"/>
    <dgm:cxn modelId="{0943BB69-7896-4490-BD61-FECCB74ACC16}" srcId="{5E5A58D0-4C7B-41D3-A5A7-7CC03634FED4}" destId="{45A56B5A-15BC-4AEF-9499-0243A9EC178B}" srcOrd="1" destOrd="0" parTransId="{D02EA009-759A-4F1E-9CFF-83316FA31637}" sibTransId="{7335C316-1C1C-4A45-9F84-7AE6F98189DC}"/>
    <dgm:cxn modelId="{D7CB930A-BBEB-46D0-B33E-5A97C63F50B7}" srcId="{8A111222-6AF7-4740-BCBA-345115659C61}" destId="{02AD2237-6F99-4CDF-8A70-A3FFD9DC74A8}" srcOrd="0" destOrd="0" parTransId="{44ED1F0F-F5FB-4613-A146-5E50271CA113}" sibTransId="{CE511209-BB71-4A4C-A865-702F59AD1885}"/>
    <dgm:cxn modelId="{A5359748-4FF1-488D-95C0-2C6C9BA192EA}" srcId="{F7E6965D-C5E3-4823-BEE8-344C063934BD}" destId="{4C6A94E8-AE1E-4EE4-A587-688C94EFDE8D}" srcOrd="1" destOrd="0" parTransId="{128DABF5-CD1E-4AD0-BB48-F50A5E1948AF}" sibTransId="{BC4F2945-10B2-4AE9-AB88-702F08A787D3}"/>
    <dgm:cxn modelId="{E10A9C55-4889-4CEC-A901-7738C2791ACD}" srcId="{8A111222-6AF7-4740-BCBA-345115659C61}" destId="{EAB37935-AC8D-4CF1-ABD3-A2999866DF9A}" srcOrd="1" destOrd="0" parTransId="{6B8EA3E4-6C19-49A3-B29B-BF9B66CEB03C}" sibTransId="{B9C95467-A0E6-4635-A267-A4D2E2AAFDC9}"/>
    <dgm:cxn modelId="{25EDD26C-02B6-46EE-ADFB-30615EBF1C74}" type="presOf" srcId="{8A111222-6AF7-4740-BCBA-345115659C61}" destId="{5B1CAA1A-49AA-4C3E-93BC-457C1E574FE0}" srcOrd="0" destOrd="0" presId="urn:microsoft.com/office/officeart/2005/8/layout/chevron2"/>
    <dgm:cxn modelId="{EA286D76-C58F-489C-8E84-32481D1ADC4E}" type="presOf" srcId="{5E5A58D0-4C7B-41D3-A5A7-7CC03634FED4}" destId="{B9281D16-26A4-4373-88AA-7BCB3FD0AB7C}" srcOrd="0" destOrd="0" presId="urn:microsoft.com/office/officeart/2005/8/layout/chevron2"/>
    <dgm:cxn modelId="{00DD691E-F2DF-40DC-9BEB-7914A634EF38}" type="presOf" srcId="{45A56B5A-15BC-4AEF-9499-0243A9EC178B}" destId="{9AA0AC8D-1CAC-4BB8-894B-BC7B223BD45E}" srcOrd="0" destOrd="1" presId="urn:microsoft.com/office/officeart/2005/8/layout/chevron2"/>
    <dgm:cxn modelId="{A2A22648-9F97-4587-B7F2-ABB81CF180D9}" srcId="{F7E6965D-C5E3-4823-BEE8-344C063934BD}" destId="{8A111222-6AF7-4740-BCBA-345115659C61}" srcOrd="0" destOrd="0" parTransId="{C644984A-D048-42E6-BDC1-837BC04E1379}" sibTransId="{3F5D79CE-8926-465A-A713-ED5E9186832E}"/>
    <dgm:cxn modelId="{68B68208-C465-4C57-8A16-CC265E3DBD11}" type="presOf" srcId="{9B026F11-67E0-4EB8-A786-B7F6D3E350E5}" destId="{F5A25C48-ECD9-4055-8077-A4B2425C4650}" srcOrd="0" destOrd="0" presId="urn:microsoft.com/office/officeart/2005/8/layout/chevron2"/>
    <dgm:cxn modelId="{96B07229-6B15-400F-8457-029184395E3F}" type="presOf" srcId="{F7E6965D-C5E3-4823-BEE8-344C063934BD}" destId="{26294740-F59E-4E6B-A83D-B07FF4FBC830}" srcOrd="0" destOrd="0" presId="urn:microsoft.com/office/officeart/2005/8/layout/chevron2"/>
    <dgm:cxn modelId="{FA36D539-3F20-44C3-AE63-363AE5DB254F}" type="presOf" srcId="{94D5B671-E8F1-475A-9D56-14690E262DED}" destId="{F5A25C48-ECD9-4055-8077-A4B2425C4650}" srcOrd="0" destOrd="1" presId="urn:microsoft.com/office/officeart/2005/8/layout/chevron2"/>
    <dgm:cxn modelId="{905D2B2F-71A9-44D2-8D31-A61AE0F198FF}" type="presOf" srcId="{4C6A94E8-AE1E-4EE4-A587-688C94EFDE8D}" destId="{47AD3A97-94C6-492A-BD05-FDA6A3F7C08D}" srcOrd="0" destOrd="0" presId="urn:microsoft.com/office/officeart/2005/8/layout/chevron2"/>
    <dgm:cxn modelId="{164763EE-101F-4A86-9FBA-F91602D57807}" srcId="{5E5A58D0-4C7B-41D3-A5A7-7CC03634FED4}" destId="{7F0C8244-6F45-4621-82D0-6EA3D5486E95}" srcOrd="0" destOrd="0" parTransId="{CA560A31-AC64-4CA2-A567-9D5415F73CF0}" sibTransId="{3BE30C38-59C3-4C6B-917F-10BDEFA8993F}"/>
    <dgm:cxn modelId="{7F93C422-74C0-4FDC-8D2F-4F5E41C25C93}" srcId="{4C6A94E8-AE1E-4EE4-A587-688C94EFDE8D}" destId="{94D5B671-E8F1-475A-9D56-14690E262DED}" srcOrd="1" destOrd="0" parTransId="{3EF2C9A1-39AA-4345-986D-A9DB29813944}" sibTransId="{D1EDE459-8ABF-4F83-85C4-3BECDD3FD2C9}"/>
    <dgm:cxn modelId="{5355B3E1-8F68-4DB4-90FD-D1D31839B778}" type="presOf" srcId="{EAB37935-AC8D-4CF1-ABD3-A2999866DF9A}" destId="{0D176E80-DA18-48E4-9110-4AF951E17C63}" srcOrd="0" destOrd="1" presId="urn:microsoft.com/office/officeart/2005/8/layout/chevron2"/>
    <dgm:cxn modelId="{4D25DF08-E570-4546-955A-5D13892ECC97}" type="presOf" srcId="{7F0C8244-6F45-4621-82D0-6EA3D5486E95}" destId="{9AA0AC8D-1CAC-4BB8-894B-BC7B223BD45E}" srcOrd="0" destOrd="0" presId="urn:microsoft.com/office/officeart/2005/8/layout/chevron2"/>
    <dgm:cxn modelId="{2658B490-7EE9-403D-972A-084C895B96B5}" type="presOf" srcId="{02AD2237-6F99-4CDF-8A70-A3FFD9DC74A8}" destId="{0D176E80-DA18-48E4-9110-4AF951E17C63}" srcOrd="0" destOrd="0" presId="urn:microsoft.com/office/officeart/2005/8/layout/chevron2"/>
    <dgm:cxn modelId="{FF9CB922-C5DA-4B19-B701-6FDAC01E588D}" srcId="{4C6A94E8-AE1E-4EE4-A587-688C94EFDE8D}" destId="{9B026F11-67E0-4EB8-A786-B7F6D3E350E5}" srcOrd="0" destOrd="0" parTransId="{7BD040D9-2F8C-4492-9684-4308538AD29C}" sibTransId="{09EE7F72-F34F-4C7A-A920-281AD2D8BA14}"/>
    <dgm:cxn modelId="{2E0DEFCE-75A3-45DF-B5CA-6A5CB79BF40D}" type="presParOf" srcId="{26294740-F59E-4E6B-A83D-B07FF4FBC830}" destId="{07C5CC3A-5369-442D-BAB7-92D51D2B7B4F}" srcOrd="0" destOrd="0" presId="urn:microsoft.com/office/officeart/2005/8/layout/chevron2"/>
    <dgm:cxn modelId="{ED626237-6C99-4343-B5F9-1523A2DC58BA}" type="presParOf" srcId="{07C5CC3A-5369-442D-BAB7-92D51D2B7B4F}" destId="{5B1CAA1A-49AA-4C3E-93BC-457C1E574FE0}" srcOrd="0" destOrd="0" presId="urn:microsoft.com/office/officeart/2005/8/layout/chevron2"/>
    <dgm:cxn modelId="{871F1458-FB9A-4561-A1E2-A11D68D65F43}" type="presParOf" srcId="{07C5CC3A-5369-442D-BAB7-92D51D2B7B4F}" destId="{0D176E80-DA18-48E4-9110-4AF951E17C63}" srcOrd="1" destOrd="0" presId="urn:microsoft.com/office/officeart/2005/8/layout/chevron2"/>
    <dgm:cxn modelId="{9E71D2B6-C3AC-4E62-804E-E1DDA401703E}" type="presParOf" srcId="{26294740-F59E-4E6B-A83D-B07FF4FBC830}" destId="{5E572364-AC2B-46B5-8A55-A4358C8944AA}" srcOrd="1" destOrd="0" presId="urn:microsoft.com/office/officeart/2005/8/layout/chevron2"/>
    <dgm:cxn modelId="{9220B473-DC53-44FB-B5B5-729218E9BA4D}" type="presParOf" srcId="{26294740-F59E-4E6B-A83D-B07FF4FBC830}" destId="{5FACE9A7-59F2-4DE7-B665-3CBE7D6844B5}" srcOrd="2" destOrd="0" presId="urn:microsoft.com/office/officeart/2005/8/layout/chevron2"/>
    <dgm:cxn modelId="{F58483A9-CA2F-4429-8C97-84BC63318F4D}" type="presParOf" srcId="{5FACE9A7-59F2-4DE7-B665-3CBE7D6844B5}" destId="{47AD3A97-94C6-492A-BD05-FDA6A3F7C08D}" srcOrd="0" destOrd="0" presId="urn:microsoft.com/office/officeart/2005/8/layout/chevron2"/>
    <dgm:cxn modelId="{C7A49E42-B178-49D4-B0E5-BD9C23A9012E}" type="presParOf" srcId="{5FACE9A7-59F2-4DE7-B665-3CBE7D6844B5}" destId="{F5A25C48-ECD9-4055-8077-A4B2425C4650}" srcOrd="1" destOrd="0" presId="urn:microsoft.com/office/officeart/2005/8/layout/chevron2"/>
    <dgm:cxn modelId="{9959CA6D-CEC1-40B3-9072-463F90776A07}" type="presParOf" srcId="{26294740-F59E-4E6B-A83D-B07FF4FBC830}" destId="{BD2E223E-E8D6-42A0-98F3-192452A0EFAB}" srcOrd="3" destOrd="0" presId="urn:microsoft.com/office/officeart/2005/8/layout/chevron2"/>
    <dgm:cxn modelId="{3350A70E-0C70-4DAA-B955-E4950F92CCA7}" type="presParOf" srcId="{26294740-F59E-4E6B-A83D-B07FF4FBC830}" destId="{846BD5FC-E691-45B8-B759-F6E774B911D2}" srcOrd="4" destOrd="0" presId="urn:microsoft.com/office/officeart/2005/8/layout/chevron2"/>
    <dgm:cxn modelId="{9192EB98-80B8-4A00-844A-D7A77CA48ADA}" type="presParOf" srcId="{846BD5FC-E691-45B8-B759-F6E774B911D2}" destId="{B9281D16-26A4-4373-88AA-7BCB3FD0AB7C}" srcOrd="0" destOrd="0" presId="urn:microsoft.com/office/officeart/2005/8/layout/chevron2"/>
    <dgm:cxn modelId="{B37F0222-61A5-40B7-8972-F756EC2BDA47}" type="presParOf" srcId="{846BD5FC-E691-45B8-B759-F6E774B911D2}" destId="{9AA0AC8D-1CAC-4BB8-894B-BC7B223BD4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DF4B80-1DBB-4840-B65D-0C7585EDCF3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23F2E1-08BC-4C1A-A747-CE239495703F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Competitive offers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4F229C-F75B-4614-87AD-18BA527AC7BF}" type="parTrans" cxnId="{C993CA2A-35C1-4C1A-A129-E929E35395D2}">
      <dgm:prSet/>
      <dgm:spPr/>
      <dgm:t>
        <a:bodyPr/>
        <a:lstStyle/>
        <a:p>
          <a:endParaRPr lang="en-US"/>
        </a:p>
      </dgm:t>
    </dgm:pt>
    <dgm:pt modelId="{3B4C0939-2EA7-44C0-8E5F-7F3A8F2286B6}" type="sibTrans" cxnId="{C993CA2A-35C1-4C1A-A129-E929E35395D2}">
      <dgm:prSet/>
      <dgm:spPr/>
      <dgm:t>
        <a:bodyPr/>
        <a:lstStyle/>
        <a:p>
          <a:endParaRPr lang="en-US"/>
        </a:p>
      </dgm:t>
    </dgm:pt>
    <dgm:pt modelId="{FFF30FD8-7145-4CF9-AC33-015EFE7AC609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Unique selling proposition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8EDA44-AC23-4367-A7D2-2A3D78BEF0C2}" type="parTrans" cxnId="{F5CAE428-BD76-4E1C-9E9B-FB4BF780C94A}">
      <dgm:prSet/>
      <dgm:spPr/>
      <dgm:t>
        <a:bodyPr/>
        <a:lstStyle/>
        <a:p>
          <a:endParaRPr lang="en-US"/>
        </a:p>
      </dgm:t>
    </dgm:pt>
    <dgm:pt modelId="{01AD10D9-D717-48C9-8D61-69C6F2A5C45E}" type="sibTrans" cxnId="{F5CAE428-BD76-4E1C-9E9B-FB4BF780C94A}">
      <dgm:prSet/>
      <dgm:spPr/>
      <dgm:t>
        <a:bodyPr/>
        <a:lstStyle/>
        <a:p>
          <a:endParaRPr lang="en-US"/>
        </a:p>
      </dgm:t>
    </dgm:pt>
    <dgm:pt modelId="{BCE3F3A9-CD09-403E-8E84-54AF9D199E16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Cost structure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383FB-03AE-48A3-9E2C-551C1B5203E9}" type="parTrans" cxnId="{C29474CE-46A7-4F99-8CE3-641EDEEA803C}">
      <dgm:prSet/>
      <dgm:spPr/>
      <dgm:t>
        <a:bodyPr/>
        <a:lstStyle/>
        <a:p>
          <a:endParaRPr lang="en-US"/>
        </a:p>
      </dgm:t>
    </dgm:pt>
    <dgm:pt modelId="{3BCB38F5-2E78-4D14-A1F4-EC7FAEE024A6}" type="sibTrans" cxnId="{C29474CE-46A7-4F99-8CE3-641EDEEA803C}">
      <dgm:prSet/>
      <dgm:spPr/>
      <dgm:t>
        <a:bodyPr/>
        <a:lstStyle/>
        <a:p>
          <a:endParaRPr lang="en-US"/>
        </a:p>
      </dgm:t>
    </dgm:pt>
    <dgm:pt modelId="{2555463A-82F9-4B55-8C41-C01EEB1756A0}" type="pres">
      <dgm:prSet presAssocID="{3BDF4B80-1DBB-4840-B65D-0C7585EDCF3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31F4B20-1CD7-49FD-9ED4-05E46A91C226}" type="pres">
      <dgm:prSet presAssocID="{2A23F2E1-08BC-4C1A-A747-CE239495703F}" presName="Accent1" presStyleCnt="0"/>
      <dgm:spPr/>
    </dgm:pt>
    <dgm:pt modelId="{2B5A8B01-0E83-4E93-A289-F2FC0593A645}" type="pres">
      <dgm:prSet presAssocID="{2A23F2E1-08BC-4C1A-A747-CE239495703F}" presName="Accent" presStyleLbl="node1" presStyleIdx="0" presStyleCnt="3"/>
      <dgm:spPr>
        <a:solidFill>
          <a:srgbClr val="00CC99"/>
        </a:solidFill>
        <a:ln>
          <a:solidFill>
            <a:srgbClr val="FF6600"/>
          </a:solidFill>
        </a:ln>
      </dgm:spPr>
    </dgm:pt>
    <dgm:pt modelId="{809A7F2B-C335-4F5C-A8AA-5AF5CC41ACFC}" type="pres">
      <dgm:prSet presAssocID="{2A23F2E1-08BC-4C1A-A747-CE239495703F}" presName="Parent1" presStyleLbl="revTx" presStyleIdx="0" presStyleCnt="3" custScaleX="183658" custScaleY="1356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2D903-65D4-4413-AF8F-9679338CDF20}" type="pres">
      <dgm:prSet presAssocID="{FFF30FD8-7145-4CF9-AC33-015EFE7AC609}" presName="Accent2" presStyleCnt="0"/>
      <dgm:spPr/>
    </dgm:pt>
    <dgm:pt modelId="{3E83ABA1-7B2B-41AE-8F57-6E19A5E0E638}" type="pres">
      <dgm:prSet presAssocID="{FFF30FD8-7145-4CF9-AC33-015EFE7AC609}" presName="Accent" presStyleLbl="node1" presStyleIdx="1" presStyleCnt="3"/>
      <dgm:spPr>
        <a:solidFill>
          <a:srgbClr val="00CC99"/>
        </a:solidFill>
        <a:ln>
          <a:solidFill>
            <a:srgbClr val="FF6600"/>
          </a:solidFill>
        </a:ln>
      </dgm:spPr>
    </dgm:pt>
    <dgm:pt modelId="{6C3155FC-1FDB-4053-810E-9AC7570BC031}" type="pres">
      <dgm:prSet presAssocID="{FFF30FD8-7145-4CF9-AC33-015EFE7AC609}" presName="Parent2" presStyleLbl="revTx" presStyleIdx="1" presStyleCnt="3" custScaleX="218230" custScaleY="1213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EE2A0-4549-4F4F-BA82-B1E204D634C9}" type="pres">
      <dgm:prSet presAssocID="{BCE3F3A9-CD09-403E-8E84-54AF9D199E16}" presName="Accent3" presStyleCnt="0"/>
      <dgm:spPr/>
    </dgm:pt>
    <dgm:pt modelId="{102CE293-C1EE-4560-8DB7-6336F97CC348}" type="pres">
      <dgm:prSet presAssocID="{BCE3F3A9-CD09-403E-8E84-54AF9D199E16}" presName="Accent" presStyleLbl="node1" presStyleIdx="2" presStyleCnt="3"/>
      <dgm:spPr>
        <a:solidFill>
          <a:srgbClr val="00CC99"/>
        </a:solidFill>
        <a:ln>
          <a:solidFill>
            <a:srgbClr val="FF6600"/>
          </a:solidFill>
        </a:ln>
      </dgm:spPr>
    </dgm:pt>
    <dgm:pt modelId="{819B65A2-1820-45CC-A219-850AA2B23648}" type="pres">
      <dgm:prSet presAssocID="{BCE3F3A9-CD09-403E-8E84-54AF9D199E16}" presName="Parent3" presStyleLbl="revTx" presStyleIdx="2" presStyleCnt="3" custScaleX="184831" custScaleY="1253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CAE428-BD76-4E1C-9E9B-FB4BF780C94A}" srcId="{3BDF4B80-1DBB-4840-B65D-0C7585EDCF39}" destId="{FFF30FD8-7145-4CF9-AC33-015EFE7AC609}" srcOrd="1" destOrd="0" parTransId="{4E8EDA44-AC23-4367-A7D2-2A3D78BEF0C2}" sibTransId="{01AD10D9-D717-48C9-8D61-69C6F2A5C45E}"/>
    <dgm:cxn modelId="{B2502D60-59F4-4220-BABF-A75157DC754A}" type="presOf" srcId="{BCE3F3A9-CD09-403E-8E84-54AF9D199E16}" destId="{819B65A2-1820-45CC-A219-850AA2B23648}" srcOrd="0" destOrd="0" presId="urn:microsoft.com/office/officeart/2009/layout/CircleArrowProcess"/>
    <dgm:cxn modelId="{67983FB2-FAD8-467A-809C-E9C83DA78FEC}" type="presOf" srcId="{FFF30FD8-7145-4CF9-AC33-015EFE7AC609}" destId="{6C3155FC-1FDB-4053-810E-9AC7570BC031}" srcOrd="0" destOrd="0" presId="urn:microsoft.com/office/officeart/2009/layout/CircleArrowProcess"/>
    <dgm:cxn modelId="{FCE448E6-9A25-4006-8B50-C7759C3E7471}" type="presOf" srcId="{3BDF4B80-1DBB-4840-B65D-0C7585EDCF39}" destId="{2555463A-82F9-4B55-8C41-C01EEB1756A0}" srcOrd="0" destOrd="0" presId="urn:microsoft.com/office/officeart/2009/layout/CircleArrowProcess"/>
    <dgm:cxn modelId="{C993CA2A-35C1-4C1A-A129-E929E35395D2}" srcId="{3BDF4B80-1DBB-4840-B65D-0C7585EDCF39}" destId="{2A23F2E1-08BC-4C1A-A747-CE239495703F}" srcOrd="0" destOrd="0" parTransId="{F84F229C-F75B-4614-87AD-18BA527AC7BF}" sibTransId="{3B4C0939-2EA7-44C0-8E5F-7F3A8F2286B6}"/>
    <dgm:cxn modelId="{C29474CE-46A7-4F99-8CE3-641EDEEA803C}" srcId="{3BDF4B80-1DBB-4840-B65D-0C7585EDCF39}" destId="{BCE3F3A9-CD09-403E-8E84-54AF9D199E16}" srcOrd="2" destOrd="0" parTransId="{421383FB-03AE-48A3-9E2C-551C1B5203E9}" sibTransId="{3BCB38F5-2E78-4D14-A1F4-EC7FAEE024A6}"/>
    <dgm:cxn modelId="{40906E01-FD69-45EF-8018-4914DF529086}" type="presOf" srcId="{2A23F2E1-08BC-4C1A-A747-CE239495703F}" destId="{809A7F2B-C335-4F5C-A8AA-5AF5CC41ACFC}" srcOrd="0" destOrd="0" presId="urn:microsoft.com/office/officeart/2009/layout/CircleArrowProcess"/>
    <dgm:cxn modelId="{619082C2-5338-4610-B87F-46E81B730DDD}" type="presParOf" srcId="{2555463A-82F9-4B55-8C41-C01EEB1756A0}" destId="{931F4B20-1CD7-49FD-9ED4-05E46A91C226}" srcOrd="0" destOrd="0" presId="urn:microsoft.com/office/officeart/2009/layout/CircleArrowProcess"/>
    <dgm:cxn modelId="{18F2891F-2D22-47F2-A3DA-4371678EE319}" type="presParOf" srcId="{931F4B20-1CD7-49FD-9ED4-05E46A91C226}" destId="{2B5A8B01-0E83-4E93-A289-F2FC0593A645}" srcOrd="0" destOrd="0" presId="urn:microsoft.com/office/officeart/2009/layout/CircleArrowProcess"/>
    <dgm:cxn modelId="{8D87A1C7-5F58-40C0-A942-920F69128D51}" type="presParOf" srcId="{2555463A-82F9-4B55-8C41-C01EEB1756A0}" destId="{809A7F2B-C335-4F5C-A8AA-5AF5CC41ACFC}" srcOrd="1" destOrd="0" presId="urn:microsoft.com/office/officeart/2009/layout/CircleArrowProcess"/>
    <dgm:cxn modelId="{F7EC8707-918B-42FB-A8E4-4924C046A769}" type="presParOf" srcId="{2555463A-82F9-4B55-8C41-C01EEB1756A0}" destId="{9132D903-65D4-4413-AF8F-9679338CDF20}" srcOrd="2" destOrd="0" presId="urn:microsoft.com/office/officeart/2009/layout/CircleArrowProcess"/>
    <dgm:cxn modelId="{DC40EADE-BF0D-4E4F-AF1B-12152A86E746}" type="presParOf" srcId="{9132D903-65D4-4413-AF8F-9679338CDF20}" destId="{3E83ABA1-7B2B-41AE-8F57-6E19A5E0E638}" srcOrd="0" destOrd="0" presId="urn:microsoft.com/office/officeart/2009/layout/CircleArrowProcess"/>
    <dgm:cxn modelId="{8A1526FD-94A0-4E50-9F6E-48B4B276F428}" type="presParOf" srcId="{2555463A-82F9-4B55-8C41-C01EEB1756A0}" destId="{6C3155FC-1FDB-4053-810E-9AC7570BC031}" srcOrd="3" destOrd="0" presId="urn:microsoft.com/office/officeart/2009/layout/CircleArrowProcess"/>
    <dgm:cxn modelId="{C8F1C3E6-6C3A-4F55-95EE-1B2AC4748132}" type="presParOf" srcId="{2555463A-82F9-4B55-8C41-C01EEB1756A0}" destId="{5CFEE2A0-4549-4F4F-BA82-B1E204D634C9}" srcOrd="4" destOrd="0" presId="urn:microsoft.com/office/officeart/2009/layout/CircleArrowProcess"/>
    <dgm:cxn modelId="{5FDEFF68-C0AF-49C4-9525-E9CD985FDA58}" type="presParOf" srcId="{5CFEE2A0-4549-4F4F-BA82-B1E204D634C9}" destId="{102CE293-C1EE-4560-8DB7-6336F97CC348}" srcOrd="0" destOrd="0" presId="urn:microsoft.com/office/officeart/2009/layout/CircleArrowProcess"/>
    <dgm:cxn modelId="{1FFE290B-6F2B-4AE0-AB86-A3B5170C8436}" type="presParOf" srcId="{2555463A-82F9-4B55-8C41-C01EEB1756A0}" destId="{819B65A2-1820-45CC-A219-850AA2B2364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271A0C-0921-4E05-B53C-66EB7A695D9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49EE41-A426-41F5-AA58-DECA771198B8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Service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8E5F66-A815-4271-9291-B5A06ADA2F5C}" type="parTrans" cxnId="{7F90CDF2-3716-45DD-B4C1-43780AB3D99C}">
      <dgm:prSet/>
      <dgm:spPr/>
      <dgm:t>
        <a:bodyPr/>
        <a:lstStyle/>
        <a:p>
          <a:endParaRPr lang="en-US"/>
        </a:p>
      </dgm:t>
    </dgm:pt>
    <dgm:pt modelId="{6F5510DB-15AA-412E-8728-11E2F45D591A}" type="sibTrans" cxnId="{7F90CDF2-3716-45DD-B4C1-43780AB3D99C}">
      <dgm:prSet/>
      <dgm:spPr/>
      <dgm:t>
        <a:bodyPr/>
        <a:lstStyle/>
        <a:p>
          <a:endParaRPr lang="en-US"/>
        </a:p>
      </dgm:t>
    </dgm:pt>
    <dgm:pt modelId="{CA9F6C9A-ECF5-44DF-961F-A0B97FD04126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Retail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B11F2C-21E1-4C0F-A908-5DB5F39E3FD9}" type="parTrans" cxnId="{2F8BE1D7-B94B-4863-B2CC-7FC41306F1F8}">
      <dgm:prSet/>
      <dgm:spPr>
        <a:solidFill>
          <a:srgbClr val="00CC99"/>
        </a:solidFill>
        <a:ln>
          <a:noFill/>
        </a:ln>
      </dgm:spPr>
      <dgm:t>
        <a:bodyPr/>
        <a:lstStyle/>
        <a:p>
          <a:endParaRPr lang="en-US"/>
        </a:p>
      </dgm:t>
    </dgm:pt>
    <dgm:pt modelId="{04EF28CF-7BEA-456C-984E-6BB9CBAB9809}" type="sibTrans" cxnId="{2F8BE1D7-B94B-4863-B2CC-7FC41306F1F8}">
      <dgm:prSet/>
      <dgm:spPr/>
      <dgm:t>
        <a:bodyPr/>
        <a:lstStyle/>
        <a:p>
          <a:endParaRPr lang="en-US"/>
        </a:p>
      </dgm:t>
    </dgm:pt>
    <dgm:pt modelId="{3B4B6924-BCDE-4BCB-BDE4-5FCAC206A3D1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Manufacturing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57DC30-FD12-4F8A-92D9-7EB0867AF061}" type="parTrans" cxnId="{24EEBEF5-E862-4108-BCDA-62A3421D8F3E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DFE34706-975D-4BAA-8BB9-967E18A5B043}" type="sibTrans" cxnId="{24EEBEF5-E862-4108-BCDA-62A3421D8F3E}">
      <dgm:prSet/>
      <dgm:spPr/>
      <dgm:t>
        <a:bodyPr/>
        <a:lstStyle/>
        <a:p>
          <a:endParaRPr lang="en-US"/>
        </a:p>
      </dgm:t>
    </dgm:pt>
    <dgm:pt modelId="{C601D0E4-F607-419B-B53B-42D70001D746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Wholesale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63D608-B694-481E-8F94-405CF6679240}" type="parTrans" cxnId="{59151F16-5683-4620-81C7-1CF6A905E7B7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6DE89B35-1A32-43D6-9C8C-8E894546971C}" type="sibTrans" cxnId="{59151F16-5683-4620-81C7-1CF6A905E7B7}">
      <dgm:prSet/>
      <dgm:spPr/>
      <dgm:t>
        <a:bodyPr/>
        <a:lstStyle/>
        <a:p>
          <a:endParaRPr lang="en-US"/>
        </a:p>
      </dgm:t>
    </dgm:pt>
    <dgm:pt modelId="{69BCCC6C-4E27-4AF3-9A6F-5D8547A41925}" type="pres">
      <dgm:prSet presAssocID="{5F271A0C-0921-4E05-B53C-66EB7A695D9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60A41F-186B-4BC3-A72A-B9253CDE0A54}" type="pres">
      <dgm:prSet presAssocID="{6A49EE41-A426-41F5-AA58-DECA771198B8}" presName="centerShape" presStyleLbl="node0" presStyleIdx="0" presStyleCnt="1"/>
      <dgm:spPr/>
      <dgm:t>
        <a:bodyPr/>
        <a:lstStyle/>
        <a:p>
          <a:endParaRPr lang="en-US"/>
        </a:p>
      </dgm:t>
    </dgm:pt>
    <dgm:pt modelId="{BFB79DF0-0F7D-42A2-8BF2-4F9B758CDE46}" type="pres">
      <dgm:prSet presAssocID="{B1B11F2C-21E1-4C0F-A908-5DB5F39E3FD9}" presName="parTrans" presStyleLbl="bgSibTrans2D1" presStyleIdx="0" presStyleCnt="3" custLinFactNeighborX="8198" custLinFactNeighborY="10628"/>
      <dgm:spPr/>
      <dgm:t>
        <a:bodyPr/>
        <a:lstStyle/>
        <a:p>
          <a:endParaRPr lang="en-US"/>
        </a:p>
      </dgm:t>
    </dgm:pt>
    <dgm:pt modelId="{8EEFEC3B-3E31-4EF5-990D-84794ABB0B73}" type="pres">
      <dgm:prSet presAssocID="{CA9F6C9A-ECF5-44DF-961F-A0B97FD041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C3B7D-5BBD-4AD1-AB64-61E6E77F412D}" type="pres">
      <dgm:prSet presAssocID="{6D57DC30-FD12-4F8A-92D9-7EB0867AF061}" presName="parTrans" presStyleLbl="bgSibTrans2D1" presStyleIdx="1" presStyleCnt="3" custLinFactNeighborY="28912"/>
      <dgm:spPr/>
      <dgm:t>
        <a:bodyPr/>
        <a:lstStyle/>
        <a:p>
          <a:endParaRPr lang="en-US"/>
        </a:p>
      </dgm:t>
    </dgm:pt>
    <dgm:pt modelId="{D4F56413-D1F7-4CEA-BA1A-64C69A2FCA9C}" type="pres">
      <dgm:prSet presAssocID="{3B4B6924-BCDE-4BCB-BDE4-5FCAC206A3D1}" presName="node" presStyleLbl="node1" presStyleIdx="1" presStyleCnt="3" custScaleX="107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98F21-C7EB-45FB-A8AD-1F8935B8AB0F}" type="pres">
      <dgm:prSet presAssocID="{E263D608-B694-481E-8F94-405CF6679240}" presName="parTrans" presStyleLbl="bgSibTrans2D1" presStyleIdx="2" presStyleCnt="3" custLinFactNeighborX="-3464" custLinFactNeighborY="25607"/>
      <dgm:spPr/>
      <dgm:t>
        <a:bodyPr/>
        <a:lstStyle/>
        <a:p>
          <a:endParaRPr lang="en-US"/>
        </a:p>
      </dgm:t>
    </dgm:pt>
    <dgm:pt modelId="{B33EBC29-8996-460D-A51C-A07A3A8FDDC9}" type="pres">
      <dgm:prSet presAssocID="{C601D0E4-F607-419B-B53B-42D70001D7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BF5347-A575-44F1-AE3A-A53897011C89}" type="presOf" srcId="{C601D0E4-F607-419B-B53B-42D70001D746}" destId="{B33EBC29-8996-460D-A51C-A07A3A8FDDC9}" srcOrd="0" destOrd="0" presId="urn:microsoft.com/office/officeart/2005/8/layout/radial4"/>
    <dgm:cxn modelId="{2F8BE1D7-B94B-4863-B2CC-7FC41306F1F8}" srcId="{6A49EE41-A426-41F5-AA58-DECA771198B8}" destId="{CA9F6C9A-ECF5-44DF-961F-A0B97FD04126}" srcOrd="0" destOrd="0" parTransId="{B1B11F2C-21E1-4C0F-A908-5DB5F39E3FD9}" sibTransId="{04EF28CF-7BEA-456C-984E-6BB9CBAB9809}"/>
    <dgm:cxn modelId="{04F03769-FB91-4303-A166-BEA9DB00FAA0}" type="presOf" srcId="{CA9F6C9A-ECF5-44DF-961F-A0B97FD04126}" destId="{8EEFEC3B-3E31-4EF5-990D-84794ABB0B73}" srcOrd="0" destOrd="0" presId="urn:microsoft.com/office/officeart/2005/8/layout/radial4"/>
    <dgm:cxn modelId="{5C3A712D-4BAD-4619-A59E-6A7D09539AEA}" type="presOf" srcId="{E263D608-B694-481E-8F94-405CF6679240}" destId="{57498F21-C7EB-45FB-A8AD-1F8935B8AB0F}" srcOrd="0" destOrd="0" presId="urn:microsoft.com/office/officeart/2005/8/layout/radial4"/>
    <dgm:cxn modelId="{DB89C2AC-E2D5-458F-87BD-640B5932D5F9}" type="presOf" srcId="{6D57DC30-FD12-4F8A-92D9-7EB0867AF061}" destId="{B1AC3B7D-5BBD-4AD1-AB64-61E6E77F412D}" srcOrd="0" destOrd="0" presId="urn:microsoft.com/office/officeart/2005/8/layout/radial4"/>
    <dgm:cxn modelId="{E9CA95C7-C0D4-4066-94D6-D31FA76A7F8E}" type="presOf" srcId="{3B4B6924-BCDE-4BCB-BDE4-5FCAC206A3D1}" destId="{D4F56413-D1F7-4CEA-BA1A-64C69A2FCA9C}" srcOrd="0" destOrd="0" presId="urn:microsoft.com/office/officeart/2005/8/layout/radial4"/>
    <dgm:cxn modelId="{59151F16-5683-4620-81C7-1CF6A905E7B7}" srcId="{6A49EE41-A426-41F5-AA58-DECA771198B8}" destId="{C601D0E4-F607-419B-B53B-42D70001D746}" srcOrd="2" destOrd="0" parTransId="{E263D608-B694-481E-8F94-405CF6679240}" sibTransId="{6DE89B35-1A32-43D6-9C8C-8E894546971C}"/>
    <dgm:cxn modelId="{7F90CDF2-3716-45DD-B4C1-43780AB3D99C}" srcId="{5F271A0C-0921-4E05-B53C-66EB7A695D99}" destId="{6A49EE41-A426-41F5-AA58-DECA771198B8}" srcOrd="0" destOrd="0" parTransId="{738E5F66-A815-4271-9291-B5A06ADA2F5C}" sibTransId="{6F5510DB-15AA-412E-8728-11E2F45D591A}"/>
    <dgm:cxn modelId="{E711F194-02D5-4757-A58A-13AD0E080BDC}" type="presOf" srcId="{5F271A0C-0921-4E05-B53C-66EB7A695D99}" destId="{69BCCC6C-4E27-4AF3-9A6F-5D8547A41925}" srcOrd="0" destOrd="0" presId="urn:microsoft.com/office/officeart/2005/8/layout/radial4"/>
    <dgm:cxn modelId="{A24693A1-BF85-473F-920B-0CEF5B7193B5}" type="presOf" srcId="{6A49EE41-A426-41F5-AA58-DECA771198B8}" destId="{5D60A41F-186B-4BC3-A72A-B9253CDE0A54}" srcOrd="0" destOrd="0" presId="urn:microsoft.com/office/officeart/2005/8/layout/radial4"/>
    <dgm:cxn modelId="{24EEBEF5-E862-4108-BCDA-62A3421D8F3E}" srcId="{6A49EE41-A426-41F5-AA58-DECA771198B8}" destId="{3B4B6924-BCDE-4BCB-BDE4-5FCAC206A3D1}" srcOrd="1" destOrd="0" parTransId="{6D57DC30-FD12-4F8A-92D9-7EB0867AF061}" sibTransId="{DFE34706-975D-4BAA-8BB9-967E18A5B043}"/>
    <dgm:cxn modelId="{BC0BDEFB-B626-4D6E-9454-E437B88D0497}" type="presOf" srcId="{B1B11F2C-21E1-4C0F-A908-5DB5F39E3FD9}" destId="{BFB79DF0-0F7D-42A2-8BF2-4F9B758CDE46}" srcOrd="0" destOrd="0" presId="urn:microsoft.com/office/officeart/2005/8/layout/radial4"/>
    <dgm:cxn modelId="{BD149E7A-E64E-4DD1-88FC-877956B9E4CA}" type="presParOf" srcId="{69BCCC6C-4E27-4AF3-9A6F-5D8547A41925}" destId="{5D60A41F-186B-4BC3-A72A-B9253CDE0A54}" srcOrd="0" destOrd="0" presId="urn:microsoft.com/office/officeart/2005/8/layout/radial4"/>
    <dgm:cxn modelId="{8DE5954D-F500-4E87-A16D-11ECFA4A68F1}" type="presParOf" srcId="{69BCCC6C-4E27-4AF3-9A6F-5D8547A41925}" destId="{BFB79DF0-0F7D-42A2-8BF2-4F9B758CDE46}" srcOrd="1" destOrd="0" presId="urn:microsoft.com/office/officeart/2005/8/layout/radial4"/>
    <dgm:cxn modelId="{3B7C673E-B0D9-4EC8-973F-CC2BADDBC4E1}" type="presParOf" srcId="{69BCCC6C-4E27-4AF3-9A6F-5D8547A41925}" destId="{8EEFEC3B-3E31-4EF5-990D-84794ABB0B73}" srcOrd="2" destOrd="0" presId="urn:microsoft.com/office/officeart/2005/8/layout/radial4"/>
    <dgm:cxn modelId="{1DCA80A6-BAC1-4A02-BC33-FD4037E633A8}" type="presParOf" srcId="{69BCCC6C-4E27-4AF3-9A6F-5D8547A41925}" destId="{B1AC3B7D-5BBD-4AD1-AB64-61E6E77F412D}" srcOrd="3" destOrd="0" presId="urn:microsoft.com/office/officeart/2005/8/layout/radial4"/>
    <dgm:cxn modelId="{4F8D2153-665D-4DCB-994B-98E054A3C272}" type="presParOf" srcId="{69BCCC6C-4E27-4AF3-9A6F-5D8547A41925}" destId="{D4F56413-D1F7-4CEA-BA1A-64C69A2FCA9C}" srcOrd="4" destOrd="0" presId="urn:microsoft.com/office/officeart/2005/8/layout/radial4"/>
    <dgm:cxn modelId="{FE15D1D9-6313-45E4-9E9A-F761777A16D2}" type="presParOf" srcId="{69BCCC6C-4E27-4AF3-9A6F-5D8547A41925}" destId="{57498F21-C7EB-45FB-A8AD-1F8935B8AB0F}" srcOrd="5" destOrd="0" presId="urn:microsoft.com/office/officeart/2005/8/layout/radial4"/>
    <dgm:cxn modelId="{C9AA8894-3371-4FC6-9B04-C044F829BBEF}" type="presParOf" srcId="{69BCCC6C-4E27-4AF3-9A6F-5D8547A41925}" destId="{B33EBC29-8996-460D-A51C-A07A3A8FDDC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DCEA52-1906-4911-9E15-8CAC92A1A4D1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94CC6D-193F-41DC-A51A-B0994DA02A60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1. Book value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20BFD1-52AC-4F54-A588-6A62149D3D9D}" type="parTrans" cxnId="{E9201403-C08D-461C-B4F7-572C0B18A145}">
      <dgm:prSet/>
      <dgm:spPr/>
      <dgm:t>
        <a:bodyPr/>
        <a:lstStyle/>
        <a:p>
          <a:endParaRPr lang="en-US"/>
        </a:p>
      </dgm:t>
    </dgm:pt>
    <dgm:pt modelId="{0221B218-A99D-4033-873C-164005F17A5B}" type="sibTrans" cxnId="{E9201403-C08D-461C-B4F7-572C0B18A145}">
      <dgm:prSet/>
      <dgm:spPr/>
      <dgm:t>
        <a:bodyPr/>
        <a:lstStyle/>
        <a:p>
          <a:endParaRPr lang="en-US"/>
        </a:p>
      </dgm:t>
    </dgm:pt>
    <dgm:pt modelId="{8FC48794-9E75-4A87-AA4A-F53DE8F9B43B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3. Liquidation value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F9C0F-322A-4DEF-AC80-0376DC3326F4}" type="parTrans" cxnId="{A97AE8A4-7461-4EA3-AB3E-6955373DCD42}">
      <dgm:prSet/>
      <dgm:spPr/>
      <dgm:t>
        <a:bodyPr/>
        <a:lstStyle/>
        <a:p>
          <a:endParaRPr lang="en-US"/>
        </a:p>
      </dgm:t>
    </dgm:pt>
    <dgm:pt modelId="{AA5ACB7A-F6AA-4D90-92CD-6288ACAA7EEF}" type="sibTrans" cxnId="{A97AE8A4-7461-4EA3-AB3E-6955373DCD42}">
      <dgm:prSet/>
      <dgm:spPr/>
      <dgm:t>
        <a:bodyPr/>
        <a:lstStyle/>
        <a:p>
          <a:endParaRPr lang="en-US"/>
        </a:p>
      </dgm:t>
    </dgm:pt>
    <dgm:pt modelId="{028E269E-ABFD-41BC-8512-DF064C422712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2. Adjusted book value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96598D-E298-4B7C-B207-C1030F48CAAD}" type="parTrans" cxnId="{825D49B4-216F-441E-BD50-ABE3C930FC9C}">
      <dgm:prSet/>
      <dgm:spPr/>
      <dgm:t>
        <a:bodyPr/>
        <a:lstStyle/>
        <a:p>
          <a:endParaRPr lang="en-US"/>
        </a:p>
      </dgm:t>
    </dgm:pt>
    <dgm:pt modelId="{DD60837F-F3AF-4C08-8FB7-6530D3DA7A54}" type="sibTrans" cxnId="{825D49B4-216F-441E-BD50-ABE3C930FC9C}">
      <dgm:prSet/>
      <dgm:spPr/>
      <dgm:t>
        <a:bodyPr/>
        <a:lstStyle/>
        <a:p>
          <a:endParaRPr lang="en-US"/>
        </a:p>
      </dgm:t>
    </dgm:pt>
    <dgm:pt modelId="{F4BF2889-F707-4726-AF21-D7094FECD4F5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n-US" sz="1900" dirty="0" smtClean="0">
              <a:latin typeface="Arial" panose="020B0604020202020204" pitchFamily="34" charset="0"/>
              <a:cs typeface="Arial" panose="020B0604020202020204" pitchFamily="34" charset="0"/>
            </a:rPr>
            <a:t>Replacement value</a:t>
          </a:r>
          <a:endParaRPr lang="en-U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5F59B-7CA1-4F8D-97C3-6248CA2F442D}" type="parTrans" cxnId="{CF03FD46-2D2D-48F6-A5A5-4D5037B542C9}">
      <dgm:prSet/>
      <dgm:spPr/>
      <dgm:t>
        <a:bodyPr/>
        <a:lstStyle/>
        <a:p>
          <a:endParaRPr lang="en-US"/>
        </a:p>
      </dgm:t>
    </dgm:pt>
    <dgm:pt modelId="{F2C96485-3466-4D6D-AD22-379422298F23}" type="sibTrans" cxnId="{CF03FD46-2D2D-48F6-A5A5-4D5037B542C9}">
      <dgm:prSet/>
      <dgm:spPr/>
      <dgm:t>
        <a:bodyPr/>
        <a:lstStyle/>
        <a:p>
          <a:endParaRPr lang="en-US"/>
        </a:p>
      </dgm:t>
    </dgm:pt>
    <dgm:pt modelId="{E879463C-AFF3-4EA5-BD70-6AEFEDE3A738}" type="pres">
      <dgm:prSet presAssocID="{68DCEA52-1906-4911-9E15-8CAC92A1A4D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DCC77E-48CF-4A23-9C80-F02E458E7DE7}" type="pres">
      <dgm:prSet presAssocID="{68DCEA52-1906-4911-9E15-8CAC92A1A4D1}" presName="triangle1" presStyleLbl="node1" presStyleIdx="0" presStyleCnt="4" custScaleX="153384" custScaleY="71598" custLinFactNeighborX="4272" custLinFactNeighborY="3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247E1-2298-419A-99D2-AD6B92286A03}" type="pres">
      <dgm:prSet presAssocID="{68DCEA52-1906-4911-9E15-8CAC92A1A4D1}" presName="triangle2" presStyleLbl="node1" presStyleIdx="1" presStyleCnt="4" custScaleX="154407" custScaleY="98817" custLinFactNeighborX="-28618" custLinFactNeighborY="-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5F060-4843-475C-A938-A3547059E674}" type="pres">
      <dgm:prSet presAssocID="{68DCEA52-1906-4911-9E15-8CAC92A1A4D1}" presName="triangle3" presStyleLbl="node1" presStyleIdx="2" presStyleCnt="4" custScaleX="157423" custScaleY="100000" custLinFactNeighborX="2741" custLinFactNeighborY="-4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13B1F-4048-4084-9A6E-393A139712EA}" type="pres">
      <dgm:prSet presAssocID="{68DCEA52-1906-4911-9E15-8CAC92A1A4D1}" presName="triangle4" presStyleLbl="node1" presStyleIdx="3" presStyleCnt="4" custScaleX="152964" custScaleY="97633" custLinFactNeighborX="34997" custLinFactNeighborY="-1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E2281A-F6DC-47FA-BE27-524DBE435A1B}" type="presOf" srcId="{028E269E-ABFD-41BC-8512-DF064C422712}" destId="{5CF5F060-4843-475C-A938-A3547059E674}" srcOrd="0" destOrd="0" presId="urn:microsoft.com/office/officeart/2005/8/layout/pyramid4"/>
    <dgm:cxn modelId="{80BFE20E-1151-4F41-93D4-D10CC8E9B331}" type="presOf" srcId="{68DCEA52-1906-4911-9E15-8CAC92A1A4D1}" destId="{E879463C-AFF3-4EA5-BD70-6AEFEDE3A738}" srcOrd="0" destOrd="0" presId="urn:microsoft.com/office/officeart/2005/8/layout/pyramid4"/>
    <dgm:cxn modelId="{772625B1-A52C-4D56-9559-7D1B9D38254C}" type="presOf" srcId="{8FC48794-9E75-4A87-AA4A-F53DE8F9B43B}" destId="{AB0247E1-2298-419A-99D2-AD6B92286A03}" srcOrd="0" destOrd="0" presId="urn:microsoft.com/office/officeart/2005/8/layout/pyramid4"/>
    <dgm:cxn modelId="{CF03FD46-2D2D-48F6-A5A5-4D5037B542C9}" srcId="{68DCEA52-1906-4911-9E15-8CAC92A1A4D1}" destId="{F4BF2889-F707-4726-AF21-D7094FECD4F5}" srcOrd="3" destOrd="0" parTransId="{F315F59B-7CA1-4F8D-97C3-6248CA2F442D}" sibTransId="{F2C96485-3466-4D6D-AD22-379422298F23}"/>
    <dgm:cxn modelId="{825D49B4-216F-441E-BD50-ABE3C930FC9C}" srcId="{68DCEA52-1906-4911-9E15-8CAC92A1A4D1}" destId="{028E269E-ABFD-41BC-8512-DF064C422712}" srcOrd="2" destOrd="0" parTransId="{A596598D-E298-4B7C-B207-C1030F48CAAD}" sibTransId="{DD60837F-F3AF-4C08-8FB7-6530D3DA7A54}"/>
    <dgm:cxn modelId="{A97AE8A4-7461-4EA3-AB3E-6955373DCD42}" srcId="{68DCEA52-1906-4911-9E15-8CAC92A1A4D1}" destId="{8FC48794-9E75-4A87-AA4A-F53DE8F9B43B}" srcOrd="1" destOrd="0" parTransId="{3AFF9C0F-322A-4DEF-AC80-0376DC3326F4}" sibTransId="{AA5ACB7A-F6AA-4D90-92CD-6288ACAA7EEF}"/>
    <dgm:cxn modelId="{2466C277-BE9C-47E5-8411-3F410DBC5A86}" type="presOf" srcId="{C794CC6D-193F-41DC-A51A-B0994DA02A60}" destId="{7BDCC77E-48CF-4A23-9C80-F02E458E7DE7}" srcOrd="0" destOrd="0" presId="urn:microsoft.com/office/officeart/2005/8/layout/pyramid4"/>
    <dgm:cxn modelId="{E9201403-C08D-461C-B4F7-572C0B18A145}" srcId="{68DCEA52-1906-4911-9E15-8CAC92A1A4D1}" destId="{C794CC6D-193F-41DC-A51A-B0994DA02A60}" srcOrd="0" destOrd="0" parTransId="{4120BFD1-52AC-4F54-A588-6A62149D3D9D}" sibTransId="{0221B218-A99D-4033-873C-164005F17A5B}"/>
    <dgm:cxn modelId="{83AF2346-8961-4AD3-8CE0-97BD879738F6}" type="presOf" srcId="{F4BF2889-F707-4726-AF21-D7094FECD4F5}" destId="{41913B1F-4048-4084-9A6E-393A139712EA}" srcOrd="0" destOrd="0" presId="urn:microsoft.com/office/officeart/2005/8/layout/pyramid4"/>
    <dgm:cxn modelId="{94C5A9C1-CD4F-4DF8-84AF-13117985DD48}" type="presParOf" srcId="{E879463C-AFF3-4EA5-BD70-6AEFEDE3A738}" destId="{7BDCC77E-48CF-4A23-9C80-F02E458E7DE7}" srcOrd="0" destOrd="0" presId="urn:microsoft.com/office/officeart/2005/8/layout/pyramid4"/>
    <dgm:cxn modelId="{4405A794-3921-4AFF-A96A-E0F44DB198B6}" type="presParOf" srcId="{E879463C-AFF3-4EA5-BD70-6AEFEDE3A738}" destId="{AB0247E1-2298-419A-99D2-AD6B92286A03}" srcOrd="1" destOrd="0" presId="urn:microsoft.com/office/officeart/2005/8/layout/pyramid4"/>
    <dgm:cxn modelId="{FD105C6C-2600-4098-AC92-C7D41B284592}" type="presParOf" srcId="{E879463C-AFF3-4EA5-BD70-6AEFEDE3A738}" destId="{5CF5F060-4843-475C-A938-A3547059E674}" srcOrd="2" destOrd="0" presId="urn:microsoft.com/office/officeart/2005/8/layout/pyramid4"/>
    <dgm:cxn modelId="{44C3501D-FC1D-49CE-8813-415D19CAB045}" type="presParOf" srcId="{E879463C-AFF3-4EA5-BD70-6AEFEDE3A738}" destId="{41913B1F-4048-4084-9A6E-393A139712E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84721E-A9AE-4891-8A30-8C1EFE5C5E6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2E2123-2F69-4964-90E5-F756A0527F07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1. Historical earnings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C2385E-26C4-481C-93D7-A27A6A641004}" type="parTrans" cxnId="{E10EE098-1BF6-4211-979A-15D136668B70}">
      <dgm:prSet/>
      <dgm:spPr/>
      <dgm:t>
        <a:bodyPr/>
        <a:lstStyle/>
        <a:p>
          <a:endParaRPr lang="en-US"/>
        </a:p>
      </dgm:t>
    </dgm:pt>
    <dgm:pt modelId="{23074AB3-E6F6-4630-A526-9587AE4DBBC7}" type="sibTrans" cxnId="{E10EE098-1BF6-4211-979A-15D136668B70}">
      <dgm:prSet/>
      <dgm:spPr/>
      <dgm:t>
        <a:bodyPr/>
        <a:lstStyle/>
        <a:p>
          <a:endParaRPr lang="en-US"/>
        </a:p>
      </dgm:t>
    </dgm:pt>
    <dgm:pt modelId="{9756654B-72BC-46A3-8D7D-D92FB9D6B2D9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2. Future earnings under current ownership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C85207-A375-4317-86CF-C5CCB40F4B02}" type="parTrans" cxnId="{8B51841F-DC54-4084-B8F5-0CF0043E9AD0}">
      <dgm:prSet/>
      <dgm:spPr/>
      <dgm:t>
        <a:bodyPr/>
        <a:lstStyle/>
        <a:p>
          <a:endParaRPr lang="en-US"/>
        </a:p>
      </dgm:t>
    </dgm:pt>
    <dgm:pt modelId="{4BCB20A5-D3E6-4AC1-9F4B-19BEDB2BEA79}" type="sibTrans" cxnId="{8B51841F-DC54-4084-B8F5-0CF0043E9AD0}">
      <dgm:prSet/>
      <dgm:spPr/>
      <dgm:t>
        <a:bodyPr/>
        <a:lstStyle/>
        <a:p>
          <a:endParaRPr lang="en-US"/>
        </a:p>
      </dgm:t>
    </dgm:pt>
    <dgm:pt modelId="{64EDE8FC-45A1-4D91-BF95-DFF90EA5BD95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3. Future earnings under new ownership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659B8F-1BF6-4D8E-8175-CD5A5D8C439E}" type="parTrans" cxnId="{0F99DC3F-D9DC-4E29-A833-D9A967EDBADF}">
      <dgm:prSet/>
      <dgm:spPr/>
      <dgm:t>
        <a:bodyPr/>
        <a:lstStyle/>
        <a:p>
          <a:endParaRPr lang="en-US"/>
        </a:p>
      </dgm:t>
    </dgm:pt>
    <dgm:pt modelId="{BE3AE073-E78A-4F44-A722-92E1A4EA8C26}" type="sibTrans" cxnId="{0F99DC3F-D9DC-4E29-A833-D9A967EDBADF}">
      <dgm:prSet/>
      <dgm:spPr/>
      <dgm:t>
        <a:bodyPr/>
        <a:lstStyle/>
        <a:p>
          <a:endParaRPr lang="en-US"/>
        </a:p>
      </dgm:t>
    </dgm:pt>
    <dgm:pt modelId="{BD0796E6-3A2A-47B3-B933-E75AA1AE5CFF}" type="pres">
      <dgm:prSet presAssocID="{D684721E-A9AE-4891-8A30-8C1EFE5C5E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FA4A20-E57A-452F-866E-2E98752B05CB}" type="pres">
      <dgm:prSet presAssocID="{672E2123-2F69-4964-90E5-F756A0527F07}" presName="parentLin" presStyleCnt="0"/>
      <dgm:spPr/>
    </dgm:pt>
    <dgm:pt modelId="{F1F212E6-BF10-459A-AC7C-91242188D9E7}" type="pres">
      <dgm:prSet presAssocID="{672E2123-2F69-4964-90E5-F756A0527F0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6652820-0027-44D5-8258-E2F3BDCD98FA}" type="pres">
      <dgm:prSet presAssocID="{672E2123-2F69-4964-90E5-F756A0527F07}" presName="parentText" presStyleLbl="node1" presStyleIdx="0" presStyleCnt="3" custScaleX="132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F8680-21C5-4EDC-84DE-2B64BEF99525}" type="pres">
      <dgm:prSet presAssocID="{672E2123-2F69-4964-90E5-F756A0527F07}" presName="negativeSpace" presStyleCnt="0"/>
      <dgm:spPr/>
    </dgm:pt>
    <dgm:pt modelId="{022ABFD5-1BA9-4198-BCCB-71A7A828DBE8}" type="pres">
      <dgm:prSet presAssocID="{672E2123-2F69-4964-90E5-F756A0527F07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00CC99"/>
          </a:solidFill>
        </a:ln>
      </dgm:spPr>
    </dgm:pt>
    <dgm:pt modelId="{47310160-E7EE-48C5-9F91-F81A4204FD26}" type="pres">
      <dgm:prSet presAssocID="{23074AB3-E6F6-4630-A526-9587AE4DBBC7}" presName="spaceBetweenRectangles" presStyleCnt="0"/>
      <dgm:spPr/>
    </dgm:pt>
    <dgm:pt modelId="{A59C6479-A2AD-47A2-A8B9-3894C6B8F6EF}" type="pres">
      <dgm:prSet presAssocID="{9756654B-72BC-46A3-8D7D-D92FB9D6B2D9}" presName="parentLin" presStyleCnt="0"/>
      <dgm:spPr/>
    </dgm:pt>
    <dgm:pt modelId="{C0C22884-AB70-4ED8-848E-EFEAFE511CEB}" type="pres">
      <dgm:prSet presAssocID="{9756654B-72BC-46A3-8D7D-D92FB9D6B2D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75C50A0-4265-4BAA-A3A8-CC54C1D842D8}" type="pres">
      <dgm:prSet presAssocID="{9756654B-72BC-46A3-8D7D-D92FB9D6B2D9}" presName="parentText" presStyleLbl="node1" presStyleIdx="1" presStyleCnt="3" custScaleX="132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25353-DEE0-41E4-83B4-4A3CF0230D0D}" type="pres">
      <dgm:prSet presAssocID="{9756654B-72BC-46A3-8D7D-D92FB9D6B2D9}" presName="negativeSpace" presStyleCnt="0"/>
      <dgm:spPr/>
    </dgm:pt>
    <dgm:pt modelId="{DF7BF9A5-3B88-4355-9861-F536BDE970C1}" type="pres">
      <dgm:prSet presAssocID="{9756654B-72BC-46A3-8D7D-D92FB9D6B2D9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00CC99"/>
          </a:solidFill>
        </a:ln>
      </dgm:spPr>
    </dgm:pt>
    <dgm:pt modelId="{A04384A3-0A20-42C4-ACE0-7EF8F44A5C1C}" type="pres">
      <dgm:prSet presAssocID="{4BCB20A5-D3E6-4AC1-9F4B-19BEDB2BEA79}" presName="spaceBetweenRectangles" presStyleCnt="0"/>
      <dgm:spPr/>
    </dgm:pt>
    <dgm:pt modelId="{8679384E-844F-4252-B379-0388C57FE394}" type="pres">
      <dgm:prSet presAssocID="{64EDE8FC-45A1-4D91-BF95-DFF90EA5BD95}" presName="parentLin" presStyleCnt="0"/>
      <dgm:spPr/>
    </dgm:pt>
    <dgm:pt modelId="{52D1F0DE-4E38-4CBA-9A8A-D62AE748A41A}" type="pres">
      <dgm:prSet presAssocID="{64EDE8FC-45A1-4D91-BF95-DFF90EA5BD9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04D8A88-32AF-459B-A05F-C0EABE097B42}" type="pres">
      <dgm:prSet presAssocID="{64EDE8FC-45A1-4D91-BF95-DFF90EA5BD95}" presName="parentText" presStyleLbl="node1" presStyleIdx="2" presStyleCnt="3" custScaleX="132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37A71-F443-4461-8109-49B4ED8FBDE5}" type="pres">
      <dgm:prSet presAssocID="{64EDE8FC-45A1-4D91-BF95-DFF90EA5BD95}" presName="negativeSpace" presStyleCnt="0"/>
      <dgm:spPr/>
    </dgm:pt>
    <dgm:pt modelId="{12B622B7-069F-40D3-A56D-833C30408E50}" type="pres">
      <dgm:prSet presAssocID="{64EDE8FC-45A1-4D91-BF95-DFF90EA5BD95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0CC99"/>
          </a:solidFill>
        </a:ln>
      </dgm:spPr>
    </dgm:pt>
  </dgm:ptLst>
  <dgm:cxnLst>
    <dgm:cxn modelId="{96AEA02D-0A3C-450B-8653-C4AA0F2D7C6C}" type="presOf" srcId="{D684721E-A9AE-4891-8A30-8C1EFE5C5E6E}" destId="{BD0796E6-3A2A-47B3-B933-E75AA1AE5CFF}" srcOrd="0" destOrd="0" presId="urn:microsoft.com/office/officeart/2005/8/layout/list1"/>
    <dgm:cxn modelId="{2AC392E0-A3A2-46E0-9E9D-BD5C7CB31B8F}" type="presOf" srcId="{9756654B-72BC-46A3-8D7D-D92FB9D6B2D9}" destId="{C0C22884-AB70-4ED8-848E-EFEAFE511CEB}" srcOrd="0" destOrd="0" presId="urn:microsoft.com/office/officeart/2005/8/layout/list1"/>
    <dgm:cxn modelId="{763DD7CB-D9F3-4864-BBBF-AA1AB728C006}" type="presOf" srcId="{672E2123-2F69-4964-90E5-F756A0527F07}" destId="{F1F212E6-BF10-459A-AC7C-91242188D9E7}" srcOrd="0" destOrd="0" presId="urn:microsoft.com/office/officeart/2005/8/layout/list1"/>
    <dgm:cxn modelId="{0F99DC3F-D9DC-4E29-A833-D9A967EDBADF}" srcId="{D684721E-A9AE-4891-8A30-8C1EFE5C5E6E}" destId="{64EDE8FC-45A1-4D91-BF95-DFF90EA5BD95}" srcOrd="2" destOrd="0" parTransId="{8F659B8F-1BF6-4D8E-8175-CD5A5D8C439E}" sibTransId="{BE3AE073-E78A-4F44-A722-92E1A4EA8C26}"/>
    <dgm:cxn modelId="{BBA2574E-B866-44A6-8544-E5184ABF46D0}" type="presOf" srcId="{64EDE8FC-45A1-4D91-BF95-DFF90EA5BD95}" destId="{904D8A88-32AF-459B-A05F-C0EABE097B42}" srcOrd="1" destOrd="0" presId="urn:microsoft.com/office/officeart/2005/8/layout/list1"/>
    <dgm:cxn modelId="{E10EE098-1BF6-4211-979A-15D136668B70}" srcId="{D684721E-A9AE-4891-8A30-8C1EFE5C5E6E}" destId="{672E2123-2F69-4964-90E5-F756A0527F07}" srcOrd="0" destOrd="0" parTransId="{E5C2385E-26C4-481C-93D7-A27A6A641004}" sibTransId="{23074AB3-E6F6-4630-A526-9587AE4DBBC7}"/>
    <dgm:cxn modelId="{E74A44D6-7A6F-4D2F-A587-0948A5CBA24F}" type="presOf" srcId="{64EDE8FC-45A1-4D91-BF95-DFF90EA5BD95}" destId="{52D1F0DE-4E38-4CBA-9A8A-D62AE748A41A}" srcOrd="0" destOrd="0" presId="urn:microsoft.com/office/officeart/2005/8/layout/list1"/>
    <dgm:cxn modelId="{978651CE-A0B5-460A-88A8-476BB8732147}" type="presOf" srcId="{672E2123-2F69-4964-90E5-F756A0527F07}" destId="{D6652820-0027-44D5-8258-E2F3BDCD98FA}" srcOrd="1" destOrd="0" presId="urn:microsoft.com/office/officeart/2005/8/layout/list1"/>
    <dgm:cxn modelId="{7329130A-2630-4D6F-AEC7-E12110CE3462}" type="presOf" srcId="{9756654B-72BC-46A3-8D7D-D92FB9D6B2D9}" destId="{D75C50A0-4265-4BAA-A3A8-CC54C1D842D8}" srcOrd="1" destOrd="0" presId="urn:microsoft.com/office/officeart/2005/8/layout/list1"/>
    <dgm:cxn modelId="{8B51841F-DC54-4084-B8F5-0CF0043E9AD0}" srcId="{D684721E-A9AE-4891-8A30-8C1EFE5C5E6E}" destId="{9756654B-72BC-46A3-8D7D-D92FB9D6B2D9}" srcOrd="1" destOrd="0" parTransId="{1EC85207-A375-4317-86CF-C5CCB40F4B02}" sibTransId="{4BCB20A5-D3E6-4AC1-9F4B-19BEDB2BEA79}"/>
    <dgm:cxn modelId="{D9908CD6-C8E7-4A64-B853-1E7075AA03D0}" type="presParOf" srcId="{BD0796E6-3A2A-47B3-B933-E75AA1AE5CFF}" destId="{61FA4A20-E57A-452F-866E-2E98752B05CB}" srcOrd="0" destOrd="0" presId="urn:microsoft.com/office/officeart/2005/8/layout/list1"/>
    <dgm:cxn modelId="{C7DD42F0-55FE-4834-B56C-5989129C88DD}" type="presParOf" srcId="{61FA4A20-E57A-452F-866E-2E98752B05CB}" destId="{F1F212E6-BF10-459A-AC7C-91242188D9E7}" srcOrd="0" destOrd="0" presId="urn:microsoft.com/office/officeart/2005/8/layout/list1"/>
    <dgm:cxn modelId="{CA7936FC-CDCF-4808-AB5D-14960B986FCF}" type="presParOf" srcId="{61FA4A20-E57A-452F-866E-2E98752B05CB}" destId="{D6652820-0027-44D5-8258-E2F3BDCD98FA}" srcOrd="1" destOrd="0" presId="urn:microsoft.com/office/officeart/2005/8/layout/list1"/>
    <dgm:cxn modelId="{6CAF84D4-1B0A-4719-9F30-129E3821BDFE}" type="presParOf" srcId="{BD0796E6-3A2A-47B3-B933-E75AA1AE5CFF}" destId="{DC1F8680-21C5-4EDC-84DE-2B64BEF99525}" srcOrd="1" destOrd="0" presId="urn:microsoft.com/office/officeart/2005/8/layout/list1"/>
    <dgm:cxn modelId="{D6AC0254-3293-4DC2-B1A9-BCFF7A097CC1}" type="presParOf" srcId="{BD0796E6-3A2A-47B3-B933-E75AA1AE5CFF}" destId="{022ABFD5-1BA9-4198-BCCB-71A7A828DBE8}" srcOrd="2" destOrd="0" presId="urn:microsoft.com/office/officeart/2005/8/layout/list1"/>
    <dgm:cxn modelId="{24F2F8CC-4734-4927-A666-CBB057FF51B0}" type="presParOf" srcId="{BD0796E6-3A2A-47B3-B933-E75AA1AE5CFF}" destId="{47310160-E7EE-48C5-9F91-F81A4204FD26}" srcOrd="3" destOrd="0" presId="urn:microsoft.com/office/officeart/2005/8/layout/list1"/>
    <dgm:cxn modelId="{8B773712-57ED-4688-9618-4DC1C7F6B5AD}" type="presParOf" srcId="{BD0796E6-3A2A-47B3-B933-E75AA1AE5CFF}" destId="{A59C6479-A2AD-47A2-A8B9-3894C6B8F6EF}" srcOrd="4" destOrd="0" presId="urn:microsoft.com/office/officeart/2005/8/layout/list1"/>
    <dgm:cxn modelId="{66488CC4-7867-4A17-9719-E61D8401CEF0}" type="presParOf" srcId="{A59C6479-A2AD-47A2-A8B9-3894C6B8F6EF}" destId="{C0C22884-AB70-4ED8-848E-EFEAFE511CEB}" srcOrd="0" destOrd="0" presId="urn:microsoft.com/office/officeart/2005/8/layout/list1"/>
    <dgm:cxn modelId="{14F28F29-51FA-423A-8E70-E8ACAE43AD2C}" type="presParOf" srcId="{A59C6479-A2AD-47A2-A8B9-3894C6B8F6EF}" destId="{D75C50A0-4265-4BAA-A3A8-CC54C1D842D8}" srcOrd="1" destOrd="0" presId="urn:microsoft.com/office/officeart/2005/8/layout/list1"/>
    <dgm:cxn modelId="{8BE20CE2-D8CD-4B64-AB1B-8640D7578AA2}" type="presParOf" srcId="{BD0796E6-3A2A-47B3-B933-E75AA1AE5CFF}" destId="{49B25353-DEE0-41E4-83B4-4A3CF0230D0D}" srcOrd="5" destOrd="0" presId="urn:microsoft.com/office/officeart/2005/8/layout/list1"/>
    <dgm:cxn modelId="{06395217-D460-4808-B527-26A067C2FA9F}" type="presParOf" srcId="{BD0796E6-3A2A-47B3-B933-E75AA1AE5CFF}" destId="{DF7BF9A5-3B88-4355-9861-F536BDE970C1}" srcOrd="6" destOrd="0" presId="urn:microsoft.com/office/officeart/2005/8/layout/list1"/>
    <dgm:cxn modelId="{0B2DDD1F-A6B6-427C-9140-23C3438F61B9}" type="presParOf" srcId="{BD0796E6-3A2A-47B3-B933-E75AA1AE5CFF}" destId="{A04384A3-0A20-42C4-ACE0-7EF8F44A5C1C}" srcOrd="7" destOrd="0" presId="urn:microsoft.com/office/officeart/2005/8/layout/list1"/>
    <dgm:cxn modelId="{DBB8CCD4-4659-4777-9041-FDA296CEFA0F}" type="presParOf" srcId="{BD0796E6-3A2A-47B3-B933-E75AA1AE5CFF}" destId="{8679384E-844F-4252-B379-0388C57FE394}" srcOrd="8" destOrd="0" presId="urn:microsoft.com/office/officeart/2005/8/layout/list1"/>
    <dgm:cxn modelId="{FADF9159-3BDD-43C6-A610-AAC376A19B9E}" type="presParOf" srcId="{8679384E-844F-4252-B379-0388C57FE394}" destId="{52D1F0DE-4E38-4CBA-9A8A-D62AE748A41A}" srcOrd="0" destOrd="0" presId="urn:microsoft.com/office/officeart/2005/8/layout/list1"/>
    <dgm:cxn modelId="{2E32AF6F-1A07-4A94-8414-79D6B480C26D}" type="presParOf" srcId="{8679384E-844F-4252-B379-0388C57FE394}" destId="{904D8A88-32AF-459B-A05F-C0EABE097B42}" srcOrd="1" destOrd="0" presId="urn:microsoft.com/office/officeart/2005/8/layout/list1"/>
    <dgm:cxn modelId="{C0F40AFE-49A5-4ED3-9C2D-9C45103CE6F6}" type="presParOf" srcId="{BD0796E6-3A2A-47B3-B933-E75AA1AE5CFF}" destId="{B6337A71-F443-4461-8109-49B4ED8FBDE5}" srcOrd="9" destOrd="0" presId="urn:microsoft.com/office/officeart/2005/8/layout/list1"/>
    <dgm:cxn modelId="{26A2D08C-6D60-4CF5-AAB5-A74F92B217C3}" type="presParOf" srcId="{BD0796E6-3A2A-47B3-B933-E75AA1AE5CFF}" destId="{12B622B7-069F-40D3-A56D-833C30408E5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9820E5-EB75-410F-86B2-CAD5D073300C}">
      <dsp:nvSpPr>
        <dsp:cNvPr id="0" name=""/>
        <dsp:cNvSpPr/>
      </dsp:nvSpPr>
      <dsp:spPr>
        <a:xfrm>
          <a:off x="2292358" y="1447965"/>
          <a:ext cx="1598761" cy="121920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Business Definition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2358" y="1447965"/>
        <a:ext cx="1598761" cy="1219200"/>
      </dsp:txXfrm>
    </dsp:sp>
    <dsp:sp modelId="{756A2328-0E56-4BC2-82D6-595609439011}">
      <dsp:nvSpPr>
        <dsp:cNvPr id="0" name=""/>
        <dsp:cNvSpPr/>
      </dsp:nvSpPr>
      <dsp:spPr>
        <a:xfrm rot="16200000">
          <a:off x="2911949" y="1268175"/>
          <a:ext cx="3595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9579" y="0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FD1CC-04BF-412E-A856-A8E575CF30D3}">
      <dsp:nvSpPr>
        <dsp:cNvPr id="0" name=""/>
        <dsp:cNvSpPr/>
      </dsp:nvSpPr>
      <dsp:spPr>
        <a:xfrm>
          <a:off x="1763877" y="115264"/>
          <a:ext cx="2655722" cy="973121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The offer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3877" y="115264"/>
        <a:ext cx="2655722" cy="973121"/>
      </dsp:txXfrm>
    </dsp:sp>
    <dsp:sp modelId="{E35EB6EF-B690-42D7-A78D-8EA10EBF153A}">
      <dsp:nvSpPr>
        <dsp:cNvPr id="0" name=""/>
        <dsp:cNvSpPr/>
      </dsp:nvSpPr>
      <dsp:spPr>
        <a:xfrm rot="2391125">
          <a:off x="3782344" y="2776700"/>
          <a:ext cx="3418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866" y="0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CDCC0-50EE-4503-9318-045FED1AC6CC}">
      <dsp:nvSpPr>
        <dsp:cNvPr id="0" name=""/>
        <dsp:cNvSpPr/>
      </dsp:nvSpPr>
      <dsp:spPr>
        <a:xfrm>
          <a:off x="3532672" y="2886236"/>
          <a:ext cx="2362697" cy="1050928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Production and delivery capability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32672" y="2886236"/>
        <a:ext cx="2362697" cy="1050928"/>
      </dsp:txXfrm>
    </dsp:sp>
    <dsp:sp modelId="{C0966C6E-446D-4AFA-887A-62CD9D8B930E}">
      <dsp:nvSpPr>
        <dsp:cNvPr id="0" name=""/>
        <dsp:cNvSpPr/>
      </dsp:nvSpPr>
      <dsp:spPr>
        <a:xfrm rot="8408875">
          <a:off x="2075225" y="2770915"/>
          <a:ext cx="3238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809" y="0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A6847-9F77-40D0-A38D-D47C5DC4EDA9}">
      <dsp:nvSpPr>
        <dsp:cNvPr id="0" name=""/>
        <dsp:cNvSpPr/>
      </dsp:nvSpPr>
      <dsp:spPr>
        <a:xfrm>
          <a:off x="200630" y="2874665"/>
          <a:ext cx="2537653" cy="1074069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Target market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630" y="2874665"/>
        <a:ext cx="2537653" cy="10740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1CAA1A-49AA-4C3E-93BC-457C1E574FE0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rgbClr val="00CC99"/>
            </a:solidFill>
          </a:endParaRPr>
        </a:p>
      </dsp:txBody>
      <dsp:txXfrm rot="5400000">
        <a:off x="-245635" y="246082"/>
        <a:ext cx="1637567" cy="1146297"/>
      </dsp:txXfrm>
    </dsp:sp>
    <dsp:sp modelId="{0D176E80-DA18-48E4-9110-4AF951E17C63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Quality</a:t>
          </a:r>
          <a:endParaRPr lang="en-US" sz="2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Price</a:t>
          </a:r>
          <a:endParaRPr lang="en-US" sz="2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4155739" y="-3008994"/>
        <a:ext cx="1064418" cy="7083302"/>
      </dsp:txXfrm>
    </dsp:sp>
    <dsp:sp modelId="{47AD3A97-94C6-492A-BD05-FDA6A3F7C08D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rgbClr val="00CC99"/>
            </a:solidFill>
          </a:endParaRPr>
        </a:p>
      </dsp:txBody>
      <dsp:txXfrm rot="5400000">
        <a:off x="-245635" y="1689832"/>
        <a:ext cx="1637567" cy="1146297"/>
      </dsp:txXfrm>
    </dsp:sp>
    <dsp:sp modelId="{F5A25C48-ECD9-4055-8077-A4B2425C4650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Location</a:t>
          </a:r>
          <a:endParaRPr lang="en-US" sz="2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 Selection</a:t>
          </a:r>
          <a:endParaRPr lang="en-US" sz="3000" kern="1200" dirty="0"/>
        </a:p>
      </dsp:txBody>
      <dsp:txXfrm rot="5400000">
        <a:off x="4155739" y="-1565244"/>
        <a:ext cx="1064418" cy="7083302"/>
      </dsp:txXfrm>
    </dsp:sp>
    <dsp:sp modelId="{B9281D16-26A4-4373-88AA-7BCB3FD0AB7C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rgbClr val="00CC99"/>
            </a:solidFill>
          </a:endParaRPr>
        </a:p>
      </dsp:txBody>
      <dsp:txXfrm rot="5400000">
        <a:off x="-245635" y="3133582"/>
        <a:ext cx="1637567" cy="1146297"/>
      </dsp:txXfrm>
    </dsp:sp>
    <dsp:sp modelId="{9AA0AC8D-1CAC-4BB8-894B-BC7B223BD45E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rgbClr val="FF6600">
            <a:alpha val="90000"/>
          </a:srgb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5. Service</a:t>
          </a:r>
          <a:endParaRPr lang="en-US" sz="2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6. Speed/turnaround</a:t>
          </a:r>
          <a:endParaRPr lang="en-US" sz="3100" kern="1200" dirty="0"/>
        </a:p>
      </dsp:txBody>
      <dsp:txXfrm rot="5400000">
        <a:off x="4155739" y="-121494"/>
        <a:ext cx="1064418" cy="70833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E9C1-9492-46F9-8D81-D702689AF0C5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658B-B819-4A28-B67F-EDDC7966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554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858B-AB5F-4461-99EF-18D3CC6F0C69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4DA1-48A7-4104-9F43-65059D6B6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60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classic demonstration of entrepreneurs recognizing opportunities others do not see.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3580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Valuing a business for other going concerns, the process is more complex because the quality and reliability of the financial information is less certain.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0746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7546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780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core beliefs will affect everything, from the cost of materials to the prices you charge and how you treat customers.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How we achieve this objective is as important as the objective itself. Fundamental to our success are the core values we believe in and practice.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mission statement should capture your passion for the business and your commitment to satisfying your customers.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63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business has a different story</a:t>
            </a:r>
            <a:r>
              <a:rPr lang="en-US" baseline="0" dirty="0" smtClean="0"/>
              <a:t> regarding how they received their opportunity for success.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622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you know your customers’ wants and needs and your competitors’ capabilities, you should be able to find a competitive advantage.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11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62A1-66F5-4FEC-8438-68D7D57002C2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293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894-1E61-4962-B689-6DF632F84B02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7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6CC-FB30-4AFB-A806-300E6283D089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8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649-8A49-4283-A66F-03EC4EFA02CC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81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7CED-8CE9-4626-A4D8-1400145BC75C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9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E70-47EA-40CC-B25D-BD2EB7B8DED0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1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74E1-3A2B-45DC-8E7C-1D9ADB525AA1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86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BD6-37A6-428B-A12A-8BA443F6C591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796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145A-1E73-41F4-9696-369534A6B462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24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DD-7AD0-495B-9FDF-8B8E7BB2B1EA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27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4E18-0160-470C-A7CF-F509DCD27558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015D-26B9-4B93-B1DD-0BCB263F8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8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E242-8DFE-48F5-AF92-B571EED5F7E2}" type="datetime1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53195" y="6400800"/>
            <a:ext cx="120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3-</a:t>
            </a:r>
            <a:fld id="{A6E5DDE0-9F6E-4E24-9DA3-BA478DA39C0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55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00CC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91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200" y="228600"/>
            <a:ext cx="335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Chapter 3</a:t>
            </a:r>
            <a: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Business</a:t>
            </a:r>
            <a:b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Opportunity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6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What Sort of Organization Do You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525963"/>
          </a:xfrm>
        </p:spPr>
        <p:txBody>
          <a:bodyPr/>
          <a:lstStyle/>
          <a:p>
            <a:r>
              <a:rPr lang="en-US" dirty="0"/>
              <a:t>Each organization has the opportunity to create a unique mission, vision</a:t>
            </a:r>
            <a:r>
              <a:rPr lang="en-US" dirty="0" smtClean="0"/>
              <a:t>, and </a:t>
            </a:r>
            <a:r>
              <a:rPr lang="en-US" dirty="0"/>
              <a:t>culture that will be supported by its core values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organization’s culture can be shaped </a:t>
            </a:r>
            <a:r>
              <a:rPr lang="en-US" dirty="0" smtClean="0"/>
              <a:t>according to </a:t>
            </a:r>
            <a:r>
              <a:rPr lang="en-US" dirty="0"/>
              <a:t>the business environment and by the </a:t>
            </a:r>
            <a:r>
              <a:rPr lang="en-US" dirty="0" smtClean="0"/>
              <a:t>way employees</a:t>
            </a:r>
            <a:r>
              <a:rPr lang="en-US" dirty="0"/>
              <a:t>, customers, </a:t>
            </a:r>
            <a:r>
              <a:rPr lang="en-US" dirty="0" smtClean="0"/>
              <a:t>and other </a:t>
            </a:r>
            <a:r>
              <a:rPr lang="en-US" dirty="0"/>
              <a:t>stakeholders are treated—an example that is set by the </a:t>
            </a:r>
            <a:r>
              <a:rPr lang="en-US" dirty="0" smtClean="0"/>
              <a:t>founding entrepreneur (</a:t>
            </a:r>
            <a:r>
              <a:rPr lang="en-US" dirty="0"/>
              <a:t>owner).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0575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b="1" dirty="0"/>
              <a:t>Your Company’s Core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core </a:t>
            </a:r>
            <a:r>
              <a:rPr lang="en-US" dirty="0" smtClean="0">
                <a:solidFill>
                  <a:srgbClr val="FF6600"/>
                </a:solidFill>
              </a:rPr>
              <a:t>values -</a:t>
            </a:r>
            <a:r>
              <a:rPr lang="en-US" b="1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fundamental, ethical, </a:t>
            </a:r>
            <a:r>
              <a:rPr lang="en-US" dirty="0"/>
              <a:t>and moral </a:t>
            </a:r>
            <a:r>
              <a:rPr lang="en-US" dirty="0" smtClean="0"/>
              <a:t>philosophy and </a:t>
            </a:r>
            <a:r>
              <a:rPr lang="en-US" dirty="0"/>
              <a:t>beliefs that form the </a:t>
            </a:r>
            <a:r>
              <a:rPr lang="en-US" dirty="0" smtClean="0"/>
              <a:t>foundation of </a:t>
            </a:r>
            <a:r>
              <a:rPr lang="en-US" dirty="0"/>
              <a:t>the organization </a:t>
            </a:r>
            <a:r>
              <a:rPr lang="en-US" dirty="0" smtClean="0"/>
              <a:t>and provide </a:t>
            </a:r>
            <a:r>
              <a:rPr lang="en-US" dirty="0"/>
              <a:t>broad guidance for </a:t>
            </a:r>
            <a:r>
              <a:rPr lang="en-US" dirty="0" smtClean="0"/>
              <a:t>all decision </a:t>
            </a:r>
            <a:r>
              <a:rPr lang="en-US" dirty="0"/>
              <a:t>making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/>
              <a:t>Examples of the core values of a business might be:</a:t>
            </a:r>
          </a:p>
          <a:p>
            <a:r>
              <a:rPr lang="en-US" dirty="0" smtClean="0"/>
              <a:t>“</a:t>
            </a:r>
            <a:r>
              <a:rPr lang="en-US" dirty="0"/>
              <a:t>At Superior Printing, we engage in business practices that </a:t>
            </a:r>
            <a:r>
              <a:rPr lang="en-US" dirty="0" smtClean="0"/>
              <a:t>affect the </a:t>
            </a:r>
            <a:r>
              <a:rPr lang="en-US" dirty="0"/>
              <a:t>environment as little as possible.”</a:t>
            </a:r>
          </a:p>
          <a:p>
            <a:r>
              <a:rPr lang="en-US" dirty="0" smtClean="0"/>
              <a:t>“</a:t>
            </a:r>
            <a:r>
              <a:rPr lang="en-US" dirty="0"/>
              <a:t>At Sheila’s Restaurant, we believe in supporting local </a:t>
            </a:r>
            <a:r>
              <a:rPr lang="en-US" dirty="0" smtClean="0"/>
              <a:t>organic farmers</a:t>
            </a:r>
            <a:r>
              <a:rPr lang="en-US" dirty="0"/>
              <a:t>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355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0292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00CC99"/>
                </a:solidFill>
              </a:rPr>
              <a:t>Zappos.com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Deliver </a:t>
            </a:r>
            <a:r>
              <a:rPr lang="en-US" sz="2000" dirty="0"/>
              <a:t>WOW through </a:t>
            </a:r>
            <a:r>
              <a:rPr lang="en-US" sz="2000" dirty="0" smtClean="0"/>
              <a:t>service</a:t>
            </a:r>
          </a:p>
          <a:p>
            <a:pPr marL="457200" indent="-457200">
              <a:buAutoNum type="arabicPeriod" startAt="2"/>
            </a:pPr>
            <a:r>
              <a:rPr lang="en-US" sz="2000" dirty="0" smtClean="0"/>
              <a:t>Embrace </a:t>
            </a:r>
            <a:r>
              <a:rPr lang="en-US" sz="2000" dirty="0"/>
              <a:t>and drive </a:t>
            </a:r>
            <a:r>
              <a:rPr lang="en-US" sz="2000" dirty="0" smtClean="0"/>
              <a:t>change</a:t>
            </a:r>
          </a:p>
          <a:p>
            <a:pPr marL="457200" indent="-457200">
              <a:buAutoNum type="arabicPeriod" startAt="3"/>
            </a:pPr>
            <a:r>
              <a:rPr lang="en-US" sz="2000" dirty="0" smtClean="0"/>
              <a:t>Create </a:t>
            </a:r>
            <a:r>
              <a:rPr lang="en-US" sz="2000" dirty="0"/>
              <a:t>fun and a little </a:t>
            </a:r>
            <a:r>
              <a:rPr lang="en-US" sz="2000" dirty="0" smtClean="0"/>
              <a:t>weirdness</a:t>
            </a:r>
          </a:p>
          <a:p>
            <a:pPr marL="0" indent="0">
              <a:buNone/>
            </a:pPr>
            <a:r>
              <a:rPr lang="en-US" sz="2000" dirty="0" smtClean="0"/>
              <a:t>4</a:t>
            </a:r>
            <a:r>
              <a:rPr lang="en-US" sz="2000" dirty="0"/>
              <a:t>. </a:t>
            </a:r>
            <a:r>
              <a:rPr lang="en-US" sz="2000" dirty="0" smtClean="0"/>
              <a:t>  Be </a:t>
            </a:r>
            <a:r>
              <a:rPr lang="en-US" sz="2000" dirty="0"/>
              <a:t>adventurous, creative, and open-minded</a:t>
            </a:r>
          </a:p>
          <a:p>
            <a:pPr marL="0" indent="0">
              <a:buNone/>
            </a:pPr>
            <a:r>
              <a:rPr lang="en-US" sz="2000" dirty="0"/>
              <a:t>5. </a:t>
            </a:r>
            <a:r>
              <a:rPr lang="en-US" sz="2000" dirty="0" smtClean="0"/>
              <a:t>  Pursue </a:t>
            </a:r>
            <a:r>
              <a:rPr lang="en-US" sz="2000" dirty="0"/>
              <a:t>growth and learning</a:t>
            </a:r>
          </a:p>
          <a:p>
            <a:pPr marL="0" indent="0">
              <a:buNone/>
            </a:pPr>
            <a:r>
              <a:rPr lang="en-US" sz="2000" dirty="0"/>
              <a:t>6. </a:t>
            </a:r>
            <a:r>
              <a:rPr lang="en-US" sz="2000" dirty="0" smtClean="0"/>
              <a:t>  Build </a:t>
            </a:r>
            <a:r>
              <a:rPr lang="en-US" sz="2000" dirty="0"/>
              <a:t>open and honest relationships with communications</a:t>
            </a:r>
          </a:p>
          <a:p>
            <a:pPr marL="0" indent="0">
              <a:buNone/>
            </a:pPr>
            <a:r>
              <a:rPr lang="en-US" sz="2000" dirty="0"/>
              <a:t>7. </a:t>
            </a:r>
            <a:r>
              <a:rPr lang="en-US" sz="2000" dirty="0" smtClean="0"/>
              <a:t>  Build </a:t>
            </a:r>
            <a:r>
              <a:rPr lang="en-US" sz="2000" dirty="0"/>
              <a:t>a positive team and family spirit</a:t>
            </a:r>
          </a:p>
          <a:p>
            <a:pPr marL="0" indent="0">
              <a:buNone/>
            </a:pPr>
            <a:r>
              <a:rPr lang="en-US" sz="2000" dirty="0"/>
              <a:t>8. </a:t>
            </a:r>
            <a:r>
              <a:rPr lang="en-US" sz="2000" dirty="0" smtClean="0"/>
              <a:t>  Do </a:t>
            </a:r>
            <a:r>
              <a:rPr lang="en-US" sz="2000" dirty="0"/>
              <a:t>more with less</a:t>
            </a:r>
          </a:p>
          <a:p>
            <a:pPr marL="0" indent="0">
              <a:buNone/>
            </a:pPr>
            <a:r>
              <a:rPr lang="en-US" sz="2000" dirty="0"/>
              <a:t>9. </a:t>
            </a:r>
            <a:r>
              <a:rPr lang="en-US" sz="2000" dirty="0" smtClean="0"/>
              <a:t>  Be </a:t>
            </a:r>
            <a:r>
              <a:rPr lang="en-US" sz="2000" dirty="0"/>
              <a:t>passionate and determined</a:t>
            </a:r>
          </a:p>
          <a:p>
            <a:pPr marL="0" indent="0">
              <a:buNone/>
            </a:pPr>
            <a:r>
              <a:rPr lang="en-US" sz="2000" dirty="0"/>
              <a:t>10. Be humble</a:t>
            </a:r>
            <a:endParaRPr lang="en-US" sz="2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85800"/>
            <a:ext cx="8686800" cy="4770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 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3-1 </a:t>
            </a:r>
            <a:r>
              <a:rPr lang="en-US" sz="2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Values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b="1" dirty="0"/>
              <a:t>Your Company’s Core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36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8768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b="1" dirty="0" smtClean="0">
              <a:solidFill>
                <a:srgbClr val="00CC99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CC99"/>
                </a:solidFill>
              </a:rPr>
              <a:t>Dow </a:t>
            </a:r>
            <a:r>
              <a:rPr lang="en-US" sz="2000" b="1" dirty="0" err="1">
                <a:solidFill>
                  <a:srgbClr val="00CC99"/>
                </a:solidFill>
              </a:rPr>
              <a:t>AgroSciences</a:t>
            </a:r>
            <a:endParaRPr lang="en-US" sz="2000" b="1" dirty="0">
              <a:solidFill>
                <a:srgbClr val="00CC99"/>
              </a:solidFill>
            </a:endParaRPr>
          </a:p>
          <a:p>
            <a:pPr marL="0" indent="0">
              <a:buNone/>
            </a:pPr>
            <a:r>
              <a:rPr lang="en-US" sz="2000" dirty="0"/>
              <a:t>To ensure the prosperity and well-being of Dow </a:t>
            </a:r>
            <a:r>
              <a:rPr lang="en-US" sz="2000" dirty="0" err="1"/>
              <a:t>AgroSciences</a:t>
            </a:r>
            <a:r>
              <a:rPr lang="en-US" sz="2000" dirty="0"/>
              <a:t> employees, customers</a:t>
            </a:r>
            <a:r>
              <a:rPr lang="en-US" sz="2000" dirty="0" smtClean="0"/>
              <a:t>, and </a:t>
            </a:r>
            <a:r>
              <a:rPr lang="en-US" sz="2000" dirty="0"/>
              <a:t>shareholders, cumulative long-term profit growth is essential. </a:t>
            </a:r>
            <a:endParaRPr lang="en-US" sz="2000" dirty="0" smtClean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endParaRPr lang="en-US" sz="500" dirty="0"/>
          </a:p>
          <a:p>
            <a:r>
              <a:rPr lang="en-US" sz="2000" dirty="0" smtClean="0"/>
              <a:t>Employees </a:t>
            </a:r>
            <a:r>
              <a:rPr lang="en-US" sz="2000" dirty="0"/>
              <a:t>are the source of Dow </a:t>
            </a:r>
            <a:r>
              <a:rPr lang="en-US" sz="2000" dirty="0" err="1"/>
              <a:t>AgroSciences</a:t>
            </a:r>
            <a:r>
              <a:rPr lang="en-US" sz="2000" dirty="0"/>
              <a:t> success. We communicate openly</a:t>
            </a:r>
            <a:r>
              <a:rPr lang="en-US" sz="2000" dirty="0" smtClean="0"/>
              <a:t>, treat </a:t>
            </a:r>
            <a:r>
              <a:rPr lang="en-US" sz="2000" dirty="0"/>
              <a:t>each other with respect, promote teamwork, and encourage personal </a:t>
            </a:r>
            <a:r>
              <a:rPr lang="en-US" sz="2000" dirty="0" smtClean="0"/>
              <a:t>initiative and </a:t>
            </a:r>
            <a:r>
              <a:rPr lang="en-US" sz="2000" dirty="0"/>
              <a:t>growth. </a:t>
            </a:r>
            <a:endParaRPr lang="en-US" sz="2000" dirty="0" smtClean="0"/>
          </a:p>
          <a:p>
            <a:endParaRPr lang="en-US" sz="500" dirty="0" smtClean="0"/>
          </a:p>
          <a:p>
            <a:r>
              <a:rPr lang="en-US" sz="2000" dirty="0" smtClean="0"/>
              <a:t>Excellence </a:t>
            </a:r>
            <a:r>
              <a:rPr lang="en-US" sz="2000" dirty="0"/>
              <a:t>in performance is rewarded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 smtClean="0"/>
              <a:t>Customers </a:t>
            </a:r>
            <a:r>
              <a:rPr lang="en-US" sz="2000" dirty="0"/>
              <a:t>receive our strongest commitment to meet their needs with high </a:t>
            </a:r>
            <a:r>
              <a:rPr lang="en-US" sz="2000" dirty="0" smtClean="0"/>
              <a:t>quality products and </a:t>
            </a:r>
            <a:r>
              <a:rPr lang="en-US" sz="2000" dirty="0"/>
              <a:t>superior service</a:t>
            </a:r>
            <a:r>
              <a:rPr lang="en-US" sz="2000" dirty="0" smtClean="0"/>
              <a:t>.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85800"/>
            <a:ext cx="8686800" cy="4770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 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3-1 </a:t>
            </a:r>
            <a:r>
              <a:rPr lang="en-US" sz="2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Values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b="1" dirty="0"/>
              <a:t>Your Company’s Core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00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6482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b="1" dirty="0" smtClean="0">
              <a:solidFill>
                <a:srgbClr val="00CC99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CC99"/>
                </a:solidFill>
              </a:rPr>
              <a:t>Dow </a:t>
            </a:r>
            <a:r>
              <a:rPr lang="en-US" sz="2000" b="1" dirty="0" err="1" smtClean="0">
                <a:solidFill>
                  <a:srgbClr val="00CC99"/>
                </a:solidFill>
              </a:rPr>
              <a:t>AgroSciences</a:t>
            </a:r>
            <a:endParaRPr lang="en-US" sz="2000" b="1" dirty="0" smtClean="0">
              <a:solidFill>
                <a:srgbClr val="00CC99"/>
              </a:solidFill>
            </a:endParaRPr>
          </a:p>
          <a:p>
            <a:pPr marL="0" indent="0">
              <a:buNone/>
            </a:pPr>
            <a:endParaRPr lang="en-US" sz="500" i="1" dirty="0"/>
          </a:p>
          <a:p>
            <a:r>
              <a:rPr lang="en-US" sz="2000" dirty="0"/>
              <a:t>Products are based on innovative technology, continuous improvement, and added value for our customers and end users</a:t>
            </a:r>
            <a:r>
              <a:rPr lang="en-US" sz="2000" dirty="0" smtClean="0"/>
              <a:t>.</a:t>
            </a:r>
          </a:p>
          <a:p>
            <a:endParaRPr lang="en-US" sz="500" dirty="0"/>
          </a:p>
          <a:p>
            <a:r>
              <a:rPr lang="en-US" sz="2000" dirty="0"/>
              <a:t>Our conduct demonstrates a deep concern for human safety and environmental stewardship</a:t>
            </a:r>
            <a:r>
              <a:rPr lang="en-US" sz="2000" dirty="0" smtClean="0"/>
              <a:t>, while </a:t>
            </a:r>
            <a:r>
              <a:rPr lang="en-US" sz="2000" dirty="0"/>
              <a:t>embracing the highest standards of ethics and citizenship</a:t>
            </a:r>
            <a:r>
              <a:rPr lang="en-US" sz="2000" dirty="0" smtClean="0"/>
              <a:t>.</a:t>
            </a:r>
          </a:p>
          <a:p>
            <a:endParaRPr lang="en-US" sz="1000" dirty="0"/>
          </a:p>
          <a:p>
            <a:pPr marL="0" indent="0">
              <a:buNone/>
            </a:pPr>
            <a:endParaRPr lang="en-US" sz="500" b="1" dirty="0" smtClean="0">
              <a:solidFill>
                <a:srgbClr val="00CC99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CC99"/>
                </a:solidFill>
              </a:rPr>
              <a:t>DuPont Company</a:t>
            </a:r>
          </a:p>
          <a:p>
            <a:pPr marL="0" indent="0">
              <a:buNone/>
            </a:pPr>
            <a:endParaRPr lang="en-US" sz="500" b="1" dirty="0">
              <a:solidFill>
                <a:srgbClr val="00CC99"/>
              </a:solidFill>
            </a:endParaRPr>
          </a:p>
          <a:p>
            <a:r>
              <a:rPr lang="en-US" sz="2000" dirty="0"/>
              <a:t>Safety, concern, and care for people, protection of the environment, and personal </a:t>
            </a:r>
            <a:r>
              <a:rPr lang="en-US" sz="2000" dirty="0" smtClean="0"/>
              <a:t>and corporate integrity</a:t>
            </a:r>
            <a:r>
              <a:rPr lang="en-US" sz="2000" dirty="0"/>
              <a:t>, are this company’s highest values, and we will not compromise them.</a:t>
            </a:r>
            <a:endParaRPr lang="en-US" sz="2000" b="1" dirty="0"/>
          </a:p>
          <a:p>
            <a:pPr marL="0" indent="0">
              <a:buNone/>
            </a:pPr>
            <a:endParaRPr lang="en-US" sz="2000" b="1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85800"/>
            <a:ext cx="8686800" cy="4770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 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3-1 </a:t>
            </a:r>
            <a:r>
              <a:rPr lang="en-US" sz="2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Values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b="1" dirty="0"/>
              <a:t>Your Company’s Core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3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/>
              <a:t>Your Company’s Mission Is to Satisfy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5237"/>
            <a:ext cx="8839200" cy="4525963"/>
          </a:xfrm>
        </p:spPr>
        <p:txBody>
          <a:bodyPr/>
          <a:lstStyle/>
          <a:p>
            <a:r>
              <a:rPr lang="en-US" dirty="0"/>
              <a:t>The mission of your business, expressed in a </a:t>
            </a:r>
            <a:r>
              <a:rPr lang="en-US" i="1" dirty="0">
                <a:solidFill>
                  <a:srgbClr val="FF6600"/>
                </a:solidFill>
              </a:rPr>
              <a:t>mission statement</a:t>
            </a:r>
            <a:r>
              <a:rPr lang="en-US" dirty="0"/>
              <a:t>, is a </a:t>
            </a:r>
            <a:r>
              <a:rPr lang="en-US" dirty="0" smtClean="0"/>
              <a:t>concise communication </a:t>
            </a:r>
            <a:r>
              <a:rPr lang="en-US" dirty="0"/>
              <a:t>of your purpose, business definition, and values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The function </a:t>
            </a:r>
            <a:r>
              <a:rPr lang="en-US" dirty="0"/>
              <a:t>of a mission statement is to clarify what the business is trying </a:t>
            </a:r>
            <a:r>
              <a:rPr lang="en-US" dirty="0" smtClean="0"/>
              <a:t>to do </a:t>
            </a:r>
            <a:r>
              <a:rPr lang="en-US" dirty="0"/>
              <a:t>in the present, but it can provide direction and motivation for </a:t>
            </a:r>
            <a:r>
              <a:rPr lang="en-US" dirty="0" smtClean="0"/>
              <a:t>future action </a:t>
            </a:r>
            <a:r>
              <a:rPr lang="en-US" dirty="0"/>
              <a:t>through a clear and compelling message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 mission statement should be limited to 21 </a:t>
            </a:r>
            <a:r>
              <a:rPr lang="en-US"/>
              <a:t>to</a:t>
            </a:r>
            <a:r>
              <a:rPr lang="en-US" smtClean="0"/>
              <a:t> 40 </a:t>
            </a:r>
            <a:r>
              <a:rPr lang="en-US" dirty="0"/>
              <a:t>words to induce </a:t>
            </a:r>
            <a:r>
              <a:rPr lang="en-US" dirty="0" smtClean="0"/>
              <a:t>clarity in </a:t>
            </a:r>
            <a:r>
              <a:rPr lang="en-US" dirty="0"/>
              <a:t>concept and expression.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24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40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00" b="1" dirty="0" smtClean="0">
              <a:solidFill>
                <a:srgbClr val="00CC99"/>
              </a:solidFill>
            </a:endParaRPr>
          </a:p>
          <a:p>
            <a:pPr marL="0" indent="0">
              <a:buNone/>
            </a:pPr>
            <a:r>
              <a:rPr lang="en-US" sz="1900" b="1" dirty="0" smtClean="0"/>
              <a:t>The </a:t>
            </a:r>
            <a:r>
              <a:rPr lang="en-US" sz="1900" b="1" dirty="0"/>
              <a:t>Dow Chemical Company</a:t>
            </a:r>
            <a:r>
              <a:rPr lang="en-US" sz="1900" dirty="0"/>
              <a:t>—To constantly improve what is essential to human </a:t>
            </a:r>
            <a:r>
              <a:rPr lang="en-US" sz="1900" dirty="0" smtClean="0"/>
              <a:t>progress by </a:t>
            </a:r>
            <a:r>
              <a:rPr lang="en-US" sz="1900" dirty="0"/>
              <a:t>mastering sciences and technology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900" b="1" dirty="0"/>
              <a:t>Google</a:t>
            </a:r>
            <a:r>
              <a:rPr lang="en-US" sz="1900" dirty="0"/>
              <a:t>—To organize the world’s information and make it universally accessible and useful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900" b="1" dirty="0"/>
              <a:t>The Hershey Company</a:t>
            </a:r>
            <a:r>
              <a:rPr lang="en-US" sz="1900" dirty="0"/>
              <a:t>—Undisputed Market Leadership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900" b="1" dirty="0"/>
              <a:t>Krispy Kreme Doughnuts</a:t>
            </a:r>
            <a:r>
              <a:rPr lang="en-US" sz="1900" dirty="0"/>
              <a:t>—To touch and enhance lives through the joy that is Krispy Kreme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900" b="1" dirty="0"/>
              <a:t>Nike</a:t>
            </a:r>
            <a:r>
              <a:rPr lang="en-US" sz="1900" dirty="0"/>
              <a:t>—To bring inspiration and innovation to every athlete in the world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900" b="1" dirty="0"/>
              <a:t>Teach for America</a:t>
            </a:r>
            <a:r>
              <a:rPr lang="en-US" sz="1900" dirty="0"/>
              <a:t>—is growing the movement of leaders who work to ensure that </a:t>
            </a:r>
            <a:r>
              <a:rPr lang="en-US" sz="1900" dirty="0" smtClean="0"/>
              <a:t>kids growing </a:t>
            </a:r>
            <a:r>
              <a:rPr lang="en-US" sz="1900" dirty="0"/>
              <a:t>up in poverty get an excellent education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900" b="1" dirty="0"/>
              <a:t>Walt Disney Company</a:t>
            </a:r>
            <a:r>
              <a:rPr lang="en-US" sz="1900" dirty="0"/>
              <a:t>—To be one of the world’s leading producers and providers of </a:t>
            </a:r>
            <a:r>
              <a:rPr lang="en-US" sz="1900" dirty="0" smtClean="0"/>
              <a:t>entertainment  and </a:t>
            </a:r>
            <a:r>
              <a:rPr lang="en-US" sz="1900" dirty="0"/>
              <a:t>information, using its portfolio of brands to differentiate its content, </a:t>
            </a:r>
            <a:r>
              <a:rPr lang="en-US" sz="1900" dirty="0" smtClean="0"/>
              <a:t>services and </a:t>
            </a:r>
            <a:r>
              <a:rPr lang="en-US" sz="1900" dirty="0"/>
              <a:t>consumer products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900" b="1" dirty="0"/>
              <a:t>Wounded Warrior Project</a:t>
            </a:r>
            <a:r>
              <a:rPr lang="en-US" sz="1900" dirty="0"/>
              <a:t>—To honor and empower wounded warriors.</a:t>
            </a:r>
            <a:endParaRPr lang="en-US" sz="1900" b="1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13546"/>
            <a:ext cx="8686800" cy="4770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 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3-2 </a:t>
            </a:r>
            <a:r>
              <a:rPr lang="en-US" sz="2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Statements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143000"/>
          </a:xfrm>
        </p:spPr>
        <p:txBody>
          <a:bodyPr/>
          <a:lstStyle/>
          <a:p>
            <a:r>
              <a:rPr lang="en-US" b="1" dirty="0"/>
              <a:t>Your Company’s Mission Is to Satisfy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62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9067800" cy="1143000"/>
          </a:xfrm>
        </p:spPr>
        <p:txBody>
          <a:bodyPr/>
          <a:lstStyle/>
          <a:p>
            <a:r>
              <a:rPr lang="en-US" b="1" dirty="0"/>
              <a:t>Your Company’s Vision Is the Broader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>
                <a:solidFill>
                  <a:srgbClr val="FF6600"/>
                </a:solidFill>
              </a:rPr>
              <a:t>vision</a:t>
            </a:r>
            <a:r>
              <a:rPr lang="en-US" i="1" dirty="0"/>
              <a:t> </a:t>
            </a:r>
            <a:r>
              <a:rPr lang="en-US" dirty="0"/>
              <a:t>for your business is broader and more comprehensive than </a:t>
            </a:r>
            <a:r>
              <a:rPr lang="en-US" dirty="0" smtClean="0"/>
              <a:t>its mission</a:t>
            </a:r>
            <a:r>
              <a:rPr lang="en-US" dirty="0"/>
              <a:t>, painting a picture of the overall view of what you want your </a:t>
            </a:r>
            <a:r>
              <a:rPr lang="en-US" dirty="0" smtClean="0"/>
              <a:t>organization to </a:t>
            </a:r>
            <a:r>
              <a:rPr lang="en-US" dirty="0"/>
              <a:t>become in the future, not what it is at the moment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It is </a:t>
            </a:r>
            <a:r>
              <a:rPr lang="en-US" dirty="0" smtClean="0"/>
              <a:t>built on </a:t>
            </a:r>
            <a:r>
              <a:rPr lang="en-US" dirty="0"/>
              <a:t>the core values of the organization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It should energize your people, </a:t>
            </a:r>
            <a:r>
              <a:rPr lang="en-US" dirty="0" smtClean="0"/>
              <a:t>and they </a:t>
            </a:r>
            <a:r>
              <a:rPr lang="en-US" dirty="0"/>
              <a:t>should embrace it with enthusiasm and passion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This means the </a:t>
            </a:r>
            <a:r>
              <a:rPr lang="en-US" dirty="0" smtClean="0"/>
              <a:t>vision has </a:t>
            </a:r>
            <a:r>
              <a:rPr lang="en-US" dirty="0"/>
              <a:t>to be compelling across the organization.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346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b="1" dirty="0"/>
              <a:t>Your Company’s Culture Defines the Work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The culture of an organization is largely shaped by its leadership. </a:t>
            </a:r>
            <a:r>
              <a:rPr lang="en-US" i="1" dirty="0" smtClean="0">
                <a:solidFill>
                  <a:srgbClr val="FF6600"/>
                </a:solidFill>
              </a:rPr>
              <a:t>Culture</a:t>
            </a:r>
            <a:r>
              <a:rPr lang="en-US" i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composed of the core values in action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Leaders of a company build </a:t>
            </a:r>
            <a:r>
              <a:rPr lang="en-US" dirty="0" smtClean="0"/>
              <a:t>a particular </a:t>
            </a:r>
            <a:r>
              <a:rPr lang="en-US" dirty="0"/>
              <a:t>culture by making the beliefs, values, and behavioral norms </a:t>
            </a:r>
            <a:r>
              <a:rPr lang="en-US" dirty="0" smtClean="0"/>
              <a:t>explicit and </a:t>
            </a:r>
            <a:r>
              <a:rPr lang="en-US" dirty="0"/>
              <a:t>intentional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Culture includes factors such as risk tolerance </a:t>
            </a:r>
            <a:r>
              <a:rPr lang="en-US" dirty="0" smtClean="0"/>
              <a:t>and innovation</a:t>
            </a:r>
            <a:r>
              <a:rPr lang="en-US" dirty="0"/>
              <a:t>; orientation with respect to people, teams, and outcomes; </a:t>
            </a:r>
            <a:r>
              <a:rPr lang="en-US" dirty="0" smtClean="0"/>
              <a:t>attention to </a:t>
            </a:r>
            <a:r>
              <a:rPr lang="en-US" dirty="0"/>
              <a:t>detail; and communications norms.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9737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b="1" i="1" dirty="0"/>
              <a:t>Amazon</a:t>
            </a:r>
            <a:r>
              <a:rPr lang="en-US" sz="1900" i="1" dirty="0"/>
              <a:t>—Our vision is to be earth’s most customer centric company; to build a place </a:t>
            </a:r>
            <a:r>
              <a:rPr lang="en-US" sz="1900" i="1" dirty="0" smtClean="0"/>
              <a:t>where people </a:t>
            </a:r>
            <a:r>
              <a:rPr lang="en-US" sz="1900" i="1" dirty="0"/>
              <a:t>can come to find and discover anything they might want to buy online</a:t>
            </a:r>
            <a:r>
              <a:rPr lang="en-US" sz="1900" i="1" dirty="0" smtClean="0"/>
              <a:t>.</a:t>
            </a:r>
          </a:p>
          <a:p>
            <a:pPr marL="0" indent="0">
              <a:buNone/>
            </a:pPr>
            <a:endParaRPr lang="en-US" sz="500" i="1" dirty="0"/>
          </a:p>
          <a:p>
            <a:pPr marL="0" indent="0">
              <a:buNone/>
            </a:pPr>
            <a:r>
              <a:rPr lang="en-US" sz="1900" b="1" i="1" dirty="0"/>
              <a:t>Bimbo Bakeries USA</a:t>
            </a:r>
            <a:r>
              <a:rPr lang="en-US" sz="1900" dirty="0"/>
              <a:t>—</a:t>
            </a:r>
            <a:r>
              <a:rPr lang="en-US" sz="1900" i="1" dirty="0"/>
              <a:t>We strive to be a highly productive and deeply humane company</a:t>
            </a:r>
            <a:r>
              <a:rPr lang="en-US" sz="1900" i="1" dirty="0" smtClean="0"/>
              <a:t>.</a:t>
            </a:r>
          </a:p>
          <a:p>
            <a:pPr marL="0" indent="0">
              <a:buNone/>
            </a:pPr>
            <a:endParaRPr lang="en-US" sz="500" i="1" dirty="0"/>
          </a:p>
          <a:p>
            <a:pPr marL="0" indent="0">
              <a:buNone/>
            </a:pPr>
            <a:r>
              <a:rPr lang="en-US" sz="1900" b="1" i="1" dirty="0"/>
              <a:t>DuPont Company</a:t>
            </a:r>
            <a:r>
              <a:rPr lang="en-US" sz="1900" dirty="0"/>
              <a:t>—</a:t>
            </a:r>
            <a:r>
              <a:rPr lang="en-US" sz="1900" i="1" dirty="0"/>
              <a:t>Our vision is to be the world’s most dynamic science company, </a:t>
            </a:r>
            <a:r>
              <a:rPr lang="en-US" sz="1900" i="1" dirty="0" smtClean="0"/>
              <a:t>creating sustainable </a:t>
            </a:r>
            <a:r>
              <a:rPr lang="en-US" sz="1900" i="1" dirty="0"/>
              <a:t>solutions essential to a better, safer, healthier life for people everywhere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900" b="1" i="1" dirty="0"/>
              <a:t>General Motors</a:t>
            </a:r>
            <a:r>
              <a:rPr lang="en-US" sz="1900" dirty="0"/>
              <a:t>—</a:t>
            </a:r>
            <a:r>
              <a:rPr lang="en-US" sz="1900" i="1" dirty="0"/>
              <a:t>To design, build and sell the world’s best vehicles</a:t>
            </a:r>
            <a:r>
              <a:rPr lang="en-US" sz="1900" i="1" dirty="0" smtClean="0"/>
              <a:t>.</a:t>
            </a:r>
          </a:p>
          <a:p>
            <a:pPr marL="0" indent="0">
              <a:buNone/>
            </a:pPr>
            <a:endParaRPr lang="en-US" sz="500" i="1" dirty="0"/>
          </a:p>
          <a:p>
            <a:pPr marL="0" indent="0">
              <a:buNone/>
            </a:pPr>
            <a:r>
              <a:rPr lang="en-US" sz="1900" b="1" i="1" dirty="0"/>
              <a:t>Kiva</a:t>
            </a:r>
            <a:r>
              <a:rPr lang="en-US" sz="1900" dirty="0"/>
              <a:t>—</a:t>
            </a:r>
            <a:r>
              <a:rPr lang="en-US" sz="1900" i="1" dirty="0"/>
              <a:t>We envision a world where all people – even in the most remote areas of the </a:t>
            </a:r>
            <a:r>
              <a:rPr lang="en-US" sz="1900" i="1" dirty="0" smtClean="0"/>
              <a:t>globe – hold </a:t>
            </a:r>
            <a:r>
              <a:rPr lang="en-US" sz="1900" i="1" dirty="0"/>
              <a:t>the power to create opportunities for themselves and others</a:t>
            </a:r>
            <a:r>
              <a:rPr lang="en-US" sz="1900" i="1" dirty="0" smtClean="0"/>
              <a:t>.</a:t>
            </a:r>
          </a:p>
          <a:p>
            <a:pPr marL="0" indent="0">
              <a:buNone/>
            </a:pPr>
            <a:endParaRPr lang="en-US" sz="500" i="1" dirty="0"/>
          </a:p>
          <a:p>
            <a:pPr marL="0" indent="0">
              <a:buNone/>
            </a:pPr>
            <a:r>
              <a:rPr lang="en-US" sz="1900" b="1" i="1" dirty="0"/>
              <a:t>Krispy Kreme Doughnuts</a:t>
            </a:r>
            <a:r>
              <a:rPr lang="en-US" sz="1900" dirty="0"/>
              <a:t>—</a:t>
            </a:r>
            <a:r>
              <a:rPr lang="en-US" sz="1900" i="1" dirty="0"/>
              <a:t>To be the worldwide leader in sharing delicious taste </a:t>
            </a:r>
            <a:r>
              <a:rPr lang="en-US" sz="1900" i="1" dirty="0" smtClean="0"/>
              <a:t>and creating joyful </a:t>
            </a:r>
            <a:r>
              <a:rPr lang="en-US" sz="1900" i="1" dirty="0"/>
              <a:t>memories</a:t>
            </a:r>
            <a:r>
              <a:rPr lang="en-US" sz="1900" dirty="0"/>
              <a:t>.</a:t>
            </a:r>
            <a:endParaRPr lang="en-US" sz="1900" b="1" dirty="0" smtClean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914400"/>
            <a:ext cx="8686800" cy="47705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 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3-3 </a:t>
            </a:r>
            <a:r>
              <a:rPr lang="en-US" sz="2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Statements</a:t>
            </a:r>
            <a:endParaRPr lang="en-US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900" b="1" dirty="0"/>
              <a:t>Your Company’s Culture Defines the Work Environment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81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u="sng" dirty="0" smtClean="0"/>
              <a:t/>
            </a:r>
            <a:br>
              <a:rPr lang="en-US" sz="4400" b="1" u="sng" dirty="0" smtClean="0"/>
            </a:br>
            <a:r>
              <a:rPr lang="en-US" sz="4400" b="1" u="sng" dirty="0" smtClean="0"/>
              <a:t>Chapter Learning Objectives</a:t>
            </a:r>
            <a:endParaRPr lang="en-US" sz="4400" b="1" u="sng" dirty="0">
              <a:solidFill>
                <a:srgbClr val="00CC99"/>
              </a:solidFill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8839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your business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Articulate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your core beliefs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mission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and vision.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Analyze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competitive advantage.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viability tests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using “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economics of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one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value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of a business.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29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229600" cy="1143000"/>
          </a:xfrm>
        </p:spPr>
        <p:txBody>
          <a:bodyPr/>
          <a:lstStyle/>
          <a:p>
            <a:r>
              <a:rPr lang="en-US" b="1" dirty="0"/>
              <a:t>The Decision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Translating </a:t>
            </a:r>
            <a:r>
              <a:rPr lang="en-US" dirty="0"/>
              <a:t>opportunity into success can and has happened in </a:t>
            </a:r>
            <a:r>
              <a:rPr lang="en-US" dirty="0" smtClean="0"/>
              <a:t>literally millions </a:t>
            </a:r>
            <a:r>
              <a:rPr lang="en-US" dirty="0"/>
              <a:t>of different ways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are three primary routes in </a:t>
            </a:r>
            <a:r>
              <a:rPr lang="en-US" dirty="0" smtClean="0"/>
              <a:t>the </a:t>
            </a:r>
            <a:r>
              <a:rPr lang="en-US" dirty="0"/>
              <a:t>deliberate-search process to </a:t>
            </a:r>
            <a:r>
              <a:rPr lang="en-US" dirty="0" smtClean="0"/>
              <a:t>identify opportunities: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entrepreneur looks for business opportunities through a </a:t>
            </a:r>
            <a:r>
              <a:rPr lang="en-US" dirty="0" smtClean="0"/>
              <a:t>process of </a:t>
            </a:r>
            <a:r>
              <a:rPr lang="en-US" dirty="0"/>
              <a:t>identification and selection, beginning with self-developed (</a:t>
            </a:r>
            <a:r>
              <a:rPr lang="en-US" dirty="0" smtClean="0"/>
              <a:t>or group-developed</a:t>
            </a:r>
            <a:r>
              <a:rPr lang="en-US" dirty="0"/>
              <a:t>) ideas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The </a:t>
            </a:r>
            <a:r>
              <a:rPr lang="en-US" dirty="0"/>
              <a:t>entrepreneur uses essentially the same process but starts </a:t>
            </a:r>
            <a:r>
              <a:rPr lang="en-US" dirty="0" smtClean="0"/>
              <a:t>with research </a:t>
            </a:r>
            <a:r>
              <a:rPr lang="en-US" dirty="0"/>
              <a:t>on hot businesses, trends, or growth areas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The </a:t>
            </a:r>
            <a:r>
              <a:rPr lang="en-US" dirty="0"/>
              <a:t>entrepreneur has an idea for a product or service and </a:t>
            </a:r>
            <a:r>
              <a:rPr lang="en-US" dirty="0" smtClean="0"/>
              <a:t>searches for </a:t>
            </a:r>
            <a:r>
              <a:rPr lang="en-US" dirty="0"/>
              <a:t>a market.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8322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Your Competitive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your business to be successful and to fulfill your mission and vision</a:t>
            </a:r>
            <a:r>
              <a:rPr lang="en-US" dirty="0" smtClean="0"/>
              <a:t>, you </a:t>
            </a:r>
            <a:r>
              <a:rPr lang="en-US" dirty="0"/>
              <a:t>will need a strategy for beating the competition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This will be your </a:t>
            </a:r>
            <a:r>
              <a:rPr lang="en-US" i="1" dirty="0" smtClean="0"/>
              <a:t>competitive advantage</a:t>
            </a:r>
            <a:r>
              <a:rPr lang="en-US" i="1" dirty="0"/>
              <a:t>, </a:t>
            </a:r>
            <a:r>
              <a:rPr lang="en-US" dirty="0"/>
              <a:t>or core competency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competitive advantage must be </a:t>
            </a:r>
            <a:r>
              <a:rPr lang="en-US" i="1" dirty="0" smtClean="0"/>
              <a:t>sustainable </a:t>
            </a:r>
            <a:r>
              <a:rPr lang="en-US" dirty="0" smtClean="0"/>
              <a:t>in </a:t>
            </a:r>
            <a:r>
              <a:rPr lang="en-US" dirty="0"/>
              <a:t>order to create long-term viability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Your competition is defined by </a:t>
            </a:r>
            <a:r>
              <a:rPr lang="en-US" dirty="0" smtClean="0"/>
              <a:t>your target </a:t>
            </a:r>
            <a:r>
              <a:rPr lang="en-US" dirty="0"/>
              <a:t>market and can be </a:t>
            </a:r>
            <a:r>
              <a:rPr lang="en-US" i="1" dirty="0"/>
              <a:t>direct </a:t>
            </a:r>
            <a:r>
              <a:rPr lang="en-US" dirty="0"/>
              <a:t>(selling the same or similar products </a:t>
            </a:r>
            <a:r>
              <a:rPr lang="en-US" dirty="0" smtClean="0"/>
              <a:t>to the </a:t>
            </a:r>
            <a:r>
              <a:rPr lang="en-US" dirty="0"/>
              <a:t>same market) or </a:t>
            </a:r>
            <a:r>
              <a:rPr lang="en-US" i="1" dirty="0"/>
              <a:t>indirect </a:t>
            </a:r>
            <a:r>
              <a:rPr lang="en-US" dirty="0"/>
              <a:t>(selling different products that compete </a:t>
            </a:r>
            <a:r>
              <a:rPr lang="en-US" dirty="0" smtClean="0"/>
              <a:t>for the </a:t>
            </a:r>
            <a:r>
              <a:rPr lang="en-US" dirty="0"/>
              <a:t>same share of customer spending).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1961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Your competitive advantage is </a:t>
            </a:r>
            <a:r>
              <a:rPr lang="en-US" dirty="0" smtClean="0"/>
              <a:t>whatever meaningful </a:t>
            </a:r>
            <a:r>
              <a:rPr lang="en-US" dirty="0"/>
              <a:t>benefit you can provide that puts you ahead of the competition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Can </a:t>
            </a:r>
            <a:r>
              <a:rPr lang="en-US" dirty="0"/>
              <a:t>you attract more customers than your competitors by </a:t>
            </a:r>
            <a:r>
              <a:rPr lang="en-US" dirty="0" smtClean="0"/>
              <a:t>offering better </a:t>
            </a:r>
            <a:r>
              <a:rPr lang="en-US" dirty="0"/>
              <a:t>quality or some special service</a:t>
            </a:r>
            <a:r>
              <a:rPr lang="en-US" dirty="0" smtClean="0"/>
              <a:t>?</a:t>
            </a:r>
          </a:p>
          <a:p>
            <a:endParaRPr lang="en-US" sz="500" dirty="0"/>
          </a:p>
          <a:p>
            <a:r>
              <a:rPr lang="en-US" dirty="0" smtClean="0"/>
              <a:t>Can </a:t>
            </a:r>
            <a:r>
              <a:rPr lang="en-US" dirty="0"/>
              <a:t>you supply your product at a lower price than other </a:t>
            </a:r>
            <a:r>
              <a:rPr lang="en-US" dirty="0" smtClean="0"/>
              <a:t>businesses serving </a:t>
            </a:r>
            <a:r>
              <a:rPr lang="en-US" dirty="0"/>
              <a:t>your market?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Your Competitive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7858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Find Your Competitive Advantage by </a:t>
            </a:r>
            <a:r>
              <a:rPr lang="en-US" b="1" dirty="0" smtClean="0"/>
              <a:t>Determining What </a:t>
            </a:r>
            <a:r>
              <a:rPr lang="en-US" b="1" dirty="0"/>
              <a:t>Consumers Need and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/>
              <a:t>Bill Gates did not invent computer software, but he did recognize that </a:t>
            </a:r>
            <a:r>
              <a:rPr lang="en-US" dirty="0" smtClean="0"/>
              <a:t>people were </a:t>
            </a:r>
            <a:r>
              <a:rPr lang="en-US" dirty="0"/>
              <a:t>frustrated and intimidated by it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From there, he supplied </a:t>
            </a:r>
            <a:r>
              <a:rPr lang="en-US" dirty="0" smtClean="0"/>
              <a:t>operating systems </a:t>
            </a:r>
            <a:r>
              <a:rPr lang="en-US" dirty="0"/>
              <a:t>that he purchased from another software company to </a:t>
            </a:r>
            <a:r>
              <a:rPr lang="en-US" dirty="0" smtClean="0"/>
              <a:t>IBM.</a:t>
            </a:r>
          </a:p>
          <a:p>
            <a:r>
              <a:rPr lang="en-US" sz="500" dirty="0" smtClean="0"/>
              <a:t> </a:t>
            </a:r>
          </a:p>
          <a:p>
            <a:r>
              <a:rPr lang="en-US" dirty="0" smtClean="0"/>
              <a:t>He created a user-friendly </a:t>
            </a:r>
            <a:r>
              <a:rPr lang="en-US" dirty="0"/>
              <a:t>software applications that consumers wanted, and </a:t>
            </a:r>
            <a:r>
              <a:rPr lang="en-US" dirty="0" smtClean="0"/>
              <a:t>packaged them </a:t>
            </a:r>
            <a:r>
              <a:rPr lang="en-US" dirty="0"/>
              <a:t>attractively with easy-to-read manuals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That was his competitive </a:t>
            </a:r>
            <a:r>
              <a:rPr lang="en-US" dirty="0" smtClean="0"/>
              <a:t>advantage over </a:t>
            </a:r>
            <a:r>
              <a:rPr lang="en-US" dirty="0"/>
              <a:t>other software companies.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7862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r>
              <a:rPr lang="en-US" b="1" dirty="0"/>
              <a:t>You Have Unique Knowledge of Your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525963"/>
          </a:xfrm>
        </p:spPr>
        <p:txBody>
          <a:bodyPr/>
          <a:lstStyle/>
          <a:p>
            <a:r>
              <a:rPr lang="en-US" dirty="0"/>
              <a:t>You may be wondering: “How do I figure what </a:t>
            </a:r>
            <a:r>
              <a:rPr lang="en-US" dirty="0" smtClean="0"/>
              <a:t>customers </a:t>
            </a:r>
            <a:r>
              <a:rPr lang="en-US" dirty="0"/>
              <a:t>need? I </a:t>
            </a:r>
            <a:r>
              <a:rPr lang="en-US" dirty="0" smtClean="0"/>
              <a:t>don’t know </a:t>
            </a:r>
            <a:r>
              <a:rPr lang="en-US" dirty="0"/>
              <a:t>anything about them</a:t>
            </a:r>
            <a:r>
              <a:rPr lang="en-US" dirty="0" smtClean="0"/>
              <a:t>.”</a:t>
            </a:r>
          </a:p>
          <a:p>
            <a:endParaRPr lang="en-US" sz="500" dirty="0" smtClean="0"/>
          </a:p>
          <a:p>
            <a:r>
              <a:rPr lang="en-US" dirty="0"/>
              <a:t>Actually, you do. Your market may well </a:t>
            </a:r>
            <a:r>
              <a:rPr lang="en-US" dirty="0" smtClean="0"/>
              <a:t>be composed </a:t>
            </a:r>
            <a:r>
              <a:rPr lang="en-US" dirty="0"/>
              <a:t>of your friends, neighbors, classmates, relatives, and colleagues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However, be </a:t>
            </a:r>
            <a:r>
              <a:rPr lang="en-US" dirty="0" smtClean="0"/>
              <a:t>careful to make </a:t>
            </a:r>
            <a:r>
              <a:rPr lang="en-US" dirty="0"/>
              <a:t>the distinction between what you are assuming and what is true, </a:t>
            </a:r>
            <a:r>
              <a:rPr lang="en-US" dirty="0" smtClean="0"/>
              <a:t>so that </a:t>
            </a:r>
            <a:r>
              <a:rPr lang="en-US" dirty="0"/>
              <a:t>you will make good decisions.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2588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/>
              <a:t>You Have Unique Knowledge of Your Market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/>
          </a:bodyPr>
          <a:lstStyle/>
          <a:p>
            <a:r>
              <a:rPr lang="en-US" dirty="0"/>
              <a:t>Sir Richard Branson, the CEO of Virgin Corporation, chose “Virgin</a:t>
            </a:r>
            <a:r>
              <a:rPr lang="en-US" dirty="0" smtClean="0"/>
              <a:t>” because </a:t>
            </a:r>
            <a:r>
              <a:rPr lang="en-US" dirty="0"/>
              <a:t>it reflected his total inexperience in business.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His </a:t>
            </a:r>
            <a:r>
              <a:rPr lang="en-US" dirty="0"/>
              <a:t>empire, </a:t>
            </a:r>
            <a:r>
              <a:rPr lang="en-US" dirty="0" smtClean="0"/>
              <a:t>which includes </a:t>
            </a:r>
            <a:r>
              <a:rPr lang="en-US" dirty="0"/>
              <a:t>Virgin Megastores, Virgin Atlantic Airways, and Virgin Mobile</a:t>
            </a:r>
            <a:r>
              <a:rPr lang="en-US" dirty="0" smtClean="0"/>
              <a:t>, began </a:t>
            </a:r>
            <a:r>
              <a:rPr lang="en-US" dirty="0"/>
              <a:t>as a tiny discount mail-order record company, which he </a:t>
            </a:r>
            <a:r>
              <a:rPr lang="en-US" dirty="0" smtClean="0"/>
              <a:t>started at </a:t>
            </a:r>
            <a:r>
              <a:rPr lang="en-US" dirty="0"/>
              <a:t>age 19 after he had dropped out of high school</a:t>
            </a:r>
            <a:r>
              <a:rPr lang="en-US" dirty="0" smtClean="0"/>
              <a:t>.</a:t>
            </a:r>
          </a:p>
          <a:p>
            <a:r>
              <a:rPr lang="en-US" sz="500" dirty="0" smtClean="0"/>
              <a:t> </a:t>
            </a:r>
          </a:p>
          <a:p>
            <a:r>
              <a:rPr lang="en-US" dirty="0" smtClean="0"/>
              <a:t>Branson </a:t>
            </a:r>
            <a:r>
              <a:rPr lang="en-US" dirty="0"/>
              <a:t>knew </a:t>
            </a:r>
            <a:r>
              <a:rPr lang="en-US" dirty="0" smtClean="0"/>
              <a:t>his market—other </a:t>
            </a:r>
            <a:r>
              <a:rPr lang="en-US" dirty="0"/>
              <a:t>young people who were into music—very well.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Then</a:t>
            </a:r>
            <a:r>
              <a:rPr lang="en-US" dirty="0"/>
              <a:t>, </a:t>
            </a:r>
            <a:r>
              <a:rPr lang="en-US" dirty="0" smtClean="0"/>
              <a:t>he learned </a:t>
            </a:r>
            <a:r>
              <a:rPr lang="en-US" dirty="0"/>
              <a:t>about the other markets before he entered them.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51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85183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Six Factors of Competitive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05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04800"/>
            <a:ext cx="8229600" cy="1143000"/>
          </a:xfrm>
        </p:spPr>
        <p:txBody>
          <a:bodyPr/>
          <a:lstStyle/>
          <a:p>
            <a:r>
              <a:rPr lang="en-US" b="1" dirty="0"/>
              <a:t>The Six Factors of Competitive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" y="838200"/>
            <a:ext cx="9116704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Competitive advantage comes from one (or a combination) of six factors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/>
          </a:p>
          <a:p>
            <a:pPr marL="457200" indent="-457200">
              <a:buAutoNum type="arabicPeriod"/>
            </a:pPr>
            <a:r>
              <a:rPr lang="en-US" b="1" dirty="0" smtClean="0"/>
              <a:t>Quality</a:t>
            </a:r>
            <a:r>
              <a:rPr lang="en-US" b="1" dirty="0"/>
              <a:t>.</a:t>
            </a:r>
            <a:r>
              <a:rPr lang="en-US" b="1" i="1" dirty="0"/>
              <a:t> </a:t>
            </a:r>
            <a:r>
              <a:rPr lang="en-US" dirty="0"/>
              <a:t>Can you provide higher quality than competing businesses</a:t>
            </a:r>
            <a:r>
              <a:rPr lang="en-US" dirty="0" smtClean="0"/>
              <a:t>?</a:t>
            </a:r>
          </a:p>
          <a:p>
            <a:pPr marL="457200" indent="-457200">
              <a:buAutoNum type="arabicPeriod"/>
            </a:pPr>
            <a:endParaRPr lang="en-US" sz="500" dirty="0"/>
          </a:p>
          <a:p>
            <a:pPr marL="0" indent="0">
              <a:buNone/>
            </a:pPr>
            <a:r>
              <a:rPr lang="en-US" b="1" dirty="0"/>
              <a:t>2. Price. </a:t>
            </a:r>
            <a:r>
              <a:rPr lang="en-US" dirty="0"/>
              <a:t>Can you offer a lower price on a sustained basis than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your competition</a:t>
            </a:r>
            <a:r>
              <a:rPr lang="en-US" dirty="0"/>
              <a:t>, or does your higher price reflect </a:t>
            </a:r>
            <a:r>
              <a:rPr lang="en-US" dirty="0" smtClean="0"/>
              <a:t>quality   </a:t>
            </a:r>
            <a:br>
              <a:rPr lang="en-US" dirty="0" smtClean="0"/>
            </a:br>
            <a:r>
              <a:rPr lang="en-US" dirty="0" smtClean="0"/>
              <a:t>    and/or uniqueness?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b="1" dirty="0"/>
              <a:t>3. Location. </a:t>
            </a:r>
            <a:r>
              <a:rPr lang="en-US" dirty="0"/>
              <a:t>Can you find a more convenient location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customers?</a:t>
            </a:r>
          </a:p>
          <a:p>
            <a:pPr marL="0" indent="0">
              <a:buNone/>
            </a:pPr>
            <a:endParaRPr lang="en-US" sz="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64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r>
              <a:rPr lang="en-US" b="1" dirty="0"/>
              <a:t>The Six Factors of Competitive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96" y="1219200"/>
            <a:ext cx="9116704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4. Selection. </a:t>
            </a:r>
            <a:r>
              <a:rPr lang="en-US" dirty="0" smtClean="0"/>
              <a:t>Can you provide a wider range of choices than </a:t>
            </a:r>
            <a:br>
              <a:rPr lang="en-US" dirty="0" smtClean="0"/>
            </a:br>
            <a:r>
              <a:rPr lang="en-US" dirty="0" smtClean="0"/>
              <a:t>    your competitors can?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b="1" dirty="0" smtClean="0"/>
              <a:t>5. Service. </a:t>
            </a:r>
            <a:r>
              <a:rPr lang="en-US" dirty="0" smtClean="0"/>
              <a:t>Can you provide better, more personalized </a:t>
            </a:r>
            <a:br>
              <a:rPr lang="en-US" dirty="0" smtClean="0"/>
            </a:br>
            <a:r>
              <a:rPr lang="en-US" dirty="0" smtClean="0"/>
              <a:t>    customer service?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b="1" dirty="0" smtClean="0"/>
              <a:t>6. Speed/turnaround. </a:t>
            </a:r>
            <a:r>
              <a:rPr lang="en-US" dirty="0" smtClean="0"/>
              <a:t>Can you deliver your product/service </a:t>
            </a:r>
            <a:br>
              <a:rPr lang="en-US" dirty="0" smtClean="0"/>
            </a:br>
            <a:r>
              <a:rPr lang="en-US" dirty="0" smtClean="0"/>
              <a:t>    more quickly than the competition?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26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915400" cy="1143000"/>
          </a:xfrm>
        </p:spPr>
        <p:txBody>
          <a:bodyPr/>
          <a:lstStyle/>
          <a:p>
            <a:r>
              <a:rPr lang="en-US" b="1" dirty="0"/>
              <a:t>Is Your Competitive Advantage Strong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143000"/>
            <a:ext cx="8980227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According to Jeffry Timmons’s </a:t>
            </a:r>
            <a:r>
              <a:rPr lang="en-US" i="1" dirty="0"/>
              <a:t>New Venture Creation</a:t>
            </a:r>
            <a:r>
              <a:rPr lang="en-US" dirty="0"/>
              <a:t>, a successful </a:t>
            </a:r>
            <a:r>
              <a:rPr lang="en-US" dirty="0" smtClean="0"/>
              <a:t>company needs </a:t>
            </a:r>
            <a:r>
              <a:rPr lang="en-US" dirty="0"/>
              <a:t>to do one of the </a:t>
            </a:r>
            <a:r>
              <a:rPr lang="en-US" dirty="0" smtClean="0"/>
              <a:t>following: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i="1" dirty="0"/>
              <a:t>Sell to a market that is large and growing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endParaRPr lang="en-US" sz="500" i="1" dirty="0"/>
          </a:p>
          <a:p>
            <a:pPr marL="0" indent="0">
              <a:buNone/>
            </a:pPr>
            <a:r>
              <a:rPr lang="en-US" i="1" dirty="0"/>
              <a:t>• Sell to a market where the competition is able to make a 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smtClean="0"/>
              <a:t>  profit.</a:t>
            </a:r>
          </a:p>
          <a:p>
            <a:pPr marL="0" indent="0">
              <a:buNone/>
            </a:pPr>
            <a:endParaRPr lang="en-US" sz="500" i="1" dirty="0" smtClean="0"/>
          </a:p>
          <a:p>
            <a:pPr marL="0" indent="0">
              <a:buNone/>
            </a:pPr>
            <a:r>
              <a:rPr lang="en-US" i="1" dirty="0"/>
              <a:t>• Sell to a market where the competition is succeeding but </a:t>
            </a:r>
            <a:r>
              <a:rPr lang="en-US" i="1" dirty="0" smtClean="0"/>
              <a:t>is  </a:t>
            </a:r>
            <a:br>
              <a:rPr lang="en-US" i="1" dirty="0" smtClean="0"/>
            </a:br>
            <a:r>
              <a:rPr lang="en-US" i="1" dirty="0" smtClean="0"/>
              <a:t>  not so </a:t>
            </a:r>
            <a:r>
              <a:rPr lang="en-US" i="1" dirty="0"/>
              <a:t>powerful as to make it impossible for a new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  entrepreneur to enter.</a:t>
            </a:r>
          </a:p>
          <a:p>
            <a:pPr marL="0" indent="0">
              <a:buNone/>
            </a:pPr>
            <a:endParaRPr lang="en-US" sz="500" i="1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barriers to </a:t>
            </a:r>
            <a:r>
              <a:rPr lang="en-US" dirty="0" smtClean="0">
                <a:solidFill>
                  <a:srgbClr val="FF6600"/>
                </a:solidFill>
              </a:rPr>
              <a:t>entry - </a:t>
            </a:r>
            <a:r>
              <a:rPr lang="en-US" b="1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factors that </a:t>
            </a:r>
            <a:r>
              <a:rPr lang="en-US" dirty="0"/>
              <a:t>contribute to the ease </a:t>
            </a:r>
            <a:r>
              <a:rPr lang="en-US" dirty="0" smtClean="0"/>
              <a:t>or difficulty </a:t>
            </a:r>
            <a:r>
              <a:rPr lang="en-US" dirty="0"/>
              <a:t>of a new </a:t>
            </a:r>
            <a:r>
              <a:rPr lang="en-US" dirty="0" smtClean="0"/>
              <a:t>competitor joining </a:t>
            </a:r>
            <a:r>
              <a:rPr lang="en-US" dirty="0"/>
              <a:t>an established market.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27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 and the Personal Computer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1943, IBM’s founder Thomas Watson commented, “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I think there is </a:t>
            </a:r>
            <a:r>
              <a:rPr lang="en-US" sz="2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world 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market for about five computers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>
              <a:buNone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Watson made his statement, computers were forbiddingly large and expensive machines that only the government, universities, and a few giant corporations could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afford.</a:t>
            </a: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-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group of people or organizations that may be interested in buying a given product or service, has the resources to purchase it, and is permitted by law and regulation to do so.</a:t>
            </a:r>
          </a:p>
          <a:p>
            <a:pPr marL="0" indent="0">
              <a:buNone/>
            </a:pP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3097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915400" cy="1143000"/>
          </a:xfrm>
        </p:spPr>
        <p:txBody>
          <a:bodyPr/>
          <a:lstStyle/>
          <a:p>
            <a:r>
              <a:rPr lang="en-US" b="1" dirty="0"/>
              <a:t>Is Your Competitive Advantage Strong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143000"/>
            <a:ext cx="898022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According to Jeffry Timmons’s </a:t>
            </a:r>
            <a:r>
              <a:rPr lang="en-US" i="1" dirty="0"/>
              <a:t>New Venture Creation</a:t>
            </a:r>
            <a:r>
              <a:rPr lang="en-US" dirty="0"/>
              <a:t>, a successful </a:t>
            </a:r>
            <a:r>
              <a:rPr lang="en-US" dirty="0" smtClean="0"/>
              <a:t>company needs </a:t>
            </a:r>
            <a:r>
              <a:rPr lang="en-US" dirty="0"/>
              <a:t>to do one of the </a:t>
            </a:r>
            <a:r>
              <a:rPr lang="en-US" dirty="0" smtClean="0"/>
              <a:t>following: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i="1" dirty="0" smtClean="0"/>
              <a:t>Sell </a:t>
            </a:r>
            <a:r>
              <a:rPr lang="en-US" i="1" dirty="0"/>
              <a:t>a product or service that solves problems consumers </a:t>
            </a:r>
            <a:r>
              <a:rPr lang="en-US" i="1" dirty="0" smtClean="0"/>
              <a:t>may have </a:t>
            </a:r>
            <a:r>
              <a:rPr lang="en-US" i="1" dirty="0"/>
              <a:t>with the competition</a:t>
            </a:r>
            <a:r>
              <a:rPr lang="en-US" i="1" dirty="0" smtClean="0"/>
              <a:t>.</a:t>
            </a:r>
          </a:p>
          <a:p>
            <a:endParaRPr lang="en-US" sz="500" i="1" dirty="0" smtClean="0"/>
          </a:p>
          <a:p>
            <a:r>
              <a:rPr lang="en-US" i="1" dirty="0" smtClean="0"/>
              <a:t>Sell </a:t>
            </a:r>
            <a:r>
              <a:rPr lang="en-US" i="1" dirty="0"/>
              <a:t>a product or service at a competitive price that will </a:t>
            </a:r>
            <a:r>
              <a:rPr lang="en-US" i="1" dirty="0" smtClean="0"/>
              <a:t>attract customers</a:t>
            </a:r>
            <a:r>
              <a:rPr lang="en-US" i="1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44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915400" cy="1143000"/>
          </a:xfrm>
        </p:spPr>
        <p:txBody>
          <a:bodyPr/>
          <a:lstStyle/>
          <a:p>
            <a:r>
              <a:rPr lang="en-US" b="1" dirty="0"/>
              <a:t>Is Your Competitive Advantage Strong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143000"/>
            <a:ext cx="898022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According to Jeffry Timmons’s </a:t>
            </a:r>
            <a:r>
              <a:rPr lang="en-US" i="1" dirty="0"/>
              <a:t>New Venture Creation</a:t>
            </a:r>
            <a:r>
              <a:rPr lang="en-US" dirty="0"/>
              <a:t>, a successful </a:t>
            </a:r>
            <a:r>
              <a:rPr lang="en-US" dirty="0" smtClean="0"/>
              <a:t>company needs </a:t>
            </a:r>
            <a:r>
              <a:rPr lang="en-US" dirty="0"/>
              <a:t>to do one of the </a:t>
            </a:r>
            <a:r>
              <a:rPr lang="en-US" dirty="0" smtClean="0"/>
              <a:t>following: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addition to the above, it is also necessary to</a:t>
            </a:r>
          </a:p>
          <a:p>
            <a:r>
              <a:rPr lang="en-US" i="1" dirty="0" smtClean="0"/>
              <a:t>understand </a:t>
            </a:r>
            <a:r>
              <a:rPr lang="en-US" i="1" dirty="0"/>
              <a:t>the needs of your customers</a:t>
            </a:r>
            <a:r>
              <a:rPr lang="en-US" i="1" dirty="0" smtClean="0"/>
              <a:t>;</a:t>
            </a:r>
          </a:p>
          <a:p>
            <a:endParaRPr lang="en-US" sz="500" i="1" dirty="0"/>
          </a:p>
          <a:p>
            <a:r>
              <a:rPr lang="en-US" i="1" dirty="0" smtClean="0"/>
              <a:t>have </a:t>
            </a:r>
            <a:r>
              <a:rPr lang="en-US" i="1" dirty="0"/>
              <a:t>a sustainable competitive advantage or multiple, </a:t>
            </a:r>
            <a:r>
              <a:rPr lang="en-US" i="1" dirty="0" smtClean="0"/>
              <a:t>evolving advantages; and</a:t>
            </a:r>
          </a:p>
          <a:p>
            <a:endParaRPr lang="en-US" sz="500" i="1" dirty="0"/>
          </a:p>
          <a:p>
            <a:r>
              <a:rPr lang="en-US" i="1" dirty="0" smtClean="0"/>
              <a:t>deliver </a:t>
            </a:r>
            <a:r>
              <a:rPr lang="en-US" i="1" dirty="0"/>
              <a:t>a product or service that meets your customers’ needs </a:t>
            </a:r>
            <a:r>
              <a:rPr lang="en-US" i="1" dirty="0" smtClean="0"/>
              <a:t>at the </a:t>
            </a:r>
            <a:r>
              <a:rPr lang="en-US" i="1" dirty="0"/>
              <a:t>right price.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51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r>
              <a:rPr lang="en-US" b="1" dirty="0"/>
              <a:t>Checking Out the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determine whether you have a competitive advantage that will </a:t>
            </a:r>
            <a:r>
              <a:rPr lang="en-US" dirty="0" smtClean="0"/>
              <a:t>enable you </a:t>
            </a:r>
            <a:r>
              <a:rPr lang="en-US" dirty="0"/>
              <a:t>to outperform your closest and strongest competitors, ask </a:t>
            </a:r>
            <a:r>
              <a:rPr lang="en-US" dirty="0" smtClean="0"/>
              <a:t>these questions: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1246491"/>
              </p:ext>
            </p:extLst>
          </p:nvPr>
        </p:nvGraphicFramePr>
        <p:xfrm>
          <a:off x="1524000" y="198120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63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The Most Chocolate Cake Company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556534"/>
            <a:ext cx="41148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There are a number of ways to highlight your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competitive advantage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to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opportunities.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Amy’s target market was the segment of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the public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Springfield that loved chocolate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cakes but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did not have the time or interest in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baking them.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495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2872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The Most Chocolate Cake Company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Because cakes are usually purchased </a:t>
            </a:r>
            <a:r>
              <a:rPr lang="en-US" dirty="0" smtClean="0"/>
              <a:t>for special occasions</a:t>
            </a:r>
            <a:r>
              <a:rPr lang="en-US" dirty="0"/>
              <a:t>, Amy believed she could </a:t>
            </a:r>
            <a:r>
              <a:rPr lang="en-US" dirty="0" smtClean="0"/>
              <a:t>charge a </a:t>
            </a:r>
            <a:r>
              <a:rPr lang="en-US" dirty="0"/>
              <a:t>premium price, at least as much as a </a:t>
            </a:r>
            <a:r>
              <a:rPr lang="en-US" dirty="0" smtClean="0"/>
              <a:t>bakery store </a:t>
            </a:r>
            <a:r>
              <a:rPr lang="en-US" dirty="0"/>
              <a:t>cake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She </a:t>
            </a:r>
            <a:r>
              <a:rPr lang="en-US" dirty="0"/>
              <a:t>decided she would make the cakes </a:t>
            </a:r>
            <a:r>
              <a:rPr lang="en-US" dirty="0" smtClean="0"/>
              <a:t>special by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using </a:t>
            </a:r>
            <a:r>
              <a:rPr lang="en-US" dirty="0"/>
              <a:t>the finest ingredients and a secret recipe (quality</a:t>
            </a:r>
            <a:r>
              <a:rPr lang="en-US" dirty="0" smtClean="0"/>
              <a:t>);</a:t>
            </a:r>
          </a:p>
          <a:p>
            <a:endParaRPr lang="en-US" sz="500" dirty="0"/>
          </a:p>
          <a:p>
            <a:r>
              <a:rPr lang="en-US" dirty="0" smtClean="0"/>
              <a:t>personalizing </a:t>
            </a:r>
            <a:r>
              <a:rPr lang="en-US" dirty="0"/>
              <a:t>each cake through expert </a:t>
            </a:r>
            <a:r>
              <a:rPr lang="en-US" dirty="0" smtClean="0"/>
              <a:t>custom-decorating (selection</a:t>
            </a:r>
            <a:r>
              <a:rPr lang="en-US" dirty="0"/>
              <a:t>); </a:t>
            </a:r>
            <a:r>
              <a:rPr lang="en-US" dirty="0" smtClean="0"/>
              <a:t>and</a:t>
            </a:r>
          </a:p>
          <a:p>
            <a:endParaRPr lang="en-US" sz="500" dirty="0"/>
          </a:p>
          <a:p>
            <a:r>
              <a:rPr lang="en-US" dirty="0" smtClean="0"/>
              <a:t>baking </a:t>
            </a:r>
            <a:r>
              <a:rPr lang="en-US" dirty="0"/>
              <a:t>the cakes to order, so they would be fresh for the event (quality).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9961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b="1" dirty="0"/>
              <a:t>Competitive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763000" cy="53340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9806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b="1" dirty="0"/>
              <a:t>Competitive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9" y="709685"/>
            <a:ext cx="8765275" cy="5538716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1469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b="1" dirty="0"/>
              <a:t>Competitive Strategy: Business Definition</a:t>
            </a:r>
            <a:br>
              <a:rPr lang="en-US" b="1" dirty="0"/>
            </a:br>
            <a:r>
              <a:rPr lang="en-US" b="1" dirty="0"/>
              <a:t>and Competitive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competitive </a:t>
            </a:r>
            <a:r>
              <a:rPr lang="en-US" dirty="0" smtClean="0">
                <a:solidFill>
                  <a:srgbClr val="FF6600"/>
                </a:solidFill>
              </a:rPr>
              <a:t>strategy -</a:t>
            </a:r>
            <a:r>
              <a:rPr lang="en-US" b="1" dirty="0" smtClean="0"/>
              <a:t> </a:t>
            </a:r>
            <a:r>
              <a:rPr lang="en-US" dirty="0" smtClean="0"/>
              <a:t>the combination </a:t>
            </a:r>
            <a:r>
              <a:rPr lang="en-US" dirty="0"/>
              <a:t>of the </a:t>
            </a:r>
            <a:r>
              <a:rPr lang="en-US" dirty="0" smtClean="0"/>
              <a:t>business definition </a:t>
            </a:r>
            <a:r>
              <a:rPr lang="en-US" dirty="0"/>
              <a:t>with its </a:t>
            </a:r>
            <a:r>
              <a:rPr lang="en-US" dirty="0" smtClean="0"/>
              <a:t>competitive advantage.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Your business will only succeed if you can offer the customers in your </a:t>
            </a:r>
            <a:r>
              <a:rPr lang="en-US" dirty="0" smtClean="0"/>
              <a:t>market something </a:t>
            </a:r>
            <a:r>
              <a:rPr lang="en-US" dirty="0"/>
              <a:t>more, better, and/or different from what the </a:t>
            </a:r>
            <a:r>
              <a:rPr lang="en-US" dirty="0" smtClean="0"/>
              <a:t>competition is </a:t>
            </a:r>
            <a:r>
              <a:rPr lang="en-US" dirty="0"/>
              <a:t>doing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Your competitive advantage (core competency) is essential, </a:t>
            </a:r>
            <a:r>
              <a:rPr lang="en-US" dirty="0" smtClean="0"/>
              <a:t>and once </a:t>
            </a:r>
            <a:r>
              <a:rPr lang="en-US" dirty="0"/>
              <a:t>you establish it, your business decisions will start to fall into place.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0123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Strategy versus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strategy -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plan for how </a:t>
            </a:r>
            <a:r>
              <a:rPr lang="en-US" dirty="0" smtClean="0"/>
              <a:t>an organization </a:t>
            </a:r>
            <a:r>
              <a:rPr lang="en-US" dirty="0"/>
              <a:t>or </a:t>
            </a:r>
            <a:r>
              <a:rPr lang="en-US" dirty="0" smtClean="0"/>
              <a:t>individual intends </a:t>
            </a:r>
            <a:r>
              <a:rPr lang="en-US" dirty="0"/>
              <a:t>to outdo competitors</a:t>
            </a:r>
            <a:r>
              <a:rPr lang="en-US" dirty="0" smtClean="0"/>
              <a:t>.</a:t>
            </a:r>
          </a:p>
          <a:p>
            <a:endParaRPr lang="en-US" sz="500" b="1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</a:t>
            </a:r>
            <a:r>
              <a:rPr lang="en-US" dirty="0" smtClean="0">
                <a:solidFill>
                  <a:srgbClr val="FF6600"/>
                </a:solidFill>
              </a:rPr>
              <a:t>actics -</a:t>
            </a:r>
            <a:r>
              <a:rPr lang="en-US" b="1" dirty="0" smtClean="0"/>
              <a:t> </a:t>
            </a:r>
            <a:r>
              <a:rPr lang="en-US" dirty="0"/>
              <a:t>the specific ways </a:t>
            </a:r>
            <a:r>
              <a:rPr lang="en-US" dirty="0" smtClean="0"/>
              <a:t>in which </a:t>
            </a:r>
            <a:r>
              <a:rPr lang="en-US" dirty="0"/>
              <a:t>a business </a:t>
            </a:r>
            <a:r>
              <a:rPr lang="en-US" dirty="0" smtClean="0"/>
              <a:t>carries out its </a:t>
            </a:r>
            <a:r>
              <a:rPr lang="en-US" dirty="0"/>
              <a:t>strategy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If you plan to open a bookstore, how will you compete with the </a:t>
            </a:r>
            <a:r>
              <a:rPr lang="en-US" dirty="0" smtClean="0"/>
              <a:t>chain outlet </a:t>
            </a:r>
            <a:r>
              <a:rPr lang="en-US" dirty="0"/>
              <a:t>in the neighborhood</a:t>
            </a:r>
            <a:r>
              <a:rPr lang="en-US" dirty="0" smtClean="0"/>
              <a:t>?</a:t>
            </a:r>
          </a:p>
          <a:p>
            <a:r>
              <a:rPr lang="en-US" dirty="0"/>
              <a:t>Perhaps you could make your bookstore a kind of community center, </a:t>
            </a:r>
            <a:r>
              <a:rPr lang="en-US" dirty="0" smtClean="0"/>
              <a:t>so people </a:t>
            </a:r>
            <a:r>
              <a:rPr lang="en-US" dirty="0"/>
              <a:t>will want to gather there.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4630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tactics could you use to carry </a:t>
            </a:r>
            <a:r>
              <a:rPr lang="en-US" dirty="0" smtClean="0"/>
              <a:t>out this </a:t>
            </a:r>
            <a:r>
              <a:rPr lang="en-US" dirty="0"/>
              <a:t>strategy?</a:t>
            </a:r>
          </a:p>
          <a:p>
            <a:r>
              <a:rPr lang="en-US" dirty="0" smtClean="0"/>
              <a:t>Hold </a:t>
            </a:r>
            <a:r>
              <a:rPr lang="en-US" dirty="0"/>
              <a:t>poetry readings and one-performer concerts to promote </a:t>
            </a:r>
            <a:r>
              <a:rPr lang="en-US" dirty="0" smtClean="0"/>
              <a:t>local poets </a:t>
            </a:r>
            <a:r>
              <a:rPr lang="en-US" dirty="0"/>
              <a:t>and musicians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Create </a:t>
            </a:r>
            <a:r>
              <a:rPr lang="en-US" dirty="0"/>
              <a:t>special-interest book-discussion groups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Offer </a:t>
            </a:r>
            <a:r>
              <a:rPr lang="en-US" dirty="0"/>
              <a:t>free tea and coffee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Provide </a:t>
            </a:r>
            <a:r>
              <a:rPr lang="en-US" dirty="0"/>
              <a:t>comfortable seating areas for conversation and reading</a:t>
            </a:r>
            <a:r>
              <a:rPr lang="en-US" dirty="0" smtClean="0"/>
              <a:t>, to </a:t>
            </a:r>
            <a:r>
              <a:rPr lang="en-US" dirty="0"/>
              <a:t>encourage customers to spend time in </a:t>
            </a:r>
            <a:r>
              <a:rPr lang="en-US" dirty="0" smtClean="0"/>
              <a:t>your store.</a:t>
            </a:r>
          </a:p>
          <a:p>
            <a:endParaRPr lang="en-US" sz="500" dirty="0"/>
          </a:p>
          <a:p>
            <a:r>
              <a:rPr lang="en-US" dirty="0" smtClean="0"/>
              <a:t>Set </a:t>
            </a:r>
            <a:r>
              <a:rPr lang="en-US" dirty="0"/>
              <a:t>up a binder of personal ads as a dating service.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Strategy versus Tactics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26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 and the Personal Computer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76200" y="884237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By the 1970s, however, a few people were talking about </a:t>
            </a:r>
            <a:r>
              <a:rPr lang="en-US" dirty="0" smtClean="0"/>
              <a:t>creating “</a:t>
            </a:r>
            <a:r>
              <a:rPr lang="en-US" dirty="0"/>
              <a:t>personal” computers</a:t>
            </a:r>
            <a:r>
              <a:rPr lang="en-US" dirty="0" smtClean="0"/>
              <a:t>.</a:t>
            </a:r>
          </a:p>
          <a:p>
            <a:r>
              <a:rPr lang="en-US" dirty="0"/>
              <a:t>One such visionary was Steve Wozniak, who had landed </a:t>
            </a:r>
            <a:r>
              <a:rPr lang="en-US" dirty="0" smtClean="0"/>
              <a:t>his first </a:t>
            </a:r>
            <a:r>
              <a:rPr lang="en-US" dirty="0"/>
              <a:t>job at Hewlett-Packard, then as now a </a:t>
            </a:r>
            <a:r>
              <a:rPr lang="en-US" dirty="0" smtClean="0"/>
              <a:t>major company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17732"/>
            <a:ext cx="5105400" cy="484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7703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Feasibility Revisited: The Economics</a:t>
            </a:r>
            <a:br>
              <a:rPr lang="en-US" b="1" dirty="0"/>
            </a:br>
            <a:r>
              <a:rPr lang="en-US" b="1" dirty="0"/>
              <a:t>of One Unit as a Litmus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067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Once you have chosen a business idea and determined your </a:t>
            </a:r>
            <a:r>
              <a:rPr lang="en-US" dirty="0" smtClean="0"/>
              <a:t>competitive advantage</a:t>
            </a:r>
            <a:r>
              <a:rPr lang="en-US" dirty="0"/>
              <a:t>, you should make </a:t>
            </a:r>
            <a:r>
              <a:rPr lang="en-US" dirty="0" smtClean="0"/>
              <a:t>a preliminary </a:t>
            </a:r>
            <a:r>
              <a:rPr lang="en-US" dirty="0"/>
              <a:t>analysis to determine </a:t>
            </a:r>
            <a:r>
              <a:rPr lang="en-US" dirty="0" smtClean="0"/>
              <a:t>whether the </a:t>
            </a:r>
            <a:r>
              <a:rPr lang="en-US" dirty="0"/>
              <a:t>idea would be financially viable.</a:t>
            </a:r>
            <a:endParaRPr lang="en-US" b="1" dirty="0" smtClean="0"/>
          </a:p>
          <a:p>
            <a:endParaRPr lang="en-US" sz="500" b="1" dirty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gross </a:t>
            </a:r>
            <a:r>
              <a:rPr lang="en-US" dirty="0">
                <a:solidFill>
                  <a:srgbClr val="FF6600"/>
                </a:solidFill>
              </a:rPr>
              <a:t>profit </a:t>
            </a:r>
            <a:r>
              <a:rPr lang="en-US" dirty="0" smtClean="0">
                <a:solidFill>
                  <a:srgbClr val="FF6600"/>
                </a:solidFill>
              </a:rPr>
              <a:t>- </a:t>
            </a:r>
            <a:r>
              <a:rPr lang="en-US" dirty="0" smtClean="0"/>
              <a:t>total sales revenue </a:t>
            </a:r>
            <a:r>
              <a:rPr lang="en-US" dirty="0"/>
              <a:t>minus total </a:t>
            </a:r>
            <a:r>
              <a:rPr lang="en-US" dirty="0" smtClean="0"/>
              <a:t>cost of </a:t>
            </a:r>
            <a:r>
              <a:rPr lang="en-US" dirty="0"/>
              <a:t>goods sold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economics of one unit </a:t>
            </a:r>
            <a:r>
              <a:rPr lang="en-US" dirty="0" smtClean="0">
                <a:solidFill>
                  <a:srgbClr val="FF6600"/>
                </a:solidFill>
              </a:rPr>
              <a:t>of sale </a:t>
            </a:r>
            <a:r>
              <a:rPr lang="en-US" dirty="0">
                <a:solidFill>
                  <a:srgbClr val="FF6600"/>
                </a:solidFill>
              </a:rPr>
              <a:t>(EOU</a:t>
            </a:r>
            <a:r>
              <a:rPr lang="en-US" dirty="0" smtClean="0">
                <a:solidFill>
                  <a:srgbClr val="FF6600"/>
                </a:solidFill>
              </a:rPr>
              <a:t>) -</a:t>
            </a:r>
            <a:r>
              <a:rPr lang="en-US" b="1" dirty="0" smtClean="0"/>
              <a:t> </a:t>
            </a:r>
            <a:r>
              <a:rPr lang="en-US" dirty="0"/>
              <a:t>the amount </a:t>
            </a:r>
            <a:r>
              <a:rPr lang="en-US" dirty="0" smtClean="0"/>
              <a:t>of gross </a:t>
            </a:r>
            <a:r>
              <a:rPr lang="en-US" dirty="0"/>
              <a:t>profit that is earned </a:t>
            </a:r>
            <a:r>
              <a:rPr lang="en-US" dirty="0" smtClean="0"/>
              <a:t>on each </a:t>
            </a:r>
            <a:r>
              <a:rPr lang="en-US" dirty="0"/>
              <a:t>unit of the product </a:t>
            </a:r>
            <a:r>
              <a:rPr lang="en-US" dirty="0" smtClean="0"/>
              <a:t>or service </a:t>
            </a:r>
            <a:r>
              <a:rPr lang="en-US" dirty="0"/>
              <a:t>a business sells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93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r>
              <a:rPr lang="en-US" b="1" dirty="0"/>
              <a:t>Defining the Unit of 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42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unit of </a:t>
            </a:r>
            <a:r>
              <a:rPr lang="en-US" dirty="0" smtClean="0">
                <a:solidFill>
                  <a:srgbClr val="FF6600"/>
                </a:solidFill>
              </a:rPr>
              <a:t>sale - </a:t>
            </a:r>
            <a:r>
              <a:rPr lang="en-US" dirty="0"/>
              <a:t>the basic </a:t>
            </a:r>
            <a:r>
              <a:rPr lang="en-US" dirty="0" smtClean="0"/>
              <a:t>unit of </a:t>
            </a:r>
            <a:r>
              <a:rPr lang="en-US" dirty="0"/>
              <a:t>the product or </a:t>
            </a:r>
            <a:r>
              <a:rPr lang="en-US" dirty="0" smtClean="0"/>
              <a:t>service sold </a:t>
            </a:r>
            <a:r>
              <a:rPr lang="en-US" dirty="0"/>
              <a:t>by the business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1577183"/>
              </p:ext>
            </p:extLst>
          </p:nvPr>
        </p:nvGraphicFramePr>
        <p:xfrm>
          <a:off x="1524000" y="195580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95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Cost of Goods Sold and Gross 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cost of goods </a:t>
            </a:r>
            <a:r>
              <a:rPr lang="en-US" dirty="0" smtClean="0">
                <a:solidFill>
                  <a:srgbClr val="FF6600"/>
                </a:solidFill>
              </a:rPr>
              <a:t>sold (</a:t>
            </a:r>
            <a:r>
              <a:rPr lang="en-US" dirty="0">
                <a:solidFill>
                  <a:srgbClr val="FF6600"/>
                </a:solidFill>
              </a:rPr>
              <a:t>COGS</a:t>
            </a:r>
            <a:r>
              <a:rPr lang="en-US" dirty="0" smtClean="0">
                <a:solidFill>
                  <a:srgbClr val="FF6600"/>
                </a:solidFill>
              </a:rPr>
              <a:t>) -</a:t>
            </a:r>
            <a:r>
              <a:rPr lang="en-US" b="1" dirty="0" smtClean="0"/>
              <a:t> </a:t>
            </a:r>
            <a:r>
              <a:rPr lang="en-US" dirty="0"/>
              <a:t>the cost of </a:t>
            </a:r>
            <a:r>
              <a:rPr lang="en-US" dirty="0" smtClean="0"/>
              <a:t>selling one </a:t>
            </a:r>
            <a:r>
              <a:rPr lang="en-US" dirty="0"/>
              <a:t>additional unit of </a:t>
            </a:r>
            <a:r>
              <a:rPr lang="en-US" dirty="0" smtClean="0"/>
              <a:t>a tangible </a:t>
            </a:r>
            <a:r>
              <a:rPr lang="en-US" dirty="0"/>
              <a:t>item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These </a:t>
            </a:r>
            <a:r>
              <a:rPr lang="en-US" dirty="0"/>
              <a:t>are:</a:t>
            </a:r>
          </a:p>
          <a:p>
            <a:r>
              <a:rPr lang="en-US" dirty="0" smtClean="0"/>
              <a:t>the </a:t>
            </a:r>
            <a:r>
              <a:rPr lang="en-US" dirty="0"/>
              <a:t>cost of materials used to make the product (or deliver </a:t>
            </a:r>
            <a:r>
              <a:rPr lang="en-US" dirty="0" smtClean="0"/>
              <a:t>the service</a:t>
            </a:r>
            <a:r>
              <a:rPr lang="en-US" dirty="0"/>
              <a:t>) </a:t>
            </a:r>
            <a:r>
              <a:rPr lang="en-US" dirty="0" smtClean="0"/>
              <a:t>and</a:t>
            </a:r>
          </a:p>
          <a:p>
            <a:endParaRPr lang="en-US" sz="500" dirty="0"/>
          </a:p>
          <a:p>
            <a:r>
              <a:rPr lang="en-US" dirty="0" smtClean="0"/>
              <a:t>the </a:t>
            </a:r>
            <a:r>
              <a:rPr lang="en-US" dirty="0"/>
              <a:t>cost of labor directly used to make the product (or deliver </a:t>
            </a:r>
            <a:r>
              <a:rPr lang="en-US" dirty="0" smtClean="0"/>
              <a:t>the service).</a:t>
            </a:r>
          </a:p>
          <a:p>
            <a:pPr marL="0" indent="0">
              <a:buNone/>
            </a:pPr>
            <a:endParaRPr lang="en-US" sz="500" b="1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cost </a:t>
            </a:r>
            <a:r>
              <a:rPr lang="en-US" dirty="0">
                <a:solidFill>
                  <a:srgbClr val="FF6600"/>
                </a:solidFill>
              </a:rPr>
              <a:t>of services </a:t>
            </a:r>
            <a:r>
              <a:rPr lang="en-US" dirty="0" smtClean="0">
                <a:solidFill>
                  <a:srgbClr val="FF6600"/>
                </a:solidFill>
              </a:rPr>
              <a:t>sold (</a:t>
            </a:r>
            <a:r>
              <a:rPr lang="en-US" dirty="0">
                <a:solidFill>
                  <a:srgbClr val="FF6600"/>
                </a:solidFill>
              </a:rPr>
              <a:t>COSS</a:t>
            </a:r>
            <a:r>
              <a:rPr lang="en-US" dirty="0" smtClean="0">
                <a:solidFill>
                  <a:srgbClr val="FF6600"/>
                </a:solidFill>
              </a:rPr>
              <a:t>) - </a:t>
            </a:r>
            <a:r>
              <a:rPr lang="en-US" dirty="0"/>
              <a:t>the cost of selling </a:t>
            </a:r>
            <a:r>
              <a:rPr lang="en-US" dirty="0" smtClean="0"/>
              <a:t>one additional </a:t>
            </a:r>
            <a:r>
              <a:rPr lang="en-US" dirty="0"/>
              <a:t>unit of a service.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29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52578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b="1" dirty="0"/>
              <a:t>Cost of Goods Sold and Gross Profit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70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b="1" dirty="0"/>
              <a:t>Cost of Goods Sold and Gross Profit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3340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1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b="1" dirty="0"/>
              <a:t>Your Business and the Economics of One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The economics of one unit of sale is a method for </a:t>
            </a:r>
            <a:r>
              <a:rPr lang="en-US" dirty="0" smtClean="0"/>
              <a:t>seeing </a:t>
            </a:r>
            <a:r>
              <a:rPr lang="en-US" dirty="0"/>
              <a:t>whether </a:t>
            </a:r>
            <a:r>
              <a:rPr lang="en-US" dirty="0" smtClean="0"/>
              <a:t>your business </a:t>
            </a:r>
            <a:r>
              <a:rPr lang="en-US" dirty="0"/>
              <a:t>idea could be profitable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direct </a:t>
            </a:r>
            <a:r>
              <a:rPr lang="en-US" dirty="0" smtClean="0">
                <a:solidFill>
                  <a:srgbClr val="FF6600"/>
                </a:solidFill>
              </a:rPr>
              <a:t>labor - </a:t>
            </a:r>
            <a:r>
              <a:rPr lang="en-US" dirty="0"/>
              <a:t> </a:t>
            </a:r>
            <a:r>
              <a:rPr lang="en-US" dirty="0" smtClean="0"/>
              <a:t>employees that actively </a:t>
            </a:r>
            <a:r>
              <a:rPr lang="en-US" dirty="0"/>
              <a:t>produce or </a:t>
            </a:r>
            <a:r>
              <a:rPr lang="en-US" dirty="0" smtClean="0"/>
              <a:t>deliver a product </a:t>
            </a:r>
            <a:r>
              <a:rPr lang="en-US" dirty="0"/>
              <a:t>or service.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3206" y="2819400"/>
            <a:ext cx="7732594" cy="762000"/>
          </a:xfrm>
          <a:prstGeom prst="rect">
            <a:avLst/>
          </a:prstGeom>
          <a:solidFill>
            <a:srgbClr val="FF6600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Total Revenue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Total Cost of Goods Sold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Total Gross Profit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5349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9296400" cy="1143000"/>
          </a:xfrm>
        </p:spPr>
        <p:txBody>
          <a:bodyPr>
            <a:normAutofit/>
          </a:bodyPr>
          <a:lstStyle/>
          <a:p>
            <a:r>
              <a:rPr lang="en-US" sz="2900" b="1" dirty="0"/>
              <a:t>The Cost of Direct Labor in the EOU—An Example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715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Janet has a business designing handmade bookmarkers. Her unit of sale </a:t>
            </a:r>
            <a:r>
              <a:rPr lang="en-US" dirty="0" smtClean="0"/>
              <a:t>is one bookmarker</a:t>
            </a:r>
            <a:r>
              <a:rPr lang="en-US" dirty="0"/>
              <a:t>:</a:t>
            </a:r>
            <a:endParaRPr lang="en-US" dirty="0" smtClean="0"/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She </a:t>
            </a:r>
            <a:r>
              <a:rPr lang="en-US" dirty="0"/>
              <a:t>sells 40 bookmarkers per week to a bookstore in </a:t>
            </a:r>
            <a:r>
              <a:rPr lang="en-US" dirty="0" smtClean="0"/>
              <a:t>her neighborhood.</a:t>
            </a:r>
          </a:p>
          <a:p>
            <a:endParaRPr lang="en-US" sz="500" dirty="0"/>
          </a:p>
          <a:p>
            <a:r>
              <a:rPr lang="en-US" dirty="0" smtClean="0"/>
              <a:t>Her </a:t>
            </a:r>
            <a:r>
              <a:rPr lang="en-US" dirty="0"/>
              <a:t>selling price is $4.50 each, including an envelope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Her </a:t>
            </a:r>
            <a:r>
              <a:rPr lang="en-US" dirty="0"/>
              <a:t>costs are 80¢ per card for materials (construction paper, glue</a:t>
            </a:r>
            <a:r>
              <a:rPr lang="en-US" dirty="0" smtClean="0"/>
              <a:t>, and </a:t>
            </a:r>
            <a:r>
              <a:rPr lang="en-US" dirty="0"/>
              <a:t>paint) and 20¢ each for the envelopes, for a total of $1.00 each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On </a:t>
            </a:r>
            <a:r>
              <a:rPr lang="en-US" dirty="0"/>
              <a:t>average, it takes her one hour to make six </a:t>
            </a:r>
            <a:r>
              <a:rPr lang="en-US" dirty="0" smtClean="0"/>
              <a:t>bookmarkers.</a:t>
            </a:r>
          </a:p>
          <a:p>
            <a:endParaRPr lang="en-US" sz="500" dirty="0"/>
          </a:p>
          <a:p>
            <a:r>
              <a:rPr lang="en-US" dirty="0" smtClean="0"/>
              <a:t>Janet </a:t>
            </a:r>
            <a:r>
              <a:rPr lang="en-US" dirty="0"/>
              <a:t>pays herself $9 an hour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The direct labor for each bookmarker is $1.50 ($9/6). Janet wisely </a:t>
            </a:r>
            <a:r>
              <a:rPr lang="en-US" dirty="0" smtClean="0"/>
              <a:t>realizes that </a:t>
            </a:r>
            <a:r>
              <a:rPr lang="en-US" dirty="0"/>
              <a:t>she must include the cost of her labor in the EOU.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3346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Hiring Others to Make the Unit of Sale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5770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r>
              <a:rPr lang="en-US" b="1" dirty="0"/>
              <a:t>Going for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Janet meets a bookstore-supply wholesaler. He offers to buy 2,000 </a:t>
            </a:r>
            <a:r>
              <a:rPr lang="en-US" dirty="0" smtClean="0"/>
              <a:t>bookmarkers if </a:t>
            </a:r>
            <a:r>
              <a:rPr lang="en-US" dirty="0"/>
              <a:t>Janet can deliver them in one month and sell them for $</a:t>
            </a:r>
            <a:r>
              <a:rPr lang="en-US" dirty="0" smtClean="0"/>
              <a:t>3.50 each</a:t>
            </a:r>
            <a:r>
              <a:rPr lang="en-US" dirty="0"/>
              <a:t>, $1 less than she had been getting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Three questions immediately came </a:t>
            </a:r>
            <a:r>
              <a:rPr lang="en-US" dirty="0" smtClean="0"/>
              <a:t>to her </a:t>
            </a:r>
            <a:r>
              <a:rPr lang="en-US" dirty="0"/>
              <a:t>mind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/>
          </a:p>
          <a:p>
            <a:pPr marL="457200" indent="-457200">
              <a:buAutoNum type="arabicPeriod"/>
            </a:pPr>
            <a:r>
              <a:rPr lang="en-US" dirty="0" smtClean="0"/>
              <a:t>Can </a:t>
            </a:r>
            <a:r>
              <a:rPr lang="en-US" dirty="0"/>
              <a:t>I produce the 2,000-unit order in the required time frame</a:t>
            </a:r>
            <a:r>
              <a:rPr lang="en-US" dirty="0" smtClean="0"/>
              <a:t>?</a:t>
            </a:r>
          </a:p>
          <a:p>
            <a:pPr marL="457200" indent="-457200">
              <a:buAutoNum type="arabicPeriod"/>
            </a:pPr>
            <a:endParaRPr lang="en-US" sz="500" dirty="0" smtClean="0"/>
          </a:p>
          <a:p>
            <a:pPr marL="457200" indent="-457200">
              <a:buAutoNum type="arabicPeriod" startAt="2"/>
            </a:pPr>
            <a:r>
              <a:rPr lang="en-US" dirty="0" smtClean="0"/>
              <a:t>If </a:t>
            </a:r>
            <a:r>
              <a:rPr lang="en-US" dirty="0"/>
              <a:t>I lower the price to $3.50 for each </a:t>
            </a:r>
            <a:r>
              <a:rPr lang="en-US" dirty="0" smtClean="0"/>
              <a:t>bookmarker  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instead </a:t>
            </a:r>
            <a:r>
              <a:rPr lang="en-US" dirty="0" smtClean="0"/>
              <a:t>of $</a:t>
            </a:r>
            <a:r>
              <a:rPr lang="en-US" dirty="0"/>
              <a:t>4.50), will I still make an </a:t>
            </a:r>
            <a:r>
              <a:rPr lang="en-US" dirty="0" smtClean="0"/>
              <a:t>acceptable      </a:t>
            </a:r>
            <a:br>
              <a:rPr lang="en-US" dirty="0" smtClean="0"/>
            </a:br>
            <a:r>
              <a:rPr lang="en-US" dirty="0" smtClean="0"/>
              <a:t>gross </a:t>
            </a:r>
            <a:r>
              <a:rPr lang="en-US" dirty="0"/>
              <a:t>profit per unit</a:t>
            </a:r>
            <a:r>
              <a:rPr lang="en-US" dirty="0" smtClean="0"/>
              <a:t>?</a:t>
            </a:r>
          </a:p>
          <a:p>
            <a:pPr marL="457200" indent="-457200">
              <a:buAutoNum type="arabicPeriod" startAt="2"/>
            </a:pPr>
            <a:endParaRPr lang="en-US" sz="500" dirty="0" smtClean="0"/>
          </a:p>
          <a:p>
            <a:pPr marL="457200" indent="-457200">
              <a:buAutoNum type="arabicPeriod" startAt="2"/>
            </a:pPr>
            <a:r>
              <a:rPr lang="en-US" dirty="0"/>
              <a:t>How much in total gross profit will I make from the order?</a:t>
            </a:r>
            <a:endParaRPr lang="en-US" dirty="0" smtClean="0"/>
          </a:p>
          <a:p>
            <a:pPr marL="457200" indent="-457200">
              <a:buAutoNum type="arabicPeriod" startAt="2"/>
            </a:pPr>
            <a:endParaRPr lang="en-US" b="1" i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56854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r>
              <a:rPr lang="en-US" b="1" dirty="0"/>
              <a:t>Going for Volume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Five breakthrough steps entrepreneurs can take to understand </a:t>
            </a:r>
            <a:r>
              <a:rPr lang="en-US" dirty="0" smtClean="0"/>
              <a:t>preliminary feasibility </a:t>
            </a:r>
            <a:r>
              <a:rPr lang="en-US" dirty="0"/>
              <a:t>are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/>
          </a:p>
          <a:p>
            <a:pPr marL="457200" indent="-457200">
              <a:buAutoNum type="arabicPeriod"/>
            </a:pPr>
            <a:r>
              <a:rPr lang="en-US" dirty="0" smtClean="0"/>
              <a:t>calculating </a:t>
            </a:r>
            <a:r>
              <a:rPr lang="en-US" dirty="0"/>
              <a:t>the unit of sale</a:t>
            </a:r>
            <a:r>
              <a:rPr lang="en-US" dirty="0" smtClean="0"/>
              <a:t>,</a:t>
            </a:r>
          </a:p>
          <a:p>
            <a:pPr marL="457200" indent="-457200">
              <a:buAutoNum type="arabicPeriod"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2. determining the economics of one unit of sale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3. substituting someone else’s labor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4. selling in volume,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5. creating jobs and operating at a profit.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448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 and the Personal Computer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525963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Wozniak’s friend Steve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Jobs also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was interested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set out to sell some hobbyist computers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Wozniak worked on his design concepts until he created the Apple II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could display pictures and text.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is now considered one of the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great achievements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 computer history.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meanwhile, searched for an investor.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36557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/>
          <a:lstStyle/>
          <a:p>
            <a:r>
              <a:rPr lang="en-US" b="1" dirty="0"/>
              <a:t>Going for Volume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first, an entrepreneur can be part of his own economics of </a:t>
            </a:r>
            <a:r>
              <a:rPr lang="en-US" dirty="0" smtClean="0"/>
              <a:t>one unit.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</a:t>
            </a:r>
            <a:r>
              <a:rPr lang="en-US" dirty="0" smtClean="0">
                <a:solidFill>
                  <a:srgbClr val="FF6600"/>
                </a:solidFill>
              </a:rPr>
              <a:t>urrency - </a:t>
            </a:r>
            <a:r>
              <a:rPr lang="en-US" dirty="0"/>
              <a:t>a term for </a:t>
            </a:r>
            <a:r>
              <a:rPr lang="en-US" dirty="0" smtClean="0"/>
              <a:t>money when </a:t>
            </a:r>
            <a:r>
              <a:rPr lang="en-US" dirty="0"/>
              <a:t>it is </a:t>
            </a:r>
            <a:r>
              <a:rPr lang="en-US" dirty="0" smtClean="0"/>
              <a:t>exchanged internationally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500" b="1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foreign </a:t>
            </a:r>
            <a:r>
              <a:rPr lang="en-US" dirty="0">
                <a:solidFill>
                  <a:srgbClr val="FF6600"/>
                </a:solidFill>
              </a:rPr>
              <a:t>exchange (FX</a:t>
            </a:r>
            <a:r>
              <a:rPr lang="en-US" dirty="0" smtClean="0">
                <a:solidFill>
                  <a:srgbClr val="FF6600"/>
                </a:solidFill>
              </a:rPr>
              <a:t>) rate - </a:t>
            </a:r>
            <a:r>
              <a:rPr lang="en-US" dirty="0"/>
              <a:t>the relative value of </a:t>
            </a:r>
            <a:r>
              <a:rPr lang="en-US" dirty="0" smtClean="0"/>
              <a:t>one currency </a:t>
            </a:r>
            <a:r>
              <a:rPr lang="en-US" dirty="0"/>
              <a:t>to another.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60622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Determining the Value of a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/>
              <a:t>The valuation of a business is a combination of art and science, and </a:t>
            </a:r>
            <a:r>
              <a:rPr lang="en-US" dirty="0" smtClean="0"/>
              <a:t>ultimately a </a:t>
            </a:r>
            <a:r>
              <a:rPr lang="en-US" dirty="0"/>
              <a:t>matter of arriving at a price and set of terms that both the </a:t>
            </a:r>
            <a:r>
              <a:rPr lang="en-US" dirty="0" smtClean="0"/>
              <a:t>buyer and </a:t>
            </a:r>
            <a:r>
              <a:rPr lang="en-US" dirty="0"/>
              <a:t>seller find acceptable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For a public company, valuation is the worth </a:t>
            </a:r>
            <a:r>
              <a:rPr lang="en-US" dirty="0" smtClean="0"/>
              <a:t>of the </a:t>
            </a:r>
            <a:r>
              <a:rPr lang="en-US" dirty="0"/>
              <a:t>stockholders’ equity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For a going concern with audited financials, </a:t>
            </a:r>
            <a:r>
              <a:rPr lang="en-US" dirty="0" smtClean="0"/>
              <a:t>the  determination </a:t>
            </a:r>
            <a:r>
              <a:rPr lang="en-US" dirty="0"/>
              <a:t>can be based on projected earnings and cash </a:t>
            </a:r>
            <a:r>
              <a:rPr lang="en-US" dirty="0" smtClean="0"/>
              <a:t>flows.</a:t>
            </a:r>
          </a:p>
          <a:p>
            <a:endParaRPr lang="en-US" sz="500" dirty="0" smtClean="0"/>
          </a:p>
          <a:p>
            <a:r>
              <a:rPr lang="en-US" dirty="0"/>
              <a:t>The primary methods </a:t>
            </a:r>
            <a:r>
              <a:rPr lang="en-US" dirty="0" smtClean="0"/>
              <a:t>of valuation </a:t>
            </a:r>
            <a:r>
              <a:rPr lang="en-US" dirty="0"/>
              <a:t>are asset valuation, earnings valuation, and cash flow valuation.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7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229600" cy="1143000"/>
          </a:xfrm>
        </p:spPr>
        <p:txBody>
          <a:bodyPr/>
          <a:lstStyle/>
          <a:p>
            <a:r>
              <a:rPr lang="en-US" b="1" dirty="0"/>
              <a:t>Asset Valuation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asset </a:t>
            </a:r>
            <a:r>
              <a:rPr lang="en-US" dirty="0" smtClean="0">
                <a:solidFill>
                  <a:srgbClr val="FF6600"/>
                </a:solidFill>
              </a:rPr>
              <a:t>valuation - </a:t>
            </a:r>
            <a:r>
              <a:rPr lang="en-US" dirty="0"/>
              <a:t>a </a:t>
            </a:r>
            <a:r>
              <a:rPr lang="en-US" dirty="0" smtClean="0"/>
              <a:t>method that </a:t>
            </a:r>
            <a:r>
              <a:rPr lang="en-US" dirty="0"/>
              <a:t>analyzes the </a:t>
            </a:r>
            <a:r>
              <a:rPr lang="en-US" dirty="0" smtClean="0"/>
              <a:t>underlying value </a:t>
            </a:r>
            <a:r>
              <a:rPr lang="en-US" dirty="0"/>
              <a:t>of a business’s assets </a:t>
            </a:r>
            <a:r>
              <a:rPr lang="en-US" dirty="0" smtClean="0"/>
              <a:t>as a </a:t>
            </a:r>
            <a:r>
              <a:rPr lang="en-US" dirty="0"/>
              <a:t>basis for negotiating a price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The four most </a:t>
            </a:r>
            <a:r>
              <a:rPr lang="en-US" dirty="0" smtClean="0"/>
              <a:t>common standards are: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0853492"/>
              </p:ext>
            </p:extLst>
          </p:nvPr>
        </p:nvGraphicFramePr>
        <p:xfrm>
          <a:off x="1600200" y="2057400"/>
          <a:ext cx="7086600" cy="4292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9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04800"/>
            <a:ext cx="8229600" cy="1143000"/>
          </a:xfrm>
        </p:spPr>
        <p:txBody>
          <a:bodyPr/>
          <a:lstStyle/>
          <a:p>
            <a:r>
              <a:rPr lang="en-US" b="1" dirty="0"/>
              <a:t>Earnings Valuation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>
                <a:solidFill>
                  <a:srgbClr val="FF6600"/>
                </a:solidFill>
              </a:rPr>
              <a:t>earnings </a:t>
            </a:r>
            <a:r>
              <a:rPr lang="en-US" sz="2300" dirty="0" smtClean="0">
                <a:solidFill>
                  <a:srgbClr val="FF6600"/>
                </a:solidFill>
              </a:rPr>
              <a:t>valuation - </a:t>
            </a:r>
            <a:r>
              <a:rPr lang="en-US" sz="2300" dirty="0" smtClean="0"/>
              <a:t>a </a:t>
            </a:r>
            <a:r>
              <a:rPr lang="en-US" sz="2300" dirty="0"/>
              <a:t>method that assesses </a:t>
            </a:r>
            <a:r>
              <a:rPr lang="en-US" sz="2300" dirty="0" smtClean="0"/>
              <a:t>the value </a:t>
            </a:r>
            <a:r>
              <a:rPr lang="en-US" sz="2300" dirty="0"/>
              <a:t>of a business </a:t>
            </a:r>
            <a:r>
              <a:rPr lang="en-US" sz="2300" dirty="0" smtClean="0"/>
              <a:t>based on </a:t>
            </a:r>
            <a:r>
              <a:rPr lang="en-US" sz="2300" dirty="0"/>
              <a:t>a stream of earning </a:t>
            </a:r>
            <a:r>
              <a:rPr lang="en-US" sz="2300" dirty="0" smtClean="0"/>
              <a:t>that is multiplied </a:t>
            </a:r>
            <a:r>
              <a:rPr lang="en-US" sz="2300" dirty="0"/>
              <a:t>either by </a:t>
            </a:r>
            <a:r>
              <a:rPr lang="en-US" sz="2300" dirty="0" smtClean="0"/>
              <a:t>an agreed-upon </a:t>
            </a:r>
            <a:r>
              <a:rPr lang="en-US" sz="2300" dirty="0"/>
              <a:t>factor (</a:t>
            </a:r>
            <a:r>
              <a:rPr lang="en-US" sz="2300" dirty="0" smtClean="0"/>
              <a:t>the capitalization </a:t>
            </a:r>
            <a:r>
              <a:rPr lang="en-US" sz="2300" dirty="0"/>
              <a:t>factor) or </a:t>
            </a:r>
            <a:r>
              <a:rPr lang="en-US" sz="2300" dirty="0" smtClean="0"/>
              <a:t>by the </a:t>
            </a:r>
            <a:r>
              <a:rPr lang="en-US" sz="2300" dirty="0"/>
              <a:t>price/earnings ratio (</a:t>
            </a:r>
            <a:r>
              <a:rPr lang="en-US" sz="2300" dirty="0" smtClean="0"/>
              <a:t>for a </a:t>
            </a:r>
            <a:r>
              <a:rPr lang="en-US" sz="2300" dirty="0"/>
              <a:t>publicly traded company</a:t>
            </a:r>
            <a:r>
              <a:rPr lang="en-US" sz="2300" dirty="0" smtClean="0"/>
              <a:t>).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2300" dirty="0" smtClean="0"/>
              <a:t>Three </a:t>
            </a:r>
            <a:r>
              <a:rPr lang="en-US" sz="2300" dirty="0"/>
              <a:t>ways of looking at earnings </a:t>
            </a:r>
            <a:r>
              <a:rPr lang="en-US" sz="2300" dirty="0" smtClean="0"/>
              <a:t>are: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5001218"/>
              </p:ext>
            </p:extLst>
          </p:nvPr>
        </p:nvGraphicFramePr>
        <p:xfrm>
          <a:off x="1524000" y="2514600"/>
          <a:ext cx="6096000" cy="3911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51468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r>
              <a:rPr lang="en-US" b="1" dirty="0"/>
              <a:t>Cash Flow Valuation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cash flow </a:t>
            </a:r>
            <a:r>
              <a:rPr lang="en-US" dirty="0" smtClean="0">
                <a:solidFill>
                  <a:srgbClr val="FF6600"/>
                </a:solidFill>
              </a:rPr>
              <a:t>valuation - </a:t>
            </a:r>
            <a:r>
              <a:rPr lang="en-US" dirty="0" smtClean="0"/>
              <a:t>a </a:t>
            </a:r>
            <a:r>
              <a:rPr lang="en-US" dirty="0"/>
              <a:t>method of calculating </a:t>
            </a:r>
            <a:r>
              <a:rPr lang="en-US" dirty="0" smtClean="0"/>
              <a:t>the worth </a:t>
            </a:r>
            <a:r>
              <a:rPr lang="en-US" dirty="0"/>
              <a:t>of a business by </a:t>
            </a:r>
            <a:r>
              <a:rPr lang="en-US" dirty="0" smtClean="0"/>
              <a:t>using projected </a:t>
            </a:r>
            <a:r>
              <a:rPr lang="en-US" dirty="0"/>
              <a:t>future cash </a:t>
            </a:r>
            <a:r>
              <a:rPr lang="en-US" dirty="0" smtClean="0"/>
              <a:t>flows and </a:t>
            </a:r>
            <a:r>
              <a:rPr lang="en-US" dirty="0"/>
              <a:t>the time value of money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Whatever value is calculated through the quantitative </a:t>
            </a:r>
            <a:r>
              <a:rPr lang="en-US" dirty="0" smtClean="0"/>
              <a:t>methods above</a:t>
            </a:r>
            <a:r>
              <a:rPr lang="en-US" dirty="0"/>
              <a:t>, the final price should also reflect nonfinancial variables.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/>
              <a:t>The value of customer goodwill must also be factored into the price</a:t>
            </a:r>
            <a:r>
              <a:rPr lang="en-US" dirty="0" smtClean="0"/>
              <a:t>, and </a:t>
            </a:r>
            <a:r>
              <a:rPr lang="en-US" dirty="0"/>
              <a:t>the competitive and legal </a:t>
            </a:r>
            <a:r>
              <a:rPr lang="en-US" dirty="0" smtClean="0"/>
              <a:t>environments </a:t>
            </a:r>
            <a:r>
              <a:rPr lang="en-US" dirty="0"/>
              <a:t>also have a role in the pricing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offer price and the maximum amount you are willing to </a:t>
            </a:r>
            <a:r>
              <a:rPr lang="en-US" dirty="0" smtClean="0"/>
              <a:t>pay should </a:t>
            </a:r>
            <a:r>
              <a:rPr lang="en-US" dirty="0"/>
              <a:t>encompass all of the factors you have identified.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82402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id:3287383400_217756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hlink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9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 and the Personal Computer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525963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By 1984, Apple had sales of $1.5 billion, and sales topped $170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billion in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fiscal year 2013. 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Wozniak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Jobs recognized an opportunity that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led to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product that satisfied the needs of an enormous market the giants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industry did not recognize.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795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Definition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067800" cy="4525963"/>
          </a:xfrm>
        </p:spPr>
        <p:txBody>
          <a:bodyPr/>
          <a:lstStyle/>
          <a:p>
            <a:r>
              <a:rPr lang="en-US" dirty="0"/>
              <a:t>This </a:t>
            </a:r>
            <a:r>
              <a:rPr lang="en-US" i="1" dirty="0"/>
              <a:t>business definition </a:t>
            </a:r>
            <a:r>
              <a:rPr lang="en-US" dirty="0"/>
              <a:t>includes the offer, target market, and </a:t>
            </a:r>
            <a:r>
              <a:rPr lang="en-US" dirty="0" smtClean="0"/>
              <a:t>product and </a:t>
            </a:r>
            <a:r>
              <a:rPr lang="en-US" dirty="0"/>
              <a:t>delivery capability—answering the questions of who, what, </a:t>
            </a:r>
            <a:r>
              <a:rPr lang="en-US" dirty="0" smtClean="0"/>
              <a:t>and how.</a:t>
            </a:r>
          </a:p>
          <a:p>
            <a:r>
              <a:rPr lang="en-US" dirty="0"/>
              <a:t>A solid business definition has three elements: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5374650"/>
              </p:ext>
            </p:extLst>
          </p:nvPr>
        </p:nvGraphicFramePr>
        <p:xfrm>
          <a:off x="1524000" y="220980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30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60198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700" b="1" dirty="0" smtClean="0"/>
              <a:t>The </a:t>
            </a:r>
            <a:r>
              <a:rPr lang="en-US" sz="2700" b="1" dirty="0"/>
              <a:t>offer. </a:t>
            </a:r>
            <a:r>
              <a:rPr lang="en-US" sz="2700" dirty="0"/>
              <a:t>What will you sell to your customers? That is called </a:t>
            </a:r>
            <a:r>
              <a:rPr lang="en-US" sz="2700" dirty="0" smtClean="0"/>
              <a:t>your </a:t>
            </a:r>
            <a:r>
              <a:rPr lang="en-US" sz="2700" i="1" dirty="0" smtClean="0"/>
              <a:t>offer </a:t>
            </a:r>
            <a:r>
              <a:rPr lang="en-US" sz="2700" dirty="0"/>
              <a:t>and includes the complete bundle of products and services </a:t>
            </a:r>
            <a:r>
              <a:rPr lang="en-US" sz="2700" dirty="0" smtClean="0"/>
              <a:t>you will </a:t>
            </a:r>
            <a:r>
              <a:rPr lang="en-US" sz="2700" dirty="0"/>
              <a:t>be bringing to </a:t>
            </a:r>
            <a:r>
              <a:rPr lang="en-US" sz="2700" dirty="0" smtClean="0"/>
              <a:t>the marketplace.</a:t>
            </a:r>
          </a:p>
          <a:p>
            <a:pPr marL="457200" indent="-457200">
              <a:buAutoNum type="arabicPeriod"/>
            </a:pPr>
            <a:endParaRPr lang="en-US" sz="500" dirty="0" smtClean="0"/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sz="2700" b="1" dirty="0"/>
              <a:t>Target market.</a:t>
            </a:r>
            <a:r>
              <a:rPr lang="en-US" sz="2700" b="1" i="1" dirty="0"/>
              <a:t> </a:t>
            </a:r>
            <a:r>
              <a:rPr lang="en-US" sz="2700" dirty="0"/>
              <a:t>Which segment of the market are you 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>     aiming to serve?</a:t>
            </a:r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Definition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83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Definition</a:t>
            </a:r>
            <a:endParaRPr lang="en-US" sz="3000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112837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en-US" sz="2700" b="1" dirty="0"/>
              <a:t>Production and delivery capability.</a:t>
            </a:r>
            <a:r>
              <a:rPr lang="en-US" sz="2700" b="1" i="1" dirty="0"/>
              <a:t> </a:t>
            </a:r>
            <a:r>
              <a:rPr lang="en-US" sz="2700" dirty="0"/>
              <a:t>How will you </a:t>
            </a:r>
            <a:br>
              <a:rPr lang="en-US" sz="2700" dirty="0"/>
            </a:br>
            <a:r>
              <a:rPr lang="en-US" sz="2700" dirty="0"/>
              <a:t>    provide your offer to your targeted customers?</a:t>
            </a:r>
          </a:p>
          <a:p>
            <a:pPr marL="0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dirty="0"/>
              <a:t>    This part of the business definition includes the primary  </a:t>
            </a:r>
            <a:br>
              <a:rPr lang="en-US" dirty="0"/>
            </a:br>
            <a:r>
              <a:rPr lang="en-US" dirty="0"/>
              <a:t>    activities </a:t>
            </a:r>
            <a:r>
              <a:rPr lang="en-US" dirty="0" smtClean="0"/>
              <a:t>of: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• buying, developing, or manufacturing the product;</a:t>
            </a:r>
          </a:p>
          <a:p>
            <a:pPr marL="0" indent="0">
              <a:buNone/>
            </a:pPr>
            <a:r>
              <a:rPr lang="en-US" dirty="0"/>
              <a:t>     • identifying its potential qualified customers and selling the </a:t>
            </a:r>
            <a:br>
              <a:rPr lang="en-US" dirty="0"/>
            </a:br>
            <a:r>
              <a:rPr lang="en-US" dirty="0"/>
              <a:t>       product to them;</a:t>
            </a:r>
          </a:p>
          <a:p>
            <a:pPr marL="0" indent="0">
              <a:buNone/>
            </a:pPr>
            <a:r>
              <a:rPr lang="en-US" dirty="0"/>
              <a:t>     • producing and delivering the product or service; and</a:t>
            </a:r>
          </a:p>
          <a:p>
            <a:pPr marL="0" indent="0">
              <a:buNone/>
            </a:pPr>
            <a:r>
              <a:rPr lang="en-US" dirty="0"/>
              <a:t>     • receiving </a:t>
            </a:r>
            <a:r>
              <a:rPr lang="en-US" dirty="0" smtClean="0"/>
              <a:t>payment.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78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3682</TotalTime>
  <Words>4335</Words>
  <Application>Microsoft Macintosh PowerPoint</Application>
  <PresentationFormat>On-screen Show (4:3)</PresentationFormat>
  <Paragraphs>467</Paragraphs>
  <Slides>55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Chapter 3 Creating Business from Opportunity</vt:lpstr>
      <vt:lpstr> Chapter Learning Objectives</vt:lpstr>
      <vt:lpstr>Apple and the Personal Computer</vt:lpstr>
      <vt:lpstr>Apple and the Personal Computer</vt:lpstr>
      <vt:lpstr>Apple and the Personal Computer</vt:lpstr>
      <vt:lpstr>Apple and the Personal Computer</vt:lpstr>
      <vt:lpstr>Business Definition</vt:lpstr>
      <vt:lpstr>Business Definition</vt:lpstr>
      <vt:lpstr>Business Definition</vt:lpstr>
      <vt:lpstr>What Sort of Organization Do You Want?</vt:lpstr>
      <vt:lpstr>Your Company’s Core Values</vt:lpstr>
      <vt:lpstr>Your Company’s Core Values</vt:lpstr>
      <vt:lpstr>Your Company’s Core Values</vt:lpstr>
      <vt:lpstr>Your Company’s Core Values</vt:lpstr>
      <vt:lpstr>Your Company’s Mission Is to Satisfy Customers</vt:lpstr>
      <vt:lpstr>Your Company’s Mission Is to Satisfy Customers</vt:lpstr>
      <vt:lpstr>Your Company’s Vision Is the Broader Perspective</vt:lpstr>
      <vt:lpstr>Your Company’s Culture Defines the Work Environment</vt:lpstr>
      <vt:lpstr>Your Company’s Culture Defines the Work Environment</vt:lpstr>
      <vt:lpstr>The Decision Process</vt:lpstr>
      <vt:lpstr>Your Competitive Advantage</vt:lpstr>
      <vt:lpstr>Your Competitive Advantage</vt:lpstr>
      <vt:lpstr>Find Your Competitive Advantage by Determining What Consumers Need and Want</vt:lpstr>
      <vt:lpstr>You Have Unique Knowledge of Your Market</vt:lpstr>
      <vt:lpstr>You Have Unique Knowledge of Your Market</vt:lpstr>
      <vt:lpstr>The Six Factors of Competitive Advantage</vt:lpstr>
      <vt:lpstr>The Six Factors of Competitive Advantage</vt:lpstr>
      <vt:lpstr>The Six Factors of Competitive Advantage</vt:lpstr>
      <vt:lpstr>Is Your Competitive Advantage Strong Enough?</vt:lpstr>
      <vt:lpstr>Is Your Competitive Advantage Strong Enough?</vt:lpstr>
      <vt:lpstr>Is Your Competitive Advantage Strong Enough?</vt:lpstr>
      <vt:lpstr>Checking Out the Competition</vt:lpstr>
      <vt:lpstr>The Most Chocolate Cake Company</vt:lpstr>
      <vt:lpstr>The Most Chocolate Cake Company</vt:lpstr>
      <vt:lpstr>Competitive Analysis</vt:lpstr>
      <vt:lpstr>Competitive Analysis</vt:lpstr>
      <vt:lpstr>Competitive Strategy: Business Definition and Competitive Advantage</vt:lpstr>
      <vt:lpstr>Strategy versus Tactics</vt:lpstr>
      <vt:lpstr>Strategy versus Tactics</vt:lpstr>
      <vt:lpstr>Feasibility Revisited: The Economics of One Unit as a Litmus Test</vt:lpstr>
      <vt:lpstr>Defining the Unit of Sale</vt:lpstr>
      <vt:lpstr>Cost of Goods Sold and Gross Profit</vt:lpstr>
      <vt:lpstr>Cost of Goods Sold and Gross Profit</vt:lpstr>
      <vt:lpstr>Cost of Goods Sold and Gross Profit</vt:lpstr>
      <vt:lpstr>Your Business and the Economics of One Unit</vt:lpstr>
      <vt:lpstr>The Cost of Direct Labor in the EOU—An Example</vt:lpstr>
      <vt:lpstr>Hiring Others to Make the Unit of Sale</vt:lpstr>
      <vt:lpstr>Going for Volume</vt:lpstr>
      <vt:lpstr>Going for Volume</vt:lpstr>
      <vt:lpstr>Going for Volume</vt:lpstr>
      <vt:lpstr>Determining the Value of a Business</vt:lpstr>
      <vt:lpstr>Asset Valuation Method</vt:lpstr>
      <vt:lpstr>Earnings Valuation Method</vt:lpstr>
      <vt:lpstr>Cash Flow Valuation Method</vt:lpstr>
      <vt:lpstr>Slide 55</vt:lpstr>
    </vt:vector>
  </TitlesOfParts>
  <Company>Des Moines Area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Grantham, Vada</dc:creator>
  <cp:lastModifiedBy>Suzanne DeWorken</cp:lastModifiedBy>
  <cp:revision>335</cp:revision>
  <dcterms:created xsi:type="dcterms:W3CDTF">2014-09-24T14:15:53Z</dcterms:created>
  <dcterms:modified xsi:type="dcterms:W3CDTF">2014-09-24T14:22:24Z</dcterms:modified>
</cp:coreProperties>
</file>