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diagrams/drawing5.xml" ContentType="application/vnd.ms-office.drawingml.diagramDrawing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335" r:id="rId2"/>
    <p:sldId id="344" r:id="rId3"/>
    <p:sldId id="345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53" r:id="rId13"/>
    <p:sldId id="357" r:id="rId14"/>
    <p:sldId id="358" r:id="rId15"/>
    <p:sldId id="356" r:id="rId16"/>
    <p:sldId id="360" r:id="rId17"/>
    <p:sldId id="362" r:id="rId18"/>
    <p:sldId id="361" r:id="rId19"/>
    <p:sldId id="363" r:id="rId20"/>
    <p:sldId id="364" r:id="rId21"/>
    <p:sldId id="365" r:id="rId22"/>
    <p:sldId id="367" r:id="rId23"/>
    <p:sldId id="368" r:id="rId24"/>
    <p:sldId id="366" r:id="rId25"/>
    <p:sldId id="370" r:id="rId26"/>
    <p:sldId id="371" r:id="rId27"/>
    <p:sldId id="369" r:id="rId28"/>
    <p:sldId id="359" r:id="rId29"/>
    <p:sldId id="374" r:id="rId30"/>
    <p:sldId id="372" r:id="rId31"/>
    <p:sldId id="373" r:id="rId32"/>
    <p:sldId id="375" r:id="rId33"/>
    <p:sldId id="376" r:id="rId34"/>
    <p:sldId id="377" r:id="rId35"/>
    <p:sldId id="378" r:id="rId36"/>
    <p:sldId id="380" r:id="rId37"/>
    <p:sldId id="384" r:id="rId38"/>
    <p:sldId id="385" r:id="rId39"/>
    <p:sldId id="389" r:id="rId40"/>
    <p:sldId id="388" r:id="rId41"/>
    <p:sldId id="391" r:id="rId42"/>
    <p:sldId id="390" r:id="rId43"/>
    <p:sldId id="381" r:id="rId44"/>
    <p:sldId id="386" r:id="rId45"/>
    <p:sldId id="31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6600"/>
    <a:srgbClr val="00CC99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66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66562-AFE3-49A2-808E-FA6B60F1857D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C6BA0-89CC-4D96-A61E-9CD5A73797F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Personal interviews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B93DB-1714-4481-A269-41028766CB48}" type="parTrans" cxnId="{F77126A8-325E-486D-AEB7-69689C9C5468}">
      <dgm:prSet/>
      <dgm:spPr/>
      <dgm:t>
        <a:bodyPr/>
        <a:lstStyle/>
        <a:p>
          <a:endParaRPr lang="en-US"/>
        </a:p>
      </dgm:t>
    </dgm:pt>
    <dgm:pt modelId="{EABED791-EC75-45D8-BF2A-D520FCEE29D4}" type="sibTrans" cxnId="{F77126A8-325E-486D-AEB7-69689C9C5468}">
      <dgm:prSet/>
      <dgm:spPr/>
      <dgm:t>
        <a:bodyPr/>
        <a:lstStyle/>
        <a:p>
          <a:endParaRPr lang="en-US"/>
        </a:p>
      </dgm:t>
    </dgm:pt>
    <dgm:pt modelId="{C3FDBC56-C9D8-46E2-BBD6-A88AE7A32220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l"/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Focus groups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2673A-82C6-45E4-A28C-2B36C3DC2CCC}" type="parTrans" cxnId="{343467C0-3768-4D12-9BFC-9BC1E2B1FFC8}">
      <dgm:prSet/>
      <dgm:spPr/>
      <dgm:t>
        <a:bodyPr/>
        <a:lstStyle/>
        <a:p>
          <a:endParaRPr lang="en-US"/>
        </a:p>
      </dgm:t>
    </dgm:pt>
    <dgm:pt modelId="{B4621596-AFD1-492D-B826-645EDB9E189F}" type="sibTrans" cxnId="{343467C0-3768-4D12-9BFC-9BC1E2B1FFC8}">
      <dgm:prSet/>
      <dgm:spPr/>
      <dgm:t>
        <a:bodyPr/>
        <a:lstStyle/>
        <a:p>
          <a:endParaRPr lang="en-US"/>
        </a:p>
      </dgm:t>
    </dgm:pt>
    <dgm:pt modelId="{4BE81A49-C6B7-44D6-A021-FCD3AB78DC8D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Telephone surveys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5F84D-A61B-4894-AE75-0F9940CF32E7}" type="parTrans" cxnId="{890CC21A-EFE9-457F-ADD5-B0613F65E44E}">
      <dgm:prSet/>
      <dgm:spPr/>
      <dgm:t>
        <a:bodyPr/>
        <a:lstStyle/>
        <a:p>
          <a:endParaRPr lang="en-US"/>
        </a:p>
      </dgm:t>
    </dgm:pt>
    <dgm:pt modelId="{C58A26DD-3551-42C5-897F-0D69E4E1A52B}" type="sibTrans" cxnId="{890CC21A-EFE9-457F-ADD5-B0613F65E44E}">
      <dgm:prSet/>
      <dgm:spPr/>
      <dgm:t>
        <a:bodyPr/>
        <a:lstStyle/>
        <a:p>
          <a:endParaRPr lang="en-US"/>
        </a:p>
      </dgm:t>
    </dgm:pt>
    <dgm:pt modelId="{5C39AB72-D7F4-4CEA-B99F-8C6796819E15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l"/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Observation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4E132-3F49-463F-951B-F1EB92685B1E}" type="parTrans" cxnId="{5CA77A6F-99CD-4B48-8A8D-65FC04D59CE7}">
      <dgm:prSet/>
      <dgm:spPr/>
      <dgm:t>
        <a:bodyPr/>
        <a:lstStyle/>
        <a:p>
          <a:endParaRPr lang="en-US"/>
        </a:p>
      </dgm:t>
    </dgm:pt>
    <dgm:pt modelId="{8090EA2E-845E-4722-9902-275A5F021DDE}" type="sibTrans" cxnId="{5CA77A6F-99CD-4B48-8A8D-65FC04D59CE7}">
      <dgm:prSet/>
      <dgm:spPr/>
      <dgm:t>
        <a:bodyPr/>
        <a:lstStyle/>
        <a:p>
          <a:endParaRPr lang="en-US"/>
        </a:p>
      </dgm:t>
    </dgm:pt>
    <dgm:pt modelId="{34D617CC-D7C5-4EF6-9DD1-302E0F3A1C39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Written surveys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DC23E-2234-41E2-8145-052F97EE9674}" type="parTrans" cxnId="{AD8D7C87-85D9-49BA-9920-B1F42A1A39AF}">
      <dgm:prSet/>
      <dgm:spPr/>
      <dgm:t>
        <a:bodyPr/>
        <a:lstStyle/>
        <a:p>
          <a:endParaRPr lang="en-US"/>
        </a:p>
      </dgm:t>
    </dgm:pt>
    <dgm:pt modelId="{3ADBD6B9-37B0-492B-8950-5D5C6DF57064}" type="sibTrans" cxnId="{AD8D7C87-85D9-49BA-9920-B1F42A1A39AF}">
      <dgm:prSet/>
      <dgm:spPr/>
      <dgm:t>
        <a:bodyPr/>
        <a:lstStyle/>
        <a:p>
          <a:endParaRPr lang="en-US"/>
        </a:p>
      </dgm:t>
    </dgm:pt>
    <dgm:pt modelId="{52D3B802-759F-47DD-8CC5-AA33C4496764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pPr algn="ctr"/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Tracking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607F2-3354-495B-A554-08C9A6885D71}" type="parTrans" cxnId="{19A60C90-CFA0-4D74-A990-FF7ACB1B62AD}">
      <dgm:prSet/>
      <dgm:spPr/>
      <dgm:t>
        <a:bodyPr/>
        <a:lstStyle/>
        <a:p>
          <a:endParaRPr lang="en-US"/>
        </a:p>
      </dgm:t>
    </dgm:pt>
    <dgm:pt modelId="{43FA7807-96EA-4703-A76B-F2554B7872D9}" type="sibTrans" cxnId="{19A60C90-CFA0-4D74-A990-FF7ACB1B62AD}">
      <dgm:prSet/>
      <dgm:spPr/>
      <dgm:t>
        <a:bodyPr/>
        <a:lstStyle/>
        <a:p>
          <a:endParaRPr lang="en-US"/>
        </a:p>
      </dgm:t>
    </dgm:pt>
    <dgm:pt modelId="{5F9C5CB7-FA25-4E25-9FF5-6A6B88F1AE39}" type="pres">
      <dgm:prSet presAssocID="{AAD66562-AFE3-49A2-808E-FA6B60F1857D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75AB1A-2C69-4297-93EC-49FBEDD3A220}" type="pres">
      <dgm:prSet presAssocID="{34D617CC-D7C5-4EF6-9DD1-302E0F3A1C39}" presName="ChildAccent3" presStyleCnt="0"/>
      <dgm:spPr/>
    </dgm:pt>
    <dgm:pt modelId="{E553B850-C604-41EF-A053-35647240F6D1}" type="pres">
      <dgm:prSet presAssocID="{34D617CC-D7C5-4EF6-9DD1-302E0F3A1C39}" presName="ChildAccent" presStyleLbl="alignImgPlace1" presStyleIdx="0" presStyleCnt="3" custScaleX="133402" custLinFactNeighborX="18041" custLinFactNeighborY="-1222"/>
      <dgm:spPr/>
      <dgm:t>
        <a:bodyPr/>
        <a:lstStyle/>
        <a:p>
          <a:endParaRPr lang="en-US"/>
        </a:p>
      </dgm:t>
    </dgm:pt>
    <dgm:pt modelId="{69A525C1-3DED-4E82-B33D-1CC636C72FC5}" type="pres">
      <dgm:prSet presAssocID="{34D617CC-D7C5-4EF6-9DD1-302E0F3A1C3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D2EF8-C6B6-4639-ADAB-F6D775BE12A5}" type="pres">
      <dgm:prSet presAssocID="{34D617CC-D7C5-4EF6-9DD1-302E0F3A1C39}" presName="Parent3" presStyleLbl="node1" presStyleIdx="0" presStyleCnt="3" custScaleX="121132" custScaleY="82074" custLinFactNeighborX="24828" custLinFactNeighborY="668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CE409-D243-4CAF-BDC3-8C3B3EE58FF2}" type="pres">
      <dgm:prSet presAssocID="{4BE81A49-C6B7-44D6-A021-FCD3AB78DC8D}" presName="ChildAccent2" presStyleCnt="0"/>
      <dgm:spPr/>
    </dgm:pt>
    <dgm:pt modelId="{8A055DF3-FE0C-4B7F-A8D9-7BBA51124DAA}" type="pres">
      <dgm:prSet presAssocID="{4BE81A49-C6B7-44D6-A021-FCD3AB78DC8D}" presName="ChildAccent" presStyleLbl="alignImgPlace1" presStyleIdx="1" presStyleCnt="3" custScaleX="116467" custLinFactNeighborX="13675"/>
      <dgm:spPr/>
      <dgm:t>
        <a:bodyPr/>
        <a:lstStyle/>
        <a:p>
          <a:endParaRPr lang="en-US"/>
        </a:p>
      </dgm:t>
    </dgm:pt>
    <dgm:pt modelId="{B2132CB0-09C2-4DA3-8FFF-BFABCCC55876}" type="pres">
      <dgm:prSet presAssocID="{4BE81A49-C6B7-44D6-A021-FCD3AB78DC8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B3A20-23AF-4F64-875E-DE3C4D5E033E}" type="pres">
      <dgm:prSet presAssocID="{4BE81A49-C6B7-44D6-A021-FCD3AB78DC8D}" presName="Parent2" presStyleLbl="node1" presStyleIdx="1" presStyleCnt="3" custScaleX="107270" custLinFactNeighborX="1697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22182-9E5C-4E75-951F-650C9B03811A}" type="pres">
      <dgm:prSet presAssocID="{531C6BA0-89CC-4D96-A61E-9CD5A73797F9}" presName="ChildAccent1" presStyleCnt="0"/>
      <dgm:spPr/>
    </dgm:pt>
    <dgm:pt modelId="{9C9ECEC4-9E83-4D18-9F6C-A6CE8E4F7187}" type="pres">
      <dgm:prSet presAssocID="{531C6BA0-89CC-4D96-A61E-9CD5A73797F9}" presName="ChildAccent" presStyleLbl="alignImgPlace1" presStyleIdx="2" presStyleCnt="3" custScaleX="135504" custLinFactNeighborY="-5890"/>
      <dgm:spPr/>
      <dgm:t>
        <a:bodyPr/>
        <a:lstStyle/>
        <a:p>
          <a:endParaRPr lang="en-US"/>
        </a:p>
      </dgm:t>
    </dgm:pt>
    <dgm:pt modelId="{3D2077C8-6DAB-4946-B7C1-2B6202EF2B29}" type="pres">
      <dgm:prSet presAssocID="{531C6BA0-89CC-4D96-A61E-9CD5A73797F9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6F69-BCF8-4F84-B738-CE910111D921}" type="pres">
      <dgm:prSet presAssocID="{531C6BA0-89CC-4D96-A61E-9CD5A73797F9}" presName="Parent1" presStyleLbl="node1" presStyleIdx="2" presStyleCnt="3" custScaleX="135619" custLinFactNeighborY="-2237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0A9C3-4212-4CC8-A3BA-72FA4602AFD6}" type="presOf" srcId="{C3FDBC56-C9D8-46E2-BBD6-A88AE7A32220}" destId="{3D2077C8-6DAB-4946-B7C1-2B6202EF2B29}" srcOrd="1" destOrd="0" presId="urn:microsoft.com/office/officeart/2011/layout/InterconnectedBlockProcess"/>
    <dgm:cxn modelId="{5CA77A6F-99CD-4B48-8A8D-65FC04D59CE7}" srcId="{4BE81A49-C6B7-44D6-A021-FCD3AB78DC8D}" destId="{5C39AB72-D7F4-4CEA-B99F-8C6796819E15}" srcOrd="0" destOrd="0" parTransId="{F504E132-3F49-463F-951B-F1EB92685B1E}" sibTransId="{8090EA2E-845E-4722-9902-275A5F021DDE}"/>
    <dgm:cxn modelId="{2D2A3B48-F5EE-4C28-B2FF-3B453C86B212}" type="presOf" srcId="{AAD66562-AFE3-49A2-808E-FA6B60F1857D}" destId="{5F9C5CB7-FA25-4E25-9FF5-6A6B88F1AE39}" srcOrd="0" destOrd="0" presId="urn:microsoft.com/office/officeart/2011/layout/InterconnectedBlockProcess"/>
    <dgm:cxn modelId="{19A60C90-CFA0-4D74-A990-FF7ACB1B62AD}" srcId="{34D617CC-D7C5-4EF6-9DD1-302E0F3A1C39}" destId="{52D3B802-759F-47DD-8CC5-AA33C4496764}" srcOrd="0" destOrd="0" parTransId="{110607F2-3354-495B-A554-08C9A6885D71}" sibTransId="{43FA7807-96EA-4703-A76B-F2554B7872D9}"/>
    <dgm:cxn modelId="{0EB4D7BE-802F-4EBF-B63F-EE557C80D1AB}" type="presOf" srcId="{34D617CC-D7C5-4EF6-9DD1-302E0F3A1C39}" destId="{BCCD2EF8-C6B6-4639-ADAB-F6D775BE12A5}" srcOrd="0" destOrd="0" presId="urn:microsoft.com/office/officeart/2011/layout/InterconnectedBlockProcess"/>
    <dgm:cxn modelId="{343467C0-3768-4D12-9BFC-9BC1E2B1FFC8}" srcId="{531C6BA0-89CC-4D96-A61E-9CD5A73797F9}" destId="{C3FDBC56-C9D8-46E2-BBD6-A88AE7A32220}" srcOrd="0" destOrd="0" parTransId="{C9B2673A-82C6-45E4-A28C-2B36C3DC2CCC}" sibTransId="{B4621596-AFD1-492D-B826-645EDB9E189F}"/>
    <dgm:cxn modelId="{AD8D7C87-85D9-49BA-9920-B1F42A1A39AF}" srcId="{AAD66562-AFE3-49A2-808E-FA6B60F1857D}" destId="{34D617CC-D7C5-4EF6-9DD1-302E0F3A1C39}" srcOrd="2" destOrd="0" parTransId="{F8FDC23E-2234-41E2-8145-052F97EE9674}" sibTransId="{3ADBD6B9-37B0-492B-8950-5D5C6DF57064}"/>
    <dgm:cxn modelId="{EC42AF98-F037-42DD-8851-235ACF751BD8}" type="presOf" srcId="{5C39AB72-D7F4-4CEA-B99F-8C6796819E15}" destId="{8A055DF3-FE0C-4B7F-A8D9-7BBA51124DAA}" srcOrd="0" destOrd="0" presId="urn:microsoft.com/office/officeart/2011/layout/InterconnectedBlockProcess"/>
    <dgm:cxn modelId="{F77126A8-325E-486D-AEB7-69689C9C5468}" srcId="{AAD66562-AFE3-49A2-808E-FA6B60F1857D}" destId="{531C6BA0-89CC-4D96-A61E-9CD5A73797F9}" srcOrd="0" destOrd="0" parTransId="{93DB93DB-1714-4481-A269-41028766CB48}" sibTransId="{EABED791-EC75-45D8-BF2A-D520FCEE29D4}"/>
    <dgm:cxn modelId="{D206D039-1B5C-40D6-94DB-9E6E76CCBBF6}" type="presOf" srcId="{C3FDBC56-C9D8-46E2-BBD6-A88AE7A32220}" destId="{9C9ECEC4-9E83-4D18-9F6C-A6CE8E4F7187}" srcOrd="0" destOrd="0" presId="urn:microsoft.com/office/officeart/2011/layout/InterconnectedBlockProcess"/>
    <dgm:cxn modelId="{0F0C4B4E-8D25-4AEE-89FE-FBC2C9FF2825}" type="presOf" srcId="{531C6BA0-89CC-4D96-A61E-9CD5A73797F9}" destId="{189E6F69-BCF8-4F84-B738-CE910111D921}" srcOrd="0" destOrd="0" presId="urn:microsoft.com/office/officeart/2011/layout/InterconnectedBlockProcess"/>
    <dgm:cxn modelId="{A895ADD9-2771-43C8-8E5B-A6CE88B46379}" type="presOf" srcId="{52D3B802-759F-47DD-8CC5-AA33C4496764}" destId="{69A525C1-3DED-4E82-B33D-1CC636C72FC5}" srcOrd="1" destOrd="0" presId="urn:microsoft.com/office/officeart/2011/layout/InterconnectedBlockProcess"/>
    <dgm:cxn modelId="{42C12B2E-875F-4CF6-8702-F2C1BAF5741F}" type="presOf" srcId="{4BE81A49-C6B7-44D6-A021-FCD3AB78DC8D}" destId="{353B3A20-23AF-4F64-875E-DE3C4D5E033E}" srcOrd="0" destOrd="0" presId="urn:microsoft.com/office/officeart/2011/layout/InterconnectedBlockProcess"/>
    <dgm:cxn modelId="{D7EFDF0F-6372-4410-8F0E-EF7671DD9EC1}" type="presOf" srcId="{52D3B802-759F-47DD-8CC5-AA33C4496764}" destId="{E553B850-C604-41EF-A053-35647240F6D1}" srcOrd="0" destOrd="0" presId="urn:microsoft.com/office/officeart/2011/layout/InterconnectedBlockProcess"/>
    <dgm:cxn modelId="{BEA7A897-E4D7-4F0D-B635-72B5EF0AD4AC}" type="presOf" srcId="{5C39AB72-D7F4-4CEA-B99F-8C6796819E15}" destId="{B2132CB0-09C2-4DA3-8FFF-BFABCCC55876}" srcOrd="1" destOrd="0" presId="urn:microsoft.com/office/officeart/2011/layout/InterconnectedBlockProcess"/>
    <dgm:cxn modelId="{890CC21A-EFE9-457F-ADD5-B0613F65E44E}" srcId="{AAD66562-AFE3-49A2-808E-FA6B60F1857D}" destId="{4BE81A49-C6B7-44D6-A021-FCD3AB78DC8D}" srcOrd="1" destOrd="0" parTransId="{E425F84D-A61B-4894-AE75-0F9940CF32E7}" sibTransId="{C58A26DD-3551-42C5-897F-0D69E4E1A52B}"/>
    <dgm:cxn modelId="{856E5239-B021-47F6-B9FE-BC7F8866E77B}" type="presParOf" srcId="{5F9C5CB7-FA25-4E25-9FF5-6A6B88F1AE39}" destId="{C775AB1A-2C69-4297-93EC-49FBEDD3A220}" srcOrd="0" destOrd="0" presId="urn:microsoft.com/office/officeart/2011/layout/InterconnectedBlockProcess"/>
    <dgm:cxn modelId="{BB79F43B-42A3-4D6E-A911-F6FAC986AB49}" type="presParOf" srcId="{C775AB1A-2C69-4297-93EC-49FBEDD3A220}" destId="{E553B850-C604-41EF-A053-35647240F6D1}" srcOrd="0" destOrd="0" presId="urn:microsoft.com/office/officeart/2011/layout/InterconnectedBlockProcess"/>
    <dgm:cxn modelId="{7FB4FDBF-9992-4939-8435-11A60F1890EE}" type="presParOf" srcId="{5F9C5CB7-FA25-4E25-9FF5-6A6B88F1AE39}" destId="{69A525C1-3DED-4E82-B33D-1CC636C72FC5}" srcOrd="1" destOrd="0" presId="urn:microsoft.com/office/officeart/2011/layout/InterconnectedBlockProcess"/>
    <dgm:cxn modelId="{A7430F40-47CC-4ECD-AA5C-F81508FB8527}" type="presParOf" srcId="{5F9C5CB7-FA25-4E25-9FF5-6A6B88F1AE39}" destId="{BCCD2EF8-C6B6-4639-ADAB-F6D775BE12A5}" srcOrd="2" destOrd="0" presId="urn:microsoft.com/office/officeart/2011/layout/InterconnectedBlockProcess"/>
    <dgm:cxn modelId="{BD2E2A05-D81F-449C-B070-CCCD60B11AF7}" type="presParOf" srcId="{5F9C5CB7-FA25-4E25-9FF5-6A6B88F1AE39}" destId="{7A7CE409-D243-4CAF-BDC3-8C3B3EE58FF2}" srcOrd="3" destOrd="0" presId="urn:microsoft.com/office/officeart/2011/layout/InterconnectedBlockProcess"/>
    <dgm:cxn modelId="{D8E84E7D-FA60-43FC-AB87-F4BF814C427F}" type="presParOf" srcId="{7A7CE409-D243-4CAF-BDC3-8C3B3EE58FF2}" destId="{8A055DF3-FE0C-4B7F-A8D9-7BBA51124DAA}" srcOrd="0" destOrd="0" presId="urn:microsoft.com/office/officeart/2011/layout/InterconnectedBlockProcess"/>
    <dgm:cxn modelId="{AA5B14C6-C741-4896-9297-791604750CD3}" type="presParOf" srcId="{5F9C5CB7-FA25-4E25-9FF5-6A6B88F1AE39}" destId="{B2132CB0-09C2-4DA3-8FFF-BFABCCC55876}" srcOrd="4" destOrd="0" presId="urn:microsoft.com/office/officeart/2011/layout/InterconnectedBlockProcess"/>
    <dgm:cxn modelId="{1F81AE6D-7E7F-41D2-BF2A-F6E3849E01C3}" type="presParOf" srcId="{5F9C5CB7-FA25-4E25-9FF5-6A6B88F1AE39}" destId="{353B3A20-23AF-4F64-875E-DE3C4D5E033E}" srcOrd="5" destOrd="0" presId="urn:microsoft.com/office/officeart/2011/layout/InterconnectedBlockProcess"/>
    <dgm:cxn modelId="{99BF0D12-C405-4C43-81D5-2EBDD21FADDC}" type="presParOf" srcId="{5F9C5CB7-FA25-4E25-9FF5-6A6B88F1AE39}" destId="{15A22182-9E5C-4E75-951F-650C9B03811A}" srcOrd="6" destOrd="0" presId="urn:microsoft.com/office/officeart/2011/layout/InterconnectedBlockProcess"/>
    <dgm:cxn modelId="{1060DBB8-96F8-4357-8D92-82C0C91298DF}" type="presParOf" srcId="{15A22182-9E5C-4E75-951F-650C9B03811A}" destId="{9C9ECEC4-9E83-4D18-9F6C-A6CE8E4F7187}" srcOrd="0" destOrd="0" presId="urn:microsoft.com/office/officeart/2011/layout/InterconnectedBlockProcess"/>
    <dgm:cxn modelId="{B1125324-8474-4F3F-A5CF-F88EC1EC11AF}" type="presParOf" srcId="{5F9C5CB7-FA25-4E25-9FF5-6A6B88F1AE39}" destId="{3D2077C8-6DAB-4946-B7C1-2B6202EF2B29}" srcOrd="7" destOrd="0" presId="urn:microsoft.com/office/officeart/2011/layout/InterconnectedBlockProcess"/>
    <dgm:cxn modelId="{E230678B-4E22-4675-835D-F0D30417A80A}" type="presParOf" srcId="{5F9C5CB7-FA25-4E25-9FF5-6A6B88F1AE39}" destId="{189E6F69-BCF8-4F84-B738-CE910111D921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19967-4DE5-4C83-B6A8-1767093AEB2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FA08A-2B5C-4775-9D5F-42CBB75DE7F0}">
      <dgm:prSet phldrT="[Text]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Secondary Research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BF73F-3C9F-41A2-9D13-626559950419}" type="parTrans" cxnId="{3C2B27B8-6917-4266-9E9E-86ACD5E93BAC}">
      <dgm:prSet/>
      <dgm:spPr/>
      <dgm:t>
        <a:bodyPr/>
        <a:lstStyle/>
        <a:p>
          <a:endParaRPr lang="en-US"/>
        </a:p>
      </dgm:t>
    </dgm:pt>
    <dgm:pt modelId="{5617DC2B-C07B-46D9-99AD-29C184D0D4E8}" type="sibTrans" cxnId="{3C2B27B8-6917-4266-9E9E-86ACD5E93BAC}">
      <dgm:prSet/>
      <dgm:spPr/>
      <dgm:t>
        <a:bodyPr/>
        <a:lstStyle/>
        <a:p>
          <a:endParaRPr lang="en-US"/>
        </a:p>
      </dgm:t>
    </dgm:pt>
    <dgm:pt modelId="{A5438814-2EA4-4577-B826-8C2C51E2CC0A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Online searches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127DE6-BB1C-448B-B43D-DC41F09D0302}" type="parTrans" cxnId="{C7FC220E-B19C-43BB-88AD-EFA98D1787DC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F06858CB-29FE-4622-AF68-6DBCC98018F5}" type="sibTrans" cxnId="{C7FC220E-B19C-43BB-88AD-EFA98D1787DC}">
      <dgm:prSet/>
      <dgm:spPr/>
      <dgm:t>
        <a:bodyPr/>
        <a:lstStyle/>
        <a:p>
          <a:endParaRPr lang="en-US"/>
        </a:p>
      </dgm:t>
    </dgm:pt>
    <dgm:pt modelId="{009FD649-DCDB-4B87-9528-25CF5476BCAC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Industry associations, chambers of commerce, and public agencies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F6448-505C-4D80-B9F6-10CF4DBCC06E}" type="parTrans" cxnId="{90F73D04-9E28-437C-A0B7-F09DC5A8347E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5DB655A4-05BD-4285-B5D5-D5D7F9E97C33}" type="sibTrans" cxnId="{90F73D04-9E28-437C-A0B7-F09DC5A8347E}">
      <dgm:prSet/>
      <dgm:spPr/>
      <dgm:t>
        <a:bodyPr/>
        <a:lstStyle/>
        <a:p>
          <a:endParaRPr lang="en-US"/>
        </a:p>
      </dgm:t>
    </dgm:pt>
    <dgm:pt modelId="{1C196977-8287-4F7F-977F-DE936AC66A1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Review of books and records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42AA6-2A51-4983-9D46-4DC598A270F6}" type="parTrans" cxnId="{ABA6D614-8A93-45B7-83EE-C185D46C2024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809DBD51-9FF4-4155-8C8F-58F9A2095F63}" type="sibTrans" cxnId="{ABA6D614-8A93-45B7-83EE-C185D46C2024}">
      <dgm:prSet/>
      <dgm:spPr/>
      <dgm:t>
        <a:bodyPr/>
        <a:lstStyle/>
        <a:p>
          <a:endParaRPr lang="en-US"/>
        </a:p>
      </dgm:t>
    </dgm:pt>
    <dgm:pt modelId="{1642F7CD-65D5-4FA2-84DB-4B52D89A69F3}">
      <dgm:prSet phldrT="[Text]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Database searches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9F2522-7071-4305-97E9-311955382084}" type="parTrans" cxnId="{4B7A90FA-A358-4226-A0B1-706113412BBD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85B5343-8246-42AA-9B87-CC36094388CF}" type="sibTrans" cxnId="{4B7A90FA-A358-4226-A0B1-706113412BBD}">
      <dgm:prSet/>
      <dgm:spPr/>
      <dgm:t>
        <a:bodyPr/>
        <a:lstStyle/>
        <a:p>
          <a:endParaRPr lang="en-US"/>
        </a:p>
      </dgm:t>
    </dgm:pt>
    <dgm:pt modelId="{D9E917A4-3CA6-45AB-B618-772D4F8CCE7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Competitor Web sites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7AF08-A989-4E43-9AF2-F6E123C58136}" type="parTrans" cxnId="{1A4DC9C1-89F3-4DDE-BA79-6A39545A71D1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CBFBED5B-8143-4F66-9C30-BAF29C1DFD01}" type="sibTrans" cxnId="{1A4DC9C1-89F3-4DDE-BA79-6A39545A71D1}">
      <dgm:prSet/>
      <dgm:spPr/>
      <dgm:t>
        <a:bodyPr/>
        <a:lstStyle/>
        <a:p>
          <a:endParaRPr lang="en-US"/>
        </a:p>
      </dgm:t>
    </dgm:pt>
    <dgm:pt modelId="{B1825055-0229-4A7D-AB58-4A0ABD257B52}" type="pres">
      <dgm:prSet presAssocID="{8AA19967-4DE5-4C83-B6A8-1767093AEB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EBFB9-875D-4D72-8AE6-EC1A7ACA9A64}" type="pres">
      <dgm:prSet presAssocID="{83AFA08A-2B5C-4775-9D5F-42CBB75DE7F0}" presName="root1" presStyleCnt="0"/>
      <dgm:spPr/>
    </dgm:pt>
    <dgm:pt modelId="{FB6F9167-FF81-48C8-86C5-5160E1EDD3D0}" type="pres">
      <dgm:prSet presAssocID="{83AFA08A-2B5C-4775-9D5F-42CBB75DE7F0}" presName="LevelOneTextNode" presStyleLbl="node0" presStyleIdx="0" presStyleCnt="1" custScaleY="152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57802-FDF1-4824-ADFC-573E01F44BBD}" type="pres">
      <dgm:prSet presAssocID="{83AFA08A-2B5C-4775-9D5F-42CBB75DE7F0}" presName="level2hierChild" presStyleCnt="0"/>
      <dgm:spPr/>
    </dgm:pt>
    <dgm:pt modelId="{ECF6AF1E-9F8E-4E64-A43D-CFB54A49A56E}" type="pres">
      <dgm:prSet presAssocID="{A1127DE6-BB1C-448B-B43D-DC41F09D030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DA5CFBF-1B43-4DFA-8951-4B0EFD93E377}" type="pres">
      <dgm:prSet presAssocID="{A1127DE6-BB1C-448B-B43D-DC41F09D030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2D3A03A-245E-473B-9887-FA30196269B5}" type="pres">
      <dgm:prSet presAssocID="{A5438814-2EA4-4577-B826-8C2C51E2CC0A}" presName="root2" presStyleCnt="0"/>
      <dgm:spPr/>
    </dgm:pt>
    <dgm:pt modelId="{9CB9A003-B341-4016-B845-587E3AEC8AFC}" type="pres">
      <dgm:prSet presAssocID="{A5438814-2EA4-4577-B826-8C2C51E2CC0A}" presName="LevelTwoTextNode" presStyleLbl="node2" presStyleIdx="0" presStyleCnt="2" custScaleY="155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B088F-EF04-4FDE-8C2F-FE762E457BC1}" type="pres">
      <dgm:prSet presAssocID="{A5438814-2EA4-4577-B826-8C2C51E2CC0A}" presName="level3hierChild" presStyleCnt="0"/>
      <dgm:spPr/>
    </dgm:pt>
    <dgm:pt modelId="{533D83CB-6450-4FC0-AB60-8DDB26778558}" type="pres">
      <dgm:prSet presAssocID="{7E8F6448-505C-4D80-B9F6-10CF4DBCC06E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D347979-480D-4F77-A9C8-9152F8456677}" type="pres">
      <dgm:prSet presAssocID="{7E8F6448-505C-4D80-B9F6-10CF4DBCC06E}" presName="connTx" presStyleLbl="parChTrans1D3" presStyleIdx="0" presStyleCnt="3"/>
      <dgm:spPr/>
      <dgm:t>
        <a:bodyPr/>
        <a:lstStyle/>
        <a:p>
          <a:endParaRPr lang="en-US"/>
        </a:p>
      </dgm:t>
    </dgm:pt>
    <dgm:pt modelId="{33E0E5C5-8231-4846-8C69-00A6FA71C0E9}" type="pres">
      <dgm:prSet presAssocID="{009FD649-DCDB-4B87-9528-25CF5476BCAC}" presName="root2" presStyleCnt="0"/>
      <dgm:spPr/>
    </dgm:pt>
    <dgm:pt modelId="{EE8BDB9D-E435-49C1-BC18-0CE1ED2B1EA0}" type="pres">
      <dgm:prSet presAssocID="{009FD649-DCDB-4B87-9528-25CF5476BCAC}" presName="LevelTwoTextNode" presStyleLbl="node3" presStyleIdx="0" presStyleCnt="3" custScaleX="159512" custScaleY="146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378AD-9605-4572-B919-EA3B29F631F8}" type="pres">
      <dgm:prSet presAssocID="{009FD649-DCDB-4B87-9528-25CF5476BCAC}" presName="level3hierChild" presStyleCnt="0"/>
      <dgm:spPr/>
    </dgm:pt>
    <dgm:pt modelId="{953D627F-2AFB-406E-A2D5-4EF37DCB341C}" type="pres">
      <dgm:prSet presAssocID="{B9442AA6-2A51-4983-9D46-4DC598A270F6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A620F63-6CCD-4B4C-8476-B3ACA2801D23}" type="pres">
      <dgm:prSet presAssocID="{B9442AA6-2A51-4983-9D46-4DC598A270F6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D1BBDF9-7029-41D8-B7F9-6F703AC2436E}" type="pres">
      <dgm:prSet presAssocID="{1C196977-8287-4F7F-977F-DE936AC66A17}" presName="root2" presStyleCnt="0"/>
      <dgm:spPr/>
    </dgm:pt>
    <dgm:pt modelId="{34193388-8BCF-46FB-B07C-CF292CE1FFF6}" type="pres">
      <dgm:prSet presAssocID="{1C196977-8287-4F7F-977F-DE936AC66A17}" presName="LevelTwoTextNode" presStyleLbl="node3" presStyleIdx="1" presStyleCnt="3" custScaleX="155448" custScaleY="1438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EA6E2-0CF7-4B21-858C-014513FF20D0}" type="pres">
      <dgm:prSet presAssocID="{1C196977-8287-4F7F-977F-DE936AC66A17}" presName="level3hierChild" presStyleCnt="0"/>
      <dgm:spPr/>
    </dgm:pt>
    <dgm:pt modelId="{58ECD884-143D-45E8-8AA2-5E768ECA5A7A}" type="pres">
      <dgm:prSet presAssocID="{149F2522-7071-4305-97E9-31195538208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D5CCBCF-666E-4B6D-8F6B-70DFCB71CB7D}" type="pres">
      <dgm:prSet presAssocID="{149F2522-7071-4305-97E9-31195538208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C075ECE-1A79-412B-9425-C17FD68B67FE}" type="pres">
      <dgm:prSet presAssocID="{1642F7CD-65D5-4FA2-84DB-4B52D89A69F3}" presName="root2" presStyleCnt="0"/>
      <dgm:spPr/>
    </dgm:pt>
    <dgm:pt modelId="{20E22AA9-30D7-44D9-A6E4-64AB67CA8E9D}" type="pres">
      <dgm:prSet presAssocID="{1642F7CD-65D5-4FA2-84DB-4B52D89A69F3}" presName="LevelTwoTextNode" presStyleLbl="node2" presStyleIdx="1" presStyleCnt="2" custScaleY="171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C83C1-2B7B-4DCF-9877-7914A5491D87}" type="pres">
      <dgm:prSet presAssocID="{1642F7CD-65D5-4FA2-84DB-4B52D89A69F3}" presName="level3hierChild" presStyleCnt="0"/>
      <dgm:spPr/>
    </dgm:pt>
    <dgm:pt modelId="{5C44351C-49F6-45DE-9BC5-2571DC0E88E0}" type="pres">
      <dgm:prSet presAssocID="{1897AF08-A989-4E43-9AF2-F6E123C5813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1C9E55B9-C5D5-494F-A8AF-433C25E8A944}" type="pres">
      <dgm:prSet presAssocID="{1897AF08-A989-4E43-9AF2-F6E123C5813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67EC448-BBA4-48AA-BFA0-7B5202AA9087}" type="pres">
      <dgm:prSet presAssocID="{D9E917A4-3CA6-45AB-B618-772D4F8CCE7B}" presName="root2" presStyleCnt="0"/>
      <dgm:spPr/>
    </dgm:pt>
    <dgm:pt modelId="{56EB1FA7-A399-4A1F-9D04-A95F68F1EB86}" type="pres">
      <dgm:prSet presAssocID="{D9E917A4-3CA6-45AB-B618-772D4F8CCE7B}" presName="LevelTwoTextNode" presStyleLbl="node3" presStyleIdx="2" presStyleCnt="3" custScaleX="155984" custScaleY="137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A01833-51FC-41F7-9BAA-A595C2B8CEBA}" type="pres">
      <dgm:prSet presAssocID="{D9E917A4-3CA6-45AB-B618-772D4F8CCE7B}" presName="level3hierChild" presStyleCnt="0"/>
      <dgm:spPr/>
    </dgm:pt>
  </dgm:ptLst>
  <dgm:cxnLst>
    <dgm:cxn modelId="{87FE6AB2-0545-4EE5-B3E3-8BECC7B34D02}" type="presOf" srcId="{B9442AA6-2A51-4983-9D46-4DC598A270F6}" destId="{FA620F63-6CCD-4B4C-8476-B3ACA2801D23}" srcOrd="1" destOrd="0" presId="urn:microsoft.com/office/officeart/2005/8/layout/hierarchy2"/>
    <dgm:cxn modelId="{485C4848-53FC-4E41-9897-2D1BD8B0D936}" type="presOf" srcId="{149F2522-7071-4305-97E9-311955382084}" destId="{58ECD884-143D-45E8-8AA2-5E768ECA5A7A}" srcOrd="0" destOrd="0" presId="urn:microsoft.com/office/officeart/2005/8/layout/hierarchy2"/>
    <dgm:cxn modelId="{1A1C5D8B-2FBB-4302-B8E7-24748B7DC02D}" type="presOf" srcId="{A1127DE6-BB1C-448B-B43D-DC41F09D0302}" destId="{ECF6AF1E-9F8E-4E64-A43D-CFB54A49A56E}" srcOrd="0" destOrd="0" presId="urn:microsoft.com/office/officeart/2005/8/layout/hierarchy2"/>
    <dgm:cxn modelId="{C7FC220E-B19C-43BB-88AD-EFA98D1787DC}" srcId="{83AFA08A-2B5C-4775-9D5F-42CBB75DE7F0}" destId="{A5438814-2EA4-4577-B826-8C2C51E2CC0A}" srcOrd="0" destOrd="0" parTransId="{A1127DE6-BB1C-448B-B43D-DC41F09D0302}" sibTransId="{F06858CB-29FE-4622-AF68-6DBCC98018F5}"/>
    <dgm:cxn modelId="{6162A944-B8AC-4155-AD44-02436706A31E}" type="presOf" srcId="{8AA19967-4DE5-4C83-B6A8-1767093AEB20}" destId="{B1825055-0229-4A7D-AB58-4A0ABD257B52}" srcOrd="0" destOrd="0" presId="urn:microsoft.com/office/officeart/2005/8/layout/hierarchy2"/>
    <dgm:cxn modelId="{99493F52-2478-4A92-A065-F3387ABEF203}" type="presOf" srcId="{A5438814-2EA4-4577-B826-8C2C51E2CC0A}" destId="{9CB9A003-B341-4016-B845-587E3AEC8AFC}" srcOrd="0" destOrd="0" presId="urn:microsoft.com/office/officeart/2005/8/layout/hierarchy2"/>
    <dgm:cxn modelId="{90FC28EB-E66B-4ACF-A896-4EBED3299A9D}" type="presOf" srcId="{1C196977-8287-4F7F-977F-DE936AC66A17}" destId="{34193388-8BCF-46FB-B07C-CF292CE1FFF6}" srcOrd="0" destOrd="0" presId="urn:microsoft.com/office/officeart/2005/8/layout/hierarchy2"/>
    <dgm:cxn modelId="{E453E233-9C74-4AA6-B61D-3BABCA4125B9}" type="presOf" srcId="{D9E917A4-3CA6-45AB-B618-772D4F8CCE7B}" destId="{56EB1FA7-A399-4A1F-9D04-A95F68F1EB86}" srcOrd="0" destOrd="0" presId="urn:microsoft.com/office/officeart/2005/8/layout/hierarchy2"/>
    <dgm:cxn modelId="{5210FA5E-9815-41A4-A14D-6C15AF649A0A}" type="presOf" srcId="{009FD649-DCDB-4B87-9528-25CF5476BCAC}" destId="{EE8BDB9D-E435-49C1-BC18-0CE1ED2B1EA0}" srcOrd="0" destOrd="0" presId="urn:microsoft.com/office/officeart/2005/8/layout/hierarchy2"/>
    <dgm:cxn modelId="{3C2B27B8-6917-4266-9E9E-86ACD5E93BAC}" srcId="{8AA19967-4DE5-4C83-B6A8-1767093AEB20}" destId="{83AFA08A-2B5C-4775-9D5F-42CBB75DE7F0}" srcOrd="0" destOrd="0" parTransId="{017BF73F-3C9F-41A2-9D13-626559950419}" sibTransId="{5617DC2B-C07B-46D9-99AD-29C184D0D4E8}"/>
    <dgm:cxn modelId="{E3AE7B92-C525-4AC7-927D-DFBD99EE996C}" type="presOf" srcId="{1897AF08-A989-4E43-9AF2-F6E123C58136}" destId="{5C44351C-49F6-45DE-9BC5-2571DC0E88E0}" srcOrd="0" destOrd="0" presId="urn:microsoft.com/office/officeart/2005/8/layout/hierarchy2"/>
    <dgm:cxn modelId="{4A1C50DA-6737-4CB1-8630-2CC78EE13208}" type="presOf" srcId="{B9442AA6-2A51-4983-9D46-4DC598A270F6}" destId="{953D627F-2AFB-406E-A2D5-4EF37DCB341C}" srcOrd="0" destOrd="0" presId="urn:microsoft.com/office/officeart/2005/8/layout/hierarchy2"/>
    <dgm:cxn modelId="{EC0831DC-A5B4-4EF8-AAA6-FF051A4FBAC6}" type="presOf" srcId="{A1127DE6-BB1C-448B-B43D-DC41F09D0302}" destId="{3DA5CFBF-1B43-4DFA-8951-4B0EFD93E377}" srcOrd="1" destOrd="0" presId="urn:microsoft.com/office/officeart/2005/8/layout/hierarchy2"/>
    <dgm:cxn modelId="{4B7A90FA-A358-4226-A0B1-706113412BBD}" srcId="{83AFA08A-2B5C-4775-9D5F-42CBB75DE7F0}" destId="{1642F7CD-65D5-4FA2-84DB-4B52D89A69F3}" srcOrd="1" destOrd="0" parTransId="{149F2522-7071-4305-97E9-311955382084}" sibTransId="{285B5343-8246-42AA-9B87-CC36094388CF}"/>
    <dgm:cxn modelId="{B7CC06B4-FE9E-4D1D-B139-16C7203289B1}" type="presOf" srcId="{149F2522-7071-4305-97E9-311955382084}" destId="{3D5CCBCF-666E-4B6D-8F6B-70DFCB71CB7D}" srcOrd="1" destOrd="0" presId="urn:microsoft.com/office/officeart/2005/8/layout/hierarchy2"/>
    <dgm:cxn modelId="{24C37528-160A-4957-8EDC-A94F42DD8941}" type="presOf" srcId="{7E8F6448-505C-4D80-B9F6-10CF4DBCC06E}" destId="{8D347979-480D-4F77-A9C8-9152F8456677}" srcOrd="1" destOrd="0" presId="urn:microsoft.com/office/officeart/2005/8/layout/hierarchy2"/>
    <dgm:cxn modelId="{ABA6D614-8A93-45B7-83EE-C185D46C2024}" srcId="{A5438814-2EA4-4577-B826-8C2C51E2CC0A}" destId="{1C196977-8287-4F7F-977F-DE936AC66A17}" srcOrd="1" destOrd="0" parTransId="{B9442AA6-2A51-4983-9D46-4DC598A270F6}" sibTransId="{809DBD51-9FF4-4155-8C8F-58F9A2095F63}"/>
    <dgm:cxn modelId="{90F73D04-9E28-437C-A0B7-F09DC5A8347E}" srcId="{A5438814-2EA4-4577-B826-8C2C51E2CC0A}" destId="{009FD649-DCDB-4B87-9528-25CF5476BCAC}" srcOrd="0" destOrd="0" parTransId="{7E8F6448-505C-4D80-B9F6-10CF4DBCC06E}" sibTransId="{5DB655A4-05BD-4285-B5D5-D5D7F9E97C33}"/>
    <dgm:cxn modelId="{45D08C83-9AC2-4365-BBB7-FD79A250AD80}" type="presOf" srcId="{7E8F6448-505C-4D80-B9F6-10CF4DBCC06E}" destId="{533D83CB-6450-4FC0-AB60-8DDB26778558}" srcOrd="0" destOrd="0" presId="urn:microsoft.com/office/officeart/2005/8/layout/hierarchy2"/>
    <dgm:cxn modelId="{1A4DC9C1-89F3-4DDE-BA79-6A39545A71D1}" srcId="{1642F7CD-65D5-4FA2-84DB-4B52D89A69F3}" destId="{D9E917A4-3CA6-45AB-B618-772D4F8CCE7B}" srcOrd="0" destOrd="0" parTransId="{1897AF08-A989-4E43-9AF2-F6E123C58136}" sibTransId="{CBFBED5B-8143-4F66-9C30-BAF29C1DFD01}"/>
    <dgm:cxn modelId="{E44B6237-9659-4028-AD9E-F1D1E3DF8B4C}" type="presOf" srcId="{1642F7CD-65D5-4FA2-84DB-4B52D89A69F3}" destId="{20E22AA9-30D7-44D9-A6E4-64AB67CA8E9D}" srcOrd="0" destOrd="0" presId="urn:microsoft.com/office/officeart/2005/8/layout/hierarchy2"/>
    <dgm:cxn modelId="{B8593978-2095-4218-A12F-66602D30872A}" type="presOf" srcId="{1897AF08-A989-4E43-9AF2-F6E123C58136}" destId="{1C9E55B9-C5D5-494F-A8AF-433C25E8A944}" srcOrd="1" destOrd="0" presId="urn:microsoft.com/office/officeart/2005/8/layout/hierarchy2"/>
    <dgm:cxn modelId="{92C5ACCC-BE6E-4774-80CB-50DDC0CB04F5}" type="presOf" srcId="{83AFA08A-2B5C-4775-9D5F-42CBB75DE7F0}" destId="{FB6F9167-FF81-48C8-86C5-5160E1EDD3D0}" srcOrd="0" destOrd="0" presId="urn:microsoft.com/office/officeart/2005/8/layout/hierarchy2"/>
    <dgm:cxn modelId="{CC118C0C-5958-4BE3-98E3-DBBFB317E591}" type="presParOf" srcId="{B1825055-0229-4A7D-AB58-4A0ABD257B52}" destId="{362EBFB9-875D-4D72-8AE6-EC1A7ACA9A64}" srcOrd="0" destOrd="0" presId="urn:microsoft.com/office/officeart/2005/8/layout/hierarchy2"/>
    <dgm:cxn modelId="{5679385C-E553-430A-9A75-B3C514BBE7C7}" type="presParOf" srcId="{362EBFB9-875D-4D72-8AE6-EC1A7ACA9A64}" destId="{FB6F9167-FF81-48C8-86C5-5160E1EDD3D0}" srcOrd="0" destOrd="0" presId="urn:microsoft.com/office/officeart/2005/8/layout/hierarchy2"/>
    <dgm:cxn modelId="{B5EC6437-C33E-4E30-AFFD-D2900AEDB426}" type="presParOf" srcId="{362EBFB9-875D-4D72-8AE6-EC1A7ACA9A64}" destId="{94D57802-FDF1-4824-ADFC-573E01F44BBD}" srcOrd="1" destOrd="0" presId="urn:microsoft.com/office/officeart/2005/8/layout/hierarchy2"/>
    <dgm:cxn modelId="{67453FBF-E9FD-41A9-A3C1-853C9B5F8622}" type="presParOf" srcId="{94D57802-FDF1-4824-ADFC-573E01F44BBD}" destId="{ECF6AF1E-9F8E-4E64-A43D-CFB54A49A56E}" srcOrd="0" destOrd="0" presId="urn:microsoft.com/office/officeart/2005/8/layout/hierarchy2"/>
    <dgm:cxn modelId="{6DDF000F-DF5E-4EA3-AFF9-35801FE00DEA}" type="presParOf" srcId="{ECF6AF1E-9F8E-4E64-A43D-CFB54A49A56E}" destId="{3DA5CFBF-1B43-4DFA-8951-4B0EFD93E377}" srcOrd="0" destOrd="0" presId="urn:microsoft.com/office/officeart/2005/8/layout/hierarchy2"/>
    <dgm:cxn modelId="{9712C7FA-BF9B-4169-98AF-398BDFC4BE6C}" type="presParOf" srcId="{94D57802-FDF1-4824-ADFC-573E01F44BBD}" destId="{72D3A03A-245E-473B-9887-FA30196269B5}" srcOrd="1" destOrd="0" presId="urn:microsoft.com/office/officeart/2005/8/layout/hierarchy2"/>
    <dgm:cxn modelId="{5079BDB7-6E23-477F-BC25-BB84BAEABCC7}" type="presParOf" srcId="{72D3A03A-245E-473B-9887-FA30196269B5}" destId="{9CB9A003-B341-4016-B845-587E3AEC8AFC}" srcOrd="0" destOrd="0" presId="urn:microsoft.com/office/officeart/2005/8/layout/hierarchy2"/>
    <dgm:cxn modelId="{97F43823-0D5A-4EDD-8D25-489CD78B1098}" type="presParOf" srcId="{72D3A03A-245E-473B-9887-FA30196269B5}" destId="{B94B088F-EF04-4FDE-8C2F-FE762E457BC1}" srcOrd="1" destOrd="0" presId="urn:microsoft.com/office/officeart/2005/8/layout/hierarchy2"/>
    <dgm:cxn modelId="{8FFCB6E6-3EF3-4BB5-B6D4-0478BFB60480}" type="presParOf" srcId="{B94B088F-EF04-4FDE-8C2F-FE762E457BC1}" destId="{533D83CB-6450-4FC0-AB60-8DDB26778558}" srcOrd="0" destOrd="0" presId="urn:microsoft.com/office/officeart/2005/8/layout/hierarchy2"/>
    <dgm:cxn modelId="{A4ABAD4F-9E3F-476A-9CA4-808E5F31EBA5}" type="presParOf" srcId="{533D83CB-6450-4FC0-AB60-8DDB26778558}" destId="{8D347979-480D-4F77-A9C8-9152F8456677}" srcOrd="0" destOrd="0" presId="urn:microsoft.com/office/officeart/2005/8/layout/hierarchy2"/>
    <dgm:cxn modelId="{6C120731-5C9C-420A-88BE-9FAA63C01FC8}" type="presParOf" srcId="{B94B088F-EF04-4FDE-8C2F-FE762E457BC1}" destId="{33E0E5C5-8231-4846-8C69-00A6FA71C0E9}" srcOrd="1" destOrd="0" presId="urn:microsoft.com/office/officeart/2005/8/layout/hierarchy2"/>
    <dgm:cxn modelId="{E5D77D6A-481A-47C2-A39B-B53595FEE3B8}" type="presParOf" srcId="{33E0E5C5-8231-4846-8C69-00A6FA71C0E9}" destId="{EE8BDB9D-E435-49C1-BC18-0CE1ED2B1EA0}" srcOrd="0" destOrd="0" presId="urn:microsoft.com/office/officeart/2005/8/layout/hierarchy2"/>
    <dgm:cxn modelId="{59B473AD-9D1D-4193-B428-81C859144D94}" type="presParOf" srcId="{33E0E5C5-8231-4846-8C69-00A6FA71C0E9}" destId="{693378AD-9605-4572-B919-EA3B29F631F8}" srcOrd="1" destOrd="0" presId="urn:microsoft.com/office/officeart/2005/8/layout/hierarchy2"/>
    <dgm:cxn modelId="{DB73DD24-EB47-4F06-884B-96FDCEC07071}" type="presParOf" srcId="{B94B088F-EF04-4FDE-8C2F-FE762E457BC1}" destId="{953D627F-2AFB-406E-A2D5-4EF37DCB341C}" srcOrd="2" destOrd="0" presId="urn:microsoft.com/office/officeart/2005/8/layout/hierarchy2"/>
    <dgm:cxn modelId="{F66E5236-6897-4090-B094-451FDAE307FE}" type="presParOf" srcId="{953D627F-2AFB-406E-A2D5-4EF37DCB341C}" destId="{FA620F63-6CCD-4B4C-8476-B3ACA2801D23}" srcOrd="0" destOrd="0" presId="urn:microsoft.com/office/officeart/2005/8/layout/hierarchy2"/>
    <dgm:cxn modelId="{6DD4895A-C44E-4C69-B126-75F707798286}" type="presParOf" srcId="{B94B088F-EF04-4FDE-8C2F-FE762E457BC1}" destId="{6D1BBDF9-7029-41D8-B7F9-6F703AC2436E}" srcOrd="3" destOrd="0" presId="urn:microsoft.com/office/officeart/2005/8/layout/hierarchy2"/>
    <dgm:cxn modelId="{3886B1AA-38A8-4507-8BB6-77BE60E1AD2F}" type="presParOf" srcId="{6D1BBDF9-7029-41D8-B7F9-6F703AC2436E}" destId="{34193388-8BCF-46FB-B07C-CF292CE1FFF6}" srcOrd="0" destOrd="0" presId="urn:microsoft.com/office/officeart/2005/8/layout/hierarchy2"/>
    <dgm:cxn modelId="{D71C4384-45E1-4ABA-A9CF-CEBCFE4D90EA}" type="presParOf" srcId="{6D1BBDF9-7029-41D8-B7F9-6F703AC2436E}" destId="{315EA6E2-0CF7-4B21-858C-014513FF20D0}" srcOrd="1" destOrd="0" presId="urn:microsoft.com/office/officeart/2005/8/layout/hierarchy2"/>
    <dgm:cxn modelId="{7DE163D1-0DC3-4440-A829-B3B865FD72C1}" type="presParOf" srcId="{94D57802-FDF1-4824-ADFC-573E01F44BBD}" destId="{58ECD884-143D-45E8-8AA2-5E768ECA5A7A}" srcOrd="2" destOrd="0" presId="urn:microsoft.com/office/officeart/2005/8/layout/hierarchy2"/>
    <dgm:cxn modelId="{B4DDBFBD-C0BD-4F53-9202-CF31CD10542C}" type="presParOf" srcId="{58ECD884-143D-45E8-8AA2-5E768ECA5A7A}" destId="{3D5CCBCF-666E-4B6D-8F6B-70DFCB71CB7D}" srcOrd="0" destOrd="0" presId="urn:microsoft.com/office/officeart/2005/8/layout/hierarchy2"/>
    <dgm:cxn modelId="{7AD64201-55B5-4BBE-B55F-B12C9792367D}" type="presParOf" srcId="{94D57802-FDF1-4824-ADFC-573E01F44BBD}" destId="{6C075ECE-1A79-412B-9425-C17FD68B67FE}" srcOrd="3" destOrd="0" presId="urn:microsoft.com/office/officeart/2005/8/layout/hierarchy2"/>
    <dgm:cxn modelId="{C24D8DD6-5C64-460E-B543-AD73E47068AC}" type="presParOf" srcId="{6C075ECE-1A79-412B-9425-C17FD68B67FE}" destId="{20E22AA9-30D7-44D9-A6E4-64AB67CA8E9D}" srcOrd="0" destOrd="0" presId="urn:microsoft.com/office/officeart/2005/8/layout/hierarchy2"/>
    <dgm:cxn modelId="{CD13C16F-B689-4543-9194-FECE490C638B}" type="presParOf" srcId="{6C075ECE-1A79-412B-9425-C17FD68B67FE}" destId="{FFAC83C1-2B7B-4DCF-9877-7914A5491D87}" srcOrd="1" destOrd="0" presId="urn:microsoft.com/office/officeart/2005/8/layout/hierarchy2"/>
    <dgm:cxn modelId="{6C5ECAF2-42C6-44BB-A7A0-45710C07AA39}" type="presParOf" srcId="{FFAC83C1-2B7B-4DCF-9877-7914A5491D87}" destId="{5C44351C-49F6-45DE-9BC5-2571DC0E88E0}" srcOrd="0" destOrd="0" presId="urn:microsoft.com/office/officeart/2005/8/layout/hierarchy2"/>
    <dgm:cxn modelId="{8BCF7F9D-069B-4792-AD58-466D80A51E4F}" type="presParOf" srcId="{5C44351C-49F6-45DE-9BC5-2571DC0E88E0}" destId="{1C9E55B9-C5D5-494F-A8AF-433C25E8A944}" srcOrd="0" destOrd="0" presId="urn:microsoft.com/office/officeart/2005/8/layout/hierarchy2"/>
    <dgm:cxn modelId="{774551E1-028B-4116-AE45-E04B7DDB2F8D}" type="presParOf" srcId="{FFAC83C1-2B7B-4DCF-9877-7914A5491D87}" destId="{C67EC448-BBA4-48AA-BFA0-7B5202AA9087}" srcOrd="1" destOrd="0" presId="urn:microsoft.com/office/officeart/2005/8/layout/hierarchy2"/>
    <dgm:cxn modelId="{D4EAD81C-D845-4792-B9C0-7C4FC3AABFC2}" type="presParOf" srcId="{C67EC448-BBA4-48AA-BFA0-7B5202AA9087}" destId="{56EB1FA7-A399-4A1F-9D04-A95F68F1EB86}" srcOrd="0" destOrd="0" presId="urn:microsoft.com/office/officeart/2005/8/layout/hierarchy2"/>
    <dgm:cxn modelId="{85D77BE4-AF9A-4067-9AA1-6363930B59A3}" type="presParOf" srcId="{C67EC448-BBA4-48AA-BFA0-7B5202AA9087}" destId="{B9A01833-51FC-41F7-9BAA-A595C2B8CE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E6708-C928-453C-B33D-5A347D0331B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D4CA8-0C09-49A9-9544-3782EF4121A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Awareness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8870B-B8E6-4173-8BB3-403404937134}" type="parTrans" cxnId="{A48CD07F-6BFE-497A-AAE4-24E2AE8BDC43}">
      <dgm:prSet/>
      <dgm:spPr/>
      <dgm:t>
        <a:bodyPr/>
        <a:lstStyle/>
        <a:p>
          <a:endParaRPr lang="en-US"/>
        </a:p>
      </dgm:t>
    </dgm:pt>
    <dgm:pt modelId="{DCB44002-922F-45E9-B6B7-1B97C53A07F6}" type="sibTrans" cxnId="{A48CD07F-6BFE-497A-AAE4-24E2AE8BDC43}">
      <dgm:prSet/>
      <dgm:spPr/>
      <dgm:t>
        <a:bodyPr/>
        <a:lstStyle/>
        <a:p>
          <a:endParaRPr lang="en-US"/>
        </a:p>
      </dgm:t>
    </dgm:pt>
    <dgm:pt modelId="{E4548FB8-C3FE-43CB-978F-FC5A5DD3C2D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Information search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15C7E-D22B-49E4-A06A-000326FE05E7}" type="parTrans" cxnId="{C2D76404-0A48-4396-ADA9-19B699DD86E6}">
      <dgm:prSet/>
      <dgm:spPr/>
      <dgm:t>
        <a:bodyPr/>
        <a:lstStyle/>
        <a:p>
          <a:endParaRPr lang="en-US"/>
        </a:p>
      </dgm:t>
    </dgm:pt>
    <dgm:pt modelId="{A36A9066-44AA-4581-BB0B-E275B0F0F462}" type="sibTrans" cxnId="{C2D76404-0A48-4396-ADA9-19B699DD86E6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8C182ACA-2C53-4904-8910-8A067E8D754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Evaluate alternatives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D331C-55CF-4CA7-A0EE-182267FB381E}" type="parTrans" cxnId="{893AFA7F-2C04-4692-A93F-84A9185876AC}">
      <dgm:prSet/>
      <dgm:spPr/>
      <dgm:t>
        <a:bodyPr/>
        <a:lstStyle/>
        <a:p>
          <a:endParaRPr lang="en-US"/>
        </a:p>
      </dgm:t>
    </dgm:pt>
    <dgm:pt modelId="{8B44C440-F3AF-49A3-9681-B2DD5016B4D3}" type="sibTrans" cxnId="{893AFA7F-2C04-4692-A93F-84A9185876AC}">
      <dgm:prSet/>
      <dgm:spPr/>
      <dgm:t>
        <a:bodyPr/>
        <a:lstStyle/>
        <a:p>
          <a:endParaRPr lang="en-US"/>
        </a:p>
      </dgm:t>
    </dgm:pt>
    <dgm:pt modelId="{144A8C21-E9EA-40F9-8556-28F90777858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Decide to purchase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AF117-6808-491D-9CCD-6E6C85C7EEEC}" type="parTrans" cxnId="{48A7AC10-3DA2-471F-BB7A-AC2F6B21F6CC}">
      <dgm:prSet/>
      <dgm:spPr/>
      <dgm:t>
        <a:bodyPr/>
        <a:lstStyle/>
        <a:p>
          <a:endParaRPr lang="en-US"/>
        </a:p>
      </dgm:t>
    </dgm:pt>
    <dgm:pt modelId="{9E8CA3DE-E6A0-4F72-9D7F-2212ED645FEB}" type="sibTrans" cxnId="{48A7AC10-3DA2-471F-BB7A-AC2F6B21F6CC}">
      <dgm:prSet/>
      <dgm:spPr/>
      <dgm:t>
        <a:bodyPr/>
        <a:lstStyle/>
        <a:p>
          <a:endParaRPr lang="en-US"/>
        </a:p>
      </dgm:t>
    </dgm:pt>
    <dgm:pt modelId="{495A1AF2-5285-4255-B537-58E4FD479493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Evaluate the purchase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D975A-71E3-44C0-B308-A43F968470DF}" type="parTrans" cxnId="{72A95103-D982-43D9-97BA-02C68C261F0C}">
      <dgm:prSet/>
      <dgm:spPr/>
      <dgm:t>
        <a:bodyPr/>
        <a:lstStyle/>
        <a:p>
          <a:endParaRPr lang="en-US"/>
        </a:p>
      </dgm:t>
    </dgm:pt>
    <dgm:pt modelId="{42765F64-8DCA-44D5-8A7A-127297EBD77E}" type="sibTrans" cxnId="{72A95103-D982-43D9-97BA-02C68C261F0C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CC482187-9E10-402C-A18C-0F14FB492811}" type="pres">
      <dgm:prSet presAssocID="{0BDE6708-C928-453C-B33D-5A347D0331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99BCF5-909D-4A36-A5C4-ACCC8889F3B6}" type="pres">
      <dgm:prSet presAssocID="{DF6D4CA8-0C09-49A9-9544-3782EF4121A1}" presName="node" presStyleLbl="node1" presStyleIdx="0" presStyleCnt="5" custScaleX="125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BEB16-F0ED-483C-B1D0-7D53783892AF}" type="pres">
      <dgm:prSet presAssocID="{DF6D4CA8-0C09-49A9-9544-3782EF4121A1}" presName="spNode" presStyleCnt="0"/>
      <dgm:spPr/>
    </dgm:pt>
    <dgm:pt modelId="{599EB47F-7D50-442B-95C2-A134A3CD62E7}" type="pres">
      <dgm:prSet presAssocID="{DCB44002-922F-45E9-B6B7-1B97C53A07F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CEBC051-6DB1-4F06-B0B3-E2A5624E90B4}" type="pres">
      <dgm:prSet presAssocID="{E4548FB8-C3FE-43CB-978F-FC5A5DD3C2D5}" presName="node" presStyleLbl="node1" presStyleIdx="1" presStyleCnt="5" custScaleX="118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E7F69-72D4-4B81-A55D-AB1313FCA64C}" type="pres">
      <dgm:prSet presAssocID="{E4548FB8-C3FE-43CB-978F-FC5A5DD3C2D5}" presName="spNode" presStyleCnt="0"/>
      <dgm:spPr/>
    </dgm:pt>
    <dgm:pt modelId="{04D6E9BF-6001-4713-BCFE-1EF90C2E5FEB}" type="pres">
      <dgm:prSet presAssocID="{A36A9066-44AA-4581-BB0B-E275B0F0F46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C455F7C-1B81-4871-90CC-FC29D1E8E71E}" type="pres">
      <dgm:prSet presAssocID="{8C182ACA-2C53-4904-8910-8A067E8D7541}" presName="node" presStyleLbl="node1" presStyleIdx="2" presStyleCnt="5" custScaleX="130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C5F6-FDDA-4439-A502-0C2D02C2618A}" type="pres">
      <dgm:prSet presAssocID="{8C182ACA-2C53-4904-8910-8A067E8D7541}" presName="spNode" presStyleCnt="0"/>
      <dgm:spPr/>
    </dgm:pt>
    <dgm:pt modelId="{2560B6E7-5F1F-4F52-A73F-14196E47B5A3}" type="pres">
      <dgm:prSet presAssocID="{8B44C440-F3AF-49A3-9681-B2DD5016B4D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3BAE1B2-58FF-40DB-B063-79152FE0353E}" type="pres">
      <dgm:prSet presAssocID="{144A8C21-E9EA-40F9-8556-28F907778583}" presName="node" presStyleLbl="node1" presStyleIdx="3" presStyleCnt="5" custScaleX="13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6F256-8CC7-483B-9FD9-6BFEA6644BEA}" type="pres">
      <dgm:prSet presAssocID="{144A8C21-E9EA-40F9-8556-28F907778583}" presName="spNode" presStyleCnt="0"/>
      <dgm:spPr/>
    </dgm:pt>
    <dgm:pt modelId="{D2745BCE-F4B2-41D3-A41B-67C29EF0D2BB}" type="pres">
      <dgm:prSet presAssocID="{9E8CA3DE-E6A0-4F72-9D7F-2212ED645FE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E11F3AD-0A59-403B-9B93-42DD8B31A6FA}" type="pres">
      <dgm:prSet presAssocID="{495A1AF2-5285-4255-B537-58E4FD479493}" presName="node" presStyleLbl="node1" presStyleIdx="4" presStyleCnt="5" custScaleX="119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FCD6C-000F-4737-85E1-FBDCF1332BE2}" type="pres">
      <dgm:prSet presAssocID="{495A1AF2-5285-4255-B537-58E4FD479493}" presName="spNode" presStyleCnt="0"/>
      <dgm:spPr/>
    </dgm:pt>
    <dgm:pt modelId="{3DFFA1FD-5A91-43C8-B05F-6D6A39F2F32D}" type="pres">
      <dgm:prSet presAssocID="{42765F64-8DCA-44D5-8A7A-127297EBD77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93AFA7F-2C04-4692-A93F-84A9185876AC}" srcId="{0BDE6708-C928-453C-B33D-5A347D0331B3}" destId="{8C182ACA-2C53-4904-8910-8A067E8D7541}" srcOrd="2" destOrd="0" parTransId="{7FFD331C-55CF-4CA7-A0EE-182267FB381E}" sibTransId="{8B44C440-F3AF-49A3-9681-B2DD5016B4D3}"/>
    <dgm:cxn modelId="{76E00497-AE75-4E44-9EA5-18DC0DCDE254}" type="presOf" srcId="{DCB44002-922F-45E9-B6B7-1B97C53A07F6}" destId="{599EB47F-7D50-442B-95C2-A134A3CD62E7}" srcOrd="0" destOrd="0" presId="urn:microsoft.com/office/officeart/2005/8/layout/cycle6"/>
    <dgm:cxn modelId="{B82D7153-672A-4D17-A33D-BD2EE61CF41B}" type="presOf" srcId="{495A1AF2-5285-4255-B537-58E4FD479493}" destId="{BE11F3AD-0A59-403B-9B93-42DD8B31A6FA}" srcOrd="0" destOrd="0" presId="urn:microsoft.com/office/officeart/2005/8/layout/cycle6"/>
    <dgm:cxn modelId="{B874ECC7-4BA4-4EEB-B692-6A10A3CFCE0A}" type="presOf" srcId="{E4548FB8-C3FE-43CB-978F-FC5A5DD3C2D5}" destId="{4CEBC051-6DB1-4F06-B0B3-E2A5624E90B4}" srcOrd="0" destOrd="0" presId="urn:microsoft.com/office/officeart/2005/8/layout/cycle6"/>
    <dgm:cxn modelId="{A48CD07F-6BFE-497A-AAE4-24E2AE8BDC43}" srcId="{0BDE6708-C928-453C-B33D-5A347D0331B3}" destId="{DF6D4CA8-0C09-49A9-9544-3782EF4121A1}" srcOrd="0" destOrd="0" parTransId="{B3C8870B-B8E6-4173-8BB3-403404937134}" sibTransId="{DCB44002-922F-45E9-B6B7-1B97C53A07F6}"/>
    <dgm:cxn modelId="{6BEB6A93-0254-436A-AEBF-CB4CF4BFC288}" type="presOf" srcId="{0BDE6708-C928-453C-B33D-5A347D0331B3}" destId="{CC482187-9E10-402C-A18C-0F14FB492811}" srcOrd="0" destOrd="0" presId="urn:microsoft.com/office/officeart/2005/8/layout/cycle6"/>
    <dgm:cxn modelId="{AC277C77-4E0C-4044-83DE-EBE1909D4963}" type="presOf" srcId="{144A8C21-E9EA-40F9-8556-28F907778583}" destId="{73BAE1B2-58FF-40DB-B063-79152FE0353E}" srcOrd="0" destOrd="0" presId="urn:microsoft.com/office/officeart/2005/8/layout/cycle6"/>
    <dgm:cxn modelId="{AE28713B-C7F9-485C-853E-04B5C98E79B9}" type="presOf" srcId="{A36A9066-44AA-4581-BB0B-E275B0F0F462}" destId="{04D6E9BF-6001-4713-BCFE-1EF90C2E5FEB}" srcOrd="0" destOrd="0" presId="urn:microsoft.com/office/officeart/2005/8/layout/cycle6"/>
    <dgm:cxn modelId="{72A95103-D982-43D9-97BA-02C68C261F0C}" srcId="{0BDE6708-C928-453C-B33D-5A347D0331B3}" destId="{495A1AF2-5285-4255-B537-58E4FD479493}" srcOrd="4" destOrd="0" parTransId="{FD7D975A-71E3-44C0-B308-A43F968470DF}" sibTransId="{42765F64-8DCA-44D5-8A7A-127297EBD77E}"/>
    <dgm:cxn modelId="{461F90E0-D28F-43EE-80DE-6252316ED5C7}" type="presOf" srcId="{8C182ACA-2C53-4904-8910-8A067E8D7541}" destId="{5C455F7C-1B81-4871-90CC-FC29D1E8E71E}" srcOrd="0" destOrd="0" presId="urn:microsoft.com/office/officeart/2005/8/layout/cycle6"/>
    <dgm:cxn modelId="{C2D76404-0A48-4396-ADA9-19B699DD86E6}" srcId="{0BDE6708-C928-453C-B33D-5A347D0331B3}" destId="{E4548FB8-C3FE-43CB-978F-FC5A5DD3C2D5}" srcOrd="1" destOrd="0" parTransId="{5AD15C7E-D22B-49E4-A06A-000326FE05E7}" sibTransId="{A36A9066-44AA-4581-BB0B-E275B0F0F462}"/>
    <dgm:cxn modelId="{ECF73BE8-663E-48CB-99C9-936184EB0C25}" type="presOf" srcId="{42765F64-8DCA-44D5-8A7A-127297EBD77E}" destId="{3DFFA1FD-5A91-43C8-B05F-6D6A39F2F32D}" srcOrd="0" destOrd="0" presId="urn:microsoft.com/office/officeart/2005/8/layout/cycle6"/>
    <dgm:cxn modelId="{D34180E2-C2C0-4AA8-9CF3-9D4796B753E6}" type="presOf" srcId="{9E8CA3DE-E6A0-4F72-9D7F-2212ED645FEB}" destId="{D2745BCE-F4B2-41D3-A41B-67C29EF0D2BB}" srcOrd="0" destOrd="0" presId="urn:microsoft.com/office/officeart/2005/8/layout/cycle6"/>
    <dgm:cxn modelId="{5EFE27CD-C6E3-4A71-B09B-60B257323B91}" type="presOf" srcId="{8B44C440-F3AF-49A3-9681-B2DD5016B4D3}" destId="{2560B6E7-5F1F-4F52-A73F-14196E47B5A3}" srcOrd="0" destOrd="0" presId="urn:microsoft.com/office/officeart/2005/8/layout/cycle6"/>
    <dgm:cxn modelId="{48A7AC10-3DA2-471F-BB7A-AC2F6B21F6CC}" srcId="{0BDE6708-C928-453C-B33D-5A347D0331B3}" destId="{144A8C21-E9EA-40F9-8556-28F907778583}" srcOrd="3" destOrd="0" parTransId="{BA8AF117-6808-491D-9CCD-6E6C85C7EEEC}" sibTransId="{9E8CA3DE-E6A0-4F72-9D7F-2212ED645FEB}"/>
    <dgm:cxn modelId="{538407C4-1512-4F37-A93B-4ACC4E581F8A}" type="presOf" srcId="{DF6D4CA8-0C09-49A9-9544-3782EF4121A1}" destId="{AF99BCF5-909D-4A36-A5C4-ACCC8889F3B6}" srcOrd="0" destOrd="0" presId="urn:microsoft.com/office/officeart/2005/8/layout/cycle6"/>
    <dgm:cxn modelId="{9D86ADD8-855B-46F0-B3C0-D94B89E7B65C}" type="presParOf" srcId="{CC482187-9E10-402C-A18C-0F14FB492811}" destId="{AF99BCF5-909D-4A36-A5C4-ACCC8889F3B6}" srcOrd="0" destOrd="0" presId="urn:microsoft.com/office/officeart/2005/8/layout/cycle6"/>
    <dgm:cxn modelId="{88B57C45-55D5-4F99-8CC1-693E1B87F0D6}" type="presParOf" srcId="{CC482187-9E10-402C-A18C-0F14FB492811}" destId="{04CBEB16-F0ED-483C-B1D0-7D53783892AF}" srcOrd="1" destOrd="0" presId="urn:microsoft.com/office/officeart/2005/8/layout/cycle6"/>
    <dgm:cxn modelId="{0C9AAFFD-0AD8-4886-9533-54C8E309D149}" type="presParOf" srcId="{CC482187-9E10-402C-A18C-0F14FB492811}" destId="{599EB47F-7D50-442B-95C2-A134A3CD62E7}" srcOrd="2" destOrd="0" presId="urn:microsoft.com/office/officeart/2005/8/layout/cycle6"/>
    <dgm:cxn modelId="{F3B95BB1-15B1-4BF6-89BB-98A8BE394901}" type="presParOf" srcId="{CC482187-9E10-402C-A18C-0F14FB492811}" destId="{4CEBC051-6DB1-4F06-B0B3-E2A5624E90B4}" srcOrd="3" destOrd="0" presId="urn:microsoft.com/office/officeart/2005/8/layout/cycle6"/>
    <dgm:cxn modelId="{03300267-F218-4F4E-99EC-23A8DF9B31DF}" type="presParOf" srcId="{CC482187-9E10-402C-A18C-0F14FB492811}" destId="{C48E7F69-72D4-4B81-A55D-AB1313FCA64C}" srcOrd="4" destOrd="0" presId="urn:microsoft.com/office/officeart/2005/8/layout/cycle6"/>
    <dgm:cxn modelId="{1AE0343B-640A-4B3A-8E4C-206D41CAEDA0}" type="presParOf" srcId="{CC482187-9E10-402C-A18C-0F14FB492811}" destId="{04D6E9BF-6001-4713-BCFE-1EF90C2E5FEB}" srcOrd="5" destOrd="0" presId="urn:microsoft.com/office/officeart/2005/8/layout/cycle6"/>
    <dgm:cxn modelId="{7BBA2ADB-A8D3-4043-BCC5-4D3C14E09938}" type="presParOf" srcId="{CC482187-9E10-402C-A18C-0F14FB492811}" destId="{5C455F7C-1B81-4871-90CC-FC29D1E8E71E}" srcOrd="6" destOrd="0" presId="urn:microsoft.com/office/officeart/2005/8/layout/cycle6"/>
    <dgm:cxn modelId="{F7F2B422-0DC7-4AE9-9E64-753F705A5C5C}" type="presParOf" srcId="{CC482187-9E10-402C-A18C-0F14FB492811}" destId="{C739C5F6-FDDA-4439-A502-0C2D02C2618A}" srcOrd="7" destOrd="0" presId="urn:microsoft.com/office/officeart/2005/8/layout/cycle6"/>
    <dgm:cxn modelId="{577027FF-BED8-4C15-8B51-AE9AC9CD24F9}" type="presParOf" srcId="{CC482187-9E10-402C-A18C-0F14FB492811}" destId="{2560B6E7-5F1F-4F52-A73F-14196E47B5A3}" srcOrd="8" destOrd="0" presId="urn:microsoft.com/office/officeart/2005/8/layout/cycle6"/>
    <dgm:cxn modelId="{ED12868E-7B5A-4D5D-A3FD-08ACDE95F5F7}" type="presParOf" srcId="{CC482187-9E10-402C-A18C-0F14FB492811}" destId="{73BAE1B2-58FF-40DB-B063-79152FE0353E}" srcOrd="9" destOrd="0" presId="urn:microsoft.com/office/officeart/2005/8/layout/cycle6"/>
    <dgm:cxn modelId="{9523E324-DBA2-4063-ADAF-67DA5B459A70}" type="presParOf" srcId="{CC482187-9E10-402C-A18C-0F14FB492811}" destId="{AF66F256-8CC7-483B-9FD9-6BFEA6644BEA}" srcOrd="10" destOrd="0" presId="urn:microsoft.com/office/officeart/2005/8/layout/cycle6"/>
    <dgm:cxn modelId="{09CB2E9C-268C-4235-B280-C01BBB489D86}" type="presParOf" srcId="{CC482187-9E10-402C-A18C-0F14FB492811}" destId="{D2745BCE-F4B2-41D3-A41B-67C29EF0D2BB}" srcOrd="11" destOrd="0" presId="urn:microsoft.com/office/officeart/2005/8/layout/cycle6"/>
    <dgm:cxn modelId="{4509F2C7-7F38-4CDF-A23D-3D03FEA66413}" type="presParOf" srcId="{CC482187-9E10-402C-A18C-0F14FB492811}" destId="{BE11F3AD-0A59-403B-9B93-42DD8B31A6FA}" srcOrd="12" destOrd="0" presId="urn:microsoft.com/office/officeart/2005/8/layout/cycle6"/>
    <dgm:cxn modelId="{B96B35E6-5040-4B07-921A-DF9761105B15}" type="presParOf" srcId="{CC482187-9E10-402C-A18C-0F14FB492811}" destId="{716FCD6C-000F-4737-85E1-FBDCF1332BE2}" srcOrd="13" destOrd="0" presId="urn:microsoft.com/office/officeart/2005/8/layout/cycle6"/>
    <dgm:cxn modelId="{FA4266E7-1867-4BD8-8BB9-258E92719C39}" type="presParOf" srcId="{CC482187-9E10-402C-A18C-0F14FB492811}" destId="{3DFFA1FD-5A91-43C8-B05F-6D6A39F2F32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B6AE6-770A-4B44-A488-FCF254461C9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47260-923E-4E0F-8B9C-BF183C724BA6}">
      <dgm:prSet phldrT="[Text]"/>
      <dgm:spPr>
        <a:solidFill>
          <a:srgbClr val="00CC99">
            <a:alpha val="50000"/>
          </a:srgbClr>
        </a:solidFill>
      </dgm:spPr>
      <dgm:t>
        <a:bodyPr/>
        <a:lstStyle/>
        <a:p>
          <a:r>
            <a:rPr lang="en-US" b="1" dirty="0" smtClean="0"/>
            <a:t>Market Segmentation</a:t>
          </a:r>
          <a:endParaRPr lang="en-US" b="1" dirty="0"/>
        </a:p>
      </dgm:t>
    </dgm:pt>
    <dgm:pt modelId="{5E32C263-8154-4BD3-8FAF-2B0DBB357D14}" type="parTrans" cxnId="{938BB5EE-D6A1-4820-AC7A-C6371AF53DBD}">
      <dgm:prSet/>
      <dgm:spPr/>
      <dgm:t>
        <a:bodyPr/>
        <a:lstStyle/>
        <a:p>
          <a:endParaRPr lang="en-US"/>
        </a:p>
      </dgm:t>
    </dgm:pt>
    <dgm:pt modelId="{5D02A994-F469-4D43-966E-A714AB11F5DD}" type="sibTrans" cxnId="{938BB5EE-D6A1-4820-AC7A-C6371AF53DBD}">
      <dgm:prSet/>
      <dgm:spPr/>
      <dgm:t>
        <a:bodyPr/>
        <a:lstStyle/>
        <a:p>
          <a:endParaRPr lang="en-US"/>
        </a:p>
      </dgm:t>
    </dgm:pt>
    <dgm:pt modelId="{7A49918B-80B8-46E5-A3E6-36270FDB6054}">
      <dgm:prSet phldrT="[Text]" custT="1"/>
      <dgm:spPr>
        <a:solidFill>
          <a:srgbClr val="FF6600">
            <a:alpha val="5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Geographic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8AB60-A84D-4047-9CA5-A3BE14453A07}" type="parTrans" cxnId="{0EC0A124-E2DE-4E96-AAA4-96C4EB5723AE}">
      <dgm:prSet/>
      <dgm:spPr/>
      <dgm:t>
        <a:bodyPr/>
        <a:lstStyle/>
        <a:p>
          <a:endParaRPr lang="en-US"/>
        </a:p>
      </dgm:t>
    </dgm:pt>
    <dgm:pt modelId="{FD8701BD-9D01-4BBE-9BE2-C47B59252683}" type="sibTrans" cxnId="{0EC0A124-E2DE-4E96-AAA4-96C4EB5723AE}">
      <dgm:prSet/>
      <dgm:spPr/>
      <dgm:t>
        <a:bodyPr/>
        <a:lstStyle/>
        <a:p>
          <a:endParaRPr lang="en-US"/>
        </a:p>
      </dgm:t>
    </dgm:pt>
    <dgm:pt modelId="{920C385F-5B2D-4FC6-9A67-BCC31421261E}">
      <dgm:prSet phldrT="[Text]" custT="1"/>
      <dgm:spPr>
        <a:solidFill>
          <a:srgbClr val="FF6600">
            <a:alpha val="5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Demographic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C6599-9B9E-4D4D-BC4A-B8C5E8C60978}" type="parTrans" cxnId="{2EB96869-7838-4895-AEA6-5E2A3D5D2B97}">
      <dgm:prSet/>
      <dgm:spPr/>
      <dgm:t>
        <a:bodyPr/>
        <a:lstStyle/>
        <a:p>
          <a:endParaRPr lang="en-US"/>
        </a:p>
      </dgm:t>
    </dgm:pt>
    <dgm:pt modelId="{466F79CE-7EEC-4CEC-93B1-B902A7E307EE}" type="sibTrans" cxnId="{2EB96869-7838-4895-AEA6-5E2A3D5D2B97}">
      <dgm:prSet/>
      <dgm:spPr/>
      <dgm:t>
        <a:bodyPr/>
        <a:lstStyle/>
        <a:p>
          <a:endParaRPr lang="en-US"/>
        </a:p>
      </dgm:t>
    </dgm:pt>
    <dgm:pt modelId="{4B139B11-7BCB-4F23-A72D-D886D45C7F62}">
      <dgm:prSet phldrT="[Text]" custT="1"/>
      <dgm:spPr>
        <a:solidFill>
          <a:srgbClr val="FF6600">
            <a:alpha val="5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Psychographic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76A2D-F24F-41FE-B1E6-E1B455FD64BB}" type="parTrans" cxnId="{157BC25F-3C9E-4E5B-8245-AF0E25CEAD5F}">
      <dgm:prSet/>
      <dgm:spPr/>
      <dgm:t>
        <a:bodyPr/>
        <a:lstStyle/>
        <a:p>
          <a:endParaRPr lang="en-US"/>
        </a:p>
      </dgm:t>
    </dgm:pt>
    <dgm:pt modelId="{D56E47A7-5E2D-4ED4-BB4A-2C255B8D98F4}" type="sibTrans" cxnId="{157BC25F-3C9E-4E5B-8245-AF0E25CEAD5F}">
      <dgm:prSet/>
      <dgm:spPr/>
      <dgm:t>
        <a:bodyPr/>
        <a:lstStyle/>
        <a:p>
          <a:endParaRPr lang="en-US"/>
        </a:p>
      </dgm:t>
    </dgm:pt>
    <dgm:pt modelId="{F733DBA4-7403-4210-9179-3C4FE5BF37FC}">
      <dgm:prSet phldrT="[Text]" custT="1"/>
      <dgm:spPr>
        <a:solidFill>
          <a:srgbClr val="FF6600">
            <a:alpha val="5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Behavioral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0596E-94D2-41F0-9B58-7D2C9E1CC525}" type="parTrans" cxnId="{1B2F8112-DBC7-4D40-8B16-49763ABDF9A5}">
      <dgm:prSet/>
      <dgm:spPr/>
      <dgm:t>
        <a:bodyPr/>
        <a:lstStyle/>
        <a:p>
          <a:endParaRPr lang="en-US"/>
        </a:p>
      </dgm:t>
    </dgm:pt>
    <dgm:pt modelId="{CCB62BAF-A26A-4DDC-A080-0058F193F9C9}" type="sibTrans" cxnId="{1B2F8112-DBC7-4D40-8B16-49763ABDF9A5}">
      <dgm:prSet/>
      <dgm:spPr/>
      <dgm:t>
        <a:bodyPr/>
        <a:lstStyle/>
        <a:p>
          <a:endParaRPr lang="en-US"/>
        </a:p>
      </dgm:t>
    </dgm:pt>
    <dgm:pt modelId="{B8A1609B-8580-4542-8D65-A406200DC042}" type="pres">
      <dgm:prSet presAssocID="{07EB6AE6-770A-4B44-A488-FCF254461C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2385D-E224-49D4-803E-58056287A940}" type="pres">
      <dgm:prSet presAssocID="{07EB6AE6-770A-4B44-A488-FCF254461C99}" presName="radial" presStyleCnt="0">
        <dgm:presLayoutVars>
          <dgm:animLvl val="ctr"/>
        </dgm:presLayoutVars>
      </dgm:prSet>
      <dgm:spPr/>
    </dgm:pt>
    <dgm:pt modelId="{7B7B27E3-60A6-436D-998E-E515989122FD}" type="pres">
      <dgm:prSet presAssocID="{C3F47260-923E-4E0F-8B9C-BF183C724BA6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093A5449-39ED-4234-B83F-CCB8E4F6B419}" type="pres">
      <dgm:prSet presAssocID="{7A49918B-80B8-46E5-A3E6-36270FDB6054}" presName="node" presStyleLbl="vennNode1" presStyleIdx="1" presStyleCnt="5" custScaleX="189045" custScaleY="142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F1499-468D-4CDC-9ED2-7D24B8B25F72}" type="pres">
      <dgm:prSet presAssocID="{920C385F-5B2D-4FC6-9A67-BCC31421261E}" presName="node" presStyleLbl="vennNode1" presStyleIdx="2" presStyleCnt="5" custScaleX="183934" custScaleY="145411" custRadScaleRad="123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496E3-856E-4DE4-8FC4-4EC83306D9FE}" type="pres">
      <dgm:prSet presAssocID="{4B139B11-7BCB-4F23-A72D-D886D45C7F62}" presName="node" presStyleLbl="vennNode1" presStyleIdx="3" presStyleCnt="5" custScaleX="206922" custScaleY="132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B748-05EB-4BFA-883E-FEA86ED056E0}" type="pres">
      <dgm:prSet presAssocID="{F733DBA4-7403-4210-9179-3C4FE5BF37FC}" presName="node" presStyleLbl="vennNode1" presStyleIdx="4" presStyleCnt="5" custScaleX="188593" custScaleY="156858" custRadScaleRad="123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DA5D3-F729-4157-BEC3-4FAA92F09F00}" type="presOf" srcId="{7A49918B-80B8-46E5-A3E6-36270FDB6054}" destId="{093A5449-39ED-4234-B83F-CCB8E4F6B419}" srcOrd="0" destOrd="0" presId="urn:microsoft.com/office/officeart/2005/8/layout/radial3"/>
    <dgm:cxn modelId="{B83ACAFF-9402-4819-ADA9-A2F5D25B42A1}" type="presOf" srcId="{4B139B11-7BCB-4F23-A72D-D886D45C7F62}" destId="{BF7496E3-856E-4DE4-8FC4-4EC83306D9FE}" srcOrd="0" destOrd="0" presId="urn:microsoft.com/office/officeart/2005/8/layout/radial3"/>
    <dgm:cxn modelId="{0EC0A124-E2DE-4E96-AAA4-96C4EB5723AE}" srcId="{C3F47260-923E-4E0F-8B9C-BF183C724BA6}" destId="{7A49918B-80B8-46E5-A3E6-36270FDB6054}" srcOrd="0" destOrd="0" parTransId="{1F28AB60-A84D-4047-9CA5-A3BE14453A07}" sibTransId="{FD8701BD-9D01-4BBE-9BE2-C47B59252683}"/>
    <dgm:cxn modelId="{6D813022-87E6-4249-9D69-2CC92390FFEC}" type="presOf" srcId="{F733DBA4-7403-4210-9179-3C4FE5BF37FC}" destId="{2277B748-05EB-4BFA-883E-FEA86ED056E0}" srcOrd="0" destOrd="0" presId="urn:microsoft.com/office/officeart/2005/8/layout/radial3"/>
    <dgm:cxn modelId="{157BC25F-3C9E-4E5B-8245-AF0E25CEAD5F}" srcId="{C3F47260-923E-4E0F-8B9C-BF183C724BA6}" destId="{4B139B11-7BCB-4F23-A72D-D886D45C7F62}" srcOrd="2" destOrd="0" parTransId="{90176A2D-F24F-41FE-B1E6-E1B455FD64BB}" sibTransId="{D56E47A7-5E2D-4ED4-BB4A-2C255B8D98F4}"/>
    <dgm:cxn modelId="{0E6676AD-9BEF-4FC8-B7EE-A51409BEC790}" type="presOf" srcId="{920C385F-5B2D-4FC6-9A67-BCC31421261E}" destId="{651F1499-468D-4CDC-9ED2-7D24B8B25F72}" srcOrd="0" destOrd="0" presId="urn:microsoft.com/office/officeart/2005/8/layout/radial3"/>
    <dgm:cxn modelId="{E5E1DDF5-18AB-4793-A4AD-CBBE834128C3}" type="presOf" srcId="{07EB6AE6-770A-4B44-A488-FCF254461C99}" destId="{B8A1609B-8580-4542-8D65-A406200DC042}" srcOrd="0" destOrd="0" presId="urn:microsoft.com/office/officeart/2005/8/layout/radial3"/>
    <dgm:cxn modelId="{AA5366B8-9C42-49DA-9BE2-416CD06EFC36}" type="presOf" srcId="{C3F47260-923E-4E0F-8B9C-BF183C724BA6}" destId="{7B7B27E3-60A6-436D-998E-E515989122FD}" srcOrd="0" destOrd="0" presId="urn:microsoft.com/office/officeart/2005/8/layout/radial3"/>
    <dgm:cxn modelId="{2EB96869-7838-4895-AEA6-5E2A3D5D2B97}" srcId="{C3F47260-923E-4E0F-8B9C-BF183C724BA6}" destId="{920C385F-5B2D-4FC6-9A67-BCC31421261E}" srcOrd="1" destOrd="0" parTransId="{488C6599-9B9E-4D4D-BC4A-B8C5E8C60978}" sibTransId="{466F79CE-7EEC-4CEC-93B1-B902A7E307EE}"/>
    <dgm:cxn modelId="{1B2F8112-DBC7-4D40-8B16-49763ABDF9A5}" srcId="{C3F47260-923E-4E0F-8B9C-BF183C724BA6}" destId="{F733DBA4-7403-4210-9179-3C4FE5BF37FC}" srcOrd="3" destOrd="0" parTransId="{DB00596E-94D2-41F0-9B58-7D2C9E1CC525}" sibTransId="{CCB62BAF-A26A-4DDC-A080-0058F193F9C9}"/>
    <dgm:cxn modelId="{938BB5EE-D6A1-4820-AC7A-C6371AF53DBD}" srcId="{07EB6AE6-770A-4B44-A488-FCF254461C99}" destId="{C3F47260-923E-4E0F-8B9C-BF183C724BA6}" srcOrd="0" destOrd="0" parTransId="{5E32C263-8154-4BD3-8FAF-2B0DBB357D14}" sibTransId="{5D02A994-F469-4D43-966E-A714AB11F5DD}"/>
    <dgm:cxn modelId="{6F9298AC-E8F1-4E12-B79E-3BBE6EC42402}" type="presParOf" srcId="{B8A1609B-8580-4542-8D65-A406200DC042}" destId="{B562385D-E224-49D4-803E-58056287A940}" srcOrd="0" destOrd="0" presId="urn:microsoft.com/office/officeart/2005/8/layout/radial3"/>
    <dgm:cxn modelId="{2A5D358E-3E33-416E-8BC4-F773AD90039C}" type="presParOf" srcId="{B562385D-E224-49D4-803E-58056287A940}" destId="{7B7B27E3-60A6-436D-998E-E515989122FD}" srcOrd="0" destOrd="0" presId="urn:microsoft.com/office/officeart/2005/8/layout/radial3"/>
    <dgm:cxn modelId="{2F76818F-7BA8-48EE-B9EE-D5D4862AFF93}" type="presParOf" srcId="{B562385D-E224-49D4-803E-58056287A940}" destId="{093A5449-39ED-4234-B83F-CCB8E4F6B419}" srcOrd="1" destOrd="0" presId="urn:microsoft.com/office/officeart/2005/8/layout/radial3"/>
    <dgm:cxn modelId="{0113CAEC-C462-4DB3-A020-6500F91E25AA}" type="presParOf" srcId="{B562385D-E224-49D4-803E-58056287A940}" destId="{651F1499-468D-4CDC-9ED2-7D24B8B25F72}" srcOrd="2" destOrd="0" presId="urn:microsoft.com/office/officeart/2005/8/layout/radial3"/>
    <dgm:cxn modelId="{38CD0F6C-4033-4F33-BC4C-AFD581FAA369}" type="presParOf" srcId="{B562385D-E224-49D4-803E-58056287A940}" destId="{BF7496E3-856E-4DE4-8FC4-4EC83306D9FE}" srcOrd="3" destOrd="0" presId="urn:microsoft.com/office/officeart/2005/8/layout/radial3"/>
    <dgm:cxn modelId="{31B5F004-0FEC-4E75-88F0-73966612B21E}" type="presParOf" srcId="{B562385D-E224-49D4-803E-58056287A940}" destId="{2277B748-05EB-4BFA-883E-FEA86ED056E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02B5E-601F-40D3-8466-9E8F38751F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9A9AF9-7835-4BC9-9098-C8762F29789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US" sz="1700" dirty="0"/>
        </a:p>
      </dgm:t>
    </dgm:pt>
    <dgm:pt modelId="{98002BCE-5151-484D-8221-CEE7AA676E5A}" type="parTrans" cxnId="{0BEA9573-66FA-4000-9CB9-2881B30E320D}">
      <dgm:prSet/>
      <dgm:spPr/>
      <dgm:t>
        <a:bodyPr/>
        <a:lstStyle/>
        <a:p>
          <a:endParaRPr lang="en-US"/>
        </a:p>
      </dgm:t>
    </dgm:pt>
    <dgm:pt modelId="{B42DA999-0AB2-49F0-9C37-445C29E8A3E6}" type="sibTrans" cxnId="{0BEA9573-66FA-4000-9CB9-2881B30E320D}">
      <dgm:prSet/>
      <dgm:spPr/>
      <dgm:t>
        <a:bodyPr/>
        <a:lstStyle/>
        <a:p>
          <a:endParaRPr lang="en-US"/>
        </a:p>
      </dgm:t>
    </dgm:pt>
    <dgm:pt modelId="{562C12E0-83EE-4EAA-8166-9034A08CA87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CE187-EE02-4117-A692-2C07FB4FFB2B}" type="parTrans" cxnId="{96602B4C-C653-42DC-B4E2-D6ECF76158E2}">
      <dgm:prSet/>
      <dgm:spPr/>
      <dgm:t>
        <a:bodyPr/>
        <a:lstStyle/>
        <a:p>
          <a:endParaRPr lang="en-US"/>
        </a:p>
      </dgm:t>
    </dgm:pt>
    <dgm:pt modelId="{023840FB-1C55-4341-81ED-29F9A23C6B68}" type="sibTrans" cxnId="{96602B4C-C653-42DC-B4E2-D6ECF76158E2}">
      <dgm:prSet/>
      <dgm:spPr/>
      <dgm:t>
        <a:bodyPr/>
        <a:lstStyle/>
        <a:p>
          <a:endParaRPr lang="en-US"/>
        </a:p>
      </dgm:t>
    </dgm:pt>
    <dgm:pt modelId="{0FD43CF0-4FA2-4930-915C-15A12C1CE4FF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Maturity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78606-0B51-4EDB-BD07-C0569B5DD474}" type="parTrans" cxnId="{E70D5DDC-58D8-4A29-AFCF-4C53FE74724B}">
      <dgm:prSet/>
      <dgm:spPr/>
      <dgm:t>
        <a:bodyPr/>
        <a:lstStyle/>
        <a:p>
          <a:endParaRPr lang="en-US"/>
        </a:p>
      </dgm:t>
    </dgm:pt>
    <dgm:pt modelId="{0A0F297B-AE28-4343-93C2-D1C8FD37978A}" type="sibTrans" cxnId="{E70D5DDC-58D8-4A29-AFCF-4C53FE74724B}">
      <dgm:prSet/>
      <dgm:spPr/>
      <dgm:t>
        <a:bodyPr/>
        <a:lstStyle/>
        <a:p>
          <a:endParaRPr lang="en-US"/>
        </a:p>
      </dgm:t>
    </dgm:pt>
    <dgm:pt modelId="{C182CDDB-3F1D-4ACA-82DE-3987943677E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Decline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0A482-349A-4549-BCF6-48554D81F786}" type="parTrans" cxnId="{A0498588-047D-4365-85EE-7289C6045D90}">
      <dgm:prSet/>
      <dgm:spPr/>
      <dgm:t>
        <a:bodyPr/>
        <a:lstStyle/>
        <a:p>
          <a:endParaRPr lang="en-US"/>
        </a:p>
      </dgm:t>
    </dgm:pt>
    <dgm:pt modelId="{409CEA50-08C1-4C13-9F4B-9A5D02C090B9}" type="sibTrans" cxnId="{A0498588-047D-4365-85EE-7289C6045D90}">
      <dgm:prSet/>
      <dgm:spPr/>
      <dgm:t>
        <a:bodyPr/>
        <a:lstStyle/>
        <a:p>
          <a:endParaRPr lang="en-US"/>
        </a:p>
      </dgm:t>
    </dgm:pt>
    <dgm:pt modelId="{A82A2979-36E2-4BEA-B445-E566B53B1A00}" type="pres">
      <dgm:prSet presAssocID="{EB902B5E-601F-40D3-8466-9E8F38751F77}" presName="CompostProcess" presStyleCnt="0">
        <dgm:presLayoutVars>
          <dgm:dir/>
          <dgm:resizeHandles val="exact"/>
        </dgm:presLayoutVars>
      </dgm:prSet>
      <dgm:spPr/>
    </dgm:pt>
    <dgm:pt modelId="{916EEB1F-F0F6-45AA-829B-7C9937CB3A03}" type="pres">
      <dgm:prSet presAssocID="{EB902B5E-601F-40D3-8466-9E8F38751F77}" presName="arrow" presStyleLbl="bgShp" presStyleIdx="0" presStyleCnt="1" custLinFactNeighborY="1695"/>
      <dgm:spPr>
        <a:solidFill>
          <a:srgbClr val="00CC99"/>
        </a:solidFill>
        <a:ln>
          <a:solidFill>
            <a:srgbClr val="00CC99"/>
          </a:solidFill>
        </a:ln>
      </dgm:spPr>
    </dgm:pt>
    <dgm:pt modelId="{E16C799E-242D-43A9-908D-24ECC8E128AD}" type="pres">
      <dgm:prSet presAssocID="{EB902B5E-601F-40D3-8466-9E8F38751F77}" presName="linearProcess" presStyleCnt="0"/>
      <dgm:spPr/>
    </dgm:pt>
    <dgm:pt modelId="{26D6EF34-1FF7-4531-8D1C-8732869B6944}" type="pres">
      <dgm:prSet presAssocID="{309A9AF9-7835-4BC9-9098-C8762F297898}" presName="textNode" presStyleLbl="node1" presStyleIdx="0" presStyleCnt="4" custScaleX="126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A2CD-69B0-4852-8503-D43D8561F228}" type="pres">
      <dgm:prSet presAssocID="{B42DA999-0AB2-49F0-9C37-445C29E8A3E6}" presName="sibTrans" presStyleCnt="0"/>
      <dgm:spPr/>
    </dgm:pt>
    <dgm:pt modelId="{03DFEE34-0E39-4FE1-A642-1D57D3C4B346}" type="pres">
      <dgm:prSet presAssocID="{562C12E0-83EE-4EAA-8166-9034A08CA87B}" presName="textNode" presStyleLbl="node1" presStyleIdx="1" presStyleCnt="4" custScaleX="11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2783-19E5-4089-8D5C-ED478E2C505A}" type="pres">
      <dgm:prSet presAssocID="{023840FB-1C55-4341-81ED-29F9A23C6B68}" presName="sibTrans" presStyleCnt="0"/>
      <dgm:spPr/>
    </dgm:pt>
    <dgm:pt modelId="{A1D24D1B-4636-4004-A484-1C2C8ADBF0B3}" type="pres">
      <dgm:prSet presAssocID="{0FD43CF0-4FA2-4930-915C-15A12C1CE4FF}" presName="textNode" presStyleLbl="node1" presStyleIdx="2" presStyleCnt="4" custScaleX="130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A8BD1-EAE2-463E-A46E-D9597179E5C9}" type="pres">
      <dgm:prSet presAssocID="{0A0F297B-AE28-4343-93C2-D1C8FD37978A}" presName="sibTrans" presStyleCnt="0"/>
      <dgm:spPr/>
    </dgm:pt>
    <dgm:pt modelId="{8B608F56-D1C1-4E6C-863F-82D3D0DC4CEC}" type="pres">
      <dgm:prSet presAssocID="{C182CDDB-3F1D-4ACA-82DE-3987943677ED}" presName="textNode" presStyleLbl="node1" presStyleIdx="3" presStyleCnt="4" custScaleX="11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1EC42-72F9-4344-98A6-9963944158D9}" type="presOf" srcId="{562C12E0-83EE-4EAA-8166-9034A08CA87B}" destId="{03DFEE34-0E39-4FE1-A642-1D57D3C4B346}" srcOrd="0" destOrd="0" presId="urn:microsoft.com/office/officeart/2005/8/layout/hProcess9"/>
    <dgm:cxn modelId="{3C03B163-F94E-4D7A-9B7D-1FB763179671}" type="presOf" srcId="{309A9AF9-7835-4BC9-9098-C8762F297898}" destId="{26D6EF34-1FF7-4531-8D1C-8732869B6944}" srcOrd="0" destOrd="0" presId="urn:microsoft.com/office/officeart/2005/8/layout/hProcess9"/>
    <dgm:cxn modelId="{5606AE78-8F96-411D-8AD1-DB06A0CEF50F}" type="presOf" srcId="{EB902B5E-601F-40D3-8466-9E8F38751F77}" destId="{A82A2979-36E2-4BEA-B445-E566B53B1A00}" srcOrd="0" destOrd="0" presId="urn:microsoft.com/office/officeart/2005/8/layout/hProcess9"/>
    <dgm:cxn modelId="{DE8B0750-D1EA-4148-998F-CD4D35FD6099}" type="presOf" srcId="{0FD43CF0-4FA2-4930-915C-15A12C1CE4FF}" destId="{A1D24D1B-4636-4004-A484-1C2C8ADBF0B3}" srcOrd="0" destOrd="0" presId="urn:microsoft.com/office/officeart/2005/8/layout/hProcess9"/>
    <dgm:cxn modelId="{96602B4C-C653-42DC-B4E2-D6ECF76158E2}" srcId="{EB902B5E-601F-40D3-8466-9E8F38751F77}" destId="{562C12E0-83EE-4EAA-8166-9034A08CA87B}" srcOrd="1" destOrd="0" parTransId="{A32CE187-EE02-4117-A692-2C07FB4FFB2B}" sibTransId="{023840FB-1C55-4341-81ED-29F9A23C6B68}"/>
    <dgm:cxn modelId="{A0498588-047D-4365-85EE-7289C6045D90}" srcId="{EB902B5E-601F-40D3-8466-9E8F38751F77}" destId="{C182CDDB-3F1D-4ACA-82DE-3987943677ED}" srcOrd="3" destOrd="0" parTransId="{8460A482-349A-4549-BCF6-48554D81F786}" sibTransId="{409CEA50-08C1-4C13-9F4B-9A5D02C090B9}"/>
    <dgm:cxn modelId="{49B82087-5903-42BD-8B89-37CAB26408FB}" type="presOf" srcId="{C182CDDB-3F1D-4ACA-82DE-3987943677ED}" destId="{8B608F56-D1C1-4E6C-863F-82D3D0DC4CEC}" srcOrd="0" destOrd="0" presId="urn:microsoft.com/office/officeart/2005/8/layout/hProcess9"/>
    <dgm:cxn modelId="{0BEA9573-66FA-4000-9CB9-2881B30E320D}" srcId="{EB902B5E-601F-40D3-8466-9E8F38751F77}" destId="{309A9AF9-7835-4BC9-9098-C8762F297898}" srcOrd="0" destOrd="0" parTransId="{98002BCE-5151-484D-8221-CEE7AA676E5A}" sibTransId="{B42DA999-0AB2-49F0-9C37-445C29E8A3E6}"/>
    <dgm:cxn modelId="{E70D5DDC-58D8-4A29-AFCF-4C53FE74724B}" srcId="{EB902B5E-601F-40D3-8466-9E8F38751F77}" destId="{0FD43CF0-4FA2-4930-915C-15A12C1CE4FF}" srcOrd="2" destOrd="0" parTransId="{FF778606-0B51-4EDB-BD07-C0569B5DD474}" sibTransId="{0A0F297B-AE28-4343-93C2-D1C8FD37978A}"/>
    <dgm:cxn modelId="{51352E0B-ADB8-4340-A977-E5039434200E}" type="presParOf" srcId="{A82A2979-36E2-4BEA-B445-E566B53B1A00}" destId="{916EEB1F-F0F6-45AA-829B-7C9937CB3A03}" srcOrd="0" destOrd="0" presId="urn:microsoft.com/office/officeart/2005/8/layout/hProcess9"/>
    <dgm:cxn modelId="{21D7B4BD-BDCA-4FBD-87C3-BCD061BF3861}" type="presParOf" srcId="{A82A2979-36E2-4BEA-B445-E566B53B1A00}" destId="{E16C799E-242D-43A9-908D-24ECC8E128AD}" srcOrd="1" destOrd="0" presId="urn:microsoft.com/office/officeart/2005/8/layout/hProcess9"/>
    <dgm:cxn modelId="{61253CDA-1B51-4FC9-8697-D9CFDA5EAB67}" type="presParOf" srcId="{E16C799E-242D-43A9-908D-24ECC8E128AD}" destId="{26D6EF34-1FF7-4531-8D1C-8732869B6944}" srcOrd="0" destOrd="0" presId="urn:microsoft.com/office/officeart/2005/8/layout/hProcess9"/>
    <dgm:cxn modelId="{866D8019-B5C1-43CC-A6CD-36441F5D3826}" type="presParOf" srcId="{E16C799E-242D-43A9-908D-24ECC8E128AD}" destId="{EA76A2CD-69B0-4852-8503-D43D8561F228}" srcOrd="1" destOrd="0" presId="urn:microsoft.com/office/officeart/2005/8/layout/hProcess9"/>
    <dgm:cxn modelId="{BA8B640B-091B-4278-BBA7-6E0247113FAE}" type="presParOf" srcId="{E16C799E-242D-43A9-908D-24ECC8E128AD}" destId="{03DFEE34-0E39-4FE1-A642-1D57D3C4B346}" srcOrd="2" destOrd="0" presId="urn:microsoft.com/office/officeart/2005/8/layout/hProcess9"/>
    <dgm:cxn modelId="{BF3B965F-51A4-4EA3-9226-81F5D40146D7}" type="presParOf" srcId="{E16C799E-242D-43A9-908D-24ECC8E128AD}" destId="{1BEF2783-19E5-4089-8D5C-ED478E2C505A}" srcOrd="3" destOrd="0" presId="urn:microsoft.com/office/officeart/2005/8/layout/hProcess9"/>
    <dgm:cxn modelId="{79951A06-2CAD-41F6-8580-B7FBF37CCBB5}" type="presParOf" srcId="{E16C799E-242D-43A9-908D-24ECC8E128AD}" destId="{A1D24D1B-4636-4004-A484-1C2C8ADBF0B3}" srcOrd="4" destOrd="0" presId="urn:microsoft.com/office/officeart/2005/8/layout/hProcess9"/>
    <dgm:cxn modelId="{DC827946-715E-4145-84D8-92D5286E989E}" type="presParOf" srcId="{E16C799E-242D-43A9-908D-24ECC8E128AD}" destId="{A6BA8BD1-EAE2-463E-A46E-D9597179E5C9}" srcOrd="5" destOrd="0" presId="urn:microsoft.com/office/officeart/2005/8/layout/hProcess9"/>
    <dgm:cxn modelId="{8C252D1C-D5C4-4C83-99F4-89805DB447A8}" type="presParOf" srcId="{E16C799E-242D-43A9-908D-24ECC8E128AD}" destId="{8B608F56-D1C1-4E6C-863F-82D3D0DC4CE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53B850-C604-41EF-A053-35647240F6D1}">
      <dsp:nvSpPr>
        <dsp:cNvPr id="0" name=""/>
        <dsp:cNvSpPr/>
      </dsp:nvSpPr>
      <dsp:spPr>
        <a:xfrm>
          <a:off x="5241363" y="798061"/>
          <a:ext cx="2503511" cy="4170432"/>
        </a:xfrm>
        <a:prstGeom prst="wedgeRectCallout">
          <a:avLst>
            <a:gd name="adj1" fmla="val 0"/>
            <a:gd name="adj2" fmla="val 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Tracking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9091" y="798061"/>
        <a:ext cx="2185784" cy="4170432"/>
      </dsp:txXfrm>
    </dsp:sp>
    <dsp:sp modelId="{BCCD2EF8-C6B6-4639-ADAB-F6D775BE12A5}">
      <dsp:nvSpPr>
        <dsp:cNvPr id="0" name=""/>
        <dsp:cNvSpPr/>
      </dsp:nvSpPr>
      <dsp:spPr>
        <a:xfrm>
          <a:off x="5483866" y="99422"/>
          <a:ext cx="2273244" cy="730826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Written surveys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866" y="99422"/>
        <a:ext cx="2273244" cy="730826"/>
      </dsp:txXfrm>
    </dsp:sp>
    <dsp:sp modelId="{8A055DF3-FE0C-4B7F-A8D9-7BBA51124DAA}">
      <dsp:nvSpPr>
        <dsp:cNvPr id="0" name=""/>
        <dsp:cNvSpPr/>
      </dsp:nvSpPr>
      <dsp:spPr>
        <a:xfrm>
          <a:off x="3441105" y="849024"/>
          <a:ext cx="2185698" cy="3872942"/>
        </a:xfrm>
        <a:prstGeom prst="wedgeRectCallout">
          <a:avLst>
            <a:gd name="adj1" fmla="val 62500"/>
            <a:gd name="adj2" fmla="val 2083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8497" y="849024"/>
        <a:ext cx="1908305" cy="3872942"/>
      </dsp:txXfrm>
    </dsp:sp>
    <dsp:sp modelId="{353B3A20-23AF-4F64-875E-DE3C4D5E033E}">
      <dsp:nvSpPr>
        <dsp:cNvPr id="0" name=""/>
        <dsp:cNvSpPr/>
      </dsp:nvSpPr>
      <dsp:spPr>
        <a:xfrm>
          <a:off x="3589239" y="104286"/>
          <a:ext cx="2013101" cy="744738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Telephone surveys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9239" y="104286"/>
        <a:ext cx="2013101" cy="744738"/>
      </dsp:txXfrm>
    </dsp:sp>
    <dsp:sp modelId="{9C9ECEC4-9E83-4D18-9F6C-A6CE8E4F7187}">
      <dsp:nvSpPr>
        <dsp:cNvPr id="0" name=""/>
        <dsp:cNvSpPr/>
      </dsp:nvSpPr>
      <dsp:spPr>
        <a:xfrm>
          <a:off x="1129172" y="638460"/>
          <a:ext cx="2542959" cy="3574945"/>
        </a:xfrm>
        <a:prstGeom prst="wedgeRectCallout">
          <a:avLst>
            <a:gd name="adj1" fmla="val 62500"/>
            <a:gd name="adj2" fmla="val 2083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Focus groups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1906" y="638460"/>
        <a:ext cx="2220225" cy="3574945"/>
      </dsp:txXfrm>
    </dsp:sp>
    <dsp:sp modelId="{189E6F69-BCF8-4F84-B738-CE910111D921}">
      <dsp:nvSpPr>
        <dsp:cNvPr id="0" name=""/>
        <dsp:cNvSpPr/>
      </dsp:nvSpPr>
      <dsp:spPr>
        <a:xfrm>
          <a:off x="1128093" y="119708"/>
          <a:ext cx="2545117" cy="595992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Personal interviews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8093" y="119708"/>
        <a:ext cx="2545117" cy="595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F9167-FF81-48C8-86C5-5160E1EDD3D0}">
      <dsp:nvSpPr>
        <dsp:cNvPr id="0" name=""/>
        <dsp:cNvSpPr/>
      </dsp:nvSpPr>
      <dsp:spPr>
        <a:xfrm>
          <a:off x="37" y="2155859"/>
          <a:ext cx="1924435" cy="1470374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Secondary Research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" y="2155859"/>
        <a:ext cx="1924435" cy="1470374"/>
      </dsp:txXfrm>
    </dsp:sp>
    <dsp:sp modelId="{ECF6AF1E-9F8E-4E64-A43D-CFB54A49A56E}">
      <dsp:nvSpPr>
        <dsp:cNvPr id="0" name=""/>
        <dsp:cNvSpPr/>
      </dsp:nvSpPr>
      <dsp:spPr>
        <a:xfrm rot="18192913">
          <a:off x="1606736" y="2286102"/>
          <a:ext cx="1405247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405247" y="17116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192913">
        <a:off x="2274228" y="2268087"/>
        <a:ext cx="70262" cy="70262"/>
      </dsp:txXfrm>
    </dsp:sp>
    <dsp:sp modelId="{9CB9A003-B341-4016-B845-587E3AEC8AFC}">
      <dsp:nvSpPr>
        <dsp:cNvPr id="0" name=""/>
        <dsp:cNvSpPr/>
      </dsp:nvSpPr>
      <dsp:spPr>
        <a:xfrm>
          <a:off x="2694247" y="966722"/>
          <a:ext cx="1924435" cy="1497335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Online searches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4247" y="966722"/>
        <a:ext cx="1924435" cy="1497335"/>
      </dsp:txXfrm>
    </dsp:sp>
    <dsp:sp modelId="{533D83CB-6450-4FC0-AB60-8DDB26778558}">
      <dsp:nvSpPr>
        <dsp:cNvPr id="0" name=""/>
        <dsp:cNvSpPr/>
      </dsp:nvSpPr>
      <dsp:spPr>
        <a:xfrm rot="18912064">
          <a:off x="4461157" y="1316078"/>
          <a:ext cx="1084824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084824" y="17116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912064">
        <a:off x="4976449" y="1306074"/>
        <a:ext cx="54241" cy="54241"/>
      </dsp:txXfrm>
    </dsp:sp>
    <dsp:sp modelId="{EE8BDB9D-E435-49C1-BC18-0CE1ED2B1EA0}">
      <dsp:nvSpPr>
        <dsp:cNvPr id="0" name=""/>
        <dsp:cNvSpPr/>
      </dsp:nvSpPr>
      <dsp:spPr>
        <a:xfrm>
          <a:off x="5388456" y="243991"/>
          <a:ext cx="3069705" cy="1414017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Industry associations, chambers of commerce, and public agencies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8456" y="243991"/>
        <a:ext cx="3069705" cy="1414017"/>
      </dsp:txXfrm>
    </dsp:sp>
    <dsp:sp modelId="{953D627F-2AFB-406E-A2D5-4EF37DCB341C}">
      <dsp:nvSpPr>
        <dsp:cNvPr id="0" name=""/>
        <dsp:cNvSpPr/>
      </dsp:nvSpPr>
      <dsp:spPr>
        <a:xfrm rot="2720864">
          <a:off x="4455923" y="2087861"/>
          <a:ext cx="1095292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095292" y="17116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20864">
        <a:off x="4976187" y="2077595"/>
        <a:ext cx="54764" cy="54764"/>
      </dsp:txXfrm>
    </dsp:sp>
    <dsp:sp modelId="{34193388-8BCF-46FB-B07C-CF292CE1FFF6}">
      <dsp:nvSpPr>
        <dsp:cNvPr id="0" name=""/>
        <dsp:cNvSpPr/>
      </dsp:nvSpPr>
      <dsp:spPr>
        <a:xfrm>
          <a:off x="5388456" y="1802341"/>
          <a:ext cx="2991496" cy="1384448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Review of books and records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8456" y="1802341"/>
        <a:ext cx="2991496" cy="1384448"/>
      </dsp:txXfrm>
    </dsp:sp>
    <dsp:sp modelId="{58ECD884-143D-45E8-8AA2-5E768ECA5A7A}">
      <dsp:nvSpPr>
        <dsp:cNvPr id="0" name=""/>
        <dsp:cNvSpPr/>
      </dsp:nvSpPr>
      <dsp:spPr>
        <a:xfrm rot="3302664">
          <a:off x="1637586" y="3424513"/>
          <a:ext cx="1343547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1343547" y="17116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02664">
        <a:off x="2275771" y="3408041"/>
        <a:ext cx="67177" cy="67177"/>
      </dsp:txXfrm>
    </dsp:sp>
    <dsp:sp modelId="{20E22AA9-30D7-44D9-A6E4-64AB67CA8E9D}">
      <dsp:nvSpPr>
        <dsp:cNvPr id="0" name=""/>
        <dsp:cNvSpPr/>
      </dsp:nvSpPr>
      <dsp:spPr>
        <a:xfrm>
          <a:off x="2694247" y="3169055"/>
          <a:ext cx="1924435" cy="164631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Database searches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4247" y="3169055"/>
        <a:ext cx="1924435" cy="1646316"/>
      </dsp:txXfrm>
    </dsp:sp>
    <dsp:sp modelId="{5C44351C-49F6-45DE-9BC5-2571DC0E88E0}">
      <dsp:nvSpPr>
        <dsp:cNvPr id="0" name=""/>
        <dsp:cNvSpPr/>
      </dsp:nvSpPr>
      <dsp:spPr>
        <a:xfrm>
          <a:off x="4618682" y="3975097"/>
          <a:ext cx="769774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769774" y="17116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84325" y="3972969"/>
        <a:ext cx="38488" cy="38488"/>
      </dsp:txXfrm>
    </dsp:sp>
    <dsp:sp modelId="{56EB1FA7-A399-4A1F-9D04-A95F68F1EB86}">
      <dsp:nvSpPr>
        <dsp:cNvPr id="0" name=""/>
        <dsp:cNvSpPr/>
      </dsp:nvSpPr>
      <dsp:spPr>
        <a:xfrm>
          <a:off x="5388456" y="3331122"/>
          <a:ext cx="3001811" cy="1322183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Competitor Web sites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8456" y="3331122"/>
        <a:ext cx="3001811" cy="1322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9BCF5-909D-4A36-A5C4-ACCC8889F3B6}">
      <dsp:nvSpPr>
        <dsp:cNvPr id="0" name=""/>
        <dsp:cNvSpPr/>
      </dsp:nvSpPr>
      <dsp:spPr>
        <a:xfrm>
          <a:off x="2222399" y="1420"/>
          <a:ext cx="1884686" cy="975557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Awareness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399" y="1420"/>
        <a:ext cx="1884686" cy="975557"/>
      </dsp:txXfrm>
    </dsp:sp>
    <dsp:sp modelId="{599EB47F-7D50-442B-95C2-A134A3CD62E7}">
      <dsp:nvSpPr>
        <dsp:cNvPr id="0" name=""/>
        <dsp:cNvSpPr/>
      </dsp:nvSpPr>
      <dsp:spPr>
        <a:xfrm>
          <a:off x="1214104" y="489199"/>
          <a:ext cx="3901277" cy="3901277"/>
        </a:xfrm>
        <a:custGeom>
          <a:avLst/>
          <a:gdLst/>
          <a:ahLst/>
          <a:cxnLst/>
          <a:rect l="0" t="0" r="0" b="0"/>
          <a:pathLst>
            <a:path>
              <a:moveTo>
                <a:pt x="2900980" y="247159"/>
              </a:moveTo>
              <a:arcTo wR="1950638" hR="1950638" stAng="17949384" swAng="15949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BC051-6DB1-4F06-B0B3-E2A5624E90B4}">
      <dsp:nvSpPr>
        <dsp:cNvPr id="0" name=""/>
        <dsp:cNvSpPr/>
      </dsp:nvSpPr>
      <dsp:spPr>
        <a:xfrm>
          <a:off x="4131072" y="1349278"/>
          <a:ext cx="1777675" cy="975557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search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1072" y="1349278"/>
        <a:ext cx="1777675" cy="975557"/>
      </dsp:txXfrm>
    </dsp:sp>
    <dsp:sp modelId="{04D6E9BF-6001-4713-BCFE-1EF90C2E5FEB}">
      <dsp:nvSpPr>
        <dsp:cNvPr id="0" name=""/>
        <dsp:cNvSpPr/>
      </dsp:nvSpPr>
      <dsp:spPr>
        <a:xfrm>
          <a:off x="1214104" y="489199"/>
          <a:ext cx="3901277" cy="3901277"/>
        </a:xfrm>
        <a:custGeom>
          <a:avLst/>
          <a:gdLst/>
          <a:ahLst/>
          <a:cxnLst/>
          <a:rect l="0" t="0" r="0" b="0"/>
          <a:pathLst>
            <a:path>
              <a:moveTo>
                <a:pt x="3898580" y="1848113"/>
              </a:moveTo>
              <a:arcTo wR="1950638" hR="1950638" stAng="21419230" swAng="2197765"/>
            </a:path>
          </a:pathLst>
        </a:custGeom>
        <a:noFill/>
        <a:ln w="9525" cap="flat" cmpd="sng" algn="ctr">
          <a:solidFill>
            <a:srgbClr val="00CC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55F7C-1B81-4871-90CC-FC29D1E8E71E}">
      <dsp:nvSpPr>
        <dsp:cNvPr id="0" name=""/>
        <dsp:cNvSpPr/>
      </dsp:nvSpPr>
      <dsp:spPr>
        <a:xfrm>
          <a:off x="3330999" y="3530159"/>
          <a:ext cx="1960599" cy="975557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Evaluate alternatives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0999" y="3530159"/>
        <a:ext cx="1960599" cy="975557"/>
      </dsp:txXfrm>
    </dsp:sp>
    <dsp:sp modelId="{2560B6E7-5F1F-4F52-A73F-14196E47B5A3}">
      <dsp:nvSpPr>
        <dsp:cNvPr id="0" name=""/>
        <dsp:cNvSpPr/>
      </dsp:nvSpPr>
      <dsp:spPr>
        <a:xfrm>
          <a:off x="1214104" y="489199"/>
          <a:ext cx="3901277" cy="3901277"/>
        </a:xfrm>
        <a:custGeom>
          <a:avLst/>
          <a:gdLst/>
          <a:ahLst/>
          <a:cxnLst/>
          <a:rect l="0" t="0" r="0" b="0"/>
          <a:pathLst>
            <a:path>
              <a:moveTo>
                <a:pt x="2113909" y="3894432"/>
              </a:moveTo>
              <a:arcTo wR="1950638" hR="1950638" stAng="5111918" swAng="517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AE1B2-58FF-40DB-B063-79152FE0353E}">
      <dsp:nvSpPr>
        <dsp:cNvPr id="0" name=""/>
        <dsp:cNvSpPr/>
      </dsp:nvSpPr>
      <dsp:spPr>
        <a:xfrm>
          <a:off x="1004957" y="3530159"/>
          <a:ext cx="2026457" cy="975557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Decide to purchase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4957" y="3530159"/>
        <a:ext cx="2026457" cy="975557"/>
      </dsp:txXfrm>
    </dsp:sp>
    <dsp:sp modelId="{D2745BCE-F4B2-41D3-A41B-67C29EF0D2BB}">
      <dsp:nvSpPr>
        <dsp:cNvPr id="0" name=""/>
        <dsp:cNvSpPr/>
      </dsp:nvSpPr>
      <dsp:spPr>
        <a:xfrm>
          <a:off x="1214104" y="489199"/>
          <a:ext cx="3901277" cy="3901277"/>
        </a:xfrm>
        <a:custGeom>
          <a:avLst/>
          <a:gdLst/>
          <a:ahLst/>
          <a:cxnLst/>
          <a:rect l="0" t="0" r="0" b="0"/>
          <a:pathLst>
            <a:path>
              <a:moveTo>
                <a:pt x="326222" y="3030575"/>
              </a:moveTo>
              <a:arcTo wR="1950638" hR="1950638" stAng="8783005" swAng="21977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1F3AD-0A59-403B-9B93-42DD8B31A6FA}">
      <dsp:nvSpPr>
        <dsp:cNvPr id="0" name=""/>
        <dsp:cNvSpPr/>
      </dsp:nvSpPr>
      <dsp:spPr>
        <a:xfrm>
          <a:off x="415852" y="1349278"/>
          <a:ext cx="1787445" cy="975557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Evaluate the purchase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852" y="1349278"/>
        <a:ext cx="1787445" cy="975557"/>
      </dsp:txXfrm>
    </dsp:sp>
    <dsp:sp modelId="{3DFFA1FD-5A91-43C8-B05F-6D6A39F2F32D}">
      <dsp:nvSpPr>
        <dsp:cNvPr id="0" name=""/>
        <dsp:cNvSpPr/>
      </dsp:nvSpPr>
      <dsp:spPr>
        <a:xfrm>
          <a:off x="1214104" y="489199"/>
          <a:ext cx="3901277" cy="3901277"/>
        </a:xfrm>
        <a:custGeom>
          <a:avLst/>
          <a:gdLst/>
          <a:ahLst/>
          <a:cxnLst/>
          <a:rect l="0" t="0" r="0" b="0"/>
          <a:pathLst>
            <a:path>
              <a:moveTo>
                <a:pt x="338466" y="852507"/>
              </a:moveTo>
              <a:arcTo wR="1950638" hR="1950638" stAng="12855644" swAng="1594972"/>
            </a:path>
          </a:pathLst>
        </a:custGeom>
        <a:noFill/>
        <a:ln w="9525" cap="flat" cmpd="sng" algn="ctr">
          <a:solidFill>
            <a:srgbClr val="00CC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B27E3-60A6-436D-998E-E515989122FD}">
      <dsp:nvSpPr>
        <dsp:cNvPr id="0" name=""/>
        <dsp:cNvSpPr/>
      </dsp:nvSpPr>
      <dsp:spPr>
        <a:xfrm>
          <a:off x="2151191" y="1101130"/>
          <a:ext cx="2662832" cy="2662832"/>
        </a:xfrm>
        <a:prstGeom prst="ellipse">
          <a:avLst/>
        </a:prstGeom>
        <a:solidFill>
          <a:srgbClr val="00CC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 Segmentation</a:t>
          </a:r>
          <a:endParaRPr lang="en-US" sz="2400" b="1" kern="1200" dirty="0"/>
        </a:p>
      </dsp:txBody>
      <dsp:txXfrm>
        <a:off x="2151191" y="1101130"/>
        <a:ext cx="2662832" cy="2662832"/>
      </dsp:txXfrm>
    </dsp:sp>
    <dsp:sp modelId="{093A5449-39ED-4234-B83F-CCB8E4F6B419}">
      <dsp:nvSpPr>
        <dsp:cNvPr id="0" name=""/>
        <dsp:cNvSpPr/>
      </dsp:nvSpPr>
      <dsp:spPr>
        <a:xfrm>
          <a:off x="2224119" y="-251102"/>
          <a:ext cx="2516976" cy="1899065"/>
        </a:xfrm>
        <a:prstGeom prst="ellipse">
          <a:avLst/>
        </a:prstGeom>
        <a:solidFill>
          <a:srgbClr val="FF6600">
            <a:alpha val="5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Geographic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4119" y="-251102"/>
        <a:ext cx="2516976" cy="1899065"/>
      </dsp:txXfrm>
    </dsp:sp>
    <dsp:sp modelId="{651F1499-468D-4CDC-9ED2-7D24B8B25F72}">
      <dsp:nvSpPr>
        <dsp:cNvPr id="0" name=""/>
        <dsp:cNvSpPr/>
      </dsp:nvSpPr>
      <dsp:spPr>
        <a:xfrm>
          <a:off x="4392373" y="1464533"/>
          <a:ext cx="2448927" cy="1936025"/>
        </a:xfrm>
        <a:prstGeom prst="ellipse">
          <a:avLst/>
        </a:prstGeom>
        <a:solidFill>
          <a:srgbClr val="FF6600">
            <a:alpha val="5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Demographic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373" y="1464533"/>
        <a:ext cx="2448927" cy="1936025"/>
      </dsp:txXfrm>
    </dsp:sp>
    <dsp:sp modelId="{BF7496E3-856E-4DE4-8FC4-4EC83306D9FE}">
      <dsp:nvSpPr>
        <dsp:cNvPr id="0" name=""/>
        <dsp:cNvSpPr/>
      </dsp:nvSpPr>
      <dsp:spPr>
        <a:xfrm>
          <a:off x="2105110" y="3281624"/>
          <a:ext cx="2754993" cy="1770078"/>
        </a:xfrm>
        <a:prstGeom prst="ellipse">
          <a:avLst/>
        </a:prstGeom>
        <a:solidFill>
          <a:srgbClr val="FF6600">
            <a:alpha val="5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Psychographic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110" y="3281624"/>
        <a:ext cx="2754993" cy="1770078"/>
      </dsp:txXfrm>
    </dsp:sp>
    <dsp:sp modelId="{2277B748-05EB-4BFA-883E-FEA86ED056E0}">
      <dsp:nvSpPr>
        <dsp:cNvPr id="0" name=""/>
        <dsp:cNvSpPr/>
      </dsp:nvSpPr>
      <dsp:spPr>
        <a:xfrm>
          <a:off x="92899" y="1388330"/>
          <a:ext cx="2510958" cy="2088433"/>
        </a:xfrm>
        <a:prstGeom prst="ellipse">
          <a:avLst/>
        </a:prstGeom>
        <a:solidFill>
          <a:srgbClr val="FF6600">
            <a:alpha val="5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Behavioral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99" y="1388330"/>
        <a:ext cx="2510958" cy="20884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EEB1F-F0F6-45AA-829B-7C9937CB3A03}">
      <dsp:nvSpPr>
        <dsp:cNvPr id="0" name=""/>
        <dsp:cNvSpPr/>
      </dsp:nvSpPr>
      <dsp:spPr>
        <a:xfrm>
          <a:off x="531494" y="0"/>
          <a:ext cx="6023610" cy="4495800"/>
        </a:xfrm>
        <a:prstGeom prst="rightArrow">
          <a:avLst/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6EF34-1FF7-4531-8D1C-8732869B6944}">
      <dsp:nvSpPr>
        <dsp:cNvPr id="0" name=""/>
        <dsp:cNvSpPr/>
      </dsp:nvSpPr>
      <dsp:spPr>
        <a:xfrm>
          <a:off x="1562" y="1348740"/>
          <a:ext cx="1668446" cy="179832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Introduction</a:t>
          </a:r>
          <a:endParaRPr lang="en-US" sz="1700" kern="1200" dirty="0"/>
        </a:p>
      </dsp:txBody>
      <dsp:txXfrm>
        <a:off x="1562" y="1348740"/>
        <a:ext cx="1668446" cy="1798320"/>
      </dsp:txXfrm>
    </dsp:sp>
    <dsp:sp modelId="{03DFEE34-0E39-4FE1-A642-1D57D3C4B346}">
      <dsp:nvSpPr>
        <dsp:cNvPr id="0" name=""/>
        <dsp:cNvSpPr/>
      </dsp:nvSpPr>
      <dsp:spPr>
        <a:xfrm>
          <a:off x="1890080" y="1348740"/>
          <a:ext cx="1499562" cy="179832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080" y="1348740"/>
        <a:ext cx="1499562" cy="1798320"/>
      </dsp:txXfrm>
    </dsp:sp>
    <dsp:sp modelId="{A1D24D1B-4636-4004-A484-1C2C8ADBF0B3}">
      <dsp:nvSpPr>
        <dsp:cNvPr id="0" name=""/>
        <dsp:cNvSpPr/>
      </dsp:nvSpPr>
      <dsp:spPr>
        <a:xfrm>
          <a:off x="3609715" y="1348740"/>
          <a:ext cx="1721752" cy="179832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Maturity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9715" y="1348740"/>
        <a:ext cx="1721752" cy="1798320"/>
      </dsp:txXfrm>
    </dsp:sp>
    <dsp:sp modelId="{8B608F56-D1C1-4E6C-863F-82D3D0DC4CEC}">
      <dsp:nvSpPr>
        <dsp:cNvPr id="0" name=""/>
        <dsp:cNvSpPr/>
      </dsp:nvSpPr>
      <dsp:spPr>
        <a:xfrm>
          <a:off x="5551539" y="1348740"/>
          <a:ext cx="1533497" cy="179832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Decline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1539" y="1348740"/>
        <a:ext cx="1533497" cy="179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Nike sells athletic shoes. It puts them in stores where consumers can buy them. But Nike also </a:t>
            </a:r>
            <a:r>
              <a:rPr lang="en-US" i="1" dirty="0" smtClean="0"/>
              <a:t>markets </a:t>
            </a:r>
            <a:r>
              <a:rPr lang="en-US" dirty="0" smtClean="0"/>
              <a:t>athletic shoes.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91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essence of selling is showing how and why the outstanding features of a product or service will benefit customers.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641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i="1" dirty="0" smtClean="0"/>
              <a:t>position </a:t>
            </a:r>
            <a:r>
              <a:rPr lang="en-US" dirty="0" smtClean="0"/>
              <a:t>of a product is its relative place in the customer’s mind compared with its competitors.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590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4-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sus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459434"/>
            <a:ext cx="3352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4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Your Market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Getting Information Directly from the Source:</a:t>
            </a:r>
            <a:br>
              <a:rPr lang="en-US" b="1" dirty="0"/>
            </a:br>
            <a:r>
              <a:rPr lang="en-US" b="1" dirty="0"/>
              <a:t>Primary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Primary research methods include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sz="500" dirty="0"/>
          </a:p>
          <a:p>
            <a:r>
              <a:rPr lang="en-US" b="1" i="1" dirty="0" smtClean="0"/>
              <a:t>Personal </a:t>
            </a:r>
            <a:r>
              <a:rPr lang="en-US" b="1" i="1" dirty="0"/>
              <a:t>interviews. </a:t>
            </a:r>
            <a:r>
              <a:rPr lang="en-US" dirty="0"/>
              <a:t>Interview individuals face to face, </a:t>
            </a:r>
            <a:r>
              <a:rPr lang="en-US" dirty="0" smtClean="0"/>
              <a:t>using either </a:t>
            </a:r>
            <a:r>
              <a:rPr lang="en-US" dirty="0"/>
              <a:t>flexible question guides or structured, step-by-step surveys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i="1" dirty="0" smtClean="0"/>
              <a:t>Telephone </a:t>
            </a:r>
            <a:r>
              <a:rPr lang="en-US" b="1" i="1" dirty="0"/>
              <a:t>surveys. </a:t>
            </a:r>
            <a:r>
              <a:rPr lang="en-US" dirty="0"/>
              <a:t>These are personal interviews conducted </a:t>
            </a:r>
            <a:r>
              <a:rPr lang="en-US" dirty="0" smtClean="0"/>
              <a:t>via telephone.</a:t>
            </a:r>
          </a:p>
          <a:p>
            <a:endParaRPr lang="en-US" sz="500" dirty="0" smtClean="0"/>
          </a:p>
          <a:p>
            <a:r>
              <a:rPr lang="en-US" b="1" i="1" dirty="0" smtClean="0"/>
              <a:t>Written </a:t>
            </a:r>
            <a:r>
              <a:rPr lang="en-US" b="1" i="1" dirty="0"/>
              <a:t>surveys. </a:t>
            </a:r>
            <a:r>
              <a:rPr lang="en-US" dirty="0"/>
              <a:t>These can be administered through the </a:t>
            </a:r>
            <a:r>
              <a:rPr lang="en-US" dirty="0" smtClean="0"/>
              <a:t>postal service </a:t>
            </a:r>
            <a:r>
              <a:rPr lang="en-US" dirty="0"/>
              <a:t>or by e-mail or on special Web sites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11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Getting Information Directly from the Source:</a:t>
            </a:r>
            <a:br>
              <a:rPr lang="en-US" b="1" dirty="0"/>
            </a:br>
            <a:r>
              <a:rPr lang="en-US" b="1" dirty="0"/>
              <a:t>Primary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Primary research methods include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b="1" i="1" dirty="0" smtClean="0"/>
              <a:t>Focus </a:t>
            </a:r>
            <a:r>
              <a:rPr lang="en-US" b="1" i="1" dirty="0"/>
              <a:t>groups. </a:t>
            </a:r>
            <a:r>
              <a:rPr lang="en-US" dirty="0"/>
              <a:t>If you want to get information that is </a:t>
            </a:r>
            <a:r>
              <a:rPr lang="en-US" dirty="0" smtClean="0"/>
              <a:t>generated through </a:t>
            </a:r>
            <a:r>
              <a:rPr lang="en-US" dirty="0"/>
              <a:t>guided group discussion, you can use focus groups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i="1" dirty="0" smtClean="0"/>
              <a:t>Observation</a:t>
            </a:r>
            <a:r>
              <a:rPr lang="en-US" b="1" i="1" dirty="0"/>
              <a:t>. </a:t>
            </a:r>
            <a:r>
              <a:rPr lang="en-US" dirty="0"/>
              <a:t>By watching, you can observe patterns of interaction</a:t>
            </a:r>
            <a:r>
              <a:rPr lang="en-US" dirty="0" smtClean="0"/>
              <a:t>, traffic </a:t>
            </a:r>
            <a:r>
              <a:rPr lang="en-US" dirty="0"/>
              <a:t>patterns, and volume of purchases that will help you </a:t>
            </a:r>
            <a:r>
              <a:rPr lang="en-US" dirty="0" smtClean="0"/>
              <a:t>understand your </a:t>
            </a:r>
            <a:r>
              <a:rPr lang="en-US" dirty="0"/>
              <a:t>prospective customers and your competition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b="1" i="1" dirty="0" smtClean="0"/>
              <a:t>Tracking</a:t>
            </a:r>
            <a:r>
              <a:rPr lang="en-US" b="1" i="1" dirty="0"/>
              <a:t>. </a:t>
            </a:r>
            <a:r>
              <a:rPr lang="en-US" dirty="0"/>
              <a:t>It can be useful to track advertisements, prices, and </a:t>
            </a:r>
            <a:r>
              <a:rPr lang="en-US" dirty="0" smtClean="0"/>
              <a:t>other information </a:t>
            </a:r>
            <a:r>
              <a:rPr lang="en-US" dirty="0"/>
              <a:t>through the media.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67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Getting Information Indirectly: Secondary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039768"/>
              </p:ext>
            </p:extLst>
          </p:nvPr>
        </p:nvGraphicFramePr>
        <p:xfrm>
          <a:off x="457200" y="1066800"/>
          <a:ext cx="8458200" cy="5059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14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Getting Information Indirectly: Secondary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Some </a:t>
            </a:r>
            <a:r>
              <a:rPr lang="en-US" dirty="0" smtClean="0"/>
              <a:t>Secondary Research methods </a:t>
            </a: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Online </a:t>
            </a:r>
            <a:r>
              <a:rPr lang="en-US" b="1" i="1" dirty="0"/>
              <a:t>searches. </a:t>
            </a:r>
            <a:r>
              <a:rPr lang="en-US" dirty="0"/>
              <a:t>By using search engines—such as Google, Bing</a:t>
            </a:r>
            <a:r>
              <a:rPr lang="en-US" dirty="0" smtClean="0"/>
              <a:t>, Yahoo</a:t>
            </a:r>
            <a:r>
              <a:rPr lang="en-US" dirty="0"/>
              <a:t>!, Dogpile, Ask.com, info.com, and Excite—you can </a:t>
            </a:r>
            <a:r>
              <a:rPr lang="en-US" dirty="0" smtClean="0"/>
              <a:t>find stories</a:t>
            </a:r>
            <a:r>
              <a:rPr lang="en-US" dirty="0"/>
              <a:t>, historical records, biographical information, and statistics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Database </a:t>
            </a:r>
            <a:r>
              <a:rPr lang="en-US" b="1" i="1" dirty="0"/>
              <a:t>searches. </a:t>
            </a:r>
            <a:r>
              <a:rPr lang="en-US" dirty="0"/>
              <a:t>Public databases such as the U.S. Census (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://www.census.gov</a:t>
            </a:r>
            <a:r>
              <a:rPr lang="en-US" dirty="0" smtClean="0"/>
              <a:t>) are </a:t>
            </a:r>
            <a:r>
              <a:rPr lang="en-US" dirty="0"/>
              <a:t>available via the Internet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Industry </a:t>
            </a:r>
            <a:r>
              <a:rPr lang="en-US" b="1" i="1" dirty="0"/>
              <a:t>associations, chambers of commerce, and </a:t>
            </a:r>
            <a:r>
              <a:rPr lang="en-US" b="1" i="1" dirty="0" smtClean="0"/>
              <a:t>public agencies</a:t>
            </a:r>
            <a:r>
              <a:rPr lang="en-US" b="1" i="1" dirty="0"/>
              <a:t>. </a:t>
            </a:r>
            <a:r>
              <a:rPr lang="en-US" dirty="0"/>
              <a:t>These types of organizations frequently collect </a:t>
            </a:r>
            <a:r>
              <a:rPr lang="en-US" dirty="0" smtClean="0"/>
              <a:t>demographic and </a:t>
            </a:r>
            <a:r>
              <a:rPr lang="en-US" dirty="0"/>
              <a:t>statistical data on and for their members.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0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Getting Information Indirectly: Secondary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Some </a:t>
            </a:r>
            <a:r>
              <a:rPr lang="en-US" dirty="0" smtClean="0"/>
              <a:t>Secondary Research methods </a:t>
            </a: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r>
              <a:rPr lang="en-US" b="1" i="1" dirty="0" smtClean="0"/>
              <a:t>Review </a:t>
            </a:r>
            <a:r>
              <a:rPr lang="en-US" b="1" i="1" dirty="0"/>
              <a:t>of books and records. </a:t>
            </a:r>
            <a:r>
              <a:rPr lang="en-US" dirty="0"/>
              <a:t>Although you may not get access </a:t>
            </a:r>
            <a:r>
              <a:rPr lang="en-US" dirty="0" smtClean="0"/>
              <a:t>to other </a:t>
            </a:r>
            <a:r>
              <a:rPr lang="en-US" dirty="0"/>
              <a:t>companies’ records or those of a company you are </a:t>
            </a:r>
            <a:r>
              <a:rPr lang="en-US" dirty="0" smtClean="0"/>
              <a:t>thinking of </a:t>
            </a:r>
            <a:r>
              <a:rPr lang="en-US" dirty="0"/>
              <a:t>buying, if you can examine records (or even journals or </a:t>
            </a:r>
            <a:r>
              <a:rPr lang="en-US" dirty="0" smtClean="0"/>
              <a:t>research notes</a:t>
            </a:r>
            <a:r>
              <a:rPr lang="en-US" dirty="0"/>
              <a:t>) that are pertinent to your business, you may </a:t>
            </a:r>
            <a:r>
              <a:rPr lang="en-US" dirty="0" smtClean="0"/>
              <a:t>gain valuable insights.</a:t>
            </a:r>
          </a:p>
          <a:p>
            <a:endParaRPr lang="en-US" sz="500" dirty="0" smtClean="0"/>
          </a:p>
          <a:p>
            <a:r>
              <a:rPr lang="en-US" b="1" i="1" dirty="0" smtClean="0"/>
              <a:t>Competitor </a:t>
            </a:r>
            <a:r>
              <a:rPr lang="en-US" b="1" i="1" dirty="0"/>
              <a:t>Web sites. </a:t>
            </a:r>
            <a:r>
              <a:rPr lang="en-US" dirty="0"/>
              <a:t>Look for annual reports for public companies</a:t>
            </a:r>
            <a:r>
              <a:rPr lang="en-US" dirty="0" smtClean="0"/>
              <a:t>, which </a:t>
            </a:r>
            <a:r>
              <a:rPr lang="en-US" dirty="0"/>
              <a:t>are required by the Securities and Exchange </a:t>
            </a:r>
            <a:r>
              <a:rPr lang="en-US" dirty="0" smtClean="0"/>
              <a:t>Commission (</a:t>
            </a:r>
            <a:r>
              <a:rPr lang="en-US" dirty="0"/>
              <a:t>SEC) to be available and which reveal marketing and other </a:t>
            </a:r>
            <a:r>
              <a:rPr lang="en-US" dirty="0" smtClean="0"/>
              <a:t>information about </a:t>
            </a:r>
            <a:r>
              <a:rPr lang="en-US" dirty="0"/>
              <a:t>a company.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809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dirty="0"/>
              <a:t>Research Helps You Know Your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market </a:t>
            </a:r>
            <a:r>
              <a:rPr lang="en-US" dirty="0" smtClean="0">
                <a:solidFill>
                  <a:srgbClr val="FF6600"/>
                </a:solidFill>
              </a:rPr>
              <a:t>research -</a:t>
            </a:r>
            <a:r>
              <a:rPr lang="en-US" b="1" dirty="0" smtClean="0"/>
              <a:t> </a:t>
            </a:r>
            <a:r>
              <a:rPr lang="en-US" dirty="0" smtClean="0"/>
              <a:t>the collection </a:t>
            </a:r>
            <a:r>
              <a:rPr lang="en-US" dirty="0"/>
              <a:t>and analysis of </a:t>
            </a:r>
            <a:r>
              <a:rPr lang="en-US" dirty="0" smtClean="0"/>
              <a:t>data regarding </a:t>
            </a:r>
            <a:r>
              <a:rPr lang="en-US" dirty="0"/>
              <a:t>target markets</a:t>
            </a:r>
            <a:r>
              <a:rPr lang="en-US" dirty="0" smtClean="0"/>
              <a:t>, industries</a:t>
            </a:r>
            <a:r>
              <a:rPr lang="en-US" dirty="0"/>
              <a:t>, and competitors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Market research</a:t>
            </a:r>
            <a:r>
              <a:rPr lang="en-US" b="1" dirty="0"/>
              <a:t> </a:t>
            </a:r>
            <a:r>
              <a:rPr lang="en-US" dirty="0"/>
              <a:t>is the process of finding </a:t>
            </a:r>
            <a:r>
              <a:rPr lang="en-US" dirty="0" smtClean="0"/>
              <a:t>out: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who </a:t>
            </a:r>
            <a:r>
              <a:rPr lang="en-US" dirty="0"/>
              <a:t>your potential customers are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where </a:t>
            </a:r>
            <a:r>
              <a:rPr lang="en-US" dirty="0"/>
              <a:t>you can reach them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they want and need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how </a:t>
            </a:r>
            <a:r>
              <a:rPr lang="en-US" dirty="0"/>
              <a:t>they behave,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the size of your potential market 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63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dirty="0"/>
              <a:t>Research Helps You Know Your Customer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Whether your customers are individual consumers or other businesses</a:t>
            </a:r>
            <a:r>
              <a:rPr lang="en-US" dirty="0" smtClean="0"/>
              <a:t>, you </a:t>
            </a:r>
            <a:r>
              <a:rPr lang="en-US" dirty="0"/>
              <a:t>will want to get into their minds and find out what they really </a:t>
            </a:r>
            <a:r>
              <a:rPr lang="en-US" dirty="0" smtClean="0"/>
              <a:t>think about </a:t>
            </a:r>
            <a:r>
              <a:rPr lang="en-US" dirty="0"/>
              <a:t>such subjects </a:t>
            </a:r>
            <a:r>
              <a:rPr lang="en-US" dirty="0" smtClean="0"/>
              <a:t>as:</a:t>
            </a:r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product or service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name of your business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your </a:t>
            </a:r>
            <a:r>
              <a:rPr lang="en-US" dirty="0"/>
              <a:t>location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your </a:t>
            </a:r>
            <a:r>
              <a:rPr lang="en-US" dirty="0"/>
              <a:t>logo and branding materials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your </a:t>
            </a:r>
            <a:r>
              <a:rPr lang="en-US" dirty="0"/>
              <a:t>proposed prices,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your </a:t>
            </a:r>
            <a:r>
              <a:rPr lang="en-US" dirty="0"/>
              <a:t>promotional </a:t>
            </a:r>
            <a:r>
              <a:rPr lang="en-US" dirty="0" smtClean="0"/>
              <a:t>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709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dirty="0"/>
              <a:t>Research Helps You Know Your Customer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Marketing research helps you get a fix on who your customers are </a:t>
            </a:r>
            <a:r>
              <a:rPr lang="en-US" dirty="0" smtClean="0"/>
              <a:t>by answering </a:t>
            </a:r>
            <a:r>
              <a:rPr lang="en-US" dirty="0"/>
              <a:t>these kinds of questions:</a:t>
            </a:r>
          </a:p>
          <a:p>
            <a:r>
              <a:rPr lang="en-US" dirty="0" smtClean="0"/>
              <a:t>How </a:t>
            </a:r>
            <a:r>
              <a:rPr lang="en-US" dirty="0"/>
              <a:t>old are they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kind of income do they earn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are their hobbies and interests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is their family structure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is their occupation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is the benefit your product or service offers that would </a:t>
            </a:r>
            <a:r>
              <a:rPr lang="en-US" dirty="0" smtClean="0"/>
              <a:t>best attract </a:t>
            </a:r>
            <a:r>
              <a:rPr lang="en-US" dirty="0"/>
              <a:t>them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problem are you solving with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4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will want to find out everything you can about your ideal </a:t>
            </a:r>
            <a:r>
              <a:rPr lang="en-US" dirty="0" smtClean="0"/>
              <a:t>customers:</a:t>
            </a:r>
            <a:endParaRPr lang="en-US" dirty="0"/>
          </a:p>
          <a:p>
            <a:r>
              <a:rPr lang="en-US" dirty="0"/>
              <a:t>What do those individuals eat, drink, listen to, and watch on TV?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How much </a:t>
            </a:r>
            <a:r>
              <a:rPr lang="en-US" dirty="0"/>
              <a:t>do they sleep?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Where </a:t>
            </a:r>
            <a:r>
              <a:rPr lang="en-US" dirty="0"/>
              <a:t>do they shop?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What </a:t>
            </a:r>
            <a:r>
              <a:rPr lang="en-US" dirty="0"/>
              <a:t>movies do they like?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How much </a:t>
            </a:r>
            <a:r>
              <a:rPr lang="en-US" dirty="0"/>
              <a:t>do they </a:t>
            </a:r>
            <a:r>
              <a:rPr lang="en-US" dirty="0" smtClean="0"/>
              <a:t>earn?</a:t>
            </a:r>
          </a:p>
          <a:p>
            <a:endParaRPr lang="en-US" sz="500" dirty="0" smtClean="0"/>
          </a:p>
          <a:p>
            <a:r>
              <a:rPr lang="en-US" dirty="0" smtClean="0"/>
              <a:t>How </a:t>
            </a:r>
            <a:r>
              <a:rPr lang="en-US" dirty="0"/>
              <a:t>much do they spend?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83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493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Surveys. </a:t>
            </a:r>
            <a:r>
              <a:rPr lang="en-US" dirty="0"/>
              <a:t>Well-designed marketing surveys ask people directly, </a:t>
            </a:r>
            <a:r>
              <a:rPr lang="en-US" dirty="0" smtClean="0"/>
              <a:t>in interviews </a:t>
            </a:r>
            <a:r>
              <a:rPr lang="en-US" dirty="0"/>
              <a:t>or through questionnaires, what they would think about </a:t>
            </a:r>
            <a:r>
              <a:rPr lang="en-US" dirty="0" smtClean="0"/>
              <a:t>a product </a:t>
            </a:r>
            <a:r>
              <a:rPr lang="en-US" dirty="0"/>
              <a:t>or service if it were available.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1630"/>
            <a:ext cx="8077200" cy="43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87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/>
            </a:r>
            <a:br>
              <a:rPr lang="en-US" sz="3600" b="1" u="sng" dirty="0" smtClean="0">
                <a:solidFill>
                  <a:srgbClr val="00CC99"/>
                </a:solidFill>
              </a:rPr>
            </a:br>
            <a:r>
              <a:rPr lang="en-US" sz="40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40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and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Summarize how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research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prepares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you for success.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Choose your market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 and research it.</a:t>
            </a:r>
          </a:p>
          <a:p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Position your product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or service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within your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market.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9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93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marketing survey </a:t>
            </a:r>
            <a:r>
              <a:rPr lang="en-US" dirty="0" smtClean="0"/>
              <a:t>should ask about: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product </a:t>
            </a:r>
            <a:r>
              <a:rPr lang="en-US" dirty="0"/>
              <a:t>or service use and frequency of purchase;</a:t>
            </a:r>
          </a:p>
          <a:p>
            <a:r>
              <a:rPr lang="en-US" dirty="0" smtClean="0"/>
              <a:t>places </a:t>
            </a:r>
            <a:r>
              <a:rPr lang="en-US" dirty="0"/>
              <a:t>where the product is purchased (the competition!) and </a:t>
            </a:r>
            <a:r>
              <a:rPr lang="en-US" dirty="0" smtClean="0"/>
              <a:t>why consumers </a:t>
            </a:r>
            <a:r>
              <a:rPr lang="en-US" dirty="0"/>
              <a:t>like to purchase from these businesses; and</a:t>
            </a:r>
          </a:p>
          <a:p>
            <a:r>
              <a:rPr lang="en-US" dirty="0" smtClean="0"/>
              <a:t>business </a:t>
            </a:r>
            <a:r>
              <a:rPr lang="en-US" dirty="0"/>
              <a:t>names, logos, letterheads—everything that will </a:t>
            </a:r>
            <a:r>
              <a:rPr lang="en-US" dirty="0" smtClean="0"/>
              <a:t>represent your </a:t>
            </a:r>
            <a:r>
              <a:rPr lang="en-US" dirty="0"/>
              <a:t>business in a customer’s or potential customer’s mind.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2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Make sure your marketing surveys also gather specific </a:t>
            </a:r>
            <a:r>
              <a:rPr lang="en-US" dirty="0" smtClean="0"/>
              <a:t>information about </a:t>
            </a:r>
            <a:r>
              <a:rPr lang="en-US" dirty="0"/>
              <a:t>customers that will help you understand them better. </a:t>
            </a:r>
            <a:r>
              <a:rPr lang="en-US" dirty="0" smtClean="0"/>
              <a:t>They should include:</a:t>
            </a:r>
            <a:endParaRPr lang="en-US" dirty="0"/>
          </a:p>
          <a:p>
            <a:r>
              <a:rPr lang="en-US" dirty="0" smtClean="0"/>
              <a:t>interests </a:t>
            </a:r>
            <a:r>
              <a:rPr lang="en-US" dirty="0"/>
              <a:t>and hobbies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reading</a:t>
            </a:r>
            <a:r>
              <a:rPr lang="en-US" dirty="0"/>
              <a:t>, television-watching, Internet, and social-media habits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educational </a:t>
            </a:r>
            <a:r>
              <a:rPr lang="en-US" dirty="0"/>
              <a:t>background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age,</a:t>
            </a:r>
          </a:p>
          <a:p>
            <a:endParaRPr lang="en-US" sz="500" dirty="0"/>
          </a:p>
          <a:p>
            <a:r>
              <a:rPr lang="en-US" dirty="0" smtClean="0"/>
              <a:t>occupation,</a:t>
            </a:r>
          </a:p>
          <a:p>
            <a:endParaRPr lang="en-US" sz="500" dirty="0"/>
          </a:p>
          <a:p>
            <a:r>
              <a:rPr lang="en-US" dirty="0" smtClean="0"/>
              <a:t>annual </a:t>
            </a:r>
            <a:r>
              <a:rPr lang="en-US" dirty="0"/>
              <a:t>household income</a:t>
            </a:r>
            <a:r>
              <a:rPr lang="en-US" dirty="0" smtClean="0"/>
              <a:t>,</a:t>
            </a:r>
          </a:p>
          <a:p>
            <a:endParaRPr lang="en-US" sz="500" dirty="0"/>
          </a:p>
          <a:p>
            <a:r>
              <a:rPr lang="en-US" dirty="0" smtClean="0"/>
              <a:t>gender</a:t>
            </a:r>
            <a:r>
              <a:rPr lang="en-US" dirty="0"/>
              <a:t>,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family </a:t>
            </a:r>
            <a:r>
              <a:rPr lang="en-US" dirty="0"/>
              <a:t>size and structure.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36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Focus </a:t>
            </a:r>
            <a:r>
              <a:rPr lang="en-US" b="1" i="1" dirty="0" smtClean="0"/>
              <a:t>groups </a:t>
            </a:r>
            <a:r>
              <a:rPr lang="en-US" dirty="0" smtClean="0"/>
              <a:t>is another </a:t>
            </a:r>
            <a:r>
              <a:rPr lang="en-US" dirty="0"/>
              <a:t>way to survey people about a product </a:t>
            </a:r>
            <a:r>
              <a:rPr lang="en-US" dirty="0" smtClean="0"/>
              <a:t>or service in </a:t>
            </a:r>
            <a:r>
              <a:rPr lang="en-US" dirty="0"/>
              <a:t>development is to hold focus-group discussions. 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A focus group </a:t>
            </a:r>
            <a:r>
              <a:rPr lang="en-US" dirty="0"/>
              <a:t>is typically composed of 10 to 12 people who meet screening criteria</a:t>
            </a:r>
            <a:r>
              <a:rPr lang="en-US" dirty="0" smtClean="0"/>
              <a:t>, such </a:t>
            </a:r>
            <a:r>
              <a:rPr lang="en-US" dirty="0"/>
              <a:t>as being users or prospective </a:t>
            </a:r>
            <a:r>
              <a:rPr lang="en-US" dirty="0" smtClean="0"/>
              <a:t>users of </a:t>
            </a:r>
            <a:r>
              <a:rPr lang="en-US" dirty="0"/>
              <a:t>a particular product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group is led by </a:t>
            </a:r>
            <a:r>
              <a:rPr lang="en-US" dirty="0" smtClean="0"/>
              <a:t>a facilitator </a:t>
            </a:r>
            <a:r>
              <a:rPr lang="en-US" dirty="0"/>
              <a:t>who is trained in market </a:t>
            </a:r>
            <a:r>
              <a:rPr lang="en-US" dirty="0" smtClean="0"/>
              <a:t>research to </a:t>
            </a:r>
            <a:r>
              <a:rPr lang="en-US" dirty="0"/>
              <a:t>ask questions about the product or service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resulting discussion is usually </a:t>
            </a:r>
            <a:r>
              <a:rPr lang="en-US" dirty="0" smtClean="0"/>
              <a:t>videotaped or </a:t>
            </a:r>
            <a:r>
              <a:rPr lang="en-US" dirty="0"/>
              <a:t>audio taped for later </a:t>
            </a:r>
            <a:r>
              <a:rPr lang="en-US" dirty="0" smtClean="0"/>
              <a:t>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77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/>
              <a:t>Customer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Research reports. </a:t>
            </a:r>
            <a:r>
              <a:rPr lang="en-US" dirty="0"/>
              <a:t>Marketing research </a:t>
            </a:r>
            <a:r>
              <a:rPr lang="en-US" dirty="0" smtClean="0"/>
              <a:t>firms are </a:t>
            </a:r>
            <a:r>
              <a:rPr lang="en-US" dirty="0"/>
              <a:t>paid by other companies to gather information</a:t>
            </a:r>
            <a:r>
              <a:rPr lang="en-US" dirty="0" smtClean="0"/>
              <a:t>. Researchers </a:t>
            </a:r>
            <a:r>
              <a:rPr lang="en-US" dirty="0"/>
              <a:t>study consumers </a:t>
            </a:r>
            <a:r>
              <a:rPr lang="en-US" dirty="0" smtClean="0"/>
              <a:t>and their </a:t>
            </a:r>
            <a:r>
              <a:rPr lang="en-US" dirty="0"/>
              <a:t>purchasing and consumption patterns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demographics -</a:t>
            </a:r>
            <a:r>
              <a:rPr lang="en-US" b="1" dirty="0" smtClean="0"/>
              <a:t> </a:t>
            </a:r>
            <a:r>
              <a:rPr lang="en-US" dirty="0" smtClean="0"/>
              <a:t>population statistics. These </a:t>
            </a:r>
            <a:r>
              <a:rPr lang="en-US" dirty="0"/>
              <a:t>sources can provide statistics on </a:t>
            </a:r>
            <a:r>
              <a:rPr lang="en-US" dirty="0" smtClean="0"/>
              <a:t>the following: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a</a:t>
            </a:r>
            <a:r>
              <a:rPr lang="en-US" dirty="0" smtClean="0"/>
              <a:t>ge, annual income, ethnic </a:t>
            </a:r>
            <a:r>
              <a:rPr lang="en-US" dirty="0"/>
              <a:t>or religious background</a:t>
            </a:r>
            <a:r>
              <a:rPr lang="en-US" dirty="0" smtClean="0"/>
              <a:t>;</a:t>
            </a:r>
          </a:p>
          <a:p>
            <a:endParaRPr lang="en-US" sz="500" dirty="0"/>
          </a:p>
          <a:p>
            <a:r>
              <a:rPr lang="en-US" dirty="0"/>
              <a:t>g</a:t>
            </a:r>
            <a:r>
              <a:rPr lang="en-US" dirty="0" smtClean="0"/>
              <a:t>ender, marital status, geographic </a:t>
            </a:r>
            <a:r>
              <a:rPr lang="en-US" dirty="0"/>
              <a:t>location (zip code, census tract, electoral district</a:t>
            </a:r>
            <a:r>
              <a:rPr lang="en-US" dirty="0" smtClean="0"/>
              <a:t>);</a:t>
            </a:r>
          </a:p>
          <a:p>
            <a:endParaRPr lang="en-US" sz="500" dirty="0"/>
          </a:p>
          <a:p>
            <a:r>
              <a:rPr lang="en-US" dirty="0"/>
              <a:t>i</a:t>
            </a:r>
            <a:r>
              <a:rPr lang="en-US" dirty="0" smtClean="0"/>
              <a:t>nterests, occupation;</a:t>
            </a:r>
          </a:p>
          <a:p>
            <a:endParaRPr lang="en-US" sz="500" dirty="0"/>
          </a:p>
          <a:p>
            <a:r>
              <a:rPr lang="en-US" dirty="0" smtClean="0"/>
              <a:t>type </a:t>
            </a:r>
            <a:r>
              <a:rPr lang="en-US" dirty="0"/>
              <a:t>of dwelling—single-family home, condominium, townhouse</a:t>
            </a:r>
            <a:r>
              <a:rPr lang="en-US" dirty="0" smtClean="0"/>
              <a:t>, or </a:t>
            </a:r>
            <a:r>
              <a:rPr lang="en-US" dirty="0"/>
              <a:t>apartment (rental or owned);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spending </a:t>
            </a:r>
            <a:r>
              <a:rPr lang="en-US" dirty="0"/>
              <a:t>and savings patterns.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642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dirty="0"/>
              <a:t>Industry Research: The 50,000-Foot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Industry research focuses on a segment of business as a whole rather </a:t>
            </a:r>
            <a:r>
              <a:rPr lang="en-US" dirty="0" smtClean="0"/>
              <a:t>than on </a:t>
            </a:r>
            <a:r>
              <a:rPr lang="en-US" dirty="0"/>
              <a:t>individual consumers</a:t>
            </a:r>
            <a:r>
              <a:rPr lang="en-US" dirty="0" smtClean="0"/>
              <a:t>. </a:t>
            </a:r>
            <a:r>
              <a:rPr lang="en-US" dirty="0"/>
              <a:t>Some places to look </a:t>
            </a:r>
            <a:r>
              <a:rPr lang="en-US" dirty="0" smtClean="0"/>
              <a:t>include: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Standard and Poor’s </a:t>
            </a:r>
            <a:r>
              <a:rPr lang="en-US" i="1" dirty="0"/>
              <a:t>Industry Surveys</a:t>
            </a:r>
            <a:r>
              <a:rPr lang="en-US" dirty="0"/>
              <a:t>,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U.S. Census </a:t>
            </a:r>
            <a:r>
              <a:rPr lang="en-US" dirty="0" smtClean="0"/>
              <a:t>Web site</a:t>
            </a:r>
            <a:r>
              <a:rPr lang="en-US" dirty="0"/>
              <a:t>,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Wetfeet.com</a:t>
            </a:r>
            <a:r>
              <a:rPr lang="en-US" dirty="0"/>
              <a:t>, and </a:t>
            </a:r>
            <a:r>
              <a:rPr lang="en-US" dirty="0" err="1"/>
              <a:t>BizMiner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 </a:t>
            </a:r>
            <a:r>
              <a:rPr lang="en-US" dirty="0"/>
              <a:t>local college or university may </a:t>
            </a:r>
            <a:r>
              <a:rPr lang="en-US" dirty="0" smtClean="0"/>
              <a:t>subscribe to </a:t>
            </a:r>
            <a:r>
              <a:rPr lang="en-US" dirty="0"/>
              <a:t>services such as </a:t>
            </a:r>
            <a:r>
              <a:rPr lang="en-US" dirty="0" err="1"/>
              <a:t>IBISWorld</a:t>
            </a:r>
            <a:r>
              <a:rPr lang="en-US" dirty="0"/>
              <a:t> </a:t>
            </a:r>
            <a:r>
              <a:rPr lang="en-US" dirty="0" smtClean="0"/>
              <a:t>or</a:t>
            </a:r>
          </a:p>
          <a:p>
            <a:endParaRPr lang="en-US" sz="500" dirty="0" smtClean="0"/>
          </a:p>
          <a:p>
            <a:r>
              <a:rPr lang="en-US" dirty="0" smtClean="0"/>
              <a:t>Dun </a:t>
            </a:r>
            <a:r>
              <a:rPr lang="en-US" dirty="0"/>
              <a:t>and Bradstreet, which </a:t>
            </a:r>
            <a:r>
              <a:rPr lang="en-US" dirty="0" smtClean="0"/>
              <a:t>offer an </a:t>
            </a:r>
            <a:r>
              <a:rPr lang="en-US" dirty="0"/>
              <a:t>abundance of information.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1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/>
          <a:lstStyle/>
          <a:p>
            <a:r>
              <a:rPr lang="en-US" b="1" dirty="0"/>
              <a:t>Industry Research: The 50,000-Foot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many cases</a:t>
            </a:r>
            <a:r>
              <a:rPr lang="en-US" dirty="0" smtClean="0"/>
              <a:t>, industry </a:t>
            </a:r>
            <a:r>
              <a:rPr lang="en-US" dirty="0"/>
              <a:t>reports are available on the Census site. There are </a:t>
            </a:r>
            <a:r>
              <a:rPr lang="en-US" dirty="0" smtClean="0"/>
              <a:t>numerous other </a:t>
            </a:r>
            <a:r>
              <a:rPr lang="en-US" dirty="0"/>
              <a:t>sources as well</a:t>
            </a:r>
            <a:r>
              <a:rPr lang="en-US" dirty="0" smtClean="0"/>
              <a:t>. Once </a:t>
            </a:r>
            <a:r>
              <a:rPr lang="en-US" dirty="0"/>
              <a:t>you identify them, you can answer </a:t>
            </a:r>
            <a:r>
              <a:rPr lang="en-US" dirty="0" smtClean="0"/>
              <a:t>such questions as: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What </a:t>
            </a:r>
            <a:r>
              <a:rPr lang="en-US" dirty="0"/>
              <a:t>is the scale (size) of the industry, in units and dollars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is the scope (geographic range) of the industry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Is </a:t>
            </a:r>
            <a:r>
              <a:rPr lang="en-US" dirty="0"/>
              <a:t>it </a:t>
            </a:r>
            <a:r>
              <a:rPr lang="en-US" dirty="0" smtClean="0"/>
              <a:t>local (</a:t>
            </a:r>
            <a:r>
              <a:rPr lang="en-US" dirty="0"/>
              <a:t>city or neighborhood only), regional (covering a metropolitan </a:t>
            </a:r>
            <a:r>
              <a:rPr lang="en-US" dirty="0" smtClean="0"/>
              <a:t>area or </a:t>
            </a:r>
            <a:r>
              <a:rPr lang="en-US" dirty="0"/>
              <a:t>state), national, international (present in two or more countries</a:t>
            </a:r>
            <a:r>
              <a:rPr lang="en-US" dirty="0" smtClean="0"/>
              <a:t>), or </a:t>
            </a:r>
            <a:r>
              <a:rPr lang="en-US" dirty="0"/>
              <a:t>global (everywhere</a:t>
            </a:r>
            <a:r>
              <a:rPr lang="en-US" dirty="0" smtClean="0"/>
              <a:t>)?</a:t>
            </a:r>
          </a:p>
          <a:p>
            <a:endParaRPr lang="en-US" sz="500" dirty="0"/>
          </a:p>
          <a:p>
            <a:r>
              <a:rPr lang="en-US" dirty="0" smtClean="0"/>
              <a:t>Is </a:t>
            </a:r>
            <a:r>
              <a:rPr lang="en-US" dirty="0"/>
              <a:t>it a niche industry or does it reach a mass market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does industry and individual company profitability look like?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51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/>
          <a:lstStyle/>
          <a:p>
            <a:r>
              <a:rPr lang="en-US" b="1" dirty="0"/>
              <a:t>Industry Research: The 50,000-Foot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Other industry research questions includes: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What </a:t>
            </a:r>
            <a:r>
              <a:rPr lang="en-US" dirty="0"/>
              <a:t>trends are occurring in the industry? Is it growing? Declining</a:t>
            </a:r>
            <a:r>
              <a:rPr lang="en-US" dirty="0" smtClean="0"/>
              <a:t>? Stagnating?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is the structure of the industry? Is it highly concentrated, </a:t>
            </a:r>
            <a:r>
              <a:rPr lang="en-US" dirty="0" smtClean="0"/>
              <a:t>with a </a:t>
            </a:r>
            <a:r>
              <a:rPr lang="en-US" dirty="0"/>
              <a:t>few companies in control? Is it highly fragmented, with a lot </a:t>
            </a:r>
            <a:r>
              <a:rPr lang="en-US" dirty="0" smtClean="0"/>
              <a:t>of competition?</a:t>
            </a:r>
          </a:p>
          <a:p>
            <a:endParaRPr lang="en-US" sz="500" dirty="0"/>
          </a:p>
          <a:p>
            <a:r>
              <a:rPr lang="en-US" dirty="0" smtClean="0"/>
              <a:t>What </a:t>
            </a:r>
            <a:r>
              <a:rPr lang="en-US" dirty="0"/>
              <a:t>competition is in the market space, and what are they doing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/>
              <a:t>Perform an industry SWOT analysis to visualize this.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34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/>
          <a:lstStyle/>
          <a:p>
            <a:r>
              <a:rPr lang="en-US" b="1" dirty="0"/>
              <a:t>Make Research an Integral Part of Your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Research is not something you only do once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Make it an ongoing part </a:t>
            </a:r>
            <a:r>
              <a:rPr lang="en-US" dirty="0" smtClean="0"/>
              <a:t>of your </a:t>
            </a:r>
            <a:r>
              <a:rPr lang="en-US" dirty="0"/>
              <a:t>operations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Just </a:t>
            </a:r>
            <a:r>
              <a:rPr lang="en-US" dirty="0"/>
              <a:t>as your tastes and desires change as you learn </a:t>
            </a:r>
            <a:r>
              <a:rPr lang="en-US" dirty="0" smtClean="0"/>
              <a:t>about new </a:t>
            </a:r>
            <a:r>
              <a:rPr lang="en-US" dirty="0"/>
              <a:t>ideas and products, so do those of your </a:t>
            </a:r>
            <a:r>
              <a:rPr lang="en-US" dirty="0" smtClean="0"/>
              <a:t>customers.</a:t>
            </a:r>
          </a:p>
          <a:p>
            <a:endParaRPr lang="en-US" sz="500" dirty="0" smtClean="0"/>
          </a:p>
          <a:p>
            <a:r>
              <a:rPr lang="en-US" dirty="0"/>
              <a:t>By carefully reviewing your </a:t>
            </a:r>
            <a:r>
              <a:rPr lang="en-US" dirty="0" smtClean="0"/>
              <a:t>customer purchasing </a:t>
            </a:r>
            <a:r>
              <a:rPr lang="en-US" dirty="0"/>
              <a:t>and contact history, you can target your surveys for </a:t>
            </a:r>
            <a:r>
              <a:rPr lang="en-US" dirty="0" smtClean="0"/>
              <a:t>maximum effectiveness.</a:t>
            </a:r>
          </a:p>
          <a:p>
            <a:endParaRPr lang="en-US" sz="500" dirty="0" smtClean="0"/>
          </a:p>
          <a:p>
            <a:r>
              <a:rPr lang="en-US" dirty="0"/>
              <a:t>Keeping up with trade journals and business news is </a:t>
            </a:r>
            <a:r>
              <a:rPr lang="en-US" dirty="0" smtClean="0"/>
              <a:t>also critical.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69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b="1" dirty="0"/>
              <a:t>How Customers Decide to Buy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42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critical to understand not only which customers are in your </a:t>
            </a:r>
            <a:r>
              <a:rPr lang="en-US" dirty="0" smtClean="0"/>
              <a:t>target market</a:t>
            </a:r>
            <a:r>
              <a:rPr lang="en-US" dirty="0"/>
              <a:t>, but how they will purchase your product (or service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Step 1. </a:t>
            </a:r>
            <a:r>
              <a:rPr lang="en-US" dirty="0"/>
              <a:t>If you have developed a product or service, ask yourself </a:t>
            </a:r>
            <a:r>
              <a:rPr lang="en-US" dirty="0" smtClean="0"/>
              <a:t>what consumer </a:t>
            </a:r>
            <a:r>
              <a:rPr lang="en-US" dirty="0"/>
              <a:t>need it </a:t>
            </a:r>
            <a:r>
              <a:rPr lang="en-US" dirty="0" smtClean="0"/>
              <a:t>will serve.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/>
              <a:t>Step 2. </a:t>
            </a:r>
            <a:r>
              <a:rPr lang="en-US" dirty="0"/>
              <a:t>Think about who might actually buy your </a:t>
            </a:r>
            <a:r>
              <a:rPr lang="en-US" dirty="0" smtClean="0"/>
              <a:t>product.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 smtClean="0"/>
              <a:t>Step </a:t>
            </a:r>
            <a:r>
              <a:rPr lang="en-US" b="1" dirty="0"/>
              <a:t>3. </a:t>
            </a:r>
            <a:r>
              <a:rPr lang="en-US" dirty="0"/>
              <a:t>Analyze the buying process that will lead customers to </a:t>
            </a:r>
            <a:r>
              <a:rPr lang="en-US" dirty="0" smtClean="0"/>
              <a:t>your product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01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How Customers Decide to Buy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4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ways to analyze </a:t>
            </a:r>
            <a:r>
              <a:rPr lang="en-US" dirty="0"/>
              <a:t>the buying process that will lead customers to </a:t>
            </a:r>
            <a:r>
              <a:rPr lang="en-US" dirty="0" smtClean="0"/>
              <a:t>your product: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339427"/>
              </p:ext>
            </p:extLst>
          </p:nvPr>
        </p:nvGraphicFramePr>
        <p:xfrm>
          <a:off x="1371600" y="1600200"/>
          <a:ext cx="632460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4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Markets and Marketing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market </a:t>
            </a:r>
            <a:r>
              <a:rPr lang="en-US" dirty="0"/>
              <a:t>is a group of people or organizations that may be interested </a:t>
            </a:r>
            <a:r>
              <a:rPr lang="en-US" dirty="0" smtClean="0"/>
              <a:t>in buying </a:t>
            </a:r>
            <a:r>
              <a:rPr lang="en-US" dirty="0"/>
              <a:t>a given product or service, can afford it, and can do so legally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marketing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development and </a:t>
            </a:r>
            <a:r>
              <a:rPr lang="en-US" dirty="0"/>
              <a:t>use of strategies </a:t>
            </a:r>
            <a:r>
              <a:rPr lang="en-US" dirty="0" smtClean="0"/>
              <a:t>for getting </a:t>
            </a:r>
            <a:r>
              <a:rPr lang="en-US" dirty="0"/>
              <a:t>a product or </a:t>
            </a:r>
            <a:r>
              <a:rPr lang="en-US" dirty="0" smtClean="0"/>
              <a:t>service to </a:t>
            </a:r>
            <a:r>
              <a:rPr lang="en-US" dirty="0"/>
              <a:t>customers and </a:t>
            </a:r>
            <a:r>
              <a:rPr lang="en-US" dirty="0" smtClean="0"/>
              <a:t>generating interest </a:t>
            </a:r>
            <a:r>
              <a:rPr lang="en-US" dirty="0"/>
              <a:t>in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brand - </a:t>
            </a:r>
            <a:r>
              <a:rPr lang="en-US" dirty="0"/>
              <a:t>identifies distinctively the goods or services of one </a:t>
            </a:r>
            <a:r>
              <a:rPr lang="en-US" dirty="0" smtClean="0"/>
              <a:t>organization from </a:t>
            </a:r>
            <a:r>
              <a:rPr lang="en-US" dirty="0"/>
              <a:t>others through a design, symbol, name, term, or other </a:t>
            </a:r>
            <a:r>
              <a:rPr lang="en-US" dirty="0" smtClean="0"/>
              <a:t>distinguishing features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2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458200" cy="1143000"/>
          </a:xfrm>
        </p:spPr>
        <p:txBody>
          <a:bodyPr/>
          <a:lstStyle/>
          <a:p>
            <a:r>
              <a:rPr lang="en-US" b="1" dirty="0"/>
              <a:t>Owning a Perception in the Customer’s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875964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valuable to McDonald’s than all the Big Macs it sells every year </a:t>
            </a:r>
            <a:r>
              <a:rPr lang="en-US" dirty="0" smtClean="0"/>
              <a:t>is the </a:t>
            </a:r>
            <a:r>
              <a:rPr lang="en-US" dirty="0"/>
              <a:t>perception it owns in the minds of its </a:t>
            </a:r>
            <a:r>
              <a:rPr lang="en-US" dirty="0" smtClean="0"/>
              <a:t>customers.</a:t>
            </a:r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every time </a:t>
            </a:r>
            <a:r>
              <a:rPr lang="en-US" dirty="0" smtClean="0"/>
              <a:t>they patronize </a:t>
            </a:r>
            <a:r>
              <a:rPr lang="en-US" dirty="0"/>
              <a:t>a McDonald’s, they will eat food that tastes exactly the same </a:t>
            </a:r>
            <a:r>
              <a:rPr lang="en-US" dirty="0" smtClean="0"/>
              <a:t>as at </a:t>
            </a:r>
            <a:r>
              <a:rPr lang="en-US" dirty="0"/>
              <a:t>every other </a:t>
            </a:r>
            <a:r>
              <a:rPr lang="en-US" dirty="0" smtClean="0"/>
              <a:t>McDonald’s</a:t>
            </a:r>
            <a:r>
              <a:rPr lang="en-US" dirty="0"/>
              <a:t>.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That </a:t>
            </a:r>
            <a:r>
              <a:rPr lang="en-US" dirty="0"/>
              <a:t>the prices will be reasonable, and that </a:t>
            </a:r>
            <a:r>
              <a:rPr lang="en-US" dirty="0" smtClean="0"/>
              <a:t>the service </a:t>
            </a:r>
            <a:r>
              <a:rPr lang="en-US" dirty="0"/>
              <a:t>will be friendly and fast.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6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Burger King to compete with McDonald’s, it had to fight for </a:t>
            </a:r>
            <a:r>
              <a:rPr lang="en-US" dirty="0" smtClean="0"/>
              <a:t>a mind </a:t>
            </a:r>
            <a:r>
              <a:rPr lang="en-US" dirty="0"/>
              <a:t>share of the fast-food </a:t>
            </a:r>
            <a:r>
              <a:rPr lang="en-US" dirty="0" smtClean="0"/>
              <a:t>customer: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Burger </a:t>
            </a:r>
            <a:r>
              <a:rPr lang="en-US" dirty="0"/>
              <a:t>King opened its attack </a:t>
            </a:r>
            <a:r>
              <a:rPr lang="en-US" dirty="0" smtClean="0"/>
              <a:t>with “</a:t>
            </a:r>
            <a:r>
              <a:rPr lang="en-US" dirty="0"/>
              <a:t>Have It Your Way,” which targeted McDonald’s </a:t>
            </a:r>
            <a:r>
              <a:rPr lang="en-US" dirty="0" smtClean="0"/>
              <a:t>mass-manufacturing approach </a:t>
            </a:r>
            <a:r>
              <a:rPr lang="en-US" dirty="0"/>
              <a:t>to making hamburgers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/>
              <a:t>It is almost impossible to topple an established leading brand in </a:t>
            </a:r>
            <a:r>
              <a:rPr lang="en-US" dirty="0" smtClean="0"/>
              <a:t>a market</a:t>
            </a:r>
            <a:r>
              <a:rPr lang="en-US" dirty="0"/>
              <a:t>. Burger King’s executives wisely decided that their goal was to </a:t>
            </a:r>
            <a:r>
              <a:rPr lang="en-US" dirty="0" smtClean="0"/>
              <a:t>be a </a:t>
            </a:r>
            <a:r>
              <a:rPr lang="en-US" dirty="0"/>
              <a:t>strong number two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Avis lost money for 15 years while trying to overtake Hertz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do not have to be number one to be successful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Discover </a:t>
            </a:r>
            <a:r>
              <a:rPr lang="en-US" dirty="0"/>
              <a:t>a </a:t>
            </a:r>
            <a:r>
              <a:rPr lang="en-US" dirty="0" smtClean="0"/>
              <a:t>competitive advantage </a:t>
            </a:r>
            <a:r>
              <a:rPr lang="en-US" dirty="0"/>
              <a:t>and attack the market by creating a new category in </a:t>
            </a:r>
            <a:r>
              <a:rPr lang="en-US" dirty="0" smtClean="0"/>
              <a:t>the customer’s </a:t>
            </a:r>
            <a:r>
              <a:rPr lang="en-US" dirty="0"/>
              <a:t>mind.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534400" cy="1143000"/>
          </a:xfrm>
        </p:spPr>
        <p:txBody>
          <a:bodyPr/>
          <a:lstStyle/>
          <a:p>
            <a:r>
              <a:rPr lang="en-US" b="1" dirty="0"/>
              <a:t>Owning a Perception in the Customer’s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Features Create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is a subtle, but important, difference between the benefits and </a:t>
            </a:r>
            <a:r>
              <a:rPr lang="en-US" dirty="0" smtClean="0"/>
              <a:t>the features </a:t>
            </a:r>
            <a:r>
              <a:rPr lang="en-US" dirty="0"/>
              <a:t>of a product</a:t>
            </a:r>
            <a:r>
              <a:rPr lang="en-US" dirty="0" smtClean="0"/>
              <a:t>.</a:t>
            </a:r>
          </a:p>
          <a:p>
            <a:r>
              <a:rPr lang="en-US" dirty="0"/>
              <a:t>The features are facts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features of a drill </a:t>
            </a:r>
            <a:r>
              <a:rPr lang="en-US" dirty="0" smtClean="0"/>
              <a:t>might include </a:t>
            </a:r>
            <a:r>
              <a:rPr lang="en-US" dirty="0"/>
              <a:t>its hardness and sharpness, but the benefit is that it makes a hole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feature of a Teflon coating on a pan creates the benefit of easy cleaning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Smart marketers </a:t>
            </a:r>
            <a:r>
              <a:rPr lang="en-US" dirty="0" smtClean="0"/>
              <a:t>always emphasize </a:t>
            </a:r>
            <a:r>
              <a:rPr lang="en-US" dirty="0"/>
              <a:t>benefits, not features, because consumers will buy what </a:t>
            </a:r>
            <a:r>
              <a:rPr lang="en-US" dirty="0" smtClean="0"/>
              <a:t>solves their </a:t>
            </a:r>
            <a:r>
              <a:rPr lang="en-US" dirty="0"/>
              <a:t>problems or makes their lives more pleasant.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Home Depot: Teaching </a:t>
            </a:r>
            <a:r>
              <a:rPr lang="en-US" b="1" dirty="0" smtClean="0"/>
              <a:t>Customers So </a:t>
            </a:r>
            <a:r>
              <a:rPr lang="en-US" b="1" dirty="0"/>
              <a:t>They Will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/>
              <a:t>Home Depot’s marketing vision is not just to sell tools and materials but </a:t>
            </a:r>
            <a:r>
              <a:rPr lang="en-US" dirty="0" smtClean="0"/>
              <a:t>to teach </a:t>
            </a:r>
            <a:r>
              <a:rPr lang="en-US" dirty="0"/>
              <a:t>people how to use them to improve their homes and lives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</a:t>
            </a:r>
            <a:r>
              <a:rPr lang="en-US" dirty="0" smtClean="0"/>
              <a:t>company’s marketing </a:t>
            </a:r>
            <a:r>
              <a:rPr lang="en-US" dirty="0"/>
              <a:t>vision focuses on what its customers need Home </a:t>
            </a:r>
            <a:r>
              <a:rPr lang="en-US" dirty="0" smtClean="0"/>
              <a:t>Depot products </a:t>
            </a:r>
            <a:r>
              <a:rPr lang="en-US" dirty="0"/>
              <a:t>to do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Successful companies are not built on one-time sales but on repeat business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most successful companies pay close attention to </a:t>
            </a:r>
            <a:r>
              <a:rPr lang="en-US" dirty="0" smtClean="0"/>
              <a:t>consumer demands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855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US" b="1" dirty="0"/>
              <a:t>Which Segment of the </a:t>
            </a:r>
            <a:r>
              <a:rPr lang="en-US" b="1" dirty="0" smtClean="0"/>
              <a:t>Market Will </a:t>
            </a:r>
            <a:r>
              <a:rPr lang="en-US" b="1" dirty="0"/>
              <a:t>You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99228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market </a:t>
            </a:r>
            <a:r>
              <a:rPr lang="en-US" dirty="0" smtClean="0">
                <a:solidFill>
                  <a:srgbClr val="FF6600"/>
                </a:solidFill>
              </a:rPr>
              <a:t>segment -</a:t>
            </a:r>
            <a:r>
              <a:rPr lang="en-US" b="1" dirty="0" smtClean="0"/>
              <a:t> </a:t>
            </a:r>
            <a:r>
              <a:rPr lang="en-US" dirty="0"/>
              <a:t>a group </a:t>
            </a:r>
            <a:r>
              <a:rPr lang="en-US" dirty="0" smtClean="0"/>
              <a:t>of consumers </a:t>
            </a:r>
            <a:r>
              <a:rPr lang="en-US" dirty="0"/>
              <a:t>or businesses </a:t>
            </a:r>
            <a:r>
              <a:rPr lang="en-US" dirty="0" smtClean="0"/>
              <a:t>that have </a:t>
            </a:r>
            <a:r>
              <a:rPr lang="en-US" dirty="0"/>
              <a:t>a similar response to </a:t>
            </a:r>
            <a:r>
              <a:rPr lang="en-US" dirty="0" smtClean="0"/>
              <a:t>a particular </a:t>
            </a:r>
            <a:r>
              <a:rPr lang="en-US" dirty="0"/>
              <a:t>type of product </a:t>
            </a:r>
            <a:r>
              <a:rPr lang="en-US" dirty="0" smtClean="0"/>
              <a:t>or service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Marketing </a:t>
            </a:r>
            <a:r>
              <a:rPr lang="en-US" dirty="0"/>
              <a:t>strategies are focused on the customer, and a business has </a:t>
            </a:r>
            <a:r>
              <a:rPr lang="en-US" dirty="0" smtClean="0"/>
              <a:t>to choose </a:t>
            </a:r>
            <a:r>
              <a:rPr lang="en-US" dirty="0"/>
              <a:t>which customers to target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Home Depot’s competitive advantage would not </a:t>
            </a:r>
            <a:r>
              <a:rPr lang="en-US" dirty="0" smtClean="0"/>
              <a:t>be  strong </a:t>
            </a:r>
            <a:r>
              <a:rPr lang="en-US" dirty="0"/>
              <a:t>in the market segment composed of </a:t>
            </a:r>
            <a:r>
              <a:rPr lang="en-US" dirty="0" smtClean="0"/>
              <a:t>professionals</a:t>
            </a:r>
            <a:r>
              <a:rPr lang="en-US" dirty="0"/>
              <a:t>, in which the </a:t>
            </a:r>
            <a:r>
              <a:rPr lang="en-US" dirty="0" smtClean="0"/>
              <a:t>distribution channels </a:t>
            </a:r>
            <a:r>
              <a:rPr lang="en-US" dirty="0"/>
              <a:t>are strong and well established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It is difficult to target very different segments of a market simultaneously.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56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b="1" dirty="0"/>
              <a:t>Successful Segmenting: The Body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638800"/>
          </a:xfrm>
        </p:spPr>
        <p:txBody>
          <a:bodyPr>
            <a:normAutofit/>
          </a:bodyPr>
          <a:lstStyle/>
          <a:p>
            <a:r>
              <a:rPr lang="en-US" dirty="0"/>
              <a:t>The Body Shop is a good example of the success that can result from </a:t>
            </a:r>
            <a:r>
              <a:rPr lang="en-US" dirty="0" smtClean="0"/>
              <a:t>choosing the </a:t>
            </a:r>
            <a:r>
              <a:rPr lang="en-US" dirty="0"/>
              <a:t>right market segment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Founder Anita Roddick disliked paying </a:t>
            </a:r>
            <a:r>
              <a:rPr lang="en-US" dirty="0" smtClean="0"/>
              <a:t>for expensive </a:t>
            </a:r>
            <a:r>
              <a:rPr lang="en-US" dirty="0"/>
              <a:t>packaging and perfuming when she bought cosmetics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She was also </a:t>
            </a:r>
            <a:r>
              <a:rPr lang="en-US" dirty="0"/>
              <a:t>annoyed by the extravagant claims made by many cosmetics </a:t>
            </a:r>
            <a:r>
              <a:rPr lang="en-US" dirty="0" smtClean="0"/>
              <a:t>companies and </a:t>
            </a:r>
            <a:r>
              <a:rPr lang="en-US" dirty="0"/>
              <a:t>by the high prices of their perfumes and lotions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Roddick saw an opportunity to create a different line of cosmetics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She would use natural products that would be packaged inexpensively </a:t>
            </a:r>
            <a:r>
              <a:rPr lang="en-US" dirty="0" smtClean="0"/>
              <a:t>and marketed </a:t>
            </a:r>
            <a:r>
              <a:rPr lang="en-US" dirty="0"/>
              <a:t>without extravagant claims.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0408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Applying Market Segmentation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Marketers have developed four basic ways to segment: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19405"/>
              </p:ext>
            </p:extLst>
          </p:nvPr>
        </p:nvGraphicFramePr>
        <p:xfrm>
          <a:off x="1524000" y="1295400"/>
          <a:ext cx="69342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61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dirty="0"/>
              <a:t>Applying Market Segmentation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31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Marketers have developed four basic ways to segment: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Geographic.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Dividing a population by location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Demographic.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Dividing a population based on a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such as age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gender, income, or education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Psychographic.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Dividing a population by psychological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differences, such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as values (conservative, liberal,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open- 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minded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traditional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), lifestyle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(sedentary, active),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personality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traits (worrier, Type A, shy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extroverted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social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group (white collar, blue collar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Behavioral.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Dividing the market by purchase behaviors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that have been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observed, such as brand loyalty or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responsiveness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price.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7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Applying Market Segmentation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6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dirty="0" smtClean="0"/>
              <a:t> Do </a:t>
            </a:r>
            <a:r>
              <a:rPr lang="en-US" sz="2000" dirty="0"/>
              <a:t>you currently use this type of product?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 smtClean="0"/>
              <a:t> What </a:t>
            </a:r>
            <a:r>
              <a:rPr lang="en-US" sz="2000" dirty="0"/>
              <a:t>brand of this product do you currently use?</a:t>
            </a:r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 smtClean="0"/>
              <a:t> Where </a:t>
            </a:r>
            <a:r>
              <a:rPr lang="en-US" sz="2000" dirty="0"/>
              <a:t>do you buy it? Please be specific about the source, such as </a:t>
            </a:r>
            <a:r>
              <a:rPr lang="en-US" sz="2000" dirty="0" smtClean="0"/>
              <a:t>the  </a:t>
            </a:r>
            <a:br>
              <a:rPr lang="en-US" sz="2000" dirty="0" smtClean="0"/>
            </a:br>
            <a:r>
              <a:rPr lang="en-US" sz="2000" dirty="0" smtClean="0"/>
              <a:t>     name </a:t>
            </a:r>
            <a:r>
              <a:rPr lang="en-US" sz="2000" dirty="0"/>
              <a:t>and location of the store, the direct-marketing representative</a:t>
            </a:r>
            <a:r>
              <a:rPr lang="en-US" sz="2000" dirty="0" smtClean="0"/>
              <a:t>, or  </a:t>
            </a:r>
            <a:br>
              <a:rPr lang="en-US" sz="2000" dirty="0" smtClean="0"/>
            </a:br>
            <a:r>
              <a:rPr lang="en-US" sz="2000" dirty="0" smtClean="0"/>
              <a:t>     Web </a:t>
            </a:r>
            <a:r>
              <a:rPr lang="en-US" sz="2000" dirty="0"/>
              <a:t>site.</a:t>
            </a:r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 smtClean="0"/>
              <a:t> How </a:t>
            </a:r>
            <a:r>
              <a:rPr lang="en-US" sz="2000" dirty="0"/>
              <a:t>much do you pay for it? (Probe for size and price, </a:t>
            </a:r>
            <a:r>
              <a:rPr lang="en-US" sz="2000" dirty="0" smtClean="0"/>
              <a:t>if appropriate</a:t>
            </a:r>
            <a:r>
              <a:rPr lang="en-US" sz="2000" dirty="0"/>
              <a:t>.)</a:t>
            </a:r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dirty="0" smtClean="0"/>
              <a:t> How </a:t>
            </a:r>
            <a:r>
              <a:rPr lang="en-US" sz="2000" dirty="0"/>
              <a:t>often do you buy it?</a:t>
            </a:r>
          </a:p>
          <a:p>
            <a:pPr marL="0" indent="0">
              <a:buNone/>
            </a:pPr>
            <a:r>
              <a:rPr lang="en-US" sz="2000" dirty="0"/>
              <a:t>6. </a:t>
            </a:r>
            <a:r>
              <a:rPr lang="en-US" sz="2000" dirty="0" smtClean="0"/>
              <a:t> Would </a:t>
            </a:r>
            <a:r>
              <a:rPr lang="en-US" sz="2000" dirty="0"/>
              <a:t>you buy our product/service?</a:t>
            </a:r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en-US" sz="2000" dirty="0" smtClean="0"/>
              <a:t> How </a:t>
            </a:r>
            <a:r>
              <a:rPr lang="en-US" sz="2000" dirty="0"/>
              <a:t>much would you be willing to pay for it?</a:t>
            </a:r>
          </a:p>
          <a:p>
            <a:pPr marL="0" indent="0">
              <a:buNone/>
            </a:pPr>
            <a:r>
              <a:rPr lang="en-US" sz="2000" dirty="0"/>
              <a:t>8. </a:t>
            </a:r>
            <a:r>
              <a:rPr lang="en-US" sz="2000" dirty="0" smtClean="0"/>
              <a:t> Where </a:t>
            </a:r>
            <a:r>
              <a:rPr lang="en-US" sz="2000" dirty="0"/>
              <a:t>would you shop for it?</a:t>
            </a:r>
          </a:p>
          <a:p>
            <a:pPr marL="0" indent="0">
              <a:buNone/>
            </a:pPr>
            <a:r>
              <a:rPr lang="en-US" sz="2000" dirty="0"/>
              <a:t>9. </a:t>
            </a:r>
            <a:r>
              <a:rPr lang="en-US" sz="2000" dirty="0" smtClean="0"/>
              <a:t> How </a:t>
            </a:r>
            <a:r>
              <a:rPr lang="en-US" sz="2000" dirty="0"/>
              <a:t>would you improve it?</a:t>
            </a:r>
          </a:p>
          <a:p>
            <a:pPr marL="0" indent="0">
              <a:buNone/>
            </a:pPr>
            <a:r>
              <a:rPr lang="en-US" sz="2000" dirty="0" smtClean="0"/>
              <a:t>10</a:t>
            </a:r>
            <a:r>
              <a:rPr lang="en-US" sz="2000" dirty="0"/>
              <a:t>. Now that you have seen/tasted/felt/smelled this product, what do </a:t>
            </a:r>
            <a:r>
              <a:rPr lang="en-US" sz="2000" dirty="0" smtClean="0"/>
              <a:t>you </a:t>
            </a:r>
            <a:br>
              <a:rPr lang="en-US" sz="2000" dirty="0" smtClean="0"/>
            </a:br>
            <a:r>
              <a:rPr lang="en-US" sz="2000" dirty="0" smtClean="0"/>
              <a:t>      consider </a:t>
            </a:r>
            <a:r>
              <a:rPr lang="en-US" sz="2000" dirty="0"/>
              <a:t>to be its closest competitor?</a:t>
            </a:r>
          </a:p>
          <a:p>
            <a:pPr marL="0" indent="0">
              <a:buNone/>
            </a:pPr>
            <a:r>
              <a:rPr lang="en-US" sz="2000" dirty="0"/>
              <a:t>11. Is our product/service worse or better than those of our competitors?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42890"/>
            <a:ext cx="8686800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a few questions you can adapt to your own product or service: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Applying Market Segmentation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5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Nike </a:t>
            </a:r>
            <a:r>
              <a:rPr lang="en-US" dirty="0"/>
              <a:t>creates </a:t>
            </a:r>
            <a:r>
              <a:rPr lang="en-US" dirty="0" smtClean="0"/>
              <a:t>advertisements and </a:t>
            </a:r>
            <a:r>
              <a:rPr lang="en-US" dirty="0"/>
              <a:t>promotions designed to convince customers that Nike </a:t>
            </a:r>
            <a:r>
              <a:rPr lang="en-US" dirty="0" smtClean="0"/>
              <a:t>shoes will </a:t>
            </a:r>
            <a:r>
              <a:rPr lang="en-US" dirty="0"/>
              <a:t>inspire them to </a:t>
            </a:r>
            <a:r>
              <a:rPr lang="en-US" i="1" dirty="0"/>
              <a:t>Just Do It.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Markets and Marketing Defined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7244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 can choose athletic shoes from many companies, but Nike hopes you will feel inspired by its marketing to seek out and buy its brand.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product life cycle (PLC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 smtClean="0"/>
              <a:t>the </a:t>
            </a:r>
            <a:r>
              <a:rPr lang="en-US" dirty="0"/>
              <a:t>four stages that a </a:t>
            </a:r>
            <a:r>
              <a:rPr lang="en-US" dirty="0" smtClean="0"/>
              <a:t>product or </a:t>
            </a:r>
            <a:r>
              <a:rPr lang="en-US" dirty="0"/>
              <a:t>service goes through </a:t>
            </a:r>
            <a:r>
              <a:rPr lang="en-US" dirty="0" smtClean="0"/>
              <a:t>as it </a:t>
            </a:r>
            <a:r>
              <a:rPr lang="en-US" dirty="0"/>
              <a:t>matures in the market—introduction</a:t>
            </a:r>
            <a:r>
              <a:rPr lang="en-US" dirty="0" smtClean="0"/>
              <a:t>, growth</a:t>
            </a:r>
            <a:r>
              <a:rPr lang="en-US" dirty="0"/>
              <a:t>, maturity</a:t>
            </a:r>
            <a:r>
              <a:rPr lang="en-US" dirty="0" smtClean="0"/>
              <a:t>, and </a:t>
            </a:r>
            <a:r>
              <a:rPr lang="en-US" dirty="0"/>
              <a:t>decline.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The Product Life Cycle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295560"/>
              </p:ext>
            </p:extLst>
          </p:nvPr>
        </p:nvGraphicFramePr>
        <p:xfrm>
          <a:off x="1371600" y="1752600"/>
          <a:ext cx="70866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82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The Product Life Cycle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34400" cy="53641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4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Is Your Market Saturated?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Figuring out where your product is in the PLC will tell you whether </a:t>
            </a:r>
            <a:r>
              <a:rPr lang="en-US" dirty="0" smtClean="0"/>
              <a:t>your market </a:t>
            </a:r>
            <a:r>
              <a:rPr lang="en-US" dirty="0"/>
              <a:t>is close to saturation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In other words, have all 3 million </a:t>
            </a:r>
            <a:r>
              <a:rPr lang="en-US" dirty="0" smtClean="0"/>
              <a:t>people in </a:t>
            </a:r>
            <a:r>
              <a:rPr lang="en-US" dirty="0"/>
              <a:t>your market already bought a competitor’s product</a:t>
            </a:r>
            <a:r>
              <a:rPr lang="en-US" dirty="0" smtClean="0"/>
              <a:t>?</a:t>
            </a:r>
          </a:p>
          <a:p>
            <a:endParaRPr lang="en-US" sz="500" dirty="0" smtClean="0"/>
          </a:p>
          <a:p>
            <a:r>
              <a:rPr lang="en-US" dirty="0"/>
              <a:t>Nokia, for example</a:t>
            </a:r>
            <a:r>
              <a:rPr lang="en-US" dirty="0" smtClean="0"/>
              <a:t>, had </a:t>
            </a:r>
            <a:r>
              <a:rPr lang="en-US" dirty="0"/>
              <a:t>a 39 percent share of the global market of $1.1 billion in </a:t>
            </a:r>
            <a:r>
              <a:rPr lang="en-US" dirty="0" smtClean="0"/>
              <a:t>mobile phones.</a:t>
            </a:r>
          </a:p>
          <a:p>
            <a:endParaRPr lang="en-US" sz="500" dirty="0" smtClean="0"/>
          </a:p>
          <a:p>
            <a:r>
              <a:rPr lang="en-US" dirty="0" smtClean="0"/>
              <a:t>But </a:t>
            </a:r>
            <a:r>
              <a:rPr lang="en-US" dirty="0"/>
              <a:t>that market was nowhere near saturation.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48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Market Positioning: Drive </a:t>
            </a:r>
            <a:r>
              <a:rPr lang="en-US" sz="2900" b="1" dirty="0" smtClean="0"/>
              <a:t>Home Your </a:t>
            </a:r>
            <a:r>
              <a:rPr lang="en-US" sz="2900" b="1" dirty="0"/>
              <a:t>Competitive Advantage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ositioning -</a:t>
            </a:r>
            <a:r>
              <a:rPr lang="en-US" b="1" dirty="0" smtClean="0"/>
              <a:t> </a:t>
            </a:r>
            <a:r>
              <a:rPr lang="en-US" dirty="0"/>
              <a:t>distinguishing </a:t>
            </a:r>
            <a:r>
              <a:rPr lang="en-US" dirty="0" smtClean="0"/>
              <a:t>a product </a:t>
            </a:r>
            <a:r>
              <a:rPr lang="en-US" dirty="0"/>
              <a:t>or service from </a:t>
            </a:r>
            <a:r>
              <a:rPr lang="en-US" dirty="0" smtClean="0"/>
              <a:t>similar products </a:t>
            </a:r>
            <a:r>
              <a:rPr lang="en-US" dirty="0"/>
              <a:t>or services </a:t>
            </a:r>
            <a:r>
              <a:rPr lang="en-US" dirty="0" smtClean="0"/>
              <a:t>being offered </a:t>
            </a:r>
            <a:r>
              <a:rPr lang="en-US" dirty="0"/>
              <a:t>to the same market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After deciding which market segments to target, an entrepreneur will </a:t>
            </a:r>
            <a:r>
              <a:rPr lang="en-US" dirty="0" smtClean="0"/>
              <a:t>need to </a:t>
            </a:r>
            <a:r>
              <a:rPr lang="en-US" dirty="0"/>
              <a:t>figure out what position the company should try to occupy in those segments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Use the following format to develop </a:t>
            </a:r>
            <a:r>
              <a:rPr lang="en-US" dirty="0" smtClean="0"/>
              <a:t>a positioning </a:t>
            </a:r>
            <a:r>
              <a:rPr lang="en-US" dirty="0"/>
              <a:t>statement for your business:</a:t>
            </a:r>
          </a:p>
          <a:p>
            <a:pPr marL="0" indent="0">
              <a:buNone/>
            </a:pPr>
            <a:r>
              <a:rPr lang="en-US" dirty="0" smtClean="0"/>
              <a:t>    1.  Your </a:t>
            </a:r>
            <a:r>
              <a:rPr lang="en-US" dirty="0"/>
              <a:t>business </a:t>
            </a:r>
            <a:r>
              <a:rPr lang="en-US" dirty="0" smtClean="0"/>
              <a:t>name/brand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2.  Competitive industry/category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3.  Provides </a:t>
            </a:r>
            <a:r>
              <a:rPr lang="en-US" dirty="0"/>
              <a:t>these benefits, or points of </a:t>
            </a:r>
            <a:r>
              <a:rPr lang="en-US" dirty="0" smtClean="0"/>
              <a:t>difference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4.  Audience/target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9391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Developing a Marketing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8" y="1066800"/>
            <a:ext cx="8763000" cy="5105400"/>
          </a:xfrm>
        </p:spPr>
        <p:txBody>
          <a:bodyPr/>
          <a:lstStyle/>
          <a:p>
            <a:r>
              <a:rPr lang="en-US" dirty="0"/>
              <a:t>After you understand how customer-focused </a:t>
            </a:r>
            <a:r>
              <a:rPr lang="en-US" dirty="0" smtClean="0"/>
              <a:t>marketing </a:t>
            </a:r>
            <a:r>
              <a:rPr lang="en-US" dirty="0"/>
              <a:t>should </a:t>
            </a:r>
            <a:r>
              <a:rPr lang="en-US" dirty="0" smtClean="0"/>
              <a:t>permeate your </a:t>
            </a:r>
            <a:r>
              <a:rPr lang="en-US" dirty="0"/>
              <a:t>business, you will be ready to develop a plan for introducing </a:t>
            </a:r>
            <a:r>
              <a:rPr lang="en-US" dirty="0" smtClean="0"/>
              <a:t>your product </a:t>
            </a:r>
            <a:r>
              <a:rPr lang="en-US" dirty="0"/>
              <a:t>to your market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marketing plan can serve as a </a:t>
            </a:r>
            <a:r>
              <a:rPr lang="en-US" dirty="0" smtClean="0"/>
              <a:t>stand-alone document </a:t>
            </a:r>
            <a:r>
              <a:rPr lang="en-US" dirty="0"/>
              <a:t>or be part of an overall business plan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/>
              <a:t>you can develop a marketing vision, you will </a:t>
            </a:r>
            <a:r>
              <a:rPr lang="en-US" dirty="0" smtClean="0"/>
              <a:t>need to </a:t>
            </a:r>
            <a:r>
              <a:rPr lang="en-US" dirty="0"/>
              <a:t>know who your customers are and what they want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marketing plan must include an understanding of </a:t>
            </a:r>
            <a:r>
              <a:rPr lang="en-US" dirty="0" smtClean="0"/>
              <a:t>prospective customers </a:t>
            </a:r>
            <a:r>
              <a:rPr lang="en-US" dirty="0"/>
              <a:t>and their wants, needs, and demands.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80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r>
              <a:rPr lang="en-US" b="1" dirty="0"/>
              <a:t>A Business That Markets versus a Market-Driven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make the mistake of treating marketing as an isolated </a:t>
            </a:r>
            <a:r>
              <a:rPr lang="en-US" dirty="0" smtClean="0"/>
              <a:t>business function </a:t>
            </a:r>
            <a:r>
              <a:rPr lang="en-US" dirty="0"/>
              <a:t>rather than the engine that drives all </a:t>
            </a:r>
            <a:r>
              <a:rPr lang="en-US" dirty="0" smtClean="0"/>
              <a:t>business decisions.</a:t>
            </a:r>
          </a:p>
          <a:p>
            <a:endParaRPr lang="en-US" sz="500" dirty="0" smtClean="0"/>
          </a:p>
          <a:p>
            <a:r>
              <a:rPr lang="en-US" dirty="0" smtClean="0"/>
              <a:t>Most experts </a:t>
            </a:r>
            <a:r>
              <a:rPr lang="en-US" dirty="0"/>
              <a:t>agree that, to be successful, a business must develop its </a:t>
            </a:r>
            <a:r>
              <a:rPr lang="en-US" dirty="0" smtClean="0"/>
              <a:t>marketing vision </a:t>
            </a:r>
            <a:r>
              <a:rPr lang="en-US" dirty="0"/>
              <a:t>first, with a consistent customer focus, and then use it as the </a:t>
            </a:r>
            <a:r>
              <a:rPr lang="en-US" dirty="0" smtClean="0"/>
              <a:t>basis for </a:t>
            </a:r>
            <a:r>
              <a:rPr lang="en-US" dirty="0"/>
              <a:t>all subsequent judgments.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79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Research Prepares You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/>
          <a:lstStyle/>
          <a:p>
            <a:r>
              <a:rPr lang="en-US" dirty="0"/>
              <a:t>Whether you have a product or service you want to market, or are </a:t>
            </a:r>
            <a:r>
              <a:rPr lang="en-US" dirty="0" smtClean="0"/>
              <a:t>searching for </a:t>
            </a:r>
            <a:r>
              <a:rPr lang="en-US" dirty="0"/>
              <a:t>a market opportunity with the aim of creating a product or </a:t>
            </a:r>
            <a:r>
              <a:rPr lang="en-US" dirty="0" smtClean="0"/>
              <a:t>service to </a:t>
            </a:r>
            <a:r>
              <a:rPr lang="en-US" dirty="0"/>
              <a:t>fill that need, research can </a:t>
            </a:r>
            <a:r>
              <a:rPr lang="en-US" dirty="0" smtClean="0"/>
              <a:t>help you </a:t>
            </a:r>
            <a:r>
              <a:rPr lang="en-US" dirty="0"/>
              <a:t>succeed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research can </a:t>
            </a:r>
            <a:r>
              <a:rPr lang="en-US" dirty="0" smtClean="0"/>
              <a:t>be conducted </a:t>
            </a:r>
            <a:r>
              <a:rPr lang="en-US" dirty="0"/>
              <a:t>at the level of the industry</a:t>
            </a:r>
            <a:r>
              <a:rPr lang="en-US" dirty="0" smtClean="0"/>
              <a:t>, the </a:t>
            </a:r>
            <a:r>
              <a:rPr lang="en-US" dirty="0"/>
              <a:t>market segment, or the </a:t>
            </a:r>
            <a:r>
              <a:rPr lang="en-US" dirty="0" smtClean="0"/>
              <a:t>individual consumer.</a:t>
            </a:r>
          </a:p>
          <a:p>
            <a:endParaRPr lang="en-US" sz="500" dirty="0" smtClean="0"/>
          </a:p>
          <a:p>
            <a:r>
              <a:rPr lang="en-US" dirty="0"/>
              <a:t>Whereas the questions </a:t>
            </a:r>
            <a:r>
              <a:rPr lang="en-US" dirty="0" smtClean="0"/>
              <a:t>you ask </a:t>
            </a:r>
            <a:r>
              <a:rPr lang="en-US" dirty="0"/>
              <a:t>will be different at each level, </a:t>
            </a:r>
            <a:r>
              <a:rPr lang="en-US" dirty="0" smtClean="0"/>
              <a:t>the methods </a:t>
            </a:r>
            <a:r>
              <a:rPr lang="en-US" dirty="0"/>
              <a:t>of conducting the research </a:t>
            </a:r>
            <a:r>
              <a:rPr lang="en-US" dirty="0" smtClean="0"/>
              <a:t>are similar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360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Your Market </a:t>
            </a:r>
            <a:r>
              <a:rPr lang="en-US" b="1" i="1" dirty="0" smtClean="0"/>
              <a:t>Before </a:t>
            </a:r>
            <a:r>
              <a:rPr lang="en-US" b="1" dirty="0" smtClean="0"/>
              <a:t>You </a:t>
            </a:r>
            <a:r>
              <a:rPr lang="en-US" b="1" dirty="0"/>
              <a:t>Open Your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corporations spend a great </a:t>
            </a:r>
            <a:r>
              <a:rPr lang="en-US" dirty="0" smtClean="0"/>
              <a:t>deal of </a:t>
            </a:r>
            <a:r>
              <a:rPr lang="en-US" dirty="0"/>
              <a:t>money on marketing and </a:t>
            </a:r>
            <a:r>
              <a:rPr lang="en-US" dirty="0" smtClean="0"/>
              <a:t>marketing research </a:t>
            </a:r>
            <a:r>
              <a:rPr lang="en-US" dirty="0"/>
              <a:t>before they introduce a </a:t>
            </a:r>
            <a:r>
              <a:rPr lang="en-US" dirty="0" smtClean="0"/>
              <a:t>product or </a:t>
            </a:r>
            <a:r>
              <a:rPr lang="en-US" dirty="0"/>
              <a:t>service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Take a lesson from the big companies</a:t>
            </a:r>
            <a:r>
              <a:rPr lang="en-US" dirty="0" smtClean="0"/>
              <a:t>: research </a:t>
            </a:r>
            <a:r>
              <a:rPr lang="en-US" dirty="0"/>
              <a:t>your market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Introduce your </a:t>
            </a:r>
            <a:r>
              <a:rPr lang="en-US" dirty="0"/>
              <a:t>product to potential customers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Be open to honest criticism.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11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Types and Methods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you conduct your research will help determine whether it is </a:t>
            </a:r>
            <a:r>
              <a:rPr lang="en-US" dirty="0" smtClean="0"/>
              <a:t>reliable and valid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primary </a:t>
            </a:r>
            <a:r>
              <a:rPr lang="en-US" dirty="0" smtClean="0">
                <a:solidFill>
                  <a:srgbClr val="FF6600"/>
                </a:solidFill>
              </a:rPr>
              <a:t>research - </a:t>
            </a:r>
            <a:r>
              <a:rPr lang="en-US" dirty="0" smtClean="0"/>
              <a:t>conducted </a:t>
            </a:r>
            <a:r>
              <a:rPr lang="en-US" dirty="0"/>
              <a:t>directly on </a:t>
            </a:r>
            <a:r>
              <a:rPr lang="en-US" dirty="0" smtClean="0"/>
              <a:t>a subject </a:t>
            </a:r>
            <a:r>
              <a:rPr lang="en-US" dirty="0"/>
              <a:t>or subjects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secondary </a:t>
            </a:r>
            <a:r>
              <a:rPr lang="en-US" dirty="0" smtClean="0">
                <a:solidFill>
                  <a:srgbClr val="FF6600"/>
                </a:solidFill>
              </a:rPr>
              <a:t>research - </a:t>
            </a:r>
            <a:r>
              <a:rPr lang="en-US" dirty="0" smtClean="0"/>
              <a:t>carried out </a:t>
            </a:r>
            <a:r>
              <a:rPr lang="en-US" dirty="0"/>
              <a:t>indirectly through </a:t>
            </a:r>
            <a:r>
              <a:rPr lang="en-US" dirty="0" smtClean="0"/>
              <a:t>existing resources.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For example, if you </a:t>
            </a:r>
            <a:r>
              <a:rPr lang="en-US" dirty="0" smtClean="0"/>
              <a:t>conducted 100 </a:t>
            </a:r>
            <a:r>
              <a:rPr lang="en-US" dirty="0"/>
              <a:t>interviews with students on a campus, it would be considered </a:t>
            </a:r>
            <a:r>
              <a:rPr lang="en-US" dirty="0" smtClean="0"/>
              <a:t>primary research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you examined a study on those students conducted by </a:t>
            </a:r>
            <a:r>
              <a:rPr lang="en-US" dirty="0" smtClean="0"/>
              <a:t>someone else</a:t>
            </a:r>
            <a:r>
              <a:rPr lang="en-US" dirty="0"/>
              <a:t>, it would be secondary.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14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Getting Information Directly from the Source:</a:t>
            </a:r>
            <a:br>
              <a:rPr lang="en-US" b="1" dirty="0"/>
            </a:br>
            <a:r>
              <a:rPr lang="en-US" b="1" dirty="0"/>
              <a:t>Primary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713770"/>
              </p:ext>
            </p:extLst>
          </p:nvPr>
        </p:nvGraphicFramePr>
        <p:xfrm>
          <a:off x="152400" y="1066800"/>
          <a:ext cx="8534400" cy="5059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49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</TotalTime>
  <Words>3638</Words>
  <Application>Microsoft Macintosh PowerPoint</Application>
  <PresentationFormat>On-screen Show (4:3)</PresentationFormat>
  <Paragraphs>422</Paragraphs>
  <Slides>45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Chapter 4 Exploring Your Market</vt:lpstr>
      <vt:lpstr> Chapter Learning Objectives</vt:lpstr>
      <vt:lpstr>Markets and Marketing Defined</vt:lpstr>
      <vt:lpstr>Markets and Marketing Defined</vt:lpstr>
      <vt:lpstr>A Business That Markets versus a Market-Driven Business</vt:lpstr>
      <vt:lpstr>Research Prepares You for Success</vt:lpstr>
      <vt:lpstr>Research Your Market Before You Open Your Business</vt:lpstr>
      <vt:lpstr>Types and Methods of Research</vt:lpstr>
      <vt:lpstr>Getting Information Directly from the Source: Primary Research</vt:lpstr>
      <vt:lpstr>Getting Information Directly from the Source: Primary Research</vt:lpstr>
      <vt:lpstr>Getting Information Directly from the Source: Primary Research</vt:lpstr>
      <vt:lpstr>Getting Information Indirectly: Secondary Research</vt:lpstr>
      <vt:lpstr>Getting Information Indirectly: Secondary Research</vt:lpstr>
      <vt:lpstr>Getting Information Indirectly: Secondary Research</vt:lpstr>
      <vt:lpstr>Research Helps You Know Your Customer</vt:lpstr>
      <vt:lpstr>Research Helps You Know Your Customer</vt:lpstr>
      <vt:lpstr>Research Helps You Know Your Customer</vt:lpstr>
      <vt:lpstr>Customer Research</vt:lpstr>
      <vt:lpstr>Customer Research</vt:lpstr>
      <vt:lpstr>Customer Research</vt:lpstr>
      <vt:lpstr>Customer Research</vt:lpstr>
      <vt:lpstr>Customer Research</vt:lpstr>
      <vt:lpstr>Customer Research</vt:lpstr>
      <vt:lpstr>Industry Research: The 50,000-Foot Perspective</vt:lpstr>
      <vt:lpstr>Industry Research: The 50,000-Foot Perspective</vt:lpstr>
      <vt:lpstr>Industry Research: The 50,000-Foot Perspective</vt:lpstr>
      <vt:lpstr>Make Research an Integral Part of Your Business</vt:lpstr>
      <vt:lpstr>How Customers Decide to Buy</vt:lpstr>
      <vt:lpstr>How Customers Decide to Buy</vt:lpstr>
      <vt:lpstr>Owning a Perception in the Customer’s Mind</vt:lpstr>
      <vt:lpstr>Owning a Perception in the Customer’s Mind</vt:lpstr>
      <vt:lpstr>Features Create Benefits</vt:lpstr>
      <vt:lpstr>Home Depot: Teaching Customers So They Will Return</vt:lpstr>
      <vt:lpstr>Which Segment of the Market Will You Target?</vt:lpstr>
      <vt:lpstr>Successful Segmenting: The Body Shop</vt:lpstr>
      <vt:lpstr>Applying Market Segmentation Methods</vt:lpstr>
      <vt:lpstr>Applying Market Segmentation Methods</vt:lpstr>
      <vt:lpstr>Applying Market Segmentation Methods</vt:lpstr>
      <vt:lpstr>Applying Market Segmentation Methods</vt:lpstr>
      <vt:lpstr>The Product Life Cycle</vt:lpstr>
      <vt:lpstr>The Product Life Cycle</vt:lpstr>
      <vt:lpstr>Is Your Market Saturated?</vt:lpstr>
      <vt:lpstr>Market Positioning: Drive Home Your Competitive Advantage</vt:lpstr>
      <vt:lpstr>Developing a Marketing Plan</vt:lpstr>
      <vt:lpstr>Slide 45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372</cp:revision>
  <dcterms:created xsi:type="dcterms:W3CDTF">2014-09-24T14:33:40Z</dcterms:created>
  <dcterms:modified xsi:type="dcterms:W3CDTF">2014-09-24T14:51:27Z</dcterms:modified>
</cp:coreProperties>
</file>